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6"/>
  </p:notesMasterIdLst>
  <p:sldIdLst>
    <p:sldId id="256" r:id="rId4"/>
    <p:sldId id="258" r:id="rId5"/>
    <p:sldId id="263" r:id="rId6"/>
    <p:sldId id="268" r:id="rId7"/>
    <p:sldId id="269" r:id="rId8"/>
    <p:sldId id="270" r:id="rId9"/>
    <p:sldId id="271" r:id="rId10"/>
    <p:sldId id="272" r:id="rId11"/>
    <p:sldId id="273" r:id="rId12"/>
    <p:sldId id="274" r:id="rId13"/>
    <p:sldId id="275" r:id="rId14"/>
    <p:sldId id="262" r:id="rId15"/>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2E82"/>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snapToGrid="0" snapToObjects="1" showGuides="1">
      <p:cViewPr varScale="1">
        <p:scale>
          <a:sx n="69" d="100"/>
          <a:sy n="69" d="100"/>
        </p:scale>
        <p:origin x="-1422" y="-96"/>
      </p:cViewPr>
      <p:guideLst>
        <p:guide orient="horz" pos="2161"/>
        <p:guide pos="2875"/>
      </p:guideLst>
    </p:cSldViewPr>
  </p:slideViewPr>
  <p:notesTextViewPr>
    <p:cViewPr>
      <p:scale>
        <a:sx n="100" d="100"/>
        <a:sy n="100" d="100"/>
      </p:scale>
      <p:origin x="0" y="0"/>
    </p:cViewPr>
  </p:notesText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p:cNvSpPr>
          <p:nvPr>
            <p:ph type="hdr" sz="quarter"/>
          </p:nvPr>
        </p:nvSpPr>
        <p:spPr>
          <a:xfrm>
            <a:off x="0" y="0"/>
            <a:ext cx="2970213" cy="457200"/>
          </a:xfrm>
          <a:prstGeom prst="rect">
            <a:avLst/>
          </a:prstGeom>
          <a:noFill/>
          <a:ln w="9525">
            <a:noFill/>
          </a:ln>
        </p:spPr>
        <p:txBody>
          <a:bodyPr/>
          <a:p>
            <a:pPr lvl="0"/>
            <a:endParaRPr lang="zh-CN" altLang="en-US" sz="1200" dirty="0"/>
          </a:p>
        </p:txBody>
      </p:sp>
      <p:sp>
        <p:nvSpPr>
          <p:cNvPr id="4099" name="Rectangle 3"/>
          <p:cNvSpPr>
            <a:spLocks noGrp="1"/>
          </p:cNvSpPr>
          <p:nvPr>
            <p:ph type="dt" idx="1"/>
          </p:nvPr>
        </p:nvSpPr>
        <p:spPr>
          <a:xfrm>
            <a:off x="3883025" y="0"/>
            <a:ext cx="2973388" cy="457200"/>
          </a:xfrm>
          <a:prstGeom prst="rect">
            <a:avLst/>
          </a:prstGeom>
          <a:noFill/>
          <a:ln w="9525">
            <a:noFill/>
          </a:ln>
        </p:spPr>
        <p:txBody>
          <a:bodyPr/>
          <a:p>
            <a:pPr lvl="0" algn="r"/>
            <a:endParaRPr lang="zh-CN" altLang="en-US" sz="1200" dirty="0"/>
          </a:p>
        </p:txBody>
      </p:sp>
      <p:sp>
        <p:nvSpPr>
          <p:cNvPr id="4100" name="Rectangle 4"/>
          <p:cNvSpPr>
            <a:spLocks noGrp="1"/>
          </p:cNvSpPr>
          <p:nvPr>
            <p:ph type="sldImg" idx="2"/>
          </p:nvPr>
        </p:nvSpPr>
        <p:spPr>
          <a:xfrm>
            <a:off x="1143000" y="685800"/>
            <a:ext cx="4572000" cy="3429000"/>
          </a:xfrm>
          <a:prstGeom prst="rect">
            <a:avLst/>
          </a:prstGeom>
          <a:noFill/>
          <a:ln w="9525">
            <a:noFill/>
          </a:ln>
        </p:spPr>
      </p:sp>
      <p:sp>
        <p:nvSpPr>
          <p:cNvPr id="4101" name="Rectangle 5"/>
          <p:cNvSpPr>
            <a:spLocks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102" name="Rectangle 6"/>
          <p:cNvSpPr>
            <a:spLocks noGrp="1"/>
          </p:cNvSpPr>
          <p:nvPr>
            <p:ph type="ftr" sz="quarter" idx="4"/>
          </p:nvPr>
        </p:nvSpPr>
        <p:spPr>
          <a:xfrm>
            <a:off x="0" y="8685213"/>
            <a:ext cx="2970213" cy="457200"/>
          </a:xfrm>
          <a:prstGeom prst="rect">
            <a:avLst/>
          </a:prstGeom>
          <a:noFill/>
          <a:ln w="9525">
            <a:noFill/>
          </a:ln>
        </p:spPr>
        <p:txBody>
          <a:bodyPr anchor="b"/>
          <a:p>
            <a:pPr lvl="0"/>
            <a:endParaRPr lang="en-US" altLang="x-none" sz="1200" dirty="0"/>
          </a:p>
        </p:txBody>
      </p:sp>
      <p:sp>
        <p:nvSpPr>
          <p:cNvPr id="4103" name="Rectangle 7"/>
          <p:cNvSpPr>
            <a:spLocks noGrp="1"/>
          </p:cNvSpPr>
          <p:nvPr>
            <p:ph type="sldNum" sz="quarter" idx="5"/>
          </p:nvPr>
        </p:nvSpPr>
        <p:spPr>
          <a:xfrm>
            <a:off x="3883025" y="8685213"/>
            <a:ext cx="2973388"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2pPr>
    <a:lvl3pPr marL="914400" lvl="2"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3pPr>
    <a:lvl4pPr marL="1371600" lvl="3"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4pPr>
    <a:lvl5pPr marL="1828800" lvl="4"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5pPr>
    <a:lvl6pPr marL="2286000" lvl="5"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6pPr>
    <a:lvl7pPr marL="2743200" lvl="6"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7pPr>
    <a:lvl8pPr marL="3200400" lvl="7"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8pPr>
    <a:lvl9pPr marL="3657600" lvl="8"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pic>
        <p:nvPicPr>
          <p:cNvPr id="18434" name="Picture 2" descr="D:\wang\office图表模板\背景素材下载\20110104B_68design.net\20110104B_68design.net\main.jpg"/>
          <p:cNvPicPr>
            <a:picLocks noChangeAspect="1"/>
          </p:cNvPicPr>
          <p:nvPr/>
        </p:nvPicPr>
        <p:blipFill>
          <a:blip r:embed="rId2"/>
          <a:srcRect t="3754" r="4158"/>
          <a:stretch>
            <a:fillRect/>
          </a:stretch>
        </p:blipFill>
        <p:spPr>
          <a:xfrm>
            <a:off x="3175" y="0"/>
            <a:ext cx="9140825" cy="6858000"/>
          </a:xfrm>
          <a:prstGeom prst="rect">
            <a:avLst/>
          </a:prstGeom>
          <a:noFill/>
          <a:ln w="9525">
            <a:noFill/>
          </a:ln>
        </p:spPr>
      </p:pic>
      <p:sp>
        <p:nvSpPr>
          <p:cNvPr id="4" name="KSO_FD"/>
          <p:cNvSpPr>
            <a:spLocks noGrp="1"/>
          </p:cNvSpPr>
          <p:nvPr>
            <p:ph type="dt" sz="half" idx="2"/>
          </p:nvPr>
        </p:nvSpPr>
        <p:spPr>
          <a:xfrm>
            <a:off x="457200" y="6245225"/>
            <a:ext cx="2133600" cy="476250"/>
          </a:xfrm>
          <a:prstGeom prst="rect">
            <a:avLst/>
          </a:prstGeom>
        </p:spPr>
        <p:txBody>
          <a:bodyPr vert="horz" lIns="91440" tIns="45720" rIns="91440" bIns="45720" rtlCol="0" anchor="ctr"/>
          <a:lstStyle>
            <a:lvl1pPr>
              <a:defRPr sz="1200">
                <a:latin typeface="Calibri" panose="020F0502020204030204" pitchFamily="34" charset="0"/>
                <a:ea typeface="幼圆" panose="02010509060101010101" pitchFamily="1" charset="-122"/>
              </a:defRPr>
            </a:lvl1pPr>
          </a:lstStyle>
          <a:p>
            <a:endParaRPr lang="zh-CN" altLang="en-US" dirty="0"/>
          </a:p>
        </p:txBody>
      </p:sp>
      <p:sp>
        <p:nvSpPr>
          <p:cNvPr id="5" name="KSO_FT"/>
          <p:cNvSpPr>
            <a:spLocks noGrp="1"/>
          </p:cNvSpPr>
          <p:nvPr>
            <p:ph type="ftr" sz="quarter" idx="3"/>
          </p:nvPr>
        </p:nvSpPr>
        <p:spPr>
          <a:xfrm>
            <a:off x="3124200" y="6245225"/>
            <a:ext cx="2895600" cy="476250"/>
          </a:xfrm>
          <a:prstGeom prst="rect">
            <a:avLst/>
          </a:prstGeom>
        </p:spPr>
        <p:txBody>
          <a:bodyPr vert="horz" lIns="91440" tIns="45720" rIns="91440" bIns="45720" rtlCol="0" anchor="ctr"/>
          <a:lstStyle>
            <a:lvl1pPr algn="ctr">
              <a:defRPr sz="1200">
                <a:latin typeface="Calibri" panose="020F0502020204030204" pitchFamily="34" charset="0"/>
                <a:ea typeface="幼圆" panose="02010509060101010101" pitchFamily="1" charset="-122"/>
              </a:defRPr>
            </a:lvl1pPr>
          </a:lstStyle>
          <a:p>
            <a:endParaRPr lang="zh-CN" altLang="en-US" dirty="0"/>
          </a:p>
        </p:txBody>
      </p:sp>
      <p:sp>
        <p:nvSpPr>
          <p:cNvPr id="6" name="KSO_FN"/>
          <p:cNvSpPr>
            <a:spLocks noGrp="1"/>
          </p:cNvSpPr>
          <p:nvPr>
            <p:ph type="sldNum" sz="quarter" idx="4"/>
          </p:nvPr>
        </p:nvSpPr>
        <p:spPr>
          <a:xfrm>
            <a:off x="6553200" y="6245225"/>
            <a:ext cx="2133600" cy="476250"/>
          </a:xfrm>
          <a:prstGeom prst="rect">
            <a:avLst/>
          </a:prstGeom>
        </p:spPr>
        <p:txBody>
          <a:bodyPr vert="horz" lIns="91440" tIns="45720" rIns="91440" bIns="45720" rtlCol="0" anchor="ctr"/>
          <a:lstStyle>
            <a:lvl1pPr algn="r">
              <a:defRPr sz="1200">
                <a:latin typeface="Calibri" panose="020F0502020204030204" pitchFamily="34" charset="0"/>
                <a:ea typeface="幼圆" panose="02010509060101010101" pitchFamily="1" charset="-122"/>
              </a:defRPr>
            </a:lvl1pPr>
          </a:lstStyle>
          <a:p>
            <a:fld id="{9A0DB2DC-4C9A-4742-B13C-FB6460FD3503}" type="slidenum">
              <a:rPr lang="zh-CN" altLang="en-US" dirty="0"/>
            </a:fld>
            <a:endParaRPr lang="zh-CN" altLang="en-US" dirty="0"/>
          </a:p>
        </p:txBody>
      </p:sp>
      <p:sp>
        <p:nvSpPr>
          <p:cNvPr id="18438" name="KSO_BT1"/>
          <p:cNvSpPr>
            <a:spLocks noGrp="1"/>
          </p:cNvSpPr>
          <p:nvPr>
            <p:ph type="ctrTitle"/>
          </p:nvPr>
        </p:nvSpPr>
        <p:spPr>
          <a:xfrm>
            <a:off x="2519363" y="2071688"/>
            <a:ext cx="5705475" cy="862012"/>
          </a:xfrm>
          <a:prstGeom prst="rect">
            <a:avLst/>
          </a:prstGeom>
          <a:noFill/>
          <a:ln w="9525">
            <a:noFill/>
          </a:ln>
        </p:spPr>
        <p:txBody>
          <a:bodyPr anchor="b"/>
          <a:lstStyle>
            <a:lvl1pPr lvl="0" algn="ctr">
              <a:defRPr sz="3600" b="0"/>
            </a:lvl1pPr>
          </a:lstStyle>
          <a:p>
            <a:pPr lvl="0"/>
            <a:r>
              <a:rPr lang="zh-CN" altLang="en-US" dirty="0"/>
              <a:t>单击此处编辑母版标题样式</a:t>
            </a:r>
            <a:endParaRPr lang="zh-CN" altLang="en-US" dirty="0"/>
          </a:p>
        </p:txBody>
      </p:sp>
      <p:sp>
        <p:nvSpPr>
          <p:cNvPr id="18439" name="KSO_BC1"/>
          <p:cNvSpPr>
            <a:spLocks noGrp="1"/>
          </p:cNvSpPr>
          <p:nvPr>
            <p:ph type="subTitle" idx="1"/>
          </p:nvPr>
        </p:nvSpPr>
        <p:spPr>
          <a:xfrm>
            <a:off x="2520950" y="3106738"/>
            <a:ext cx="5700713" cy="477837"/>
          </a:xfrm>
          <a:prstGeom prst="rect">
            <a:avLst/>
          </a:prstGeom>
          <a:noFill/>
          <a:ln w="9525">
            <a:noFill/>
          </a:ln>
        </p:spPr>
        <p:txBody>
          <a:bodyPr anchor="t"/>
          <a:lstStyle>
            <a:lvl1pPr marL="0" lvl="0" indent="0" algn="ctr">
              <a:buNone/>
              <a:defRPr sz="2000">
                <a:solidFill>
                  <a:schemeClr val="accent2"/>
                </a:solidFill>
              </a:defRPr>
            </a:lvl1pPr>
            <a:lvl2pPr marL="0" lvl="1" indent="0" algn="ctr">
              <a:buNone/>
              <a:defRPr sz="2000">
                <a:solidFill>
                  <a:schemeClr val="accent2"/>
                </a:solidFill>
              </a:defRPr>
            </a:lvl2pPr>
            <a:lvl3pPr marL="914400" lvl="2" indent="0" algn="ctr">
              <a:buNone/>
              <a:defRPr sz="2000">
                <a:solidFill>
                  <a:schemeClr val="accent2"/>
                </a:solidFill>
              </a:defRPr>
            </a:lvl3pPr>
            <a:lvl4pPr marL="1371600" lvl="3" indent="0" algn="ctr">
              <a:buNone/>
              <a:defRPr sz="2000">
                <a:solidFill>
                  <a:schemeClr val="accent2"/>
                </a:solidFill>
              </a:defRPr>
            </a:lvl4pPr>
            <a:lvl5pPr marL="1828800" lvl="4" indent="0" algn="ctr">
              <a:buNone/>
              <a:defRPr sz="2000">
                <a:solidFill>
                  <a:schemeClr val="accent2"/>
                </a:solidFill>
              </a:defRPr>
            </a:lvl5pPr>
          </a:lstStyle>
          <a:p>
            <a:pPr lvl="0"/>
            <a:r>
              <a:rPr lang="zh-CN" altLang="en-US" dirty="0"/>
              <a:t>单击此处编辑母版副标题样式</a:t>
            </a:r>
            <a:endParaRPr lang="zh-CN" alt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19100" y="1724025"/>
            <a:ext cx="4062841" cy="45831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7772" y="1724025"/>
            <a:ext cx="4062841" cy="45831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lvl="0"/>
            <a:endParaRPr lang="zh-CN" altLang="en-US" dirty="0"/>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lvl="0"/>
            <a:endParaRPr lang="zh-CN" altLang="en-US" dirty="0"/>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lvl="0"/>
            <a:endParaRPr lang="zh-CN" altLang="en-US"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7735" y="844550"/>
            <a:ext cx="2072878" cy="54625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19100" y="844550"/>
            <a:ext cx="6098468" cy="546258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1.jpeg"/><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dirty="0">
              <a:latin typeface="Arial" panose="020B0604020202020204" pitchFamily="34" charset="0"/>
            </a:endParaRPr>
          </a:p>
        </p:txBody>
      </p:sp>
      <p:sp>
        <p:nvSpPr>
          <p:cNvPr id="1029" name="Rectangle 5"/>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dirty="0">
              <a:latin typeface="Arial" panose="020B0604020202020204" pitchFamily="34" charset="0"/>
            </a:endParaRPr>
          </a:p>
        </p:txBody>
      </p:sp>
      <p:sp>
        <p:nvSpPr>
          <p:cNvPr id="1030" name="Rectangle 6"/>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7410" name="组合 16"/>
          <p:cNvGrpSpPr/>
          <p:nvPr/>
        </p:nvGrpSpPr>
        <p:grpSpPr>
          <a:xfrm>
            <a:off x="0" y="0"/>
            <a:ext cx="9151938" cy="6538913"/>
            <a:chOff x="23723" y="36352"/>
            <a:chExt cx="9141290" cy="6531298"/>
          </a:xfrm>
        </p:grpSpPr>
        <p:pic>
          <p:nvPicPr>
            <p:cNvPr id="17411" name="Picture 2" descr="D:\wang\office图表模板\背景素材下载\20110104B_68design.net\20110104B_68design.net\main.jpg"/>
            <p:cNvPicPr>
              <a:picLocks noChangeAspect="1"/>
            </p:cNvPicPr>
            <p:nvPr userDrawn="1"/>
          </p:nvPicPr>
          <p:blipFill>
            <a:blip r:embed="rId13"/>
            <a:srcRect l="95" t="75920" r="-130" b="-2078"/>
            <a:stretch>
              <a:fillRect/>
            </a:stretch>
          </p:blipFill>
          <p:spPr>
            <a:xfrm>
              <a:off x="23723" y="36352"/>
              <a:ext cx="9141290" cy="1785904"/>
            </a:xfrm>
            <a:prstGeom prst="rect">
              <a:avLst/>
            </a:prstGeom>
            <a:noFill/>
            <a:ln w="9525">
              <a:noFill/>
            </a:ln>
          </p:spPr>
        </p:pic>
        <p:sp>
          <p:nvSpPr>
            <p:cNvPr id="19" name="矩形 18"/>
            <p:cNvSpPr/>
            <p:nvPr/>
          </p:nvSpPr>
          <p:spPr>
            <a:xfrm>
              <a:off x="23723" y="509979"/>
              <a:ext cx="9131804" cy="6057671"/>
            </a:xfrm>
            <a:prstGeom prst="rect">
              <a:avLst/>
            </a:prstGeom>
            <a:gradFill>
              <a:gsLst>
                <a:gs pos="0">
                  <a:schemeClr val="bg1">
                    <a:alpha val="0"/>
                  </a:schemeClr>
                </a:gs>
                <a:gs pos="13000">
                  <a:srgbClr val="FFFFFF"/>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 name="KSO_FD"/>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KSO_FT"/>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rgbClr val="9D9D9D"/>
                </a:solidFill>
                <a:latin typeface="Calibri" panose="020F0502020204030204" pitchFamily="34" charset="0"/>
                <a:ea typeface="幼圆" panose="02010509060101010101" pitchFamily="1" charset="-122"/>
              </a:defRPr>
            </a:lvl1pPr>
          </a:lstStyle>
          <a:p>
            <a:pPr lvl="0"/>
            <a:endParaRPr lang="zh-CN" altLang="en-US" dirty="0"/>
          </a:p>
        </p:txBody>
      </p:sp>
      <p:sp>
        <p:nvSpPr>
          <p:cNvPr id="6" name="KSO_FN"/>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7416" name="KSO_BT1"/>
          <p:cNvSpPr>
            <a:spLocks noGrp="1"/>
          </p:cNvSpPr>
          <p:nvPr>
            <p:ph type="title"/>
          </p:nvPr>
        </p:nvSpPr>
        <p:spPr>
          <a:xfrm>
            <a:off x="419100" y="844550"/>
            <a:ext cx="8291513" cy="654050"/>
          </a:xfrm>
          <a:prstGeom prst="rect">
            <a:avLst/>
          </a:prstGeom>
          <a:noFill/>
          <a:ln w="9525">
            <a:noFill/>
          </a:ln>
        </p:spPr>
        <p:txBody>
          <a:bodyPr anchor="b"/>
          <a:p>
            <a:pPr lvl="0"/>
            <a:r>
              <a:rPr lang="zh-CN" altLang="en-US" dirty="0"/>
              <a:t>单击此处编辑母版标题样式</a:t>
            </a:r>
            <a:endParaRPr lang="en-US" altLang="x-none" dirty="0"/>
          </a:p>
        </p:txBody>
      </p:sp>
      <p:sp>
        <p:nvSpPr>
          <p:cNvPr id="17417" name="KSO_BC1"/>
          <p:cNvSpPr>
            <a:spLocks noGrp="1"/>
          </p:cNvSpPr>
          <p:nvPr>
            <p:ph type="body" idx="1"/>
          </p:nvPr>
        </p:nvSpPr>
        <p:spPr>
          <a:xfrm>
            <a:off x="419100" y="1724025"/>
            <a:ext cx="8291513" cy="458311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marL="0" lvl="0" indent="0" algn="l" defTabSz="914400" rtl="0" eaLnBrk="1" fontAlgn="base" latinLnBrk="0" hangingPunct="1">
        <a:lnSpc>
          <a:spcPct val="90000"/>
        </a:lnSpc>
        <a:spcBef>
          <a:spcPct val="0"/>
        </a:spcBef>
        <a:spcAft>
          <a:spcPct val="0"/>
        </a:spcAft>
        <a:buNone/>
        <a:defRPr sz="3200" b="1" i="0" u="none" kern="1200" baseline="0">
          <a:solidFill>
            <a:schemeClr val="accent1"/>
          </a:solidFill>
          <a:latin typeface="+mj-lt"/>
          <a:ea typeface="+mj-ea"/>
          <a:cs typeface="+mj-cs"/>
        </a:defRPr>
      </a:lvl1pPr>
    </p:titleStyle>
    <p:bodyStyle>
      <a:lvl1pPr marL="357505" lvl="0" indent="-357505" algn="just" defTabSz="914400" rtl="0" eaLnBrk="1" fontAlgn="base" latinLnBrk="0" hangingPunct="1">
        <a:lnSpc>
          <a:spcPct val="110000"/>
        </a:lnSpc>
        <a:spcBef>
          <a:spcPts val="600"/>
        </a:spcBef>
        <a:spcAft>
          <a:spcPct val="0"/>
        </a:spcAft>
        <a:buClr>
          <a:schemeClr val="accent1"/>
        </a:buClr>
        <a:buSzPct val="60000"/>
        <a:buFont typeface="Wingdings 2" panose="05020102010507070707" pitchFamily="18" charset="2"/>
        <a:buChar char=""/>
        <a:defRPr sz="2400" b="0" i="0" u="none" kern="1200" baseline="0">
          <a:solidFill>
            <a:schemeClr val="accent1"/>
          </a:solidFill>
          <a:latin typeface="+mn-lt"/>
          <a:ea typeface="+mn-ea"/>
          <a:cs typeface="+mn-cs"/>
        </a:defRPr>
      </a:lvl1pPr>
      <a:lvl2pPr marL="357505" lvl="1" indent="-357505" algn="just" defTabSz="914400" rtl="0" eaLnBrk="1" fontAlgn="base" latinLnBrk="0" hangingPunct="1">
        <a:lnSpc>
          <a:spcPct val="120000"/>
        </a:lnSpc>
        <a:spcBef>
          <a:spcPct val="0"/>
        </a:spcBef>
        <a:spcAft>
          <a:spcPts val="600"/>
        </a:spcAft>
        <a:buClr>
          <a:srgbClr val="BDA499"/>
        </a:buClr>
        <a:buFont typeface="幼圆" panose="02010509060101010101" pitchFamily="1" charset="-122"/>
        <a:buChar char=" "/>
        <a:defRPr sz="1600" b="0" i="0" u="none" kern="1200" baseline="0">
          <a:solidFill>
            <a:schemeClr val="tx1"/>
          </a:solidFill>
          <a:latin typeface="+mn-lt"/>
          <a:ea typeface="+mn-ea"/>
          <a:cs typeface="+mn-cs"/>
        </a:defRPr>
      </a:lvl2pPr>
      <a:lvl3pPr marL="1143000" lvl="2" indent="-228600" algn="l" defTabSz="914400" rtl="0" eaLnBrk="1" fontAlgn="base" latinLnBrk="0" hangingPunct="1">
        <a:lnSpc>
          <a:spcPct val="90000"/>
        </a:lnSpc>
        <a:spcBef>
          <a:spcPts val="5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mn-ea"/>
          <a:cs typeface="+mn-cs"/>
        </a:defRPr>
      </a:lvl3pPr>
      <a:lvl4pPr marL="1600200" lvl="3" indent="-228600" algn="l" defTabSz="914400" rtl="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34" charset="0"/>
          <a:ea typeface="+mn-ea"/>
          <a:cs typeface="+mn-cs"/>
        </a:defRPr>
      </a:lvl4pPr>
      <a:lvl5pPr marL="2057400" lvl="4" indent="-228600" algn="l" defTabSz="914400" rtl="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34" charset="0"/>
          <a:ea typeface="+mn-ea"/>
          <a:cs typeface="+mn-cs"/>
        </a:defRPr>
      </a:lvl5pPr>
      <a:lvl6pPr marL="2514600" lvl="5" indent="-228600" algn="l" defTabSz="914400" rtl="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34" charset="0"/>
          <a:ea typeface="+mn-ea"/>
          <a:cs typeface="+mn-cs"/>
        </a:defRPr>
      </a:lvl6pPr>
      <a:lvl7pPr marL="2971800" lvl="6" indent="-228600" algn="l" defTabSz="914400" rtl="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34" charset="0"/>
          <a:ea typeface="+mn-ea"/>
          <a:cs typeface="+mn-cs"/>
        </a:defRPr>
      </a:lvl7pPr>
      <a:lvl8pPr marL="3429000" lvl="7" indent="-228600" algn="l" defTabSz="914400" rtl="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34" charset="0"/>
          <a:ea typeface="+mn-ea"/>
          <a:cs typeface="+mn-cs"/>
        </a:defRPr>
      </a:lvl8pPr>
      <a:lvl9pPr marL="3886200" lvl="8" indent="-228600" algn="l" defTabSz="914400" rtl="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34" charset="0"/>
          <a:ea typeface="+mn-ea"/>
          <a:cs typeface="+mn-cs"/>
        </a:defRPr>
      </a:lvl9pPr>
    </p:bodyStyle>
    <p:other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3.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3.xml"/><Relationship Id="rId2" Type="http://schemas.openxmlformats.org/officeDocument/2006/relationships/image" Target="../media/image3.emf"/><Relationship Id="rId1"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5121"/>
          <p:cNvSpPr>
            <a:spLocks noGrp="1"/>
          </p:cNvSpPr>
          <p:nvPr>
            <p:ph type="ctrTitle"/>
          </p:nvPr>
        </p:nvSpPr>
        <p:spPr>
          <a:xfrm>
            <a:off x="3487738" y="1027113"/>
            <a:ext cx="5207000" cy="984250"/>
          </a:xfrm>
        </p:spPr>
        <p:txBody>
          <a:bodyPr anchor="b"/>
          <a:p>
            <a:pPr defTabSz="914400">
              <a:buSzPct val="100000"/>
            </a:pPr>
            <a:r>
              <a:rPr lang="zh-CN" altLang="en-US" sz="3200" kern="1200" baseline="0" dirty="0">
                <a:latin typeface="华文新魏" panose="02010800040101010101" pitchFamily="2" charset="-122"/>
                <a:ea typeface="华文新魏" panose="02010800040101010101" pitchFamily="2" charset="-122"/>
              </a:rPr>
              <a:t>医疗服务系统</a:t>
            </a:r>
            <a:r>
              <a:rPr lang="en-US" altLang="zh-CN" sz="3200" kern="1200" baseline="0" dirty="0">
                <a:latin typeface="华文新魏" panose="02010800040101010101" pitchFamily="2" charset="-122"/>
                <a:ea typeface="华文新魏" panose="02010800040101010101" pitchFamily="2" charset="-122"/>
              </a:rPr>
              <a:t>ppt</a:t>
            </a:r>
            <a:endParaRPr lang="en-US" altLang="zh-CN" sz="3200" kern="1200" baseline="0" dirty="0">
              <a:latin typeface="华文新魏" panose="02010800040101010101" pitchFamily="2" charset="-122"/>
              <a:ea typeface="华文新魏" panose="02010800040101010101" pitchFamily="2" charset="-122"/>
            </a:endParaRPr>
          </a:p>
        </p:txBody>
      </p:sp>
      <p:sp>
        <p:nvSpPr>
          <p:cNvPr id="5127" name="文本框 5126"/>
          <p:cNvSpPr txBox="1"/>
          <p:nvPr/>
        </p:nvSpPr>
        <p:spPr>
          <a:xfrm>
            <a:off x="4291013" y="2603500"/>
            <a:ext cx="3846512" cy="583565"/>
          </a:xfrm>
          <a:prstGeom prst="rect">
            <a:avLst/>
          </a:prstGeom>
          <a:noFill/>
          <a:ln w="9525">
            <a:noFill/>
          </a:ln>
        </p:spPr>
        <p:txBody>
          <a:bodyPr>
            <a:spAutoFit/>
          </a:bodyPr>
          <a:p>
            <a:r>
              <a:rPr lang="zh-CN" altLang="en-US" sz="3200" dirty="0">
                <a:latin typeface="Arial" panose="020B0604020202020204" pitchFamily="34" charset="0"/>
                <a:ea typeface="楷体" panose="02010609060101010101" pitchFamily="49" charset="-122"/>
              </a:rPr>
              <a:t>姓名：</a:t>
            </a:r>
            <a:endParaRPr lang="zh-CN" altLang="en-US" sz="3200" dirty="0">
              <a:latin typeface="Arial" panose="020B0604020202020204" pitchFamily="34" charset="0"/>
              <a:ea typeface="楷体" panose="02010609060101010101" pitchFamily="49" charset="-122"/>
            </a:endParaRPr>
          </a:p>
        </p:txBody>
      </p:sp>
      <p:sp>
        <p:nvSpPr>
          <p:cNvPr id="5128" name="文本框 5127"/>
          <p:cNvSpPr txBox="1"/>
          <p:nvPr/>
        </p:nvSpPr>
        <p:spPr>
          <a:xfrm>
            <a:off x="4291013" y="3182938"/>
            <a:ext cx="4403725" cy="583565"/>
          </a:xfrm>
          <a:prstGeom prst="rect">
            <a:avLst/>
          </a:prstGeom>
          <a:noFill/>
          <a:ln w="9525">
            <a:noFill/>
          </a:ln>
        </p:spPr>
        <p:txBody>
          <a:bodyPr>
            <a:spAutoFit/>
          </a:bodyPr>
          <a:p>
            <a:r>
              <a:rPr lang="zh-CN" altLang="en-US" sz="3200" dirty="0">
                <a:latin typeface="Arial" panose="020B0604020202020204" pitchFamily="34" charset="0"/>
                <a:ea typeface="楷体" panose="02010609060101010101" pitchFamily="49" charset="-122"/>
              </a:rPr>
              <a:t>学号：</a:t>
            </a:r>
            <a:endParaRPr lang="en-US" altLang="zh-CN" sz="2800">
              <a:latin typeface="Arial" panose="020B0604020202020204" pitchFamily="34" charset="0"/>
              <a:ea typeface="楷体" panose="02010609060101010101" pitchFamily="49" charset="-122"/>
            </a:endParaRPr>
          </a:p>
        </p:txBody>
      </p:sp>
      <p:sp>
        <p:nvSpPr>
          <p:cNvPr id="5129" name="文本框 5128"/>
          <p:cNvSpPr txBox="1"/>
          <p:nvPr/>
        </p:nvSpPr>
        <p:spPr>
          <a:xfrm>
            <a:off x="4291013" y="3762375"/>
            <a:ext cx="3708400" cy="583565"/>
          </a:xfrm>
          <a:prstGeom prst="rect">
            <a:avLst/>
          </a:prstGeom>
          <a:noFill/>
          <a:ln w="9525">
            <a:noFill/>
          </a:ln>
        </p:spPr>
        <p:txBody>
          <a:bodyPr>
            <a:spAutoFit/>
          </a:bodyPr>
          <a:p>
            <a:r>
              <a:rPr lang="zh-CN" altLang="en-US" sz="3200" dirty="0">
                <a:latin typeface="Arial" panose="020B0604020202020204" pitchFamily="34" charset="0"/>
                <a:ea typeface="楷体" panose="02010609060101010101" pitchFamily="49" charset="-122"/>
              </a:rPr>
              <a:t>指导老师：</a:t>
            </a:r>
            <a:endParaRPr lang="zh-CN" altLang="en-US" sz="3200" dirty="0">
              <a:latin typeface="Arial" panose="020B0604020202020204" pitchFamily="34" charset="0"/>
              <a:ea typeface="楷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普通村民功能模块</a:t>
            </a:r>
            <a:endParaRPr lang="zh-CN" altLang="en-US" dirty="0"/>
          </a:p>
        </p:txBody>
      </p:sp>
      <p:sp>
        <p:nvSpPr>
          <p:cNvPr id="20483" name="文本占位符 20482"/>
          <p:cNvSpPr>
            <a:spLocks noGrp="1"/>
          </p:cNvSpPr>
          <p:nvPr>
            <p:ph type="body" idx="1"/>
          </p:nvPr>
        </p:nvSpPr>
        <p:spPr/>
        <p:txBody>
          <a:bodyPr/>
          <a:p>
            <a:pPr indent="508000">
              <a:lnSpc>
                <a:spcPct val="150000"/>
              </a:lnSpc>
              <a:extLst>
                <a:ext uri="{35155182-B16C-46BC-9424-99874614C6A1}">
                  <wpsdc:indentchars xmlns:wpsdc="http://www.wps.cn/officeDocument/2017/drawingmlCustomData" val="200" checksum="282533468"/>
                </a:ext>
              </a:extLst>
            </a:pPr>
            <a:endParaRPr lang="zh-CN" altLang="en-US" sz="2000" b="1" dirty="0">
              <a:latin typeface="宋体" panose="02010600030101010101" pitchFamily="2" charset="-122"/>
              <a:ea typeface="宋体" panose="02010600030101010101" pitchFamily="2" charset="-122"/>
            </a:endParaRPr>
          </a:p>
        </p:txBody>
      </p:sp>
      <p:pic>
        <p:nvPicPr>
          <p:cNvPr id="49" name="图片 34"/>
          <p:cNvPicPr>
            <a:picLocks noChangeAspect="1"/>
          </p:cNvPicPr>
          <p:nvPr/>
        </p:nvPicPr>
        <p:blipFill>
          <a:blip r:embed="rId1"/>
          <a:stretch>
            <a:fillRect/>
          </a:stretch>
        </p:blipFill>
        <p:spPr>
          <a:xfrm>
            <a:off x="113665" y="1724025"/>
            <a:ext cx="8596630" cy="458279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系统测试的目的 </a:t>
            </a:r>
            <a:endParaRPr lang="zh-CN" altLang="en-US" dirty="0"/>
          </a:p>
        </p:txBody>
      </p:sp>
      <p:sp>
        <p:nvSpPr>
          <p:cNvPr id="100" name="文本框 99"/>
          <p:cNvSpPr txBox="1"/>
          <p:nvPr/>
        </p:nvSpPr>
        <p:spPr>
          <a:xfrm>
            <a:off x="134620" y="1998345"/>
            <a:ext cx="8844280" cy="4707890"/>
          </a:xfrm>
          <a:prstGeom prst="rect">
            <a:avLst/>
          </a:prstGeom>
          <a:noFill/>
          <a:ln w="9525">
            <a:noFill/>
          </a:ln>
        </p:spPr>
        <p:txBody>
          <a:bodyPr wrap="square">
            <a:spAutoFit/>
          </a:bodyPr>
          <a:p>
            <a:pPr indent="304800"/>
            <a:r>
              <a:rPr sz="2000"/>
              <a:t>程序设计不能保证没有错误，这是一个开发过程，在错误或错误的过程中都是难以避免的。虽然这是不可避免的，但我们不能使这些错误始终存在于系统中，错误可能会造成无法估量的后果，如系统崩溃，安全信息泄露，系统无法正常启动等，为了避免这些问题我们需要测试程序，在测试过程中发现问题并纠正它们，从而使系统更长时间稳定成熟。</a:t>
            </a:r>
            <a:endParaRPr sz="2000"/>
          </a:p>
          <a:p>
            <a:pPr indent="304800"/>
            <a:r>
              <a:rPr sz="2000"/>
              <a:t>本章的作用是发现这些问题，并对其进行修改，虽然耗时费力，但对于长期使用而言是非常重要和必要系统的开发。 </a:t>
            </a:r>
            <a:endParaRPr sz="2000"/>
          </a:p>
          <a:p>
            <a:pPr indent="304800"/>
            <a:r>
              <a:rPr sz="2000"/>
              <a:t>软件在设计后必须进行测试，调试过程中使用的方法是软件测试方法。在开发新软件时，系统测试是检查软件是否合格的关键步骤，以及是否符合设计目标的参考。测试主要是查看软件中数据的准确性，正确的操作与否，以及操作的结果，还有哪些方面需要改进。 </a:t>
            </a:r>
            <a:endParaRPr sz="2000"/>
          </a:p>
          <a:p>
            <a:pPr indent="304800"/>
            <a:r>
              <a:rPr sz="2000"/>
              <a:t>医疗服务系统的实现，对于系统中功能模块的实现及操作都必须通过测试进行来评判系统是否可以准确的实现。在医疗服务系统正式上传使用之前必须做的一步就是系统测试，对于测试发现的错误及时修改处理，保证系统准确无误的供给用户使用。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0241"/>
          <p:cNvSpPr>
            <a:spLocks noGrp="1"/>
          </p:cNvSpPr>
          <p:nvPr>
            <p:ph type="title"/>
          </p:nvPr>
        </p:nvSpPr>
        <p:spPr>
          <a:xfrm>
            <a:off x="419100" y="1397000"/>
            <a:ext cx="8291513" cy="654050"/>
          </a:xfrm>
        </p:spPr>
        <p:txBody>
          <a:bodyPr anchor="b"/>
          <a:p>
            <a:r>
              <a:rPr lang="zh-CN" altLang="en-US" dirty="0"/>
              <a:t>                </a:t>
            </a:r>
            <a:r>
              <a:rPr lang="zh-CN" altLang="en-US" sz="4800" dirty="0"/>
              <a:t>致  谢</a:t>
            </a:r>
            <a:endParaRPr lang="zh-CN" altLang="en-US" sz="4800" dirty="0"/>
          </a:p>
        </p:txBody>
      </p:sp>
      <p:sp>
        <p:nvSpPr>
          <p:cNvPr id="10243" name="文本占位符 10242"/>
          <p:cNvSpPr>
            <a:spLocks noGrp="1"/>
          </p:cNvSpPr>
          <p:nvPr>
            <p:ph type="body" idx="1"/>
          </p:nvPr>
        </p:nvSpPr>
        <p:spPr/>
        <p:txBody>
          <a:bodyPr/>
          <a:p>
            <a:pPr>
              <a:buNone/>
            </a:pPr>
            <a:r>
              <a:rPr lang="zh-CN" altLang="en-US" sz="4000" dirty="0"/>
              <a:t>    </a:t>
            </a:r>
            <a:endParaRPr lang="zh-CN" altLang="en-US" sz="4000" dirty="0"/>
          </a:p>
          <a:p>
            <a:pPr>
              <a:buNone/>
            </a:pPr>
            <a:r>
              <a:rPr lang="zh-CN" altLang="en-US" sz="4000" dirty="0"/>
              <a:t>    </a:t>
            </a:r>
            <a:r>
              <a:rPr lang="zh-CN" altLang="en-US" sz="4000" dirty="0">
                <a:latin typeface="楷体" panose="02010609060101010101" pitchFamily="49" charset="-122"/>
                <a:ea typeface="楷体" panose="02010609060101010101" pitchFamily="49" charset="-122"/>
              </a:rPr>
              <a:t>感谢诸位老师不辞辛劳的为了我们毕业所付出的心血和汗水。</a:t>
            </a:r>
            <a:endParaRPr lang="zh-CN" altLang="en-US" sz="4000" dirty="0">
              <a:latin typeface="楷体" panose="02010609060101010101" pitchFamily="49" charset="-122"/>
              <a:ea typeface="楷体" panose="02010609060101010101" pitchFamily="49" charset="-122"/>
            </a:endParaRPr>
          </a:p>
          <a:p>
            <a:pPr>
              <a:buNone/>
            </a:pPr>
            <a:r>
              <a:rPr lang="zh-CN" altLang="en-US" sz="4000" dirty="0">
                <a:latin typeface="楷体" panose="02010609060101010101" pitchFamily="49" charset="-122"/>
                <a:ea typeface="楷体" panose="02010609060101010101" pitchFamily="49" charset="-122"/>
              </a:rPr>
              <a:t>    祝老师们工作顺利、天天开心</a:t>
            </a:r>
            <a:endParaRPr lang="zh-CN" altLang="en-US" sz="4000" dirty="0">
              <a:latin typeface="楷体" panose="02010609060101010101" pitchFamily="49" charset="-122"/>
              <a:ea typeface="楷体" panose="02010609060101010101" pitchFamily="49" charset="-122"/>
            </a:endParaRPr>
          </a:p>
          <a:p>
            <a:pPr>
              <a:buNone/>
            </a:pPr>
            <a:r>
              <a:rPr lang="zh-CN" altLang="en-US" sz="4000" dirty="0">
                <a:latin typeface="楷体" panose="02010609060101010101" pitchFamily="49" charset="-122"/>
                <a:ea typeface="楷体" panose="02010609060101010101" pitchFamily="49" charset="-122"/>
              </a:rPr>
              <a:t>                        谢谢！</a:t>
            </a:r>
            <a:endParaRPr lang="zh-CN" altLang="en-US" sz="4000" dirty="0">
              <a:latin typeface="楷体" panose="02010609060101010101" pitchFamily="49" charset="-122"/>
              <a:ea typeface="楷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7169"/>
          <p:cNvSpPr>
            <a:spLocks noGrp="1"/>
          </p:cNvSpPr>
          <p:nvPr>
            <p:ph type="title"/>
          </p:nvPr>
        </p:nvSpPr>
        <p:spPr/>
        <p:txBody>
          <a:bodyPr anchor="b"/>
          <a:p>
            <a:r>
              <a:rPr lang="zh-CN" altLang="en-US" dirty="0">
                <a:sym typeface="+mn-ea"/>
              </a:rPr>
              <a:t>摘  要</a:t>
            </a:r>
            <a:endParaRPr lang="zh-CN" altLang="en-US" dirty="0">
              <a:sym typeface="+mn-ea"/>
            </a:endParaRPr>
          </a:p>
        </p:txBody>
      </p:sp>
      <p:sp>
        <p:nvSpPr>
          <p:cNvPr id="7171" name="文本占位符 7170"/>
          <p:cNvSpPr>
            <a:spLocks noGrp="1"/>
          </p:cNvSpPr>
          <p:nvPr>
            <p:ph type="body" idx="1"/>
          </p:nvPr>
        </p:nvSpPr>
        <p:spPr>
          <a:xfrm>
            <a:off x="185738" y="1711325"/>
            <a:ext cx="8745537" cy="4927600"/>
          </a:xfrm>
        </p:spPr>
        <p:txBody>
          <a:bodyPr/>
          <a:p>
            <a:pPr indent="609600">
              <a:lnSpc>
                <a:spcPct val="150000"/>
              </a:lnSpc>
              <a:extLst>
                <a:ext uri="{35155182-B16C-46BC-9424-99874614C6A1}">
                  <wpsdc:indentchars xmlns:wpsdc="http://www.wps.cn/officeDocument/2017/drawingmlCustomData" val="200" checksum="4158780845"/>
                </a:ext>
              </a:extLst>
            </a:pPr>
            <a:r>
              <a:rPr b="1" dirty="0">
                <a:latin typeface="宋体" panose="02010600030101010101" pitchFamily="2" charset="-122"/>
                <a:ea typeface="宋体" panose="02010600030101010101" pitchFamily="2" charset="-122"/>
                <a:cs typeface="宋体" panose="02010600030101010101" pitchFamily="2" charset="-122"/>
              </a:rPr>
              <a:t>随着社会的发展，社会的各行各业都在利用信息化时代的优势。计算机的优势和普及使得各种信息系统的开发成为必需。</a:t>
            </a:r>
            <a:endParaRPr b="1" dirty="0">
              <a:latin typeface="宋体" panose="02010600030101010101" pitchFamily="2" charset="-122"/>
              <a:ea typeface="宋体" panose="02010600030101010101" pitchFamily="2" charset="-122"/>
              <a:cs typeface="宋体" panose="02010600030101010101" pitchFamily="2" charset="-122"/>
            </a:endParaRPr>
          </a:p>
          <a:p>
            <a:pPr indent="609600">
              <a:lnSpc>
                <a:spcPct val="150000"/>
              </a:lnSpc>
              <a:extLst>
                <a:ext uri="{35155182-B16C-46BC-9424-99874614C6A1}">
                  <wpsdc:indentchars xmlns:wpsdc="http://www.wps.cn/officeDocument/2017/drawingmlCustomData" val="200" checksum="4158780845"/>
                </a:ext>
              </a:extLst>
            </a:pPr>
            <a:r>
              <a:rPr b="1" dirty="0">
                <a:latin typeface="宋体" panose="02010600030101010101" pitchFamily="2" charset="-122"/>
                <a:ea typeface="宋体" panose="02010600030101010101" pitchFamily="2" charset="-122"/>
                <a:cs typeface="宋体" panose="02010600030101010101" pitchFamily="2" charset="-122"/>
              </a:rPr>
              <a:t>医疗服务系统，主要的模块包括查看管理员；首页、个人中心、普通村民管理、乡村医生管理、公告信息管理、乡村诊室管理、健康档案管理、学习培训管理、考核信息管理、医疗地图管理、医疗药品管理、类型信息管理、购买信息管理、留言板管理、管理员管理、系统管理等功能。</a:t>
            </a:r>
            <a:endParaRPr b="1"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课题意义</a:t>
            </a:r>
            <a:endParaRPr lang="zh-CN" altLang="en-US" dirty="0"/>
          </a:p>
        </p:txBody>
      </p:sp>
      <p:sp>
        <p:nvSpPr>
          <p:cNvPr id="20483" name="文本占位符 20482"/>
          <p:cNvSpPr>
            <a:spLocks noGrp="1"/>
          </p:cNvSpPr>
          <p:nvPr>
            <p:ph type="body" idx="1"/>
          </p:nvPr>
        </p:nvSpPr>
        <p:spPr/>
        <p:txBody>
          <a:bodyPr/>
          <a:p>
            <a:pPr indent="508000">
              <a:lnSpc>
                <a:spcPct val="150000"/>
              </a:lnSpc>
              <a:extLst>
                <a:ext uri="{35155182-B16C-46BC-9424-99874614C6A1}">
                  <wpsdc:indentchars xmlns:wpsdc="http://www.wps.cn/officeDocument/2017/drawingmlCustomData" val="200" checksum="282533468"/>
                </a:ext>
              </a:extLst>
            </a:pPr>
            <a:r>
              <a:rPr lang="zh-CN" altLang="en-US" sz="2000" b="1" dirty="0">
                <a:latin typeface="宋体" panose="02010600030101010101" pitchFamily="2" charset="-122"/>
                <a:ea typeface="宋体" panose="02010600030101010101" pitchFamily="2" charset="-122"/>
              </a:rPr>
              <a:t>随着全球信息化的发展，人们的生活节奏越来越快，对信息的时效性越来越重视。以传统的宣传方式为载体的传统媒介早已不能满足用户对获取信息的方式、便捷性的需求。所以医疗服务系统渐渐成为用户关注的焦点。首先，医疗服务系统，网上获取信息的实时性、便捷性要远远高于传统媒介。系统一经上线，无论用户在世界的哪个角落，只要能够连接互联网，就能在第一时间获得想要的信息。</a:t>
            </a:r>
            <a:endParaRPr lang="zh-CN" altLang="en-US" sz="2000" b="1" dirty="0">
              <a:latin typeface="宋体" panose="02010600030101010101" pitchFamily="2" charset="-122"/>
              <a:ea typeface="宋体" panose="02010600030101010101" pitchFamily="2" charset="-122"/>
            </a:endParaRPr>
          </a:p>
          <a:p>
            <a:pPr indent="508000">
              <a:lnSpc>
                <a:spcPct val="150000"/>
              </a:lnSpc>
              <a:extLst>
                <a:ext uri="{35155182-B16C-46BC-9424-99874614C6A1}">
                  <wpsdc:indentchars xmlns:wpsdc="http://www.wps.cn/officeDocument/2017/drawingmlCustomData" val="200" checksum="282533468"/>
                </a:ext>
              </a:extLst>
            </a:pPr>
            <a:r>
              <a:rPr lang="zh-CN" altLang="en-US" sz="2000" b="1" dirty="0">
                <a:latin typeface="宋体" panose="02010600030101010101" pitchFamily="2" charset="-122"/>
                <a:ea typeface="宋体" panose="02010600030101010101" pitchFamily="2" charset="-122"/>
              </a:rPr>
              <a:t>以往的医疗服务系统相关信息管理，都是工作人员手工统计。这种方式不但时效性低，而且需要查找和变更的时候很不方便。随着科学的进步，技术的成熟，计算机信息化也日新月异的发展，社会也已经深刻的认识，计算机功能非常的强大，计算机已经进入了人类社会发展的各个领域，并且发挥着十分重要的作用。</a:t>
            </a:r>
            <a:endParaRPr lang="zh-CN" altLang="en-US" sz="2000" b="1" dirty="0">
              <a:latin typeface="宋体" panose="02010600030101010101" pitchFamily="2" charset="-122"/>
              <a:ea typeface="宋体" panose="02010600030101010101" pitchFamily="2" charset="-122"/>
            </a:endParaRPr>
          </a:p>
          <a:p>
            <a:pPr indent="508000">
              <a:lnSpc>
                <a:spcPct val="150000"/>
              </a:lnSpc>
              <a:extLst>
                <a:ext uri="{35155182-B16C-46BC-9424-99874614C6A1}">
                  <wpsdc:indentchars xmlns:wpsdc="http://www.wps.cn/officeDocument/2017/drawingmlCustomData" val="200" checksum="282533468"/>
                </a:ext>
              </a:extLst>
            </a:pPr>
            <a:endParaRPr lang="zh-CN" altLang="en-US" sz="2000" b="1" dirty="0">
              <a:latin typeface="宋体" panose="02010600030101010101" pitchFamily="2" charset="-122"/>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dirty="0"/>
              <a:t> 主要内容</a:t>
            </a:r>
            <a:endParaRPr dirty="0"/>
          </a:p>
        </p:txBody>
      </p:sp>
      <p:sp>
        <p:nvSpPr>
          <p:cNvPr id="20483" name="文本占位符 20482"/>
          <p:cNvSpPr>
            <a:spLocks noGrp="1"/>
          </p:cNvSpPr>
          <p:nvPr>
            <p:ph type="body" idx="1"/>
          </p:nvPr>
        </p:nvSpPr>
        <p:spPr>
          <a:xfrm>
            <a:off x="210185" y="1498600"/>
            <a:ext cx="8291513" cy="4583113"/>
          </a:xfrm>
        </p:spPr>
        <p:txBody>
          <a:bodyPr/>
          <a:p>
            <a:pPr indent="508000">
              <a:lnSpc>
                <a:spcPct val="150000"/>
              </a:lnSpc>
              <a:extLst>
                <a:ext uri="{35155182-B16C-46BC-9424-99874614C6A1}">
                  <wpsdc:indentchars xmlns:wpsdc="http://www.wps.cn/officeDocument/2017/drawingmlCustomData" val="200" checksum="282533468"/>
                </a:ext>
              </a:extLst>
            </a:pPr>
            <a:r>
              <a:rPr lang="zh-CN" altLang="en-US" sz="2000" b="1" dirty="0">
                <a:latin typeface="宋体" panose="02010600030101010101" pitchFamily="2" charset="-122"/>
                <a:ea typeface="宋体" panose="02010600030101010101" pitchFamily="2" charset="-122"/>
              </a:rPr>
              <a:t>医疗服务系统从功能、数据流程、可行性、运行环境等方面进行需求分析。对医疗服务的数据库、功能进行了详细设计。分析了主要界面设计和相关组件设计，对医疗服务的具体实现进行了介绍，从而达到对医疗服务系统的管理。</a:t>
            </a:r>
            <a:endParaRPr lang="zh-CN" altLang="en-US" sz="2000" b="1" dirty="0">
              <a:latin typeface="宋体" panose="02010600030101010101" pitchFamily="2" charset="-122"/>
              <a:ea typeface="宋体" panose="02010600030101010101" pitchFamily="2" charset="-122"/>
            </a:endParaRPr>
          </a:p>
          <a:p>
            <a:pPr indent="508000">
              <a:lnSpc>
                <a:spcPct val="150000"/>
              </a:lnSpc>
              <a:extLst>
                <a:ext uri="{35155182-B16C-46BC-9424-99874614C6A1}">
                  <wpsdc:indentchars xmlns:wpsdc="http://www.wps.cn/officeDocument/2017/drawingmlCustomData" val="200" checksum="282533468"/>
                </a:ext>
              </a:extLst>
            </a:pPr>
            <a:r>
              <a:rPr lang="zh-CN" altLang="en-US" sz="2000" b="1" dirty="0">
                <a:latin typeface="宋体" panose="02010600030101010101" pitchFamily="2" charset="-122"/>
                <a:ea typeface="宋体" panose="02010600030101010101" pitchFamily="2" charset="-122"/>
              </a:rPr>
              <a:t>详细内容介绍，将在以下六章中详细阐述：</a:t>
            </a:r>
            <a:endParaRPr lang="zh-CN" altLang="en-US" sz="2000" b="1" dirty="0">
              <a:latin typeface="宋体" panose="02010600030101010101" pitchFamily="2" charset="-122"/>
              <a:ea typeface="宋体" panose="02010600030101010101" pitchFamily="2" charset="-122"/>
            </a:endParaRPr>
          </a:p>
          <a:p>
            <a:pPr indent="508000">
              <a:lnSpc>
                <a:spcPct val="150000"/>
              </a:lnSpc>
              <a:extLst>
                <a:ext uri="{35155182-B16C-46BC-9424-99874614C6A1}">
                  <wpsdc:indentchars xmlns:wpsdc="http://www.wps.cn/officeDocument/2017/drawingmlCustomData" val="200" checksum="282533468"/>
                </a:ext>
              </a:extLst>
            </a:pPr>
            <a:r>
              <a:rPr lang="zh-CN" altLang="en-US" sz="2000" b="1" dirty="0">
                <a:latin typeface="宋体" panose="02010600030101010101" pitchFamily="2" charset="-122"/>
                <a:ea typeface="宋体" panose="02010600030101010101" pitchFamily="2" charset="-122"/>
              </a:rPr>
              <a:t>第一章、绪论，介绍了研究课题选择的背景及意义、研究现状，简要介绍了本文的章节内容。</a:t>
            </a:r>
            <a:endParaRPr lang="zh-CN" altLang="en-US" sz="2000" b="1" dirty="0">
              <a:latin typeface="宋体" panose="02010600030101010101" pitchFamily="2" charset="-122"/>
              <a:ea typeface="宋体" panose="02010600030101010101" pitchFamily="2" charset="-122"/>
            </a:endParaRPr>
          </a:p>
          <a:p>
            <a:pPr indent="508000">
              <a:lnSpc>
                <a:spcPct val="150000"/>
              </a:lnSpc>
              <a:extLst>
                <a:ext uri="{35155182-B16C-46BC-9424-99874614C6A1}">
                  <wpsdc:indentchars xmlns:wpsdc="http://www.wps.cn/officeDocument/2017/drawingmlCustomData" val="200" checksum="282533468"/>
                </a:ext>
              </a:extLst>
            </a:pPr>
            <a:r>
              <a:rPr lang="zh-CN" altLang="en-US" sz="2000" b="1" dirty="0">
                <a:latin typeface="宋体" panose="02010600030101010101" pitchFamily="2" charset="-122"/>
                <a:ea typeface="宋体" panose="02010600030101010101" pitchFamily="2" charset="-122"/>
              </a:rPr>
              <a:t>第二章、引入技术知识，通过引入关键技术进行开发，向系统中涉及直观表达的技术知识。</a:t>
            </a:r>
            <a:endParaRPr lang="zh-CN" altLang="en-US" sz="2000" b="1" dirty="0">
              <a:latin typeface="宋体" panose="02010600030101010101" pitchFamily="2" charset="-122"/>
              <a:ea typeface="宋体" panose="02010600030101010101" pitchFamily="2" charset="-122"/>
            </a:endParaRPr>
          </a:p>
          <a:p>
            <a:pPr indent="508000">
              <a:lnSpc>
                <a:spcPct val="150000"/>
              </a:lnSpc>
              <a:extLst>
                <a:ext uri="{35155182-B16C-46BC-9424-99874614C6A1}">
                  <wpsdc:indentchars xmlns:wpsdc="http://www.wps.cn/officeDocument/2017/drawingmlCustomData" val="200" checksum="282533468"/>
                </a:ext>
              </a:extLst>
            </a:pPr>
            <a:endParaRPr lang="zh-CN" altLang="en-US" sz="2000" b="1" dirty="0">
              <a:latin typeface="宋体" panose="02010600030101010101" pitchFamily="2" charset="-122"/>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Spring Boot框架</a:t>
            </a:r>
            <a:endParaRPr lang="zh-CN" altLang="en-US" dirty="0"/>
          </a:p>
        </p:txBody>
      </p:sp>
      <p:sp>
        <p:nvSpPr>
          <p:cNvPr id="20483" name="文本占位符 20482"/>
          <p:cNvSpPr>
            <a:spLocks noGrp="1"/>
          </p:cNvSpPr>
          <p:nvPr>
            <p:ph type="body" idx="1"/>
          </p:nvPr>
        </p:nvSpPr>
        <p:spPr/>
        <p:txBody>
          <a:bodyPr/>
          <a:p>
            <a:pPr indent="457200">
              <a:lnSpc>
                <a:spcPct val="150000"/>
              </a:lnSpc>
              <a:extLst>
                <a:ext uri="{35155182-B16C-46BC-9424-99874614C6A1}">
                  <wpsdc:indentchars xmlns:wpsdc="http://www.wps.cn/officeDocument/2017/drawingmlCustomData" val="200" checksum="59296752"/>
                </a:ext>
              </a:extLst>
            </a:pPr>
            <a:r>
              <a:rPr lang="zh-CN" altLang="en-US" sz="1800" b="1" dirty="0">
                <a:latin typeface="宋体" panose="02010600030101010101" pitchFamily="2" charset="-122"/>
                <a:ea typeface="宋体" panose="02010600030101010101" pitchFamily="2" charset="-122"/>
              </a:rPr>
              <a:t>Spring Boot是Pivotal团队的一个新框架，旨在简化新Spring应用程序的初始设置和开发。该框架使用特定的配置方法，无需开发人员定义样板配置。通过这种方式，Spring Boot旨在成为蓬勃发展的快速应用程序开发领域的领导者。</a:t>
            </a:r>
            <a:endParaRPr lang="zh-CN" altLang="en-US" sz="1800" b="1" dirty="0">
              <a:latin typeface="宋体" panose="02010600030101010101" pitchFamily="2" charset="-122"/>
              <a:ea typeface="宋体" panose="02010600030101010101" pitchFamily="2" charset="-122"/>
            </a:endParaRPr>
          </a:p>
          <a:p>
            <a:pPr indent="457200">
              <a:lnSpc>
                <a:spcPct val="150000"/>
              </a:lnSpc>
              <a:extLst>
                <a:ext uri="{35155182-B16C-46BC-9424-99874614C6A1}">
                  <wpsdc:indentchars xmlns:wpsdc="http://www.wps.cn/officeDocument/2017/drawingmlCustomData" val="200" checksum="59296752"/>
                </a:ext>
              </a:extLst>
            </a:pPr>
            <a:r>
              <a:rPr lang="zh-CN" altLang="en-US" sz="1800" b="1" dirty="0">
                <a:latin typeface="宋体" panose="02010600030101010101" pitchFamily="2" charset="-122"/>
                <a:ea typeface="宋体" panose="02010600030101010101" pitchFamily="2" charset="-122"/>
              </a:rPr>
              <a:t>Spring Boot特点：</a:t>
            </a:r>
            <a:endParaRPr lang="zh-CN" altLang="en-US" sz="1800" b="1" dirty="0">
              <a:latin typeface="宋体" panose="02010600030101010101" pitchFamily="2" charset="-122"/>
              <a:ea typeface="宋体" panose="02010600030101010101" pitchFamily="2" charset="-122"/>
            </a:endParaRPr>
          </a:p>
          <a:p>
            <a:pPr indent="457200">
              <a:lnSpc>
                <a:spcPct val="150000"/>
              </a:lnSpc>
              <a:extLst>
                <a:ext uri="{35155182-B16C-46BC-9424-99874614C6A1}">
                  <wpsdc:indentchars xmlns:wpsdc="http://www.wps.cn/officeDocument/2017/drawingmlCustomData" val="200" checksum="59296752"/>
                </a:ext>
              </a:extLst>
            </a:pPr>
            <a:r>
              <a:rPr lang="zh-CN" altLang="en-US" sz="1800" b="1" dirty="0">
                <a:latin typeface="宋体" panose="02010600030101010101" pitchFamily="2" charset="-122"/>
                <a:ea typeface="宋体" panose="02010600030101010101" pitchFamily="2" charset="-122"/>
              </a:rPr>
              <a:t>1、创建一个单独的Spring应用程序；</a:t>
            </a:r>
            <a:endParaRPr lang="zh-CN" altLang="en-US" sz="1800" b="1" dirty="0">
              <a:latin typeface="宋体" panose="02010600030101010101" pitchFamily="2" charset="-122"/>
              <a:ea typeface="宋体" panose="02010600030101010101" pitchFamily="2" charset="-122"/>
            </a:endParaRPr>
          </a:p>
          <a:p>
            <a:pPr indent="457200">
              <a:lnSpc>
                <a:spcPct val="150000"/>
              </a:lnSpc>
              <a:extLst>
                <a:ext uri="{35155182-B16C-46BC-9424-99874614C6A1}">
                  <wpsdc:indentchars xmlns:wpsdc="http://www.wps.cn/officeDocument/2017/drawingmlCustomData" val="200" checksum="59296752"/>
                </a:ext>
              </a:extLst>
            </a:pPr>
            <a:r>
              <a:rPr lang="zh-CN" altLang="en-US" sz="1800" b="1" dirty="0">
                <a:latin typeface="宋体" panose="02010600030101010101" pitchFamily="2" charset="-122"/>
                <a:ea typeface="宋体" panose="02010600030101010101" pitchFamily="2" charset="-122"/>
              </a:rPr>
              <a:t>2、嵌入式Tomcat，无需部署WAR文件；</a:t>
            </a:r>
            <a:endParaRPr lang="zh-CN" altLang="en-US" sz="1800" b="1" dirty="0">
              <a:latin typeface="宋体" panose="02010600030101010101" pitchFamily="2" charset="-122"/>
              <a:ea typeface="宋体" panose="02010600030101010101" pitchFamily="2" charset="-122"/>
            </a:endParaRPr>
          </a:p>
          <a:p>
            <a:pPr indent="457200">
              <a:lnSpc>
                <a:spcPct val="150000"/>
              </a:lnSpc>
              <a:extLst>
                <a:ext uri="{35155182-B16C-46BC-9424-99874614C6A1}">
                  <wpsdc:indentchars xmlns:wpsdc="http://www.wps.cn/officeDocument/2017/drawingmlCustomData" val="200" checksum="59296752"/>
                </a:ext>
              </a:extLst>
            </a:pPr>
            <a:r>
              <a:rPr lang="zh-CN" altLang="en-US" sz="1800" b="1" dirty="0">
                <a:latin typeface="宋体" panose="02010600030101010101" pitchFamily="2" charset="-122"/>
                <a:ea typeface="宋体" panose="02010600030101010101" pitchFamily="2" charset="-122"/>
              </a:rPr>
              <a:t>3、简化Maven配置；</a:t>
            </a:r>
            <a:endParaRPr lang="zh-CN" altLang="en-US" sz="1800" b="1" dirty="0">
              <a:latin typeface="宋体" panose="02010600030101010101" pitchFamily="2" charset="-122"/>
              <a:ea typeface="宋体" panose="02010600030101010101" pitchFamily="2" charset="-122"/>
            </a:endParaRPr>
          </a:p>
          <a:p>
            <a:pPr indent="457200">
              <a:lnSpc>
                <a:spcPct val="150000"/>
              </a:lnSpc>
              <a:extLst>
                <a:ext uri="{35155182-B16C-46BC-9424-99874614C6A1}">
                  <wpsdc:indentchars xmlns:wpsdc="http://www.wps.cn/officeDocument/2017/drawingmlCustomData" val="200" checksum="59296752"/>
                </a:ext>
              </a:extLst>
            </a:pPr>
            <a:r>
              <a:rPr lang="zh-CN" altLang="en-US" sz="1800" b="1" dirty="0">
                <a:latin typeface="宋体" panose="02010600030101010101" pitchFamily="2" charset="-122"/>
                <a:ea typeface="宋体" panose="02010600030101010101" pitchFamily="2" charset="-122"/>
              </a:rPr>
              <a:t>4、自动配置Spring；</a:t>
            </a:r>
            <a:endParaRPr lang="zh-CN" altLang="en-US" sz="1800" b="1" dirty="0">
              <a:latin typeface="宋体" panose="02010600030101010101" pitchFamily="2" charset="-122"/>
              <a:ea typeface="宋体" panose="02010600030101010101" pitchFamily="2" charset="-122"/>
            </a:endParaRPr>
          </a:p>
          <a:p>
            <a:pPr indent="457200">
              <a:lnSpc>
                <a:spcPct val="150000"/>
              </a:lnSpc>
              <a:extLst>
                <a:ext uri="{35155182-B16C-46BC-9424-99874614C6A1}">
                  <wpsdc:indentchars xmlns:wpsdc="http://www.wps.cn/officeDocument/2017/drawingmlCustomData" val="200" checksum="59296752"/>
                </a:ext>
              </a:extLst>
            </a:pPr>
            <a:r>
              <a:rPr lang="zh-CN" altLang="en-US" sz="1800" b="1" dirty="0">
                <a:latin typeface="宋体" panose="02010600030101010101" pitchFamily="2" charset="-122"/>
                <a:ea typeface="宋体" panose="02010600030101010101" pitchFamily="2" charset="-122"/>
              </a:rPr>
              <a:t>5、提供生产就绪功能，如指标，健康检查和外部配置；</a:t>
            </a:r>
            <a:endParaRPr lang="zh-CN" altLang="en-US" sz="1800" b="1" dirty="0">
              <a:latin typeface="宋体" panose="02010600030101010101" pitchFamily="2" charset="-122"/>
              <a:ea typeface="宋体" panose="02010600030101010101" pitchFamily="2" charset="-122"/>
            </a:endParaRPr>
          </a:p>
          <a:p>
            <a:pPr indent="457200">
              <a:lnSpc>
                <a:spcPct val="150000"/>
              </a:lnSpc>
              <a:extLst>
                <a:ext uri="{35155182-B16C-46BC-9424-99874614C6A1}">
                  <wpsdc:indentchars xmlns:wpsdc="http://www.wps.cn/officeDocument/2017/drawingmlCustomData" val="200" checksum="59296752"/>
                </a:ext>
              </a:extLst>
            </a:pPr>
            <a:r>
              <a:rPr lang="zh-CN" altLang="en-US" sz="1800" b="1" dirty="0">
                <a:latin typeface="宋体" panose="02010600030101010101" pitchFamily="2" charset="-122"/>
                <a:ea typeface="宋体" panose="02010600030101010101" pitchFamily="2" charset="-122"/>
              </a:rPr>
              <a:t>6、绝对没有代码生成和XML的配置要求；</a:t>
            </a:r>
            <a:endParaRPr lang="zh-CN" altLang="en-US" sz="1800" b="1" dirty="0">
              <a:latin typeface="宋体" panose="02010600030101010101" pitchFamily="2" charset="-122"/>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管理员功能图</a:t>
            </a:r>
            <a:endParaRPr lang="zh-CN" altLang="en-US" dirty="0"/>
          </a:p>
        </p:txBody>
      </p:sp>
      <p:sp>
        <p:nvSpPr>
          <p:cNvPr id="20483" name="文本占位符 20482"/>
          <p:cNvSpPr>
            <a:spLocks noGrp="1"/>
          </p:cNvSpPr>
          <p:nvPr>
            <p:ph type="body" idx="1"/>
          </p:nvPr>
        </p:nvSpPr>
        <p:spPr>
          <a:xfrm>
            <a:off x="419100" y="1498600"/>
            <a:ext cx="8291830" cy="4988560"/>
          </a:xfrm>
        </p:spPr>
        <p:txBody>
          <a:bodyPr/>
          <a:p>
            <a:pPr indent="406400">
              <a:lnSpc>
                <a:spcPct val="150000"/>
              </a:lnSpc>
              <a:extLst>
                <a:ext uri="{35155182-B16C-46BC-9424-99874614C6A1}">
                  <wpsdc:indentchars xmlns:wpsdc="http://www.wps.cn/officeDocument/2017/drawingmlCustomData" val="200" checksum="1740828767"/>
                </a:ext>
              </a:extLst>
            </a:pPr>
            <a:endParaRPr lang="zh-CN" altLang="en-US" sz="1600" b="1" dirty="0">
              <a:latin typeface="宋体" panose="02010600030101010101" pitchFamily="2" charset="-122"/>
              <a:ea typeface="宋体" panose="02010600030101010101" pitchFamily="2" charset="-122"/>
            </a:endParaRPr>
          </a:p>
        </p:txBody>
      </p:sp>
      <p:graphicFrame>
        <p:nvGraphicFramePr>
          <p:cNvPr id="-2147482619" name="对象 -2147482620"/>
          <p:cNvGraphicFramePr/>
          <p:nvPr/>
        </p:nvGraphicFramePr>
        <p:xfrm>
          <a:off x="418465" y="1498600"/>
          <a:ext cx="8292465" cy="4988560"/>
        </p:xfrm>
        <a:graphic>
          <a:graphicData uri="http://schemas.openxmlformats.org/presentationml/2006/ole">
            <mc:AlternateContent xmlns:mc="http://schemas.openxmlformats.org/markup-compatibility/2006">
              <mc:Choice xmlns:v="urn:schemas-microsoft-com:vml" Requires="v">
                <p:oleObj spid="_x0000_s3076" name="" r:id="rId1" imgW="25869900" imgH="10744200" progId="Visio.Drawing.15">
                  <p:embed/>
                </p:oleObj>
              </mc:Choice>
              <mc:Fallback>
                <p:oleObj name="" r:id="rId1" imgW="25869900" imgH="10744200" progId="Visio.Drawing.15">
                  <p:embed/>
                  <p:pic>
                    <p:nvPicPr>
                      <p:cNvPr id="0" name="图片 3075"/>
                      <p:cNvPicPr/>
                      <p:nvPr/>
                    </p:nvPicPr>
                    <p:blipFill>
                      <a:blip r:embed="rId2"/>
                      <a:stretch>
                        <a:fillRect/>
                      </a:stretch>
                    </p:blipFill>
                    <p:spPr>
                      <a:xfrm>
                        <a:off x="418465" y="1498600"/>
                        <a:ext cx="8292465" cy="4988560"/>
                      </a:xfrm>
                      <a:prstGeom prst="rect">
                        <a:avLst/>
                      </a:prstGeom>
                      <a:noFill/>
                      <a:ln w="38100">
                        <a:noFill/>
                        <a:miter/>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乡村医生功能图</a:t>
            </a:r>
            <a:endParaRPr lang="zh-CN" altLang="en-US" dirty="0"/>
          </a:p>
        </p:txBody>
      </p:sp>
      <p:sp>
        <p:nvSpPr>
          <p:cNvPr id="20483" name="文本占位符 20482"/>
          <p:cNvSpPr>
            <a:spLocks noGrp="1"/>
          </p:cNvSpPr>
          <p:nvPr>
            <p:ph type="body" idx="1"/>
          </p:nvPr>
        </p:nvSpPr>
        <p:spPr/>
        <p:txBody>
          <a:bodyPr/>
          <a:p>
            <a:pPr indent="508000">
              <a:lnSpc>
                <a:spcPct val="150000"/>
              </a:lnSpc>
              <a:extLst>
                <a:ext uri="{35155182-B16C-46BC-9424-99874614C6A1}">
                  <wpsdc:indentchars xmlns:wpsdc="http://www.wps.cn/officeDocument/2017/drawingmlCustomData" val="200" checksum="282533468"/>
                </a:ext>
              </a:extLst>
            </a:pPr>
            <a:r>
              <a:rPr lang="zh-CN" altLang="en-US" sz="2000" b="1" dirty="0">
                <a:latin typeface="宋体" panose="02010600030101010101" pitchFamily="2" charset="-122"/>
                <a:ea typeface="宋体" panose="02010600030101010101" pitchFamily="2" charset="-122"/>
              </a:rPr>
              <a:t> </a:t>
            </a:r>
            <a:endParaRPr lang="zh-CN" altLang="en-US" sz="2000" b="1" dirty="0">
              <a:latin typeface="宋体" panose="02010600030101010101" pitchFamily="2" charset="-122"/>
              <a:ea typeface="宋体" panose="02010600030101010101" pitchFamily="2" charset="-122"/>
            </a:endParaRPr>
          </a:p>
        </p:txBody>
      </p:sp>
      <p:graphicFrame>
        <p:nvGraphicFramePr>
          <p:cNvPr id="-2147482618" name="对象 -2147482619"/>
          <p:cNvGraphicFramePr/>
          <p:nvPr/>
        </p:nvGraphicFramePr>
        <p:xfrm>
          <a:off x="224155" y="1724660"/>
          <a:ext cx="8487410" cy="4699000"/>
        </p:xfrm>
        <a:graphic>
          <a:graphicData uri="http://schemas.openxmlformats.org/presentationml/2006/ole">
            <mc:AlternateContent xmlns:mc="http://schemas.openxmlformats.org/markup-compatibility/2006">
              <mc:Choice xmlns:v="urn:schemas-microsoft-com:vml" Requires="v">
                <p:oleObj spid="_x0000_s3076" name="" r:id="rId1" imgW="14757400" imgH="10706100" progId="Visio.Drawing.15">
                  <p:embed/>
                </p:oleObj>
              </mc:Choice>
              <mc:Fallback>
                <p:oleObj name="" r:id="rId1" imgW="14757400" imgH="10706100" progId="Visio.Drawing.15">
                  <p:embed/>
                  <p:pic>
                    <p:nvPicPr>
                      <p:cNvPr id="0" name="图片 3075"/>
                      <p:cNvPicPr/>
                      <p:nvPr/>
                    </p:nvPicPr>
                    <p:blipFill>
                      <a:blip r:embed="rId2"/>
                      <a:stretch>
                        <a:fillRect/>
                      </a:stretch>
                    </p:blipFill>
                    <p:spPr>
                      <a:xfrm>
                        <a:off x="224155" y="1724660"/>
                        <a:ext cx="8487410" cy="4699000"/>
                      </a:xfrm>
                      <a:prstGeom prst="rect">
                        <a:avLst/>
                      </a:prstGeom>
                      <a:noFill/>
                      <a:ln w="38100">
                        <a:noFill/>
                        <a:miter/>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管理员登录图</a:t>
            </a:r>
            <a:endParaRPr lang="zh-CN" altLang="en-US" dirty="0"/>
          </a:p>
        </p:txBody>
      </p:sp>
      <p:sp>
        <p:nvSpPr>
          <p:cNvPr id="20483" name="文本占位符 20482"/>
          <p:cNvSpPr>
            <a:spLocks noGrp="1"/>
          </p:cNvSpPr>
          <p:nvPr>
            <p:ph type="body" idx="1"/>
          </p:nvPr>
        </p:nvSpPr>
        <p:spPr>
          <a:xfrm>
            <a:off x="-297180" y="1499235"/>
            <a:ext cx="9276715" cy="5358130"/>
          </a:xfrm>
        </p:spPr>
        <p:txBody>
          <a:bodyPr/>
          <a:p>
            <a:pPr indent="508000">
              <a:lnSpc>
                <a:spcPct val="150000"/>
              </a:lnSpc>
              <a:extLst>
                <a:ext uri="{35155182-B16C-46BC-9424-99874614C6A1}">
                  <wpsdc:indentchars xmlns:wpsdc="http://www.wps.cn/officeDocument/2017/drawingmlCustomData" val="200" checksum="282533468"/>
                </a:ext>
              </a:extLst>
            </a:pPr>
            <a:endParaRPr lang="zh-CN" altLang="en-US" sz="2000" b="1" dirty="0">
              <a:latin typeface="宋体" panose="02010600030101010101" pitchFamily="2" charset="-122"/>
              <a:ea typeface="宋体" panose="02010600030101010101" pitchFamily="2" charset="-122"/>
            </a:endParaRPr>
          </a:p>
        </p:txBody>
      </p:sp>
      <p:pic>
        <p:nvPicPr>
          <p:cNvPr id="16" name="图片 15"/>
          <p:cNvPicPr>
            <a:picLocks noChangeAspect="1"/>
          </p:cNvPicPr>
          <p:nvPr/>
        </p:nvPicPr>
        <p:blipFill>
          <a:blip r:embed="rId1"/>
          <a:stretch>
            <a:fillRect/>
          </a:stretch>
        </p:blipFill>
        <p:spPr>
          <a:xfrm>
            <a:off x="101600" y="1499235"/>
            <a:ext cx="8747125" cy="509841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乡村医生功能模块</a:t>
            </a:r>
            <a:endParaRPr lang="zh-CN" altLang="en-US" dirty="0"/>
          </a:p>
        </p:txBody>
      </p:sp>
      <p:sp>
        <p:nvSpPr>
          <p:cNvPr id="20483" name="文本占位符 20482"/>
          <p:cNvSpPr>
            <a:spLocks noGrp="1"/>
          </p:cNvSpPr>
          <p:nvPr>
            <p:ph type="body" idx="1"/>
          </p:nvPr>
        </p:nvSpPr>
        <p:spPr/>
        <p:txBody>
          <a:bodyPr/>
          <a:p>
            <a:pPr indent="508000">
              <a:lnSpc>
                <a:spcPct val="150000"/>
              </a:lnSpc>
              <a:extLst>
                <a:ext uri="{35155182-B16C-46BC-9424-99874614C6A1}">
                  <wpsdc:indentchars xmlns:wpsdc="http://www.wps.cn/officeDocument/2017/drawingmlCustomData" val="200" checksum="282533468"/>
                </a:ext>
              </a:extLst>
            </a:pPr>
            <a:endParaRPr lang="zh-CN" altLang="en-US" sz="2000" b="1" dirty="0">
              <a:latin typeface="宋体" panose="02010600030101010101" pitchFamily="2" charset="-122"/>
              <a:ea typeface="宋体" panose="02010600030101010101" pitchFamily="2" charset="-122"/>
            </a:endParaRPr>
          </a:p>
        </p:txBody>
      </p:sp>
      <p:pic>
        <p:nvPicPr>
          <p:cNvPr id="40" name="图片 25"/>
          <p:cNvPicPr>
            <a:picLocks noChangeAspect="1"/>
          </p:cNvPicPr>
          <p:nvPr/>
        </p:nvPicPr>
        <p:blipFill>
          <a:blip r:embed="rId1"/>
          <a:stretch>
            <a:fillRect/>
          </a:stretch>
        </p:blipFill>
        <p:spPr>
          <a:xfrm>
            <a:off x="418465" y="1498600"/>
            <a:ext cx="8293100" cy="4645025"/>
          </a:xfrm>
          <a:prstGeom prst="rect">
            <a:avLst/>
          </a:prstGeom>
          <a:noFill/>
          <a:ln>
            <a:noFill/>
          </a:ln>
        </p:spPr>
      </p:pic>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000120140530A99PPBG">
  <a:themeElements>
    <a:clrScheme name="">
      <a:dk1>
        <a:srgbClr val="5F5F5F"/>
      </a:dk1>
      <a:lt1>
        <a:srgbClr val="FFFFFF"/>
      </a:lt1>
      <a:dk2>
        <a:srgbClr val="5F5F5F"/>
      </a:dk2>
      <a:lt2>
        <a:srgbClr val="FFFFFF"/>
      </a:lt2>
      <a:accent1>
        <a:srgbClr val="4F5A71"/>
      </a:accent1>
      <a:accent2>
        <a:srgbClr val="8B695B"/>
      </a:accent2>
      <a:accent3>
        <a:srgbClr val="FFFFFF"/>
      </a:accent3>
      <a:accent4>
        <a:srgbClr val="515151"/>
      </a:accent4>
      <a:accent5>
        <a:srgbClr val="B3B5BC"/>
      </a:accent5>
      <a:accent6>
        <a:srgbClr val="7C5E51"/>
      </a:accent6>
      <a:hlink>
        <a:srgbClr val="00B0F0"/>
      </a:hlink>
      <a:folHlink>
        <a:srgbClr val="AFB2B4"/>
      </a:folHlink>
    </a:clrScheme>
    <a:fontScheme name="">
      <a:majorFont>
        <a:latin typeface="华文新魏"/>
        <a:ea typeface="华文新魏"/>
        <a:cs typeface=""/>
      </a:majorFont>
      <a:minorFont>
        <a:latin typeface="幼圆"/>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5F5F5F"/>
        </a:dk1>
        <a:lt1>
          <a:srgbClr val="FFFFFF"/>
        </a:lt1>
        <a:dk2>
          <a:srgbClr val="5F5F5F"/>
        </a:dk2>
        <a:lt2>
          <a:srgbClr val="FFFFFF"/>
        </a:lt2>
        <a:accent1>
          <a:srgbClr val="4F5A71"/>
        </a:accent1>
        <a:accent2>
          <a:srgbClr val="8B695B"/>
        </a:accent2>
        <a:accent3>
          <a:srgbClr val="FFFFFF"/>
        </a:accent3>
        <a:accent4>
          <a:srgbClr val="515151"/>
        </a:accent4>
        <a:accent5>
          <a:srgbClr val="B3B5BC"/>
        </a:accent5>
        <a:accent6>
          <a:srgbClr val="7C5E51"/>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1561</Words>
  <Application>WPS 演示</Application>
  <PresentationFormat>在屏幕上显示</PresentationFormat>
  <Paragraphs>64</Paragraphs>
  <Slides>12</Slides>
  <Notes>0</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2</vt:i4>
      </vt:variant>
      <vt:variant>
        <vt:lpstr>幻灯片标题</vt:lpstr>
      </vt:variant>
      <vt:variant>
        <vt:i4>12</vt:i4>
      </vt:variant>
    </vt:vector>
  </HeadingPairs>
  <TitlesOfParts>
    <vt:vector size="26" baseType="lpstr">
      <vt:lpstr>Arial</vt:lpstr>
      <vt:lpstr>宋体</vt:lpstr>
      <vt:lpstr>Wingdings</vt:lpstr>
      <vt:lpstr>Calibri</vt:lpstr>
      <vt:lpstr>幼圆</vt:lpstr>
      <vt:lpstr>Wingdings 2</vt:lpstr>
      <vt:lpstr>华文新魏</vt:lpstr>
      <vt:lpstr>楷体</vt:lpstr>
      <vt:lpstr>微软雅黑</vt:lpstr>
      <vt:lpstr>Arial Unicode MS</vt:lpstr>
      <vt:lpstr>默认设计模板</vt:lpstr>
      <vt:lpstr>A000120140530A99PPBG</vt:lpstr>
      <vt:lpstr>Visio.Drawing.15</vt:lpstr>
      <vt:lpstr>Visio.Drawing.15</vt:lpstr>
      <vt:lpstr>小学生科普教育平台</vt:lpstr>
      <vt:lpstr>课题意义</vt:lpstr>
      <vt:lpstr>主要内容</vt:lpstr>
      <vt:lpstr> 概述</vt:lpstr>
      <vt:lpstr>SSM三大框架</vt:lpstr>
      <vt:lpstr>系统结构图</vt:lpstr>
      <vt:lpstr>管理员功能图</vt:lpstr>
      <vt:lpstr>管理员登录图</vt:lpstr>
      <vt:lpstr>教师功能模块</vt:lpstr>
      <vt:lpstr>家长功能模块</vt:lpstr>
      <vt:lpstr>系统测试 </vt:lpstr>
      <vt:lpstr>                致  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pc</dc:creator>
  <cp:lastModifiedBy>真诚勇恒</cp:lastModifiedBy>
  <cp:revision>28</cp:revision>
  <dcterms:created xsi:type="dcterms:W3CDTF">2013-01-25T01:44:00Z</dcterms:created>
  <dcterms:modified xsi:type="dcterms:W3CDTF">2021-01-05T12:12:38Z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