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新能源汽车在线租赁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不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对系统前台及后台的数据交互，根据技术语言对数据库，结合需求进行修改维护，可以使得系统运行更具有稳定性和安全性，从而完成实现系统的开发。</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799715"/>
          </a:xfrm>
          <a:prstGeom prst="rect">
            <a:avLst/>
          </a:prstGeom>
        </p:spPr>
        <p:txBody>
          <a:bodyPr wrap="square">
            <a:spAutoFit/>
          </a:bodyPr>
          <a:lstStyle/>
          <a:p>
            <a:r>
              <a:rPr sz="1600" dirty="0" smtClean="0"/>
              <a:t>[1] 贝伊利 (Lynn Beighley),莫里森 (Michael Morrison),苏金国, 徐阳. Head First Java &amp; MySQL(中文版)[M]. 中国电力出版社,2018,03.</a:t>
            </a:r>
            <a:endParaRPr sz="1600" dirty="0" smtClean="0"/>
          </a:p>
          <a:p>
            <a:r>
              <a:rPr sz="1600" dirty="0" smtClean="0"/>
              <a:t>[2] 潘凯华,刘中华, 等. Java开发实战1200例(第1卷)(附DVD-ROM光盘1张)[M].  清华大学出版社,2019,01.</a:t>
            </a:r>
            <a:endParaRPr sz="1600" dirty="0" smtClean="0"/>
          </a:p>
          <a:p>
            <a:r>
              <a:rPr sz="1600" dirty="0" smtClean="0"/>
              <a:t>[3] 帕蒂拉(Armando Padilla),霍金斯(Tim Hawkins),盛海艳,刘霞. 高性能Java应用开发[M]. 人民邮电出版社,2019,11.</a:t>
            </a:r>
            <a:endParaRPr sz="1600" dirty="0" smtClean="0"/>
          </a:p>
          <a:p>
            <a:r>
              <a:rPr sz="1600" dirty="0" smtClean="0"/>
              <a:t>[4] 陈益材,等. Java+MySQL+Dreamweaver动态网站建设从入门到精通(附多媒体语音教学光盘)[M]. 机械工业出版社,2019,06.</a:t>
            </a:r>
            <a:endParaRPr sz="1600" dirty="0" smtClean="0"/>
          </a:p>
          <a:p>
            <a:r>
              <a:rPr sz="1600" dirty="0" smtClean="0"/>
              <a:t>[5] 高洛峰,LAMP兄弟连. 细说Java(精要版)(附DVD光盘1张)[M]. 电子工业出版社,2018,06.</a:t>
            </a:r>
            <a:endParaRPr sz="1600" dirty="0" smtClean="0"/>
          </a:p>
          <a:p>
            <a:r>
              <a:rPr sz="1600" dirty="0" smtClean="0"/>
              <a:t>[6] Lorna Mitchell,等. Java精粹:编写高效Java代码[M]. 机械工业出版社,2018,10.</a:t>
            </a:r>
            <a:endParaRPr sz="1600" dirty="0" smtClean="0"/>
          </a:p>
          <a:p>
            <a:r>
              <a:rPr sz="1600" dirty="0" smtClean="0"/>
              <a:t>[7] 列旭松,陈文. Java核心技术与最佳实践[M]. 机械工业出版社,2018,07.</a:t>
            </a:r>
            <a:endParaRPr sz="1600" dirty="0" smtClean="0"/>
          </a:p>
          <a:p>
            <a:r>
              <a:rPr sz="1600" dirty="0" smtClean="0"/>
              <a:t>[8] Symfon,CakeJava,Zend Bartosz Porebski,Karol Przystalski,Leszek Nowak, Java框架高级编程:应用[M]. 清华大学出版社,2017,02.</a:t>
            </a:r>
            <a:endParaRPr sz="1600" dirty="0" smtClean="0"/>
          </a:p>
          <a:p>
            <a:r>
              <a:rPr sz="1600" dirty="0" smtClean="0"/>
              <a:t>[9] 波诺赛克 (Boroncxyk.T.),Elizabeth Naramore,薛焱. Web开发入门经典:</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科学技术的飞速发展，社会的方方面面、各行各业都在努力与现代的先进技术接轨，通过科技手段来提高自身的优势，新能源汽车在线租赁当然也不能排除在外。新能源汽车在线租赁是以实际运用为开发背景，运用软件工程开发方法，采用SSM技术构建的一个管理系统。整个开发过程首先对软件系统进行需求分析，得出系统的主要功能。接着对系统进行总体设计和详细设计。总体设计主要包括系统总体结构设计、系统数据结构设计、系统功能设计和系统安全设计等；详细设计主要包括模块实现的关键代码，系统数据库访问和主要功能模块的具体实现等。最后对系统进行功能测试，并对测试结果进行分析总结，及时改进系统中存在的不足，为以后的系统维护提供了方便，也为今后开发类似系统提供了借鉴和帮助。</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背景及意义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030095"/>
          </a:xfrm>
          <a:prstGeom prst="rect">
            <a:avLst/>
          </a:prstGeom>
        </p:spPr>
        <p:txBody>
          <a:bodyPr wrap="square">
            <a:spAutoFit/>
          </a:bodyPr>
          <a:lstStyle/>
          <a:p>
            <a:r>
              <a:rPr lang="zh-CN" altLang="en-US" dirty="0" smtClean="0"/>
              <a:t>随着社会的快速发展，计算机的影响是全面且深入的。人们生活水平的不断提高，日常生活中人们对新能源汽车在线租赁方面的要求也在不断提高，随着新能源汽车在线租赁受到广大用户的关注，使得新能源汽车在线租赁的开发成为必需而且紧迫的事情。新能源汽车在线租赁主要是借助计算机，通过对新能源汽车在线租赁所需的信息管理，增加用户的选择，同时也方便对广大用户信息的及时查询、修改以及对用户信息的及时了解。新能源汽车在线租赁对用户带来了更多的便利，该系统通过和数据库管理系统软件协作来满足用户的需求。 计算机技术在现代管理中的应用，使计算机成为人们应用现代技术的重要工具。能够有效的解决获取信息便捷化、全面化的问题，提高效率。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SSM三大框架</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799715"/>
          </a:xfrm>
          <a:prstGeom prst="rect">
            <a:avLst/>
          </a:prstGeom>
          <a:noFill/>
          <a:ln w="9525">
            <a:noFill/>
          </a:ln>
        </p:spPr>
        <p:txBody>
          <a:bodyPr wrap="square">
            <a:spAutoFit/>
          </a:bodyPr>
          <a:lstStyle/>
          <a:p>
            <a:r>
              <a:rPr lang="zh-CN" altLang="en-US" sz="1600" dirty="0" smtClean="0"/>
              <a:t>1.Spring的优势:</a:t>
            </a:r>
            <a:endParaRPr lang="zh-CN" altLang="en-US" sz="1600" dirty="0" smtClean="0"/>
          </a:p>
          <a:p>
            <a:r>
              <a:rPr lang="zh-CN" altLang="en-US" sz="1600" dirty="0" smtClean="0"/>
              <a:t>通过Spring的IOC特性，将对象之间的依赖关系交给了Spring控制，方便解耦，简化了开发。</a:t>
            </a:r>
            <a:endParaRPr lang="zh-CN" altLang="en-US" sz="1600" dirty="0" smtClean="0"/>
          </a:p>
          <a:p>
            <a:r>
              <a:rPr lang="zh-CN" altLang="en-US" sz="1600" dirty="0" smtClean="0"/>
              <a:t>2.Spring MVC的优势:</a:t>
            </a:r>
            <a:endParaRPr lang="zh-CN" altLang="en-US" sz="1600" dirty="0" smtClean="0"/>
          </a:p>
          <a:p>
            <a:r>
              <a:rPr lang="zh-CN" altLang="en-US" sz="1600" dirty="0" smtClean="0"/>
              <a:t>SpringMVC是使用了MVC设计思想的轻量级web框架，对web层进行解耦，使我们的开发更简洁。</a:t>
            </a:r>
            <a:endParaRPr lang="zh-CN" altLang="en-US" sz="1600" dirty="0" smtClean="0"/>
          </a:p>
          <a:p>
            <a:r>
              <a:rPr lang="zh-CN" altLang="en-US" sz="1600" dirty="0" smtClean="0"/>
              <a:t>3.Mybatis的优势:</a:t>
            </a:r>
            <a:endParaRPr lang="zh-CN" altLang="en-US" sz="1600" dirty="0" smtClean="0"/>
          </a:p>
          <a:p>
            <a:r>
              <a:rPr lang="zh-CN" altLang="en-US" sz="1600" dirty="0" smtClean="0"/>
              <a:t>数据库的操作(sql)采用xml文件配置，解除了sql和代码的耦合，提供映射标签，支持对象和和数据库orm字段关系的映射，支持对象关系映射标签，支持对象关系的组建提供了xml标签，支持动态的sql。</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502" name="对象 -2147482503"/>
          <p:cNvGraphicFramePr/>
          <p:nvPr/>
        </p:nvGraphicFramePr>
        <p:xfrm>
          <a:off x="299085" y="744855"/>
          <a:ext cx="11527155" cy="5890895"/>
        </p:xfrm>
        <a:graphic>
          <a:graphicData uri="http://schemas.openxmlformats.org/presentationml/2006/ole">
            <mc:AlternateContent xmlns:mc="http://schemas.openxmlformats.org/markup-compatibility/2006">
              <mc:Choice xmlns:v="urn:schemas-microsoft-com:vml" Requires="v">
                <p:oleObj spid="_x0000_s9" name="" r:id="rId1" imgW="35775900" imgH="23075900" progId="Visio.Drawing.15">
                  <p:embed/>
                </p:oleObj>
              </mc:Choice>
              <mc:Fallback>
                <p:oleObj name="" r:id="rId1" imgW="35775900" imgH="23075900" progId="Visio.Drawing.15">
                  <p:embed/>
                  <p:pic>
                    <p:nvPicPr>
                      <p:cNvPr id="0" name="图片 8"/>
                      <p:cNvPicPr/>
                      <p:nvPr/>
                    </p:nvPicPr>
                    <p:blipFill>
                      <a:blip r:embed="rId2"/>
                      <a:stretch>
                        <a:fillRect/>
                      </a:stretch>
                    </p:blipFill>
                    <p:spPr>
                      <a:xfrm>
                        <a:off x="299085" y="744855"/>
                        <a:ext cx="11527155" cy="58908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5866765"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站点管理员信息图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500" name="对象 -2147482501"/>
          <p:cNvGraphicFramePr>
            <a:graphicFrameLocks noChangeAspect="1"/>
          </p:cNvGraphicFramePr>
          <p:nvPr/>
        </p:nvGraphicFramePr>
        <p:xfrm>
          <a:off x="1097915" y="913130"/>
          <a:ext cx="10010140" cy="5668010"/>
        </p:xfrm>
        <a:graphic>
          <a:graphicData uri="http://schemas.openxmlformats.org/presentationml/2006/ole">
            <mc:AlternateContent xmlns:mc="http://schemas.openxmlformats.org/markup-compatibility/2006">
              <mc:Choice xmlns:v="urn:schemas-microsoft-com:vml" Requires="v">
                <p:oleObj spid="_x0000_s9" name="" r:id="rId1" imgW="6286500" imgH="3810000" progId="Visio.Drawing.11">
                  <p:embed/>
                </p:oleObj>
              </mc:Choice>
              <mc:Fallback>
                <p:oleObj name="" r:id="rId1" imgW="6286500" imgH="3810000" progId="Visio.Drawing.11">
                  <p:embed/>
                  <p:pic>
                    <p:nvPicPr>
                      <p:cNvPr id="0" name="图片 8"/>
                      <p:cNvPicPr/>
                      <p:nvPr/>
                    </p:nvPicPr>
                    <p:blipFill>
                      <a:blip r:embed="rId2"/>
                      <a:stretch>
                        <a:fillRect/>
                      </a:stretch>
                    </p:blipFill>
                    <p:spPr>
                      <a:xfrm>
                        <a:off x="1097915" y="913130"/>
                        <a:ext cx="10010140" cy="56680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492" name="图片 -2147482493"/>
          <p:cNvPicPr>
            <a:picLocks noChangeAspect="1"/>
          </p:cNvPicPr>
          <p:nvPr/>
        </p:nvPicPr>
        <p:blipFill>
          <a:blip r:embed="rId1"/>
          <a:stretch>
            <a:fillRect/>
          </a:stretch>
        </p:blipFill>
        <p:spPr>
          <a:xfrm>
            <a:off x="95250" y="685800"/>
            <a:ext cx="11817985" cy="5979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en-US" sz="2000" dirty="0" smtClean="0"/>
          </a:p>
          <a:p>
            <a:r>
              <a:rPr lang="zh-CN" altLang="en-US" sz="2000" dirty="0" smtClean="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2335</Words>
  <Application>WPS 演示</Application>
  <PresentationFormat>自定义</PresentationFormat>
  <Paragraphs>52</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2021-02-22T06:01:11Z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