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73" r:id="rId5"/>
    <p:sldId id="264" r:id="rId6"/>
    <p:sldId id="265" r:id="rId7"/>
    <p:sldId id="286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AB3FF"/>
    <a:srgbClr val="9C776C"/>
    <a:srgbClr val="8A7558"/>
    <a:srgbClr val="BEAE9E"/>
    <a:srgbClr val="4B443D"/>
    <a:srgbClr val="F3B237"/>
    <a:srgbClr val="F69700"/>
    <a:srgbClr val="CBAF88"/>
    <a:srgbClr val="E39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3" autoAdjust="0"/>
  </p:normalViewPr>
  <p:slideViewPr>
    <p:cSldViewPr showGuides="1">
      <p:cViewPr varScale="1">
        <p:scale>
          <a:sx n="71" d="100"/>
          <a:sy n="71" d="100"/>
        </p:scale>
        <p:origin x="883" y="53"/>
      </p:cViewPr>
      <p:guideLst>
        <p:guide orient="horz" pos="21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F0DC89-A7F9-49F6-BA85-DD6C004DC60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443B0F-6B18-45A0-950A-FDA5B49F6DA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通过需求分析，系统主要实现查询某条路线上的所有公交站点信息、某两个公交站点之间的途经的所有线路及距离、公交换乘、用户的登录、注册等功能。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4605" y="236852"/>
            <a:ext cx="4161984" cy="54574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75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509" y="290968"/>
            <a:ext cx="6758726" cy="1091490"/>
          </a:xfrm>
          <a:prstGeom prst="rect">
            <a:avLst/>
          </a:prstGeom>
        </p:spPr>
        <p:txBody>
          <a:bodyPr/>
          <a:lstStyle>
            <a:lvl1pPr>
              <a:defRPr sz="22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2386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0027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0027" y="2756581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2386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0027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0027" y="2756581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0"/>
          <p:cNvSpPr>
            <a:spLocks noGrp="1"/>
          </p:cNvSpPr>
          <p:nvPr>
            <p:ph type="ftr" sz="quarter" idx="10"/>
          </p:nvPr>
        </p:nvSpPr>
        <p:spPr>
          <a:xfrm>
            <a:off x="1105356" y="5211178"/>
            <a:ext cx="4428191" cy="228600"/>
          </a:xfrm>
        </p:spPr>
        <p:txBody>
          <a:bodyPr/>
          <a:lstStyle>
            <a:lvl1pPr algn="l">
              <a:defRPr sz="67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6455053" y="5212682"/>
            <a:ext cx="1583591" cy="228600"/>
          </a:xfrm>
        </p:spPr>
        <p:txBody>
          <a:bodyPr/>
          <a:lstStyle>
            <a:lvl1pPr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81" y="836712"/>
            <a:ext cx="3837110" cy="3410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0"/>
          <p:cNvSpPr>
            <a:spLocks noGrp="1"/>
          </p:cNvSpPr>
          <p:nvPr>
            <p:ph type="ftr" sz="quarter" idx="10"/>
          </p:nvPr>
        </p:nvSpPr>
        <p:spPr>
          <a:xfrm>
            <a:off x="1105356" y="5211178"/>
            <a:ext cx="4428191" cy="228600"/>
          </a:xfrm>
        </p:spPr>
        <p:txBody>
          <a:bodyPr/>
          <a:lstStyle>
            <a:lvl1pPr algn="l">
              <a:defRPr sz="67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6455053" y="5212682"/>
            <a:ext cx="1583591" cy="228600"/>
          </a:xfrm>
        </p:spPr>
        <p:txBody>
          <a:bodyPr/>
          <a:lstStyle>
            <a:lvl1pPr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image" Target="../media/image3.png"/><Relationship Id="rId44" Type="http://schemas.openxmlformats.org/officeDocument/2006/relationships/image" Target="../media/image2.png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77" y="1494924"/>
            <a:ext cx="7544617" cy="393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281" y="6307556"/>
            <a:ext cx="2057315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889" y="6307556"/>
            <a:ext cx="3908222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538" y="6307556"/>
            <a:ext cx="1097461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" y="6328611"/>
            <a:ext cx="9074069" cy="52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8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4" y="959519"/>
            <a:ext cx="36386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10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" y="6328611"/>
            <a:ext cx="9074069" cy="52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555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5pPr>
      <a:lvl6pPr marL="32512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6pPr>
      <a:lvl7pPr marL="649605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7pPr>
      <a:lvl8pPr marL="974725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8pPr>
      <a:lvl9pPr marL="129921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9pPr>
    </p:titleStyle>
    <p:bodyStyle>
      <a:lvl1pPr marL="136525" indent="-136525" algn="l" defTabSz="685800" rtl="0" eaLnBrk="1" fontAlgn="base" hangingPunct="1">
        <a:spcBef>
          <a:spcPts val="6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48005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3745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494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4973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155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74"/>
          <p:cNvSpPr txBox="1"/>
          <p:nvPr/>
        </p:nvSpPr>
        <p:spPr>
          <a:xfrm>
            <a:off x="544195" y="1423988"/>
            <a:ext cx="5616575" cy="9366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   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4" name="Shape 75"/>
          <p:cNvSpPr/>
          <p:nvPr/>
        </p:nvSpPr>
        <p:spPr>
          <a:xfrm>
            <a:off x="1605915" y="4714240"/>
            <a:ext cx="5344160" cy="402590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Medium"/>
              <a:ea typeface="Helvetica Neue Medium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559" y="578803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新闻类网站</a:t>
            </a:r>
            <a:r>
              <a:rPr lang="en-US" altLang="zh-CN" sz="4000" dirty="0"/>
              <a:t>ppt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22"/>
          <p:cNvSpPr/>
          <p:nvPr/>
        </p:nvSpPr>
        <p:spPr>
          <a:xfrm>
            <a:off x="4071938" y="43830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522" y="195880"/>
            <a:ext cx="4953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摘要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222885" y="1329690"/>
            <a:ext cx="74491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世纪的今天，随着社会的不断发展与进步，人们对于信息科学化的认识，已由低层次向高层次发展，由原来的感性认识向理性认识提高，管理工作的重要性已逐渐被人们所认识，科学化的管理，使信息存储达到准确、快速、完善，并能提高工作管理效率，促进其发展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论文主要是对新闻类网站进行了介绍，包括研究的现状，还有涉及的开发背景，然后还对系统的设计目标进行了论述，还有系统的需求，以及整个的设计方案，对系统的设计以及实现，也都论述的比较细致，最后对新闻类网站进行了一些具体测试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本文以Java为开发技术，实现了一个新闻类网站。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2032" y="1092369"/>
            <a:ext cx="86409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en-US" altLang="zh-CN" dirty="0" smtClean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随着现代网络技术发展，对于新闻类网站的设计现在正处于发展的阶段，所以对的要求也是比较严格的，要从系统的功能和用户实际需求来进行对系统制定开发的发展方式，依靠网络技术的的快速发展和现代通讯技术的结合为人们带来方便，可以方便用户网上查看，还可以通过这些技术实现在线新闻类网站等过程。当今社会互联网急速发展，新闻类网站也在国内爆炸式的发展起来。这种网络模式对长期使用互联网社会产生了深远的的影响，在这种社会环境下开发一个适用于用户都可以操作的、简单的、便捷的新闻类网站的发展前景是非常好的。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以往的新闻类网站相关信息管理，都是工作人员手工统计。这种方式不但时效性低，而且需要查找和变更的时候很不方便。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257" y="178735"/>
            <a:ext cx="4953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课题背景及意义</a:t>
            </a:r>
            <a:endParaRPr sz="4000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5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6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6769" y="1318682"/>
            <a:ext cx="7910011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/>
          </a:p>
          <a:p>
            <a:r>
              <a:rPr sz="1600" dirty="0"/>
              <a:t>随着计算机网络的不断渗透，人们的生活与工作、学习的方式也在慢慢发生变化。传统的新闻类网站相关信息管理方式一般都采取人工的方式，信息的获取、整理、修改、存储等工作还停留在人工阶段。这种方式一方面需要花费大量的人力、物力和金钱，交互起来比较困难，而且会浪费时间；另一方面对用户等信息的管理，特别是随着用户数量的递增，查询、修改起来特别困难；最后由于用户等其他信息的不断增加，信息的存储也成为了难题。</a:t>
            </a:r>
            <a:endParaRPr sz="1600" dirty="0"/>
          </a:p>
          <a:p>
            <a:r>
              <a:rPr sz="1600" dirty="0"/>
              <a:t>一些发达国家，网络发展比较快，已经很大程度上完成了从人工到计算机管理的转变。我国计算机应用起步比较晚，而且发展区域不平衡，还有很多地区或单位使用传统的方式进行管理，但是目前计算机发展较快，包括网络也已经普及，很多单位和用户也开始慢慢接触网络管理系统。纵观这些系统主要有以下几个特点：</a:t>
            </a:r>
            <a:endParaRPr sz="1600" dirty="0"/>
          </a:p>
          <a:p>
            <a:r>
              <a:rPr sz="1600" dirty="0"/>
              <a:t>(1)先进性：实现网络化管理。</a:t>
            </a:r>
            <a:endParaRPr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-1270635" y="6596479"/>
            <a:ext cx="708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1655" y="227965"/>
            <a:ext cx="2770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800" dirty="0">
                <a:sym typeface="+mn-ea"/>
              </a:rPr>
              <a:t> 国内外研究现状</a:t>
            </a:r>
            <a:endParaRPr sz="28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423545"/>
            <a:ext cx="6229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本课题主要工作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3690" y="1457325"/>
            <a:ext cx="679831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b="0">
                <a:ea typeface="宋体" panose="02010600030101010101" pitchFamily="2" charset="-122"/>
              </a:rPr>
              <a:t>一开始，本文就对系统内谈到的基本知识，从整体上进行了描述，并在此基础上进行了系统分析。为了能够使本系统较好、较为完善的被设计实现出来，就必须先进行分析调查。基于之前相关的基础，在功能上，对新系统进行了细致的分析。然后通过详细的分析，进行系统设计，其次，系统在实施的可行性上，我选择了Java技术来进行开发设计，在数据存储上，采用 Mysql数据库来进行设计。由于Java和Mysql都已经非常成熟，因此无论在各个方面，都非常可靠安全实用。最后对系统进行测试完善并发布。</a:t>
            </a:r>
            <a:endParaRPr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301121"/>
            <a:ext cx="3866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/>
              <a:t>SSM框架</a:t>
            </a:r>
            <a:endParaRPr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541020" y="1188720"/>
            <a:ext cx="6570980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6070"/>
            <a:r>
              <a:rPr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当今流行的“SSM组合框架”是Spring + SpringMVC + MyBatis的缩写，受到很多的追捧，“组合SSM框架”是强强联手、各司其职、协调互补的团队精神。web项目的框架，通常更简单的数据源。Spring属于一个轻量级的反转控制框架(IoC)，但它也是一个面向表面的容器(AOP)。SpringMVC常常用于控制器的分类工作模式，与模型对象分开，程序对象的作用与自动取款机进行处理。这种解耦治疗使整个系统的个性化变得更加容易。MyBatis是一个良好的可持续性框架，支持普通SQL查询，同时允许对存储过程的高级映射进行数据的优化处理。大型Java Web应用程序的由于开发成本太高，开发后难以维护和开发过程中一些难以解决的问题，而采用“SSM组合框架”，它允许建立业务层次结构，并为这个问题提供良好的解决方案。</a:t>
            </a:r>
            <a:endParaRPr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5930" y="189865"/>
            <a:ext cx="714375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dirty="0"/>
              <a:t>管理员登录</a:t>
            </a:r>
            <a:endParaRPr lang="zh-CN" altLang="en-US" sz="2400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b="1" dirty="0"/>
          </a:p>
        </p:txBody>
      </p:sp>
      <p:pic>
        <p:nvPicPr>
          <p:cNvPr id="-2147482434" name="图片 -2147482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775335"/>
            <a:ext cx="8852535" cy="5480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661" y="332656"/>
            <a:ext cx="5883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400" b="1" dirty="0"/>
              <a:t>结    论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39727" y="1124744"/>
            <a:ext cx="8634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系统通过对Java和Mysql数据库的简介，从硬件和软件两反面说明了新闻类网站的可行性，本文结论及研究成果如下：实现了Java与Mysql相结合构建的新闻类网站，网站可以响应式展示。通过本次新闻类网站的研究与实现，我感到学海无涯，学习是没有终点的，而且实践出真知，只有多动手才能尽快掌握它，经验对系统的开发非常重要，经验不足，就难免会有许多考虑不周之处。比如要有美观的界面，更完善的功能，才能吸引更多的用户。</a:t>
            </a:r>
            <a:endParaRPr lang="zh-CN" altLang="en-US" dirty="0"/>
          </a:p>
          <a:p>
            <a:r>
              <a:rPr lang="zh-CN" altLang="en-US" dirty="0"/>
              <a:t>由于在此之前对于Java知识没有深入了解，所以从一开始就碰到许多困难，例如一开始的页面显示不规范、数据库连接有问题已经无法实现参数的传递等等。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2860" y="1119505"/>
            <a:ext cx="7483475" cy="3384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  <a:cs typeface="+mn-ea"/>
              </a:rPr>
              <a:t>感谢观看 </a:t>
            </a:r>
            <a:r>
              <a:rPr lang="en-US" altLang="zh-CN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  <a:cs typeface="+mn-ea"/>
              </a:rPr>
              <a:t>!</a:t>
            </a:r>
            <a:endParaRPr lang="zh-CN" altLang="en-US" sz="8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  <a:ea typeface="+mn-ea"/>
              <a:cs typeface="+mn-ea"/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</a:rPr>
              <a:t>THANK  YOU !</a:t>
            </a:r>
            <a:endParaRPr lang="en-US" altLang="zh-CN" sz="8000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主题1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1974</Words>
  <Application>WPS 演示</Application>
  <PresentationFormat>全屏显示(4:3)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Century Gothic</vt:lpstr>
      <vt:lpstr>Calibri</vt:lpstr>
      <vt:lpstr>Garamond</vt:lpstr>
      <vt:lpstr>Roboto Bold</vt:lpstr>
      <vt:lpstr>Segoe Print</vt:lpstr>
      <vt:lpstr>Roboto Regular</vt:lpstr>
      <vt:lpstr>Helvetica Neue Medium</vt:lpstr>
      <vt:lpstr>微软雅黑</vt:lpstr>
      <vt:lpstr>黑体</vt:lpstr>
      <vt:lpstr>Times New Roman</vt:lpstr>
      <vt:lpstr>Arial Unicode MS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丘美玲</cp:lastModifiedBy>
  <cp:revision>350</cp:revision>
  <dcterms:created xsi:type="dcterms:W3CDTF">2013-10-30T09:04:00Z</dcterms:created>
  <dcterms:modified xsi:type="dcterms:W3CDTF">2021-04-23T01:51:12Z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ECA5155B0FCD49FB9B19A74770BC9D13</vt:lpwstr>
  </property>
</Properties>
</file>