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56" r:id="rId4"/>
    <p:sldId id="258" r:id="rId5"/>
    <p:sldId id="263" r:id="rId6"/>
    <p:sldId id="268" r:id="rId7"/>
    <p:sldId id="269" r:id="rId8"/>
    <p:sldId id="270" r:id="rId9"/>
    <p:sldId id="271" r:id="rId10"/>
    <p:sldId id="272" r:id="rId11"/>
    <p:sldId id="273" r:id="rId12"/>
    <p:sldId id="274" r:id="rId13"/>
    <p:sldId id="275"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88"/>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在线答疑系统</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致    谢</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时间过得像箭一样，太阳就像一条船。毕业论文即时结束也意味着我大学四年的大学生活即将结束。论文写作乏味而富有挑战性，指导老师的指导，学生和家长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参考文献 </a:t>
            </a:r>
            <a:endParaRPr lang="zh-CN" altLang="en-US" dirty="0"/>
          </a:p>
        </p:txBody>
      </p:sp>
      <p:sp>
        <p:nvSpPr>
          <p:cNvPr id="100" name="文本框 99"/>
          <p:cNvSpPr txBox="1"/>
          <p:nvPr/>
        </p:nvSpPr>
        <p:spPr>
          <a:xfrm>
            <a:off x="419100" y="1920240"/>
            <a:ext cx="7767955" cy="4523105"/>
          </a:xfrm>
          <a:prstGeom prst="rect">
            <a:avLst/>
          </a:prstGeom>
          <a:noFill/>
          <a:ln w="9525">
            <a:noFill/>
          </a:ln>
        </p:spPr>
        <p:txBody>
          <a:bodyPr wrap="square">
            <a:spAutoFit/>
          </a:bodyPr>
          <a:p>
            <a:r>
              <a:rPr lang="en-US" sz="1800">
                <a:latin typeface="宋体" panose="02010600030101010101" pitchFamily="2" charset="-122"/>
                <a:cs typeface="宋体" panose="02010600030101010101" pitchFamily="2" charset="-122"/>
              </a:rPr>
              <a:t>[1] </a:t>
            </a:r>
            <a:r>
              <a:rPr sz="1800">
                <a:latin typeface="宋体" panose="02010600030101010101" pitchFamily="2" charset="-122"/>
                <a:cs typeface="宋体" panose="02010600030101010101" pitchFamily="2" charset="-122"/>
              </a:rPr>
              <a:t>1]耿祥义,张跃平.《java实用教程》. 清华大学出版社,2019年5月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[2]Brown等.《java编程指南（第二版）》. 电子工业出版社 ,2019年3月 </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[3]BruceEckel.《Java编程思想》. 机械工业出版社,2019年10月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[4]孙一林,彭波.《Java数据库编程实例》. 清华大学出版社,2019年8月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[5]FLANAGAN.《Java技术手册》. 中国电力出版社,2017年6月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[6] David L.Anderson.Managing  Information Systems.清华大学出版社，2018：16</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[7]孙卫琴,李洪成.《Tomcat 与 Java Web 开发技术详解》.电子工业出版社,2019年6月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[8]孙涌.《现代软件工程》.北京希望电子出版社,2019年8月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[9]（美）额尔曼.（美）威多姆.数据库系统基础教程.清华大学出版社，2019：5</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[10]飞思科技产品研发中心.《java应用开发详解》.电子工业出版社,2019年9月</a:t>
            </a:r>
            <a:endParaRPr sz="1800">
              <a:latin typeface="宋体" panose="02010600030101010101" pitchFamily="2" charset="-122"/>
              <a:cs typeface="宋体" panose="02010600030101010101" pitchFamily="2" charset="-122"/>
            </a:endParaRPr>
          </a:p>
          <a:p>
            <a:r>
              <a:rPr sz="1800">
                <a:latin typeface="宋体" panose="02010600030101010101" pitchFamily="2" charset="-122"/>
                <a:cs typeface="宋体" panose="02010600030101010101" pitchFamily="2" charset="-122"/>
              </a:rPr>
              <a:t>[11] 张晓东. MySOL数据库应用系统与实例[M].北京:人民邮电出版社,2018：179</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课题背景</a:t>
            </a:r>
            <a:endParaRPr lang="zh-CN" altLang="en-US" dirty="0"/>
          </a:p>
        </p:txBody>
      </p:sp>
      <p:sp>
        <p:nvSpPr>
          <p:cNvPr id="7171" name="文本占位符 7170"/>
          <p:cNvSpPr>
            <a:spLocks noGrp="1"/>
          </p:cNvSpPr>
          <p:nvPr>
            <p:ph type="body" idx="1"/>
          </p:nvPr>
        </p:nvSpPr>
        <p:spPr>
          <a:xfrm>
            <a:off x="185738" y="1711325"/>
            <a:ext cx="8745537" cy="4927600"/>
          </a:xfrm>
        </p:spPr>
        <p:txBody>
          <a:bodyPr/>
          <a:p>
            <a:pPr indent="457200">
              <a:lnSpc>
                <a:spcPct val="150000"/>
              </a:lnSpc>
              <a:extLst>
                <a:ext uri="{35155182-B16C-46BC-9424-99874614C6A1}">
                  <wpsdc:indentchars xmlns:wpsdc="http://www.wps.cn/officeDocument/2017/drawingmlCustomData" val="200" checksum="59296752"/>
                </a:ext>
              </a:extLst>
            </a:pPr>
            <a:r>
              <a:rPr sz="1800" b="1" dirty="0">
                <a:latin typeface="宋体" panose="02010600030101010101" pitchFamily="2" charset="-122"/>
                <a:ea typeface="宋体" panose="02010600030101010101" pitchFamily="2" charset="-122"/>
                <a:cs typeface="宋体" panose="02010600030101010101" pitchFamily="2" charset="-122"/>
              </a:rPr>
              <a:t>计算机的普及和互联网时代的到来使信息的发布和传播更加方便快捷。人们可以通过计算机上的浏览器访问多个应用系统，从中获取一些可以满足学生生活需求的管理系统。网站系统有时更像是一个大型“展示平台”，人们可以选择所需的信息进行在线查看满足学生需求。</a:t>
            </a:r>
            <a:endParaRPr sz="1800" b="1" dirty="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sz="1800" b="1" dirty="0">
                <a:latin typeface="宋体" panose="02010600030101010101" pitchFamily="2" charset="-122"/>
                <a:ea typeface="宋体" panose="02010600030101010101" pitchFamily="2" charset="-122"/>
                <a:cs typeface="宋体" panose="02010600030101010101" pitchFamily="2" charset="-122"/>
              </a:rPr>
              <a:t>系统所要实现的功能分析，对于现在网络方便的管理，据数据调查显示，对于网上学生的数达到5.6亿，相比过去增长较快，人们通过网上登录的方式已经形成了一种依赖，不管需要什么信息内容，直接上网查找，参考比较大，对在线答疑系统的类型和特点的内容信息有了详细的了解，让学生更有针对性的选择。这也给学生带来非常大的方便，学生可以不用像传统的方式进行查看信息，这样不仅耽误自己的时间，而且比对过程比较单一，所以在线答疑系统的开发不仅仅是能满足学生的需求，还能提高管理员的工作效率，减少原有不必要的工作量。</a:t>
            </a:r>
            <a:endParaRPr sz="1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研究意义</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随着社会的发展和科学技术的进步，互联网技术越来越受欢迎。网络传播的生活方式逐渐受到广大人民群众的喜爱。越来越多的互联网爱好者开始在互联网上满足他们的基本需求，同时逐渐进入各个学生的生活起居。互联网具有许多优点，例如便利性，速度，高效率和低成本。因此，类似于在线答疑系统，满足学生工作繁忙的需求，不仅是方便学生随时查看信息的途径，而且还能提高管理效率。</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本文首先以在线答疑系统过程的基本问题作为研究对象。在开发系统之前，我们对现有状况进行了详细的调查和分析。最后，我们利用计算机技术开发了一套完整合适的在线答疑系统。该系统的实现主要优势是：该系统主要采用计算机技术开发，它方便快捷；系统可以通过管理员界面查看系统所涉及的在线答疑系统所有信息管理。</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研究内容</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详细内容介绍，将在以下五章中详细阐述：</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第一章、绪论，介绍了研究课题选择的背景及意义、研究现状，简要介绍了本文的章节内容。</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第二章、引入技术知识，通过引入关键技术进行开发，向系统中涉及直观表达的技术知识。</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第三章、重点分析了系统的分析，从系统强大的供需市场出发，对系统开发的可行性，系统流程以及系统性能和功能进行了探讨。</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第四章、介绍了系统的详细设计方案，包括系统结构设计和数据库设计。</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第五章、系统设计的实现，通过对系统功能设计的详细说明，论证了系统的结构。</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第六章、系统的整体测试，评判系统是否可以上线运行。</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 Spring Boot框架</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  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Spring Boot特点：</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1、创建一个单独的Spring应用程序；</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2、嵌入式Tomcat，无需部署WAR文件；</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3、简化Maven配置；</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4、自动配置Spring；</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5、提供生产就绪功能，如指标，健康检查和外部配置；</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6、绝对没有代码生成和XML的配置要求；</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系统结构图</a:t>
            </a:r>
            <a:endParaRPr lang="zh-CN" altLang="en-US" dirty="0"/>
          </a:p>
        </p:txBody>
      </p:sp>
      <p:sp>
        <p:nvSpPr>
          <p:cNvPr id="20483" name="文本占位符 20482"/>
          <p:cNvSpPr>
            <a:spLocks noGrp="1"/>
          </p:cNvSpPr>
          <p:nvPr>
            <p:ph type="body" idx="1"/>
          </p:nvPr>
        </p:nvSpPr>
        <p:spPr>
          <a:xfrm>
            <a:off x="419100" y="1498600"/>
            <a:ext cx="8291513" cy="4583113"/>
          </a:xfrm>
        </p:spPr>
        <p:txBody>
          <a:bodyPr/>
          <a:p>
            <a:pPr indent="406400">
              <a:lnSpc>
                <a:spcPct val="150000"/>
              </a:lnSpc>
              <a:extLst>
                <a:ext uri="{35155182-B16C-46BC-9424-99874614C6A1}">
                  <wpsdc:indentchars xmlns:wpsdc="http://www.wps.cn/officeDocument/2017/drawingmlCustomData" val="200" checksum="1740828767"/>
                </a:ext>
              </a:extLst>
            </a:pPr>
            <a:endParaRPr lang="zh-CN" altLang="en-US" sz="1600" b="1" dirty="0">
              <a:latin typeface="宋体" panose="02010600030101010101" pitchFamily="2" charset="-122"/>
              <a:ea typeface="宋体" panose="02010600030101010101" pitchFamily="2" charset="-122"/>
            </a:endParaRPr>
          </a:p>
        </p:txBody>
      </p:sp>
      <p:graphicFrame>
        <p:nvGraphicFramePr>
          <p:cNvPr id="2" name="对象 112"/>
          <p:cNvGraphicFramePr/>
          <p:nvPr/>
        </p:nvGraphicFramePr>
        <p:xfrm>
          <a:off x="730885" y="2332990"/>
          <a:ext cx="6711950" cy="3369945"/>
        </p:xfrm>
        <a:graphic>
          <a:graphicData uri="http://schemas.openxmlformats.org/presentationml/2006/ole">
            <mc:AlternateContent xmlns:mc="http://schemas.openxmlformats.org/markup-compatibility/2006">
              <mc:Choice xmlns:v="urn:schemas-microsoft-com:vml" Requires="v">
                <p:oleObj spid="_x0000_s3076" name="" r:id="rId1" imgW="21167090" imgH="7966710" progId="Visio.Drawing.15">
                  <p:embed/>
                </p:oleObj>
              </mc:Choice>
              <mc:Fallback>
                <p:oleObj name="" r:id="rId1" imgW="21167090" imgH="7966710" progId="Visio.Drawing.15">
                  <p:embed/>
                  <p:pic>
                    <p:nvPicPr>
                      <p:cNvPr id="0" name="图片 3075"/>
                      <p:cNvPicPr/>
                      <p:nvPr/>
                    </p:nvPicPr>
                    <p:blipFill>
                      <a:blip r:embed="rId2"/>
                      <a:stretch>
                        <a:fillRect/>
                      </a:stretch>
                    </p:blipFill>
                    <p:spPr>
                      <a:xfrm>
                        <a:off x="730885" y="2332990"/>
                        <a:ext cx="6711950" cy="336994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 </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 name="图片 -2147482477"/>
          <p:cNvPicPr>
            <a:picLocks noChangeAspect="1"/>
          </p:cNvPicPr>
          <p:nvPr/>
        </p:nvPicPr>
        <p:blipFill>
          <a:blip r:embed="rId1"/>
          <a:stretch>
            <a:fillRect/>
          </a:stretch>
        </p:blipFill>
        <p:spPr>
          <a:xfrm>
            <a:off x="1043940" y="2336800"/>
            <a:ext cx="7099300" cy="349059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a:t>
            </a:r>
            <a:endParaRPr lang="zh-CN" altLang="en-US" dirty="0"/>
          </a:p>
        </p:txBody>
      </p:sp>
      <p:sp>
        <p:nvSpPr>
          <p:cNvPr id="20483" name="文本占位符 20482"/>
          <p:cNvSpPr>
            <a:spLocks noGrp="1"/>
          </p:cNvSpPr>
          <p:nvPr>
            <p:ph type="body" idx="1"/>
          </p:nvPr>
        </p:nvSpPr>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关于系统实现的测试，英文名称是System TEST，简称ST，ST是使用完整其系统的各种功能多次、多案例、多环境测试，这是ST的简单描述。ST可以证明该功能对系统的要求是否得到满足以及是否有效。</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对于系统开发的实现，不管开发过程多么努力，在系统运行的时候多少都会出现一些错误信息，所以为了系统的安全性及提高系统的使用率及给学生带来更好的体验，系统在完成之前，一定要进行一遍系统的测试，再完美的程序也会有漏洞，再细心的技术开发员也会有疏忽的时候，所以对于程序的测试是必须要做的一步。通过系统测试找到系统存在的问题，并根据问题的原因进行在线解决问题，如果找不到解决问题的办法可以进行通过咨询指导老师或者通过同学帮忙，一定将问题找出，否则将会出现更多的错误。所以程序出现错误时不可避免，系统测试虽然耗时费力，但是为了确保后期系统的长期使用，必须要进行系统测试，问题解决完成后还要再一步测试，直到没有任何问题后方可进行使用。</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结    论</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在线答疑系统的整体功能模块的实现，主要是对自己在大学这几年时间所学内容的一个测试，对于系统，主要是通过现在智能化的在线答疑系统平台进行开始系统的实现，并且可以根据需求进行数据信息的增加修改删除等操作，完美的解决了当下在线答疑系统中所遇到的问题。</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经过一个学期的毕业设计的实现完成已接近尾声，到目前为止，当我回想起整个学期的系统开发日，收获颇丰。毕业设计的主要任务是建立一个智能化的在线答疑系统，主要使用java和Mysql数据库的开发工具，对系统的每个功能模块进行相对应的操作，最后，系统调试结果表明系统基本可以满足功能要求。</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2679</Words>
  <Application>WPS 演示</Application>
  <PresentationFormat>在屏幕上显示</PresentationFormat>
  <Paragraphs>72</Paragraphs>
  <Slides>11</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4"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Visio.Drawing.15</vt:lpstr>
      <vt:lpstr>在线答疑系统的研究与实现p'p't</vt:lpstr>
      <vt:lpstr>课题背景</vt:lpstr>
      <vt:lpstr>研究内容</vt:lpstr>
      <vt:lpstr>研究内容</vt:lpstr>
      <vt:lpstr> Spring Boot框架</vt:lpstr>
      <vt:lpstr>系统结构图</vt:lpstr>
      <vt:lpstr>管理员登录图 </vt:lpstr>
      <vt:lpstr>系统测试</vt:lpstr>
      <vt:lpstr>结    论</vt:lpstr>
      <vt:lpstr>致    谢</vt:lpstr>
      <vt:lpstr>参考文献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真诚勇恒</cp:lastModifiedBy>
  <cp:revision>29</cp:revision>
  <dcterms:created xsi:type="dcterms:W3CDTF">2013-01-25T01:44:00Z</dcterms:created>
  <dcterms:modified xsi:type="dcterms:W3CDTF">2020-11-26T11:19:56Z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