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58" r:id="rId5"/>
    <p:sldId id="259" r:id="rId6"/>
    <p:sldId id="260" r:id="rId7"/>
    <p:sldId id="278" r:id="rId8"/>
    <p:sldId id="262" r:id="rId9"/>
    <p:sldId id="280" r:id="rId10"/>
    <p:sldId id="282" r:id="rId11"/>
    <p:sldId id="283" r:id="rId12"/>
    <p:sldId id="288" r:id="rId13"/>
    <p:sldId id="274" r:id="rId14"/>
    <p:sldId id="275" r:id="rId15"/>
    <p:sldId id="276" r:id="rId16"/>
    <p:sldId id="27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lang="zh-CN" altLang="zh-CN" sz="6600" u="sng" dirty="0">
                <a:effectLst/>
              </a:rPr>
              <a:t>在线云音乐系统-</a:t>
            </a:r>
            <a:r>
              <a:rPr lang="en-US" altLang="zh-CN" sz="6600" u="sng" dirty="0">
                <a:effectLst/>
              </a:rPr>
              <a:t>-</a:t>
            </a:r>
            <a:r>
              <a:rPr lang="en-US" altLang="zh-CN" sz="6600" dirty="0" smtClean="0"/>
              <a:t>PPT</a:t>
            </a:r>
            <a:endParaRPr lang="en-US" altLang="zh-CN" sz="6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前台功能模块</a:t>
            </a:r>
            <a:endParaRPr lang="zh-CN" altLang="en-US" dirty="0"/>
          </a:p>
        </p:txBody>
      </p:sp>
      <p:sp>
        <p:nvSpPr>
          <p:cNvPr id="3" name="内容占位符 2"/>
          <p:cNvSpPr>
            <a:spLocks noGrp="1"/>
          </p:cNvSpPr>
          <p:nvPr>
            <p:ph idx="1"/>
          </p:nvPr>
        </p:nvSpPr>
        <p:spPr/>
        <p:txBody>
          <a:bodyPr>
            <a:normAutofit/>
          </a:bodyPr>
          <a:lstStyle/>
          <a:p>
            <a:r>
              <a:rPr lang="zh-CN" altLang="zh-CN" sz="2800" dirty="0"/>
              <a:t>进入在线云音乐系统 ,可以查看首页、歌曲信息、推荐信息、个人中心、后台管理等功能模块，进行相对应的操作。</a:t>
            </a:r>
            <a:endParaRPr lang="zh-CN" altLang="zh-CN" sz="2800" dirty="0"/>
          </a:p>
        </p:txBody>
      </p:sp>
      <p:pic>
        <p:nvPicPr>
          <p:cNvPr id="-2147482494" name="图片 -2147482495"/>
          <p:cNvPicPr>
            <a:picLocks noChangeAspect="1"/>
          </p:cNvPicPr>
          <p:nvPr/>
        </p:nvPicPr>
        <p:blipFill>
          <a:blip r:embed="rId1"/>
          <a:stretch>
            <a:fillRect/>
          </a:stretch>
        </p:blipFill>
        <p:spPr>
          <a:xfrm>
            <a:off x="1949768" y="3569970"/>
            <a:ext cx="5396865" cy="3035300"/>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用户后台管理模块</a:t>
            </a:r>
            <a:endParaRPr lang="zh-CN" altLang="en-US"/>
          </a:p>
        </p:txBody>
      </p:sp>
      <p:pic>
        <p:nvPicPr>
          <p:cNvPr id="-2147482480" name="图片 -2147482481"/>
          <p:cNvPicPr>
            <a:picLocks noChangeAspect="1"/>
          </p:cNvPicPr>
          <p:nvPr/>
        </p:nvPicPr>
        <p:blipFill>
          <a:blip r:embed="rId1"/>
          <a:stretch>
            <a:fillRect/>
          </a:stretch>
        </p:blipFill>
        <p:spPr>
          <a:xfrm>
            <a:off x="1774825" y="3851910"/>
            <a:ext cx="5388610" cy="1852930"/>
          </a:xfrm>
          <a:prstGeom prst="rect">
            <a:avLst/>
          </a:prstGeom>
          <a:noFill/>
          <a:ln w="9525">
            <a:noFill/>
          </a:ln>
        </p:spPr>
      </p:pic>
      <p:sp>
        <p:nvSpPr>
          <p:cNvPr id="4" name="文本框 3"/>
          <p:cNvSpPr txBox="1"/>
          <p:nvPr/>
        </p:nvSpPr>
        <p:spPr>
          <a:xfrm>
            <a:off x="932180" y="1832293"/>
            <a:ext cx="5080000" cy="922020"/>
          </a:xfrm>
          <a:prstGeom prst="rect">
            <a:avLst/>
          </a:prstGeom>
          <a:noFill/>
          <a:ln w="9525">
            <a:noFill/>
          </a:ln>
        </p:spPr>
        <p:txBody>
          <a:bodyPr>
            <a:spAutoFit/>
          </a:bodyPr>
          <a:p>
            <a:pPr indent="0"/>
            <a:r>
              <a:rPr lang="zh-CN" b="0">
                <a:ea typeface="宋体" panose="02010600030101010101" pitchFamily="2" charset="-122"/>
              </a:rPr>
              <a:t>用户通过点击后台管理进入后台，可以对和人中心、歌曲信息管理、推荐信息管理、我的收藏等信息进行相对应操作。</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99592" y="764704"/>
            <a:ext cx="7024744" cy="1143000"/>
          </a:xfrm>
        </p:spPr>
        <p:txBody>
          <a:bodyPr/>
          <a:lstStyle/>
          <a:p>
            <a:r>
              <a:rPr lang="zh-CN" altLang="zh-CN" b="1" dirty="0">
                <a:effectLst/>
              </a:rPr>
              <a:t>系统测试的目的</a:t>
            </a:r>
            <a:r>
              <a:rPr lang="zh-CN" altLang="en-US" dirty="0" smtClean="0"/>
              <a:t>：</a:t>
            </a:r>
            <a:endParaRPr lang="zh-CN" altLang="en-US" dirty="0"/>
          </a:p>
        </p:txBody>
      </p:sp>
      <p:sp>
        <p:nvSpPr>
          <p:cNvPr id="2" name="内容占位符 1"/>
          <p:cNvSpPr>
            <a:spLocks noGrp="1"/>
          </p:cNvSpPr>
          <p:nvPr>
            <p:ph idx="1"/>
          </p:nvPr>
        </p:nvSpPr>
        <p:spPr>
          <a:xfrm>
            <a:off x="683260" y="1917065"/>
            <a:ext cx="7705090" cy="2056130"/>
          </a:xfrm>
        </p:spPr>
        <p:txBody>
          <a:bodyPr>
            <a:noAutofit/>
          </a:bodyPr>
          <a:lstStyle/>
          <a:p>
            <a:r>
              <a:rPr lang="zh-CN" altLang="zh-CN" sz="1600" dirty="0"/>
              <a:t>关于系统实现的测试，英文名称是System TEST，简称ST，ST是使用完整其系统的各种功能多次、多案例、多环境测试，这是ST的简单描述。ST可以证明该功能对系统的要求是否得到满足以及是否有效。</a:t>
            </a:r>
            <a:endParaRPr lang="zh-CN" altLang="zh-CN" sz="1600" dirty="0"/>
          </a:p>
          <a:p>
            <a:r>
              <a:rPr lang="zh-CN" altLang="zh-CN" sz="1600" dirty="0"/>
              <a:t>对于系统开发的实现，不管开发过程多么努力，在系统运行的时候多少都会出现一些错误信息，所以为了系统的安全性及提高系统的使用率及给用户带来更好的体验，系统在完成之前，一定要进行一遍系统的测试，再完美的程序也会有漏洞，再细心的技术开发员也会有疏忽的时候，所以对于程序的测试是必须要做的一步。通过系统测试找到系统存在的问题，并根据问题的原因进行在线解决问题，如果找不到解决问题的办法可以进行通过咨询指导老师或者通过同学帮忙，一定将问题找出，否则将会出现更多的错误。所以程序出现错误时不可避免，系统测试虽然耗时费力，但是为了确保后期系统的长期使用，必须要进行系统测试，问题解决完成后还要再一步测试，直到没有任何问题后方可进行使用。</a:t>
            </a:r>
            <a:endParaRPr lang="zh-CN" altLang="zh-CN"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60000"/>
          </a:bodyPr>
          <a:lstStyle/>
          <a:p>
            <a:r>
              <a:rPr lang="zh-CN" altLang="zh-CN" dirty="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从系统的分析调查数据到系统的设计实现，整个过程经历了几个月，自己也努力了几个月，但是系统仍有很多不成熟的地方，在系统设计过程中有许多技术缺陷存在其中也涉及到了很多自己无法解决的问题，主要通过找专业的网站和论坛来解决这些问题，对于圆满完成我的毕业设计，他们也贡献了很大一部分力量。系统的开发环境和配置都是可以自行安装的，系统使用Java开发工具，使用比较成熟的Mysql数据库进行对系统前台及后台的数据交互，根据技术语言对数据库，结合需求进行修改维护，可以使得系统运行更具有稳定性和安全性，从而完成实现系统的开发。</a:t>
            </a:r>
            <a:endParaRPr lang="zh-CN" altLang="zh-CN" dirty="0"/>
          </a:p>
          <a:p>
            <a:r>
              <a:rPr lang="zh-CN" altLang="zh-CN" dirty="0"/>
              <a:t>回顾毕业设计的整个过程，既付出汗水也收获了很多。虽然经历了各种各样的困难，自己的不断研究探索，系统的实现仍有不足之处。</a:t>
            </a:r>
            <a:endParaRPr lang="zh-CN" altLang="zh-CN" dirty="0"/>
          </a:p>
          <a:p>
            <a:r>
              <a:rPr lang="zh-CN" altLang="zh-CN" dirty="0"/>
              <a:t>在以后的学习及工作中，我仍然继续学习计算机方面的技术，让我在后期的平台开发中可以更好更快的实现需求功能。我相信我可以让更多的好工作，做出更大的贡献。</a:t>
            </a:r>
            <a:endParaRPr lang="zh-CN"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40000"/>
          </a:bodyPr>
          <a:lstStyle/>
          <a:p>
            <a:r>
              <a:rPr altLang="zh-CN"/>
              <a:t>[1]范立峰，乔世全，程文彬 JSP程序设计 人民邮电大学出版社 2009。</a:t>
            </a:r>
            <a:endParaRPr altLang="zh-CN"/>
          </a:p>
          <a:p>
            <a:r>
              <a:rPr altLang="zh-CN"/>
              <a:t>[2]（美）Kevin Mukhar, Chris Zelenak , James L.Weaver,Jim Crume ，JavaEE 5 开发指南，机械工业出版社，2016。</a:t>
            </a:r>
            <a:endParaRPr altLang="zh-CN"/>
          </a:p>
          <a:p>
            <a:r>
              <a:rPr altLang="zh-CN"/>
              <a:t>[3]陈雄华 企业应用开发详解 电子大学出版社，2017。</a:t>
            </a:r>
            <a:endParaRPr altLang="zh-CN"/>
          </a:p>
          <a:p>
            <a:r>
              <a:rPr altLang="zh-CN"/>
              <a:t>[4]李宁Java Web开发技术大全--JSP+Servlet清华大学出版社，2016。</a:t>
            </a:r>
            <a:endParaRPr altLang="zh-CN"/>
          </a:p>
          <a:p>
            <a:r>
              <a:rPr altLang="zh-CN"/>
              <a:t>[5]聂哲 JSP动态WEB技术实例教程。</a:t>
            </a:r>
            <a:endParaRPr altLang="zh-CN"/>
          </a:p>
          <a:p>
            <a:r>
              <a:rPr altLang="zh-CN"/>
              <a:t>[6]李绪成，闫海珍 java Web开发教程—入门与提高篇(JSP+Servlet) 清华大学出版社 2009 。</a:t>
            </a:r>
            <a:endParaRPr altLang="zh-CN"/>
          </a:p>
          <a:p>
            <a:r>
              <a:rPr altLang="zh-CN"/>
              <a:t>[7]史胜辉，王春明，沈学华 JavaEE基础教程 清华大学出版社 2017 。</a:t>
            </a:r>
            <a:endParaRPr altLang="zh-CN"/>
          </a:p>
          <a:p>
            <a:r>
              <a:rPr altLang="zh-CN"/>
              <a:t>[8]霍尔等著 Mysql与JSP核心编程 北京 清华大学出版社 2010</a:t>
            </a:r>
            <a:endParaRPr altLang="zh-CN"/>
          </a:p>
          <a:p>
            <a:r>
              <a:rPr altLang="zh-CN"/>
              <a:t>[9]Joyce Farrell著 Java编程(英文影印版) 科学出版社 2011</a:t>
            </a:r>
            <a:endParaRPr altLang="zh-CN"/>
          </a:p>
          <a:p>
            <a:r>
              <a:rPr altLang="zh-CN"/>
              <a:t>[10]郭克华编  JavaEE程序设计与应用开发  北京 清华大学出版社 2011</a:t>
            </a:r>
            <a:endParaRPr altLang="zh-CN"/>
          </a:p>
          <a:p>
            <a:r>
              <a:rPr altLang="zh-CN"/>
              <a:t>[11]埃克尔著，陈昊鹏译．Java编程思想[M]．（第4版）．北京:机械工业出版社，2007：17-690．</a:t>
            </a:r>
            <a:endParaRPr altLang="zh-CN"/>
          </a:p>
          <a:p>
            <a:r>
              <a:rPr altLang="zh-CN"/>
              <a:t>[12]Robert W.Sebesta著，刘伟琴等译．Web程序设计[M]．(第4版)．北京：清华大学出版社，2008：9-450．</a:t>
            </a:r>
            <a:endParaRPr altLang="zh-CN"/>
          </a:p>
          <a:p>
            <a:r>
              <a:rPr altLang="zh-CN"/>
              <a:t>[13]赵强 编著．精通JSP编程[M]．北京：电子工业出版社,2016：34-56．</a:t>
            </a:r>
            <a:endParaRPr altLang="zh-CN"/>
          </a:p>
          <a:p>
            <a:r>
              <a:rPr altLang="zh-CN"/>
              <a:t>[14]萨师煊，王珊．数据库系统概论[M]．北京:高等教育出版社，2010：10-180．</a:t>
            </a:r>
            <a:endParaRPr altLang="zh-CN"/>
          </a:p>
          <a:p>
            <a:r>
              <a:rPr altLang="zh-CN"/>
              <a:t>[15]陈刚．MyEclipse从入门到精通[M]．北京:清华大学出版社，2017：17-380．</a:t>
            </a:r>
            <a:endParaRPr altLang="zh-CN"/>
          </a:p>
          <a:p>
            <a:r>
              <a:rPr altLang="zh-CN"/>
              <a:t>[16]	孙卫琴．精通Struts:基于MVC的Java Web设计与开发[M]．北京:电子工业出版社，2014：19-421．</a:t>
            </a:r>
            <a:endParaRPr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60000"/>
          </a:bodyPr>
          <a:lstStyle/>
          <a:p>
            <a:r>
              <a:rPr lang="zh-CN" altLang="zh-CN" dirty="0"/>
              <a:t>随着移动互联网时代的发展，网络的使用越来越普及，用户在获取和存储信息方面也会有激动人心的时刻。音乐也将慢慢融入人们的生活中。影响和改变我们的生活。随着当今各种流行音乐的流行，人们在日常生活中经常会用到的就是在线云音乐系统。</a:t>
            </a:r>
            <a:endParaRPr lang="zh-CN" altLang="zh-CN" dirty="0"/>
          </a:p>
          <a:p>
            <a:r>
              <a:rPr lang="zh-CN" altLang="zh-CN" dirty="0"/>
              <a:t>本文首先分析了基于JSP的在线云音乐系统需求，并从系统开发环境、系统目标、设计流程、功能设计等方面对系统进行了系统的设计。基于JSP的音乐播放器应用程序是用java语言设计。客户端主要实现在线云音乐系统，根据需要选择最喜爱的音乐，并设置播放、收藏喜欢的歌曲，查看歌曲信息等主要功能模块，实现在线云音乐系统的系统功能。通过对系统功能的测试，测试结果表明该系统界面友好，功能齐全，具有很高的使用价值，具有巨大的潜在用户群和广阔的应用前景。</a:t>
            </a:r>
            <a:endParaRPr lang="zh-CN" altLang="zh-CN" dirty="0"/>
          </a:p>
          <a:p>
            <a:endParaRPr lang="zh-CN" altLang="zh-CN" dirty="0"/>
          </a:p>
          <a:p>
            <a:r>
              <a:rPr lang="zh-CN" altLang="zh-CN" dirty="0"/>
              <a:t>关键词：在线云音乐系统，JSP，SSM  Mysql </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系统管理也都将通过计算机进行整体智能化操作，对于在线云音乐系统所牵扯的管理及数据保存都是非常多的，例如用户管理、歌曲管理、推荐管理等，这给管理者的工作带来了巨大的挑战，面对大量的信息，传统的音乐系统，都是通过笔记的方式进行详细信息的统计，后来出现电脑，通过电脑输入软件将纸质的信息统计到电脑上，这种方式比较传统，而且想要统计数据信息比较麻烦，还受时间和空间的影响，所以为此开发了在线云音乐系统；为用户提供了一个在线云音乐系统平台，管理员可以足不出户就可以获取到系统的数据信息等，而且还能节省用户很多时间，所以开发在线云音乐系统给管理者带来了很大的方便，同时也方便管理员对用户信息进行处理。</a:t>
            </a:r>
            <a:endParaRPr lang="zh-CN" altLang="zh-CN" sz="1600" dirty="0"/>
          </a:p>
          <a:p>
            <a:r>
              <a:rPr lang="zh-CN" altLang="zh-CN" sz="1600" dirty="0"/>
              <a:t>本论文在线云音乐系统主要牵扯到的程序，数据库与计算机技术等。覆盖知识面大，可以大大的提高系统人员工作效率。</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在线云音乐系统的各种功能，从而达到对在线云音乐系统的管理。</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系统设计目标</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60000"/>
          </a:bodyPr>
          <a:lstStyle/>
          <a:p>
            <a:r>
              <a:rPr lang="zh-CN" altLang="zh-CN" dirty="0"/>
              <a:t>动漫分享交流平台主要是为了提高工作人员的工作效率和更方便快捷的满足用户，更好存储所有数据信息及快速方便的检索功能，对系统的各个模块是通过许多今天的发达系统做出合理的分析来确定考虑用户的可操作性，遵循开发的系统优化的原则，经过全面的调查和研究。</a:t>
            </a:r>
            <a:endParaRPr lang="zh-CN" altLang="zh-CN" dirty="0"/>
          </a:p>
          <a:p>
            <a:r>
              <a:rPr lang="zh-CN" altLang="zh-CN" dirty="0"/>
              <a:t>系统所要实现的功能分析，对于现在网络方便的管理，系统要实现用户可以直接在平台上进行查看系统用户管理、季度管理、地区管理、时间管理、风格管理、动漫管理、留言管理、帖子管理、敏感字符等，根据自己的需求可以进行信息的提交，这样既能节省用户的时间，不用在像传统的方式，需要查询、由于很多用户的时间的原因，没有办法随时随地进行相应管理，真的很难去满足用户的各种需求。所以动漫分享交流平台的开发不仅仅是能满足用户的需求，还能提高管理员的工作效率，减少原有不必要的工作量。。</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ltLang="zh-CN" dirty="0">
                <a:sym typeface="+mn-ea"/>
              </a:rPr>
              <a:t>JSP</a:t>
            </a:r>
            <a:r>
              <a:rPr lang="zh-CN" altLang="zh-CN" b="1" dirty="0">
                <a:effectLst/>
              </a:rPr>
              <a:t>技术</a:t>
            </a:r>
            <a:br>
              <a:rPr lang="zh-CN" altLang="zh-CN" b="1" dirty="0">
                <a:effectLst/>
              </a:rPr>
            </a:br>
            <a:endParaRPr lang="zh-CN" altLang="en-US" dirty="0"/>
          </a:p>
        </p:txBody>
      </p:sp>
      <p:sp>
        <p:nvSpPr>
          <p:cNvPr id="3" name="内容占位符 2"/>
          <p:cNvSpPr>
            <a:spLocks noGrp="1"/>
          </p:cNvSpPr>
          <p:nvPr>
            <p:ph idx="1"/>
          </p:nvPr>
        </p:nvSpPr>
        <p:spPr/>
        <p:txBody>
          <a:bodyPr>
            <a:normAutofit fontScale="60000"/>
          </a:bodyPr>
          <a:lstStyle/>
          <a:p>
            <a:r>
              <a:rPr altLang="zh-CN" dirty="0"/>
              <a:t>JSP技术本身是一种脚本语言，但它的功能是十分强大的，因为它可以使用所有的JAVA类。当它与JavaBeans 类进行结合时，它可以使显示逻辑和内容分开，这就极大的方便了用户的需求。JavaBeans 可以对JSP技术的程序进行扩展，从而形成新的应用程序，而且JavaBeans的代码可以重复使用，所以就便于对程序进行维护。JavaBean 组件有内部的接口，可以帮助不同的人对系统进行访问。1999年，Sun微系统公司正式推出了JSP技术，这是一种动态技术，是基于整个JAVA体系和JavaServlet提出的，是具有普遍适用性的WEB技术，也是本系统设计的核心技术之一。JSP技术能够极大的提高WEB网页的运行速度。这些内容会与脚本结合，并且由JavaBean和Servlet组件封装。所有的脚本均在服务器端运行，JSP引擎会针对客户端所 提交的申请进行解释，然后生成脚本程序和JSP标识，然后通过HTML/XML页面将结果反馈给浏览器。因此，开发人员亲自设计最终页面的格式和HTML/XML标识时，完全可以使用JSP技术。</a:t>
            </a:r>
            <a:endParaRPr altLang="zh-CN" dirty="0"/>
          </a:p>
          <a:p>
            <a:r>
              <a:rPr altLang="zh-CN" dirty="0"/>
              <a:t>所以结合动漫分享交流平台的需求及功能模块的实现，使用JSP技术是最合适的，而且JSP的拓展性比较好，对于系统在后期使用过程中可以不断对系统功能进行拓展，是系统更完成，更方便的满足用户管理。。</a:t>
            </a:r>
            <a:endParaRPr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404664"/>
            <a:ext cx="7024744" cy="1143000"/>
          </a:xfrm>
        </p:spPr>
        <p:txBody>
          <a:bodyPr/>
          <a:lstStyle/>
          <a:p>
            <a:r>
              <a:rPr altLang="zh-CN" dirty="0">
                <a:sym typeface="+mn-ea"/>
              </a:rPr>
              <a:t>MySQL</a:t>
            </a:r>
            <a:r>
              <a:rPr altLang="zh-CN" b="1" dirty="0">
                <a:effectLst/>
              </a:rPr>
              <a:t>数据库</a:t>
            </a:r>
            <a:endParaRPr altLang="zh-CN" b="1" dirty="0">
              <a:effectLst/>
            </a:endParaRPr>
          </a:p>
        </p:txBody>
      </p:sp>
      <p:sp>
        <p:nvSpPr>
          <p:cNvPr id="2" name="内容占位符 1"/>
          <p:cNvSpPr>
            <a:spLocks noGrp="1"/>
          </p:cNvSpPr>
          <p:nvPr>
            <p:ph idx="1"/>
          </p:nvPr>
        </p:nvSpPr>
        <p:spPr>
          <a:xfrm>
            <a:off x="539552" y="1772816"/>
            <a:ext cx="8208912" cy="4680520"/>
          </a:xfrm>
        </p:spPr>
        <p:txBody>
          <a:bodyPr>
            <a:normAutofit fontScale="60000"/>
          </a:bodyPr>
          <a:lstStyle/>
          <a:p>
            <a:r>
              <a:rPr altLang="zh-CN" dirty="0"/>
              <a:t>数据库是系统开发过程中不可或缺的一部分。在WEB应用方面，MySQL AB开发了一个具有很大优势的MySQL关系数据库管理系统。 MySQL可以将数据存储在不同的表中，这非常灵活，并且还可以提高系统在实际应用中的速度。数据库访问最常用于标准SQL语言，MySQL用于SQL语言，因此它具有高度兼容性。数据库的操作是必不可少的，包括对数据库表的增加、删除、修改、查询等功能。现如今，数据库可以分为关系型数据库和非关系型数据库，Mysql属于关系性数据库，Mysql数据库是一款小型的关系型数据库，它以其自身特点：体积小、速度快、成本低等，Mysql数据库是目前最受欢迎的开源数据库。</a:t>
            </a:r>
            <a:endParaRPr altLang="zh-CN" dirty="0"/>
          </a:p>
          <a:p>
            <a:r>
              <a:rPr altLang="zh-CN" dirty="0"/>
              <a:t>在WEB应用技术中， Mysql数据库支持不同的操作系统平台，虽然在不同平台下的安装和配置都不相同，但是差别也不是很大，Mysql在Windows平台下两种安装方式，二进制版和免安装版。安装完Mysql数据库之后，需要启动服务进程，相应的客户端就可以连接数据库，客户端可通过命令行或者图形界面工具登录数据库。。</a:t>
            </a:r>
            <a:endParaRPr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499" name="对象 -2147482500"/>
          <p:cNvGraphicFramePr>
            <a:graphicFrameLocks noChangeAspect="1"/>
          </p:cNvGraphicFramePr>
          <p:nvPr/>
        </p:nvGraphicFramePr>
        <p:xfrm>
          <a:off x="1175385" y="1972945"/>
          <a:ext cx="6793230" cy="2912110"/>
        </p:xfrm>
        <a:graphic>
          <a:graphicData uri="http://schemas.openxmlformats.org/presentationml/2006/ole">
            <mc:AlternateContent xmlns:mc="http://schemas.openxmlformats.org/markup-compatibility/2006">
              <mc:Choice xmlns:v="urn:schemas-microsoft-com:vml" Requires="v">
                <p:oleObj spid="_x0000_s4" name="" r:id="rId1" imgW="8801100" imgH="3848100" progId="Visio.Drawing.11">
                  <p:embed/>
                </p:oleObj>
              </mc:Choice>
              <mc:Fallback>
                <p:oleObj name="" r:id="rId1" imgW="8801100" imgH="3848100" progId="Visio.Drawing.11">
                  <p:embed/>
                  <p:pic>
                    <p:nvPicPr>
                      <p:cNvPr id="0" name="图片 3"/>
                      <p:cNvPicPr/>
                      <p:nvPr/>
                    </p:nvPicPr>
                    <p:blipFill>
                      <a:blip r:embed="rId2"/>
                      <a:stretch>
                        <a:fillRect/>
                      </a:stretch>
                    </p:blipFill>
                    <p:spPr>
                      <a:xfrm>
                        <a:off x="1175385" y="1972945"/>
                        <a:ext cx="6793230" cy="291211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管理员功能模块</a:t>
            </a:r>
            <a:endParaRPr lang="zh-CN" altLang="en-US" dirty="0"/>
          </a:p>
        </p:txBody>
      </p:sp>
      <p:sp>
        <p:nvSpPr>
          <p:cNvPr id="3" name="内容占位符 2"/>
          <p:cNvSpPr>
            <a:spLocks noGrp="1"/>
          </p:cNvSpPr>
          <p:nvPr>
            <p:ph idx="1"/>
          </p:nvPr>
        </p:nvSpPr>
        <p:spPr/>
        <p:txBody>
          <a:bodyPr>
            <a:normAutofit/>
          </a:bodyPr>
          <a:lstStyle/>
          <a:p>
            <a:r>
              <a:rPr lang="zh-CN" sz="2400" dirty="0"/>
              <a:t>管理员登录成功后，可以对个人中心、用户管理、歌曲信息、推荐信息、我的收藏、管理员管理、系统管理等信息进行相对应操作。</a:t>
            </a:r>
            <a:endParaRPr lang="zh-CN" sz="2400" dirty="0"/>
          </a:p>
        </p:txBody>
      </p:sp>
      <p:pic>
        <p:nvPicPr>
          <p:cNvPr id="-2147482476" name="图片 -2147482477"/>
          <p:cNvPicPr>
            <a:picLocks noChangeAspect="1"/>
          </p:cNvPicPr>
          <p:nvPr/>
        </p:nvPicPr>
        <p:blipFill>
          <a:blip r:embed="rId1"/>
          <a:stretch>
            <a:fillRect/>
          </a:stretch>
        </p:blipFill>
        <p:spPr>
          <a:xfrm>
            <a:off x="1732280" y="4137978"/>
            <a:ext cx="5386070" cy="2209165"/>
          </a:xfrm>
          <a:prstGeom prst="rect">
            <a:avLst/>
          </a:prstGeom>
          <a:noFill/>
          <a:ln w="9525">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4418</Words>
  <Application>WPS 演示</Application>
  <PresentationFormat>全屏显示(4:3)</PresentationFormat>
  <Paragraphs>86</Paragraphs>
  <Slides>15</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9"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Times New Roman</vt:lpstr>
      <vt:lpstr>跋涉</vt:lpstr>
      <vt:lpstr>Visio.Drawing.11</vt:lpstr>
      <vt:lpstr>动漫分享交流平台--PPT</vt:lpstr>
      <vt:lpstr>摘要：</vt:lpstr>
      <vt:lpstr>课题目的和意义：</vt:lpstr>
      <vt:lpstr>研究的内容：</vt:lpstr>
      <vt:lpstr>系统设计目标</vt:lpstr>
      <vt:lpstr>JSP技术 </vt:lpstr>
      <vt:lpstr>MySQL数据库</vt:lpstr>
      <vt:lpstr>系统结构图</vt:lpstr>
      <vt:lpstr>管理员功能模块</vt:lpstr>
      <vt:lpstr>动漫信息模块</vt:lpstr>
      <vt:lpstr>PowerPoint 演示文稿</vt:lpstr>
      <vt:lpstr>系统测试的目的：</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Administrator</cp:lastModifiedBy>
  <cp:revision>67</cp:revision>
  <dcterms:created xsi:type="dcterms:W3CDTF">2016-04-04T06:35:00Z</dcterms:created>
  <dcterms:modified xsi:type="dcterms:W3CDTF">2021-03-04T13:36:04Z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