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263" r:id="rId9"/>
    <p:sldId id="271" r:id="rId10"/>
    <p:sldId id="272" r:id="rId11"/>
    <p:sldId id="306" r:id="rId12"/>
    <p:sldId id="273" r:id="rId13"/>
    <p:sldId id="332" r:id="rId14"/>
    <p:sldId id="333" r:id="rId15"/>
    <p:sldId id="264" r:id="rId16"/>
    <p:sldId id="265" r:id="rId17"/>
    <p:sldId id="31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50390" y="1430655"/>
            <a:ext cx="5443220" cy="1269365"/>
          </a:xfrm>
        </p:spPr>
        <p:txBody>
          <a:bodyPr>
            <a:normAutofit fontScale="90000"/>
          </a:bodyPr>
          <a:lstStyle/>
          <a:p>
            <a:r>
              <a:rPr lang="zh-CN" altLang="en-US" dirty="0"/>
              <a:t>网上药品售卖系统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药品类型管理</a:t>
            </a:r>
            <a:endParaRPr lang="zh-CN" altLang="zh-CN" sz="4500" dirty="0">
              <a:solidFill>
                <a:schemeClr val="tx2"/>
              </a:solidFill>
              <a:uFillTx/>
              <a:sym typeface="+mn-ea"/>
            </a:endParaRPr>
          </a:p>
        </p:txBody>
      </p:sp>
      <p:sp>
        <p:nvSpPr>
          <p:cNvPr id="3" name="文本框 2"/>
          <p:cNvSpPr txBox="1"/>
          <p:nvPr/>
        </p:nvSpPr>
        <p:spPr>
          <a:xfrm>
            <a:off x="615950" y="180403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如图显示的就是药品类型管理页面，此页面提供给管理员的功能有：根据药品类型进行条件查询，还可以对药品类型进行新增、修改、查询操作等等。</a:t>
            </a:r>
            <a:endParaRPr lang="zh-CN" altLang="zh-CN" sz="1600" dirty="0">
              <a:sym typeface="+mn-ea"/>
            </a:endParaRPr>
          </a:p>
        </p:txBody>
      </p:sp>
      <p:pic>
        <p:nvPicPr>
          <p:cNvPr id="4" name="图片 -2147482178"/>
          <p:cNvPicPr>
            <a:picLocks noChangeAspect="1"/>
          </p:cNvPicPr>
          <p:nvPr/>
        </p:nvPicPr>
        <p:blipFill>
          <a:blip r:embed="rId1"/>
          <a:stretch>
            <a:fillRect/>
          </a:stretch>
        </p:blipFill>
        <p:spPr>
          <a:xfrm>
            <a:off x="1872298" y="2780030"/>
            <a:ext cx="5268595" cy="315849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新闻信息管理</a:t>
            </a:r>
            <a:endParaRPr lang="zh-CN" altLang="zh-CN" sz="4500" dirty="0">
              <a:solidFill>
                <a:schemeClr val="tx2"/>
              </a:solidFill>
              <a:uFillTx/>
            </a:endParaRPr>
          </a:p>
        </p:txBody>
      </p:sp>
      <p:sp>
        <p:nvSpPr>
          <p:cNvPr id="3" name="文本框 2"/>
          <p:cNvSpPr txBox="1"/>
          <p:nvPr/>
        </p:nvSpPr>
        <p:spPr>
          <a:xfrm>
            <a:off x="616585" y="1795780"/>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如图显示的就是新闻信息管理页面，此页面提供给管理员的功能有：根据新闻信息进行新增、修改、查询操作等等。</a:t>
            </a:r>
            <a:endParaRPr lang="zh-CN" altLang="zh-CN" sz="1600" dirty="0">
              <a:sym typeface="+mn-ea"/>
            </a:endParaRPr>
          </a:p>
        </p:txBody>
      </p:sp>
      <p:pic>
        <p:nvPicPr>
          <p:cNvPr id="4" name="图片 -2147482177"/>
          <p:cNvPicPr>
            <a:picLocks noChangeAspect="1"/>
          </p:cNvPicPr>
          <p:nvPr/>
        </p:nvPicPr>
        <p:blipFill>
          <a:blip r:embed="rId1"/>
          <a:stretch>
            <a:fillRect/>
          </a:stretch>
        </p:blipFill>
        <p:spPr>
          <a:xfrm>
            <a:off x="1937703" y="2541270"/>
            <a:ext cx="5268595" cy="315849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登录功能测试</a:t>
            </a:r>
            <a:endParaRPr lang="zh-CN" altLang="zh-CN" sz="4500" dirty="0">
              <a:solidFill>
                <a:schemeClr val="tx2"/>
              </a:solidFill>
              <a:uFillTx/>
            </a:endParaRPr>
          </a:p>
        </p:txBody>
      </p:sp>
      <p:sp>
        <p:nvSpPr>
          <p:cNvPr id="3" name="文本框 2"/>
          <p:cNvSpPr txBox="1"/>
          <p:nvPr/>
        </p:nvSpPr>
        <p:spPr>
          <a:xfrm>
            <a:off x="616585" y="1795780"/>
            <a:ext cx="8070850" cy="82994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要保障程序安全，首先就要从入门门槛抓起，所以程序的登录模块也是很重要的程序入门门槛，务必要保证此功能可以安全运行使用。此次对程序登录模块测试选择管理员角色进行测试</a:t>
            </a:r>
            <a:endParaRPr lang="zh-CN" altLang="zh-CN" sz="1600" dirty="0">
              <a:sym typeface="+mn-ea"/>
            </a:endParaRPr>
          </a:p>
        </p:txBody>
      </p:sp>
      <p:pic>
        <p:nvPicPr>
          <p:cNvPr id="5" name="图片 4"/>
          <p:cNvPicPr>
            <a:picLocks noChangeAspect="1"/>
          </p:cNvPicPr>
          <p:nvPr/>
        </p:nvPicPr>
        <p:blipFill>
          <a:blip r:embed="rId1"/>
          <a:stretch>
            <a:fillRect/>
          </a:stretch>
        </p:blipFill>
        <p:spPr>
          <a:xfrm>
            <a:off x="1957705" y="2836545"/>
            <a:ext cx="5228590" cy="1628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添加类别功能测试</a:t>
            </a:r>
            <a:endParaRPr lang="zh-CN" altLang="zh-CN" sz="4500" dirty="0">
              <a:solidFill>
                <a:schemeClr val="tx2"/>
              </a:solidFill>
              <a:uFillTx/>
            </a:endParaRPr>
          </a:p>
        </p:txBody>
      </p:sp>
      <p:sp>
        <p:nvSpPr>
          <p:cNvPr id="3" name="文本框 2"/>
          <p:cNvSpPr txBox="1"/>
          <p:nvPr/>
        </p:nvSpPr>
        <p:spPr>
          <a:xfrm>
            <a:off x="616585" y="1795780"/>
            <a:ext cx="8070850" cy="82994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网上药品售卖系统需要管理员添加类别信息，类别名称是程序设置的必填数据，而且添加的类别名称也不能够是数据库里面的存在的数据。对添加类别功能测试时，测试数据在下表展示。</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3381375" y="2754630"/>
            <a:ext cx="2381250" cy="1628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a:bodyPr>
          <a:lstStyle/>
          <a:p>
            <a:pPr algn="l"/>
            <a:r>
              <a:rPr lang="zh-CN" altLang="zh-CN" sz="1600" dirty="0"/>
              <a:t>网上药品售卖系统在功能上面是基本可以满足用户对系统的操作，但是这个程序软件也有许多方面是不足的，因此，在下一个时间阶段，有几点需要改进的地方需要提出来，它们分别是：</a:t>
            </a:r>
            <a:endParaRPr lang="zh-CN" altLang="zh-CN" sz="1600" dirty="0"/>
          </a:p>
          <a:p>
            <a:pPr algn="l"/>
            <a:r>
              <a:rPr lang="zh-CN" altLang="zh-CN" sz="1600" dirty="0"/>
              <a:t>（1）操作页面可以满足用户简易操作的要求，但是在页面多样化设计层面上需要把一些比较丰富的设计结构考虑进来。</a:t>
            </a:r>
            <a:endParaRPr lang="zh-CN" altLang="zh-CN" sz="1600" dirty="0"/>
          </a:p>
          <a:p>
            <a:pPr algn="l"/>
            <a:r>
              <a:rPr lang="zh-CN" altLang="zh-CN" sz="1600" dirty="0"/>
              <a:t>（2）程序软件的总体安全性能需要优化，例如程序的退出安全性，以及程序的并发性等问题都需要进行安全性升级，让开发的网上药品售卖系统与现实中的相关网站更贴合。</a:t>
            </a:r>
            <a:endParaRPr lang="zh-CN" altLang="zh-CN" sz="1600" dirty="0"/>
          </a:p>
          <a:p>
            <a:pPr algn="l"/>
            <a:r>
              <a:rPr lang="zh-CN" altLang="zh-CN" sz="1600" dirty="0"/>
              <a:t>（3）需要对程序的数据结构方面，程序的代码方面等进行优化，让运行起来的程序可以保持稳定运行，也让程序能够保证短时间内处理相关事务，节省处理事务的时间，提高事务处理的效率，同时对服务器上资源占用的比例进行降低。</a:t>
            </a:r>
            <a:endParaRPr lang="zh-CN" altLang="zh-CN" sz="1600" dirty="0"/>
          </a:p>
          <a:p>
            <a:pPr algn="l"/>
            <a:r>
              <a:rPr lang="zh-CN" altLang="zh-CN" sz="1600" dirty="0"/>
              <a:t>网上药品售卖系统的开发一方面是对自身专业知识技能进行最终考核，另一方面也是让自己学会独立解决程序开发过程中所遇到的问题，掌握将理论知识运用于程序开发实践的方法。网上药品售卖系统的开发最终目标就是让系统更具人性化，同时在逻辑设计上，让系统能够更加的严谨。</a:t>
            </a:r>
            <a:endParaRPr lang="zh-CN" altLang="zh-C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大学期间的学习时光对于我来说是美好而短暂的，在这期间我也接触了许多可爱的大学同学们，以及兢兢业业教学的老师们，在我的毕业论文即将完成之际，我想对那些曾经给予我支持，帮助，还有鼓励的同学和老师以及家人们表达我内心的无比感激之情。</a:t>
            </a:r>
            <a:endParaRPr lang="zh-CN" altLang="zh-CN" sz="1600" dirty="0"/>
          </a:p>
          <a:p>
            <a:pPr algn="l"/>
            <a:r>
              <a:rPr lang="zh-CN" altLang="zh-CN" sz="1600" dirty="0"/>
              <a:t>首先，感谢给予我论文指导的指导老师，从开题报告，任务书，论文大纲的编写与系统的功能框架设计，到最终的毕业论文，都是指导老师全程参与的悉心指导和帮忙，才能够让我的毕业论文可以符合学院要求编写完成。我的指导老师一丝不苟的教学精神以及在学术上的严谨作风，这些优点是值得我不断去努力学习的。</a:t>
            </a:r>
            <a:endParaRPr lang="zh-CN" altLang="zh-CN" sz="1600" dirty="0"/>
          </a:p>
          <a:p>
            <a:pPr algn="l"/>
            <a:r>
              <a:rPr lang="zh-CN" altLang="zh-CN" sz="1600" dirty="0"/>
              <a:t>其次，感谢大学同学的陪伴与帮助，在我独立编写毕业论文期间，大学同学的鼓励与耐心的帮助使得我少走很多弯路，节省毕业论文的编写时间，也让我有更多精力去完善我开发的系统。</a:t>
            </a:r>
            <a:endParaRPr lang="zh-CN" altLang="zh-CN" sz="1600" dirty="0"/>
          </a:p>
          <a:p>
            <a:pPr algn="l"/>
            <a:r>
              <a:rPr lang="zh-CN" altLang="zh-CN" sz="1600" dirty="0"/>
              <a:t>最后，感谢我最亲密的家人带给我的包容和关爱，我能够安心学习也是来源于家人们对我的无微不至的照顾，这样我才可以顺顺利利完成我的大学学业。</a:t>
            </a:r>
            <a:endParaRPr lang="zh-CN" altLang="zh-CN" sz="1600" dirty="0"/>
          </a:p>
          <a:p>
            <a:pPr algn="l"/>
            <a:r>
              <a:rPr lang="zh-CN" altLang="zh-CN" sz="1600" dirty="0"/>
              <a:t>毕业倒计时之际，希望在今后的工作中，在今后的生活中，我会一直谨记老师们带给我的孜孜不倦的教诲，并通过不懈的努力和追求来改变自己，以此报答那些曾支持过以及帮助过我的人！</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当前社会各行业领域竞争压力非常大，随着当前时代的信息化，科学化发展，让社会各行业领域都争相使用新的信息技术，对行业内的各种相关数据进行科学化，规范化管理。这样的大环境让那些止步不前，不接受信息改革带来的信息技术的企业随时面临被淘汰，被取代的风险。所以当今，各个行业领域，不管是传统的教育行业，餐饮行业，还是旅游行业，医疗行业等领域都将使用新的信息技术进行信息革命，改变传统的纸质化，需要人手工处理工作事务的办公环境。软件信息技术能够覆盖社会各行业领域是时代的发展要求，各种数据以及文件真正实现电子化是信息社会发展的不可逆转的必然趋势。本网上药品售卖系统也是紧跟科学技术的发展，运用当今一流的软件技术实现软件系统的开发，让</a:t>
            </a:r>
            <a:r>
              <a:rPr lang="zh-CN" altLang="zh-CN" sz="1600" dirty="0">
                <a:sym typeface="+mn-ea"/>
              </a:rPr>
              <a:t>药品售卖</a:t>
            </a:r>
            <a:r>
              <a:rPr lang="zh-CN" altLang="zh-CN" sz="1600" dirty="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网上药品售卖系统的数据库里面存储的各种动态信息，也为上层管理人员作出重大决策提供了大量的事实依据。总之，网上药品售卖系统是一款可以真正提升管理者的办公效率的软件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网上药品售卖系统为数据信息的管理模式的升级与改革提供了重要的窗口。</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altLang="zh-CN" sz="1600" dirty="0"/>
              <a:t>网上药品售卖系统是属于JavaWeb项目，采用的开发框架为SSM框架，也就是Spring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Eclipse，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系统功能结构设计</a:t>
            </a:r>
            <a:br>
              <a:rPr lang="zh-CN" altLang="zh-CN" dirty="0"/>
            </a:br>
            <a:endParaRPr lang="zh-CN" altLang="zh-CN" b="1" dirty="0"/>
          </a:p>
        </p:txBody>
      </p:sp>
      <p:pic>
        <p:nvPicPr>
          <p:cNvPr id="4" name="图片 3"/>
          <p:cNvPicPr>
            <a:picLocks noChangeAspect="1"/>
          </p:cNvPicPr>
          <p:nvPr/>
        </p:nvPicPr>
        <p:blipFill>
          <a:blip r:embed="rId1"/>
          <a:stretch>
            <a:fillRect/>
          </a:stretch>
        </p:blipFill>
        <p:spPr>
          <a:xfrm>
            <a:off x="2205990" y="1971675"/>
            <a:ext cx="4731385" cy="3867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数据库E-R图设计</a:t>
            </a:r>
            <a:endParaRPr lang="zh-CN" altLang="zh-CN" sz="4500" dirty="0">
              <a:solidFill>
                <a:schemeClr val="tx2"/>
              </a:solidFill>
              <a:uFillTx/>
              <a:sym typeface="+mn-ea"/>
            </a:endParaRPr>
          </a:p>
        </p:txBody>
      </p:sp>
      <p:sp>
        <p:nvSpPr>
          <p:cNvPr id="3" name="文本框 2"/>
          <p:cNvSpPr txBox="1"/>
          <p:nvPr/>
        </p:nvSpPr>
        <p:spPr>
          <a:xfrm>
            <a:off x="616585" y="1647825"/>
            <a:ext cx="80708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绘制的系统E-R图见下图</a:t>
            </a:r>
            <a:endParaRPr lang="zh-CN" altLang="zh-CN" sz="1600" dirty="0">
              <a:sym typeface="+mn-ea"/>
            </a:endParaRPr>
          </a:p>
        </p:txBody>
      </p:sp>
      <p:pic>
        <p:nvPicPr>
          <p:cNvPr id="5" name="图片 4"/>
          <p:cNvPicPr>
            <a:picLocks noChangeAspect="1"/>
          </p:cNvPicPr>
          <p:nvPr/>
        </p:nvPicPr>
        <p:blipFill>
          <a:blip r:embed="rId1"/>
          <a:stretch>
            <a:fillRect/>
          </a:stretch>
        </p:blipFill>
        <p:spPr>
          <a:xfrm>
            <a:off x="1699260" y="2217420"/>
            <a:ext cx="5266690" cy="39223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用户信息管理</a:t>
            </a:r>
            <a:endParaRPr lang="zh-CN" altLang="zh-CN" sz="4500" dirty="0">
              <a:solidFill>
                <a:schemeClr val="tx2"/>
              </a:solidFill>
              <a:uFillTx/>
              <a:sym typeface="+mn-ea"/>
            </a:endParaRPr>
          </a:p>
        </p:txBody>
      </p:sp>
      <p:sp>
        <p:nvSpPr>
          <p:cNvPr id="3" name="文本框 2"/>
          <p:cNvSpPr txBox="1"/>
          <p:nvPr/>
        </p:nvSpPr>
        <p:spPr>
          <a:xfrm>
            <a:off x="616585" y="182054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如图显示的就是用户信息管理页面，此页面提供给管理员的功能有：用户信息的查询管理，可以删除用户信息、修改用户信息、新增用户信息</a:t>
            </a:r>
            <a:endParaRPr lang="zh-CN" altLang="zh-CN" sz="1600" dirty="0">
              <a:sym typeface="+mn-ea"/>
            </a:endParaRPr>
          </a:p>
        </p:txBody>
      </p:sp>
      <p:pic>
        <p:nvPicPr>
          <p:cNvPr id="4" name="图片 -2147482180"/>
          <p:cNvPicPr>
            <a:picLocks noChangeAspect="1"/>
          </p:cNvPicPr>
          <p:nvPr/>
        </p:nvPicPr>
        <p:blipFill>
          <a:blip r:embed="rId1"/>
          <a:stretch>
            <a:fillRect/>
          </a:stretch>
        </p:blipFill>
        <p:spPr>
          <a:xfrm>
            <a:off x="1863408" y="2607310"/>
            <a:ext cx="5268595" cy="315849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药品信息管理</a:t>
            </a:r>
            <a:endParaRPr lang="zh-CN" altLang="zh-CN" sz="4500" dirty="0">
              <a:solidFill>
                <a:schemeClr val="tx2"/>
              </a:solidFill>
              <a:uFillTx/>
              <a:sym typeface="+mn-ea"/>
            </a:endParaRPr>
          </a:p>
        </p:txBody>
      </p:sp>
      <p:sp>
        <p:nvSpPr>
          <p:cNvPr id="3" name="文本框 2"/>
          <p:cNvSpPr txBox="1"/>
          <p:nvPr/>
        </p:nvSpPr>
        <p:spPr>
          <a:xfrm>
            <a:off x="615950" y="180403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如图显示的就是药品信息管理页面，此页面提供给管理员的功能有：查看已发布的药品信息数据，修改药品信息，药品信息作废，即可删除。</a:t>
            </a:r>
            <a:endParaRPr lang="zh-CN" altLang="zh-CN" sz="1600" dirty="0">
              <a:sym typeface="+mn-ea"/>
            </a:endParaRPr>
          </a:p>
        </p:txBody>
      </p:sp>
      <p:pic>
        <p:nvPicPr>
          <p:cNvPr id="4" name="图片 -2147482179"/>
          <p:cNvPicPr>
            <a:picLocks noChangeAspect="1"/>
          </p:cNvPicPr>
          <p:nvPr/>
        </p:nvPicPr>
        <p:blipFill>
          <a:blip r:embed="rId1"/>
          <a:stretch>
            <a:fillRect/>
          </a:stretch>
        </p:blipFill>
        <p:spPr>
          <a:xfrm>
            <a:off x="1871663" y="2623820"/>
            <a:ext cx="5268595" cy="315849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2672</Words>
  <Application>WPS 演示</Application>
  <PresentationFormat>全屏显示(4:3)</PresentationFormat>
  <Paragraphs>72</Paragraphs>
  <Slides>16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网上药品售卖系统</vt:lpstr>
      <vt:lpstr>研究背景 </vt:lpstr>
      <vt:lpstr>  目的和意义    </vt:lpstr>
      <vt:lpstr>  开发环境    </vt:lpstr>
      <vt:lpstr> 系统操作流程 </vt:lpstr>
      <vt:lpstr>       系统功能结构设计 </vt:lpstr>
      <vt:lpstr>数据库E-R图设计</vt:lpstr>
      <vt:lpstr>用户信息管理</vt:lpstr>
      <vt:lpstr>药品信息管理</vt:lpstr>
      <vt:lpstr>药品类型管理</vt:lpstr>
      <vt:lpstr>新闻信息管理</vt:lpstr>
      <vt:lpstr>登录功能测试</vt:lpstr>
      <vt:lpstr>添加类别功能测试</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46</cp:revision>
  <dcterms:created xsi:type="dcterms:W3CDTF">2017-03-01T09:14:00Z</dcterms:created>
  <dcterms:modified xsi:type="dcterms:W3CDTF">2021-04-12T08:04:53Z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