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6" r:id="rId4"/>
    <p:sldId id="293" r:id="rId5"/>
    <p:sldId id="292" r:id="rId6"/>
    <p:sldId id="267" r:id="rId7"/>
    <p:sldId id="268" r:id="rId8"/>
    <p:sldId id="261" r:id="rId9"/>
    <p:sldId id="270" r:id="rId10"/>
    <p:sldId id="271" r:id="rId11"/>
    <p:sldId id="291" r:id="rId12"/>
    <p:sldId id="296" r:id="rId13"/>
    <p:sldId id="295" r:id="rId14"/>
    <p:sldId id="294" r:id="rId15"/>
    <p:sldId id="297" r:id="rId16"/>
    <p:sldId id="276" r:id="rId17"/>
    <p:sldId id="280" r:id="rId18"/>
    <p:sldId id="281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F7A"/>
    <a:srgbClr val="425860"/>
    <a:srgbClr val="398E3D"/>
    <a:srgbClr val="FF6D00"/>
    <a:srgbClr val="F1F5F8"/>
    <a:srgbClr val="F9F9F9"/>
    <a:srgbClr val="2C7130"/>
    <a:srgbClr val="CC5600"/>
    <a:srgbClr val="FB7716"/>
    <a:srgbClr val="4456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74"/>
  </p:normalViewPr>
  <p:slideViewPr>
    <p:cSldViewPr snapToGrid="0" snapToObjects="1">
      <p:cViewPr varScale="1">
        <p:scale>
          <a:sx n="59" d="100"/>
          <a:sy n="59" d="100"/>
        </p:scale>
        <p:origin x="-72" y="-714"/>
      </p:cViewPr>
      <p:guideLst>
        <p:guide orient="horz" pos="1791"/>
        <p:guide orient="horz" pos="3157"/>
        <p:guide pos="3779"/>
        <p:guide pos="481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310C7-34AD-4809-85FC-EC5926D1B62B}" type="datetimeFigureOut">
              <a:rPr lang="zh-CN" altLang="en-US" smtClean="0"/>
              <a:pPr/>
              <a:t>2023/4/15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265C-CFB5-4B78-A429-8BCFC2FD0A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546F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44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72766" y="3291840"/>
            <a:ext cx="103797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</a:rPr>
              <a:t>基于</a:t>
            </a:r>
            <a:r>
              <a:rPr lang="en-US" altLang="zh-CN" sz="4800" dirty="0" err="1" smtClean="0">
                <a:solidFill>
                  <a:schemeClr val="bg1"/>
                </a:solidFill>
              </a:rPr>
              <a:t>springboot</a:t>
            </a:r>
            <a:r>
              <a:rPr lang="zh-CN" altLang="en-US" sz="4800" dirty="0" smtClean="0">
                <a:solidFill>
                  <a:schemeClr val="bg1"/>
                </a:solidFill>
              </a:rPr>
              <a:t>的网购平台管理系统</a:t>
            </a:r>
            <a:br>
              <a:rPr lang="zh-CN" altLang="en-US" sz="4800" dirty="0" smtClean="0">
                <a:solidFill>
                  <a:schemeClr val="bg1"/>
                </a:solidFill>
              </a:rPr>
            </a:br>
            <a:endParaRPr lang="en-US" altLang="zh-CN" sz="4800" b="1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69529" y="541051"/>
            <a:ext cx="2638414" cy="2624498"/>
            <a:chOff x="4769529" y="541051"/>
            <a:chExt cx="2638414" cy="2624498"/>
          </a:xfrm>
        </p:grpSpPr>
        <p:grpSp>
          <p:nvGrpSpPr>
            <p:cNvPr id="3" name="Group 74"/>
            <p:cNvGrpSpPr>
              <a:grpSpLocks noChangeAspect="1"/>
            </p:cNvGrpSpPr>
            <p:nvPr/>
          </p:nvGrpSpPr>
          <p:grpSpPr bwMode="auto">
            <a:xfrm>
              <a:off x="4769529" y="541051"/>
              <a:ext cx="2638414" cy="2624498"/>
              <a:chOff x="5429" y="2125"/>
              <a:chExt cx="569" cy="566"/>
            </a:xfrm>
            <a:solidFill>
              <a:schemeClr val="bg1"/>
            </a:solidFill>
          </p:grpSpPr>
          <p:sp>
            <p:nvSpPr>
              <p:cNvPr id="4" name="Freeform 75"/>
              <p:cNvSpPr/>
              <p:nvPr/>
            </p:nvSpPr>
            <p:spPr bwMode="auto">
              <a:xfrm>
                <a:off x="5639" y="2603"/>
                <a:ext cx="149" cy="22"/>
              </a:xfrm>
              <a:custGeom>
                <a:avLst/>
                <a:gdLst>
                  <a:gd name="T0" fmla="*/ 210 w 210"/>
                  <a:gd name="T1" fmla="*/ 16 h 32"/>
                  <a:gd name="T2" fmla="*/ 195 w 210"/>
                  <a:gd name="T3" fmla="*/ 0 h 32"/>
                  <a:gd name="T4" fmla="*/ 15 w 210"/>
                  <a:gd name="T5" fmla="*/ 0 h 32"/>
                  <a:gd name="T6" fmla="*/ 0 w 210"/>
                  <a:gd name="T7" fmla="*/ 16 h 32"/>
                  <a:gd name="T8" fmla="*/ 0 w 210"/>
                  <a:gd name="T9" fmla="*/ 16 h 32"/>
                  <a:gd name="T10" fmla="*/ 15 w 210"/>
                  <a:gd name="T11" fmla="*/ 32 h 32"/>
                  <a:gd name="T12" fmla="*/ 195 w 210"/>
                  <a:gd name="T13" fmla="*/ 32 h 32"/>
                  <a:gd name="T14" fmla="*/ 210 w 210"/>
                  <a:gd name="T15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2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2"/>
                      <a:pt x="15" y="32"/>
                    </a:cubicBezTo>
                    <a:cubicBezTo>
                      <a:pt x="195" y="32"/>
                      <a:pt x="195" y="32"/>
                      <a:pt x="195" y="32"/>
                    </a:cubicBezTo>
                    <a:cubicBezTo>
                      <a:pt x="203" y="32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76"/>
              <p:cNvSpPr/>
              <p:nvPr/>
            </p:nvSpPr>
            <p:spPr bwMode="auto">
              <a:xfrm>
                <a:off x="5702" y="2125"/>
                <a:ext cx="23" cy="94"/>
              </a:xfrm>
              <a:custGeom>
                <a:avLst/>
                <a:gdLst>
                  <a:gd name="T0" fmla="*/ 16 w 32"/>
                  <a:gd name="T1" fmla="*/ 132 h 132"/>
                  <a:gd name="T2" fmla="*/ 32 w 32"/>
                  <a:gd name="T3" fmla="*/ 116 h 132"/>
                  <a:gd name="T4" fmla="*/ 32 w 32"/>
                  <a:gd name="T5" fmla="*/ 16 h 132"/>
                  <a:gd name="T6" fmla="*/ 16 w 32"/>
                  <a:gd name="T7" fmla="*/ 0 h 132"/>
                  <a:gd name="T8" fmla="*/ 16 w 32"/>
                  <a:gd name="T9" fmla="*/ 0 h 132"/>
                  <a:gd name="T10" fmla="*/ 0 w 32"/>
                  <a:gd name="T11" fmla="*/ 16 h 132"/>
                  <a:gd name="T12" fmla="*/ 0 w 32"/>
                  <a:gd name="T13" fmla="*/ 116 h 132"/>
                  <a:gd name="T14" fmla="*/ 16 w 32"/>
                  <a:gd name="T1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cubicBezTo>
                      <a:pt x="25" y="132"/>
                      <a:pt x="32" y="125"/>
                      <a:pt x="32" y="1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5"/>
                      <a:pt x="7" y="132"/>
                      <a:pt x="16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77"/>
              <p:cNvSpPr/>
              <p:nvPr/>
            </p:nvSpPr>
            <p:spPr bwMode="auto">
              <a:xfrm>
                <a:off x="5802" y="2160"/>
                <a:ext cx="61" cy="87"/>
              </a:xfrm>
              <a:custGeom>
                <a:avLst/>
                <a:gdLst>
                  <a:gd name="T0" fmla="*/ 10 w 86"/>
                  <a:gd name="T1" fmla="*/ 119 h 123"/>
                  <a:gd name="T2" fmla="*/ 32 w 86"/>
                  <a:gd name="T3" fmla="*/ 113 h 123"/>
                  <a:gd name="T4" fmla="*/ 82 w 86"/>
                  <a:gd name="T5" fmla="*/ 26 h 123"/>
                  <a:gd name="T6" fmla="*/ 76 w 86"/>
                  <a:gd name="T7" fmla="*/ 5 h 123"/>
                  <a:gd name="T8" fmla="*/ 76 w 86"/>
                  <a:gd name="T9" fmla="*/ 5 h 123"/>
                  <a:gd name="T10" fmla="*/ 55 w 86"/>
                  <a:gd name="T11" fmla="*/ 10 h 123"/>
                  <a:gd name="T12" fmla="*/ 5 w 86"/>
                  <a:gd name="T13" fmla="*/ 97 h 123"/>
                  <a:gd name="T14" fmla="*/ 10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10" y="119"/>
                    </a:moveTo>
                    <a:cubicBezTo>
                      <a:pt x="18" y="123"/>
                      <a:pt x="27" y="120"/>
                      <a:pt x="32" y="113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6" y="19"/>
                      <a:pt x="83" y="9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9" y="0"/>
                      <a:pt x="59" y="3"/>
                      <a:pt x="55" y="10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0" y="105"/>
                      <a:pt x="3" y="114"/>
                      <a:pt x="1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8"/>
              <p:cNvSpPr/>
              <p:nvPr/>
            </p:nvSpPr>
            <p:spPr bwMode="auto">
              <a:xfrm>
                <a:off x="5876" y="2260"/>
                <a:ext cx="87" cy="62"/>
              </a:xfrm>
              <a:custGeom>
                <a:avLst/>
                <a:gdLst>
                  <a:gd name="T0" fmla="*/ 5 w 123"/>
                  <a:gd name="T1" fmla="*/ 76 h 86"/>
                  <a:gd name="T2" fmla="*/ 26 w 123"/>
                  <a:gd name="T3" fmla="*/ 82 h 86"/>
                  <a:gd name="T4" fmla="*/ 113 w 123"/>
                  <a:gd name="T5" fmla="*/ 31 h 86"/>
                  <a:gd name="T6" fmla="*/ 118 w 123"/>
                  <a:gd name="T7" fmla="*/ 10 h 86"/>
                  <a:gd name="T8" fmla="*/ 118 w 123"/>
                  <a:gd name="T9" fmla="*/ 10 h 86"/>
                  <a:gd name="T10" fmla="*/ 97 w 123"/>
                  <a:gd name="T11" fmla="*/ 4 h 86"/>
                  <a:gd name="T12" fmla="*/ 10 w 123"/>
                  <a:gd name="T13" fmla="*/ 55 h 86"/>
                  <a:gd name="T14" fmla="*/ 5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5" y="76"/>
                    </a:moveTo>
                    <a:cubicBezTo>
                      <a:pt x="9" y="83"/>
                      <a:pt x="19" y="86"/>
                      <a:pt x="26" y="82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20" y="27"/>
                      <a:pt x="123" y="18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4" y="3"/>
                      <a:pt x="105" y="0"/>
                      <a:pt x="97" y="4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3" y="59"/>
                      <a:pt x="0" y="68"/>
                      <a:pt x="5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79"/>
              <p:cNvSpPr/>
              <p:nvPr/>
            </p:nvSpPr>
            <p:spPr bwMode="auto">
              <a:xfrm>
                <a:off x="5905" y="2399"/>
                <a:ext cx="93" cy="22"/>
              </a:xfrm>
              <a:custGeom>
                <a:avLst/>
                <a:gdLst>
                  <a:gd name="T0" fmla="*/ 0 w 131"/>
                  <a:gd name="T1" fmla="*/ 15 h 31"/>
                  <a:gd name="T2" fmla="*/ 15 w 131"/>
                  <a:gd name="T3" fmla="*/ 31 h 31"/>
                  <a:gd name="T4" fmla="*/ 115 w 131"/>
                  <a:gd name="T5" fmla="*/ 31 h 31"/>
                  <a:gd name="T6" fmla="*/ 131 w 131"/>
                  <a:gd name="T7" fmla="*/ 15 h 31"/>
                  <a:gd name="T8" fmla="*/ 131 w 131"/>
                  <a:gd name="T9" fmla="*/ 15 h 31"/>
                  <a:gd name="T10" fmla="*/ 115 w 131"/>
                  <a:gd name="T11" fmla="*/ 0 h 31"/>
                  <a:gd name="T12" fmla="*/ 15 w 131"/>
                  <a:gd name="T13" fmla="*/ 0 h 31"/>
                  <a:gd name="T14" fmla="*/ 0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0" y="15"/>
                    </a:moveTo>
                    <a:cubicBezTo>
                      <a:pt x="0" y="24"/>
                      <a:pt x="7" y="31"/>
                      <a:pt x="15" y="31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24" y="31"/>
                      <a:pt x="131" y="24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7"/>
                      <a:pt x="124" y="0"/>
                      <a:pt x="1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80"/>
              <p:cNvSpPr/>
              <p:nvPr/>
            </p:nvSpPr>
            <p:spPr bwMode="auto">
              <a:xfrm>
                <a:off x="5564" y="2160"/>
                <a:ext cx="61" cy="87"/>
              </a:xfrm>
              <a:custGeom>
                <a:avLst/>
                <a:gdLst>
                  <a:gd name="T0" fmla="*/ 76 w 86"/>
                  <a:gd name="T1" fmla="*/ 119 h 123"/>
                  <a:gd name="T2" fmla="*/ 81 w 86"/>
                  <a:gd name="T3" fmla="*/ 97 h 123"/>
                  <a:gd name="T4" fmla="*/ 31 w 86"/>
                  <a:gd name="T5" fmla="*/ 10 h 123"/>
                  <a:gd name="T6" fmla="*/ 10 w 86"/>
                  <a:gd name="T7" fmla="*/ 5 h 123"/>
                  <a:gd name="T8" fmla="*/ 10 w 86"/>
                  <a:gd name="T9" fmla="*/ 5 h 123"/>
                  <a:gd name="T10" fmla="*/ 4 w 86"/>
                  <a:gd name="T11" fmla="*/ 26 h 123"/>
                  <a:gd name="T12" fmla="*/ 54 w 86"/>
                  <a:gd name="T13" fmla="*/ 113 h 123"/>
                  <a:gd name="T14" fmla="*/ 76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76" y="119"/>
                    </a:moveTo>
                    <a:cubicBezTo>
                      <a:pt x="83" y="114"/>
                      <a:pt x="86" y="105"/>
                      <a:pt x="81" y="97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7" y="3"/>
                      <a:pt x="17" y="0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3" y="9"/>
                      <a:pt x="0" y="19"/>
                      <a:pt x="4" y="26"/>
                    </a:cubicBezTo>
                    <a:cubicBezTo>
                      <a:pt x="54" y="113"/>
                      <a:pt x="54" y="113"/>
                      <a:pt x="54" y="113"/>
                    </a:cubicBezTo>
                    <a:cubicBezTo>
                      <a:pt x="59" y="120"/>
                      <a:pt x="68" y="123"/>
                      <a:pt x="7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81"/>
              <p:cNvSpPr/>
              <p:nvPr/>
            </p:nvSpPr>
            <p:spPr bwMode="auto">
              <a:xfrm>
                <a:off x="5464" y="2260"/>
                <a:ext cx="87" cy="62"/>
              </a:xfrm>
              <a:custGeom>
                <a:avLst/>
                <a:gdLst>
                  <a:gd name="T0" fmla="*/ 118 w 123"/>
                  <a:gd name="T1" fmla="*/ 76 h 86"/>
                  <a:gd name="T2" fmla="*/ 113 w 123"/>
                  <a:gd name="T3" fmla="*/ 55 h 86"/>
                  <a:gd name="T4" fmla="*/ 26 w 123"/>
                  <a:gd name="T5" fmla="*/ 4 h 86"/>
                  <a:gd name="T6" fmla="*/ 5 w 123"/>
                  <a:gd name="T7" fmla="*/ 10 h 86"/>
                  <a:gd name="T8" fmla="*/ 5 w 123"/>
                  <a:gd name="T9" fmla="*/ 10 h 86"/>
                  <a:gd name="T10" fmla="*/ 10 w 123"/>
                  <a:gd name="T11" fmla="*/ 31 h 86"/>
                  <a:gd name="T12" fmla="*/ 97 w 123"/>
                  <a:gd name="T13" fmla="*/ 82 h 86"/>
                  <a:gd name="T14" fmla="*/ 118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118" y="76"/>
                    </a:moveTo>
                    <a:cubicBezTo>
                      <a:pt x="123" y="68"/>
                      <a:pt x="120" y="59"/>
                      <a:pt x="113" y="5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8" y="0"/>
                      <a:pt x="9" y="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8"/>
                      <a:pt x="3" y="27"/>
                      <a:pt x="10" y="31"/>
                    </a:cubicBezTo>
                    <a:cubicBezTo>
                      <a:pt x="97" y="82"/>
                      <a:pt x="97" y="82"/>
                      <a:pt x="97" y="82"/>
                    </a:cubicBezTo>
                    <a:cubicBezTo>
                      <a:pt x="105" y="86"/>
                      <a:pt x="114" y="83"/>
                      <a:pt x="118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2"/>
              <p:cNvSpPr/>
              <p:nvPr/>
            </p:nvSpPr>
            <p:spPr bwMode="auto">
              <a:xfrm>
                <a:off x="5429" y="2399"/>
                <a:ext cx="93" cy="22"/>
              </a:xfrm>
              <a:custGeom>
                <a:avLst/>
                <a:gdLst>
                  <a:gd name="T0" fmla="*/ 131 w 131"/>
                  <a:gd name="T1" fmla="*/ 15 h 31"/>
                  <a:gd name="T2" fmla="*/ 116 w 131"/>
                  <a:gd name="T3" fmla="*/ 0 h 31"/>
                  <a:gd name="T4" fmla="*/ 16 w 131"/>
                  <a:gd name="T5" fmla="*/ 0 h 31"/>
                  <a:gd name="T6" fmla="*/ 0 w 131"/>
                  <a:gd name="T7" fmla="*/ 15 h 31"/>
                  <a:gd name="T8" fmla="*/ 0 w 131"/>
                  <a:gd name="T9" fmla="*/ 15 h 31"/>
                  <a:gd name="T10" fmla="*/ 16 w 131"/>
                  <a:gd name="T11" fmla="*/ 31 h 31"/>
                  <a:gd name="T12" fmla="*/ 116 w 131"/>
                  <a:gd name="T13" fmla="*/ 31 h 31"/>
                  <a:gd name="T14" fmla="*/ 131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131" y="15"/>
                    </a:moveTo>
                    <a:cubicBezTo>
                      <a:pt x="131" y="7"/>
                      <a:pt x="124" y="0"/>
                      <a:pt x="1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4"/>
                      <a:pt x="7" y="31"/>
                      <a:pt x="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24" y="31"/>
                      <a:pt x="131" y="24"/>
                      <a:pt x="13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3"/>
              <p:cNvSpPr/>
              <p:nvPr/>
            </p:nvSpPr>
            <p:spPr bwMode="auto">
              <a:xfrm>
                <a:off x="5639" y="2633"/>
                <a:ext cx="149" cy="22"/>
              </a:xfrm>
              <a:custGeom>
                <a:avLst/>
                <a:gdLst>
                  <a:gd name="T0" fmla="*/ 210 w 210"/>
                  <a:gd name="T1" fmla="*/ 16 h 31"/>
                  <a:gd name="T2" fmla="*/ 195 w 210"/>
                  <a:gd name="T3" fmla="*/ 0 h 31"/>
                  <a:gd name="T4" fmla="*/ 15 w 210"/>
                  <a:gd name="T5" fmla="*/ 0 h 31"/>
                  <a:gd name="T6" fmla="*/ 0 w 210"/>
                  <a:gd name="T7" fmla="*/ 16 h 31"/>
                  <a:gd name="T8" fmla="*/ 0 w 210"/>
                  <a:gd name="T9" fmla="*/ 16 h 31"/>
                  <a:gd name="T10" fmla="*/ 15 w 210"/>
                  <a:gd name="T11" fmla="*/ 31 h 31"/>
                  <a:gd name="T12" fmla="*/ 195 w 210"/>
                  <a:gd name="T13" fmla="*/ 31 h 31"/>
                  <a:gd name="T14" fmla="*/ 210 w 210"/>
                  <a:gd name="T15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1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203" y="31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4"/>
              <p:cNvSpPr/>
              <p:nvPr/>
            </p:nvSpPr>
            <p:spPr bwMode="auto">
              <a:xfrm>
                <a:off x="5676" y="2664"/>
                <a:ext cx="75" cy="27"/>
              </a:xfrm>
              <a:custGeom>
                <a:avLst/>
                <a:gdLst>
                  <a:gd name="T0" fmla="*/ 0 w 106"/>
                  <a:gd name="T1" fmla="*/ 0 h 38"/>
                  <a:gd name="T2" fmla="*/ 53 w 106"/>
                  <a:gd name="T3" fmla="*/ 38 h 38"/>
                  <a:gd name="T4" fmla="*/ 106 w 106"/>
                  <a:gd name="T5" fmla="*/ 0 h 38"/>
                  <a:gd name="T6" fmla="*/ 0 w 106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38">
                    <a:moveTo>
                      <a:pt x="0" y="0"/>
                    </a:moveTo>
                    <a:cubicBezTo>
                      <a:pt x="8" y="22"/>
                      <a:pt x="28" y="38"/>
                      <a:pt x="53" y="38"/>
                    </a:cubicBezTo>
                    <a:cubicBezTo>
                      <a:pt x="78" y="38"/>
                      <a:pt x="98" y="22"/>
                      <a:pt x="10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85"/>
              <p:cNvSpPr>
                <a:spLocks noEditPoints="1"/>
              </p:cNvSpPr>
              <p:nvPr/>
            </p:nvSpPr>
            <p:spPr bwMode="auto">
              <a:xfrm>
                <a:off x="5558" y="2254"/>
                <a:ext cx="312" cy="331"/>
              </a:xfrm>
              <a:custGeom>
                <a:avLst/>
                <a:gdLst>
                  <a:gd name="T0" fmla="*/ 219 w 438"/>
                  <a:gd name="T1" fmla="*/ 0 h 465"/>
                  <a:gd name="T2" fmla="*/ 0 w 438"/>
                  <a:gd name="T3" fmla="*/ 219 h 465"/>
                  <a:gd name="T4" fmla="*/ 72 w 438"/>
                  <a:gd name="T5" fmla="*/ 381 h 465"/>
                  <a:gd name="T6" fmla="*/ 82 w 438"/>
                  <a:gd name="T7" fmla="*/ 390 h 465"/>
                  <a:gd name="T8" fmla="*/ 114 w 438"/>
                  <a:gd name="T9" fmla="*/ 465 h 465"/>
                  <a:gd name="T10" fmla="*/ 324 w 438"/>
                  <a:gd name="T11" fmla="*/ 465 h 465"/>
                  <a:gd name="T12" fmla="*/ 356 w 438"/>
                  <a:gd name="T13" fmla="*/ 390 h 465"/>
                  <a:gd name="T14" fmla="*/ 366 w 438"/>
                  <a:gd name="T15" fmla="*/ 381 h 465"/>
                  <a:gd name="T16" fmla="*/ 438 w 438"/>
                  <a:gd name="T17" fmla="*/ 219 h 465"/>
                  <a:gd name="T18" fmla="*/ 219 w 438"/>
                  <a:gd name="T19" fmla="*/ 0 h 465"/>
                  <a:gd name="T20" fmla="*/ 234 w 438"/>
                  <a:gd name="T21" fmla="*/ 323 h 465"/>
                  <a:gd name="T22" fmla="*/ 234 w 438"/>
                  <a:gd name="T23" fmla="*/ 342 h 465"/>
                  <a:gd name="T24" fmla="*/ 230 w 438"/>
                  <a:gd name="T25" fmla="*/ 353 h 465"/>
                  <a:gd name="T26" fmla="*/ 219 w 438"/>
                  <a:gd name="T27" fmla="*/ 357 h 465"/>
                  <a:gd name="T28" fmla="*/ 216 w 438"/>
                  <a:gd name="T29" fmla="*/ 357 h 465"/>
                  <a:gd name="T30" fmla="*/ 205 w 438"/>
                  <a:gd name="T31" fmla="*/ 353 h 465"/>
                  <a:gd name="T32" fmla="*/ 201 w 438"/>
                  <a:gd name="T33" fmla="*/ 342 h 465"/>
                  <a:gd name="T34" fmla="*/ 201 w 438"/>
                  <a:gd name="T35" fmla="*/ 325 h 465"/>
                  <a:gd name="T36" fmla="*/ 144 w 438"/>
                  <a:gd name="T37" fmla="*/ 311 h 465"/>
                  <a:gd name="T38" fmla="*/ 154 w 438"/>
                  <a:gd name="T39" fmla="*/ 271 h 465"/>
                  <a:gd name="T40" fmla="*/ 210 w 438"/>
                  <a:gd name="T41" fmla="*/ 286 h 465"/>
                  <a:gd name="T42" fmla="*/ 242 w 438"/>
                  <a:gd name="T43" fmla="*/ 265 h 465"/>
                  <a:gd name="T44" fmla="*/ 206 w 438"/>
                  <a:gd name="T45" fmla="*/ 235 h 465"/>
                  <a:gd name="T46" fmla="*/ 146 w 438"/>
                  <a:gd name="T47" fmla="*/ 173 h 465"/>
                  <a:gd name="T48" fmla="*/ 203 w 438"/>
                  <a:gd name="T49" fmla="*/ 113 h 465"/>
                  <a:gd name="T50" fmla="*/ 203 w 438"/>
                  <a:gd name="T51" fmla="*/ 96 h 465"/>
                  <a:gd name="T52" fmla="*/ 207 w 438"/>
                  <a:gd name="T53" fmla="*/ 85 h 465"/>
                  <a:gd name="T54" fmla="*/ 218 w 438"/>
                  <a:gd name="T55" fmla="*/ 81 h 465"/>
                  <a:gd name="T56" fmla="*/ 221 w 438"/>
                  <a:gd name="T57" fmla="*/ 81 h 465"/>
                  <a:gd name="T58" fmla="*/ 232 w 438"/>
                  <a:gd name="T59" fmla="*/ 85 h 465"/>
                  <a:gd name="T60" fmla="*/ 236 w 438"/>
                  <a:gd name="T61" fmla="*/ 96 h 465"/>
                  <a:gd name="T62" fmla="*/ 236 w 438"/>
                  <a:gd name="T63" fmla="*/ 111 h 465"/>
                  <a:gd name="T64" fmla="*/ 285 w 438"/>
                  <a:gd name="T65" fmla="*/ 122 h 465"/>
                  <a:gd name="T66" fmla="*/ 275 w 438"/>
                  <a:gd name="T67" fmla="*/ 160 h 465"/>
                  <a:gd name="T68" fmla="*/ 226 w 438"/>
                  <a:gd name="T69" fmla="*/ 149 h 465"/>
                  <a:gd name="T70" fmla="*/ 197 w 438"/>
                  <a:gd name="T71" fmla="*/ 168 h 465"/>
                  <a:gd name="T72" fmla="*/ 238 w 438"/>
                  <a:gd name="T73" fmla="*/ 197 h 465"/>
                  <a:gd name="T74" fmla="*/ 294 w 438"/>
                  <a:gd name="T75" fmla="*/ 260 h 465"/>
                  <a:gd name="T76" fmla="*/ 234 w 438"/>
                  <a:gd name="T77" fmla="*/ 323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8" h="465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0" y="283"/>
                      <a:pt x="28" y="341"/>
                      <a:pt x="72" y="381"/>
                    </a:cubicBezTo>
                    <a:cubicBezTo>
                      <a:pt x="72" y="382"/>
                      <a:pt x="78" y="387"/>
                      <a:pt x="82" y="390"/>
                    </a:cubicBezTo>
                    <a:cubicBezTo>
                      <a:pt x="102" y="408"/>
                      <a:pt x="114" y="436"/>
                      <a:pt x="114" y="465"/>
                    </a:cubicBezTo>
                    <a:cubicBezTo>
                      <a:pt x="324" y="465"/>
                      <a:pt x="324" y="465"/>
                      <a:pt x="324" y="465"/>
                    </a:cubicBezTo>
                    <a:cubicBezTo>
                      <a:pt x="324" y="436"/>
                      <a:pt x="336" y="408"/>
                      <a:pt x="356" y="390"/>
                    </a:cubicBezTo>
                    <a:cubicBezTo>
                      <a:pt x="360" y="387"/>
                      <a:pt x="366" y="382"/>
                      <a:pt x="366" y="381"/>
                    </a:cubicBezTo>
                    <a:cubicBezTo>
                      <a:pt x="410" y="341"/>
                      <a:pt x="438" y="283"/>
                      <a:pt x="438" y="219"/>
                    </a:cubicBezTo>
                    <a:cubicBezTo>
                      <a:pt x="438" y="98"/>
                      <a:pt x="340" y="0"/>
                      <a:pt x="219" y="0"/>
                    </a:cubicBezTo>
                    <a:close/>
                    <a:moveTo>
                      <a:pt x="234" y="323"/>
                    </a:moveTo>
                    <a:cubicBezTo>
                      <a:pt x="234" y="342"/>
                      <a:pt x="234" y="342"/>
                      <a:pt x="234" y="342"/>
                    </a:cubicBezTo>
                    <a:cubicBezTo>
                      <a:pt x="234" y="346"/>
                      <a:pt x="233" y="350"/>
                      <a:pt x="230" y="353"/>
                    </a:cubicBezTo>
                    <a:cubicBezTo>
                      <a:pt x="227" y="356"/>
                      <a:pt x="223" y="357"/>
                      <a:pt x="219" y="357"/>
                    </a:cubicBezTo>
                    <a:cubicBezTo>
                      <a:pt x="216" y="357"/>
                      <a:pt x="216" y="357"/>
                      <a:pt x="216" y="357"/>
                    </a:cubicBezTo>
                    <a:cubicBezTo>
                      <a:pt x="212" y="357"/>
                      <a:pt x="208" y="356"/>
                      <a:pt x="205" y="353"/>
                    </a:cubicBezTo>
                    <a:cubicBezTo>
                      <a:pt x="203" y="350"/>
                      <a:pt x="201" y="346"/>
                      <a:pt x="201" y="342"/>
                    </a:cubicBezTo>
                    <a:cubicBezTo>
                      <a:pt x="201" y="325"/>
                      <a:pt x="201" y="325"/>
                      <a:pt x="201" y="325"/>
                    </a:cubicBezTo>
                    <a:cubicBezTo>
                      <a:pt x="178" y="324"/>
                      <a:pt x="156" y="318"/>
                      <a:pt x="144" y="311"/>
                    </a:cubicBezTo>
                    <a:cubicBezTo>
                      <a:pt x="154" y="271"/>
                      <a:pt x="154" y="271"/>
                      <a:pt x="154" y="271"/>
                    </a:cubicBezTo>
                    <a:cubicBezTo>
                      <a:pt x="168" y="279"/>
                      <a:pt x="188" y="286"/>
                      <a:pt x="210" y="286"/>
                    </a:cubicBezTo>
                    <a:cubicBezTo>
                      <a:pt x="229" y="286"/>
                      <a:pt x="242" y="278"/>
                      <a:pt x="242" y="265"/>
                    </a:cubicBezTo>
                    <a:cubicBezTo>
                      <a:pt x="242" y="252"/>
                      <a:pt x="232" y="244"/>
                      <a:pt x="206" y="235"/>
                    </a:cubicBezTo>
                    <a:cubicBezTo>
                      <a:pt x="170" y="223"/>
                      <a:pt x="146" y="206"/>
                      <a:pt x="146" y="173"/>
                    </a:cubicBezTo>
                    <a:cubicBezTo>
                      <a:pt x="146" y="144"/>
                      <a:pt x="167" y="120"/>
                      <a:pt x="203" y="113"/>
                    </a:cubicBezTo>
                    <a:cubicBezTo>
                      <a:pt x="203" y="96"/>
                      <a:pt x="203" y="96"/>
                      <a:pt x="203" y="96"/>
                    </a:cubicBezTo>
                    <a:cubicBezTo>
                      <a:pt x="203" y="92"/>
                      <a:pt x="204" y="88"/>
                      <a:pt x="207" y="85"/>
                    </a:cubicBezTo>
                    <a:cubicBezTo>
                      <a:pt x="210" y="83"/>
                      <a:pt x="214" y="81"/>
                      <a:pt x="218" y="81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5" y="81"/>
                      <a:pt x="229" y="83"/>
                      <a:pt x="232" y="85"/>
                    </a:cubicBezTo>
                    <a:cubicBezTo>
                      <a:pt x="234" y="88"/>
                      <a:pt x="236" y="92"/>
                      <a:pt x="236" y="96"/>
                    </a:cubicBezTo>
                    <a:cubicBezTo>
                      <a:pt x="236" y="111"/>
                      <a:pt x="236" y="111"/>
                      <a:pt x="236" y="111"/>
                    </a:cubicBezTo>
                    <a:cubicBezTo>
                      <a:pt x="259" y="112"/>
                      <a:pt x="274" y="117"/>
                      <a:pt x="285" y="122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66" y="157"/>
                      <a:pt x="251" y="149"/>
                      <a:pt x="226" y="149"/>
                    </a:cubicBezTo>
                    <a:cubicBezTo>
                      <a:pt x="204" y="149"/>
                      <a:pt x="197" y="158"/>
                      <a:pt x="197" y="168"/>
                    </a:cubicBezTo>
                    <a:cubicBezTo>
                      <a:pt x="197" y="179"/>
                      <a:pt x="209" y="186"/>
                      <a:pt x="238" y="197"/>
                    </a:cubicBezTo>
                    <a:cubicBezTo>
                      <a:pt x="278" y="211"/>
                      <a:pt x="294" y="230"/>
                      <a:pt x="294" y="260"/>
                    </a:cubicBezTo>
                    <a:cubicBezTo>
                      <a:pt x="294" y="290"/>
                      <a:pt x="273" y="316"/>
                      <a:pt x="234" y="3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5709623" y="1310780"/>
              <a:ext cx="758223" cy="1071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546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4704" y="17780"/>
            <a:ext cx="4107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4000" kern="0" dirty="0" smtClean="0">
                <a:solidFill>
                  <a:schemeClr val="bg1"/>
                </a:solidFill>
                <a:latin typeface="+mj-ea"/>
                <a:ea typeface="+mj-ea"/>
              </a:rPr>
              <a:t>系统功能结构图</a:t>
            </a:r>
            <a:endParaRPr kumimoji="0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097927" y="1234873"/>
            <a:ext cx="7707219" cy="4870382"/>
            <a:chOff x="2097927" y="1087654"/>
            <a:chExt cx="7707219" cy="4870382"/>
          </a:xfrm>
        </p:grpSpPr>
        <p:sp>
          <p:nvSpPr>
            <p:cNvPr id="13" name="任意多边形 12"/>
            <p:cNvSpPr/>
            <p:nvPr/>
          </p:nvSpPr>
          <p:spPr>
            <a:xfrm>
              <a:off x="6281846" y="1087654"/>
              <a:ext cx="3523300" cy="2045560"/>
            </a:xfrm>
            <a:custGeom>
              <a:avLst/>
              <a:gdLst>
                <a:gd name="connsiteX0" fmla="*/ 0 w 3523300"/>
                <a:gd name="connsiteY0" fmla="*/ 0 h 2045560"/>
                <a:gd name="connsiteX1" fmla="*/ 3523300 w 3523300"/>
                <a:gd name="connsiteY1" fmla="*/ 0 h 2045560"/>
                <a:gd name="connsiteX2" fmla="*/ 3523300 w 3523300"/>
                <a:gd name="connsiteY2" fmla="*/ 2045560 h 2045560"/>
                <a:gd name="connsiteX3" fmla="*/ 0 w 3523300"/>
                <a:gd name="connsiteY3" fmla="*/ 2045560 h 2045560"/>
                <a:gd name="connsiteX4" fmla="*/ 0 w 3523300"/>
                <a:gd name="connsiteY4" fmla="*/ 0 h 204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3300" h="2045560">
                  <a:moveTo>
                    <a:pt x="0" y="0"/>
                  </a:moveTo>
                  <a:lnTo>
                    <a:pt x="3523300" y="0"/>
                  </a:lnTo>
                  <a:lnTo>
                    <a:pt x="3523300" y="2045560"/>
                  </a:lnTo>
                  <a:lnTo>
                    <a:pt x="0" y="2045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608" tIns="419608" rIns="419608" bIns="419608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9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097927" y="3912476"/>
              <a:ext cx="3523300" cy="2045560"/>
            </a:xfrm>
            <a:custGeom>
              <a:avLst/>
              <a:gdLst>
                <a:gd name="connsiteX0" fmla="*/ 0 w 3523300"/>
                <a:gd name="connsiteY0" fmla="*/ 0 h 2045560"/>
                <a:gd name="connsiteX1" fmla="*/ 3523300 w 3523300"/>
                <a:gd name="connsiteY1" fmla="*/ 0 h 2045560"/>
                <a:gd name="connsiteX2" fmla="*/ 3523300 w 3523300"/>
                <a:gd name="connsiteY2" fmla="*/ 2045560 h 2045560"/>
                <a:gd name="connsiteX3" fmla="*/ 0 w 3523300"/>
                <a:gd name="connsiteY3" fmla="*/ 2045560 h 2045560"/>
                <a:gd name="connsiteX4" fmla="*/ 0 w 3523300"/>
                <a:gd name="connsiteY4" fmla="*/ 0 h 204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3300" h="2045560">
                  <a:moveTo>
                    <a:pt x="0" y="0"/>
                  </a:moveTo>
                  <a:lnTo>
                    <a:pt x="3523300" y="0"/>
                  </a:lnTo>
                  <a:lnTo>
                    <a:pt x="3523300" y="2045560"/>
                  </a:lnTo>
                  <a:lnTo>
                    <a:pt x="0" y="2045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608" tIns="419608" rIns="419608" bIns="419608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900" kern="1200"/>
            </a:p>
          </p:txBody>
        </p:sp>
      </p:grp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44" name="Rectangle 8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57" name="Rectangle 9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58" name="Rectangle 9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59" name="Rectangle 9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0" name="Rectangle 100"/>
          <p:cNvSpPr>
            <a:spLocks noChangeArrowheads="1"/>
          </p:cNvSpPr>
          <p:nvPr/>
        </p:nvSpPr>
        <p:spPr bwMode="auto">
          <a:xfrm>
            <a:off x="0" y="42195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10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1" name="Rectangle 10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2" name="Rectangle 10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3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4" name="Rectangle 10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5" name="Rectangle 10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6" name="Rectangle 10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7" name="Rectangle 10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106"/>
          <p:cNvGraphicFramePr>
            <a:graphicFrameLocks noChangeAspect="1"/>
          </p:cNvGraphicFramePr>
          <p:nvPr/>
        </p:nvGraphicFramePr>
        <p:xfrm>
          <a:off x="1155032" y="1234873"/>
          <a:ext cx="9645316" cy="5052308"/>
        </p:xfrm>
        <a:graphic>
          <a:graphicData uri="http://schemas.openxmlformats.org/presentationml/2006/ole">
            <p:oleObj spid="_x0000_s15466" name="Visio" r:id="rId3" imgW="4800504" imgH="2514557" progId="Visio.Drawing.15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系统首页界面</a:t>
            </a:r>
            <a:endParaRPr lang="zh-CN" alt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207" y="1062487"/>
            <a:ext cx="11113103" cy="52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商品信息详细页面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207" y="1053532"/>
            <a:ext cx="11636243" cy="505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购物车详细页面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207" y="915147"/>
            <a:ext cx="11684369" cy="5004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11"/>
            <a:ext cx="12192000" cy="58911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管理员主界面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207" y="1136618"/>
            <a:ext cx="11507906" cy="528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11"/>
            <a:ext cx="12192000" cy="58911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订单管理界面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207" y="1046396"/>
            <a:ext cx="11523948" cy="5274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100" y="1796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系统测试</a:t>
            </a:r>
            <a:endParaRPr kumimoji="0" lang="zh-C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257207" y="1371600"/>
            <a:ext cx="110159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/>
              <a:t>对一种产品进行检测，一种是对其性能的了解，另一种是对其进行性能检测，即对其进行性能检测，称之为“黑盒测试”。此方法被称作“白盒测试”。</a:t>
            </a:r>
          </a:p>
          <a:p>
            <a:r>
              <a:rPr lang="zh-CN" altLang="zh-CN" sz="2000" dirty="0" smtClean="0"/>
              <a:t>软件测试的基础指导原则：一、所有的试验均应符合使用者的要求。二、在测试开始前，应制定测试方案。三、首先是“小规模”的试验，然后是“大规模”的，这是一种新的尝试。四、无法进行耗尽试验。五、应该通过一个独立的第三方执行试验以实现试验的结果。</a:t>
            </a:r>
          </a:p>
          <a:p>
            <a:r>
              <a:rPr lang="zh-CN" altLang="zh-CN" sz="2000" dirty="0" smtClean="0"/>
              <a:t>在产品层次，系统的测试系统包括：系统层、子系统层、功能层、模块层。不同的测试对象在不同的测试阶段表现出不同的特点，以基本测验为主，组合测验次之。</a:t>
            </a:r>
          </a:p>
          <a:p>
            <a:r>
              <a:rPr lang="zh-CN" altLang="zh-CN" sz="2000" dirty="0" smtClean="0"/>
              <a:t>为保证该系统的稳定运行，本系统进行了如下测试：一、菜单单项测试：通过添加、删除、修改等操作来保证菜单项的各项性能。二、数据追踪：数据采集完成后，将进行数据采集。例如：在网购平台活动的处理上，我先设定了一个测验项目，再用一个加分模组对这个数据进行分析，同时观察两个模组之间的冲突，以确定它们之间的冲突程度，再用评分查询模块来验证这个功能是否正确，而其它的模块也是如此。三、综合测试：在以上测试的基础上，测试了该系统的各项性能。在网购平台管理系统中，各个模块的功能都是通过黑盒测试来完成的。但是，存在着某些功能不能满足的问题。</a:t>
            </a:r>
            <a:endParaRPr lang="zh-CN" alt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546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360" y="10051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kern="0" cap="none" spc="0" normalizeH="0" baseline="0" noProof="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结论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563880" y="920750"/>
            <a:ext cx="11064240" cy="52219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 algn="just">
              <a:lnSpc>
                <a:spcPts val="2000"/>
              </a:lnSpc>
              <a:spcAft>
                <a:spcPts val="0"/>
              </a:spcAft>
            </a:pPr>
            <a:r>
              <a:rPr lang="zh-CN" altLang="zh-CN" sz="2000" kern="100" dirty="0" smtClean="0">
                <a:latin typeface="Times New Roman"/>
                <a:ea typeface="宋体"/>
                <a:cs typeface="Times New Roman"/>
              </a:rPr>
              <a:t>在本课题的设计中，运用到</a:t>
            </a:r>
            <a:r>
              <a:rPr lang="en-US" altLang="zh-CN" sz="2000" kern="100" dirty="0" smtClean="0">
                <a:latin typeface="Times New Roman"/>
                <a:ea typeface="宋体"/>
                <a:cs typeface="Times New Roman"/>
              </a:rPr>
              <a:t>Java</a:t>
            </a:r>
            <a:r>
              <a:rPr lang="zh-CN" altLang="zh-CN" sz="2000" kern="100" dirty="0" smtClean="0">
                <a:latin typeface="Times New Roman"/>
                <a:ea typeface="宋体"/>
                <a:cs typeface="Times New Roman"/>
              </a:rPr>
              <a:t>语言，</a:t>
            </a:r>
            <a:r>
              <a:rPr lang="en-US" altLang="zh-CN" sz="2000" kern="100" dirty="0" err="1" smtClean="0">
                <a:latin typeface="Times New Roman"/>
                <a:ea typeface="宋体"/>
                <a:cs typeface="Times New Roman"/>
              </a:rPr>
              <a:t>mysql</a:t>
            </a:r>
            <a:r>
              <a:rPr lang="zh-CN" altLang="zh-CN" sz="2000" kern="100" dirty="0" smtClean="0">
                <a:latin typeface="Times New Roman"/>
                <a:ea typeface="宋体"/>
                <a:cs typeface="Times New Roman"/>
              </a:rPr>
              <a:t>数据库知识，本文介绍了以</a:t>
            </a:r>
            <a:r>
              <a:rPr lang="zh-CN" altLang="zh-CN" sz="2000" kern="100" dirty="0" smtClean="0">
                <a:latin typeface="Calibri"/>
                <a:ea typeface="Times New Roman"/>
                <a:cs typeface="Times New Roman"/>
              </a:rPr>
              <a:t> </a:t>
            </a:r>
            <a:r>
              <a:rPr lang="en-US" altLang="zh-CN" sz="2000" kern="100" dirty="0" smtClean="0">
                <a:latin typeface="Calibri"/>
                <a:ea typeface="Times New Roman"/>
                <a:cs typeface="Times New Roman"/>
              </a:rPr>
              <a:t>SPRINGBOOT</a:t>
            </a:r>
            <a:r>
              <a:rPr lang="zh-CN" altLang="zh-CN" sz="2000" kern="100" dirty="0" smtClean="0">
                <a:latin typeface="Times New Roman"/>
                <a:ea typeface="宋体"/>
                <a:cs typeface="Times New Roman"/>
              </a:rPr>
              <a:t>为基础框架的网购平台管理系统的开发过程。同时，我们也在学习</a:t>
            </a:r>
            <a:r>
              <a:rPr lang="en-US" altLang="zh-CN" sz="2000" kern="100" dirty="0" smtClean="0">
                <a:latin typeface="Times New Roman"/>
                <a:ea typeface="宋体"/>
                <a:cs typeface="Times New Roman"/>
              </a:rPr>
              <a:t> Eclipse</a:t>
            </a:r>
            <a:r>
              <a:rPr lang="zh-CN" altLang="zh-CN" sz="2000" kern="100" dirty="0" smtClean="0">
                <a:latin typeface="Times New Roman"/>
                <a:ea typeface="宋体"/>
                <a:cs typeface="Times New Roman"/>
              </a:rPr>
              <a:t>和</a:t>
            </a:r>
            <a:r>
              <a:rPr lang="en-US" altLang="zh-CN" sz="2000" kern="100" dirty="0" smtClean="0">
                <a:latin typeface="Times New Roman"/>
                <a:ea typeface="宋体"/>
                <a:cs typeface="Times New Roman"/>
              </a:rPr>
              <a:t> </a:t>
            </a:r>
            <a:r>
              <a:rPr lang="en-US" altLang="zh-CN" sz="2000" kern="100" dirty="0" err="1" smtClean="0">
                <a:latin typeface="Times New Roman"/>
                <a:ea typeface="宋体"/>
                <a:cs typeface="Times New Roman"/>
              </a:rPr>
              <a:t>Mysql</a:t>
            </a:r>
            <a:r>
              <a:rPr lang="zh-CN" altLang="zh-CN" sz="2000" kern="100" dirty="0" smtClean="0">
                <a:latin typeface="Times New Roman"/>
                <a:ea typeface="宋体"/>
                <a:cs typeface="Times New Roman"/>
              </a:rPr>
              <a:t>的用法。</a:t>
            </a:r>
            <a:r>
              <a:rPr lang="zh-CN" altLang="zh-CN" sz="2000" kern="100" dirty="0" smtClean="0">
                <a:latin typeface="Calibri"/>
                <a:ea typeface="宋体"/>
                <a:cs typeface="Times New Roman"/>
              </a:rPr>
              <a:t>同时，我对整个软件的开发过程有了更全面的理解，其中也包括了整个操作过程。我对于系统的前后端如何协调进行了深层次的了解。同时，通过使用不同的编程语言，也加深了我对不同的知识和学习方法的了解。</a:t>
            </a:r>
          </a:p>
          <a:p>
            <a:pPr indent="304800" algn="just">
              <a:lnSpc>
                <a:spcPts val="2000"/>
              </a:lnSpc>
              <a:spcAft>
                <a:spcPts val="0"/>
              </a:spcAft>
            </a:pPr>
            <a:r>
              <a:rPr lang="zh-CN" altLang="zh-CN" sz="2000" kern="100" dirty="0" smtClean="0">
                <a:latin typeface="Calibri"/>
                <a:ea typeface="宋体"/>
                <a:cs typeface="Times New Roman"/>
              </a:rPr>
              <a:t>从论文选题到具体每一步功能的实施，我都遇到了一个又一个的难点问题。因为我只是接触到编程的一点点皮毛知识，没有深入了解过，更没有能力去发展一个大型的系统。刚开始的时候，我对此一无所知。我在意识到自己现有的能力和基础之后，我通过书籍和网络查找相关的信息来补充自己的不足，去学习更多的知识。在有了一个比较完善的理论架构后，我就有了一个比较明确的目标，然后我开始寻找和网购平台管理系统相关的话题，找出一些基础的架构，并着手进行编写代码。在实际的编程过程中，我花了大量的时间来处理各种不同的逻辑问题。在编写该程序的过程中，我也遇到了很多以前从未遇到的</a:t>
            </a:r>
            <a:r>
              <a:rPr lang="en-US" altLang="zh-CN" sz="2000" kern="100" dirty="0" smtClean="0">
                <a:latin typeface="Calibri"/>
                <a:ea typeface="宋体"/>
                <a:cs typeface="Times New Roman"/>
              </a:rPr>
              <a:t>BUG</a:t>
            </a:r>
            <a:r>
              <a:rPr lang="zh-CN" altLang="zh-CN" sz="2000" kern="100" dirty="0" smtClean="0">
                <a:latin typeface="Calibri"/>
                <a:ea typeface="宋体"/>
                <a:cs typeface="Times New Roman"/>
              </a:rPr>
              <a:t>。我用了百度，请教老师，和同学商量等方法，也在网上请教了专业人士，让自己可以更好的明白自身问题并解决问题。</a:t>
            </a:r>
          </a:p>
          <a:p>
            <a:pPr indent="304800" algn="just">
              <a:lnSpc>
                <a:spcPts val="2000"/>
              </a:lnSpc>
              <a:spcAft>
                <a:spcPts val="0"/>
              </a:spcAft>
            </a:pPr>
            <a:r>
              <a:rPr lang="zh-CN" altLang="zh-CN" sz="2000" kern="100" dirty="0" smtClean="0">
                <a:latin typeface="Calibri"/>
                <a:ea typeface="宋体"/>
                <a:cs typeface="Times New Roman"/>
              </a:rPr>
              <a:t>在软件系统的开发过程中，其中需求分析、模块设计、代码开发，都是非常关键的。为确保系统可以正常运行，我必须严格实施必要的软件开发过程，以达到节省开发成本的目的。如果漏下某个步骤，那么有可能在以后的运行中，将会造成巨大损失。通过这些方式，我可以更好地理解理论与实践之间的联系，也可以将教材中的理论运用到实践中去，从而加深对书籍的理解。虽然我花了很多的时间和精力，但我还是学到了很多，而且我在编程和认知方面也有了很大的提高。在未来的工作与生活中，我将以终身学习为宗旨，不断学习最新的编程技术，不断提高自身的专业能力，不断追求自身的价值。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601133"/>
          </a:xfrm>
          <a:prstGeom prst="rect">
            <a:avLst/>
          </a:prstGeom>
          <a:solidFill>
            <a:srgbClr val="398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360" y="10051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参考文献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257207" y="684076"/>
            <a:ext cx="115204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曾伟梁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李佳宁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基于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Java Web MVC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框架的网购平台管理系统设计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[J].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南昌师范学院学报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,2020,41(06):37-40.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李杰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陈惠敏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基于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SSM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的在线学习平台设计与实现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[J].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电脑编程技巧与维护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,2019.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马赫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冯思度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张红伟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网购平台管理系统的设计与实现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[J].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电脑知识与技术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,2019,15(06):61-62.DOI:10.14004/j.cnki.ckt.2019.0618.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李天庆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. 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基于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SSM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框架的电子商城项目的设计与实现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[D].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山东大学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,2019.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高波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王丽飒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大型建筑企业集中采购大宗物资物流模式研究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[J].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物流科技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,2018,41(11):19-21+25.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张康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王春艳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基于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SSM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框架的旅游信息网站的设计与实现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[J].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电脑知识与技术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,2018,14(19):102-103.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陈峰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. 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基于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SSM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框架的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B2C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网上商城系统的设计与实现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[D].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湖南大学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,2018.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倪玲玲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. 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高职院校网购平台管理系统的设计与实现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[D].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湖北工业大学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,2019.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季晓红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. 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果蔬物流企业配送成本优化及系统构建研究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[D].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华北电力大学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,2018.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江志华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网购平台管理系统的设计与实现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[J].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信息与电脑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(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理论版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),2020,32(10):79-81.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刘静言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. 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图书交易网站的设计与实现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[D].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吉林大学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,2019.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刘文娟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. 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文华学院网购平台管理系统的研究与分析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[D].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云南大学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,2019.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杜倩倩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. 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基于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SSM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框架的物流配送管理系统设计与实现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[D].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东北大学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,2018.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王艳清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陈红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基于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SSM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框架的智能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web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系统研发设计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[J].</a:t>
            </a:r>
            <a:r>
              <a:rPr lang="zh-CN" altLang="zh-CN" sz="1600" kern="100" dirty="0" smtClean="0">
                <a:latin typeface="Times New Roman"/>
                <a:ea typeface="宋体"/>
                <a:cs typeface="Times New Roman"/>
              </a:rPr>
              <a:t>计算机工程与设计</a:t>
            </a:r>
            <a:r>
              <a:rPr lang="en-US" altLang="zh-CN" sz="1600" kern="100" dirty="0" smtClean="0">
                <a:latin typeface="Times New Roman"/>
                <a:ea typeface="宋体"/>
                <a:cs typeface="Times New Roman"/>
              </a:rPr>
              <a:t>,2020,33(12):4751-4757.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342900" lvl="0" indent="-342900">
              <a:buFont typeface="+mj-lt"/>
              <a:buAutoNum type="arabicPeriod"/>
              <a:tabLst>
                <a:tab pos="2667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 err="1" smtClean="0">
                <a:latin typeface="Times New Roman"/>
                <a:ea typeface="unset"/>
                <a:cs typeface="Times New Roman"/>
              </a:rPr>
              <a:t>Akpasam</a:t>
            </a:r>
            <a:r>
              <a:rPr lang="en-US" altLang="zh-CN" sz="1600" kern="0" dirty="0" smtClean="0">
                <a:latin typeface="Times New Roman"/>
                <a:ea typeface="unset"/>
                <a:cs typeface="Times New Roman"/>
              </a:rPr>
              <a:t> Joseph </a:t>
            </a:r>
            <a:r>
              <a:rPr lang="en-US" altLang="zh-CN" sz="1600" kern="0" dirty="0" err="1" smtClean="0">
                <a:latin typeface="Times New Roman"/>
                <a:ea typeface="unset"/>
                <a:cs typeface="Times New Roman"/>
              </a:rPr>
              <a:t>Ekanem</a:t>
            </a:r>
            <a:r>
              <a:rPr lang="en-US" altLang="zh-CN" sz="1600" kern="0" dirty="0" smtClean="0">
                <a:latin typeface="Times New Roman"/>
                <a:ea typeface="unset"/>
                <a:cs typeface="Times New Roman"/>
              </a:rPr>
              <a:t> and Simeon </a:t>
            </a:r>
            <a:r>
              <a:rPr lang="en-US" altLang="zh-CN" sz="1600" kern="0" dirty="0" err="1" smtClean="0">
                <a:latin typeface="Times New Roman"/>
                <a:ea typeface="unset"/>
                <a:cs typeface="Times New Roman"/>
              </a:rPr>
              <a:t>Ozuomba</a:t>
            </a:r>
            <a:r>
              <a:rPr lang="en-US" altLang="zh-CN" sz="1600" kern="0" dirty="0" smtClean="0">
                <a:latin typeface="Times New Roman"/>
                <a:ea typeface="unset"/>
                <a:cs typeface="Times New Roman"/>
              </a:rPr>
              <a:t> and </a:t>
            </a:r>
            <a:r>
              <a:rPr lang="en-US" altLang="zh-CN" sz="1600" kern="0" dirty="0" err="1" smtClean="0">
                <a:latin typeface="Times New Roman"/>
                <a:ea typeface="unset"/>
                <a:cs typeface="Times New Roman"/>
              </a:rPr>
              <a:t>Afolayan</a:t>
            </a:r>
            <a:r>
              <a:rPr lang="en-US" altLang="zh-CN" sz="1600" kern="0" dirty="0" smtClean="0">
                <a:latin typeface="Times New Roman"/>
                <a:ea typeface="unset"/>
                <a:cs typeface="Times New Roman"/>
              </a:rPr>
              <a:t> J. </a:t>
            </a:r>
            <a:r>
              <a:rPr lang="en-US" altLang="zh-CN" sz="1600" kern="0" dirty="0" err="1" smtClean="0">
                <a:latin typeface="Times New Roman"/>
                <a:ea typeface="unset"/>
                <a:cs typeface="Times New Roman"/>
              </a:rPr>
              <a:t>Jimoh</a:t>
            </a:r>
            <a:r>
              <a:rPr lang="en-US" altLang="zh-CN" sz="1600" kern="0" dirty="0" smtClean="0">
                <a:latin typeface="Times New Roman"/>
                <a:ea typeface="unset"/>
                <a:cs typeface="Times New Roman"/>
              </a:rPr>
              <a:t>. Development of Students Result Management System: A case study of University of </a:t>
            </a:r>
            <a:r>
              <a:rPr lang="en-US" altLang="zh-CN" sz="1600" kern="0" dirty="0" err="1" smtClean="0">
                <a:latin typeface="Times New Roman"/>
                <a:ea typeface="unset"/>
                <a:cs typeface="Times New Roman"/>
              </a:rPr>
              <a:t>Uyo</a:t>
            </a:r>
            <a:r>
              <a:rPr lang="en-US" altLang="zh-CN" sz="1600" kern="0" dirty="0" smtClean="0">
                <a:latin typeface="Times New Roman"/>
                <a:ea typeface="unset"/>
                <a:cs typeface="Times New Roman"/>
              </a:rPr>
              <a:t>[J]. Mathematical and Software Engineering, 2020, 3(1) : 26-42.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342900" lvl="0" indent="-342900">
              <a:buFont typeface="+mj-lt"/>
              <a:buAutoNum type="arabicPeriod"/>
              <a:tabLst>
                <a:tab pos="2667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 smtClean="0">
                <a:latin typeface="Times New Roman"/>
                <a:ea typeface="unset"/>
                <a:cs typeface="Times New Roman"/>
              </a:rPr>
              <a:t>Mu Qing Zhan and </a:t>
            </a:r>
            <a:r>
              <a:rPr lang="en-US" altLang="zh-CN" sz="1600" kern="0" dirty="0" err="1" smtClean="0">
                <a:latin typeface="Times New Roman"/>
                <a:ea typeface="unset"/>
                <a:cs typeface="Times New Roman"/>
              </a:rPr>
              <a:t>Rong</a:t>
            </a:r>
            <a:r>
              <a:rPr lang="en-US" altLang="zh-CN" sz="1600" kern="0" dirty="0" smtClean="0">
                <a:latin typeface="Times New Roman"/>
                <a:ea typeface="unset"/>
                <a:cs typeface="Times New Roman"/>
              </a:rPr>
              <a:t> </a:t>
            </a:r>
            <a:r>
              <a:rPr lang="en-US" altLang="zh-CN" sz="1600" kern="0" dirty="0" err="1" smtClean="0">
                <a:latin typeface="Times New Roman"/>
                <a:ea typeface="unset"/>
                <a:cs typeface="Times New Roman"/>
              </a:rPr>
              <a:t>Hua</a:t>
            </a:r>
            <a:r>
              <a:rPr lang="en-US" altLang="zh-CN" sz="1600" kern="0" dirty="0" smtClean="0">
                <a:latin typeface="Times New Roman"/>
                <a:ea typeface="unset"/>
                <a:cs typeface="Times New Roman"/>
              </a:rPr>
              <a:t> Lu. Design and Implementation of College Students’ Grade Management System Based on B/S Mode[J]. Applied Mechanics and Materials, 2019, 3634(687-691) : 2901-2904.</a:t>
            </a:r>
            <a:endParaRPr lang="zh-CN" altLang="zh-CN" sz="1600" kern="100" dirty="0" smtClean="0">
              <a:latin typeface="Calibri"/>
              <a:ea typeface="宋体"/>
              <a:cs typeface="Times New Roman"/>
            </a:endParaRPr>
          </a:p>
          <a:p>
            <a:pPr marL="342900" lvl="0" indent="-342900">
              <a:buFont typeface="+mj-lt"/>
              <a:buAutoNum type="arabicPeriod"/>
              <a:tabLst>
                <a:tab pos="266700" algn="l"/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 err="1" smtClean="0">
                <a:latin typeface="Times New Roman"/>
                <a:ea typeface="unset"/>
                <a:cs typeface="Times New Roman"/>
              </a:rPr>
              <a:t>Akinmosin</a:t>
            </a:r>
            <a:r>
              <a:rPr lang="en-US" altLang="zh-CN" sz="1600" kern="0" dirty="0" smtClean="0">
                <a:latin typeface="Times New Roman"/>
                <a:ea typeface="unset"/>
                <a:cs typeface="Times New Roman"/>
              </a:rPr>
              <a:t> James. Automated Students Result Management System Using Oracle’s Database, Forms and Reports[J]. Journal of Information Engineering and Applications, 2020,</a:t>
            </a:r>
            <a:endParaRPr lang="zh-CN" altLang="zh-CN" sz="1600" kern="100" dirty="0">
              <a:latin typeface="Calibri"/>
              <a:ea typeface="宋体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44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49195" y="3301238"/>
            <a:ext cx="78790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感谢</a:t>
            </a:r>
            <a:r>
              <a:rPr lang="zh-CN" altLang="en-US" sz="6000" b="1" dirty="0" smtClean="0">
                <a:solidFill>
                  <a:schemeClr val="bg1"/>
                </a:solidFill>
              </a:rPr>
              <a:t>各位老师</a:t>
            </a:r>
            <a:r>
              <a:rPr lang="zh-CN" altLang="en-US" sz="6000" b="1" dirty="0">
                <a:solidFill>
                  <a:schemeClr val="bg1"/>
                </a:solidFill>
              </a:rPr>
              <a:t>评判指导</a:t>
            </a:r>
          </a:p>
        </p:txBody>
      </p:sp>
      <p:sp>
        <p:nvSpPr>
          <p:cNvPr id="20" name="椭圆 19"/>
          <p:cNvSpPr/>
          <p:nvPr/>
        </p:nvSpPr>
        <p:spPr>
          <a:xfrm>
            <a:off x="5627539" y="5333204"/>
            <a:ext cx="115746" cy="115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038127" y="5333204"/>
            <a:ext cx="115746" cy="115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43635" y="5333204"/>
            <a:ext cx="115746" cy="115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979207" y="4378458"/>
            <a:ext cx="22156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指导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老师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PPT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熊猫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报告人：熊猫素材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769529" y="541051"/>
            <a:ext cx="2638414" cy="2624498"/>
            <a:chOff x="4769529" y="541051"/>
            <a:chExt cx="2638414" cy="2624498"/>
          </a:xfrm>
        </p:grpSpPr>
        <p:grpSp>
          <p:nvGrpSpPr>
            <p:cNvPr id="26" name="Group 74"/>
            <p:cNvGrpSpPr>
              <a:grpSpLocks noChangeAspect="1"/>
            </p:cNvGrpSpPr>
            <p:nvPr/>
          </p:nvGrpSpPr>
          <p:grpSpPr bwMode="auto">
            <a:xfrm>
              <a:off x="4769529" y="541051"/>
              <a:ext cx="2638414" cy="2624498"/>
              <a:chOff x="5429" y="2125"/>
              <a:chExt cx="569" cy="566"/>
            </a:xfrm>
            <a:solidFill>
              <a:schemeClr val="bg1"/>
            </a:solidFill>
          </p:grpSpPr>
          <p:sp>
            <p:nvSpPr>
              <p:cNvPr id="28" name="Freeform 75"/>
              <p:cNvSpPr/>
              <p:nvPr/>
            </p:nvSpPr>
            <p:spPr bwMode="auto">
              <a:xfrm>
                <a:off x="5639" y="2603"/>
                <a:ext cx="149" cy="22"/>
              </a:xfrm>
              <a:custGeom>
                <a:avLst/>
                <a:gdLst>
                  <a:gd name="T0" fmla="*/ 210 w 210"/>
                  <a:gd name="T1" fmla="*/ 16 h 32"/>
                  <a:gd name="T2" fmla="*/ 195 w 210"/>
                  <a:gd name="T3" fmla="*/ 0 h 32"/>
                  <a:gd name="T4" fmla="*/ 15 w 210"/>
                  <a:gd name="T5" fmla="*/ 0 h 32"/>
                  <a:gd name="T6" fmla="*/ 0 w 210"/>
                  <a:gd name="T7" fmla="*/ 16 h 32"/>
                  <a:gd name="T8" fmla="*/ 0 w 210"/>
                  <a:gd name="T9" fmla="*/ 16 h 32"/>
                  <a:gd name="T10" fmla="*/ 15 w 210"/>
                  <a:gd name="T11" fmla="*/ 32 h 32"/>
                  <a:gd name="T12" fmla="*/ 195 w 210"/>
                  <a:gd name="T13" fmla="*/ 32 h 32"/>
                  <a:gd name="T14" fmla="*/ 210 w 210"/>
                  <a:gd name="T15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2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2"/>
                      <a:pt x="15" y="32"/>
                    </a:cubicBezTo>
                    <a:cubicBezTo>
                      <a:pt x="195" y="32"/>
                      <a:pt x="195" y="32"/>
                      <a:pt x="195" y="32"/>
                    </a:cubicBezTo>
                    <a:cubicBezTo>
                      <a:pt x="203" y="32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76"/>
              <p:cNvSpPr/>
              <p:nvPr/>
            </p:nvSpPr>
            <p:spPr bwMode="auto">
              <a:xfrm>
                <a:off x="5702" y="2125"/>
                <a:ext cx="23" cy="94"/>
              </a:xfrm>
              <a:custGeom>
                <a:avLst/>
                <a:gdLst>
                  <a:gd name="T0" fmla="*/ 16 w 32"/>
                  <a:gd name="T1" fmla="*/ 132 h 132"/>
                  <a:gd name="T2" fmla="*/ 32 w 32"/>
                  <a:gd name="T3" fmla="*/ 116 h 132"/>
                  <a:gd name="T4" fmla="*/ 32 w 32"/>
                  <a:gd name="T5" fmla="*/ 16 h 132"/>
                  <a:gd name="T6" fmla="*/ 16 w 32"/>
                  <a:gd name="T7" fmla="*/ 0 h 132"/>
                  <a:gd name="T8" fmla="*/ 16 w 32"/>
                  <a:gd name="T9" fmla="*/ 0 h 132"/>
                  <a:gd name="T10" fmla="*/ 0 w 32"/>
                  <a:gd name="T11" fmla="*/ 16 h 132"/>
                  <a:gd name="T12" fmla="*/ 0 w 32"/>
                  <a:gd name="T13" fmla="*/ 116 h 132"/>
                  <a:gd name="T14" fmla="*/ 16 w 32"/>
                  <a:gd name="T1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cubicBezTo>
                      <a:pt x="25" y="132"/>
                      <a:pt x="32" y="125"/>
                      <a:pt x="32" y="1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5"/>
                      <a:pt x="7" y="132"/>
                      <a:pt x="16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77"/>
              <p:cNvSpPr/>
              <p:nvPr/>
            </p:nvSpPr>
            <p:spPr bwMode="auto">
              <a:xfrm>
                <a:off x="5802" y="2160"/>
                <a:ext cx="61" cy="87"/>
              </a:xfrm>
              <a:custGeom>
                <a:avLst/>
                <a:gdLst>
                  <a:gd name="T0" fmla="*/ 10 w 86"/>
                  <a:gd name="T1" fmla="*/ 119 h 123"/>
                  <a:gd name="T2" fmla="*/ 32 w 86"/>
                  <a:gd name="T3" fmla="*/ 113 h 123"/>
                  <a:gd name="T4" fmla="*/ 82 w 86"/>
                  <a:gd name="T5" fmla="*/ 26 h 123"/>
                  <a:gd name="T6" fmla="*/ 76 w 86"/>
                  <a:gd name="T7" fmla="*/ 5 h 123"/>
                  <a:gd name="T8" fmla="*/ 76 w 86"/>
                  <a:gd name="T9" fmla="*/ 5 h 123"/>
                  <a:gd name="T10" fmla="*/ 55 w 86"/>
                  <a:gd name="T11" fmla="*/ 10 h 123"/>
                  <a:gd name="T12" fmla="*/ 5 w 86"/>
                  <a:gd name="T13" fmla="*/ 97 h 123"/>
                  <a:gd name="T14" fmla="*/ 10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10" y="119"/>
                    </a:moveTo>
                    <a:cubicBezTo>
                      <a:pt x="18" y="123"/>
                      <a:pt x="27" y="120"/>
                      <a:pt x="32" y="113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6" y="19"/>
                      <a:pt x="83" y="9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9" y="0"/>
                      <a:pt x="59" y="3"/>
                      <a:pt x="55" y="10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0" y="105"/>
                      <a:pt x="3" y="114"/>
                      <a:pt x="1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78"/>
              <p:cNvSpPr/>
              <p:nvPr/>
            </p:nvSpPr>
            <p:spPr bwMode="auto">
              <a:xfrm>
                <a:off x="5876" y="2260"/>
                <a:ext cx="87" cy="62"/>
              </a:xfrm>
              <a:custGeom>
                <a:avLst/>
                <a:gdLst>
                  <a:gd name="T0" fmla="*/ 5 w 123"/>
                  <a:gd name="T1" fmla="*/ 76 h 86"/>
                  <a:gd name="T2" fmla="*/ 26 w 123"/>
                  <a:gd name="T3" fmla="*/ 82 h 86"/>
                  <a:gd name="T4" fmla="*/ 113 w 123"/>
                  <a:gd name="T5" fmla="*/ 31 h 86"/>
                  <a:gd name="T6" fmla="*/ 118 w 123"/>
                  <a:gd name="T7" fmla="*/ 10 h 86"/>
                  <a:gd name="T8" fmla="*/ 118 w 123"/>
                  <a:gd name="T9" fmla="*/ 10 h 86"/>
                  <a:gd name="T10" fmla="*/ 97 w 123"/>
                  <a:gd name="T11" fmla="*/ 4 h 86"/>
                  <a:gd name="T12" fmla="*/ 10 w 123"/>
                  <a:gd name="T13" fmla="*/ 55 h 86"/>
                  <a:gd name="T14" fmla="*/ 5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5" y="76"/>
                    </a:moveTo>
                    <a:cubicBezTo>
                      <a:pt x="9" y="83"/>
                      <a:pt x="19" y="86"/>
                      <a:pt x="26" y="82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20" y="27"/>
                      <a:pt x="123" y="18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4" y="3"/>
                      <a:pt x="105" y="0"/>
                      <a:pt x="97" y="4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3" y="59"/>
                      <a:pt x="0" y="68"/>
                      <a:pt x="5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79"/>
              <p:cNvSpPr/>
              <p:nvPr/>
            </p:nvSpPr>
            <p:spPr bwMode="auto">
              <a:xfrm>
                <a:off x="5905" y="2399"/>
                <a:ext cx="93" cy="22"/>
              </a:xfrm>
              <a:custGeom>
                <a:avLst/>
                <a:gdLst>
                  <a:gd name="T0" fmla="*/ 0 w 131"/>
                  <a:gd name="T1" fmla="*/ 15 h 31"/>
                  <a:gd name="T2" fmla="*/ 15 w 131"/>
                  <a:gd name="T3" fmla="*/ 31 h 31"/>
                  <a:gd name="T4" fmla="*/ 115 w 131"/>
                  <a:gd name="T5" fmla="*/ 31 h 31"/>
                  <a:gd name="T6" fmla="*/ 131 w 131"/>
                  <a:gd name="T7" fmla="*/ 15 h 31"/>
                  <a:gd name="T8" fmla="*/ 131 w 131"/>
                  <a:gd name="T9" fmla="*/ 15 h 31"/>
                  <a:gd name="T10" fmla="*/ 115 w 131"/>
                  <a:gd name="T11" fmla="*/ 0 h 31"/>
                  <a:gd name="T12" fmla="*/ 15 w 131"/>
                  <a:gd name="T13" fmla="*/ 0 h 31"/>
                  <a:gd name="T14" fmla="*/ 0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0" y="15"/>
                    </a:moveTo>
                    <a:cubicBezTo>
                      <a:pt x="0" y="24"/>
                      <a:pt x="7" y="31"/>
                      <a:pt x="15" y="31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24" y="31"/>
                      <a:pt x="131" y="24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7"/>
                      <a:pt x="124" y="0"/>
                      <a:pt x="1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0"/>
              <p:cNvSpPr/>
              <p:nvPr/>
            </p:nvSpPr>
            <p:spPr bwMode="auto">
              <a:xfrm>
                <a:off x="5564" y="2160"/>
                <a:ext cx="61" cy="87"/>
              </a:xfrm>
              <a:custGeom>
                <a:avLst/>
                <a:gdLst>
                  <a:gd name="T0" fmla="*/ 76 w 86"/>
                  <a:gd name="T1" fmla="*/ 119 h 123"/>
                  <a:gd name="T2" fmla="*/ 81 w 86"/>
                  <a:gd name="T3" fmla="*/ 97 h 123"/>
                  <a:gd name="T4" fmla="*/ 31 w 86"/>
                  <a:gd name="T5" fmla="*/ 10 h 123"/>
                  <a:gd name="T6" fmla="*/ 10 w 86"/>
                  <a:gd name="T7" fmla="*/ 5 h 123"/>
                  <a:gd name="T8" fmla="*/ 10 w 86"/>
                  <a:gd name="T9" fmla="*/ 5 h 123"/>
                  <a:gd name="T10" fmla="*/ 4 w 86"/>
                  <a:gd name="T11" fmla="*/ 26 h 123"/>
                  <a:gd name="T12" fmla="*/ 54 w 86"/>
                  <a:gd name="T13" fmla="*/ 113 h 123"/>
                  <a:gd name="T14" fmla="*/ 76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76" y="119"/>
                    </a:moveTo>
                    <a:cubicBezTo>
                      <a:pt x="83" y="114"/>
                      <a:pt x="86" y="105"/>
                      <a:pt x="81" y="97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7" y="3"/>
                      <a:pt x="17" y="0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3" y="9"/>
                      <a:pt x="0" y="19"/>
                      <a:pt x="4" y="26"/>
                    </a:cubicBezTo>
                    <a:cubicBezTo>
                      <a:pt x="54" y="113"/>
                      <a:pt x="54" y="113"/>
                      <a:pt x="54" y="113"/>
                    </a:cubicBezTo>
                    <a:cubicBezTo>
                      <a:pt x="59" y="120"/>
                      <a:pt x="68" y="123"/>
                      <a:pt x="7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81"/>
              <p:cNvSpPr/>
              <p:nvPr/>
            </p:nvSpPr>
            <p:spPr bwMode="auto">
              <a:xfrm>
                <a:off x="5464" y="2260"/>
                <a:ext cx="87" cy="62"/>
              </a:xfrm>
              <a:custGeom>
                <a:avLst/>
                <a:gdLst>
                  <a:gd name="T0" fmla="*/ 118 w 123"/>
                  <a:gd name="T1" fmla="*/ 76 h 86"/>
                  <a:gd name="T2" fmla="*/ 113 w 123"/>
                  <a:gd name="T3" fmla="*/ 55 h 86"/>
                  <a:gd name="T4" fmla="*/ 26 w 123"/>
                  <a:gd name="T5" fmla="*/ 4 h 86"/>
                  <a:gd name="T6" fmla="*/ 5 w 123"/>
                  <a:gd name="T7" fmla="*/ 10 h 86"/>
                  <a:gd name="T8" fmla="*/ 5 w 123"/>
                  <a:gd name="T9" fmla="*/ 10 h 86"/>
                  <a:gd name="T10" fmla="*/ 10 w 123"/>
                  <a:gd name="T11" fmla="*/ 31 h 86"/>
                  <a:gd name="T12" fmla="*/ 97 w 123"/>
                  <a:gd name="T13" fmla="*/ 82 h 86"/>
                  <a:gd name="T14" fmla="*/ 118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118" y="76"/>
                    </a:moveTo>
                    <a:cubicBezTo>
                      <a:pt x="123" y="68"/>
                      <a:pt x="120" y="59"/>
                      <a:pt x="113" y="5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8" y="0"/>
                      <a:pt x="9" y="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8"/>
                      <a:pt x="3" y="27"/>
                      <a:pt x="10" y="31"/>
                    </a:cubicBezTo>
                    <a:cubicBezTo>
                      <a:pt x="97" y="82"/>
                      <a:pt x="97" y="82"/>
                      <a:pt x="97" y="82"/>
                    </a:cubicBezTo>
                    <a:cubicBezTo>
                      <a:pt x="105" y="86"/>
                      <a:pt x="114" y="83"/>
                      <a:pt x="118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82"/>
              <p:cNvSpPr/>
              <p:nvPr/>
            </p:nvSpPr>
            <p:spPr bwMode="auto">
              <a:xfrm>
                <a:off x="5429" y="2399"/>
                <a:ext cx="93" cy="22"/>
              </a:xfrm>
              <a:custGeom>
                <a:avLst/>
                <a:gdLst>
                  <a:gd name="T0" fmla="*/ 131 w 131"/>
                  <a:gd name="T1" fmla="*/ 15 h 31"/>
                  <a:gd name="T2" fmla="*/ 116 w 131"/>
                  <a:gd name="T3" fmla="*/ 0 h 31"/>
                  <a:gd name="T4" fmla="*/ 16 w 131"/>
                  <a:gd name="T5" fmla="*/ 0 h 31"/>
                  <a:gd name="T6" fmla="*/ 0 w 131"/>
                  <a:gd name="T7" fmla="*/ 15 h 31"/>
                  <a:gd name="T8" fmla="*/ 0 w 131"/>
                  <a:gd name="T9" fmla="*/ 15 h 31"/>
                  <a:gd name="T10" fmla="*/ 16 w 131"/>
                  <a:gd name="T11" fmla="*/ 31 h 31"/>
                  <a:gd name="T12" fmla="*/ 116 w 131"/>
                  <a:gd name="T13" fmla="*/ 31 h 31"/>
                  <a:gd name="T14" fmla="*/ 131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131" y="15"/>
                    </a:moveTo>
                    <a:cubicBezTo>
                      <a:pt x="131" y="7"/>
                      <a:pt x="124" y="0"/>
                      <a:pt x="1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4"/>
                      <a:pt x="7" y="31"/>
                      <a:pt x="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24" y="31"/>
                      <a:pt x="131" y="24"/>
                      <a:pt x="13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3"/>
              <p:cNvSpPr/>
              <p:nvPr/>
            </p:nvSpPr>
            <p:spPr bwMode="auto">
              <a:xfrm>
                <a:off x="5639" y="2633"/>
                <a:ext cx="149" cy="22"/>
              </a:xfrm>
              <a:custGeom>
                <a:avLst/>
                <a:gdLst>
                  <a:gd name="T0" fmla="*/ 210 w 210"/>
                  <a:gd name="T1" fmla="*/ 16 h 31"/>
                  <a:gd name="T2" fmla="*/ 195 w 210"/>
                  <a:gd name="T3" fmla="*/ 0 h 31"/>
                  <a:gd name="T4" fmla="*/ 15 w 210"/>
                  <a:gd name="T5" fmla="*/ 0 h 31"/>
                  <a:gd name="T6" fmla="*/ 0 w 210"/>
                  <a:gd name="T7" fmla="*/ 16 h 31"/>
                  <a:gd name="T8" fmla="*/ 0 w 210"/>
                  <a:gd name="T9" fmla="*/ 16 h 31"/>
                  <a:gd name="T10" fmla="*/ 15 w 210"/>
                  <a:gd name="T11" fmla="*/ 31 h 31"/>
                  <a:gd name="T12" fmla="*/ 195 w 210"/>
                  <a:gd name="T13" fmla="*/ 31 h 31"/>
                  <a:gd name="T14" fmla="*/ 210 w 210"/>
                  <a:gd name="T15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1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203" y="31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84"/>
              <p:cNvSpPr/>
              <p:nvPr/>
            </p:nvSpPr>
            <p:spPr bwMode="auto">
              <a:xfrm>
                <a:off x="5676" y="2664"/>
                <a:ext cx="75" cy="27"/>
              </a:xfrm>
              <a:custGeom>
                <a:avLst/>
                <a:gdLst>
                  <a:gd name="T0" fmla="*/ 0 w 106"/>
                  <a:gd name="T1" fmla="*/ 0 h 38"/>
                  <a:gd name="T2" fmla="*/ 53 w 106"/>
                  <a:gd name="T3" fmla="*/ 38 h 38"/>
                  <a:gd name="T4" fmla="*/ 106 w 106"/>
                  <a:gd name="T5" fmla="*/ 0 h 38"/>
                  <a:gd name="T6" fmla="*/ 0 w 106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38">
                    <a:moveTo>
                      <a:pt x="0" y="0"/>
                    </a:moveTo>
                    <a:cubicBezTo>
                      <a:pt x="8" y="22"/>
                      <a:pt x="28" y="38"/>
                      <a:pt x="53" y="38"/>
                    </a:cubicBezTo>
                    <a:cubicBezTo>
                      <a:pt x="78" y="38"/>
                      <a:pt x="98" y="22"/>
                      <a:pt x="10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85"/>
              <p:cNvSpPr>
                <a:spLocks noEditPoints="1"/>
              </p:cNvSpPr>
              <p:nvPr/>
            </p:nvSpPr>
            <p:spPr bwMode="auto">
              <a:xfrm>
                <a:off x="5558" y="2254"/>
                <a:ext cx="312" cy="331"/>
              </a:xfrm>
              <a:custGeom>
                <a:avLst/>
                <a:gdLst>
                  <a:gd name="T0" fmla="*/ 219 w 438"/>
                  <a:gd name="T1" fmla="*/ 0 h 465"/>
                  <a:gd name="T2" fmla="*/ 0 w 438"/>
                  <a:gd name="T3" fmla="*/ 219 h 465"/>
                  <a:gd name="T4" fmla="*/ 72 w 438"/>
                  <a:gd name="T5" fmla="*/ 381 h 465"/>
                  <a:gd name="T6" fmla="*/ 82 w 438"/>
                  <a:gd name="T7" fmla="*/ 390 h 465"/>
                  <a:gd name="T8" fmla="*/ 114 w 438"/>
                  <a:gd name="T9" fmla="*/ 465 h 465"/>
                  <a:gd name="T10" fmla="*/ 324 w 438"/>
                  <a:gd name="T11" fmla="*/ 465 h 465"/>
                  <a:gd name="T12" fmla="*/ 356 w 438"/>
                  <a:gd name="T13" fmla="*/ 390 h 465"/>
                  <a:gd name="T14" fmla="*/ 366 w 438"/>
                  <a:gd name="T15" fmla="*/ 381 h 465"/>
                  <a:gd name="T16" fmla="*/ 438 w 438"/>
                  <a:gd name="T17" fmla="*/ 219 h 465"/>
                  <a:gd name="T18" fmla="*/ 219 w 438"/>
                  <a:gd name="T19" fmla="*/ 0 h 465"/>
                  <a:gd name="T20" fmla="*/ 234 w 438"/>
                  <a:gd name="T21" fmla="*/ 323 h 465"/>
                  <a:gd name="T22" fmla="*/ 234 w 438"/>
                  <a:gd name="T23" fmla="*/ 342 h 465"/>
                  <a:gd name="T24" fmla="*/ 230 w 438"/>
                  <a:gd name="T25" fmla="*/ 353 h 465"/>
                  <a:gd name="T26" fmla="*/ 219 w 438"/>
                  <a:gd name="T27" fmla="*/ 357 h 465"/>
                  <a:gd name="T28" fmla="*/ 216 w 438"/>
                  <a:gd name="T29" fmla="*/ 357 h 465"/>
                  <a:gd name="T30" fmla="*/ 205 w 438"/>
                  <a:gd name="T31" fmla="*/ 353 h 465"/>
                  <a:gd name="T32" fmla="*/ 201 w 438"/>
                  <a:gd name="T33" fmla="*/ 342 h 465"/>
                  <a:gd name="T34" fmla="*/ 201 w 438"/>
                  <a:gd name="T35" fmla="*/ 325 h 465"/>
                  <a:gd name="T36" fmla="*/ 144 w 438"/>
                  <a:gd name="T37" fmla="*/ 311 h 465"/>
                  <a:gd name="T38" fmla="*/ 154 w 438"/>
                  <a:gd name="T39" fmla="*/ 271 h 465"/>
                  <a:gd name="T40" fmla="*/ 210 w 438"/>
                  <a:gd name="T41" fmla="*/ 286 h 465"/>
                  <a:gd name="T42" fmla="*/ 242 w 438"/>
                  <a:gd name="T43" fmla="*/ 265 h 465"/>
                  <a:gd name="T44" fmla="*/ 206 w 438"/>
                  <a:gd name="T45" fmla="*/ 235 h 465"/>
                  <a:gd name="T46" fmla="*/ 146 w 438"/>
                  <a:gd name="T47" fmla="*/ 173 h 465"/>
                  <a:gd name="T48" fmla="*/ 203 w 438"/>
                  <a:gd name="T49" fmla="*/ 113 h 465"/>
                  <a:gd name="T50" fmla="*/ 203 w 438"/>
                  <a:gd name="T51" fmla="*/ 96 h 465"/>
                  <a:gd name="T52" fmla="*/ 207 w 438"/>
                  <a:gd name="T53" fmla="*/ 85 h 465"/>
                  <a:gd name="T54" fmla="*/ 218 w 438"/>
                  <a:gd name="T55" fmla="*/ 81 h 465"/>
                  <a:gd name="T56" fmla="*/ 221 w 438"/>
                  <a:gd name="T57" fmla="*/ 81 h 465"/>
                  <a:gd name="T58" fmla="*/ 232 w 438"/>
                  <a:gd name="T59" fmla="*/ 85 h 465"/>
                  <a:gd name="T60" fmla="*/ 236 w 438"/>
                  <a:gd name="T61" fmla="*/ 96 h 465"/>
                  <a:gd name="T62" fmla="*/ 236 w 438"/>
                  <a:gd name="T63" fmla="*/ 111 h 465"/>
                  <a:gd name="T64" fmla="*/ 285 w 438"/>
                  <a:gd name="T65" fmla="*/ 122 h 465"/>
                  <a:gd name="T66" fmla="*/ 275 w 438"/>
                  <a:gd name="T67" fmla="*/ 160 h 465"/>
                  <a:gd name="T68" fmla="*/ 226 w 438"/>
                  <a:gd name="T69" fmla="*/ 149 h 465"/>
                  <a:gd name="T70" fmla="*/ 197 w 438"/>
                  <a:gd name="T71" fmla="*/ 168 h 465"/>
                  <a:gd name="T72" fmla="*/ 238 w 438"/>
                  <a:gd name="T73" fmla="*/ 197 h 465"/>
                  <a:gd name="T74" fmla="*/ 294 w 438"/>
                  <a:gd name="T75" fmla="*/ 260 h 465"/>
                  <a:gd name="T76" fmla="*/ 234 w 438"/>
                  <a:gd name="T77" fmla="*/ 323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8" h="465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0" y="283"/>
                      <a:pt x="28" y="341"/>
                      <a:pt x="72" y="381"/>
                    </a:cubicBezTo>
                    <a:cubicBezTo>
                      <a:pt x="72" y="382"/>
                      <a:pt x="78" y="387"/>
                      <a:pt x="82" y="390"/>
                    </a:cubicBezTo>
                    <a:cubicBezTo>
                      <a:pt x="102" y="408"/>
                      <a:pt x="114" y="436"/>
                      <a:pt x="114" y="465"/>
                    </a:cubicBezTo>
                    <a:cubicBezTo>
                      <a:pt x="324" y="465"/>
                      <a:pt x="324" y="465"/>
                      <a:pt x="324" y="465"/>
                    </a:cubicBezTo>
                    <a:cubicBezTo>
                      <a:pt x="324" y="436"/>
                      <a:pt x="336" y="408"/>
                      <a:pt x="356" y="390"/>
                    </a:cubicBezTo>
                    <a:cubicBezTo>
                      <a:pt x="360" y="387"/>
                      <a:pt x="366" y="382"/>
                      <a:pt x="366" y="381"/>
                    </a:cubicBezTo>
                    <a:cubicBezTo>
                      <a:pt x="410" y="341"/>
                      <a:pt x="438" y="283"/>
                      <a:pt x="438" y="219"/>
                    </a:cubicBezTo>
                    <a:cubicBezTo>
                      <a:pt x="438" y="98"/>
                      <a:pt x="340" y="0"/>
                      <a:pt x="219" y="0"/>
                    </a:cubicBezTo>
                    <a:close/>
                    <a:moveTo>
                      <a:pt x="234" y="323"/>
                    </a:moveTo>
                    <a:cubicBezTo>
                      <a:pt x="234" y="342"/>
                      <a:pt x="234" y="342"/>
                      <a:pt x="234" y="342"/>
                    </a:cubicBezTo>
                    <a:cubicBezTo>
                      <a:pt x="234" y="346"/>
                      <a:pt x="233" y="350"/>
                      <a:pt x="230" y="353"/>
                    </a:cubicBezTo>
                    <a:cubicBezTo>
                      <a:pt x="227" y="356"/>
                      <a:pt x="223" y="357"/>
                      <a:pt x="219" y="357"/>
                    </a:cubicBezTo>
                    <a:cubicBezTo>
                      <a:pt x="216" y="357"/>
                      <a:pt x="216" y="357"/>
                      <a:pt x="216" y="357"/>
                    </a:cubicBezTo>
                    <a:cubicBezTo>
                      <a:pt x="212" y="357"/>
                      <a:pt x="208" y="356"/>
                      <a:pt x="205" y="353"/>
                    </a:cubicBezTo>
                    <a:cubicBezTo>
                      <a:pt x="203" y="350"/>
                      <a:pt x="201" y="346"/>
                      <a:pt x="201" y="342"/>
                    </a:cubicBezTo>
                    <a:cubicBezTo>
                      <a:pt x="201" y="325"/>
                      <a:pt x="201" y="325"/>
                      <a:pt x="201" y="325"/>
                    </a:cubicBezTo>
                    <a:cubicBezTo>
                      <a:pt x="178" y="324"/>
                      <a:pt x="156" y="318"/>
                      <a:pt x="144" y="311"/>
                    </a:cubicBezTo>
                    <a:cubicBezTo>
                      <a:pt x="154" y="271"/>
                      <a:pt x="154" y="271"/>
                      <a:pt x="154" y="271"/>
                    </a:cubicBezTo>
                    <a:cubicBezTo>
                      <a:pt x="168" y="279"/>
                      <a:pt x="188" y="286"/>
                      <a:pt x="210" y="286"/>
                    </a:cubicBezTo>
                    <a:cubicBezTo>
                      <a:pt x="229" y="286"/>
                      <a:pt x="242" y="278"/>
                      <a:pt x="242" y="265"/>
                    </a:cubicBezTo>
                    <a:cubicBezTo>
                      <a:pt x="242" y="252"/>
                      <a:pt x="232" y="244"/>
                      <a:pt x="206" y="235"/>
                    </a:cubicBezTo>
                    <a:cubicBezTo>
                      <a:pt x="170" y="223"/>
                      <a:pt x="146" y="206"/>
                      <a:pt x="146" y="173"/>
                    </a:cubicBezTo>
                    <a:cubicBezTo>
                      <a:pt x="146" y="144"/>
                      <a:pt x="167" y="120"/>
                      <a:pt x="203" y="113"/>
                    </a:cubicBezTo>
                    <a:cubicBezTo>
                      <a:pt x="203" y="96"/>
                      <a:pt x="203" y="96"/>
                      <a:pt x="203" y="96"/>
                    </a:cubicBezTo>
                    <a:cubicBezTo>
                      <a:pt x="203" y="92"/>
                      <a:pt x="204" y="88"/>
                      <a:pt x="207" y="85"/>
                    </a:cubicBezTo>
                    <a:cubicBezTo>
                      <a:pt x="210" y="83"/>
                      <a:pt x="214" y="81"/>
                      <a:pt x="218" y="81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5" y="81"/>
                      <a:pt x="229" y="83"/>
                      <a:pt x="232" y="85"/>
                    </a:cubicBezTo>
                    <a:cubicBezTo>
                      <a:pt x="234" y="88"/>
                      <a:pt x="236" y="92"/>
                      <a:pt x="236" y="96"/>
                    </a:cubicBezTo>
                    <a:cubicBezTo>
                      <a:pt x="236" y="111"/>
                      <a:pt x="236" y="111"/>
                      <a:pt x="236" y="111"/>
                    </a:cubicBezTo>
                    <a:cubicBezTo>
                      <a:pt x="259" y="112"/>
                      <a:pt x="274" y="117"/>
                      <a:pt x="285" y="122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66" y="157"/>
                      <a:pt x="251" y="149"/>
                      <a:pt x="226" y="149"/>
                    </a:cubicBezTo>
                    <a:cubicBezTo>
                      <a:pt x="204" y="149"/>
                      <a:pt x="197" y="158"/>
                      <a:pt x="197" y="168"/>
                    </a:cubicBezTo>
                    <a:cubicBezTo>
                      <a:pt x="197" y="179"/>
                      <a:pt x="209" y="186"/>
                      <a:pt x="238" y="197"/>
                    </a:cubicBezTo>
                    <a:cubicBezTo>
                      <a:pt x="278" y="211"/>
                      <a:pt x="294" y="230"/>
                      <a:pt x="294" y="260"/>
                    </a:cubicBezTo>
                    <a:cubicBezTo>
                      <a:pt x="294" y="290"/>
                      <a:pt x="273" y="316"/>
                      <a:pt x="234" y="3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5709623" y="1310780"/>
              <a:ext cx="758223" cy="1071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26913"/>
          <a:stretch>
            <a:fillRect/>
          </a:stretch>
        </p:blipFill>
        <p:spPr>
          <a:xfrm>
            <a:off x="0" y="0"/>
            <a:ext cx="12192000" cy="50122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07242" y="147320"/>
            <a:ext cx="6208863" cy="4675403"/>
          </a:xfrm>
          <a:prstGeom prst="rect">
            <a:avLst/>
          </a:prstGeom>
          <a:noFill/>
          <a:ln>
            <a:noFill/>
          </a:ln>
          <a:effectLst>
            <a:outerShdw blurRad="165100" sx="101000" sy="1010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人类现已迈入二十一世纪，科学技术日新月异，经济、资讯等各方面都有了非常大的进步，尤其是资讯与网络技术的飞速发展，对政治、经济、军事、文化等各方面都有了极大的影响。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利用电脑网络的这些便利，发展一套网购平台管理系统，将会给人们生活带来更多方便，而在经济效能上，也必然会有很大的方便！这样可以节省大量的时间和金钱。网购平台管理系统在现实生活中是不可或缺的一环，其内容直接关系到网购平台决策者与管理者。该系统主要包括个人中心、用户管理、商品分类管理、商品信息管理、系统管理、订单管理等功能进行管理。方便了管理员随时随地，只要电脑联网，就能对网购平台进行管理。同时，还可以方便快捷查询自己的网购平台信息。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本篇论文对网购平台管理系统的需求分析、功能设计、系统设计进行了较为详尽的阐述，并对系统的整体设计进行了阐述，并对各功能的实现和主要功能进行了说明，并附上了相应的操作界面图。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8475" y="5496560"/>
            <a:ext cx="4294505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b="1" dirty="0"/>
              <a:t>摘     要</a:t>
            </a:r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17780"/>
            <a:ext cx="604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研究背景</a:t>
            </a:r>
            <a:endParaRPr lang="zh-CN" altLang="en-US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00685" y="1097280"/>
            <a:ext cx="113906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随着社会和经济的快速发展，信息技术已经迈入了新一代人工智能时代，人类的生活水平也随之水涨船高。随着计算机和互联网的广泛应用，人类对于使用智能技术进行信息管理的能力也越来越强。纵观全球，目前各大企事业单位逐步引入了多计算机技术。因工作种类繁多，工作繁杂，要确保各层次工作能顺利、有条不紊地进行，必须要建立一个管理制度。为了使这一问题得到更好的解决，一个功能强大、使用方便、操作简便、人性化的网购平台管理系统应运而生。随着网络的快速普及，使得网购平台管理系统可以被全面、广泛的运用。它使得传统的管理系统向电子化、智能化、综合化方向发展，实现集中管理、分散操作、共享信息。</a:t>
            </a:r>
          </a:p>
          <a:p>
            <a:r>
              <a:rPr lang="zh-CN" altLang="zh-CN" dirty="0" smtClean="0"/>
              <a:t>随着信息化的不断发展，科技的进步也越来越大。软件编程是一个不断发展的行业，每个行业都必须进行适合自身特点的系统开发，才能在现实中生存和发展。当前，随着用户规模的不断扩大，用户数量不断增多，网购平台在管理和维护上都遇到了巨大的困难。因此，网购平台管理的工作是一个重要内容。同时，对网购平台进行有效地管理和维护，可以降低管理者的工作负担、提高工作效率。因此，要根据我国的国情，建立适合我国国情的网购平台管理制度。</a:t>
            </a:r>
          </a:p>
          <a:p>
            <a:r>
              <a:rPr lang="zh-CN" altLang="zh-CN" dirty="0" smtClean="0"/>
              <a:t>在我国，随着时代的发展，各个地区都在积极探索与实践，并取得了一定的成效。当前，在借鉴国外先进的信息管理方式后，根据自己的实际情况，进行了一系列的现代化管理。</a:t>
            </a:r>
          </a:p>
          <a:p>
            <a:r>
              <a:rPr lang="zh-CN" altLang="zh-CN" dirty="0" smtClean="0"/>
              <a:t>比如，网购平台管理制度。从我国现阶段的信息化建设来看，当前的用户信息保存和更新仍有很多问题。由于计算机网络形态多样，分布不均，容易受到病毒、黑客等攻击。所以，加强对网购平台管理体系的维护是非常必要的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17780"/>
            <a:ext cx="604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研究目的及意义</a:t>
            </a:r>
            <a:endParaRPr lang="zh-CN" altLang="en-US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00685" y="1097280"/>
            <a:ext cx="113906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传统的网购平台管理，都是依靠人力来完成的，比如更改联系方式、更改个人信息、商品信息等输入和查询，这些都是由管理员手工完成的。每天要处理的网购平台信息数不胜数，海量的信息资料都是以传统的纸质文件形式存在的，既浪费了大量的人力、物力、空间，又给管理员和用户带来了极大的不便。海量的信息资料、分类、工作考察的详细程度，都在不断地推动着一种更加快速、高效的信息管理方法。</a:t>
            </a:r>
          </a:p>
          <a:p>
            <a:r>
              <a:rPr lang="zh-CN" altLang="zh-CN" dirty="0" smtClean="0"/>
              <a:t>通过对计算机和互联网的综合化管理，实现了一个统一管理、独立操作、共享平台的智能化管理系统，相较于人工操作，网购平台管理系统不但可以保证数据的完整性和可读性，还可以防止人为失误操作造成的信息丢失，同时，合理地设定系统的权限，平台信息越来越多，这就给管理员的工作带来了很大的难度。用户的数量越来越多，网购平台的分类也越来越精细，若不引入智能化的资讯管理，会耗费大量的人力、时间、金钱，并会造成整体的工作效率下降。</a:t>
            </a:r>
          </a:p>
          <a:p>
            <a:r>
              <a:rPr lang="zh-CN" altLang="zh-CN" dirty="0" smtClean="0"/>
              <a:t>纵观当今社会，大部分产业都是通过资讯科技与网络来发展，这不单单符合现代人的生活节奏，更是促进了全球资讯的即时互动，让人类的眼界从宽度、广度上，都得到了极大的提升。随着这一系统在网购平台的广泛应用和推广，必将大大提高网购平台管理的效率。用户资料在电脑或手机上均可查阅，并能充分保障资讯的时效性与效率。对管理者来说，利用该系统可以使他们的工作更加方便、快捷、高效。对用户而言，通过即时获得网购平台信息，可以更好地促进他们的自主性和自觉性。电子化的环境办公得到迅速推广，反映了商家与国际接轨的现状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17780"/>
            <a:ext cx="604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研究方法</a:t>
            </a:r>
            <a:endParaRPr lang="zh-CN" altLang="en-US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00685" y="1097280"/>
            <a:ext cx="11390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该系统能有效地管理网购平台，包括基本信息的输入、添加、修改、删除、查询、打印等。本文从理论上对网购平台人力资源进行了优化，并对其进行了科学地管理。目前的问题主要有：一是发展的难点在于开发流程的不熟练；二是程序代码太多，无法准确地表述；三是在调试中，存在着一定的误差。解决方法就是在参考文献和网络资源的基础上，完善该系统的开发流程；还有多与老师沟通，并在老师的协助下纠正错误</a:t>
            </a:r>
            <a:r>
              <a:rPr lang="en-US" altLang="zh-CN" baseline="30000" dirty="0" smtClean="0"/>
              <a:t>[4]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540" y="17780"/>
            <a:ext cx="4320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系统开发环境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</a:rPr>
              <a:t> 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3369" r="62965" b="26913"/>
          <a:stretch>
            <a:fillRect/>
          </a:stretch>
        </p:blipFill>
        <p:spPr>
          <a:xfrm>
            <a:off x="615642" y="1328288"/>
            <a:ext cx="3655294" cy="4463626"/>
          </a:xfrm>
          <a:prstGeom prst="rect">
            <a:avLst/>
          </a:prstGeom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-2" r="66232" b="26913"/>
          <a:stretch>
            <a:fillRect/>
          </a:stretch>
        </p:blipFill>
        <p:spPr>
          <a:xfrm>
            <a:off x="4349985" y="1332070"/>
            <a:ext cx="3666523" cy="4463626"/>
          </a:xfrm>
          <a:prstGeom prst="rect">
            <a:avLst/>
          </a:prstGeom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-2" r="66725" b="26913"/>
          <a:stretch>
            <a:fillRect/>
          </a:stretch>
        </p:blipFill>
        <p:spPr>
          <a:xfrm>
            <a:off x="8084328" y="1332070"/>
            <a:ext cx="3612964" cy="4463626"/>
          </a:xfrm>
          <a:prstGeom prst="rect">
            <a:avLst/>
          </a:prstGeom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615642" y="1328289"/>
            <a:ext cx="3655294" cy="4467408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49985" y="1328289"/>
            <a:ext cx="3655294" cy="4467408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84328" y="1328289"/>
            <a:ext cx="3612964" cy="4467408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08200" y="1600185"/>
            <a:ext cx="1465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 java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技术</a:t>
            </a:r>
            <a:endParaRPr lang="en-US" altLang="zh-CN" sz="2400" kern="0" dirty="0">
              <a:solidFill>
                <a:schemeClr val="bg1"/>
              </a:solidFill>
              <a:latin typeface="Segoe UI Light" panose="020B0502040204020203" charset="0"/>
              <a:cs typeface="Segoe UI Light" panose="020B0502040204020203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51734" y="1600185"/>
            <a:ext cx="2132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MySQL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数据库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78207" y="1600185"/>
            <a:ext cx="12941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</a:rPr>
              <a:t>B/S结构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9140" y="17961"/>
            <a:ext cx="3418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kern="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java</a:t>
            </a:r>
            <a:r>
              <a:rPr lang="zh-CN" altLang="en-US" sz="3200" kern="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技术</a:t>
            </a:r>
            <a:endParaRPr kumimoji="0" sz="3200" b="0" i="0" kern="0" cap="none" spc="0" normalizeH="0" baseline="0" noProof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95325" y="4344996"/>
            <a:ext cx="5753601" cy="1963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154" r="43473" b="26913"/>
          <a:stretch>
            <a:fillRect/>
          </a:stretch>
        </p:blipFill>
        <p:spPr>
          <a:xfrm>
            <a:off x="695325" y="914581"/>
            <a:ext cx="5753601" cy="417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algn="ctr" rotWithShape="0">
              <a:prstClr val="black">
                <a:alpha val="64000"/>
              </a:prstClr>
            </a:outerShdw>
          </a:effectLst>
        </p:spPr>
      </p:pic>
      <p:sp>
        <p:nvSpPr>
          <p:cNvPr id="100" name="文本框 99"/>
          <p:cNvSpPr txBox="1"/>
          <p:nvPr/>
        </p:nvSpPr>
        <p:spPr>
          <a:xfrm>
            <a:off x="6799006" y="1120877"/>
            <a:ext cx="5080000" cy="353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zh-CN" sz="1600" dirty="0" smtClean="0"/>
              <a:t>是一种面向对象的静态式编程语言。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编程语言具有多线程和对象定向的特点。其特点是根据方案的属性将方案分为几个不同的模块，这些模块是封闭的和多样化的，在申请过程中具有很强的独立性。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语言在计算机软件开发过程中的运用可以达到交互操作的目的，通过各种形式的交换，可以有效地处理所需的数据，从而确保计算机软件开发的可控性和可见性。开发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语言时，保留了网络接口，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保留的缺省网络接口可以与</a:t>
            </a:r>
            <a:r>
              <a:rPr lang="en-US" altLang="zh-CN" sz="1600" dirty="0" smtClean="0"/>
              <a:t>web</a:t>
            </a:r>
            <a:r>
              <a:rPr lang="zh-CN" altLang="zh-CN" sz="1600" dirty="0" smtClean="0"/>
              <a:t>应用程序编程所依赖的类别库相匹配。为了使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开发的应用程序更加稳定和强健，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会自动收集程序中的垃圾，并处理程序中存在的异常。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语言是日常开发过程中广泛使用的通用基本语言。其中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语言课程库、句子、语法规则和关键字经常用于计算机软件的开发和编程。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26913"/>
          <a:stretch>
            <a:fillRect/>
          </a:stretch>
        </p:blipFill>
        <p:spPr>
          <a:xfrm>
            <a:off x="0" y="0"/>
            <a:ext cx="12192000" cy="50122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10896" y="5293268"/>
            <a:ext cx="353568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6600" b="1" dirty="0"/>
              <a:t>系统分析</a:t>
            </a:r>
          </a:p>
        </p:txBody>
      </p:sp>
    </p:spTree>
  </p:cSld>
  <p:clrMapOvr>
    <a:masterClrMapping/>
  </p:clrMapOvr>
  <p:transition spd="med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546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2780" y="1796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系统分析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4579820" y="1067986"/>
            <a:ext cx="3170360" cy="5044056"/>
          </a:xfrm>
          <a:prstGeom prst="rect">
            <a:avLst/>
          </a:prstGeom>
          <a:solidFill>
            <a:srgbClr val="546F7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2712" tIns="2145310" rIns="362712" bIns="1254013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19" name="矩形 18"/>
          <p:cNvSpPr/>
          <p:nvPr/>
        </p:nvSpPr>
        <p:spPr>
          <a:xfrm>
            <a:off x="7992712" y="1067986"/>
            <a:ext cx="3170360" cy="5044056"/>
          </a:xfrm>
          <a:prstGeom prst="rect">
            <a:avLst/>
          </a:prstGeom>
          <a:solidFill>
            <a:srgbClr val="FF6D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2712" tIns="2145310" rIns="362712" bIns="1254013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21" name="矩形 20"/>
          <p:cNvSpPr/>
          <p:nvPr/>
        </p:nvSpPr>
        <p:spPr>
          <a:xfrm>
            <a:off x="1164308" y="1130085"/>
            <a:ext cx="3170360" cy="5044056"/>
          </a:xfrm>
          <a:prstGeom prst="rect">
            <a:avLst/>
          </a:prstGeom>
          <a:solidFill>
            <a:srgbClr val="398E3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2712" tIns="2145310" rIns="362712" bIns="1254013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23" name="左右箭头 22"/>
          <p:cNvSpPr/>
          <p:nvPr/>
        </p:nvSpPr>
        <p:spPr>
          <a:xfrm>
            <a:off x="1547093" y="4635656"/>
            <a:ext cx="8928950" cy="756608"/>
          </a:xfrm>
          <a:prstGeom prst="leftRightArrow">
            <a:avLst/>
          </a:prstGeom>
          <a:solidFill>
            <a:srgbClr val="F1F5F8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oup 11"/>
          <p:cNvGrpSpPr>
            <a:grpSpLocks noChangeAspect="1"/>
          </p:cNvGrpSpPr>
          <p:nvPr/>
        </p:nvGrpSpPr>
        <p:grpSpPr bwMode="auto">
          <a:xfrm>
            <a:off x="8604683" y="1803618"/>
            <a:ext cx="1747164" cy="1240484"/>
            <a:chOff x="1407" y="1098"/>
            <a:chExt cx="800" cy="568"/>
          </a:xfrm>
          <a:solidFill>
            <a:schemeClr val="bg1"/>
          </a:solidFill>
        </p:grpSpPr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1875907" y="1871319"/>
            <a:ext cx="1747162" cy="1240486"/>
            <a:chOff x="4354" y="1098"/>
            <a:chExt cx="800" cy="568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121"/>
          <p:cNvGrpSpPr>
            <a:grpSpLocks noChangeAspect="1"/>
          </p:cNvGrpSpPr>
          <p:nvPr/>
        </p:nvGrpSpPr>
        <p:grpSpPr bwMode="auto">
          <a:xfrm>
            <a:off x="5380942" y="1880055"/>
            <a:ext cx="1452328" cy="1236118"/>
            <a:chOff x="515" y="3088"/>
            <a:chExt cx="665" cy="566"/>
          </a:xfrm>
          <a:solidFill>
            <a:schemeClr val="bg1"/>
          </a:solidFill>
        </p:grpSpPr>
        <p:sp>
          <p:nvSpPr>
            <p:cNvPr id="41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5378472" y="365211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需求分析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499018" y="3652113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系统流程分析</a:t>
            </a:r>
          </a:p>
        </p:txBody>
      </p:sp>
      <p:sp>
        <p:nvSpPr>
          <p:cNvPr id="54" name="矩形 53"/>
          <p:cNvSpPr/>
          <p:nvPr/>
        </p:nvSpPr>
        <p:spPr>
          <a:xfrm>
            <a:off x="1883346" y="365211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可行性分析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4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2665</Words>
  <Application>Microsoft Office PowerPoint</Application>
  <PresentationFormat>自定义</PresentationFormat>
  <Paragraphs>71</Paragraphs>
  <Slides>19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1</vt:lpstr>
      <vt:lpstr>Microsoft Visio 绘图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>www.tukuppt.com</dc:creator>
  <cp:keywords>tukuppt</cp:keywords>
  <cp:lastModifiedBy>Administrator</cp:lastModifiedBy>
  <cp:revision>32</cp:revision>
  <dcterms:created xsi:type="dcterms:W3CDTF">2019-12-31T02:46:00Z</dcterms:created>
  <dcterms:modified xsi:type="dcterms:W3CDTF">2023-04-14T23:41:43Z</dcterms:modified>
  <cp:category>tukuppt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