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73" r:id="rId5"/>
    <p:sldId id="264" r:id="rId6"/>
    <p:sldId id="265" r:id="rId7"/>
    <p:sldId id="286" r:id="rId9"/>
    <p:sldId id="283" r:id="rId10"/>
    <p:sldId id="284" r:id="rId11"/>
    <p:sldId id="285" r:id="rId1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BAB3FF"/>
    <a:srgbClr val="9C776C"/>
    <a:srgbClr val="8A7558"/>
    <a:srgbClr val="BEAE9E"/>
    <a:srgbClr val="4B443D"/>
    <a:srgbClr val="F3B237"/>
    <a:srgbClr val="F69700"/>
    <a:srgbClr val="CBAF88"/>
    <a:srgbClr val="E39E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63" autoAdjust="0"/>
  </p:normalViewPr>
  <p:slideViewPr>
    <p:cSldViewPr showGuides="1">
      <p:cViewPr varScale="1">
        <p:scale>
          <a:sx n="71" d="100"/>
          <a:sy n="71" d="100"/>
        </p:scale>
        <p:origin x="883" y="53"/>
      </p:cViewPr>
      <p:guideLst>
        <p:guide orient="horz" pos="2178"/>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CF0DC89-A7F9-49F6-BA85-DD6C004DC60E}"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BB443B0F-6B18-45A0-950A-FDA5B49F6DA5}"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t>通过需求分析，系统主要实现查询某条路线上的所有公交站点信息、某两个公交站点之间的途经的所有线路及距离、公交换乘、用户的登录、注册等功能。</a:t>
            </a:r>
            <a:endParaRPr lang="zh-CN" altLang="en-US" dirty="0" smtClean="0"/>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标题 4"/>
          <p:cNvSpPr>
            <a:spLocks noGrp="1"/>
          </p:cNvSpPr>
          <p:nvPr>
            <p:ph type="title"/>
          </p:nvPr>
        </p:nvSpPr>
        <p:spPr>
          <a:xfrm>
            <a:off x="214605" y="236852"/>
            <a:ext cx="4161984" cy="545745"/>
          </a:xfrm>
          <a:prstGeom prst="rect">
            <a:avLst/>
          </a:prstGeom>
        </p:spPr>
        <p:txBody>
          <a:bodyPr/>
          <a:lstStyle>
            <a:lvl1pPr marL="0" indent="0">
              <a:buFont typeface="Wingdings" panose="05000000000000000000" pitchFamily="2" charset="2"/>
              <a:buNone/>
              <a:defRPr sz="2275">
                <a:solidFill>
                  <a:schemeClr val="accent2"/>
                </a:solidFill>
              </a:defRPr>
            </a:lvl1pPr>
          </a:lstStyle>
          <a:p>
            <a:r>
              <a:rPr lang="zh-CN" altLang="en-US" smtClean="0"/>
              <a:t>单击此处编辑母版标题样式</a:t>
            </a:r>
            <a:endParaRPr lang="zh-CN" alt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2" name="标题 1"/>
          <p:cNvSpPr>
            <a:spLocks noGrp="1"/>
          </p:cNvSpPr>
          <p:nvPr>
            <p:ph type="title"/>
          </p:nvPr>
        </p:nvSpPr>
        <p:spPr>
          <a:xfrm>
            <a:off x="422509" y="290968"/>
            <a:ext cx="6758726" cy="1091490"/>
          </a:xfrm>
          <a:prstGeom prst="rect">
            <a:avLst/>
          </a:prstGeom>
        </p:spPr>
        <p:txBody>
          <a:bodyPr/>
          <a:lstStyle>
            <a:lvl1pPr>
              <a:defRPr sz="2275"/>
            </a:lvl1pPr>
          </a:lstStyle>
          <a:p>
            <a:r>
              <a:rPr lang="zh-CN" altLang="en-US" smtClean="0"/>
              <a:t>单击此处编辑母版标题样式</a:t>
            </a:r>
            <a:endParaRPr lang="zh-CN" altLang="en-US"/>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3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3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4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6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6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6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6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6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7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7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7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7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7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7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7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7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7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cSld name="3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Footer Placeholder 2"/>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3"/>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矩形 8"/>
          <p:cNvSpPr/>
          <p:nvPr/>
        </p:nvSpPr>
        <p:spPr>
          <a:xfrm>
            <a:off x="211981" y="836712"/>
            <a:ext cx="3837110" cy="34109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a:prstGeom prst="rect">
            <a:avLst/>
          </a:prstGeo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28650" y="762000"/>
            <a:ext cx="6057900" cy="525780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1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3"/>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6" Type="http://schemas.openxmlformats.org/officeDocument/2006/relationships/theme" Target="../theme/theme1.xml"/><Relationship Id="rId45" Type="http://schemas.openxmlformats.org/officeDocument/2006/relationships/image" Target="../media/image3.png"/><Relationship Id="rId44" Type="http://schemas.openxmlformats.org/officeDocument/2006/relationships/image" Target="../media/image2.png"/><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80877" y="1494924"/>
            <a:ext cx="7544617" cy="3932823"/>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205281" y="6307556"/>
            <a:ext cx="2057315" cy="273718"/>
          </a:xfrm>
          <a:prstGeom prst="rect">
            <a:avLst/>
          </a:prstGeom>
        </p:spPr>
        <p:txBody>
          <a:bodyPr vert="horz" lIns="91440" tIns="45720" rIns="91440" bIns="45720" rtlCol="0" anchor="b"/>
          <a:lstStyle>
            <a:lvl1pPr algn="l" eaLnBrk="1" fontAlgn="auto" hangingPunct="1">
              <a:spcBef>
                <a:spcPts val="0"/>
              </a:spcBef>
              <a:spcAft>
                <a:spcPts val="0"/>
              </a:spcAft>
              <a:defRPr sz="750">
                <a:solidFill>
                  <a:schemeClr val="tx1">
                    <a:lumMod val="75000"/>
                    <a:lumOff val="2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2617889" y="6307556"/>
            <a:ext cx="3908222" cy="273718"/>
          </a:xfrm>
          <a:prstGeom prst="rect">
            <a:avLst/>
          </a:prstGeom>
        </p:spPr>
        <p:txBody>
          <a:bodyPr vert="horz" lIns="91440" tIns="45720" rIns="91440" bIns="45720" rtlCol="0" anchor="b"/>
          <a:lstStyle>
            <a:lvl1pPr algn="ctr" eaLnBrk="1" fontAlgn="auto" hangingPunct="1">
              <a:spcBef>
                <a:spcPts val="0"/>
              </a:spcBef>
              <a:spcAft>
                <a:spcPts val="0"/>
              </a:spcAft>
              <a:defRPr sz="750">
                <a:solidFill>
                  <a:schemeClr val="tx1">
                    <a:lumMod val="75000"/>
                    <a:lumOff val="2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7852538" y="6307556"/>
            <a:ext cx="1097461" cy="273718"/>
          </a:xfrm>
          <a:prstGeom prst="rect">
            <a:avLst/>
          </a:prstGeom>
        </p:spPr>
        <p:txBody>
          <a:bodyPr vert="horz" lIns="91440" tIns="45720" rIns="91440" bIns="45720" rtlCol="0" anchor="b"/>
          <a:lstStyle>
            <a:lvl1pPr algn="r" eaLnBrk="1" fontAlgn="auto" hangingPunct="1">
              <a:spcBef>
                <a:spcPts val="0"/>
              </a:spcBef>
              <a:spcAft>
                <a:spcPts val="0"/>
              </a:spcAft>
              <a:defRPr sz="750" smtClean="0">
                <a:solidFill>
                  <a:schemeClr val="tx1">
                    <a:lumMod val="75000"/>
                    <a:lumOff val="25000"/>
                  </a:schemeClr>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pic>
        <p:nvPicPr>
          <p:cNvPr id="1030" name="图片 7"/>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8"/>
          <p:cNvPicPr>
            <a:picLocks noChangeAspect="1"/>
          </p:cNvPicPr>
          <p:nvPr/>
        </p:nvPicPr>
        <p:blipFill>
          <a:blip r:embed="rId45">
            <a:extLst>
              <a:ext uri="{28A0092B-C50C-407E-A947-70E740481C1C}">
                <a14:useLocalDpi xmlns:a14="http://schemas.microsoft.com/office/drawing/2010/main" val="0"/>
              </a:ext>
            </a:extLst>
          </a:blip>
          <a:srcRect/>
          <a:stretch>
            <a:fillRect/>
          </a:stretch>
        </p:blipFill>
        <p:spPr bwMode="auto">
          <a:xfrm>
            <a:off x="274084" y="959519"/>
            <a:ext cx="3638651"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图片 10"/>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iming>
    <p:tnLst>
      <p:par>
        <p:cTn id="1" dur="indefinite" restart="never" nodeType="tmRoot"/>
      </p:par>
    </p:tnLst>
  </p:timing>
  <p:hf sldNum="0" hdr="0" ftr="0" dt="0"/>
  <p:txStyles>
    <p:titleStyle>
      <a:lvl1pPr algn="l" defTabSz="685800" rtl="0" eaLnBrk="1" fontAlgn="base" hangingPunct="1">
        <a:lnSpc>
          <a:spcPct val="90000"/>
        </a:lnSpc>
        <a:spcBef>
          <a:spcPct val="0"/>
        </a:spcBef>
        <a:spcAft>
          <a:spcPct val="0"/>
        </a:spcAft>
        <a:defRPr lang="en-US" sz="3555" kern="1200" dirty="0">
          <a:solidFill>
            <a:srgbClr val="262626"/>
          </a:solidFill>
          <a:latin typeface="+mj-lt"/>
          <a:ea typeface="+mn-ea"/>
          <a:cs typeface="+mn-cs"/>
        </a:defRPr>
      </a:lvl1pPr>
      <a:lvl2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2pPr>
      <a:lvl3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3pPr>
      <a:lvl4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4pPr>
      <a:lvl5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5pPr>
      <a:lvl6pPr marL="32512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6pPr>
      <a:lvl7pPr marL="64960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7pPr>
      <a:lvl8pPr marL="97472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8pPr>
      <a:lvl9pPr marL="129921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9pPr>
    </p:titleStyle>
    <p:bodyStyle>
      <a:lvl1pPr marL="136525" indent="-136525" algn="l" defTabSz="685800" rtl="0" eaLnBrk="1" fontAlgn="base" hangingPunct="1">
        <a:spcBef>
          <a:spcPts val="675"/>
        </a:spcBef>
        <a:spcAft>
          <a:spcPct val="0"/>
        </a:spcAft>
        <a:buClr>
          <a:srgbClr val="262626"/>
        </a:buClr>
        <a:buFont typeface="Garamond" panose="02020404030301010803" pitchFamily="18" charset="0"/>
        <a:buChar char="◦"/>
        <a:defRPr sz="1350" kern="1200">
          <a:solidFill>
            <a:schemeClr val="tx1"/>
          </a:solidFill>
          <a:latin typeface="+mn-lt"/>
          <a:ea typeface="+mn-ea"/>
          <a:cs typeface="+mn-cs"/>
        </a:defRPr>
      </a:lvl1pPr>
      <a:lvl2pPr marL="342900" indent="-136525" algn="l" defTabSz="685800" rtl="0" eaLnBrk="1" fontAlgn="base" hangingPunct="1">
        <a:spcBef>
          <a:spcPts val="375"/>
        </a:spcBef>
        <a:spcAft>
          <a:spcPct val="0"/>
        </a:spcAft>
        <a:buClr>
          <a:srgbClr val="262626"/>
        </a:buClr>
        <a:buFont typeface="Garamond" panose="02020404030301010803" pitchFamily="18" charset="0"/>
        <a:buChar char="◦"/>
        <a:defRPr sz="1135" kern="1200">
          <a:solidFill>
            <a:schemeClr val="tx1"/>
          </a:solidFill>
          <a:latin typeface="+mn-lt"/>
          <a:ea typeface="+mn-ea"/>
          <a:cs typeface="+mn-cs"/>
        </a:defRPr>
      </a:lvl2pPr>
      <a:lvl3pPr marL="54800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3pPr>
      <a:lvl4pPr marL="75374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4pPr>
      <a:lvl5pPr marL="960120"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5pPr>
      <a:lvl6pPr marL="120015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6pPr>
      <a:lvl7pPr marL="142494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7pPr>
      <a:lvl8pPr marL="164973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8pPr>
      <a:lvl9pPr marL="1875155"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2" name="Shape 74"/>
          <p:cNvSpPr txBox="1"/>
          <p:nvPr/>
        </p:nvSpPr>
        <p:spPr>
          <a:xfrm>
            <a:off x="544195" y="1423988"/>
            <a:ext cx="5616575" cy="936625"/>
          </a:xfrm>
          <a:prstGeom prst="rect">
            <a:avLst/>
          </a:prstGeom>
          <a:ln w="3175">
            <a:miter lim="400000"/>
          </a:ln>
        </p:spPr>
        <p:txBody>
          <a:bodyPr lIns="38100" tIns="38100" rIns="38100" bIns="38100">
            <a:normAutofit/>
          </a:bodyPr>
          <a:lstStyle>
            <a:lvl1pPr marL="0" marR="0" indent="0" algn="l" defTabSz="825500" rtl="0" latinLnBrk="0">
              <a:lnSpc>
                <a:spcPct val="100000"/>
              </a:lnSpc>
              <a:spcBef>
                <a:spcPts val="0"/>
              </a:spcBef>
              <a:spcAft>
                <a:spcPts val="0"/>
              </a:spcAft>
              <a:buClrTx/>
              <a:buSzTx/>
              <a:buFontTx/>
              <a:buNone/>
              <a:defRPr sz="8400" b="0" i="0" u="none" strike="noStrike" cap="none" spc="0" baseline="0">
                <a:ln>
                  <a:noFill/>
                </a:ln>
                <a:solidFill>
                  <a:srgbClr val="FFFFFF"/>
                </a:solidFill>
                <a:uFillTx/>
                <a:latin typeface="Roboto Bold"/>
                <a:ea typeface="Roboto Bold"/>
                <a:cs typeface="Roboto Bold"/>
                <a:sym typeface="Roboto Bold"/>
              </a:defRPr>
            </a:lvl1pPr>
            <a:lvl2pPr marL="0" marR="0" indent="228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2pPr>
            <a:lvl3pPr marL="0" marR="0" indent="457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3pPr>
            <a:lvl4pPr marL="0" marR="0" indent="685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4pPr>
            <a:lvl5pPr marL="0" marR="0" indent="9144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5pPr>
            <a:lvl6pPr marL="0" marR="0" indent="11430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6pPr>
            <a:lvl7pPr marL="0" marR="0" indent="1371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7pPr>
            <a:lvl8pPr marL="0" marR="0" indent="1600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8pPr>
            <a:lvl9pPr marL="0" marR="0" indent="1828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9pPr>
          </a:lstStyle>
          <a:p>
            <a:pPr marL="0" marR="0" lvl="0" indent="0" algn="l" defTabSz="825500" rtl="0" eaLnBrk="1" fontAlgn="auto" latinLnBrk="0" hangingPunct="1">
              <a:lnSpc>
                <a:spcPct val="100000"/>
              </a:lnSpc>
              <a:spcBef>
                <a:spcPts val="0"/>
              </a:spcBef>
              <a:spcAft>
                <a:spcPts val="0"/>
              </a:spcAft>
              <a:buClrTx/>
              <a:buSzTx/>
              <a:buFontTx/>
              <a:buNone/>
              <a:defRPr/>
            </a:pPr>
            <a:r>
              <a:rPr kumimoji="0" lang="en-US" altLang="zh-CN" sz="3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rPr>
              <a:t>    </a:t>
            </a:r>
            <a:endParaRPr kumimoji="0" lang="zh-CN" altLang="en-US" sz="44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endParaRPr>
          </a:p>
        </p:txBody>
      </p:sp>
      <p:sp>
        <p:nvSpPr>
          <p:cNvPr id="24" name="Shape 75"/>
          <p:cNvSpPr/>
          <p:nvPr/>
        </p:nvSpPr>
        <p:spPr>
          <a:xfrm>
            <a:off x="1605915" y="4714240"/>
            <a:ext cx="5344160" cy="402590"/>
          </a:xfrm>
          <a:prstGeom prst="rect">
            <a:avLst/>
          </a:prstGeom>
          <a:ln w="3175">
            <a:miter lim="400000"/>
          </a:ln>
        </p:spPr>
        <p:txBody>
          <a:bodyPr lIns="38100" tIns="38100" rIns="38100" bIns="38100">
            <a:normAutofit/>
          </a:bodyPr>
          <a:lstStyle>
            <a:lvl1pPr>
              <a:defRPr sz="3200">
                <a:solidFill>
                  <a:srgbClr val="42C0A0"/>
                </a:solidFill>
                <a:latin typeface="Helvetica Neue Medium"/>
                <a:ea typeface="Helvetica Neue Medium"/>
                <a:cs typeface="Helvetica Neue Medium"/>
                <a:sym typeface="Helvetica Neue Medium"/>
              </a:defRPr>
            </a:lvl1pPr>
          </a:lstStyle>
          <a:p>
            <a:pPr marL="0" marR="0" lvl="0" indent="0" algn="ctr" defTabSz="914400" rtl="0" eaLnBrk="1" fontAlgn="auto" latinLnBrk="0" hangingPunct="0">
              <a:lnSpc>
                <a:spcPct val="100000"/>
              </a:lnSpc>
              <a:spcBef>
                <a:spcPts val="0"/>
              </a:spcBef>
              <a:spcAft>
                <a:spcPts val="0"/>
              </a:spcAft>
              <a:buClrTx/>
              <a:buSzTx/>
              <a:buFontTx/>
              <a:buNone/>
              <a:defRPr/>
            </a:pPr>
            <a:endParaRPr kumimoji="1" lang="zh-CN" altLang="en-US" sz="1400" b="0" i="0" u="none" strike="noStrike" kern="0" cap="none" spc="0" normalizeH="0" baseline="0" noProof="0" dirty="0">
              <a:ln>
                <a:noFill/>
              </a:ln>
              <a:solidFill>
                <a:schemeClr val="tx1"/>
              </a:solidFill>
              <a:effectLst/>
              <a:uLnTx/>
              <a:uFillTx/>
              <a:latin typeface="Helvetica Neue Medium"/>
              <a:ea typeface="Helvetica Neue Medium"/>
              <a:cs typeface="+mn-ea"/>
              <a:sym typeface="+mn-lt"/>
            </a:endParaRPr>
          </a:p>
        </p:txBody>
      </p:sp>
      <p:sp>
        <p:nvSpPr>
          <p:cNvPr id="7" name="文本框 6"/>
          <p:cNvSpPr txBox="1"/>
          <p:nvPr/>
        </p:nvSpPr>
        <p:spPr>
          <a:xfrm>
            <a:off x="674559" y="578803"/>
            <a:ext cx="9144000" cy="706755"/>
          </a:xfrm>
          <a:prstGeom prst="rect">
            <a:avLst/>
          </a:prstGeom>
          <a:noFill/>
        </p:spPr>
        <p:txBody>
          <a:bodyPr wrap="square" rtlCol="0">
            <a:spAutoFit/>
          </a:bodyPr>
          <a:lstStyle/>
          <a:p>
            <a:r>
              <a:rPr lang="zh-CN" altLang="en-US" sz="4000" dirty="0"/>
              <a:t>网上商城购物系统</a:t>
            </a:r>
            <a:r>
              <a:rPr lang="en-US" altLang="zh-CN" sz="4000" dirty="0"/>
              <a:t>ppt</a:t>
            </a:r>
            <a:endParaRPr lang="en-US" altLang="zh-CN"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102"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3"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4"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5"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8" name="矩形 22"/>
          <p:cNvSpPr/>
          <p:nvPr/>
        </p:nvSpPr>
        <p:spPr>
          <a:xfrm>
            <a:off x="4071938" y="4383088"/>
            <a:ext cx="3098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299522" y="195880"/>
            <a:ext cx="4953635" cy="706755"/>
          </a:xfrm>
          <a:prstGeom prst="rect">
            <a:avLst/>
          </a:prstGeom>
          <a:noFill/>
        </p:spPr>
        <p:txBody>
          <a:bodyPr wrap="square" rtlCol="0">
            <a:spAutoFit/>
          </a:bodyPr>
          <a:lstStyle/>
          <a:p>
            <a:r>
              <a:rPr lang="zh-CN" altLang="en-US" sz="4000" dirty="0"/>
              <a:t>摘要</a:t>
            </a:r>
            <a:endParaRPr lang="zh-CN" altLang="en-US" sz="4000" dirty="0"/>
          </a:p>
        </p:txBody>
      </p:sp>
      <p:sp>
        <p:nvSpPr>
          <p:cNvPr id="8" name="文本框 7"/>
          <p:cNvSpPr txBox="1"/>
          <p:nvPr/>
        </p:nvSpPr>
        <p:spPr>
          <a:xfrm>
            <a:off x="222885" y="1329690"/>
            <a:ext cx="7449185" cy="4092575"/>
          </a:xfrm>
          <a:prstGeom prst="rect">
            <a:avLst/>
          </a:prstGeom>
          <a:noFill/>
        </p:spPr>
        <p:txBody>
          <a:bodyPr wrap="square" rtlCol="0">
            <a:spAutoFit/>
          </a:bodyPr>
          <a:lstStyle/>
          <a:p>
            <a:r>
              <a:rPr sz="2000" dirty="0">
                <a:latin typeface="宋体" panose="02010600030101010101" pitchFamily="2" charset="-122"/>
                <a:ea typeface="宋体" panose="02010600030101010101" pitchFamily="2" charset="-122"/>
                <a:cs typeface="宋体" panose="02010600030101010101" pitchFamily="2" charset="-122"/>
              </a:rPr>
              <a:t>随着科学技术的飞速发展，社会的方方面面、各行各业都在努力与现代的先进技术接轨，通过科技手段来提高自身的优势，网上商城购物系统当然也不能排除在外。网上商城购物系统是以实际运用为开发背景，运用软件工程原理和开发方法，采用springboot框架构建的一个管理系统。整个开发过程首先对软件系统进行需求分析，得出系统的主要功能。接着对系统进行总体设计和详细设计。总体设计主要包括系统功能设计、系统总体结构设计、系统数据结构设计和系统安全设计等；详细设计主要包括系统数据库访问的实现，主要功能模块的具体实现，模块实现关键代码等。最后对系统进行功能测试，并对测试结果进行分析总结，得出系统中存在的不足及需要改进的地方，为以后的系统维护提供了方便，同时也为今后开发类似系统提供了借鉴和帮助。</a:t>
            </a:r>
            <a:endParaRPr sz="20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8"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9"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50"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68227" y="1052999"/>
            <a:ext cx="8640960" cy="2584450"/>
          </a:xfrm>
          <a:prstGeom prst="rect">
            <a:avLst/>
          </a:prstGeom>
          <a:noFill/>
        </p:spPr>
        <p:txBody>
          <a:bodyPr wrap="square" rtlCol="0">
            <a:spAutoFit/>
          </a:bodyPr>
          <a:lstStyle/>
          <a:p>
            <a:r>
              <a:rPr lang="zh-CN" altLang="en-US" dirty="0">
                <a:latin typeface="宋体" panose="02010600030101010101" pitchFamily="2" charset="-122"/>
                <a:cs typeface="宋体" panose="02010600030101010101" pitchFamily="2" charset="-122"/>
                <a:sym typeface="+mn-ea"/>
              </a:rPr>
              <a:t>   </a:t>
            </a:r>
            <a:endParaRPr lang="en-US" altLang="zh-CN" dirty="0" smtClean="0">
              <a:latin typeface="宋体" panose="02010600030101010101" pitchFamily="2" charset="-122"/>
              <a:cs typeface="宋体" panose="02010600030101010101" pitchFamily="2" charset="-122"/>
              <a:sym typeface="+mn-ea"/>
            </a:endParaRPr>
          </a:p>
          <a:p>
            <a:r>
              <a:rPr dirty="0">
                <a:latin typeface="宋体" panose="02010600030101010101" pitchFamily="2" charset="-122"/>
                <a:cs typeface="宋体" panose="02010600030101010101" pitchFamily="2" charset="-122"/>
                <a:sym typeface="+mn-ea"/>
              </a:rPr>
              <a:t>随着社会的快速发展，计算机的影响是全面且深入的。人们生活水平的不断提高，日常生活中人们对网上商城购物系统方面的要求也在不断提高，购物的人数更是不断增加，使得网上商城购物系统的开发成为必需而且紧迫的事情。网上商城购物系统主要是借助计算机，通过对网上商城购物系统所需的信息管理，增加用户的选择，同时也方便对广大网上商城购物系统的及时查询、修改以及对网上商城购物系统的及时了解。网上商城购物系统对用户带来了更多的便利，该系统通过和数据库管理系统软件协作来满足用户的需求。计算机技术在现代管理中的应用，使计算机成为人们应用现代技术的重要工具。能够有效的解决获取信息便捷化、全面化的问题，提高效率。</a:t>
            </a:r>
            <a:endParaRPr dirty="0">
              <a:latin typeface="宋体" panose="02010600030101010101" pitchFamily="2" charset="-122"/>
              <a:cs typeface="宋体" panose="02010600030101010101" pitchFamily="2" charset="-122"/>
              <a:sym typeface="+mn-ea"/>
            </a:endParaRPr>
          </a:p>
        </p:txBody>
      </p:sp>
      <p:sp>
        <p:nvSpPr>
          <p:cNvPr id="7" name="文本框 6"/>
          <p:cNvSpPr txBox="1"/>
          <p:nvPr/>
        </p:nvSpPr>
        <p:spPr>
          <a:xfrm>
            <a:off x="107117" y="260650"/>
            <a:ext cx="4953635" cy="706755"/>
          </a:xfrm>
          <a:prstGeom prst="rect">
            <a:avLst/>
          </a:prstGeom>
          <a:noFill/>
        </p:spPr>
        <p:txBody>
          <a:bodyPr wrap="square" rtlCol="0">
            <a:spAutoFit/>
          </a:bodyPr>
          <a:p>
            <a:r>
              <a:rPr sz="4000" dirty="0">
                <a:latin typeface="宋体" panose="02010600030101010101" pitchFamily="2" charset="-122"/>
                <a:cs typeface="宋体" panose="02010600030101010101" pitchFamily="2" charset="-122"/>
                <a:sym typeface="+mn-ea"/>
              </a:rPr>
              <a:t>背景及意义</a:t>
            </a:r>
            <a:endParaRPr sz="4000" dirty="0">
              <a:latin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5"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6"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7"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16769" y="1318682"/>
            <a:ext cx="7910011" cy="48926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cs typeface="宋体" panose="02010600030101010101" pitchFamily="2" charset="-122"/>
              </a:rPr>
              <a:t>随着国内经济形势的不断发展，中国互联网进入了一个难得的高峰发展时期，这使得中外资本家纷纷转向互联网市场。然而，许多管理领域的不合理结构，人员不足以及管理需求的增加使得更多的人具备了互联网管理的意识。</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在当今高度发达的信息中，信息管理改革已成为一种更加广泛和全面的趋势。“网上商城购物系统”是基于Mysql数据库，在springboot框架程序设计的基础上实现的。为确保中国经济的持续发展，信息时代日益更新，更是蓬勃发展。同时，随着信息社会的快速发展，网上商城购物系统面临着越来越多的信息，因此很难获得他们对高效信息的需求，如何使用方便快捷的方式使查询者在广阔的网上商城购物系统信息中查询，存储，管理和共享信息方面有效，对我们的学习，工作和生活具有重要的现实意义。</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1270635" y="6596479"/>
            <a:ext cx="7087870" cy="368300"/>
          </a:xfrm>
          <a:prstGeom prst="rect">
            <a:avLst/>
          </a:prstGeom>
          <a:noFill/>
        </p:spPr>
        <p:txBody>
          <a:bodyPr wrap="square" rtlCol="0">
            <a:spAutoFit/>
          </a:bodyPr>
          <a:lstStyle/>
          <a:p>
            <a:r>
              <a:rPr lang="en-US" altLang="zh-CN" dirty="0"/>
              <a:t>                         </a:t>
            </a:r>
            <a:endParaRPr lang="zh-CN" altLang="en-US" dirty="0"/>
          </a:p>
        </p:txBody>
      </p:sp>
      <p:sp>
        <p:nvSpPr>
          <p:cNvPr id="7" name="文本框 6"/>
          <p:cNvSpPr txBox="1"/>
          <p:nvPr/>
        </p:nvSpPr>
        <p:spPr>
          <a:xfrm>
            <a:off x="541655" y="227965"/>
            <a:ext cx="2672080" cy="521970"/>
          </a:xfrm>
          <a:prstGeom prst="rect">
            <a:avLst/>
          </a:prstGeom>
          <a:noFill/>
        </p:spPr>
        <p:txBody>
          <a:bodyPr wrap="none" rtlCol="0" anchor="t">
            <a:spAutoFit/>
          </a:bodyPr>
          <a:p>
            <a:pPr algn="l"/>
            <a:r>
              <a:rPr sz="2800" dirty="0">
                <a:sym typeface="+mn-ea"/>
              </a:rPr>
              <a:t>国内外研究概况</a:t>
            </a:r>
            <a:endParaRPr sz="2800"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1"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2"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3"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47065" y="423545"/>
            <a:ext cx="6229350" cy="460375"/>
          </a:xfrm>
          <a:prstGeom prst="rect">
            <a:avLst/>
          </a:prstGeom>
          <a:noFill/>
        </p:spPr>
        <p:txBody>
          <a:bodyPr wrap="square" rtlCol="0">
            <a:spAutoFit/>
          </a:bodyPr>
          <a:lstStyle/>
          <a:p>
            <a:r>
              <a:rPr sz="2400" dirty="0">
                <a:latin typeface="黑体" panose="02010609060101010101" charset="-122"/>
                <a:ea typeface="黑体" panose="02010609060101010101" charset="-122"/>
                <a:cs typeface="黑体" panose="02010609060101010101" charset="-122"/>
              </a:rPr>
              <a:t>研究的内容</a:t>
            </a:r>
            <a:r>
              <a:rPr lang="zh-CN" altLang="en-US" sz="2400" dirty="0">
                <a:latin typeface="黑体" panose="02010609060101010101" charset="-122"/>
                <a:ea typeface="黑体" panose="02010609060101010101" charset="-122"/>
                <a:cs typeface="黑体" panose="02010609060101010101" charset="-122"/>
              </a:rPr>
              <a:t>   </a:t>
            </a:r>
            <a:endParaRPr lang="zh-CN" altLang="en-US" sz="2400" dirty="0">
              <a:latin typeface="黑体" panose="02010609060101010101" charset="-122"/>
              <a:ea typeface="黑体" panose="02010609060101010101" charset="-122"/>
              <a:cs typeface="黑体" panose="02010609060101010101" charset="-122"/>
            </a:endParaRPr>
          </a:p>
        </p:txBody>
      </p:sp>
      <p:sp>
        <p:nvSpPr>
          <p:cNvPr id="100" name="文本框 99"/>
          <p:cNvSpPr txBox="1"/>
          <p:nvPr/>
        </p:nvSpPr>
        <p:spPr>
          <a:xfrm>
            <a:off x="313690" y="1457325"/>
            <a:ext cx="6798310" cy="2584450"/>
          </a:xfrm>
          <a:prstGeom prst="rect">
            <a:avLst/>
          </a:prstGeom>
          <a:noFill/>
          <a:ln w="9525">
            <a:noFill/>
          </a:ln>
        </p:spPr>
        <p:txBody>
          <a:bodyPr wrap="square">
            <a:spAutoFit/>
          </a:bodyPr>
          <a:p>
            <a:pPr marL="0" indent="0"/>
            <a:r>
              <a:rPr b="0">
                <a:ea typeface="宋体" panose="02010600030101010101" pitchFamily="2" charset="-122"/>
              </a:rPr>
              <a:t>目前许多人仍将传统的纸质工具作为信息管理的主要工具，而网络技术的应用只是起到辅助作用。在对网络工具的认知程度上，较为传统的office软件等仍是人们使用的主要工具，而相对全面且专业的网上商城购物系统的信息管理软件仍没有得到大多数人的了解或认可。本选题则旨在通过标签分类管理等方式，实现管理员：首页、个人中心、用户管理、商品分类管理、商品信息管理、订单评价管理、系统管理、订单管理，用户；首页、个人中心、订单评价管理、我的收藏管理、订单管理，前台首页；首页、商品信息、商品资讯</a:t>
            </a:r>
            <a:r>
              <a:rPr lang="zh-CN" b="0">
                <a:ea typeface="宋体" panose="02010600030101010101" pitchFamily="2" charset="-122"/>
              </a:rPr>
              <a:t>。</a:t>
            </a:r>
            <a:endParaRPr lang="zh-CN" b="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7544" y="301121"/>
            <a:ext cx="3866515" cy="460375"/>
          </a:xfrm>
          <a:prstGeom prst="rect">
            <a:avLst/>
          </a:prstGeom>
          <a:noFill/>
        </p:spPr>
        <p:txBody>
          <a:bodyPr wrap="square" rtlCol="0">
            <a:spAutoFit/>
          </a:bodyPr>
          <a:lstStyle/>
          <a:p>
            <a:r>
              <a:rPr sz="2400" b="1" dirty="0"/>
              <a:t>Spring Boot框架</a:t>
            </a:r>
            <a:endParaRPr sz="2400" b="1" dirty="0"/>
          </a:p>
        </p:txBody>
      </p:sp>
      <p:sp>
        <p:nvSpPr>
          <p:cNvPr id="100" name="文本框 99"/>
          <p:cNvSpPr txBox="1"/>
          <p:nvPr/>
        </p:nvSpPr>
        <p:spPr>
          <a:xfrm>
            <a:off x="611505" y="2277110"/>
            <a:ext cx="7674610" cy="3415030"/>
          </a:xfrm>
          <a:prstGeom prst="rect">
            <a:avLst/>
          </a:prstGeom>
          <a:noFill/>
          <a:ln w="9525">
            <a:noFill/>
          </a:ln>
        </p:spPr>
        <p:txBody>
          <a:bodyPr wrap="square">
            <a:spAutoFit/>
          </a:bodyPr>
          <a:p>
            <a:pPr marL="0" indent="0"/>
            <a:r>
              <a:rPr lang="en-US" sz="2400" b="0">
                <a:solidFill>
                  <a:srgbClr val="000000"/>
                </a:solidFill>
                <a:latin typeface="Times New Roman" panose="02020603050405020304" charset="0"/>
              </a:rPr>
              <a:t>Spring Boot</a:t>
            </a:r>
            <a:r>
              <a:rPr lang="zh-CN" sz="2400" b="0">
                <a:solidFill>
                  <a:srgbClr val="000000"/>
                </a:solidFill>
                <a:ea typeface="宋体" panose="02010600030101010101" pitchFamily="2" charset="-122"/>
              </a:rPr>
              <a:t>是</a:t>
            </a:r>
            <a:r>
              <a:rPr lang="en-US" sz="2400" b="0">
                <a:solidFill>
                  <a:srgbClr val="000000"/>
                </a:solidFill>
                <a:latin typeface="Times New Roman" panose="02020603050405020304" charset="0"/>
              </a:rPr>
              <a:t>Pivotal</a:t>
            </a:r>
            <a:r>
              <a:rPr lang="zh-CN" sz="2400" b="0">
                <a:solidFill>
                  <a:srgbClr val="000000"/>
                </a:solidFill>
                <a:ea typeface="宋体" panose="02010600030101010101" pitchFamily="2" charset="-122"/>
              </a:rPr>
              <a:t>团队的一个新框架，旨在简化新</a:t>
            </a:r>
            <a:r>
              <a:rPr lang="en-US" sz="2400" b="0">
                <a:solidFill>
                  <a:srgbClr val="000000"/>
                </a:solidFill>
                <a:latin typeface="Times New Roman" panose="02020603050405020304" charset="0"/>
              </a:rPr>
              <a:t>Spring</a:t>
            </a:r>
            <a:r>
              <a:rPr lang="zh-CN" sz="2400" b="0">
                <a:solidFill>
                  <a:srgbClr val="000000"/>
                </a:solidFill>
                <a:ea typeface="宋体" panose="02010600030101010101" pitchFamily="2" charset="-122"/>
              </a:rPr>
              <a:t>应用程序的初始设置和开发。该框架使用特定的配置方法，无需开发人员定义样板配置。通过这种方式，</a:t>
            </a:r>
            <a:r>
              <a:rPr lang="en-US" sz="2400" b="0">
                <a:solidFill>
                  <a:srgbClr val="000000"/>
                </a:solidFill>
                <a:latin typeface="Times New Roman" panose="02020603050405020304" charset="0"/>
              </a:rPr>
              <a:t>Spring Boot</a:t>
            </a:r>
            <a:r>
              <a:rPr lang="zh-CN" sz="2400" b="0">
                <a:solidFill>
                  <a:srgbClr val="000000"/>
                </a:solidFill>
                <a:ea typeface="宋体" panose="02010600030101010101" pitchFamily="2" charset="-122"/>
              </a:rPr>
              <a:t>旨在成为蓬勃发展的快速应用程序开发领域的领导者。</a:t>
            </a:r>
            <a:r>
              <a:rPr lang="en-US" sz="2400" b="0">
                <a:solidFill>
                  <a:srgbClr val="000000"/>
                </a:solidFill>
                <a:latin typeface="Times New Roman" panose="02020603050405020304" charset="0"/>
              </a:rPr>
              <a:t>Spring Boot</a:t>
            </a:r>
            <a:r>
              <a:rPr lang="zh-CN" sz="2400" b="0">
                <a:solidFill>
                  <a:srgbClr val="000000"/>
                </a:solidFill>
                <a:ea typeface="宋体" panose="02010600030101010101" pitchFamily="2" charset="-122"/>
              </a:rPr>
              <a:t>特点：</a:t>
            </a:r>
            <a:r>
              <a:rPr lang="en-US" sz="2400" b="0">
                <a:solidFill>
                  <a:srgbClr val="000000"/>
                </a:solidFill>
                <a:latin typeface="Times New Roman" panose="02020603050405020304" charset="0"/>
              </a:rPr>
              <a:t>1</a:t>
            </a:r>
            <a:r>
              <a:rPr lang="zh-CN" sz="2400" b="0">
                <a:solidFill>
                  <a:srgbClr val="000000"/>
                </a:solidFill>
                <a:ea typeface="宋体" panose="02010600030101010101" pitchFamily="2" charset="-122"/>
              </a:rPr>
              <a:t>、创建一个单独的</a:t>
            </a:r>
            <a:r>
              <a:rPr lang="en-US" sz="2400" b="0">
                <a:solidFill>
                  <a:srgbClr val="000000"/>
                </a:solidFill>
                <a:latin typeface="Times New Roman" panose="02020603050405020304" charset="0"/>
              </a:rPr>
              <a:t>Spring</a:t>
            </a:r>
            <a:r>
              <a:rPr lang="zh-CN" sz="2400" b="0">
                <a:solidFill>
                  <a:srgbClr val="000000"/>
                </a:solidFill>
                <a:ea typeface="宋体" panose="02010600030101010101" pitchFamily="2" charset="-122"/>
              </a:rPr>
              <a:t>应用程序；</a:t>
            </a:r>
            <a:r>
              <a:rPr lang="en-US" sz="2400" b="0">
                <a:solidFill>
                  <a:srgbClr val="000000"/>
                </a:solidFill>
                <a:latin typeface="Times New Roman" panose="02020603050405020304" charset="0"/>
              </a:rPr>
              <a:t>2</a:t>
            </a:r>
            <a:r>
              <a:rPr lang="zh-CN" sz="2400" b="0">
                <a:solidFill>
                  <a:srgbClr val="000000"/>
                </a:solidFill>
                <a:ea typeface="宋体" panose="02010600030101010101" pitchFamily="2" charset="-122"/>
              </a:rPr>
              <a:t>、嵌入式</a:t>
            </a:r>
            <a:r>
              <a:rPr lang="en-US" sz="2400" b="0">
                <a:solidFill>
                  <a:srgbClr val="000000"/>
                </a:solidFill>
                <a:latin typeface="Times New Roman" panose="02020603050405020304" charset="0"/>
              </a:rPr>
              <a:t>Tomcat</a:t>
            </a:r>
            <a:r>
              <a:rPr lang="zh-CN" sz="2400" b="0">
                <a:solidFill>
                  <a:srgbClr val="000000"/>
                </a:solidFill>
                <a:ea typeface="宋体" panose="02010600030101010101" pitchFamily="2" charset="-122"/>
              </a:rPr>
              <a:t>，无需部署</a:t>
            </a:r>
            <a:r>
              <a:rPr lang="en-US" sz="2400" b="0">
                <a:solidFill>
                  <a:srgbClr val="000000"/>
                </a:solidFill>
                <a:latin typeface="Times New Roman" panose="02020603050405020304" charset="0"/>
              </a:rPr>
              <a:t>WAR</a:t>
            </a:r>
            <a:r>
              <a:rPr lang="zh-CN" sz="2400" b="0">
                <a:solidFill>
                  <a:srgbClr val="000000"/>
                </a:solidFill>
                <a:ea typeface="宋体" panose="02010600030101010101" pitchFamily="2" charset="-122"/>
              </a:rPr>
              <a:t>文件；</a:t>
            </a:r>
            <a:r>
              <a:rPr lang="en-US" sz="2400" b="0">
                <a:solidFill>
                  <a:srgbClr val="000000"/>
                </a:solidFill>
                <a:latin typeface="Times New Roman" panose="02020603050405020304" charset="0"/>
              </a:rPr>
              <a:t>3</a:t>
            </a:r>
            <a:r>
              <a:rPr lang="zh-CN" sz="2400" b="0">
                <a:solidFill>
                  <a:srgbClr val="000000"/>
                </a:solidFill>
                <a:ea typeface="宋体" panose="02010600030101010101" pitchFamily="2" charset="-122"/>
              </a:rPr>
              <a:t>、简化</a:t>
            </a:r>
            <a:r>
              <a:rPr lang="en-US" sz="2400" b="0">
                <a:solidFill>
                  <a:srgbClr val="000000"/>
                </a:solidFill>
                <a:latin typeface="Times New Roman" panose="02020603050405020304" charset="0"/>
              </a:rPr>
              <a:t>Maven</a:t>
            </a:r>
            <a:r>
              <a:rPr lang="zh-CN" sz="2400" b="0">
                <a:solidFill>
                  <a:srgbClr val="000000"/>
                </a:solidFill>
                <a:ea typeface="宋体" panose="02010600030101010101" pitchFamily="2" charset="-122"/>
              </a:rPr>
              <a:t>配置；</a:t>
            </a:r>
            <a:r>
              <a:rPr lang="en-US" sz="2400" b="0">
                <a:solidFill>
                  <a:srgbClr val="000000"/>
                </a:solidFill>
                <a:latin typeface="Times New Roman" panose="02020603050405020304" charset="0"/>
              </a:rPr>
              <a:t>4</a:t>
            </a:r>
            <a:r>
              <a:rPr lang="zh-CN" sz="2400" b="0">
                <a:solidFill>
                  <a:srgbClr val="000000"/>
                </a:solidFill>
                <a:ea typeface="宋体" panose="02010600030101010101" pitchFamily="2" charset="-122"/>
              </a:rPr>
              <a:t>、自动配置</a:t>
            </a:r>
            <a:r>
              <a:rPr lang="en-US" sz="2400" b="0">
                <a:solidFill>
                  <a:srgbClr val="000000"/>
                </a:solidFill>
                <a:latin typeface="Times New Roman" panose="02020603050405020304" charset="0"/>
              </a:rPr>
              <a:t>Spring</a:t>
            </a:r>
            <a:r>
              <a:rPr lang="zh-CN" sz="2400" b="0">
                <a:solidFill>
                  <a:srgbClr val="000000"/>
                </a:solidFill>
                <a:ea typeface="宋体" panose="02010600030101010101" pitchFamily="2" charset="-122"/>
              </a:rPr>
              <a:t>；</a:t>
            </a:r>
            <a:r>
              <a:rPr lang="en-US" sz="2400" b="0">
                <a:solidFill>
                  <a:srgbClr val="000000"/>
                </a:solidFill>
                <a:latin typeface="Times New Roman" panose="02020603050405020304" charset="0"/>
              </a:rPr>
              <a:t>5</a:t>
            </a:r>
            <a:r>
              <a:rPr lang="zh-CN" sz="2400" b="0">
                <a:solidFill>
                  <a:srgbClr val="000000"/>
                </a:solidFill>
                <a:ea typeface="宋体" panose="02010600030101010101" pitchFamily="2" charset="-122"/>
              </a:rPr>
              <a:t>、提供生产就绪功能，如指标，健康检查和外部配置；</a:t>
            </a:r>
            <a:r>
              <a:rPr lang="en-US" sz="2400" b="0">
                <a:solidFill>
                  <a:srgbClr val="000000"/>
                </a:solidFill>
                <a:latin typeface="Times New Roman" panose="02020603050405020304" charset="0"/>
              </a:rPr>
              <a:t>6</a:t>
            </a:r>
            <a:r>
              <a:rPr lang="zh-CN" sz="2400" b="0">
                <a:solidFill>
                  <a:srgbClr val="000000"/>
                </a:solidFill>
                <a:ea typeface="宋体" panose="02010600030101010101" pitchFamily="2" charset="-122"/>
              </a:rPr>
              <a:t>、绝对没有代码生成和</a:t>
            </a:r>
            <a:r>
              <a:rPr lang="en-US" sz="2400" b="0">
                <a:solidFill>
                  <a:srgbClr val="000000"/>
                </a:solidFill>
                <a:latin typeface="Times New Roman" panose="02020603050405020304" charset="0"/>
              </a:rPr>
              <a:t>XML</a:t>
            </a:r>
            <a:r>
              <a:rPr lang="zh-CN" sz="2400" b="0">
                <a:solidFill>
                  <a:srgbClr val="000000"/>
                </a:solidFill>
                <a:ea typeface="宋体" panose="02010600030101010101" pitchFamily="2" charset="-122"/>
              </a:rPr>
              <a:t>的配置要求；</a:t>
            </a: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5930" y="189865"/>
            <a:ext cx="7143750" cy="1845310"/>
          </a:xfrm>
          <a:prstGeom prst="rect">
            <a:avLst/>
          </a:prstGeom>
          <a:noFill/>
        </p:spPr>
        <p:txBody>
          <a:bodyPr wrap="square" rtlCol="0">
            <a:spAutoFit/>
          </a:bodyPr>
          <a:lstStyle/>
          <a:p>
            <a:r>
              <a:rPr lang="en-US" sz="2400" b="1" dirty="0" smtClean="0">
                <a:latin typeface="+mn-ea"/>
                <a:ea typeface="+mn-ea"/>
              </a:rPr>
              <a:t>  </a:t>
            </a:r>
            <a:r>
              <a:rPr lang="zh-CN" altLang="en-US" sz="2400" b="1" dirty="0"/>
              <a:t>管理员登录</a:t>
            </a:r>
            <a:endParaRPr lang="zh-CN" altLang="en-US" sz="2400" b="1" dirty="0"/>
          </a:p>
          <a:p>
            <a:endParaRPr lang="en-US" altLang="zh-CN" b="1" dirty="0" smtClean="0"/>
          </a:p>
          <a:p>
            <a:endParaRPr lang="en-US" altLang="zh-CN" b="1" dirty="0"/>
          </a:p>
          <a:p>
            <a:endParaRPr lang="en-US" altLang="zh-CN" b="1" dirty="0" smtClean="0"/>
          </a:p>
          <a:p>
            <a:endParaRPr lang="zh-CN" altLang="en-US" b="1" dirty="0"/>
          </a:p>
          <a:p>
            <a:r>
              <a:rPr lang="zh-CN" altLang="en-US" dirty="0" smtClean="0">
                <a:solidFill>
                  <a:srgbClr val="FF0000"/>
                </a:solidFill>
              </a:rPr>
              <a:t> </a:t>
            </a:r>
            <a:endParaRPr lang="zh-CN" altLang="en-US" b="1" dirty="0"/>
          </a:p>
        </p:txBody>
      </p:sp>
      <p:pic>
        <p:nvPicPr>
          <p:cNvPr id="-2147482479" name="图片 -2147482480"/>
          <p:cNvPicPr>
            <a:picLocks noChangeAspect="1"/>
          </p:cNvPicPr>
          <p:nvPr/>
        </p:nvPicPr>
        <p:blipFill>
          <a:blip r:embed="rId1"/>
          <a:stretch>
            <a:fillRect/>
          </a:stretch>
        </p:blipFill>
        <p:spPr>
          <a:xfrm>
            <a:off x="179070" y="980440"/>
            <a:ext cx="8648065" cy="540512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1661" y="332656"/>
            <a:ext cx="5883275" cy="460375"/>
          </a:xfrm>
          <a:prstGeom prst="rect">
            <a:avLst/>
          </a:prstGeom>
          <a:noFill/>
        </p:spPr>
        <p:txBody>
          <a:bodyPr wrap="square" rtlCol="0">
            <a:spAutoFit/>
          </a:bodyPr>
          <a:lstStyle/>
          <a:p>
            <a:r>
              <a:rPr lang="en-US" altLang="zh-CN" sz="2000" dirty="0"/>
              <a:t> </a:t>
            </a:r>
            <a:r>
              <a:rPr lang="zh-CN" altLang="en-US" sz="2400" b="1" dirty="0"/>
              <a:t>结  论</a:t>
            </a:r>
            <a:endParaRPr lang="zh-CN" altLang="en-US" sz="2400" b="1" dirty="0"/>
          </a:p>
        </p:txBody>
      </p:sp>
      <p:sp>
        <p:nvSpPr>
          <p:cNvPr id="3" name="文本框 2"/>
          <p:cNvSpPr txBox="1"/>
          <p:nvPr/>
        </p:nvSpPr>
        <p:spPr>
          <a:xfrm>
            <a:off x="339727" y="1124744"/>
            <a:ext cx="8634730" cy="2306955"/>
          </a:xfrm>
          <a:prstGeom prst="rect">
            <a:avLst/>
          </a:prstGeom>
          <a:noFill/>
        </p:spPr>
        <p:txBody>
          <a:bodyPr wrap="square" rtlCol="0">
            <a:spAutoFit/>
          </a:bodyPr>
          <a:lstStyle/>
          <a:p>
            <a:r>
              <a:rPr lang="zh-CN" altLang="en-US" dirty="0"/>
              <a:t>此时项目已经完成，即使实施的时间不是很长，但是这个过程中需要准备很长的一段时间去对系统设计开发所实际到的技术进行学习。在学习的过程中，我逐渐认识得到了我自身存在的一些不足。对于一些控制是必要的应用技能，能够理解，整个过程中仅仅是一个掌握了常用的性能和控制方法，我觉得挺容易的。从该系统中，系统的分析和设计的调查数据，并且已经经历了几个月，并努力几个月，该系统已经完成。很显然，该系统仍有很多不成熟，在系统设计过程中有许多技术缺陷存在。在设计的过程中也涉及到了很多自己无法解决的问题，主要通过找专业的网站和论坛来解决这些问题。</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2860" y="1119505"/>
            <a:ext cx="7483475" cy="3384550"/>
          </a:xfrm>
          <a:prstGeom prst="rect">
            <a:avLst/>
          </a:prstGeom>
          <a:noFill/>
        </p:spPr>
        <p:txBody>
          <a:bodyPr wrap="square" rtlCol="0">
            <a:spAutoFit/>
            <a:scene3d>
              <a:camera prst="orthographicFront"/>
              <a:lightRig rig="threePt" dir="t"/>
            </a:scene3d>
          </a:bodyPr>
          <a:lstStyle/>
          <a:p>
            <a:r>
              <a:rPr lang="zh-CN" altLang="en-US"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感谢观看 </a:t>
            </a:r>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a:t>
            </a:r>
            <a:endParaRPr lang="zh-CN" altLang="en-US" sz="80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rPr>
              <a:t>THANK  YOU !</a:t>
            </a:r>
            <a:endPar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主题1">
  <a:themeElements>
    <a:clrScheme name="肥皂">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肥皂">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肥皂">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1913</Words>
  <Application>WPS 演示</Application>
  <PresentationFormat>全屏显示(4:3)</PresentationFormat>
  <Paragraphs>77</Paragraphs>
  <Slides>9</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vt:i4>
      </vt:variant>
    </vt:vector>
  </HeadingPairs>
  <TitlesOfParts>
    <vt:vector size="24" baseType="lpstr">
      <vt:lpstr>Arial</vt:lpstr>
      <vt:lpstr>宋体</vt:lpstr>
      <vt:lpstr>Wingdings</vt:lpstr>
      <vt:lpstr>Century Gothic</vt:lpstr>
      <vt:lpstr>Calibri</vt:lpstr>
      <vt:lpstr>Garamond</vt:lpstr>
      <vt:lpstr>Roboto Bold</vt:lpstr>
      <vt:lpstr>Segoe Print</vt:lpstr>
      <vt:lpstr>Roboto Regular</vt:lpstr>
      <vt:lpstr>Helvetica Neue Medium</vt:lpstr>
      <vt:lpstr>微软雅黑</vt:lpstr>
      <vt:lpstr>黑体</vt:lpstr>
      <vt:lpstr>Arial Unicode MS</vt:lpstr>
      <vt:lpstr>Times New Roman</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丘美玲</cp:lastModifiedBy>
  <cp:revision>348</cp:revision>
  <dcterms:created xsi:type="dcterms:W3CDTF">2013-10-30T09:04:00Z</dcterms:created>
  <dcterms:modified xsi:type="dcterms:W3CDTF">2021-03-18T16:03:30Z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6A47F3E9F2924060BF895509D11609C9</vt:lpwstr>
  </property>
</Properties>
</file>