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78" r:id="rId8"/>
    <p:sldId id="262" r:id="rId9"/>
    <p:sldId id="280"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springboot旅游网站设计</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 张晓东. MySOL数据库应用系统与实例[M].北京:人民邮电出版社,2015：179</a:t>
            </a:r>
            <a:endParaRPr altLang="zh-CN"/>
          </a:p>
          <a:p>
            <a:r>
              <a:rPr altLang="zh-CN"/>
              <a:t>[2]（美）额尔曼.（美）威多姆.数据库系统基础教程.清华大学出版社，2016：57</a:t>
            </a:r>
            <a:endParaRPr altLang="zh-CN"/>
          </a:p>
          <a:p>
            <a:r>
              <a:rPr altLang="zh-CN"/>
              <a:t>[3] David L.Anderson.Managing  Information Systems.清华大学出版社，2012：16</a:t>
            </a:r>
            <a:endParaRPr altLang="zh-CN"/>
          </a:p>
          <a:p>
            <a:r>
              <a:rPr altLang="zh-CN"/>
              <a:t>[4]孙卫琴,李洪成.《Tomcat 与 Java Web 开发技术详解》.电子工业出版社,2013年6月</a:t>
            </a:r>
            <a:endParaRPr altLang="zh-CN"/>
          </a:p>
          <a:p>
            <a:r>
              <a:rPr altLang="zh-CN"/>
              <a:t>[5]BruceEckel.《Java编程思想》. 机械工业出版社,2013年10月</a:t>
            </a:r>
            <a:endParaRPr altLang="zh-CN"/>
          </a:p>
          <a:p>
            <a:r>
              <a:rPr altLang="zh-CN"/>
              <a:t>[6]FLANAGAN.《Java技术手册》. 中国电力出版社,2012年6月</a:t>
            </a:r>
            <a:endParaRPr altLang="zh-CN"/>
          </a:p>
          <a:p>
            <a:r>
              <a:rPr altLang="zh-CN"/>
              <a:t>[7]孙一林,彭波.《Java数据库编程实例》. 清华大学出版社,2015年8月</a:t>
            </a:r>
            <a:endParaRPr altLang="zh-CN"/>
          </a:p>
          <a:p>
            <a:r>
              <a:rPr altLang="zh-CN"/>
              <a:t>[8]飞思科技产品研发中心.《JSP应用开发详解》.电子工业出版社,2013年9月</a:t>
            </a:r>
            <a:endParaRPr altLang="zh-CN"/>
          </a:p>
          <a:p>
            <a:r>
              <a:rPr altLang="zh-CN"/>
              <a:t>[9]耿祥义,张跃平.《JSP实用教程》. 清华大学出版社,2016年5月</a:t>
            </a:r>
            <a:endParaRPr altLang="zh-CN"/>
          </a:p>
          <a:p>
            <a:r>
              <a:rPr altLang="zh-CN"/>
              <a:t>[10]孙涌.《现代软件工程》.北京希望电子出版社,2013年8月</a:t>
            </a:r>
            <a:endParaRPr altLang="zh-CN"/>
          </a:p>
          <a:p>
            <a:r>
              <a:rPr altLang="zh-CN"/>
              <a:t>[11]萨师煊，王珊.《数据库系统概论》.高等教育出版社,2017年2月</a:t>
            </a:r>
            <a:endParaRPr altLang="zh-CN"/>
          </a:p>
          <a:p>
            <a:r>
              <a:rPr altLang="zh-CN"/>
              <a:t>[12]Brown等.《JSP编程指南（第二版）》. 电子工业出版社 ,2016年3月  </a:t>
            </a:r>
            <a:endParaRPr altLang="zh-CN"/>
          </a:p>
          <a:p>
            <a:r>
              <a:rPr altLang="zh-CN"/>
              <a:t>[13]清宏计算机工作室.《JSP编程技巧》. 机械工业出版社, 2014年5月</a:t>
            </a:r>
            <a:endParaRPr altLang="zh-CN"/>
          </a:p>
          <a:p>
            <a:r>
              <a:rPr altLang="zh-CN"/>
              <a:t>[14]朱红,司光亚.《JSP Web编程指南》.电子工业出版社, 2017年9月    .</a:t>
            </a:r>
            <a:endParaRPr altLang="zh-CN"/>
          </a:p>
          <a:p>
            <a:r>
              <a:rPr altLang="zh-CN"/>
              <a:t>[16] 王家华．软件工程[M]，沈阳：东北大学出版社，2018：46</a:t>
            </a:r>
            <a:endParaRPr altLang="zh-CN"/>
          </a:p>
          <a:p>
            <a:r>
              <a:rPr altLang="zh-CN"/>
              <a:t>[17] 张孝祥,徐明华.软件开发课堂.清华大学出版社，2018：55</a:t>
            </a:r>
            <a:endParaRPr altLang="zh-CN"/>
          </a:p>
          <a:p>
            <a:r>
              <a:rPr altLang="zh-CN"/>
              <a:t>[18] 崔洋.MYSql数据库应用从入门到精通.中国铁道出版社，2013：27</a:t>
            </a:r>
            <a:endParaRPr altLang="zh-CN"/>
          </a:p>
          <a:p>
            <a:r>
              <a:rPr altLang="zh-CN"/>
              <a:t>[19] 王珊,萨师煊.数据库系统概论.高等教育出版社, 2016：16</a:t>
            </a:r>
            <a:endParaRPr altLang="zh-CN"/>
          </a:p>
          <a:p>
            <a:r>
              <a:rPr altLang="zh-CN"/>
              <a:t>[20] 张海潘.软件工程导论.清华大学出版社，2018：86</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科学技术的飞速发展，各行各业都在努力与现代先进技术接轨，通过科技手段提高自身的优势，旅游网站当然也不能排除在外，随着旅游网站的不断成熟，它彻底改变了过去传统的旅游网站方式，不仅使旅游管理难度变低了，还提升了旅游网站的灵活性。这种个性化的旅游网站特别注重交互协调经营与管理的相互配合，激发了管理人员的创造性与主动性，对旅游管理的管理而言非常有利。</a:t>
            </a:r>
            <a:endParaRPr lang="zh-CN" altLang="zh-CN" dirty="0"/>
          </a:p>
          <a:p>
            <a:r>
              <a:rPr lang="zh-CN" altLang="zh-CN" dirty="0"/>
              <a:t>本文首先分析了旅游网站的发展背景和意义，简要阐述了旅游网站系统开发的主要内容和优势，然后简要介绍了国内外旅游网站系统的研究和应用现状，并对系统开发技术，系统分析和总体设计，实现详细功能等。</a:t>
            </a:r>
            <a:endParaRPr lang="zh-CN" altLang="zh-CN" dirty="0"/>
          </a:p>
          <a:p>
            <a:r>
              <a:rPr lang="zh-CN" altLang="zh-CN" dirty="0"/>
              <a:t>本旅游网站系统采用的数据库是MYSQL，使用JSP技术开发，在设计过程中，充分保证了系统代码的良好可读性、实用性、易扩展性、通用性、便于后期维护、操作方便以及页面简洁等特点。</a:t>
            </a:r>
            <a:endParaRPr lang="zh-CN" altLang="zh-CN" dirty="0"/>
          </a:p>
          <a:p>
            <a:endParaRPr lang="zh-CN" altLang="zh-CN" dirty="0"/>
          </a:p>
          <a:p>
            <a:r>
              <a:rPr lang="zh-CN" altLang="zh-CN" dirty="0"/>
              <a:t>关键词:旅游网站；JSP；MYSQL 数据库</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从古至今，通过书本获取知识信息的方式完全被互联网络信息化，但是旅游借还，对于旅游网站工作来说，仍然是一项非常重要的工作。尤其是旅游信息文化，这个周期的信息登记，传统人工记录模式已不符合当前社会发展和旅游管理工作需求。对于旅游的路线，传统的方式都是通过纸质进行对旅游路线的查看及购买，方便用户查找可以能够快一点的找到某旅游的路线信息。</a:t>
            </a:r>
            <a:endParaRPr lang="zh-CN" altLang="zh-CN" sz="1600" dirty="0"/>
          </a:p>
          <a:p>
            <a:r>
              <a:rPr lang="zh-CN" altLang="zh-CN" sz="1600" dirty="0"/>
              <a:t>随着社会的发展，科技的进步互联网技术变得越来越普及，网络交流的生活方式已经逐渐的受到了广大人民群众的喜爱，越来越多的网络爱好者开始在网络上满足自己的衣食住行及自己的工作学习，同时也渐渐的步入到了各个用户。网络有许多的优点，比如方便、快捷、效率高并且成本低，你可以足不出户就可以获取到自己所需的旅游信息。因此，类似网上旅游管理系统满足了足不出户以及工作繁忙的客户的需求，目前，建立网络管理系统，本旅游网站系统的开发是采用JSP技术为基础，以Mysql为数据库进行开发的。</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旅游网站系统的各种功能，从而达到对旅游借还相关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人脸识别技术的整体界面简单，功能完善。</a:t>
            </a:r>
            <a:endParaRPr lang="zh-CN" altLang="zh-CN" dirty="0"/>
          </a:p>
          <a:p>
            <a:r>
              <a:rPr lang="zh-CN"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人脸识别技术的实际需求。</a:t>
            </a:r>
            <a:endParaRPr lang="zh-CN" altLang="zh-CN" dirty="0"/>
          </a:p>
          <a:p>
            <a:r>
              <a:rPr lang="zh-CN" altLang="zh-CN" dirty="0"/>
              <a:t>系统设计需要从学生和管理员的实际需求开始，以了解他们需要实施哪些功能以及他们可以包括哪些管理工作。</a:t>
            </a:r>
            <a:endParaRPr lang="zh-CN" altLang="zh-CN" dirty="0"/>
          </a:p>
          <a:p>
            <a:r>
              <a:rPr lang="zh-CN" altLang="zh-CN" dirty="0"/>
              <a:t>考虑到人脸识别技术系统设计的特点，应满足几个要求：</a:t>
            </a:r>
            <a:endParaRPr lang="zh-CN" altLang="zh-CN" dirty="0"/>
          </a:p>
          <a:p>
            <a:r>
              <a:rPr lang="zh-CN" altLang="zh-CN" dirty="0"/>
              <a:t>（1）它可以通过网络开展人脸识别技术信息管理工作，促进对人脸识别技术信息的统一管理。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dirty="0"/>
              <a:t>Spring Boot框架</a:t>
            </a:r>
            <a:br>
              <a:rPr lang="zh-CN" altLang="zh-CN" b="1" dirty="0">
                <a:effectLst/>
              </a:rPr>
            </a:br>
            <a:endParaRPr lang="zh-CN" altLang="en-US" dirty="0"/>
          </a:p>
        </p:txBody>
      </p:sp>
      <p:sp>
        <p:nvSpPr>
          <p:cNvPr id="3" name="内容占位符 2"/>
          <p:cNvSpPr>
            <a:spLocks noGrp="1"/>
          </p:cNvSpPr>
          <p:nvPr>
            <p:ph idx="1"/>
          </p:nvPr>
        </p:nvSpPr>
        <p:spPr/>
        <p:txBody>
          <a:bodyPr>
            <a:normAutofit fontScale="40000"/>
          </a:bodyPr>
          <a:lstStyle/>
          <a:p>
            <a:r>
              <a:rPr altLang="zh-CN" dirty="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altLang="zh-CN" dirty="0"/>
          </a:p>
          <a:p>
            <a:r>
              <a:rPr altLang="zh-CN" dirty="0"/>
              <a:t>Spring Boot特点：</a:t>
            </a:r>
            <a:endParaRPr altLang="zh-CN" dirty="0"/>
          </a:p>
          <a:p>
            <a:r>
              <a:rPr altLang="zh-CN" dirty="0"/>
              <a:t>1、创建一个单独的Spring应用程序；</a:t>
            </a:r>
            <a:endParaRPr altLang="zh-CN" dirty="0"/>
          </a:p>
          <a:p>
            <a:r>
              <a:rPr altLang="zh-CN" dirty="0"/>
              <a:t>2、嵌入式Tomcat，无需部署WAR文件；</a:t>
            </a:r>
            <a:endParaRPr altLang="zh-CN" dirty="0"/>
          </a:p>
          <a:p>
            <a:r>
              <a:rPr altLang="zh-CN" dirty="0"/>
              <a:t>3、简化Maven配置；</a:t>
            </a:r>
            <a:endParaRPr altLang="zh-CN" dirty="0"/>
          </a:p>
          <a:p>
            <a:r>
              <a:rPr altLang="zh-CN" dirty="0"/>
              <a:t>4、自动配置Spring；</a:t>
            </a:r>
            <a:endParaRPr altLang="zh-CN" dirty="0"/>
          </a:p>
          <a:p>
            <a:r>
              <a:rPr altLang="zh-CN" dirty="0"/>
              <a:t>5、提供生产就绪功能，如指标，健康检查和外部配置；</a:t>
            </a:r>
            <a:endParaRPr altLang="zh-CN" dirty="0"/>
          </a:p>
          <a:p>
            <a:r>
              <a:rPr altLang="zh-CN" dirty="0"/>
              <a:t>6、绝对没有代码生成和XML的配置要求；</a:t>
            </a:r>
            <a:endParaRPr altLang="zh-CN" dirty="0"/>
          </a:p>
          <a:p>
            <a:r>
              <a:rPr altLang="zh-CN" dirty="0"/>
              <a:t>  安装步骤：</a:t>
            </a:r>
            <a:endParaRPr altLang="zh-CN" dirty="0"/>
          </a:p>
          <a:p>
            <a:r>
              <a:rPr altLang="zh-CN" dirty="0"/>
              <a:t>   最基本的是，Spring Boot是一个可以被任何项目的构建系统使用的库集合。 为简单起见，该框架还提供了一个命令行界面，可用于运行和测试Boot应用程序。 可以从Spring存储库手动下载和安装框架的已发布版本，包括集成的CLI（命令行界面）。 更简单的方法是使用Groovy enVironment Manager（GVM），它负责处理Boot版本的安装和管理。 可以从GVM命令行GVM install springboot安装Boot及其CLI。 在OS X上安装Boot时可以使用Homebrew包管理器。要完成安装，首先使用brew tap pivotal / tap切换到pivotal存储库，然后执行brew install springboot命令。</a:t>
            </a:r>
            <a:endParaRPr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sym typeface="+mn-ea"/>
              </a:rPr>
              <a:t>MySQL</a:t>
            </a:r>
            <a:r>
              <a:rPr altLang="zh-CN" b="1" dirty="0">
                <a:effectLst/>
              </a:rPr>
              <a:t>数据库</a:t>
            </a:r>
            <a:endParaRPr altLang="zh-CN" b="1" dirty="0">
              <a:effectLst/>
            </a:endParaRPr>
          </a:p>
        </p:txBody>
      </p:sp>
      <p:sp>
        <p:nvSpPr>
          <p:cNvPr id="2" name="内容占位符 1"/>
          <p:cNvSpPr>
            <a:spLocks noGrp="1"/>
          </p:cNvSpPr>
          <p:nvPr>
            <p:ph idx="1"/>
          </p:nvPr>
        </p:nvSpPr>
        <p:spPr>
          <a:xfrm>
            <a:off x="539552" y="1772816"/>
            <a:ext cx="8208912" cy="4680520"/>
          </a:xfrm>
        </p:spPr>
        <p:txBody>
          <a:bodyPr>
            <a:normAutofit fontScale="60000"/>
          </a:bodyPr>
          <a:lstStyle/>
          <a:p>
            <a:r>
              <a:rPr altLang="zh-CN" dirty="0"/>
              <a:t>数据库是系统开发过程中不可或缺的一部分。在WEB应用方面，MySQL AB开发了一个具有很大优势的MySQL关系数据库管理系统。 MySQL可以将数据存储在不同的表中，这非常灵活，并且还可以提高系统在实际应用中的速度。数据库访问最常用于标准SQL语言，MySQL用于SQL语言，因此它具有高度兼容性。数据库的操作是必不可少的，包括对数据库表的增加、删除、修改、查询等功能。现如今，数据库可以分为关系型数据库和非关系型数据库，Mysql属于关系性数据库，Mysql数据库是一款小型的关系型数据库，它以其自身特点：体积小、速度快、成本低等，Mysql数据库是目前最受欢迎的开源数据库。</a:t>
            </a:r>
            <a:endParaRPr altLang="zh-CN" dirty="0"/>
          </a:p>
          <a:p>
            <a:r>
              <a:rPr altLang="zh-CN" dirty="0"/>
              <a:t>在WEB应用技术中， Mysql数据库支持不同的操作系统平台，虽然在不同平台下的安装和配置都不相同，但是差别也不是很大，Mysql在Windows平台下两种安装方式，二进制版和免安装版。安装完Mysql数据库之后，需要启动服务进程，相应的客户端就可以连接数据库，客户端可通过命令行或者图形界面工具登录数据库。。</a:t>
            </a:r>
            <a:endParaRPr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570" name="对象 -2147482571"/>
          <p:cNvGraphicFramePr>
            <a:graphicFrameLocks noChangeAspect="1"/>
          </p:cNvGraphicFramePr>
          <p:nvPr/>
        </p:nvGraphicFramePr>
        <p:xfrm>
          <a:off x="1640840" y="1929130"/>
          <a:ext cx="5862320" cy="2999740"/>
        </p:xfrm>
        <a:graphic>
          <a:graphicData uri="http://schemas.openxmlformats.org/presentationml/2006/ole">
            <mc:AlternateContent xmlns:mc="http://schemas.openxmlformats.org/markup-compatibility/2006">
              <mc:Choice xmlns:v="urn:schemas-microsoft-com:vml" Requires="v">
                <p:oleObj spid="_x0000_s3076" name="" r:id="rId1" imgW="7594600" imgH="3962400" progId="Visio.Drawing.11">
                  <p:embed/>
                </p:oleObj>
              </mc:Choice>
              <mc:Fallback>
                <p:oleObj name="" r:id="rId1" imgW="7594600" imgH="3962400" progId="Visio.Drawing.11">
                  <p:embed/>
                  <p:pic>
                    <p:nvPicPr>
                      <p:cNvPr id="0" name="图片 3075"/>
                      <p:cNvPicPr/>
                      <p:nvPr/>
                    </p:nvPicPr>
                    <p:blipFill>
                      <a:blip r:embed="rId2"/>
                      <a:stretch>
                        <a:fillRect/>
                      </a:stretch>
                    </p:blipFill>
                    <p:spPr>
                      <a:xfrm>
                        <a:off x="1640840" y="1929130"/>
                        <a:ext cx="5862320" cy="29997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此时项目已经完成，即使实施的时间不是很长，但是这个过程中需要准备很长的一段时间去对系统设计开发所实际到的技术进行学习。在学习的过程中，我逐渐意识到我的缺点。对于一些控制是必要的应用技能，能理解整个过程只是一个大师的常用的性能和控制方法，我觉得很容易。从系统中，系统分析和设计调查数据，经历了几个月的时间和努力工作数月，旅游网站开发已经完成。显然,该系统仍有很多不成熟，有许多技术系统设计过程中的缺陷。在设计的过程中还涉及到很多自己不能解决的问题，主要通过寻找专业系统和论坛来解决这些问题，为成功完成我的毕业设计,也贡献了很大一部分的力量。</a:t>
            </a:r>
            <a:endParaRPr lang="zh-CN" altLang="zh-CN" dirty="0"/>
          </a:p>
          <a:p>
            <a:r>
              <a:rPr lang="zh-CN" altLang="zh-CN" dirty="0"/>
              <a:t>由于该开发平台的容量有限开发，完成基本功能的一部分而已，一些真正有用的功能，设计实现的还是不完美，界面设计也不是漂亮。但是，这个作为我本人单独开发的系统能够稳定的运行，还是让我感到十分欣慰的。</a:t>
            </a:r>
            <a:endParaRPr lang="zh-CN" altLang="zh-CN" dirty="0"/>
          </a:p>
          <a:p>
            <a:r>
              <a:rPr lang="zh-CN" altLang="zh-CN" dirty="0"/>
              <a:t>在系统设计的过程中还遇到的一个问题就是，自己的英语水平还有待提高，很多关于游戏开发技术的资料都是英文的文献，完全依靠自己的英语水平无法完全看懂。只有在使用翻译软件实时翻译的辅助函数只勉强理解。显然意识到英语能力水平直接影响到系统的开发。</a:t>
            </a:r>
            <a:endParaRPr lang="zh-CN" altLang="zh-CN" dirty="0"/>
          </a:p>
          <a:p>
            <a:r>
              <a:rPr lang="zh-CN" altLang="zh-CN" dirty="0"/>
              <a:t>经过编程工作，我对程序开发及自己所学的知识有了更新的认识，这样我有更多的信心，我相信在未来的道路上我将会更好！</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4081</Words>
  <Application>WPS 演示</Application>
  <PresentationFormat>全屏显示(4:3)</PresentationFormat>
  <Paragraphs>87</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人脸识别技术在校园中的应用研究--PPT</vt:lpstr>
      <vt:lpstr>摘要：</vt:lpstr>
      <vt:lpstr>课题目的和意义：</vt:lpstr>
      <vt:lpstr>研究的内容：</vt:lpstr>
      <vt:lpstr>需求分析</vt:lpstr>
      <vt:lpstr>Python技术 </vt:lpstr>
      <vt:lpstr>MySQL数据库</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70</cp:revision>
  <dcterms:created xsi:type="dcterms:W3CDTF">2016-04-04T06:35:00Z</dcterms:created>
  <dcterms:modified xsi:type="dcterms:W3CDTF">2021-03-06T12:39:29Z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