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3"/>
    <p:sldId id="257" r:id="rId4"/>
    <p:sldId id="258" r:id="rId5"/>
    <p:sldId id="259" r:id="rId6"/>
    <p:sldId id="278" r:id="rId7"/>
    <p:sldId id="280" r:id="rId8"/>
    <p:sldId id="262" r:id="rId9"/>
    <p:sldId id="281" r:id="rId10"/>
    <p:sldId id="282" r:id="rId11"/>
    <p:sldId id="283" r:id="rId12"/>
    <p:sldId id="274" r:id="rId13"/>
    <p:sldId id="275" r:id="rId14"/>
    <p:sldId id="276" r:id="rId15"/>
    <p:sldId id="277"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1DA9C3-970E-4946-A062-1362C33E617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349DC9-ADBA-4C44-A757-972667D9253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标题 28"/>
          <p:cNvSpPr>
            <a:spLocks noGrp="1"/>
          </p:cNvSpPr>
          <p:nvPr>
            <p:ph type="ctrTitle"/>
          </p:nvPr>
        </p:nvSpPr>
        <p:spPr>
          <a:xfrm>
            <a:off x="381000" y="4853411"/>
            <a:ext cx="8458200" cy="1222375"/>
          </a:xfrm>
        </p:spPr>
        <p:txBody>
          <a:bodyPr anchor="t"/>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16" name="日期占位符 15"/>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 name="页脚占位符 1"/>
          <p:cNvSpPr>
            <a:spLocks noGrp="1"/>
          </p:cNvSpPr>
          <p:nvPr>
            <p:ph type="ftr" sz="quarter" idx="11"/>
          </p:nvPr>
        </p:nvSpPr>
        <p:spPr/>
        <p:txBody>
          <a:bodyPr/>
          <a:lstStyle/>
          <a:p>
            <a:endParaRPr lang="zh-CN" altLang="en-US"/>
          </a:p>
        </p:txBody>
      </p:sp>
      <p:sp>
        <p:nvSpPr>
          <p:cNvPr id="15" name="灯片编号占位符 14"/>
          <p:cNvSpPr>
            <a:spLocks noGrp="1"/>
          </p:cNvSpPr>
          <p:nvPr>
            <p:ph type="sldNum" sz="quarter" idx="12"/>
          </p:nvPr>
        </p:nvSpPr>
        <p:spPr>
          <a:xfrm>
            <a:off x="8229600" y="6473952"/>
            <a:ext cx="758952" cy="246888"/>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49276"/>
            <a:ext cx="18288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549276"/>
            <a:ext cx="6248400" cy="5851525"/>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kumimoji="0" lang="zh-CN" altLang="en-US" smtClean="0"/>
              <a:t>单击此处编辑母版标题样式</a:t>
            </a:r>
            <a:endParaRPr kumimoji="0" lang="en-US"/>
          </a:p>
        </p:txBody>
      </p:sp>
      <p:sp>
        <p:nvSpPr>
          <p:cNvPr id="27" name="内容占位符 26"/>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19" name="页脚占位符 18"/>
          <p:cNvSpPr>
            <a:spLocks noGrp="1"/>
          </p:cNvSpPr>
          <p:nvPr>
            <p:ph type="ftr" sz="quarter" idx="11"/>
          </p:nvPr>
        </p:nvSpPr>
        <p:spPr>
          <a:xfrm>
            <a:off x="3581400" y="76200"/>
            <a:ext cx="2895600" cy="288925"/>
          </a:xfrm>
        </p:spPr>
        <p:txBody>
          <a:bodyPr/>
          <a:lstStyle/>
          <a:p>
            <a:endParaRPr lang="zh-CN" altLang="en-US"/>
          </a:p>
        </p:txBody>
      </p:sp>
      <p:sp>
        <p:nvSpPr>
          <p:cNvPr id="16" name="灯片编号占位符 15"/>
          <p:cNvSpPr>
            <a:spLocks noGrp="1"/>
          </p:cNvSpPr>
          <p:nvPr>
            <p:ph type="sldNum" sz="quarter" idx="12"/>
          </p:nvPr>
        </p:nvSpPr>
        <p:spPr>
          <a:xfrm>
            <a:off x="8229600" y="6473952"/>
            <a:ext cx="758952" cy="246888"/>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文本占位符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19" name="日期占位符 18"/>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11" name="页脚占位符 10"/>
          <p:cNvSpPr>
            <a:spLocks noGrp="1"/>
          </p:cNvSpPr>
          <p:nvPr>
            <p:ph type="ftr" sz="quarter" idx="11"/>
          </p:nvPr>
        </p:nvSpPr>
        <p:spPr/>
        <p:txBody>
          <a:bodyPr/>
          <a:lstStyle/>
          <a:p>
            <a:endParaRPr lang="zh-CN" altLang="en-US"/>
          </a:p>
        </p:txBody>
      </p:sp>
      <p:sp>
        <p:nvSpPr>
          <p:cNvPr id="16" name="灯片编号占位符 1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8" name="标题 7"/>
          <p:cNvSpPr>
            <a:spLocks noGrp="1"/>
          </p:cNvSpPr>
          <p:nvPr>
            <p:ph type="title"/>
          </p:nvPr>
        </p:nvSpPr>
        <p:spPr>
          <a:xfrm>
            <a:off x="180475" y="2947085"/>
            <a:ext cx="8686800" cy="1184825"/>
          </a:xfrm>
        </p:spPr>
        <p:txBody>
          <a:bodyPr rtlCol="0" anchor="t"/>
          <a:lstStyle>
            <a:lvl1pPr algn="r">
              <a:defRPr/>
            </a:lvl1pPr>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0" name="标题 1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4" name="内容占位符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13" name="内容占位符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1" name="日期占位符 20"/>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10" name="页脚占位符 9"/>
          <p:cNvSpPr>
            <a:spLocks noGrp="1"/>
          </p:cNvSpPr>
          <p:nvPr>
            <p:ph type="ftr" sz="quarter" idx="11"/>
          </p:nvPr>
        </p:nvSpPr>
        <p:spPr/>
        <p:txBody>
          <a:bodyPr/>
          <a:lstStyle/>
          <a:p>
            <a:endParaRPr lang="zh-CN" altLang="en-US"/>
          </a:p>
        </p:txBody>
      </p:sp>
      <p:sp>
        <p:nvSpPr>
          <p:cNvPr id="31" name="灯片编号占位符 30"/>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9" name="标题 28"/>
          <p:cNvSpPr>
            <a:spLocks noGrp="1"/>
          </p:cNvSpPr>
          <p:nvPr>
            <p:ph type="title"/>
          </p:nvPr>
        </p:nvSpPr>
        <p:spPr>
          <a:xfrm>
            <a:off x="304800" y="5410200"/>
            <a:ext cx="8610600" cy="882650"/>
          </a:xfrm>
        </p:spPr>
        <p:txBody>
          <a:bodyPr anchor="ctr"/>
          <a:lstStyle>
            <a:lvl1pPr>
              <a:defRPr/>
            </a:lvl1p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25" name="文本占位符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8" name="内容占位符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10" name="日期占位符 9"/>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229600" y="6477000"/>
            <a:ext cx="762000" cy="246888"/>
          </a:xfrm>
        </p:spPr>
        <p:txBody>
          <a:bodyPr/>
          <a:lstStyle/>
          <a:p>
            <a:fld id="{0C913308-F349-4B6D-A68A-DD1791B4A57B}" type="slidenum">
              <a:rPr lang="zh-CN" altLang="en-US" smtClean="0"/>
            </a:fld>
            <a:endParaRPr lang="zh-CN" altLang="en-US"/>
          </a:p>
        </p:txBody>
      </p:sp>
      <p:sp>
        <p:nvSpPr>
          <p:cNvPr id="11" name="直接连接符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1" name="页脚占位符 20"/>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4" name="页脚占位符 23"/>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8" name="直接连接符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标题 11"/>
          <p:cNvSpPr>
            <a:spLocks noGrp="1"/>
          </p:cNvSpPr>
          <p:nvPr>
            <p:ph type="title"/>
          </p:nvPr>
        </p:nvSpPr>
        <p:spPr>
          <a:xfrm>
            <a:off x="457200" y="5486400"/>
            <a:ext cx="8458200" cy="520700"/>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endParaRPr kumimoji="0" lang="zh-CN" altLang="en-US" smtClean="0"/>
          </a:p>
        </p:txBody>
      </p:sp>
      <p:sp>
        <p:nvSpPr>
          <p:cNvPr id="14" name="内容占位符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9" name="页脚占位符 28"/>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13" name="图片占位符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zh-CN" altLang="en-US" smtClean="0"/>
              <a:t>单击图标添加图片</a:t>
            </a:r>
            <a:endParaRPr kumimoji="0" lang="en-US" dirty="0"/>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31" name="灯片编号占位符 30"/>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17" name="标题 16"/>
          <p:cNvSpPr>
            <a:spLocks noGrp="1"/>
          </p:cNvSpPr>
          <p:nvPr>
            <p:ph type="title"/>
          </p:nvPr>
        </p:nvSpPr>
        <p:spPr>
          <a:xfrm>
            <a:off x="381000" y="4993760"/>
            <a:ext cx="5867400" cy="522288"/>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文本占位符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11" name="日期占位符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530820CF-B880-4189-942D-D702A7CBA730}" type="datetimeFigureOut">
              <a:rPr lang="zh-CN" altLang="en-US" smtClean="0"/>
            </a:fld>
            <a:endParaRPr lang="zh-CN" altLang="en-US"/>
          </a:p>
        </p:txBody>
      </p:sp>
      <p:sp>
        <p:nvSpPr>
          <p:cNvPr id="28" name="页脚占位符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zh-CN" altLang="en-US"/>
          </a:p>
        </p:txBody>
      </p:sp>
      <p:sp>
        <p:nvSpPr>
          <p:cNvPr id="5" name="灯片编号占位符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0C913308-F349-4B6D-A68A-DD1791B4A57B}" type="slidenum">
              <a:rPr lang="zh-CN" altLang="en-US" smtClean="0"/>
            </a:fld>
            <a:endParaRPr lang="zh-CN" altLang="en-US"/>
          </a:p>
        </p:txBody>
      </p:sp>
      <p:sp>
        <p:nvSpPr>
          <p:cNvPr id="10" name="标题占位符 9"/>
          <p:cNvSpPr>
            <a:spLocks noGrp="1"/>
          </p:cNvSpPr>
          <p:nvPr>
            <p:ph type="title"/>
          </p:nvPr>
        </p:nvSpPr>
        <p:spPr>
          <a:xfrm>
            <a:off x="304800" y="457200"/>
            <a:ext cx="8686800" cy="8382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9" name="直接连接符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直接连接符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panose="05020102010507070707"/>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panose="05020102010507070707"/>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panose="05020102010507070707"/>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panose="05020102010507070707"/>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panose="05020102010507070707"/>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panose="05020102010507070707"/>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panose="05020102010507070707"/>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3.e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4.emf"/><Relationship Id="rId1"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68581" y="908157"/>
            <a:ext cx="8458200" cy="1222375"/>
          </a:xfrm>
        </p:spPr>
        <p:txBody>
          <a:bodyPr>
            <a:noAutofit/>
          </a:bodyPr>
          <a:lstStyle/>
          <a:p>
            <a:r>
              <a:rPr altLang="zh-CN" sz="6600" u="sng" dirty="0">
                <a:effectLst/>
              </a:rPr>
              <a:t>职称评审管理系统 </a:t>
            </a:r>
            <a:r>
              <a:rPr lang="en-US" sz="6600" u="sng" dirty="0">
                <a:effectLst/>
              </a:rPr>
              <a:t>PPT</a:t>
            </a:r>
            <a:endParaRPr lang="en-US" sz="66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前台功能</a:t>
            </a:r>
            <a:r>
              <a:rPr lang="zh-CN" altLang="en-US" dirty="0" smtClean="0"/>
              <a:t>模块</a:t>
            </a:r>
            <a:endParaRPr lang="zh-CN" altLang="en-US" dirty="0"/>
          </a:p>
        </p:txBody>
      </p:sp>
      <p:sp>
        <p:nvSpPr>
          <p:cNvPr id="100" name="文本框 99"/>
          <p:cNvSpPr txBox="1"/>
          <p:nvPr/>
        </p:nvSpPr>
        <p:spPr>
          <a:xfrm>
            <a:off x="-74930" y="1170940"/>
            <a:ext cx="8686165" cy="583565"/>
          </a:xfrm>
          <a:prstGeom prst="rect">
            <a:avLst/>
          </a:prstGeom>
          <a:noFill/>
          <a:ln w="9525">
            <a:noFill/>
          </a:ln>
        </p:spPr>
        <p:txBody>
          <a:bodyPr wrap="square">
            <a:spAutoFit/>
          </a:bodyPr>
          <a:p>
            <a:pPr indent="0"/>
            <a:r>
              <a:rPr lang="zh-CN" sz="1600" b="0">
                <a:ea typeface="宋体" panose="02010600030101010101" pitchFamily="2" charset="-122"/>
              </a:rPr>
              <a:t>职称评审管理系统，在职称评审管理系统可以查看首页、评审条件、论坛信息、系统公告、个人中心、后台管理、客服等内容</a:t>
            </a:r>
            <a:endParaRPr lang="zh-CN" sz="1600" b="0">
              <a:ea typeface="宋体" panose="02010600030101010101" pitchFamily="2" charset="-122"/>
            </a:endParaRPr>
          </a:p>
        </p:txBody>
      </p:sp>
      <p:pic>
        <p:nvPicPr>
          <p:cNvPr id="-2147482456" name="内容占位符 -2147482457"/>
          <p:cNvPicPr>
            <a:picLocks noChangeAspect="1"/>
          </p:cNvPicPr>
          <p:nvPr>
            <p:ph idx="1"/>
          </p:nvPr>
        </p:nvPicPr>
        <p:blipFill>
          <a:blip r:embed="rId1"/>
          <a:stretch>
            <a:fillRect/>
          </a:stretch>
        </p:blipFill>
        <p:spPr>
          <a:xfrm>
            <a:off x="304800" y="2291715"/>
            <a:ext cx="8686800" cy="4763770"/>
          </a:xfrm>
          <a:prstGeom prst="rect">
            <a:avLst/>
          </a:prstGeom>
          <a:noFill/>
          <a:ln w="9525">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899592" y="764704"/>
            <a:ext cx="7024744" cy="1143000"/>
          </a:xfrm>
        </p:spPr>
        <p:txBody>
          <a:bodyPr/>
          <a:lstStyle/>
          <a:p>
            <a:r>
              <a:rPr lang="en-US" altLang="zh-CN" b="1" dirty="0">
                <a:effectLst/>
              </a:rPr>
              <a:t>                        </a:t>
            </a:r>
            <a:r>
              <a:rPr dirty="0"/>
              <a:t>系统测试方法</a:t>
            </a:r>
            <a:endParaRPr dirty="0"/>
          </a:p>
        </p:txBody>
      </p:sp>
      <p:sp>
        <p:nvSpPr>
          <p:cNvPr id="2" name="内容占位符 1"/>
          <p:cNvSpPr>
            <a:spLocks noGrp="1"/>
          </p:cNvSpPr>
          <p:nvPr>
            <p:ph idx="1"/>
          </p:nvPr>
        </p:nvSpPr>
        <p:spPr>
          <a:xfrm>
            <a:off x="683567" y="1916832"/>
            <a:ext cx="7704857" cy="4248471"/>
          </a:xfrm>
        </p:spPr>
        <p:txBody>
          <a:bodyPr>
            <a:normAutofit fontScale="50000"/>
          </a:bodyPr>
          <a:lstStyle/>
          <a:p>
            <a:r>
              <a:rPr lang="zh-CN" altLang="zh-CN" dirty="0"/>
              <a:t>在对职称评审管理系统进行测试的时候在找到问题的情况下必须在第一时间找到解决问题的办法，不要存在侥幸的心理，这样才能让职称评审管理系统开发的质量可以过关，并且开发的周期会大大缩短，还有就是在测试时，不要出现重复性的错误，遇到一个错误问题，要将整个职称评审管理系统开发所牵扯的该问题都必须一一解决，提高职称评审管理系统平台的安全性、稳定性。</a:t>
            </a:r>
            <a:endParaRPr lang="zh-CN" altLang="zh-CN" dirty="0"/>
          </a:p>
          <a:p>
            <a:r>
              <a:rPr lang="zh-CN" altLang="zh-CN" dirty="0"/>
              <a:t>白盒测试与黑盒测试是测试中比较常用的两种方法。</a:t>
            </a:r>
            <a:endParaRPr lang="zh-CN" altLang="zh-CN" dirty="0"/>
          </a:p>
          <a:p>
            <a:r>
              <a:rPr lang="zh-CN" altLang="zh-CN" dirty="0"/>
              <a:t>①结构测试俗称白盒测试：这种测试是在对程序的处理过程与结构都有详尽谅解的前提下，顺从程序内部的逻辑而完成的系统测试，以确定系统中所有的通路都能够遵照设计要求正常工作，不出现任何偏差。</a:t>
            </a:r>
            <a:endParaRPr lang="zh-CN" altLang="zh-CN" dirty="0"/>
          </a:p>
          <a:p>
            <a:r>
              <a:rPr lang="zh-CN" altLang="zh-CN" dirty="0"/>
              <a:t>②功能测试又成黑盒测试：主要是针对程序功能能够按照设计正常实现的一种检测，在程序接口处进行，检测程序手法数据是否正常，与外部信息的交换是否完整。</a:t>
            </a:r>
            <a:endParaRPr lang="zh-CN" altLang="zh-C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39552" y="332656"/>
            <a:ext cx="7024744" cy="854968"/>
          </a:xfrm>
        </p:spPr>
        <p:txBody>
          <a:bodyPr/>
          <a:lstStyle/>
          <a:p>
            <a:pPr algn="l"/>
            <a:r>
              <a:rPr lang="zh-CN" altLang="en-US" dirty="0" smtClean="0"/>
              <a:t>结  论：</a:t>
            </a:r>
            <a:endParaRPr lang="zh-CN" altLang="en-US" dirty="0"/>
          </a:p>
        </p:txBody>
      </p:sp>
      <p:sp>
        <p:nvSpPr>
          <p:cNvPr id="2" name="内容占位符 1"/>
          <p:cNvSpPr>
            <a:spLocks noGrp="1"/>
          </p:cNvSpPr>
          <p:nvPr>
            <p:ph idx="1"/>
          </p:nvPr>
        </p:nvSpPr>
        <p:spPr>
          <a:xfrm>
            <a:off x="611560" y="1412776"/>
            <a:ext cx="8280920" cy="5256584"/>
          </a:xfrm>
        </p:spPr>
        <p:txBody>
          <a:bodyPr>
            <a:normAutofit fontScale="70000"/>
          </a:bodyPr>
          <a:lstStyle/>
          <a:p>
            <a:r>
              <a:rPr lang="zh-CN" altLang="zh-CN" dirty="0"/>
              <a:t>此时项目已经完成，即使实施的时间不是很长，但是这个过程中需要准备很长的一段时间去对系统设计开发所实际到的技术进行学习。在学习的过程中，我逐渐认识得到了我自身存在的一些不足。对于一些控制是必要的应用技能，能够理解，整个过程中仅仅是一个掌握了常用的性能和控制方法，我觉得挺容易的。从该系统中，系统的分析和设计的调查数据，并且已经经历了几个月，并努力几个月，该系统已经完成。很显然，该系统仍有很多不成熟，在系统设计过程中有许多技术缺陷存在。在设计的过程中也涉及到了很多自己无法解决的问题，主要通过找专业的网站和论坛来解决这些问题，对于圆满完成我的毕业设计，他们也贡献了很大一部分力量。系统的开发环境和配置都是可以自行安装的，系统使用springboot框架开发工具，使用比较成熟的Mysql数据库进行对系统前台及后台的数据交互，根据技术语言对数据库，结合需求进行修改维护，可以使得系统运行更具有稳定性和安全性，从而完成实现系统的开发。</a:t>
            </a:r>
            <a:endParaRPr lang="zh-CN" altLang="zh-C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67544" y="332656"/>
            <a:ext cx="6336704" cy="936104"/>
          </a:xfrm>
        </p:spPr>
        <p:txBody>
          <a:bodyPr/>
          <a:lstStyle/>
          <a:p>
            <a:pPr algn="l"/>
            <a:r>
              <a:rPr lang="zh-CN" altLang="en-US" dirty="0" smtClean="0"/>
              <a:t>参考文献：</a:t>
            </a:r>
            <a:endParaRPr lang="zh-CN" altLang="en-US" dirty="0"/>
          </a:p>
        </p:txBody>
      </p:sp>
      <p:sp>
        <p:nvSpPr>
          <p:cNvPr id="2" name="内容占位符 1"/>
          <p:cNvSpPr>
            <a:spLocks noGrp="1"/>
          </p:cNvSpPr>
          <p:nvPr>
            <p:ph idx="1"/>
          </p:nvPr>
        </p:nvSpPr>
        <p:spPr>
          <a:xfrm>
            <a:off x="467544" y="1556792"/>
            <a:ext cx="7848871" cy="4968552"/>
          </a:xfrm>
        </p:spPr>
        <p:txBody>
          <a:bodyPr>
            <a:normAutofit fontScale="50000"/>
          </a:bodyPr>
          <a:lstStyle/>
          <a:p>
            <a:r>
              <a:rPr altLang="zh-CN"/>
              <a:t>[1]范立峰，乔世全，程文彬 springboot框架程序设计 人民邮电大学出版社 2019。</a:t>
            </a:r>
            <a:endParaRPr altLang="zh-CN"/>
          </a:p>
          <a:p>
            <a:r>
              <a:rPr altLang="zh-CN"/>
              <a:t>[2]西尔伯沙茨(Silberschatz.A.) . 计算机科学丛书：数据库系统概念(原书第6版)[M]. 机械工业出版社,2018,03．。</a:t>
            </a:r>
            <a:endParaRPr altLang="zh-CN"/>
          </a:p>
          <a:p>
            <a:r>
              <a:rPr altLang="zh-CN"/>
              <a:t>[3]陈雄华 企业应用开发详解 电子大学出版社，2017。</a:t>
            </a:r>
            <a:endParaRPr altLang="zh-CN"/>
          </a:p>
          <a:p>
            <a:r>
              <a:rPr altLang="zh-CN"/>
              <a:t>[4]李宁springboot框架 Web开发技术大全--springboot框架+Servlet清华大学出版社，2018。</a:t>
            </a:r>
            <a:endParaRPr altLang="zh-CN"/>
          </a:p>
          <a:p>
            <a:r>
              <a:rPr altLang="zh-CN"/>
              <a:t>[5]聂哲 springboot框架动态WEB技术实例教程。</a:t>
            </a:r>
            <a:endParaRPr altLang="zh-CN"/>
          </a:p>
          <a:p>
            <a:r>
              <a:rPr altLang="zh-CN"/>
              <a:t>[6]李绪成，闫海珍 springboot框架 Web开发教程—入门与提高篇(springboot框架+Servlet) 清华大学出版社 2017。</a:t>
            </a:r>
            <a:endParaRPr altLang="zh-CN"/>
          </a:p>
          <a:p>
            <a:r>
              <a:rPr altLang="zh-CN"/>
              <a:t>[7]史胜辉，王春明，沈学华 springboot框架EE基础教程 清华大学出版社 2019 。</a:t>
            </a:r>
            <a:endParaRPr altLang="zh-CN"/>
          </a:p>
          <a:p>
            <a:r>
              <a:rPr altLang="zh-CN"/>
              <a:t>[8][8] Symfon,Cakespringboot框架,Zend Bartosz Porebski,Karol Przystalski,Leszek Nowak, 付勇. springboot框架高级编程:应用[M]. 清华大学出版社,2017,02.</a:t>
            </a:r>
            <a:endParaRPr altLang="zh-CN"/>
          </a:p>
          <a:p>
            <a:r>
              <a:rPr altLang="zh-CN"/>
              <a:t>[9][9] 波诺赛克 (Boroncxyk.T.),Elizabeth Naramore,薛焱. Web开发入门经典:使用springboot框架6、Apache和MySQL[M]. 清华大学出版社 ,2019,06</a:t>
            </a:r>
            <a:endParaRPr altLang="zh-C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71800" y="2780928"/>
            <a:ext cx="3312368" cy="1252728"/>
          </a:xfrm>
        </p:spPr>
        <p:txBody>
          <a:bodyPr/>
          <a:lstStyle/>
          <a:p>
            <a:r>
              <a:rPr lang="zh-CN" altLang="en-US" dirty="0" smtClean="0"/>
              <a:t>谢谢大家！</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11560" y="476672"/>
            <a:ext cx="7024744" cy="854968"/>
          </a:xfrm>
        </p:spPr>
        <p:txBody>
          <a:bodyPr/>
          <a:lstStyle/>
          <a:p>
            <a:pPr algn="l"/>
            <a:r>
              <a:rPr lang="zh-CN" altLang="en-US" dirty="0" smtClean="0"/>
              <a:t>摘要：</a:t>
            </a:r>
            <a:endParaRPr lang="zh-CN" altLang="en-US" dirty="0"/>
          </a:p>
        </p:txBody>
      </p:sp>
      <p:sp>
        <p:nvSpPr>
          <p:cNvPr id="2" name="内容占位符 1"/>
          <p:cNvSpPr>
            <a:spLocks noGrp="1"/>
          </p:cNvSpPr>
          <p:nvPr>
            <p:ph idx="1"/>
          </p:nvPr>
        </p:nvSpPr>
        <p:spPr>
          <a:xfrm>
            <a:off x="611560" y="1628800"/>
            <a:ext cx="8064896" cy="4680520"/>
          </a:xfrm>
        </p:spPr>
        <p:txBody>
          <a:bodyPr>
            <a:normAutofit fontScale="60000"/>
          </a:bodyPr>
          <a:lstStyle/>
          <a:p>
            <a:r>
              <a:rPr lang="zh-CN" altLang="zh-CN" dirty="0"/>
              <a:t>不管是从事哪个行业、对于职称是对一个对个人的最高荣誉，有通过科技手段、农业、工业、教育等都有评职称，开发一套职称评审管理系统就很有必要了。职称评审管理系统是以实际运用为开发背景，运用软件工程原理和开发方法，采用springboot框架构建的一个管理系统。整个开发过程首先对软件系统进行需求分析，得出系统的主要功能。接着对系统进行总体设计和详细设计。总体设计主要包括系统功能设计、系统总体结构设计、系统数据结构设计和系统安全设计等；详细设计主要包括系统数据库访问的实现，主要功能模块的具体实现，模块实现关键代码等。最后对系统进行功能测试，并对测试结果进行分析总结，得出系统中存在的不足及需要改进的地方，为以后的系统维护提供了方便，同时也为今后开发类似系统提供了借鉴和帮助。这种个性化的网上职称评审管理系统特别注重交互协调与管理的相互配合，激发了管理人员的创造性与主动性，对职称评审管理系统而言非常有利。 </a:t>
            </a:r>
            <a:endParaRPr lang="zh-CN" altLang="zh-C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39552" y="836712"/>
            <a:ext cx="7024744" cy="638944"/>
          </a:xfrm>
        </p:spPr>
        <p:txBody>
          <a:bodyPr>
            <a:normAutofit fontScale="90000"/>
          </a:bodyPr>
          <a:lstStyle/>
          <a:p>
            <a:r>
              <a:rPr lang="zh-CN" altLang="zh-CN" b="1" dirty="0">
                <a:effectLst/>
              </a:rPr>
              <a:t>背景及意义</a:t>
            </a:r>
            <a:r>
              <a:rPr lang="zh-CN" altLang="en-US" dirty="0" smtClean="0"/>
              <a:t>：</a:t>
            </a:r>
            <a:endParaRPr lang="zh-CN" altLang="en-US" dirty="0"/>
          </a:p>
        </p:txBody>
      </p:sp>
      <p:sp>
        <p:nvSpPr>
          <p:cNvPr id="2" name="内容占位符 1"/>
          <p:cNvSpPr>
            <a:spLocks noGrp="1"/>
          </p:cNvSpPr>
          <p:nvPr>
            <p:ph idx="1"/>
          </p:nvPr>
        </p:nvSpPr>
        <p:spPr>
          <a:xfrm>
            <a:off x="395536" y="1844824"/>
            <a:ext cx="8568952" cy="4824536"/>
          </a:xfrm>
        </p:spPr>
        <p:txBody>
          <a:bodyPr>
            <a:noAutofit/>
          </a:bodyPr>
          <a:lstStyle/>
          <a:p>
            <a:r>
              <a:rPr lang="zh-CN" altLang="zh-CN" sz="1600" dirty="0"/>
              <a:t>随着社会的快速发展，计算机的影响是全面且深入的。人们生活水平的不断提高，日常生活中人们对职称评审管理系统方面的要求也在不断提高，职称评审的数量更是不断增加，使得职称评审管理系统的开发成为必需而且紧迫的事情。职称评审管理系统主要是借助计算机，通过对职称评审管理系统所需的信息管理，增加用户的选择，同时也方便对广大职称评审管理系统的及时查询、修改以及对职称评审管理系统的及时了解。职称评审管理系统对用户带来了更多的便利，该系统通过和数据库管理系统软件协作来满足用户的需求。计算机技术在现代管理中的应用，使计算机成为人们应用现代技术的重要工具。能够有效的解决获取信息便捷化、全面化的问题，提高效率。</a:t>
            </a:r>
            <a:endParaRPr lang="zh-CN" altLang="zh-CN" sz="1600" dirty="0"/>
          </a:p>
          <a:p>
            <a:r>
              <a:rPr lang="zh-CN" altLang="zh-CN" sz="1600" dirty="0"/>
              <a:t>本职称评审管理系统主要牵扯到程序，数据库与计算机技术等。覆盖知识面大，可以大大的提高系统人员工作效率。</a:t>
            </a:r>
            <a:endParaRPr lang="zh-CN" altLang="zh-CN" sz="1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827584" y="620688"/>
            <a:ext cx="7024744" cy="1143000"/>
          </a:xfrm>
        </p:spPr>
        <p:txBody>
          <a:bodyPr/>
          <a:lstStyle/>
          <a:p>
            <a:r>
              <a:rPr lang="zh-CN" altLang="zh-CN" dirty="0">
                <a:effectLst/>
              </a:rPr>
              <a:t>研究的内容</a:t>
            </a:r>
            <a:r>
              <a:rPr lang="zh-CN" altLang="en-US" dirty="0" smtClean="0"/>
              <a:t>：</a:t>
            </a:r>
            <a:endParaRPr lang="zh-CN" altLang="en-US" dirty="0"/>
          </a:p>
        </p:txBody>
      </p:sp>
      <p:sp>
        <p:nvSpPr>
          <p:cNvPr id="2" name="内容占位符 1"/>
          <p:cNvSpPr>
            <a:spLocks noGrp="1"/>
          </p:cNvSpPr>
          <p:nvPr>
            <p:ph idx="1"/>
          </p:nvPr>
        </p:nvSpPr>
        <p:spPr>
          <a:xfrm>
            <a:off x="467545" y="1988840"/>
            <a:ext cx="8064896" cy="4176464"/>
          </a:xfrm>
        </p:spPr>
        <p:txBody>
          <a:bodyPr>
            <a:normAutofit fontScale="60000"/>
          </a:bodyPr>
          <a:lstStyle/>
          <a:p>
            <a:r>
              <a:rPr altLang="zh-CN" dirty="0"/>
              <a:t>目前许多人仍将传统的纸质工具作为信息管理的主要工具，而网络技术的应用只是起到辅助作用。在对网络工具的认知程度上，较为传统的office软件等仍是人们使用的主要工具，而相对全面且专业的职称评审管理系统的信息管理软件仍没有得到大多数人的了解或认可。本选题则旨在通过标签分类管理等方式，实现管理员：管理员：首页、个人中心、用户管理、评审员管理、省份管理、评审条件管理、职称申请管理、结果公布管理、论坛管理、系统管理。评审员；首页、个人中心、职称申请管理、结果公布管理。用户；首页、个人中心、职称申请管理、结果公布管理、我的收藏管理。前台首页；首页、评审条件、论坛信息、系统公告、个人中心、后台管理、客服功能。职称评审管理系统信息管理功能，从而达到对职称评审管理系统信息的高效管理。。</a:t>
            </a:r>
            <a:endParaRPr altLang="zh-C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altLang="zh-CN" b="1" dirty="0">
                <a:effectLst/>
              </a:rPr>
              <a:t>Java技术介绍 </a:t>
            </a:r>
            <a:endParaRPr altLang="zh-CN" b="1" dirty="0">
              <a:effectLst/>
            </a:endParaRPr>
          </a:p>
        </p:txBody>
      </p:sp>
      <p:sp>
        <p:nvSpPr>
          <p:cNvPr id="3" name="内容占位符 2"/>
          <p:cNvSpPr>
            <a:spLocks noGrp="1"/>
          </p:cNvSpPr>
          <p:nvPr>
            <p:ph idx="1"/>
          </p:nvPr>
        </p:nvSpPr>
        <p:spPr/>
        <p:txBody>
          <a:bodyPr>
            <a:normAutofit fontScale="70000"/>
          </a:bodyPr>
          <a:lstStyle/>
          <a:p>
            <a:r>
              <a:rPr altLang="zh-CN" dirty="0"/>
              <a:t>Java就像C语言、C#语言等，也是一种程序开发语言，而它的特点就是面向对象。作为一种程序开发与设计的语言，它有很多特性，主要特性就是面向对象、夸平台以及可以分布式运行。Java语言项目不但安全性高、稳定性强，而且可以并发运行。</a:t>
            </a:r>
            <a:endParaRPr altLang="zh-CN" dirty="0"/>
          </a:p>
          <a:p>
            <a:r>
              <a:rPr altLang="zh-CN" dirty="0"/>
              <a:t>为了提高开发的速度及效率，必须做到代码的重复使用和简化程序的复杂度，要达到上述的要求java语言通过封装、继承与多态等方式实现，这样可以很大程度上达到信息的封装，提高代码复用率，减少冗余度，提高效率。它使得以往程序中大量存在的内存泄漏的问题得到了较好的缓解。所谓的内存泄漏就是程序向操作系统申请了一块存储空间，比如定义了一个变量，但是由于某种原因，这个变量一直没有使用，但是仍然占用着系统的内存空间</a:t>
            </a:r>
            <a:endParaRPr altLang="zh-C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effectLst/>
              </a:rPr>
              <a:t>管理员</a:t>
            </a:r>
            <a:r>
              <a:rPr lang="zh-CN" altLang="en-US" dirty="0">
                <a:effectLst/>
              </a:rPr>
              <a:t>结构图</a:t>
            </a:r>
            <a:endParaRPr lang="zh-CN" altLang="en-US" dirty="0"/>
          </a:p>
        </p:txBody>
      </p:sp>
      <p:graphicFrame>
        <p:nvGraphicFramePr>
          <p:cNvPr id="-2147482509" name="对象 -2147482510"/>
          <p:cNvGraphicFramePr/>
          <p:nvPr/>
        </p:nvGraphicFramePr>
        <p:xfrm>
          <a:off x="658495" y="2049145"/>
          <a:ext cx="8112760" cy="4114165"/>
        </p:xfrm>
        <a:graphic>
          <a:graphicData uri="http://schemas.openxmlformats.org/presentationml/2006/ole">
            <mc:AlternateContent xmlns:mc="http://schemas.openxmlformats.org/markup-compatibility/2006">
              <mc:Choice xmlns:v="urn:schemas-microsoft-com:vml" Requires="v">
                <p:oleObj spid="_x0000_s3076" name="" r:id="rId1" imgW="27208480" imgH="11274425" progId="Visio.Drawing.15">
                  <p:embed/>
                </p:oleObj>
              </mc:Choice>
              <mc:Fallback>
                <p:oleObj name="" r:id="rId1" imgW="27208480" imgH="11274425" progId="Visio.Drawing.15">
                  <p:embed/>
                  <p:pic>
                    <p:nvPicPr>
                      <p:cNvPr id="0" name="图片 3075"/>
                      <p:cNvPicPr/>
                      <p:nvPr/>
                    </p:nvPicPr>
                    <p:blipFill>
                      <a:blip r:embed="rId2"/>
                      <a:stretch>
                        <a:fillRect/>
                      </a:stretch>
                    </p:blipFill>
                    <p:spPr>
                      <a:xfrm>
                        <a:off x="658495" y="2049145"/>
                        <a:ext cx="8112760" cy="411416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83568" y="404664"/>
            <a:ext cx="7024744" cy="1143000"/>
          </a:xfrm>
        </p:spPr>
        <p:txBody>
          <a:bodyPr/>
          <a:lstStyle/>
          <a:p>
            <a:r>
              <a:rPr altLang="zh-CN" dirty="0">
                <a:sym typeface="+mn-ea"/>
              </a:rPr>
              <a:t>MySQL</a:t>
            </a:r>
            <a:r>
              <a:rPr altLang="zh-CN" b="1" dirty="0">
                <a:effectLst/>
              </a:rPr>
              <a:t>数据库</a:t>
            </a:r>
            <a:endParaRPr altLang="zh-CN" b="1" dirty="0">
              <a:effectLst/>
            </a:endParaRPr>
          </a:p>
        </p:txBody>
      </p:sp>
      <p:sp>
        <p:nvSpPr>
          <p:cNvPr id="2" name="内容占位符 1"/>
          <p:cNvSpPr>
            <a:spLocks noGrp="1"/>
          </p:cNvSpPr>
          <p:nvPr>
            <p:ph idx="1"/>
          </p:nvPr>
        </p:nvSpPr>
        <p:spPr>
          <a:xfrm>
            <a:off x="539552" y="1772816"/>
            <a:ext cx="8208912" cy="4680520"/>
          </a:xfrm>
        </p:spPr>
        <p:txBody>
          <a:bodyPr>
            <a:normAutofit fontScale="70000"/>
          </a:bodyPr>
          <a:lstStyle/>
          <a:p>
            <a:r>
              <a:rPr altLang="zh-CN" dirty="0"/>
              <a:t>MySQL是一款Relational Database Management System，直译过来的意思就是关系型数据库管理系统，MySQL有着它独特的特点，这些特点使他成为目前最流行的RDBMS之一，MySQL想比与其他数据库如ORACLE、DB2等，它属于一款体积小、速度快的数据库，重点是它符合本次毕业设计的真实租赁环境，拥有成本低，开发源码这些特点，这也是选择它的主要原因。</a:t>
            </a:r>
            <a:endParaRPr altLang="zh-CN" dirty="0"/>
          </a:p>
          <a:p>
            <a:r>
              <a:rPr altLang="zh-CN" dirty="0"/>
              <a:t>本系统使用了MySQL数据库，建立了多张数据库表来存储租赁以及汽车租赁平台相关数据。系统中主要应用查询（select），修改（update），删除（delete）以及增加（insert）等语句来实现系统功能。</a:t>
            </a:r>
            <a:endParaRPr altLang="zh-C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用户信息</a:t>
            </a:r>
            <a:r>
              <a:rPr lang="zh-CN" altLang="en-US" dirty="0" smtClean="0"/>
              <a:t>属性</a:t>
            </a:r>
            <a:r>
              <a:rPr lang="zh-CN" altLang="en-US" dirty="0"/>
              <a:t>图</a:t>
            </a:r>
            <a:endParaRPr lang="zh-CN" altLang="en-US" dirty="0"/>
          </a:p>
        </p:txBody>
      </p:sp>
      <p:graphicFrame>
        <p:nvGraphicFramePr>
          <p:cNvPr id="-2147482476" name="对象 -2147482477"/>
          <p:cNvGraphicFramePr>
            <a:graphicFrameLocks noChangeAspect="1"/>
          </p:cNvGraphicFramePr>
          <p:nvPr/>
        </p:nvGraphicFramePr>
        <p:xfrm>
          <a:off x="2212023" y="1998663"/>
          <a:ext cx="4719955" cy="2860675"/>
        </p:xfrm>
        <a:graphic>
          <a:graphicData uri="http://schemas.openxmlformats.org/presentationml/2006/ole">
            <mc:AlternateContent xmlns:mc="http://schemas.openxmlformats.org/markup-compatibility/2006">
              <mc:Choice xmlns:v="urn:schemas-microsoft-com:vml" Requires="v">
                <p:oleObj spid="_x0000_s3076" name="" r:id="rId1" imgW="4815205" imgH="2918460" progId="Visio.Drawing.11">
                  <p:embed/>
                </p:oleObj>
              </mc:Choice>
              <mc:Fallback>
                <p:oleObj name="" r:id="rId1" imgW="4815205" imgH="2918460" progId="Visio.Drawing.11">
                  <p:embed/>
                  <p:pic>
                    <p:nvPicPr>
                      <p:cNvPr id="0" name="图片 3075"/>
                      <p:cNvPicPr/>
                      <p:nvPr/>
                    </p:nvPicPr>
                    <p:blipFill>
                      <a:blip r:embed="rId2"/>
                      <a:stretch>
                        <a:fillRect/>
                      </a:stretch>
                    </p:blipFill>
                    <p:spPr>
                      <a:xfrm>
                        <a:off x="2212023" y="1998663"/>
                        <a:ext cx="4719955" cy="286067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网站</a:t>
            </a:r>
            <a:r>
              <a:rPr lang="zh-CN" dirty="0">
                <a:sym typeface="+mn-ea"/>
              </a:rPr>
              <a:t>管理员</a:t>
            </a:r>
            <a:r>
              <a:rPr lang="zh-CN" altLang="en-US" dirty="0" smtClean="0"/>
              <a:t>功能模块</a:t>
            </a:r>
            <a:endParaRPr lang="zh-CN" altLang="en-US" dirty="0"/>
          </a:p>
        </p:txBody>
      </p:sp>
      <p:sp>
        <p:nvSpPr>
          <p:cNvPr id="3" name="内容占位符 2"/>
          <p:cNvSpPr>
            <a:spLocks noGrp="1"/>
          </p:cNvSpPr>
          <p:nvPr>
            <p:ph idx="1"/>
          </p:nvPr>
        </p:nvSpPr>
        <p:spPr/>
        <p:txBody>
          <a:bodyPr>
            <a:normAutofit/>
          </a:bodyPr>
          <a:lstStyle/>
          <a:p>
            <a:r>
              <a:rPr lang="zh-CN" sz="2000" dirty="0"/>
              <a:t>管理员登录，通过填写注册时输入的用户名、密码、角色进行登录登录效果图如图</a:t>
            </a:r>
            <a:endParaRPr lang="zh-CN" sz="2000" dirty="0"/>
          </a:p>
        </p:txBody>
      </p:sp>
      <p:pic>
        <p:nvPicPr>
          <p:cNvPr id="-2147482470" name="图片 -2147482471"/>
          <p:cNvPicPr>
            <a:picLocks noChangeAspect="1"/>
          </p:cNvPicPr>
          <p:nvPr/>
        </p:nvPicPr>
        <p:blipFill>
          <a:blip r:embed="rId1"/>
          <a:stretch>
            <a:fillRect/>
          </a:stretch>
        </p:blipFill>
        <p:spPr>
          <a:xfrm>
            <a:off x="457835" y="2582545"/>
            <a:ext cx="8381365" cy="3923665"/>
          </a:xfrm>
          <a:prstGeom prst="rect">
            <a:avLst/>
          </a:prstGeom>
          <a:noFill/>
          <a:ln w="9525">
            <a:noFill/>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Trek</Template>
  <TotalTime>0</TotalTime>
  <Words>3271</Words>
  <Application>WPS 演示</Application>
  <PresentationFormat>全屏显示(4:3)</PresentationFormat>
  <Paragraphs>62</Paragraphs>
  <Slides>14</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14</vt:i4>
      </vt:variant>
    </vt:vector>
  </HeadingPairs>
  <TitlesOfParts>
    <vt:vector size="28" baseType="lpstr">
      <vt:lpstr>Arial</vt:lpstr>
      <vt:lpstr>宋体</vt:lpstr>
      <vt:lpstr>Wingdings</vt:lpstr>
      <vt:lpstr>Wingdings 2</vt:lpstr>
      <vt:lpstr>Franklin Gothic Book</vt:lpstr>
      <vt:lpstr>Franklin Gothic Medium</vt:lpstr>
      <vt:lpstr>隶书</vt:lpstr>
      <vt:lpstr>微软雅黑</vt:lpstr>
      <vt:lpstr>Arial Unicode MS</vt:lpstr>
      <vt:lpstr>华文楷体</vt:lpstr>
      <vt:lpstr>Calibri</vt:lpstr>
      <vt:lpstr>跋涉</vt:lpstr>
      <vt:lpstr>Visio.Drawing.15</vt:lpstr>
      <vt:lpstr>Visio.Drawing.11</vt:lpstr>
      <vt:lpstr>java互联网党建学习网站 PPT</vt:lpstr>
      <vt:lpstr>摘要：</vt:lpstr>
      <vt:lpstr>问题陈述：</vt:lpstr>
      <vt:lpstr>具体的分析：</vt:lpstr>
      <vt:lpstr>jsp技术 </vt:lpstr>
      <vt:lpstr>管理员结构图</vt:lpstr>
      <vt:lpstr>MySQL数据库</vt:lpstr>
      <vt:lpstr>用户信息属性图</vt:lpstr>
      <vt:lpstr>网站管理员功能模块</vt:lpstr>
      <vt:lpstr>后台功能模块</vt:lpstr>
      <vt:lpstr>                          总 结：</vt:lpstr>
      <vt:lpstr>致  谢：</vt:lpstr>
      <vt:lpstr>参考文献：</vt:lpstr>
      <vt:lpstr>谢谢大家！</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Php哈捷美食城网上订餐系统 </dc:title>
  <dc:creator>ASUS</dc:creator>
  <cp:lastModifiedBy>Administrator</cp:lastModifiedBy>
  <cp:revision>65</cp:revision>
  <dcterms:created xsi:type="dcterms:W3CDTF">2016-04-04T06:35:00Z</dcterms:created>
  <dcterms:modified xsi:type="dcterms:W3CDTF">2021-01-11T14:11:49Z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