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自习室预订系统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光阴似箭，一晃大学生活即将过去了。一直以严谨的态度和积极的热情投身于学习和工作中，虽然有竞争，也有泪水，但是通过我不断学习和奋斗不断的完善自己，不仅很好的完成了我的学业而且也让我的各方面得到了发展，取得了很大的进步。</a:t>
            </a:r>
            <a:endParaRPr lang="zh-CN" altLang="en-US" sz="2400" dirty="0" smtClean="0"/>
          </a:p>
          <a:p>
            <a:r>
              <a:rPr lang="zh-CN" altLang="en-US" sz="2400" dirty="0" smtClean="0"/>
              <a:t>大学的生活也即将结束，虽然也有许多的不舍，但是终究是要告别的。回想大学的学习生活，有泪水也有汗水。在此期间我严格要求自己，凭着对知识的强烈追求，刻苦钻研，勤奋好学，态度端正，目标明确，牢固的掌握了一些专业知识和技能，做到了理论联系实际。除了专业知识的学习外，我还不断的扩展我的知识面，从不同的领域以不同的方式来获得新的知识。争取成为一名各方面都很合格的大学生。</a:t>
            </a:r>
            <a:endParaRPr lang="zh-CN" altLang="en-US" sz="2400" dirty="0" smtClean="0"/>
          </a:p>
          <a:p>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在网络高速发展的时代，众多的软件被开发出来，给学生带来了很大的选择余地，而且人们越来越追求更个性的需求。在这种时代背景下，学院只能以学生为导向，所以自习室预订系统是必须的。</a:t>
            </a:r>
            <a:endParaRPr lang="zh-CN" altLang="en-US" sz="1800" dirty="0" smtClean="0"/>
          </a:p>
          <a:p>
            <a:r>
              <a:rPr lang="zh-CN" altLang="en-US" sz="1800" dirty="0" smtClean="0"/>
              <a:t>系统采用了Java技术，将所有业务模块采用以浏览器交互的模式，选择MySQL作为系统的数据库，开发工具选择 eclipse来进行系统的设计。基本实现了自习室预订系统应有的主要功能模块，本系统有管理员；首页、个人中心、学生管理、公告信息管理、座位预订管理、自习室管理、留言板管理、系统管理，学生；首页、个人中心、座位预订管理、留言板管理，前台首页；首页、公告信息、自习室、留言反馈、个人中心、后台管理、客服等功能。</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研究背景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传统的自习室预订系统方式是在线下实体进行的，学生需要到线下进行实际的了解传统信息，而随着信息不断的普及，越来越多的学院也开始出于各种各样的理由而热衷网上发展 ，传统的线下模式已经无法满足人们的需求了。</a:t>
            </a:r>
            <a:endParaRPr lang="zh-CN" altLang="en-US" sz="1800" dirty="0" smtClean="0"/>
          </a:p>
          <a:p>
            <a:r>
              <a:rPr lang="zh-CN" altLang="en-US" sz="1800" dirty="0" smtClean="0"/>
              <a:t>互联网的产生，带来了网络的再次高速发展，人们的生活得到了翻天覆地的变化。人们可以随时随地的享受互联网带来的方便快捷，在生活工作中的方方面面的需要都能在网络上实现，比如公告信息、自习室、留言反馈等信息。也就是说网络成了人们目前最直接、最方便、最轻松的接入口。</a:t>
            </a:r>
            <a:endParaRPr lang="zh-CN" altLang="en-US" sz="1800" dirty="0" smtClean="0"/>
          </a:p>
          <a:p>
            <a:r>
              <a:rPr lang="zh-CN" altLang="en-US" sz="1800" dirty="0" smtClean="0"/>
              <a:t>在当今世界，互联网快速发展的现在，如何利用互联网创造更简单高效的生活，这是我们首要讨论的。需要自习室预订系统相关网站。</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研究现状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经过调查，目前现代人的生活节奏加快，生活压力也在逐渐的增加，网络的发展给人们带来的便利，随着网上自习室预订信息不断的增加，越来越多的学生开始加入了自习室预订大潮中，但是我国对于网上自习室预订系统的信息管理效果低下，而且出错率也很高。因此大家都在寻找一款更加专业化的自习室预订系统。</a:t>
            </a:r>
            <a:endParaRPr sz="2000" smtClean="0"/>
          </a:p>
          <a:p>
            <a:r>
              <a:rPr sz="2000" smtClean="0"/>
              <a:t>随着自习室预订系统的不断出现，学生需求不断增多，自习室预订系统也不断的得到壮大，本系统主要根据学生和管理员的实际需要，同时让管理者可以通过这个系统对学生实际需求以及各自习室预订信息的所有信息进行操作。设计该系统主要目的是为了方便学生可以有一个非常好的平台体验，管理员也可以通过该系统进行更加方便的管理操作，实现了之前指定好的计划。</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系统开发目标</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对于网站的设计，要保证主界面的整洁有序，能够抓住人的眼球，不会产生视觉疲劳，更重要的是，带给人容易操作的直观感受，这样才能留住学生去进行使用，增加三分热度的延续期。在系统的后台设计上，要采取非常简洁有效的技术，开发方便的同时，便于以后的维护。我们不但要确保所有的功能都能够满足学生的需求，学生还要能自己主动通过网站去实现想要的操作，而管理者的简单通过网站对学生的需求情况进行了解和管理。为达到这一目的，提出以下目标：</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（1）实现管理系统信息关系的系统化、规范化和自动化；</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（2）减少维护人员的工作量以及实现学生对信息的控制和管理。</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Spring Boot框架</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31595" y="1917065"/>
            <a:ext cx="6517005" cy="2553335"/>
          </a:xfrm>
          <a:prstGeom prst="rect">
            <a:avLst/>
          </a:prstGeom>
          <a:noFill/>
          <a:ln w="9525">
            <a:noFill/>
          </a:ln>
        </p:spPr>
        <p:txBody>
          <a:bodyPr wrap="square">
            <a:spAutoFit/>
          </a:bodyPr>
          <a:p>
            <a:r>
              <a:rPr lang="en-US" sz="2000">
                <a:solidFill>
                  <a:srgbClr val="000000"/>
                </a:solidFill>
                <a:latin typeface="Times New Roman" panose="02020603050405020304" charset="0"/>
                <a:ea typeface="宋体" panose="02010600030101010101" pitchFamily="2" charset="-122"/>
              </a:rPr>
              <a:t>Spring Boot</a:t>
            </a:r>
            <a:r>
              <a:rPr lang="zh-CN" sz="2000">
                <a:solidFill>
                  <a:srgbClr val="000000"/>
                </a:solidFill>
                <a:latin typeface="Times New Roman" panose="02020603050405020304" charset="0"/>
                <a:ea typeface="宋体" panose="02010600030101010101" pitchFamily="2" charset="-122"/>
              </a:rPr>
              <a:t>是</a:t>
            </a:r>
            <a:r>
              <a:rPr lang="en-US" sz="2000">
                <a:solidFill>
                  <a:srgbClr val="000000"/>
                </a:solidFill>
                <a:latin typeface="Times New Roman" panose="02020603050405020304" charset="0"/>
                <a:ea typeface="宋体" panose="02010600030101010101" pitchFamily="2" charset="-122"/>
              </a:rPr>
              <a:t>Pivotal</a:t>
            </a:r>
            <a:r>
              <a:rPr lang="zh-CN" sz="2000">
                <a:solidFill>
                  <a:srgbClr val="000000"/>
                </a:solidFill>
                <a:latin typeface="Times New Roman" panose="02020603050405020304" charset="0"/>
                <a:ea typeface="宋体" panose="02010600030101010101" pitchFamily="2" charset="-122"/>
              </a:rPr>
              <a:t>团队的一个新框架，旨在简化新</a:t>
            </a:r>
            <a:r>
              <a:rPr lang="en-US" sz="2000">
                <a:solidFill>
                  <a:srgbClr val="000000"/>
                </a:solidFill>
                <a:latin typeface="Times New Roman" panose="02020603050405020304" charset="0"/>
                <a:ea typeface="宋体" panose="02010600030101010101" pitchFamily="2" charset="-122"/>
              </a:rPr>
              <a:t>Spring</a:t>
            </a:r>
            <a:r>
              <a:rPr lang="zh-CN" sz="2000">
                <a:solidFill>
                  <a:srgbClr val="000000"/>
                </a:solidFill>
                <a:latin typeface="Times New Roman" panose="02020603050405020304" charset="0"/>
                <a:ea typeface="宋体" panose="02010600030101010101" pitchFamily="2" charset="-122"/>
              </a:rPr>
              <a:t>应用程序的初始设置和开发。该框架使用特定的配置方法，无需开发人员定义样板配置。通过这种方式，</a:t>
            </a:r>
            <a:r>
              <a:rPr lang="en-US" sz="2000">
                <a:solidFill>
                  <a:srgbClr val="000000"/>
                </a:solidFill>
                <a:latin typeface="Times New Roman" panose="02020603050405020304" charset="0"/>
                <a:ea typeface="宋体" panose="02010600030101010101" pitchFamily="2" charset="-122"/>
              </a:rPr>
              <a:t>Spring Boot</a:t>
            </a:r>
            <a:r>
              <a:rPr lang="zh-CN" sz="2000">
                <a:solidFill>
                  <a:srgbClr val="000000"/>
                </a:solidFill>
                <a:latin typeface="Times New Roman" panose="02020603050405020304" charset="0"/>
                <a:ea typeface="宋体" panose="02010600030101010101" pitchFamily="2" charset="-122"/>
              </a:rPr>
              <a:t>旨在成为蓬勃发展的快速应用程序开发领域的领导者。</a:t>
            </a:r>
            <a:r>
              <a:rPr lang="en-US" sz="2000">
                <a:solidFill>
                  <a:srgbClr val="000000"/>
                </a:solidFill>
                <a:latin typeface="Times New Roman" panose="02020603050405020304" charset="0"/>
                <a:ea typeface="宋体" panose="02010600030101010101" pitchFamily="2" charset="-122"/>
              </a:rPr>
              <a:t>Spring Boot</a:t>
            </a:r>
            <a:r>
              <a:rPr lang="zh-CN" sz="2000">
                <a:solidFill>
                  <a:srgbClr val="000000"/>
                </a:solidFill>
                <a:latin typeface="Times New Roman" panose="02020603050405020304" charset="0"/>
                <a:ea typeface="宋体" panose="02010600030101010101" pitchFamily="2" charset="-122"/>
              </a:rPr>
              <a:t>特点：</a:t>
            </a:r>
            <a:r>
              <a:rPr lang="en-US" sz="2000">
                <a:solidFill>
                  <a:srgbClr val="000000"/>
                </a:solidFill>
                <a:latin typeface="Times New Roman" panose="02020603050405020304" charset="0"/>
                <a:ea typeface="宋体" panose="02010600030101010101" pitchFamily="2" charset="-122"/>
              </a:rPr>
              <a:t>1</a:t>
            </a:r>
            <a:r>
              <a:rPr lang="zh-CN" sz="2000">
                <a:solidFill>
                  <a:srgbClr val="000000"/>
                </a:solidFill>
                <a:latin typeface="Times New Roman" panose="02020603050405020304" charset="0"/>
                <a:ea typeface="宋体" panose="02010600030101010101" pitchFamily="2" charset="-122"/>
              </a:rPr>
              <a:t>、创建一个单独的</a:t>
            </a:r>
            <a:r>
              <a:rPr lang="en-US" sz="2000">
                <a:solidFill>
                  <a:srgbClr val="000000"/>
                </a:solidFill>
                <a:latin typeface="Times New Roman" panose="02020603050405020304" charset="0"/>
                <a:ea typeface="宋体" panose="02010600030101010101" pitchFamily="2" charset="-122"/>
              </a:rPr>
              <a:t>Spring</a:t>
            </a:r>
            <a:r>
              <a:rPr lang="zh-CN" sz="2000">
                <a:solidFill>
                  <a:srgbClr val="000000"/>
                </a:solidFill>
                <a:latin typeface="Times New Roman" panose="02020603050405020304" charset="0"/>
                <a:ea typeface="宋体" panose="02010600030101010101" pitchFamily="2" charset="-122"/>
              </a:rPr>
              <a:t>应用程序；</a:t>
            </a:r>
            <a:r>
              <a:rPr lang="en-US" sz="2000">
                <a:solidFill>
                  <a:srgbClr val="000000"/>
                </a:solidFill>
                <a:latin typeface="Times New Roman" panose="02020603050405020304" charset="0"/>
                <a:ea typeface="宋体" panose="02010600030101010101" pitchFamily="2" charset="-122"/>
              </a:rPr>
              <a:t>2</a:t>
            </a:r>
            <a:r>
              <a:rPr lang="zh-CN" sz="2000">
                <a:solidFill>
                  <a:srgbClr val="000000"/>
                </a:solidFill>
                <a:latin typeface="Times New Roman" panose="02020603050405020304" charset="0"/>
                <a:ea typeface="宋体" panose="02010600030101010101" pitchFamily="2" charset="-122"/>
              </a:rPr>
              <a:t>、嵌入式</a:t>
            </a:r>
            <a:r>
              <a:rPr lang="en-US" sz="2000">
                <a:solidFill>
                  <a:srgbClr val="000000"/>
                </a:solidFill>
                <a:latin typeface="Times New Roman" panose="02020603050405020304" charset="0"/>
                <a:ea typeface="宋体" panose="02010600030101010101" pitchFamily="2" charset="-122"/>
              </a:rPr>
              <a:t>Tomcat</a:t>
            </a:r>
            <a:r>
              <a:rPr lang="zh-CN" sz="2000">
                <a:solidFill>
                  <a:srgbClr val="000000"/>
                </a:solidFill>
                <a:latin typeface="Times New Roman" panose="02020603050405020304" charset="0"/>
                <a:ea typeface="宋体" panose="02010600030101010101" pitchFamily="2" charset="-122"/>
              </a:rPr>
              <a:t>，无需部署</a:t>
            </a:r>
            <a:r>
              <a:rPr lang="en-US" sz="2000">
                <a:solidFill>
                  <a:srgbClr val="000000"/>
                </a:solidFill>
                <a:latin typeface="Times New Roman" panose="02020603050405020304" charset="0"/>
                <a:ea typeface="宋体" panose="02010600030101010101" pitchFamily="2" charset="-122"/>
              </a:rPr>
              <a:t>WAR</a:t>
            </a:r>
            <a:r>
              <a:rPr lang="zh-CN" sz="2000">
                <a:solidFill>
                  <a:srgbClr val="000000"/>
                </a:solidFill>
                <a:latin typeface="Times New Roman" panose="02020603050405020304" charset="0"/>
                <a:ea typeface="宋体" panose="02010600030101010101" pitchFamily="2" charset="-122"/>
              </a:rPr>
              <a:t>文件；</a:t>
            </a:r>
            <a:r>
              <a:rPr lang="en-US" sz="2000">
                <a:solidFill>
                  <a:srgbClr val="000000"/>
                </a:solidFill>
                <a:latin typeface="Times New Roman" panose="02020603050405020304" charset="0"/>
                <a:ea typeface="宋体" panose="02010600030101010101" pitchFamily="2" charset="-122"/>
              </a:rPr>
              <a:t>3</a:t>
            </a:r>
            <a:r>
              <a:rPr lang="zh-CN" sz="2000">
                <a:solidFill>
                  <a:srgbClr val="000000"/>
                </a:solidFill>
                <a:latin typeface="Times New Roman" panose="02020603050405020304" charset="0"/>
                <a:ea typeface="宋体" panose="02010600030101010101" pitchFamily="2" charset="-122"/>
              </a:rPr>
              <a:t>、简化</a:t>
            </a:r>
            <a:r>
              <a:rPr lang="en-US" sz="2000">
                <a:solidFill>
                  <a:srgbClr val="000000"/>
                </a:solidFill>
                <a:latin typeface="Times New Roman" panose="02020603050405020304" charset="0"/>
                <a:ea typeface="宋体" panose="02010600030101010101" pitchFamily="2" charset="-122"/>
              </a:rPr>
              <a:t>Maven</a:t>
            </a:r>
            <a:r>
              <a:rPr lang="zh-CN" sz="2000">
                <a:solidFill>
                  <a:srgbClr val="000000"/>
                </a:solidFill>
                <a:latin typeface="Times New Roman" panose="02020603050405020304" charset="0"/>
                <a:ea typeface="宋体" panose="02010600030101010101" pitchFamily="2" charset="-122"/>
              </a:rPr>
              <a:t>配置；</a:t>
            </a:r>
            <a:r>
              <a:rPr lang="en-US" sz="2000">
                <a:solidFill>
                  <a:srgbClr val="000000"/>
                </a:solidFill>
                <a:latin typeface="Times New Roman" panose="02020603050405020304" charset="0"/>
                <a:ea typeface="宋体" panose="02010600030101010101" pitchFamily="2" charset="-122"/>
              </a:rPr>
              <a:t>4</a:t>
            </a:r>
            <a:r>
              <a:rPr lang="zh-CN" sz="2000">
                <a:solidFill>
                  <a:srgbClr val="000000"/>
                </a:solidFill>
                <a:latin typeface="Times New Roman" panose="02020603050405020304" charset="0"/>
                <a:ea typeface="宋体" panose="02010600030101010101" pitchFamily="2" charset="-122"/>
              </a:rPr>
              <a:t>、自动配置</a:t>
            </a:r>
            <a:r>
              <a:rPr lang="en-US" sz="2000">
                <a:solidFill>
                  <a:srgbClr val="000000"/>
                </a:solidFill>
                <a:latin typeface="Times New Roman" panose="02020603050405020304" charset="0"/>
                <a:ea typeface="宋体" panose="02010600030101010101" pitchFamily="2" charset="-122"/>
              </a:rPr>
              <a:t>Spring</a:t>
            </a:r>
            <a:r>
              <a:rPr lang="zh-CN" sz="2000">
                <a:solidFill>
                  <a:srgbClr val="000000"/>
                </a:solidFill>
                <a:latin typeface="Times New Roman" panose="02020603050405020304" charset="0"/>
                <a:ea typeface="宋体" panose="02010600030101010101" pitchFamily="2" charset="-122"/>
              </a:rPr>
              <a:t>；</a:t>
            </a:r>
            <a:r>
              <a:rPr lang="en-US" sz="2000">
                <a:solidFill>
                  <a:srgbClr val="000000"/>
                </a:solidFill>
                <a:latin typeface="Times New Roman" panose="02020603050405020304" charset="0"/>
                <a:ea typeface="宋体" panose="02010600030101010101" pitchFamily="2" charset="-122"/>
              </a:rPr>
              <a:t>5</a:t>
            </a:r>
            <a:r>
              <a:rPr lang="zh-CN" sz="2000">
                <a:solidFill>
                  <a:srgbClr val="000000"/>
                </a:solidFill>
                <a:latin typeface="Times New Roman" panose="02020603050405020304" charset="0"/>
                <a:ea typeface="宋体" panose="02010600030101010101" pitchFamily="2" charset="-122"/>
              </a:rPr>
              <a:t>、提供生产就绪功能，如指标，健康检查和外部配置；</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7" name="图片 9"/>
          <p:cNvPicPr>
            <a:picLocks noChangeAspect="1"/>
          </p:cNvPicPr>
          <p:nvPr/>
        </p:nvPicPr>
        <p:blipFill>
          <a:blip r:embed="rId1"/>
          <a:stretch>
            <a:fillRect/>
          </a:stretch>
        </p:blipFill>
        <p:spPr>
          <a:xfrm>
            <a:off x="257175" y="1311910"/>
            <a:ext cx="8744585" cy="5415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 自习室预订系统为学生提供了公平的、相互包容的、操作方便的使用系统，基本满足了学生的使用需要，以及我最初的开发目标和方向。Java语言、MySQL数据库等技术时是我开发的基础，这些技术都有各自的优点，学好这些技术，至关重要。通过这些优点设计出来的系统能够正常稳定的运行，并且可以满足人们的所有需求，在对系统的需求以及各个模块进行了详细的分析后，有针对性的进行设计，最后通过测试，系统能够正常的运行，该自习室预订系统设计完成。</a:t>
            </a:r>
            <a:endParaRPr lang="zh-CN" altLang="en-US" sz="1800" dirty="0" smtClean="0"/>
          </a:p>
          <a:p>
            <a:r>
              <a:rPr lang="zh-CN" altLang="en-US" sz="1800" dirty="0" smtClean="0"/>
              <a:t>本次开发过程中使用的是Java技术，该技术具有代码编写简单方便，对平台没有要求对技术方面也没有要求，并且有很好的面像对象性，所以在技术方面是相当成熟的。利用springboot框架作为系统主要的技术支持可以使得系统能够正常的运行并且实现相应的功能。在这次的系统的设计过程中遇到了很多的困难，幸好有老师同学们的帮助，在他们的帮助下完成了这次系统的设计。</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 贝伊利 (Lynn Beighley),莫里森 (Michael Morrison),苏金国, 徐阳. Head First Java &amp; MySQL(中文版)[M]. 中国电力出版社,2018,03.</a:t>
            </a:r>
            <a:endParaRPr sz="1600" dirty="0" smtClean="0"/>
          </a:p>
          <a:p>
            <a:r>
              <a:rPr sz="1600" dirty="0" smtClean="0"/>
              <a:t>[2] 潘凯华,刘中华, 等. Java开发实战1200例(第1卷)(附DVD-ROM光盘1张)[M].  清华大学出版社,2019,01.</a:t>
            </a:r>
            <a:endParaRPr sz="1600" dirty="0" smtClean="0"/>
          </a:p>
          <a:p>
            <a:r>
              <a:rPr sz="1600" dirty="0" smtClean="0"/>
              <a:t>[3] 帕蒂拉(Armando Padilla),霍金斯(Tim Hawkins),盛海艳,刘霞. 高性能Java应用开发[M]. 人们邮电出版社,2019,11.</a:t>
            </a:r>
            <a:endParaRPr sz="1600" dirty="0" smtClean="0"/>
          </a:p>
          <a:p>
            <a:r>
              <a:rPr sz="1600" dirty="0" smtClean="0"/>
              <a:t>[4] 陈益材,等. Java+MySQL+Dreamweaver动态网站建设从入门到精通(附多媒体语音教学光盘)[M]. 机械工业出版社,2019,06.</a:t>
            </a:r>
            <a:endParaRPr sz="1600" dirty="0" smtClean="0"/>
          </a:p>
          <a:p>
            <a:r>
              <a:rPr sz="1600" dirty="0" smtClean="0"/>
              <a:t>[5] 高洛峰,LAMP兄弟连. 细说Java(精要版)(附DVD光盘1张)[M]. 电子工业出版社,2018,06.</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2516</Words>
  <Application>WPS 演示</Application>
  <PresentationFormat>全屏显示(4:3)</PresentationFormat>
  <Paragraphs>54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Times New Roman</vt:lpstr>
      <vt:lpstr>吉祥如意</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39</cp:revision>
  <dcterms:created xsi:type="dcterms:W3CDTF">2017-06-16T12:52:00Z</dcterms:created>
  <dcterms:modified xsi:type="dcterms:W3CDTF">2021-03-19T05:23:57Z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FADCE529E41F45C6A4C6B537E4281A8B</vt:lpwstr>
  </property>
</Properties>
</file>