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0" r:id="rId4"/>
    <p:sldId id="277" r:id="rId5"/>
    <p:sldId id="266" r:id="rId6"/>
    <p:sldId id="280" r:id="rId7"/>
    <p:sldId id="288" r:id="rId8"/>
    <p:sldId id="293" r:id="rId9"/>
    <p:sldId id="299" r:id="rId10"/>
    <p:sldId id="276" r:id="rId11"/>
    <p:sldId id="273" r:id="rId12"/>
    <p:sldId id="267" r:id="rId13"/>
    <p:sldId id="268"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7" d="100"/>
          <a:sy n="67" d="100"/>
        </p:scale>
        <p:origin x="-552" y="-102"/>
      </p:cViewPr>
      <p:guideLst>
        <p:guide orient="horz" pos="2160"/>
        <p:guide pos="287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b="1" dirty="0">
                <a:latin typeface="+mj-lt"/>
                <a:ea typeface="+mj-ea"/>
                <a:cs typeface="+mj-cs"/>
              </a:rPr>
              <a:t>智慧养老平台</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11" name="图片 11"/>
          <p:cNvPicPr>
            <a:picLocks noChangeAspect="1"/>
          </p:cNvPicPr>
          <p:nvPr/>
        </p:nvPicPr>
        <p:blipFill>
          <a:blip r:embed="rId2" cstate="print"/>
          <a:stretch>
            <a:fillRect/>
          </a:stretch>
        </p:blipFill>
        <p:spPr>
          <a:xfrm>
            <a:off x="1939925" y="2244090"/>
            <a:ext cx="5264150" cy="23698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2" name="图片 12"/>
          <p:cNvPicPr>
            <a:picLocks noChangeAspect="1"/>
          </p:cNvPicPr>
          <p:nvPr/>
        </p:nvPicPr>
        <p:blipFill>
          <a:blip r:embed="rId2" cstate="print"/>
          <a:stretch>
            <a:fillRect/>
          </a:stretch>
        </p:blipFill>
        <p:spPr>
          <a:xfrm>
            <a:off x="1938020" y="2214245"/>
            <a:ext cx="5267960" cy="24295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老人功能界面图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8" name="图片 8"/>
          <p:cNvPicPr>
            <a:picLocks noChangeAspect="1"/>
          </p:cNvPicPr>
          <p:nvPr/>
        </p:nvPicPr>
        <p:blipFill>
          <a:blip r:embed="rId2" cstate="print"/>
          <a:stretch>
            <a:fillRect/>
          </a:stretch>
        </p:blipFill>
        <p:spPr>
          <a:xfrm>
            <a:off x="1935798" y="2280920"/>
            <a:ext cx="5272405" cy="2296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771525" y="1371600"/>
            <a:ext cx="7835265" cy="4769485"/>
          </a:xfrm>
          <a:prstGeom prst="rect">
            <a:avLst/>
          </a:prstGeom>
          <a:noFill/>
          <a:ln w="9525">
            <a:noFill/>
          </a:ln>
        </p:spPr>
        <p:txBody>
          <a:bodyPr wrap="square">
            <a:spAutoFit/>
          </a:bodyPr>
          <a:lstStyle/>
          <a:p>
            <a:pPr indent="304800"/>
            <a:r>
              <a:rPr lang="zh-CN" sz="1600">
                <a:ea typeface="宋体" panose="02010600030101010101" pitchFamily="2" charset="-122"/>
              </a:rPr>
              <a:t>通过完成该智慧养老平台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pPr indent="304800"/>
            <a:r>
              <a:rPr lang="zh-CN" sz="1600">
                <a:ea typeface="宋体" panose="02010600030101010101" pitchFamily="2" charset="-122"/>
              </a:rPr>
              <a:t>本系统所实现的是一个智慧养老平台，该系统严格按照需求分析制作相关模块，并利用所学知识尽力完成，但是本人由于学识浅薄，无法真正做到让该程序可以投入市场使用，仅仅简单实现部分功能，希望日后还能改善。</a:t>
            </a:r>
          </a:p>
          <a:p>
            <a:pPr indent="304800"/>
            <a:r>
              <a:rPr lang="zh-CN" sz="1600">
                <a:ea typeface="宋体" panose="02010600030101010101" pitchFamily="2" charset="-122"/>
              </a:rPr>
              <a:t>本系统具有以下优点：</a:t>
            </a:r>
          </a:p>
          <a:p>
            <a:pPr indent="304800"/>
            <a:r>
              <a:rPr lang="zh-CN" sz="1600">
                <a:ea typeface="宋体" panose="02010600030101010101" pitchFamily="2" charset="-122"/>
              </a:rPr>
              <a:t>该系统具有较高的适用性，选用B/S结构，可以在绝大部分个人平台上使用该系统。</a:t>
            </a:r>
          </a:p>
          <a:p>
            <a:pPr indent="304800"/>
            <a:r>
              <a:rPr lang="zh-CN" sz="1600">
                <a:ea typeface="宋体" panose="02010600030101010101" pitchFamily="2" charset="-122"/>
              </a:rPr>
              <a:t>系统将用户权限进行划分，管理员和老人能看到及操作的信息不一样，两者具备不同的操作权限。</a:t>
            </a:r>
          </a:p>
          <a:p>
            <a:pPr indent="304800"/>
            <a:r>
              <a:rPr lang="zh-CN" sz="1600">
                <a:ea typeface="宋体" panose="02010600030101010101" pitchFamily="2" charset="-122"/>
              </a:rPr>
              <a:t>该系统操作界面简单明了，大部分人都可以正常使用。</a:t>
            </a:r>
          </a:p>
          <a:p>
            <a:pPr indent="304800"/>
            <a:r>
              <a:rPr lang="zh-CN" sz="1600">
                <a:ea typeface="宋体" panose="02010600030101010101" pitchFamily="2" charset="-122"/>
              </a:rPr>
              <a:t>但也存在以下问题需要改进：</a:t>
            </a:r>
          </a:p>
          <a:p>
            <a:pPr indent="304800"/>
            <a:r>
              <a:rPr lang="zh-CN" sz="1600">
                <a:ea typeface="宋体" panose="02010600030101010101" pitchFamily="2" charset="-122"/>
              </a:rPr>
              <a:t>运行时窗口不能被刷新，可以改进。</a:t>
            </a:r>
          </a:p>
          <a:p>
            <a:pPr indent="304800"/>
            <a:r>
              <a:rPr lang="zh-CN" sz="1600">
                <a:ea typeface="宋体" panose="02010600030101010101" pitchFamily="2" charset="-122"/>
              </a:rPr>
              <a:t>系统过于简单，显示的信息有限。。</a:t>
            </a:r>
          </a:p>
          <a:p>
            <a:pPr indent="304800"/>
            <a:r>
              <a:rPr lang="zh-CN" sz="1600">
                <a:ea typeface="宋体" panose="02010600030101010101" pitchFamily="2" charset="-122"/>
              </a:rPr>
              <a:t>不能添加多个管理员账号，如果可以则将利于发展智慧养老平台规模，便于智慧养老信息集中管理。</a:t>
            </a:r>
          </a:p>
          <a:p>
            <a:pPr indent="304800"/>
            <a:r>
              <a:rPr lang="zh-CN" sz="1600">
                <a:ea typeface="宋体" panose="02010600030101010101" pitchFamily="2" charset="-122"/>
              </a:rPr>
              <a:t>不能实时预约接待消息和智慧养老平台反馈建议，容易被忽视，不利于管理员服务客户。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研究背景</a:t>
            </a:r>
          </a:p>
        </p:txBody>
      </p:sp>
      <p:sp>
        <p:nvSpPr>
          <p:cNvPr id="100" name="文本框 99"/>
          <p:cNvSpPr txBox="1"/>
          <p:nvPr/>
        </p:nvSpPr>
        <p:spPr>
          <a:xfrm>
            <a:off x="878205" y="1143635"/>
            <a:ext cx="7559675" cy="2553335"/>
          </a:xfrm>
          <a:prstGeom prst="rect">
            <a:avLst/>
          </a:prstGeom>
          <a:noFill/>
          <a:ln w="9525">
            <a:noFill/>
          </a:ln>
        </p:spPr>
        <p:txBody>
          <a:bodyPr wrap="square">
            <a:spAutoFit/>
          </a:bodyPr>
          <a:lstStyle/>
          <a:p>
            <a:pPr indent="304800"/>
            <a:r>
              <a:rPr lang="zh-CN" sz="1600">
                <a:ea typeface="宋体" panose="02010600030101010101" pitchFamily="2" charset="-122"/>
              </a:rPr>
              <a:t>困扰管理层的许多问题当中,智慧养老平台一定是养老平台不敢忽视的一块。但是管理好智慧养老又面临很多麻烦需要解决,例如有几个方面:第一,往往人数都比较多,如何保证能够管理到每一老人;第二,如何在工作琐碎,记录繁多的情况下将智慧养老的当前情况反应给智慧养老领导相关部门决策等。在此情况下开发一款智慧养老平台，于是乎变得非常合乎时宜。</a:t>
            </a:r>
          </a:p>
          <a:p>
            <a:pPr indent="304800"/>
            <a:r>
              <a:rPr lang="zh-CN" sz="1600">
                <a:ea typeface="宋体" panose="02010600030101010101" pitchFamily="2" charset="-122"/>
              </a:rPr>
              <a:t>经过网上调查和搜集数据,我们可以发现智慧养老方面的系统并不是相当普及,智慧养老方面的可以有许多改进。实际上如今信息化成为一个未来的趋势或者可以说在当前现代化的城市典范中,信息化已经成为主流,开发一个智慧养老平台一方面的可能会更合乎时宜,另一方面来说也可以提高智慧养老方面的效率给相关部门人的工作带来一定的便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smtClean="0"/>
              <a:t>课题研究现状</a:t>
            </a:r>
            <a:endParaRPr lang="zh-CN" altLang="en-US" dirty="0"/>
          </a:p>
        </p:txBody>
      </p:sp>
      <p:sp>
        <p:nvSpPr>
          <p:cNvPr id="100" name="文本框 99"/>
          <p:cNvSpPr txBox="1"/>
          <p:nvPr/>
        </p:nvSpPr>
        <p:spPr>
          <a:xfrm>
            <a:off x="857224" y="2071678"/>
            <a:ext cx="7559675" cy="4093428"/>
          </a:xfrm>
          <a:prstGeom prst="rect">
            <a:avLst/>
          </a:prstGeom>
          <a:noFill/>
          <a:ln w="9525">
            <a:noFill/>
          </a:ln>
        </p:spPr>
        <p:txBody>
          <a:bodyPr wrap="square">
            <a:spAutoFit/>
          </a:bodyPr>
          <a:lstStyle/>
          <a:p>
            <a:r>
              <a:rPr lang="zh-CN" altLang="en-US" sz="2000" dirty="0" smtClean="0"/>
              <a:t>在国外很多发达国家，软件产业早已得到全面普及，但我国经济已不断发展，不断引进国外信息化建设，使国内软件行业得以不断发展，在摸索中进步，最终也得到一些成果，我国的软件业迎来了高速的发展，使更多的软件系统得以开发出来，从此逐渐地改变人们的生活工作方式。但是，对于信息化的建设，与很多发达国家相比，由于信息化程度的落后以及经费的不足，我国的智慧养老平台开发方面还是相对落后的，因此，要不断的努力探索，争取开发出一个实用的信息化的智慧养老平台，来实现智慧养老管理的信息化。因此本课题以智慧养老为例，目的是开发一个实用的智慧养老平台。</a:t>
            </a:r>
          </a:p>
          <a:p>
            <a:r>
              <a:rPr lang="zh-CN" altLang="en-US" sz="2000" dirty="0" smtClean="0"/>
              <a:t>智慧养老平台的开发运用</a:t>
            </a:r>
            <a:r>
              <a:rPr lang="en-US" sz="2000" dirty="0" smtClean="0"/>
              <a:t>java</a:t>
            </a:r>
            <a:r>
              <a:rPr lang="zh-CN" altLang="en-US" sz="2000" dirty="0" smtClean="0"/>
              <a:t>技术，</a:t>
            </a:r>
            <a:r>
              <a:rPr lang="en-US" sz="2000" dirty="0" smtClean="0"/>
              <a:t>MIS</a:t>
            </a:r>
            <a:r>
              <a:rPr lang="zh-CN" altLang="en-US" sz="2000" dirty="0" smtClean="0"/>
              <a:t>的总体思想，以及</a:t>
            </a:r>
            <a:r>
              <a:rPr lang="en-US" sz="2000" dirty="0" smtClean="0"/>
              <a:t>MYSQL</a:t>
            </a:r>
            <a:r>
              <a:rPr lang="zh-CN" altLang="en-US" sz="2000" dirty="0" smtClean="0"/>
              <a:t>等技术的支持下共同完成了该系统的开发，实现了智慧养老管理的信息化，使用户体验到更优秀的智慧养老平台，管理员管理操作将更加方便，实现目标。</a:t>
            </a:r>
            <a:endParaRPr lang="zh-CN"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smtClean="0"/>
              <a:t>项目研究内容与结构</a:t>
            </a:r>
            <a:endParaRPr lang="zh-CN" altLang="en-US" dirty="0"/>
          </a:p>
        </p:txBody>
      </p:sp>
      <p:sp>
        <p:nvSpPr>
          <p:cNvPr id="100" name="文本框 99"/>
          <p:cNvSpPr txBox="1"/>
          <p:nvPr/>
        </p:nvSpPr>
        <p:spPr>
          <a:xfrm>
            <a:off x="813435" y="1371600"/>
            <a:ext cx="7531100" cy="5016758"/>
          </a:xfrm>
          <a:prstGeom prst="rect">
            <a:avLst/>
          </a:prstGeom>
          <a:noFill/>
          <a:ln w="9525">
            <a:noFill/>
          </a:ln>
        </p:spPr>
        <p:txBody>
          <a:bodyPr wrap="square">
            <a:spAutoFit/>
          </a:bodyPr>
          <a:lstStyle/>
          <a:p>
            <a:r>
              <a:rPr lang="zh-CN" altLang="en-US" sz="2000" dirty="0" smtClean="0"/>
              <a:t>智慧养老方面的任务繁琐</a:t>
            </a:r>
            <a:r>
              <a:rPr lang="en-US" sz="2000" dirty="0" smtClean="0"/>
              <a:t>,</a:t>
            </a:r>
            <a:r>
              <a:rPr lang="zh-CN" altLang="en-US" sz="2000" dirty="0" smtClean="0"/>
              <a:t>以至于每年都在智慧养老这方面投入较多的精力却效果甚微</a:t>
            </a:r>
            <a:r>
              <a:rPr lang="en-US" sz="2000" dirty="0" smtClean="0"/>
              <a:t>,</a:t>
            </a:r>
            <a:r>
              <a:rPr lang="zh-CN" altLang="en-US" sz="2000" dirty="0" smtClean="0"/>
              <a:t>智慧养老平台的目标就是为了能够缓解智慧养老工作方面面临的压力</a:t>
            </a:r>
            <a:r>
              <a:rPr lang="en-US" sz="2000" dirty="0" smtClean="0"/>
              <a:t>,</a:t>
            </a:r>
            <a:r>
              <a:rPr lang="zh-CN" altLang="en-US" sz="2000" dirty="0" smtClean="0"/>
              <a:t>让智慧养老方面的工作变得更加高效准确。</a:t>
            </a:r>
          </a:p>
          <a:p>
            <a:r>
              <a:rPr lang="zh-CN" altLang="en-US" sz="2000" dirty="0" smtClean="0"/>
              <a:t>本项目在开发和设计过程中涉及到原理和技术有</a:t>
            </a:r>
            <a:r>
              <a:rPr lang="en-US" sz="2000" dirty="0" smtClean="0"/>
              <a:t>: B/S</a:t>
            </a:r>
            <a:r>
              <a:rPr lang="zh-CN" altLang="en-US" sz="2000" dirty="0" smtClean="0"/>
              <a:t>架构、</a:t>
            </a:r>
            <a:r>
              <a:rPr lang="en-US" sz="2000" dirty="0" smtClean="0"/>
              <a:t>java</a:t>
            </a:r>
            <a:r>
              <a:rPr lang="zh-CN" altLang="en-US" sz="2000" dirty="0" smtClean="0"/>
              <a:t>技术、和</a:t>
            </a:r>
            <a:r>
              <a:rPr lang="en-US" sz="2000" dirty="0" smtClean="0"/>
              <a:t> </a:t>
            </a:r>
            <a:r>
              <a:rPr lang="en-US" sz="2000" dirty="0" err="1" smtClean="0"/>
              <a:t>MySQL</a:t>
            </a:r>
            <a:r>
              <a:rPr lang="zh-CN" altLang="en-US" sz="2000" dirty="0" smtClean="0"/>
              <a:t>数据库等等；将按以下章节进行开发设计；</a:t>
            </a:r>
          </a:p>
          <a:p>
            <a:pPr lvl="0"/>
            <a:r>
              <a:rPr lang="zh-CN" altLang="en-US" sz="2000" dirty="0" smtClean="0"/>
              <a:t>绪论；剖析项目背景与意义</a:t>
            </a:r>
            <a:r>
              <a:rPr lang="en-US" sz="2000" dirty="0" smtClean="0"/>
              <a:t>,</a:t>
            </a:r>
            <a:r>
              <a:rPr lang="zh-CN" altLang="en-US" sz="2000" dirty="0" smtClean="0"/>
              <a:t>说明研究的内容等。</a:t>
            </a:r>
          </a:p>
          <a:p>
            <a:pPr lvl="0"/>
            <a:r>
              <a:rPr lang="zh-CN" altLang="en-US" sz="2000" dirty="0" smtClean="0"/>
              <a:t>开发技术。系统主要使用了</a:t>
            </a:r>
            <a:r>
              <a:rPr lang="en-US" sz="2000" dirty="0" smtClean="0"/>
              <a:t>java</a:t>
            </a:r>
            <a:r>
              <a:rPr lang="zh-CN" altLang="en-US" sz="2000" dirty="0" smtClean="0"/>
              <a:t>技术，、</a:t>
            </a:r>
            <a:r>
              <a:rPr lang="en-US" sz="2000" dirty="0" smtClean="0"/>
              <a:t>b/s</a:t>
            </a:r>
            <a:r>
              <a:rPr lang="zh-CN" altLang="en-US" sz="2000" dirty="0" smtClean="0"/>
              <a:t>模式和</a:t>
            </a:r>
            <a:r>
              <a:rPr lang="en-US" sz="2000" dirty="0" err="1" smtClean="0"/>
              <a:t>myspl</a:t>
            </a:r>
            <a:r>
              <a:rPr lang="zh-CN" altLang="en-US" sz="2000" dirty="0" smtClean="0"/>
              <a:t>数据库，并对此做了介绍。</a:t>
            </a:r>
          </a:p>
          <a:p>
            <a:pPr lvl="0"/>
            <a:r>
              <a:rPr lang="zh-CN" altLang="en-US" sz="2000" dirty="0" smtClean="0"/>
              <a:t>系统分析；包罗了系统总体结构、对系统的性能、功能、流程图进行了分析。</a:t>
            </a:r>
          </a:p>
          <a:p>
            <a:pPr lvl="0"/>
            <a:r>
              <a:rPr lang="zh-CN" altLang="en-US" sz="2000" dirty="0" smtClean="0"/>
              <a:t>系统设计；对软件功能模块和数据库进行详细设计。</a:t>
            </a:r>
          </a:p>
          <a:p>
            <a:pPr lvl="0"/>
            <a:r>
              <a:rPr lang="zh-CN" altLang="en-US" sz="2000" dirty="0" smtClean="0"/>
              <a:t>系统总体设计；对系统管理员和老人的功能进行描述，</a:t>
            </a:r>
          </a:p>
          <a:p>
            <a:pPr lvl="0"/>
            <a:r>
              <a:rPr lang="zh-CN" altLang="en-US" sz="2000" dirty="0" smtClean="0"/>
              <a:t>对系统进行测试，</a:t>
            </a:r>
          </a:p>
          <a:p>
            <a:r>
              <a:rPr lang="zh-CN" altLang="en-US" sz="2000" dirty="0" smtClean="0"/>
              <a:t>总结心得；在论文最后结束章节总结了开发这个系统和撰写论文时候自己的总结、感想</a:t>
            </a:r>
            <a:r>
              <a:rPr lang="en-US" sz="2000" dirty="0" smtClean="0"/>
              <a:t>,</a:t>
            </a:r>
            <a:r>
              <a:rPr lang="zh-CN" altLang="en-US" sz="2000" dirty="0" smtClean="0"/>
              <a:t>包括致谢。</a:t>
            </a:r>
            <a:endParaRPr lang="zh-CN"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功能分析</a:t>
            </a:r>
          </a:p>
        </p:txBody>
      </p:sp>
      <p:sp>
        <p:nvSpPr>
          <p:cNvPr id="100" name="文本框 99"/>
          <p:cNvSpPr txBox="1"/>
          <p:nvPr/>
        </p:nvSpPr>
        <p:spPr>
          <a:xfrm>
            <a:off x="500380" y="1371600"/>
            <a:ext cx="7701915" cy="2861310"/>
          </a:xfrm>
          <a:prstGeom prst="rect">
            <a:avLst/>
          </a:prstGeom>
          <a:noFill/>
          <a:ln w="9525">
            <a:noFill/>
          </a:ln>
        </p:spPr>
        <p:txBody>
          <a:bodyPr wrap="square">
            <a:spAutoFit/>
          </a:bodyPr>
          <a:lstStyle/>
          <a:p>
            <a:pPr indent="304800"/>
            <a:r>
              <a:rPr lang="zh-CN" sz="2000">
                <a:ea typeface="宋体" panose="02010600030101010101" pitchFamily="2" charset="-122"/>
              </a:rPr>
              <a:t>考虑到实际生活中智慧养老平台方面的需要以及对该平台认真的分析,将系统权限按管理员和老人这两类涉及用户划分。</a:t>
            </a:r>
          </a:p>
          <a:p>
            <a:pPr indent="304800"/>
            <a:r>
              <a:rPr lang="zh-CN" sz="2000">
                <a:ea typeface="宋体" panose="02010600030101010101" pitchFamily="2" charset="-122"/>
              </a:rPr>
              <a:t>(a) 管理员；管理员使用本系统涉到的功能主要有：首页、个人中心、老人管理、亲属管理、每日健康管理、既往病史管理、活动分类管理、活动信息管理、商品类型管理、便利店管理、商品购买管理、劳工管理、服务类型管理、服务项目管理、服务购买管理、紧急求助管理、礼品发放管理、积分增加管理、系统管理等功能。</a:t>
            </a:r>
          </a:p>
          <a:p>
            <a:pPr indent="304800"/>
            <a:r>
              <a:rPr lang="zh-CN" sz="2000">
                <a:ea typeface="宋体" panose="02010600030101010101" pitchFamily="2" charset="-122"/>
              </a:rPr>
              <a:t> (b) 老人；进入系统可以实现首页、养老平台、电影信息、个人中心、后台管理等功能。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500042"/>
            <a:ext cx="7772400" cy="1143000"/>
          </a:xfrm>
        </p:spPr>
        <p:txBody>
          <a:bodyPr/>
          <a:lstStyle/>
          <a:p>
            <a:r>
              <a:rPr lang="zh-CN" altLang="en-US" dirty="0" smtClean="0"/>
              <a:t>系统功能模块图</a:t>
            </a:r>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1785918" y="2000240"/>
            <a:ext cx="5562600" cy="3752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4" name="图片 1"/>
          <p:cNvPicPr>
            <a:picLocks noChangeAspect="1"/>
          </p:cNvPicPr>
          <p:nvPr/>
        </p:nvPicPr>
        <p:blipFill>
          <a:blip r:embed="rId2" cstate="print"/>
          <a:stretch>
            <a:fillRect/>
          </a:stretch>
        </p:blipFill>
        <p:spPr>
          <a:xfrm>
            <a:off x="1938655" y="2230755"/>
            <a:ext cx="5266690" cy="23964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活动信息界面图</a:t>
            </a:r>
          </a:p>
        </p:txBody>
      </p:sp>
      <p:pic>
        <p:nvPicPr>
          <p:cNvPr id="3" name="图片 3"/>
          <p:cNvPicPr>
            <a:picLocks noChangeAspect="1"/>
          </p:cNvPicPr>
          <p:nvPr/>
        </p:nvPicPr>
        <p:blipFill>
          <a:blip r:embed="rId2" cstate="print"/>
          <a:stretch>
            <a:fillRect/>
          </a:stretch>
        </p:blipFill>
        <p:spPr>
          <a:xfrm>
            <a:off x="1938655" y="2223453"/>
            <a:ext cx="5266690" cy="24110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服务项目界面图</a:t>
            </a:r>
          </a:p>
        </p:txBody>
      </p:sp>
      <p:pic>
        <p:nvPicPr>
          <p:cNvPr id="5" name="图片 5"/>
          <p:cNvPicPr>
            <a:picLocks noChangeAspect="1"/>
          </p:cNvPicPr>
          <p:nvPr/>
        </p:nvPicPr>
        <p:blipFill>
          <a:blip r:embed="rId2" cstate="print"/>
          <a:stretch>
            <a:fillRect/>
          </a:stretch>
        </p:blipFill>
        <p:spPr>
          <a:xfrm>
            <a:off x="1941830" y="2226945"/>
            <a:ext cx="5260340" cy="240411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6</TotalTime>
  <Words>1081</Words>
  <Application>WPS 演示</Application>
  <PresentationFormat>全屏显示(4:3)</PresentationFormat>
  <Paragraphs>44</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吉祥如意</vt:lpstr>
      <vt:lpstr>智慧养老平台</vt:lpstr>
      <vt:lpstr>研究背景</vt:lpstr>
      <vt:lpstr>课题研究现状</vt:lpstr>
      <vt:lpstr>项目研究内容与结构</vt:lpstr>
      <vt:lpstr>功能分析</vt:lpstr>
      <vt:lpstr>系统功能模块图</vt:lpstr>
      <vt:lpstr>系统首页界面图</vt:lpstr>
      <vt:lpstr>活动信息界面图</vt:lpstr>
      <vt:lpstr>服务项目界面图</vt:lpstr>
      <vt:lpstr>管理员登录界面图</vt:lpstr>
      <vt:lpstr>管理员功能界面图</vt:lpstr>
      <vt:lpstr>老人功能界面图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66</cp:revision>
  <dcterms:created xsi:type="dcterms:W3CDTF">2022-03-16T01:15:00Z</dcterms:created>
  <dcterms:modified xsi:type="dcterms:W3CDTF">2022-03-25T10:41:55Z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