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8" r:id="rId6"/>
    <p:sldId id="290" r:id="rId7"/>
    <p:sldId id="260" r:id="rId8"/>
    <p:sldId id="262" r:id="rId9"/>
    <p:sldId id="274" r:id="rId10"/>
    <p:sldId id="275" r:id="rId11"/>
    <p:sldId id="299" r:id="rId12"/>
    <p:sldId id="276" r:id="rId13"/>
    <p:sldId id="27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288" y="-43"/>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64785" y="3133291"/>
            <a:ext cx="3313355" cy="1702160"/>
          </a:xfrm>
        </p:spPr>
        <p:txBody>
          <a:bodyPr>
            <a:normAutofit fontScale="90000"/>
          </a:bodyPr>
          <a:lstStyle/>
          <a:p>
            <a:r>
              <a:rPr lang="zh-CN" altLang="en-US" dirty="0" smtClean="0"/>
              <a:t>  </a:t>
            </a:r>
            <a:br>
              <a:rPr lang="zh-CN" altLang="en-US" dirty="0" smtClean="0"/>
            </a:br>
            <a:r>
              <a:rPr lang="zh-CN" altLang="en-US" dirty="0" smtClean="0"/>
              <a:t>外卖点餐系统</a:t>
            </a:r>
            <a:r>
              <a:rPr lang="zh-CN" altLang="en-US" dirty="0" smtClean="0"/>
              <a:t> </a:t>
            </a:r>
            <a:r>
              <a:rPr lang="en-US" altLang="zh-CN" dirty="0" smtClean="0"/>
              <a:t>PPT</a:t>
            </a:r>
            <a:br>
              <a:rPr lang="zh-CN" altLang="zh-CN"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  论：</a:t>
            </a:r>
            <a:endParaRPr lang="zh-CN" altLang="en-US"/>
          </a:p>
        </p:txBody>
      </p:sp>
      <p:sp>
        <p:nvSpPr>
          <p:cNvPr id="100" name="文本框 99"/>
          <p:cNvSpPr txBox="1"/>
          <p:nvPr/>
        </p:nvSpPr>
        <p:spPr>
          <a:xfrm>
            <a:off x="945515" y="2470785"/>
            <a:ext cx="7122795" cy="1383665"/>
          </a:xfrm>
          <a:prstGeom prst="rect">
            <a:avLst/>
          </a:prstGeom>
          <a:noFill/>
          <a:ln w="9525">
            <a:noFill/>
          </a:ln>
        </p:spPr>
        <p:txBody>
          <a:bodyPr wrap="square">
            <a:spAutoFit/>
          </a:bodyPr>
          <a:p>
            <a:pPr indent="306070"/>
            <a:r>
              <a:rPr sz="1200" b="0">
                <a:latin typeface="Times New Roman" panose="02020603050405020304" charset="0"/>
              </a:rPr>
              <a:t>外卖点餐系统    的整体功能模块的实现，主要是对自己在大学这几年时间所学内容的一个测试，对于系统，主要是通过现在智能化的外卖点餐系统   平台进行开始系统的实现，并且可以根据需求进行数据信息的增加修改删除等操作，完美的解决了当下外卖点餐系统    中所遇到的问题。</a:t>
            </a:r>
            <a:endParaRPr sz="1200" b="0">
              <a:latin typeface="Times New Roman" panose="02020603050405020304" charset="0"/>
            </a:endParaRPr>
          </a:p>
          <a:p>
            <a:pPr indent="306070"/>
            <a:r>
              <a:rPr sz="1200" b="0">
                <a:latin typeface="Times New Roman" panose="02020603050405020304" charset="0"/>
              </a:rPr>
              <a:t>经过一个学期的毕业设计的实现完成已接近尾声，到目前为止，当我回想起整个学期的系统开发日，收获颇丰。毕业设计的主要任务是建立一个智能化的外卖点餐系统    ，主要使用JSP和Mysql数据库的开发工具，对系统的每个功能模块进行相对应的操作，最后，系统调试结果表明系统基本可以满足功能要求。</a:t>
            </a:r>
            <a:endParaRPr sz="1200" b="0">
              <a:latin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76672"/>
            <a:ext cx="7024744" cy="1143000"/>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395537" y="1988840"/>
            <a:ext cx="8208912" cy="4392488"/>
          </a:xfrm>
        </p:spPr>
        <p:txBody>
          <a:bodyPr>
            <a:normAutofit fontScale="90000" lnSpcReduction="20000"/>
          </a:bodyPr>
          <a:lstStyle/>
          <a:p>
            <a:r>
              <a:rPr altLang="zh-CN" dirty="0"/>
              <a:t>[1]耿祥义,张跃平.《JSP实用教程》. 清华大学出版社,2019年5月</a:t>
            </a:r>
            <a:endParaRPr altLang="zh-CN" dirty="0"/>
          </a:p>
          <a:p>
            <a:r>
              <a:rPr altLang="zh-CN" dirty="0"/>
              <a:t>[2]Brown等.《JSP编程指南（第二版）》. 电子工业出版社 ,2019年3月 </a:t>
            </a:r>
            <a:endParaRPr altLang="zh-CN" dirty="0"/>
          </a:p>
          <a:p>
            <a:r>
              <a:rPr altLang="zh-CN" dirty="0"/>
              <a:t>[3]BruceEckel.《Java编程思想》. 机械工业出版社,2019年10月</a:t>
            </a:r>
            <a:endParaRPr altLang="zh-CN" dirty="0"/>
          </a:p>
          <a:p>
            <a:r>
              <a:rPr altLang="zh-CN" dirty="0"/>
              <a:t>[4]孙一林,彭波.《Java数据库编程实例》. 清华大学出版社,2015年8月</a:t>
            </a:r>
            <a:endParaRPr altLang="zh-CN" dirty="0"/>
          </a:p>
          <a:p>
            <a:r>
              <a:rPr altLang="zh-CN" dirty="0"/>
              <a:t>[5]FLANAGAN.《Java技术手册》. 中国电力出版社,2017年6月</a:t>
            </a:r>
            <a:endParaRPr altLang="zh-CN" dirty="0"/>
          </a:p>
          <a:p>
            <a:r>
              <a:rPr altLang="zh-CN" dirty="0"/>
              <a:t>[6] David L.Anderson.Managing  Information Systems.清华大学出版社，2016：16</a:t>
            </a:r>
            <a:endParaRPr altLang="zh-CN" dirty="0"/>
          </a:p>
          <a:p>
            <a:r>
              <a:rPr altLang="zh-CN" dirty="0"/>
              <a:t>[7]孙卫琴,李洪成.《Tomcat 与 Java Web 开发技术详解》.电子工业出版社,2019年6月</a:t>
            </a:r>
            <a:r>
              <a:rPr lang="en-US" dirty="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67744" y="2204864"/>
            <a:ext cx="5256584" cy="1252728"/>
          </a:xfrm>
        </p:spPr>
        <p:txBody>
          <a:bodyPr/>
          <a:lstStyle/>
          <a:p>
            <a:r>
              <a:rPr lang="zh-CN" altLang="en-US" dirty="0" smtClean="0"/>
              <a:t>谢谢大家！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620688"/>
            <a:ext cx="8229600" cy="125272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323528" y="2060848"/>
            <a:ext cx="8424936" cy="4464496"/>
          </a:xfrm>
        </p:spPr>
        <p:txBody>
          <a:bodyPr>
            <a:normAutofit lnSpcReduction="20000"/>
          </a:bodyPr>
          <a:lstStyle/>
          <a:p>
            <a:r>
              <a:rPr altLang="zh-CN" dirty="0"/>
              <a:t>随着科学技术的飞速发展，各行各业都在努力与现代先进技术接轨，通过科技手段提高自身的优势社会的发展和科学技术的进步，互联网技术越来越受欢迎。网络计算机的生活方式逐渐受到广大人民群众的喜爱，也逐渐进入了每个用户的使用。互联网具有便利性，速度快，效率高，成本低等优点。 因此，构建符合自己要求的操作系统是非常有意义的。</a:t>
            </a:r>
            <a:endParaRPr altLang="zh-CN" dirty="0"/>
          </a:p>
          <a:p>
            <a:r>
              <a:rPr altLang="zh-CN" dirty="0"/>
              <a:t>本文从用户的功能要求出发，建立了外卖点餐系统  ，系统中的功能模块主要是实现管理员；首页、个人中心、用户管理、商家管理、菜品分类管理、骑手管理、系统管理、菜品管理、订单管理、配送单管理、商品评价管理，商家；首页、个人中心、菜品管理、订单管理、配送单管理。</a:t>
            </a:r>
            <a:endParaRPr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16632"/>
            <a:ext cx="8229600" cy="979512"/>
          </a:xfrm>
        </p:spPr>
        <p:txBody>
          <a:bodyPr/>
          <a:lstStyle/>
          <a:p>
            <a:pPr algn="l"/>
            <a:r>
              <a:rPr lang="zh-CN" altLang="en-US" dirty="0" smtClean="0"/>
              <a:t>课题背景：</a:t>
            </a:r>
            <a:endParaRPr lang="zh-CN" altLang="en-US" dirty="0"/>
          </a:p>
        </p:txBody>
      </p:sp>
      <p:sp>
        <p:nvSpPr>
          <p:cNvPr id="2" name="内容占位符 1"/>
          <p:cNvSpPr>
            <a:spLocks noGrp="1"/>
          </p:cNvSpPr>
          <p:nvPr>
            <p:ph idx="1"/>
          </p:nvPr>
        </p:nvSpPr>
        <p:spPr>
          <a:xfrm>
            <a:off x="251520" y="1052736"/>
            <a:ext cx="8640959" cy="4680520"/>
          </a:xfrm>
        </p:spPr>
        <p:txBody>
          <a:bodyPr>
            <a:noAutofit/>
          </a:bodyPr>
          <a:lstStyle/>
          <a:p>
            <a:r>
              <a:rPr lang="zh-CN" altLang="zh-CN" sz="2000" dirty="0"/>
              <a:t>计算机的普及和互联网时代的到来使信息的发布和传播更加方便快捷。人们可以通过计算机上的浏览器访问多个应用系统，从中获取一些可以满足用户生活需求的管理系统。网站系统有时更像是一个大型“展示平台”，人们可以选择所需的信息进行在线下单满足用户需求。</a:t>
            </a:r>
            <a:endParaRPr lang="zh-CN" altLang="zh-CN" sz="2000" dirty="0"/>
          </a:p>
          <a:p>
            <a:r>
              <a:rPr lang="zh-CN" altLang="zh-CN" sz="2000" dirty="0"/>
              <a:t>系统所要实现的功能分析，对于现在网络方便的管理，据数据调查显示，对于网上用户的数达到5.6亿，相比过去增长较快，人们通过网上登录的方式已经形成了一种依赖，不管需要什么信息内容，直接上网查找，参考比较大，对外卖点餐系统    的类型和特点的内容信息有了详细的了解，让用户更有针对性的选择。这也给用户带来非常大的方便，用户可以不用像传统的方式进行查看信息，这样不仅耽误自己的时间，而且比对过程比较单一。</a:t>
            </a:r>
            <a:endParaRPr lang="zh-CN"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研究内容：</a:t>
            </a:r>
            <a:endParaRPr lang="zh-CN" altLang="en-US" dirty="0"/>
          </a:p>
        </p:txBody>
      </p:sp>
      <p:sp>
        <p:nvSpPr>
          <p:cNvPr id="4" name="矩形 3"/>
          <p:cNvSpPr/>
          <p:nvPr/>
        </p:nvSpPr>
        <p:spPr>
          <a:xfrm>
            <a:off x="539552" y="1700807"/>
            <a:ext cx="7992888" cy="2584450"/>
          </a:xfrm>
          <a:prstGeom prst="rect">
            <a:avLst/>
          </a:prstGeom>
        </p:spPr>
        <p:txBody>
          <a:bodyPr wrap="square">
            <a:spAutoFit/>
          </a:bodyPr>
          <a:lstStyle/>
          <a:p>
            <a:r>
              <a:rPr altLang="zh-CN" dirty="0"/>
              <a:t>本外卖点餐系统平台，使用的是比较成熟的JSP技术和比较完善的MySQL数据库，将网络外卖点餐系统   信息管理系统可以更安全、技术性更强的满足网站所有信息的管理。</a:t>
            </a:r>
            <a:endParaRPr altLang="zh-CN" dirty="0"/>
          </a:p>
          <a:p>
            <a:r>
              <a:rPr altLang="zh-CN" dirty="0"/>
              <a:t>外卖点餐系统平台主要实现了管理员模块、用户模块、商家模块、骑手模块四大部分。通过本外卖点餐系统平台可以提高管理人员的工作效率，减少出错率，对于数据存储及查找有了更方便的操作。</a:t>
            </a:r>
            <a:endParaRPr altLang="zh-CN" dirty="0"/>
          </a:p>
          <a:p>
            <a:r>
              <a:rPr altLang="zh-CN" dirty="0"/>
              <a:t>详细内容介绍，将在以下五章中详细阐述：</a:t>
            </a:r>
            <a:endParaRPr altLang="zh-CN" dirty="0"/>
          </a:p>
          <a:p>
            <a:r>
              <a:rPr altLang="zh-CN" dirty="0"/>
              <a:t>第一章、绪论，介绍了研究课题选择的背景及意义、研究现状，简要介绍了本文的章节内容。</a:t>
            </a:r>
            <a:endParaRPr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5015" y="426319"/>
            <a:ext cx="7024744" cy="1143000"/>
          </a:xfrm>
        </p:spPr>
        <p:txBody>
          <a:bodyPr/>
          <a:p>
            <a:r>
              <a:t>Spring Boot框架</a:t>
            </a:r>
          </a:p>
        </p:txBody>
      </p:sp>
      <p:sp>
        <p:nvSpPr>
          <p:cNvPr id="100" name="文本框 99"/>
          <p:cNvSpPr txBox="1"/>
          <p:nvPr/>
        </p:nvSpPr>
        <p:spPr>
          <a:xfrm>
            <a:off x="1181735" y="1622425"/>
            <a:ext cx="7065645" cy="2245360"/>
          </a:xfrm>
          <a:prstGeom prst="rect">
            <a:avLst/>
          </a:prstGeom>
          <a:noFill/>
          <a:ln w="9525">
            <a:noFill/>
          </a:ln>
        </p:spPr>
        <p:txBody>
          <a:bodyPr wrap="square">
            <a:spAutoFit/>
          </a:bodyPr>
          <a:p>
            <a:pPr indent="304800"/>
            <a:r>
              <a:rPr sz="1400" b="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1400" b="0"/>
          </a:p>
          <a:p>
            <a:pPr indent="304800"/>
            <a:r>
              <a:rPr sz="1400" b="0"/>
              <a:t>Spring Boot特点：</a:t>
            </a:r>
            <a:endParaRPr sz="1400" b="0"/>
          </a:p>
          <a:p>
            <a:pPr indent="304800"/>
            <a:r>
              <a:rPr sz="1400" b="0"/>
              <a:t>1、创建一个单独的Spring应用程序；</a:t>
            </a:r>
            <a:endParaRPr sz="1400" b="0"/>
          </a:p>
          <a:p>
            <a:pPr indent="304800"/>
            <a:r>
              <a:rPr sz="1400" b="0"/>
              <a:t>2、嵌入式Tomcat，无需部署WAR文件；</a:t>
            </a:r>
            <a:endParaRPr sz="1400" b="0"/>
          </a:p>
          <a:p>
            <a:pPr indent="304800"/>
            <a:r>
              <a:rPr sz="1400" b="0"/>
              <a:t>3、简化Maven配置；</a:t>
            </a:r>
            <a:endParaRPr sz="1400" b="0"/>
          </a:p>
          <a:p>
            <a:pPr indent="304800"/>
            <a:r>
              <a:rPr sz="1400" b="0"/>
              <a:t>4、自动配置Spring；</a:t>
            </a:r>
            <a:endParaRPr sz="1400" b="0"/>
          </a:p>
          <a:p>
            <a:pPr indent="304800"/>
            <a:r>
              <a:rPr sz="1400" b="0"/>
              <a:t>5、提供生产就绪功能，如指标，健康检查和外部配置；</a:t>
            </a:r>
            <a:endParaRPr sz="1400" b="0"/>
          </a:p>
          <a:p>
            <a:pPr indent="304800"/>
            <a:r>
              <a:rPr sz="1400" b="0"/>
              <a:t>6、绝对没有代码生成和XML的配置要求；</a:t>
            </a:r>
            <a:endParaRPr sz="14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8229600" cy="1123528"/>
          </a:xfrm>
        </p:spPr>
        <p:txBody>
          <a:bodyPr/>
          <a:lstStyle/>
          <a:p>
            <a:pPr algn="l"/>
            <a:r>
              <a:rPr lang="zh-CN" altLang="en-US" sz="4400" dirty="0" smtClean="0"/>
              <a:t> 系统分析</a:t>
            </a:r>
            <a:endParaRPr lang="zh-CN" altLang="en-US" sz="4400" dirty="0" smtClean="0"/>
          </a:p>
        </p:txBody>
      </p:sp>
      <p:sp>
        <p:nvSpPr>
          <p:cNvPr id="4" name="内容占位符 3"/>
          <p:cNvSpPr>
            <a:spLocks noGrp="1"/>
          </p:cNvSpPr>
          <p:nvPr>
            <p:ph idx="1"/>
          </p:nvPr>
        </p:nvSpPr>
        <p:spPr>
          <a:xfrm>
            <a:off x="683568" y="1484784"/>
            <a:ext cx="7920880" cy="4608511"/>
          </a:xfrm>
        </p:spPr>
        <p:txBody>
          <a:bodyPr>
            <a:normAutofit lnSpcReduction="20000"/>
          </a:bodyPr>
          <a:lstStyle/>
          <a:p>
            <a:r>
              <a:rPr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外卖点餐系统    的整体界面简单，功能完善。</a:t>
            </a:r>
            <a:endParaRPr altLang="zh-CN" dirty="0"/>
          </a:p>
          <a:p>
            <a:r>
              <a:rPr altLang="zh-CN" dirty="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外卖点餐系统   的实际需求。</a:t>
            </a:r>
            <a:endParaRPr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结构图：</a:t>
            </a:r>
            <a:endParaRPr lang="zh-CN" altLang="en-US" dirty="0"/>
          </a:p>
        </p:txBody>
      </p:sp>
      <p:sp>
        <p:nvSpPr>
          <p:cNvPr id="5"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1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147482623" name="对象 173"/>
          <p:cNvGraphicFramePr/>
          <p:nvPr/>
        </p:nvGraphicFramePr>
        <p:xfrm>
          <a:off x="837565" y="1548130"/>
          <a:ext cx="7383145" cy="4537075"/>
        </p:xfrm>
        <a:graphic>
          <a:graphicData uri="http://schemas.openxmlformats.org/presentationml/2006/ole">
            <mc:AlternateContent xmlns:mc="http://schemas.openxmlformats.org/markup-compatibility/2006">
              <mc:Choice xmlns:v="urn:schemas-microsoft-com:vml" Requires="v">
                <p:oleObj spid="_x0000_s3076" name="" r:id="rId1" imgW="31889700" imgH="10160000" progId="Visio.Drawing.15">
                  <p:embed/>
                </p:oleObj>
              </mc:Choice>
              <mc:Fallback>
                <p:oleObj name="" r:id="rId1" imgW="31889700" imgH="10160000" progId="Visio.Drawing.15">
                  <p:embed/>
                  <p:pic>
                    <p:nvPicPr>
                      <p:cNvPr id="0" name="图片 3075"/>
                      <p:cNvPicPr/>
                      <p:nvPr/>
                    </p:nvPicPr>
                    <p:blipFill>
                      <a:blip r:embed="rId2"/>
                      <a:stretch>
                        <a:fillRect/>
                      </a:stretch>
                    </p:blipFill>
                    <p:spPr>
                      <a:xfrm>
                        <a:off x="837565" y="1548130"/>
                        <a:ext cx="7383145" cy="4537075"/>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sym typeface="+mn-ea"/>
              </a:rPr>
              <a:t>管理员登录图</a:t>
            </a:r>
            <a:r>
              <a:rPr lang="zh-CN" altLang="en-US" dirty="0" smtClean="0"/>
              <a:t>：</a:t>
            </a:r>
            <a:endParaRPr lang="zh-CN" altLang="en-US" dirty="0"/>
          </a:p>
        </p:txBody>
      </p:sp>
      <p:pic>
        <p:nvPicPr>
          <p:cNvPr id="-2147482444" name="图片 -2147482445"/>
          <p:cNvPicPr>
            <a:picLocks noChangeAspect="1"/>
          </p:cNvPicPr>
          <p:nvPr/>
        </p:nvPicPr>
        <p:blipFill>
          <a:blip r:embed="rId1"/>
          <a:stretch>
            <a:fillRect/>
          </a:stretch>
        </p:blipFill>
        <p:spPr>
          <a:xfrm>
            <a:off x="625475" y="1547495"/>
            <a:ext cx="7992110" cy="40862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04664"/>
            <a:ext cx="7024744" cy="1143000"/>
          </a:xfrm>
        </p:spPr>
        <p:txBody>
          <a:bodyPr/>
          <a:lstStyle/>
          <a:p>
            <a:pPr algn="l"/>
            <a:r>
              <a:rPr lang="zh-CN" altLang="en-US" dirty="0" smtClean="0"/>
              <a:t>测试理论：</a:t>
            </a:r>
            <a:endParaRPr lang="zh-CN" altLang="en-US" dirty="0"/>
          </a:p>
        </p:txBody>
      </p:sp>
      <p:sp>
        <p:nvSpPr>
          <p:cNvPr id="4" name="内容占位符 3"/>
          <p:cNvSpPr>
            <a:spLocks noGrp="1"/>
          </p:cNvSpPr>
          <p:nvPr>
            <p:ph idx="1"/>
          </p:nvPr>
        </p:nvSpPr>
        <p:spPr>
          <a:xfrm>
            <a:off x="539552" y="1772816"/>
            <a:ext cx="8064896" cy="4680520"/>
          </a:xfrm>
        </p:spPr>
        <p:txBody>
          <a:bodyPr>
            <a:normAutofit lnSpcReduction="10000"/>
          </a:bodyPr>
          <a:lstStyle/>
          <a:p>
            <a:r>
              <a:rPr lang="zh-CN" altLang="zh-CN" dirty="0"/>
              <a:t>对于系统开发的实现，不管开发过程多么努力，在系统运行的时候多少都会出现一些错误信息，所以为了系统的安全性及提高系统的使用率及给用户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所以程序出现错误时不可避免，系统测试虽然耗时费力，但是为了确保后期系统的长期使用，必须要进行系统测试，问题解决完成后还要再一步测试，直到没有任何问题后方可进行使用。</a:t>
            </a:r>
            <a:endParaRPr lang="zh-CN" altLang="zh-C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2354</Words>
  <Application>WPS 演示</Application>
  <PresentationFormat>全屏显示(4:3)</PresentationFormat>
  <Paragraphs>60</Paragraphs>
  <Slides>12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4" baseType="lpstr">
      <vt:lpstr>Arial</vt:lpstr>
      <vt:lpstr>宋体</vt:lpstr>
      <vt:lpstr>Wingdings</vt:lpstr>
      <vt:lpstr>Wingdings 2</vt:lpstr>
      <vt:lpstr>Times New Roman</vt:lpstr>
      <vt:lpstr>Century Gothic</vt:lpstr>
      <vt:lpstr>幼圆</vt:lpstr>
      <vt:lpstr>微软雅黑</vt:lpstr>
      <vt:lpstr>Arial Unicode MS</vt:lpstr>
      <vt:lpstr>Calibri</vt:lpstr>
      <vt:lpstr>奥斯汀</vt:lpstr>
      <vt:lpstr>Visio.Drawing.15</vt:lpstr>
      <vt:lpstr>   区校企大型仪器智慧共享平台  PPT </vt:lpstr>
      <vt:lpstr>摘要：</vt:lpstr>
      <vt:lpstr>课题背景：</vt:lpstr>
      <vt:lpstr>研究内容：</vt:lpstr>
      <vt:lpstr>Spring Boot框架</vt:lpstr>
      <vt:lpstr> 系统分析</vt:lpstr>
      <vt:lpstr>结构图：</vt:lpstr>
      <vt:lpstr>管理员登录图：</vt:lpstr>
      <vt:lpstr>测试理论：</vt:lpstr>
      <vt:lpstr>结  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丘美玲</cp:lastModifiedBy>
  <cp:revision>44</cp:revision>
  <dcterms:created xsi:type="dcterms:W3CDTF">2016-04-04T06:35:00Z</dcterms:created>
  <dcterms:modified xsi:type="dcterms:W3CDTF">2020-09-23T15:32:29Z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