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7" r:id="rId4"/>
    <p:sldId id="310" r:id="rId5"/>
    <p:sldId id="266" r:id="rId6"/>
    <p:sldId id="280" r:id="rId7"/>
    <p:sldId id="288" r:id="rId8"/>
    <p:sldId id="293" r:id="rId9"/>
    <p:sldId id="311" r:id="rId10"/>
    <p:sldId id="306" r:id="rId11"/>
    <p:sldId id="276" r:id="rId12"/>
    <p:sldId id="273" r:id="rId13"/>
    <p:sldId id="312" r:id="rId14"/>
    <p:sldId id="268"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7" d="100"/>
          <a:sy n="67" d="100"/>
        </p:scale>
        <p:origin x="-52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4"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6"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7"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8"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9"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3"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0"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457200" y="685800"/>
            <a:ext cx="7924800" cy="1470025"/>
          </a:xfrm>
        </p:spPr>
        <p:txBody>
          <a:bodyPr vert="horz" wrap="square" lIns="91440" tIns="45720" rIns="91440" bIns="45720" anchor="ctr"/>
          <a:lstStyle/>
          <a:p>
            <a:pPr eaLnBrk="1" hangingPunct="1">
              <a:buClrTx/>
              <a:buSzTx/>
              <a:buFontTx/>
            </a:pPr>
            <a:r>
              <a:rPr lang="zh-CN" altLang="en-US" sz="4800" b="1" dirty="0">
                <a:latin typeface="+mj-lt"/>
                <a:ea typeface="+mj-ea"/>
                <a:cs typeface="+mj-cs"/>
              </a:rPr>
              <a:t>藏区特产销售平台</a:t>
            </a:r>
          </a:p>
        </p:txBody>
      </p:sp>
      <p:sp>
        <p:nvSpPr>
          <p:cNvPr id="3075" name="Rectangle 3"/>
          <p:cNvSpPr>
            <a:spLocks noGrp="1" noRot="1"/>
          </p:cNvSpPr>
          <p:nvPr>
            <p:ph type="subTitle" idx="1"/>
          </p:nvPr>
        </p:nvSpPr>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购物车界面图</a:t>
            </a:r>
          </a:p>
        </p:txBody>
      </p:sp>
      <p:pic>
        <p:nvPicPr>
          <p:cNvPr id="5" name="图片 5"/>
          <p:cNvPicPr>
            <a:picLocks noChangeAspect="1"/>
          </p:cNvPicPr>
          <p:nvPr/>
        </p:nvPicPr>
        <p:blipFill>
          <a:blip r:embed="rId2" cstate="print"/>
          <a:stretch>
            <a:fillRect/>
          </a:stretch>
        </p:blipFill>
        <p:spPr>
          <a:xfrm>
            <a:off x="1939925" y="2260600"/>
            <a:ext cx="5264150" cy="233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管理员登录界面图</a:t>
            </a:r>
          </a:p>
        </p:txBody>
      </p:sp>
      <p:pic>
        <p:nvPicPr>
          <p:cNvPr id="6" name="图片 6"/>
          <p:cNvPicPr>
            <a:picLocks noChangeAspect="1"/>
          </p:cNvPicPr>
          <p:nvPr/>
        </p:nvPicPr>
        <p:blipFill>
          <a:blip r:embed="rId2" cstate="print"/>
          <a:stretch>
            <a:fillRect/>
          </a:stretch>
        </p:blipFill>
        <p:spPr>
          <a:xfrm>
            <a:off x="1939290" y="2299970"/>
            <a:ext cx="5265420" cy="22580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14" name="图片 14"/>
          <p:cNvPicPr>
            <a:picLocks noChangeAspect="1"/>
          </p:cNvPicPr>
          <p:nvPr/>
        </p:nvPicPr>
        <p:blipFill>
          <a:blip r:embed="rId2" cstate="print"/>
          <a:stretch>
            <a:fillRect/>
          </a:stretch>
        </p:blipFill>
        <p:spPr>
          <a:xfrm>
            <a:off x="1935798" y="2247583"/>
            <a:ext cx="5272405" cy="23628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smtClean="0"/>
              <a:t>特产信息管理界面图</a:t>
            </a:r>
            <a:endParaRPr lang="zh-CN" altLang="en-US" dirty="0"/>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7" name="图片 6"/>
          <p:cNvPicPr/>
          <p:nvPr/>
        </p:nvPicPr>
        <p:blipFill>
          <a:blip r:embed="rId2" cstate="print"/>
          <a:stretch>
            <a:fillRect/>
          </a:stretch>
        </p:blipFill>
        <p:spPr>
          <a:xfrm>
            <a:off x="1939607" y="2211705"/>
            <a:ext cx="5264785" cy="24345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 结论</a:t>
            </a:r>
          </a:p>
        </p:txBody>
      </p:sp>
      <p:sp>
        <p:nvSpPr>
          <p:cNvPr id="100" name="文本框 99"/>
          <p:cNvSpPr txBox="1"/>
          <p:nvPr/>
        </p:nvSpPr>
        <p:spPr>
          <a:xfrm>
            <a:off x="771525" y="1210945"/>
            <a:ext cx="7835265" cy="4799965"/>
          </a:xfrm>
          <a:prstGeom prst="rect">
            <a:avLst/>
          </a:prstGeom>
          <a:noFill/>
          <a:ln w="9525">
            <a:noFill/>
          </a:ln>
        </p:spPr>
        <p:txBody>
          <a:bodyPr wrap="square">
            <a:spAutoFit/>
          </a:bodyPr>
          <a:lstStyle/>
          <a:p>
            <a:pPr indent="304800"/>
            <a:r>
              <a:rPr lang="zh-CN" sz="1800">
                <a:ea typeface="宋体" panose="02010600030101010101" pitchFamily="2" charset="-122"/>
              </a:rPr>
              <a:t>历经六个月左右的时间，本次的毕业设计已画上了句号。原本以为完成一个系统会很顺利，因为在之前课上，也曾动手操作过相关的模块编写，但当真正接触到一个完整的系统时，发现并没有想象地那么简单。首先，以前实践过的只是单独的模块，而这次，是一个庞大的系统，许多细节不容忽视，有时候稍不留意的一个小错误，会致使整个系统都运行不起来，而查找错误的过程又漫长且艰辛，这也正是经验不足所导致的。在整个系统开发过程中，也查阅了很多书籍和相关资料，这让我不但巩固了原本的知识，同时还学习到了一些新的知识，这让我受益匪浅。</a:t>
            </a:r>
          </a:p>
          <a:p>
            <a:pPr indent="304800"/>
            <a:r>
              <a:rPr lang="zh-CN" sz="1800">
                <a:ea typeface="宋体" panose="02010600030101010101" pitchFamily="2" charset="-122"/>
              </a:rPr>
              <a:t>此次系统从整体看来，已基本达到预期的设计目的，能够实现基本的功能，但相较于市场的一些优秀系统而言，还是有许多不足的地方。遗憾的是，由于时间的有限，已经不允许再投入更多的时间和精力进行研究开发。相信在以后的工作中，我会接触到更多相关的知识，会更丰富自身的经验，我希望到时能够在此基础上完成一个丰富完整的系统，这将对我有很大的意义。</a:t>
            </a:r>
          </a:p>
          <a:p>
            <a:pPr indent="304800"/>
            <a:r>
              <a:rPr lang="zh-CN" sz="1800">
                <a:ea typeface="宋体" panose="02010600030101010101" pitchFamily="2" charset="-122"/>
              </a:rPr>
              <a:t>通过这次的毕业设计，我学到了很多，除了学识方面的知识，在态度上也有了很大的转变，细心和耐心是整个开发过程中最重要的两件事。我也在跟随着系统的完善而成长，这次毕业设计考核地也不单单是所学的知识，也同样在衡量着面对困难时的态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课题背景</a:t>
            </a:r>
          </a:p>
        </p:txBody>
      </p:sp>
      <p:sp>
        <p:nvSpPr>
          <p:cNvPr id="100" name="文本框 99"/>
          <p:cNvSpPr txBox="1"/>
          <p:nvPr/>
        </p:nvSpPr>
        <p:spPr>
          <a:xfrm>
            <a:off x="878205" y="1143635"/>
            <a:ext cx="7559675" cy="2861310"/>
          </a:xfrm>
          <a:prstGeom prst="rect">
            <a:avLst/>
          </a:prstGeom>
          <a:noFill/>
          <a:ln w="9525">
            <a:noFill/>
          </a:ln>
        </p:spPr>
        <p:txBody>
          <a:bodyPr wrap="square">
            <a:spAutoFit/>
          </a:bodyPr>
          <a:lstStyle/>
          <a:p>
            <a:pPr indent="304800"/>
            <a:r>
              <a:rPr lang="zh-CN" sz="1800">
                <a:ea typeface="宋体" panose="02010600030101010101" pitchFamily="2" charset="-122"/>
              </a:rPr>
              <a:t>随着电子技术的普及和快速发展，线上管理系统被广泛的使用，有很多事业单位和商业机构都在实现电子信息化管理，藏区特产销售平台也不例外，由传统的人工管理转向了电子化、信息化、系统化的管理。</a:t>
            </a:r>
          </a:p>
          <a:p>
            <a:pPr indent="304800"/>
            <a:r>
              <a:rPr lang="zh-CN" sz="1800">
                <a:ea typeface="宋体" panose="02010600030101010101" pitchFamily="2" charset="-122"/>
              </a:rPr>
              <a:t>传统的藏区特产销售管理，一开始都是手工记录，然后将手工记录的文档进行存档；随着电脑的普及，藏区特产销售管理演变成了手工记录后，输入电脑进行存档。传统的管理方式，对管理者来说工作量大。而且这种藏区特产销售管理的方式，容易出现遗失或因为失误输入错误的信息等等。在这些基础上，我把java技术的藏区特产销售平台作为我的毕业设计，希望可以解决藏区特产销售管理中出现的问题，简化工作人员的压力，也可以方便管理员进行系统化、电子化的管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a:t>系统实现的功能</a:t>
            </a:r>
          </a:p>
        </p:txBody>
      </p:sp>
      <p:sp>
        <p:nvSpPr>
          <p:cNvPr id="100" name="文本框 99"/>
          <p:cNvSpPr txBox="1"/>
          <p:nvPr/>
        </p:nvSpPr>
        <p:spPr>
          <a:xfrm>
            <a:off x="803275" y="1255395"/>
            <a:ext cx="7531100" cy="3169285"/>
          </a:xfrm>
          <a:prstGeom prst="rect">
            <a:avLst/>
          </a:prstGeom>
          <a:noFill/>
          <a:ln w="9525">
            <a:noFill/>
          </a:ln>
        </p:spPr>
        <p:txBody>
          <a:bodyPr wrap="square">
            <a:spAutoFit/>
          </a:bodyPr>
          <a:lstStyle/>
          <a:p>
            <a:pPr indent="304800"/>
            <a:r>
              <a:rPr lang="zh-CN" sz="2000">
                <a:ea typeface="宋体" panose="02010600030101010101" pitchFamily="2" charset="-122"/>
              </a:rPr>
              <a:t>本次设计任务是要设计一个藏区特产销售平台，通过这个系统能够满足藏区特产销售管理的管理功能。系统的主要包括首页、个人中心、用户管理、特产信息管理、特产分类管理、特产分类管理、特产评分管理、系统管理、订单管理等功能。</a:t>
            </a:r>
          </a:p>
          <a:p>
            <a:pPr indent="304800"/>
            <a:r>
              <a:rPr lang="zh-CN" sz="2000">
                <a:ea typeface="宋体" panose="02010600030101010101" pitchFamily="2" charset="-122"/>
              </a:rPr>
              <a:t>管理员可以根据系统给定的账号进行登录，登录后可以进入藏区特产销售平台对所有模块进行管理。包括查看和修改自己的个人信息以及登录密码。</a:t>
            </a:r>
          </a:p>
          <a:p>
            <a:pPr indent="304800"/>
            <a:r>
              <a:rPr lang="zh-CN" sz="2000">
                <a:ea typeface="宋体" panose="02010600030101010101" pitchFamily="2" charset="-122"/>
              </a:rPr>
              <a:t>该系统为每一个用户都分配了一个用户账号，用户通过账号的登录可以在系统中查看藏区特产销售管理信息及对个人信息进行修改等功能。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课题研究的意义</a:t>
            </a:r>
          </a:p>
        </p:txBody>
      </p:sp>
      <p:sp>
        <p:nvSpPr>
          <p:cNvPr id="3" name="内容占位符 2"/>
          <p:cNvSpPr>
            <a:spLocks noGrp="1"/>
          </p:cNvSpPr>
          <p:nvPr>
            <p:ph idx="1"/>
          </p:nvPr>
        </p:nvSpPr>
        <p:spPr/>
        <p:txBody>
          <a:bodyPr/>
          <a:lstStyle/>
          <a:p>
            <a:r>
              <a:rPr lang="zh-CN" altLang="en-US" sz="2400"/>
              <a:t>通过藏区特产销售平台的研究可以更好地理解系统开发的意义，而且也有利于发展更多的智能系统，解决了人才的供给和需求的平衡问题，藏区特产销售平台的开发建设，由于其开发周期短，维护方便，所以它可以适应藏区特产销售管理体系的基本要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功能分析</a:t>
            </a:r>
          </a:p>
        </p:txBody>
      </p:sp>
      <p:sp>
        <p:nvSpPr>
          <p:cNvPr id="100" name="文本框 99"/>
          <p:cNvSpPr txBox="1"/>
          <p:nvPr/>
        </p:nvSpPr>
        <p:spPr>
          <a:xfrm>
            <a:off x="500380" y="1371600"/>
            <a:ext cx="7701915" cy="2861310"/>
          </a:xfrm>
          <a:prstGeom prst="rect">
            <a:avLst/>
          </a:prstGeom>
          <a:noFill/>
          <a:ln w="9525">
            <a:noFill/>
          </a:ln>
        </p:spPr>
        <p:txBody>
          <a:bodyPr wrap="square">
            <a:spAutoFit/>
          </a:bodyPr>
          <a:lstStyle/>
          <a:p>
            <a:pPr indent="304800"/>
            <a:r>
              <a:rPr lang="zh-CN" sz="2000">
                <a:ea typeface="宋体" panose="02010600030101010101" pitchFamily="2" charset="-122"/>
              </a:rPr>
              <a:t>考虑到实际生活中在藏区特产销售管理方面的需要以及对该系统认真的分析，将系统权限按管理员和用户这两类涉及用户划分。</a:t>
            </a:r>
          </a:p>
          <a:p>
            <a:pPr indent="304800"/>
            <a:r>
              <a:rPr lang="zh-CN" sz="2000">
                <a:ea typeface="宋体" panose="02010600030101010101" pitchFamily="2" charset="-122"/>
              </a:rPr>
              <a:t>（1）管理员功能需求</a:t>
            </a:r>
          </a:p>
          <a:p>
            <a:pPr indent="304800"/>
            <a:r>
              <a:rPr lang="zh-CN" sz="2000">
                <a:ea typeface="宋体" panose="02010600030101010101" pitchFamily="2" charset="-122"/>
              </a:rPr>
              <a:t>管理员登陆后，主要模块包括首页、个人中心、用户管理、特产信息管理、特产分类管理、特产分类管理、特产评分管理、系统管理、订单管理等功能。</a:t>
            </a:r>
          </a:p>
          <a:p>
            <a:pPr indent="304800"/>
            <a:r>
              <a:rPr lang="zh-CN" sz="2000">
                <a:ea typeface="宋体" panose="02010600030101010101" pitchFamily="2" charset="-122"/>
              </a:rPr>
              <a:t>（2）用户功能需求</a:t>
            </a:r>
          </a:p>
          <a:p>
            <a:pPr indent="304800"/>
            <a:r>
              <a:rPr lang="zh-CN" sz="2000">
                <a:ea typeface="宋体" panose="02010600030101010101" pitchFamily="2" charset="-122"/>
              </a:rPr>
              <a:t>用户登陆后，主要模块包括首页、特产信息、特产资讯、个人中心、购物车、在线客服等功能。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357166"/>
            <a:ext cx="7772400" cy="1143000"/>
          </a:xfrm>
        </p:spPr>
        <p:txBody>
          <a:bodyPr/>
          <a:lstStyle/>
          <a:p>
            <a:r>
              <a:rPr lang="zh-CN" altLang="en-US" dirty="0" smtClean="0"/>
              <a:t>系统结构功能图</a:t>
            </a:r>
            <a:endParaRPr lang="zh-CN" altLang="en-US"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1" name="Object 1"/>
          <p:cNvGraphicFramePr>
            <a:graphicFrameLocks/>
          </p:cNvGraphicFramePr>
          <p:nvPr/>
        </p:nvGraphicFramePr>
        <p:xfrm>
          <a:off x="2714612" y="1357298"/>
          <a:ext cx="3429000" cy="5153025"/>
        </p:xfrm>
        <a:graphic>
          <a:graphicData uri="http://schemas.openxmlformats.org/presentationml/2006/ole">
            <p:oleObj spid="_x0000_s25601" name="Visio" r:id="rId3" imgW="3421557" imgH="5143500" progId="Visio.Drawing.15">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系统首页界面图</a:t>
            </a:r>
          </a:p>
        </p:txBody>
      </p:sp>
      <p:pic>
        <p:nvPicPr>
          <p:cNvPr id="3" name="图片 2"/>
          <p:cNvPicPr>
            <a:picLocks noChangeAspect="1"/>
          </p:cNvPicPr>
          <p:nvPr/>
        </p:nvPicPr>
        <p:blipFill>
          <a:blip r:embed="rId2" cstate="print"/>
          <a:stretch>
            <a:fillRect/>
          </a:stretch>
        </p:blipFill>
        <p:spPr>
          <a:xfrm>
            <a:off x="1937385" y="2232978"/>
            <a:ext cx="5269230" cy="23920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特产信息界面图</a:t>
            </a:r>
          </a:p>
        </p:txBody>
      </p:sp>
      <p:pic>
        <p:nvPicPr>
          <p:cNvPr id="3" name="图片 3"/>
          <p:cNvPicPr>
            <a:picLocks noChangeAspect="1"/>
          </p:cNvPicPr>
          <p:nvPr/>
        </p:nvPicPr>
        <p:blipFill>
          <a:blip r:embed="rId2" cstate="print"/>
          <a:stretch>
            <a:fillRect/>
          </a:stretch>
        </p:blipFill>
        <p:spPr>
          <a:xfrm>
            <a:off x="1940878" y="2340293"/>
            <a:ext cx="5262245" cy="21774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个人中心界面图</a:t>
            </a:r>
            <a:endParaRPr lang="zh-CN" altLang="en-US" dirty="0"/>
          </a:p>
        </p:txBody>
      </p:sp>
      <p:pic>
        <p:nvPicPr>
          <p:cNvPr id="4" name="图片 3"/>
          <p:cNvPicPr/>
          <p:nvPr/>
        </p:nvPicPr>
        <p:blipFill>
          <a:blip r:embed="rId2" cstate="print"/>
          <a:stretch>
            <a:fillRect/>
          </a:stretch>
        </p:blipFill>
        <p:spPr>
          <a:xfrm>
            <a:off x="1938972" y="2208530"/>
            <a:ext cx="5266055" cy="2440940"/>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5</TotalTime>
  <Words>893</Words>
  <Application>WPS 演示</Application>
  <PresentationFormat>全屏显示(4:3)</PresentationFormat>
  <Paragraphs>32</Paragraphs>
  <Slides>14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吉祥如意</vt:lpstr>
      <vt:lpstr>Microsoft Visio 绘图</vt:lpstr>
      <vt:lpstr>藏区特产销售平台</vt:lpstr>
      <vt:lpstr>课题背景</vt:lpstr>
      <vt:lpstr>系统实现的功能</vt:lpstr>
      <vt:lpstr>课题研究的意义</vt:lpstr>
      <vt:lpstr>功能分析</vt:lpstr>
      <vt:lpstr>系统结构功能图</vt:lpstr>
      <vt:lpstr>系统首页界面图</vt:lpstr>
      <vt:lpstr>特产信息界面图</vt:lpstr>
      <vt:lpstr>个人中心界面图</vt:lpstr>
      <vt:lpstr>购物车界面图</vt:lpstr>
      <vt:lpstr>管理员登录界面图</vt:lpstr>
      <vt:lpstr>管理员功能界面图</vt:lpstr>
      <vt:lpstr>特产信息管理界面图</vt:lpstr>
      <vt:lpstr> 结论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76</cp:revision>
  <dcterms:created xsi:type="dcterms:W3CDTF">2022-03-16T01:15:00Z</dcterms:created>
  <dcterms:modified xsi:type="dcterms:W3CDTF">2022-04-14T13:30:27Z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2052-11.1.0.9021</vt:lpwstr>
  </property>
</Properties>
</file>