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3"/>
    <p:sldId id="260" r:id="rId4"/>
    <p:sldId id="266" r:id="rId5"/>
    <p:sldId id="324" r:id="rId6"/>
    <p:sldId id="267" r:id="rId7"/>
    <p:sldId id="268" r:id="rId8"/>
    <p:sldId id="261" r:id="rId10"/>
    <p:sldId id="270" r:id="rId11"/>
    <p:sldId id="291" r:id="rId12"/>
    <p:sldId id="325" r:id="rId13"/>
    <p:sldId id="300" r:id="rId14"/>
    <p:sldId id="299" r:id="rId15"/>
    <p:sldId id="308" r:id="rId16"/>
    <p:sldId id="317" r:id="rId17"/>
    <p:sldId id="323" r:id="rId18"/>
    <p:sldId id="343" r:id="rId19"/>
    <p:sldId id="280" r:id="rId20"/>
    <p:sldId id="281" r:id="rId21"/>
    <p:sldId id="265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30" userDrawn="1">
          <p15:clr>
            <a:srgbClr val="A4A3A4"/>
          </p15:clr>
        </p15:guide>
        <p15:guide id="2" orient="horz" pos="3157" userDrawn="1">
          <p15:clr>
            <a:srgbClr val="A4A3A4"/>
          </p15:clr>
        </p15:guide>
        <p15:guide id="3" pos="3802" userDrawn="1">
          <p15:clr>
            <a:srgbClr val="A4A3A4"/>
          </p15:clr>
        </p15:guide>
        <p15:guide id="4" pos="451" userDrawn="1">
          <p15:clr>
            <a:srgbClr val="A4A3A4"/>
          </p15:clr>
        </p15:guide>
        <p15:guide id="5" pos="72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6F7A"/>
    <a:srgbClr val="425860"/>
    <a:srgbClr val="398E3D"/>
    <a:srgbClr val="FF6D00"/>
    <a:srgbClr val="F1F5F8"/>
    <a:srgbClr val="F9F9F9"/>
    <a:srgbClr val="2C7130"/>
    <a:srgbClr val="CC5600"/>
    <a:srgbClr val="FB7716"/>
    <a:srgbClr val="445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74"/>
  </p:normalViewPr>
  <p:slideViewPr>
    <p:cSldViewPr snapToGrid="0" snapToObjects="1" showGuides="1">
      <p:cViewPr varScale="1">
        <p:scale>
          <a:sx n="62" d="100"/>
          <a:sy n="62" d="100"/>
        </p:scale>
        <p:origin x="-78" y="-648"/>
      </p:cViewPr>
      <p:guideLst>
        <p:guide orient="horz" pos="1830"/>
        <p:guide orient="horz" pos="3157"/>
        <p:guide pos="3802"/>
        <p:guide pos="451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8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310C7-34AD-4809-85FC-EC5926D1B6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2265C-CFB5-4B78-A429-8BCFC2FD0A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265C-CFB5-4B78-A429-8BCFC2FD0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265C-CFB5-4B78-A429-8BCFC2FD0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265C-CFB5-4B78-A429-8BCFC2FD0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265C-CFB5-4B78-A429-8BCFC2FD0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265C-CFB5-4B78-A429-8BCFC2FD0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265C-CFB5-4B78-A429-8BCFC2FD0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265C-CFB5-4B78-A429-8BCFC2FD0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265C-CFB5-4B78-A429-8BCFC2FD0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265C-CFB5-4B78-A429-8BCFC2FD0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265C-CFB5-4B78-A429-8BCFC2FD0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rgbClr val="546F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44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60974" y="3291840"/>
            <a:ext cx="10707754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sz="4800" smtClean="0">
                <a:solidFill>
                  <a:schemeClr val="bg1"/>
                </a:solidFill>
              </a:rPr>
              <a:t>武理多媒体信息共享平台</a:t>
            </a:r>
            <a:endParaRPr sz="4800" smtClean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769529" y="541051"/>
            <a:ext cx="2638414" cy="2624498"/>
            <a:chOff x="4769529" y="541051"/>
            <a:chExt cx="2638414" cy="2624498"/>
          </a:xfrm>
        </p:grpSpPr>
        <p:grpSp>
          <p:nvGrpSpPr>
            <p:cNvPr id="3" name="Group 74"/>
            <p:cNvGrpSpPr>
              <a:grpSpLocks noChangeAspect="1"/>
            </p:cNvGrpSpPr>
            <p:nvPr/>
          </p:nvGrpSpPr>
          <p:grpSpPr bwMode="auto">
            <a:xfrm>
              <a:off x="4769529" y="541051"/>
              <a:ext cx="2638414" cy="2624498"/>
              <a:chOff x="5429" y="2125"/>
              <a:chExt cx="569" cy="566"/>
            </a:xfrm>
            <a:solidFill>
              <a:schemeClr val="bg1"/>
            </a:solidFill>
          </p:grpSpPr>
          <p:sp>
            <p:nvSpPr>
              <p:cNvPr id="4" name="Freeform 75"/>
              <p:cNvSpPr/>
              <p:nvPr/>
            </p:nvSpPr>
            <p:spPr bwMode="auto">
              <a:xfrm>
                <a:off x="5639" y="2603"/>
                <a:ext cx="149" cy="22"/>
              </a:xfrm>
              <a:custGeom>
                <a:avLst/>
                <a:gdLst>
                  <a:gd name="T0" fmla="*/ 210 w 210"/>
                  <a:gd name="T1" fmla="*/ 16 h 32"/>
                  <a:gd name="T2" fmla="*/ 195 w 210"/>
                  <a:gd name="T3" fmla="*/ 0 h 32"/>
                  <a:gd name="T4" fmla="*/ 15 w 210"/>
                  <a:gd name="T5" fmla="*/ 0 h 32"/>
                  <a:gd name="T6" fmla="*/ 0 w 210"/>
                  <a:gd name="T7" fmla="*/ 16 h 32"/>
                  <a:gd name="T8" fmla="*/ 0 w 210"/>
                  <a:gd name="T9" fmla="*/ 16 h 32"/>
                  <a:gd name="T10" fmla="*/ 15 w 210"/>
                  <a:gd name="T11" fmla="*/ 32 h 32"/>
                  <a:gd name="T12" fmla="*/ 195 w 210"/>
                  <a:gd name="T13" fmla="*/ 32 h 32"/>
                  <a:gd name="T14" fmla="*/ 210 w 210"/>
                  <a:gd name="T15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0" h="32">
                    <a:moveTo>
                      <a:pt x="210" y="16"/>
                    </a:moveTo>
                    <a:cubicBezTo>
                      <a:pt x="210" y="7"/>
                      <a:pt x="203" y="0"/>
                      <a:pt x="19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7" y="32"/>
                      <a:pt x="15" y="32"/>
                    </a:cubicBezTo>
                    <a:cubicBezTo>
                      <a:pt x="195" y="32"/>
                      <a:pt x="195" y="32"/>
                      <a:pt x="195" y="32"/>
                    </a:cubicBezTo>
                    <a:cubicBezTo>
                      <a:pt x="203" y="32"/>
                      <a:pt x="210" y="24"/>
                      <a:pt x="21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76"/>
              <p:cNvSpPr/>
              <p:nvPr/>
            </p:nvSpPr>
            <p:spPr bwMode="auto">
              <a:xfrm>
                <a:off x="5702" y="2125"/>
                <a:ext cx="23" cy="94"/>
              </a:xfrm>
              <a:custGeom>
                <a:avLst/>
                <a:gdLst>
                  <a:gd name="T0" fmla="*/ 16 w 32"/>
                  <a:gd name="T1" fmla="*/ 132 h 132"/>
                  <a:gd name="T2" fmla="*/ 32 w 32"/>
                  <a:gd name="T3" fmla="*/ 116 h 132"/>
                  <a:gd name="T4" fmla="*/ 32 w 32"/>
                  <a:gd name="T5" fmla="*/ 16 h 132"/>
                  <a:gd name="T6" fmla="*/ 16 w 32"/>
                  <a:gd name="T7" fmla="*/ 0 h 132"/>
                  <a:gd name="T8" fmla="*/ 16 w 32"/>
                  <a:gd name="T9" fmla="*/ 0 h 132"/>
                  <a:gd name="T10" fmla="*/ 0 w 32"/>
                  <a:gd name="T11" fmla="*/ 16 h 132"/>
                  <a:gd name="T12" fmla="*/ 0 w 32"/>
                  <a:gd name="T13" fmla="*/ 116 h 132"/>
                  <a:gd name="T14" fmla="*/ 16 w 32"/>
                  <a:gd name="T15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132">
                    <a:moveTo>
                      <a:pt x="16" y="132"/>
                    </a:moveTo>
                    <a:cubicBezTo>
                      <a:pt x="25" y="132"/>
                      <a:pt x="32" y="125"/>
                      <a:pt x="32" y="1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5"/>
                      <a:pt x="7" y="132"/>
                      <a:pt x="16" y="1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77"/>
              <p:cNvSpPr/>
              <p:nvPr/>
            </p:nvSpPr>
            <p:spPr bwMode="auto">
              <a:xfrm>
                <a:off x="5802" y="2160"/>
                <a:ext cx="61" cy="87"/>
              </a:xfrm>
              <a:custGeom>
                <a:avLst/>
                <a:gdLst>
                  <a:gd name="T0" fmla="*/ 10 w 86"/>
                  <a:gd name="T1" fmla="*/ 119 h 123"/>
                  <a:gd name="T2" fmla="*/ 32 w 86"/>
                  <a:gd name="T3" fmla="*/ 113 h 123"/>
                  <a:gd name="T4" fmla="*/ 82 w 86"/>
                  <a:gd name="T5" fmla="*/ 26 h 123"/>
                  <a:gd name="T6" fmla="*/ 76 w 86"/>
                  <a:gd name="T7" fmla="*/ 5 h 123"/>
                  <a:gd name="T8" fmla="*/ 76 w 86"/>
                  <a:gd name="T9" fmla="*/ 5 h 123"/>
                  <a:gd name="T10" fmla="*/ 55 w 86"/>
                  <a:gd name="T11" fmla="*/ 10 h 123"/>
                  <a:gd name="T12" fmla="*/ 5 w 86"/>
                  <a:gd name="T13" fmla="*/ 97 h 123"/>
                  <a:gd name="T14" fmla="*/ 10 w 86"/>
                  <a:gd name="T15" fmla="*/ 11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123">
                    <a:moveTo>
                      <a:pt x="10" y="119"/>
                    </a:moveTo>
                    <a:cubicBezTo>
                      <a:pt x="18" y="123"/>
                      <a:pt x="27" y="120"/>
                      <a:pt x="32" y="113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6" y="19"/>
                      <a:pt x="83" y="9"/>
                      <a:pt x="76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69" y="0"/>
                      <a:pt x="59" y="3"/>
                      <a:pt x="55" y="10"/>
                    </a:cubicBezTo>
                    <a:cubicBezTo>
                      <a:pt x="5" y="97"/>
                      <a:pt x="5" y="97"/>
                      <a:pt x="5" y="97"/>
                    </a:cubicBezTo>
                    <a:cubicBezTo>
                      <a:pt x="0" y="105"/>
                      <a:pt x="3" y="114"/>
                      <a:pt x="10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78"/>
              <p:cNvSpPr/>
              <p:nvPr/>
            </p:nvSpPr>
            <p:spPr bwMode="auto">
              <a:xfrm>
                <a:off x="5876" y="2260"/>
                <a:ext cx="87" cy="62"/>
              </a:xfrm>
              <a:custGeom>
                <a:avLst/>
                <a:gdLst>
                  <a:gd name="T0" fmla="*/ 5 w 123"/>
                  <a:gd name="T1" fmla="*/ 76 h 86"/>
                  <a:gd name="T2" fmla="*/ 26 w 123"/>
                  <a:gd name="T3" fmla="*/ 82 h 86"/>
                  <a:gd name="T4" fmla="*/ 113 w 123"/>
                  <a:gd name="T5" fmla="*/ 31 h 86"/>
                  <a:gd name="T6" fmla="*/ 118 w 123"/>
                  <a:gd name="T7" fmla="*/ 10 h 86"/>
                  <a:gd name="T8" fmla="*/ 118 w 123"/>
                  <a:gd name="T9" fmla="*/ 10 h 86"/>
                  <a:gd name="T10" fmla="*/ 97 w 123"/>
                  <a:gd name="T11" fmla="*/ 4 h 86"/>
                  <a:gd name="T12" fmla="*/ 10 w 123"/>
                  <a:gd name="T13" fmla="*/ 55 h 86"/>
                  <a:gd name="T14" fmla="*/ 5 w 123"/>
                  <a:gd name="T15" fmla="*/ 7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86">
                    <a:moveTo>
                      <a:pt x="5" y="76"/>
                    </a:moveTo>
                    <a:cubicBezTo>
                      <a:pt x="9" y="83"/>
                      <a:pt x="19" y="86"/>
                      <a:pt x="26" y="82"/>
                    </a:cubicBezTo>
                    <a:cubicBezTo>
                      <a:pt x="113" y="31"/>
                      <a:pt x="113" y="31"/>
                      <a:pt x="113" y="31"/>
                    </a:cubicBezTo>
                    <a:cubicBezTo>
                      <a:pt x="120" y="27"/>
                      <a:pt x="123" y="18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4" y="3"/>
                      <a:pt x="105" y="0"/>
                      <a:pt x="97" y="4"/>
                    </a:cubicBezTo>
                    <a:cubicBezTo>
                      <a:pt x="10" y="55"/>
                      <a:pt x="10" y="55"/>
                      <a:pt x="10" y="55"/>
                    </a:cubicBezTo>
                    <a:cubicBezTo>
                      <a:pt x="3" y="59"/>
                      <a:pt x="0" y="68"/>
                      <a:pt x="5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79"/>
              <p:cNvSpPr/>
              <p:nvPr/>
            </p:nvSpPr>
            <p:spPr bwMode="auto">
              <a:xfrm>
                <a:off x="5905" y="2399"/>
                <a:ext cx="93" cy="22"/>
              </a:xfrm>
              <a:custGeom>
                <a:avLst/>
                <a:gdLst>
                  <a:gd name="T0" fmla="*/ 0 w 131"/>
                  <a:gd name="T1" fmla="*/ 15 h 31"/>
                  <a:gd name="T2" fmla="*/ 15 w 131"/>
                  <a:gd name="T3" fmla="*/ 31 h 31"/>
                  <a:gd name="T4" fmla="*/ 115 w 131"/>
                  <a:gd name="T5" fmla="*/ 31 h 31"/>
                  <a:gd name="T6" fmla="*/ 131 w 131"/>
                  <a:gd name="T7" fmla="*/ 15 h 31"/>
                  <a:gd name="T8" fmla="*/ 131 w 131"/>
                  <a:gd name="T9" fmla="*/ 15 h 31"/>
                  <a:gd name="T10" fmla="*/ 115 w 131"/>
                  <a:gd name="T11" fmla="*/ 0 h 31"/>
                  <a:gd name="T12" fmla="*/ 15 w 131"/>
                  <a:gd name="T13" fmla="*/ 0 h 31"/>
                  <a:gd name="T14" fmla="*/ 0 w 131"/>
                  <a:gd name="T15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1" h="31">
                    <a:moveTo>
                      <a:pt x="0" y="15"/>
                    </a:moveTo>
                    <a:cubicBezTo>
                      <a:pt x="0" y="24"/>
                      <a:pt x="7" y="31"/>
                      <a:pt x="15" y="31"/>
                    </a:cubicBezTo>
                    <a:cubicBezTo>
                      <a:pt x="115" y="31"/>
                      <a:pt x="115" y="31"/>
                      <a:pt x="115" y="31"/>
                    </a:cubicBezTo>
                    <a:cubicBezTo>
                      <a:pt x="124" y="31"/>
                      <a:pt x="131" y="24"/>
                      <a:pt x="131" y="15"/>
                    </a:cubicBezTo>
                    <a:cubicBezTo>
                      <a:pt x="131" y="15"/>
                      <a:pt x="131" y="15"/>
                      <a:pt x="131" y="15"/>
                    </a:cubicBezTo>
                    <a:cubicBezTo>
                      <a:pt x="131" y="7"/>
                      <a:pt x="124" y="0"/>
                      <a:pt x="1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80"/>
              <p:cNvSpPr/>
              <p:nvPr/>
            </p:nvSpPr>
            <p:spPr bwMode="auto">
              <a:xfrm>
                <a:off x="5564" y="2160"/>
                <a:ext cx="61" cy="87"/>
              </a:xfrm>
              <a:custGeom>
                <a:avLst/>
                <a:gdLst>
                  <a:gd name="T0" fmla="*/ 76 w 86"/>
                  <a:gd name="T1" fmla="*/ 119 h 123"/>
                  <a:gd name="T2" fmla="*/ 81 w 86"/>
                  <a:gd name="T3" fmla="*/ 97 h 123"/>
                  <a:gd name="T4" fmla="*/ 31 w 86"/>
                  <a:gd name="T5" fmla="*/ 10 h 123"/>
                  <a:gd name="T6" fmla="*/ 10 w 86"/>
                  <a:gd name="T7" fmla="*/ 5 h 123"/>
                  <a:gd name="T8" fmla="*/ 10 w 86"/>
                  <a:gd name="T9" fmla="*/ 5 h 123"/>
                  <a:gd name="T10" fmla="*/ 4 w 86"/>
                  <a:gd name="T11" fmla="*/ 26 h 123"/>
                  <a:gd name="T12" fmla="*/ 54 w 86"/>
                  <a:gd name="T13" fmla="*/ 113 h 123"/>
                  <a:gd name="T14" fmla="*/ 76 w 86"/>
                  <a:gd name="T15" fmla="*/ 11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123">
                    <a:moveTo>
                      <a:pt x="76" y="119"/>
                    </a:moveTo>
                    <a:cubicBezTo>
                      <a:pt x="83" y="114"/>
                      <a:pt x="86" y="105"/>
                      <a:pt x="81" y="97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7" y="3"/>
                      <a:pt x="17" y="0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3" y="9"/>
                      <a:pt x="0" y="19"/>
                      <a:pt x="4" y="26"/>
                    </a:cubicBezTo>
                    <a:cubicBezTo>
                      <a:pt x="54" y="113"/>
                      <a:pt x="54" y="113"/>
                      <a:pt x="54" y="113"/>
                    </a:cubicBezTo>
                    <a:cubicBezTo>
                      <a:pt x="59" y="120"/>
                      <a:pt x="68" y="123"/>
                      <a:pt x="76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81"/>
              <p:cNvSpPr/>
              <p:nvPr/>
            </p:nvSpPr>
            <p:spPr bwMode="auto">
              <a:xfrm>
                <a:off x="5464" y="2260"/>
                <a:ext cx="87" cy="62"/>
              </a:xfrm>
              <a:custGeom>
                <a:avLst/>
                <a:gdLst>
                  <a:gd name="T0" fmla="*/ 118 w 123"/>
                  <a:gd name="T1" fmla="*/ 76 h 86"/>
                  <a:gd name="T2" fmla="*/ 113 w 123"/>
                  <a:gd name="T3" fmla="*/ 55 h 86"/>
                  <a:gd name="T4" fmla="*/ 26 w 123"/>
                  <a:gd name="T5" fmla="*/ 4 h 86"/>
                  <a:gd name="T6" fmla="*/ 5 w 123"/>
                  <a:gd name="T7" fmla="*/ 10 h 86"/>
                  <a:gd name="T8" fmla="*/ 5 w 123"/>
                  <a:gd name="T9" fmla="*/ 10 h 86"/>
                  <a:gd name="T10" fmla="*/ 10 w 123"/>
                  <a:gd name="T11" fmla="*/ 31 h 86"/>
                  <a:gd name="T12" fmla="*/ 97 w 123"/>
                  <a:gd name="T13" fmla="*/ 82 h 86"/>
                  <a:gd name="T14" fmla="*/ 118 w 123"/>
                  <a:gd name="T15" fmla="*/ 7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86">
                    <a:moveTo>
                      <a:pt x="118" y="76"/>
                    </a:moveTo>
                    <a:cubicBezTo>
                      <a:pt x="123" y="68"/>
                      <a:pt x="120" y="59"/>
                      <a:pt x="113" y="55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18" y="0"/>
                      <a:pt x="9" y="3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0" y="18"/>
                      <a:pt x="3" y="27"/>
                      <a:pt x="10" y="31"/>
                    </a:cubicBezTo>
                    <a:cubicBezTo>
                      <a:pt x="97" y="82"/>
                      <a:pt x="97" y="82"/>
                      <a:pt x="97" y="82"/>
                    </a:cubicBezTo>
                    <a:cubicBezTo>
                      <a:pt x="105" y="86"/>
                      <a:pt x="114" y="83"/>
                      <a:pt x="118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82"/>
              <p:cNvSpPr/>
              <p:nvPr/>
            </p:nvSpPr>
            <p:spPr bwMode="auto">
              <a:xfrm>
                <a:off x="5429" y="2399"/>
                <a:ext cx="93" cy="22"/>
              </a:xfrm>
              <a:custGeom>
                <a:avLst/>
                <a:gdLst>
                  <a:gd name="T0" fmla="*/ 131 w 131"/>
                  <a:gd name="T1" fmla="*/ 15 h 31"/>
                  <a:gd name="T2" fmla="*/ 116 w 131"/>
                  <a:gd name="T3" fmla="*/ 0 h 31"/>
                  <a:gd name="T4" fmla="*/ 16 w 131"/>
                  <a:gd name="T5" fmla="*/ 0 h 31"/>
                  <a:gd name="T6" fmla="*/ 0 w 131"/>
                  <a:gd name="T7" fmla="*/ 15 h 31"/>
                  <a:gd name="T8" fmla="*/ 0 w 131"/>
                  <a:gd name="T9" fmla="*/ 15 h 31"/>
                  <a:gd name="T10" fmla="*/ 16 w 131"/>
                  <a:gd name="T11" fmla="*/ 31 h 31"/>
                  <a:gd name="T12" fmla="*/ 116 w 131"/>
                  <a:gd name="T13" fmla="*/ 31 h 31"/>
                  <a:gd name="T14" fmla="*/ 131 w 131"/>
                  <a:gd name="T15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1" h="31">
                    <a:moveTo>
                      <a:pt x="131" y="15"/>
                    </a:moveTo>
                    <a:cubicBezTo>
                      <a:pt x="131" y="7"/>
                      <a:pt x="124" y="0"/>
                      <a:pt x="1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24"/>
                      <a:pt x="7" y="31"/>
                      <a:pt x="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24" y="31"/>
                      <a:pt x="131" y="24"/>
                      <a:pt x="13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83"/>
              <p:cNvSpPr/>
              <p:nvPr/>
            </p:nvSpPr>
            <p:spPr bwMode="auto">
              <a:xfrm>
                <a:off x="5639" y="2633"/>
                <a:ext cx="149" cy="22"/>
              </a:xfrm>
              <a:custGeom>
                <a:avLst/>
                <a:gdLst>
                  <a:gd name="T0" fmla="*/ 210 w 210"/>
                  <a:gd name="T1" fmla="*/ 16 h 31"/>
                  <a:gd name="T2" fmla="*/ 195 w 210"/>
                  <a:gd name="T3" fmla="*/ 0 h 31"/>
                  <a:gd name="T4" fmla="*/ 15 w 210"/>
                  <a:gd name="T5" fmla="*/ 0 h 31"/>
                  <a:gd name="T6" fmla="*/ 0 w 210"/>
                  <a:gd name="T7" fmla="*/ 16 h 31"/>
                  <a:gd name="T8" fmla="*/ 0 w 210"/>
                  <a:gd name="T9" fmla="*/ 16 h 31"/>
                  <a:gd name="T10" fmla="*/ 15 w 210"/>
                  <a:gd name="T11" fmla="*/ 31 h 31"/>
                  <a:gd name="T12" fmla="*/ 195 w 210"/>
                  <a:gd name="T13" fmla="*/ 31 h 31"/>
                  <a:gd name="T14" fmla="*/ 210 w 210"/>
                  <a:gd name="T15" fmla="*/ 1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0" h="31">
                    <a:moveTo>
                      <a:pt x="210" y="16"/>
                    </a:moveTo>
                    <a:cubicBezTo>
                      <a:pt x="210" y="7"/>
                      <a:pt x="203" y="0"/>
                      <a:pt x="19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195" y="31"/>
                      <a:pt x="195" y="31"/>
                      <a:pt x="195" y="31"/>
                    </a:cubicBezTo>
                    <a:cubicBezTo>
                      <a:pt x="203" y="31"/>
                      <a:pt x="210" y="24"/>
                      <a:pt x="21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84"/>
              <p:cNvSpPr/>
              <p:nvPr/>
            </p:nvSpPr>
            <p:spPr bwMode="auto">
              <a:xfrm>
                <a:off x="5676" y="2664"/>
                <a:ext cx="75" cy="27"/>
              </a:xfrm>
              <a:custGeom>
                <a:avLst/>
                <a:gdLst>
                  <a:gd name="T0" fmla="*/ 0 w 106"/>
                  <a:gd name="T1" fmla="*/ 0 h 38"/>
                  <a:gd name="T2" fmla="*/ 53 w 106"/>
                  <a:gd name="T3" fmla="*/ 38 h 38"/>
                  <a:gd name="T4" fmla="*/ 106 w 106"/>
                  <a:gd name="T5" fmla="*/ 0 h 38"/>
                  <a:gd name="T6" fmla="*/ 0 w 106"/>
                  <a:gd name="T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" h="38">
                    <a:moveTo>
                      <a:pt x="0" y="0"/>
                    </a:moveTo>
                    <a:cubicBezTo>
                      <a:pt x="8" y="22"/>
                      <a:pt x="28" y="38"/>
                      <a:pt x="53" y="38"/>
                    </a:cubicBezTo>
                    <a:cubicBezTo>
                      <a:pt x="78" y="38"/>
                      <a:pt x="98" y="22"/>
                      <a:pt x="10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85"/>
              <p:cNvSpPr>
                <a:spLocks noEditPoints="1"/>
              </p:cNvSpPr>
              <p:nvPr/>
            </p:nvSpPr>
            <p:spPr bwMode="auto">
              <a:xfrm>
                <a:off x="5558" y="2254"/>
                <a:ext cx="312" cy="331"/>
              </a:xfrm>
              <a:custGeom>
                <a:avLst/>
                <a:gdLst>
                  <a:gd name="T0" fmla="*/ 219 w 438"/>
                  <a:gd name="T1" fmla="*/ 0 h 465"/>
                  <a:gd name="T2" fmla="*/ 0 w 438"/>
                  <a:gd name="T3" fmla="*/ 219 h 465"/>
                  <a:gd name="T4" fmla="*/ 72 w 438"/>
                  <a:gd name="T5" fmla="*/ 381 h 465"/>
                  <a:gd name="T6" fmla="*/ 82 w 438"/>
                  <a:gd name="T7" fmla="*/ 390 h 465"/>
                  <a:gd name="T8" fmla="*/ 114 w 438"/>
                  <a:gd name="T9" fmla="*/ 465 h 465"/>
                  <a:gd name="T10" fmla="*/ 324 w 438"/>
                  <a:gd name="T11" fmla="*/ 465 h 465"/>
                  <a:gd name="T12" fmla="*/ 356 w 438"/>
                  <a:gd name="T13" fmla="*/ 390 h 465"/>
                  <a:gd name="T14" fmla="*/ 366 w 438"/>
                  <a:gd name="T15" fmla="*/ 381 h 465"/>
                  <a:gd name="T16" fmla="*/ 438 w 438"/>
                  <a:gd name="T17" fmla="*/ 219 h 465"/>
                  <a:gd name="T18" fmla="*/ 219 w 438"/>
                  <a:gd name="T19" fmla="*/ 0 h 465"/>
                  <a:gd name="T20" fmla="*/ 234 w 438"/>
                  <a:gd name="T21" fmla="*/ 323 h 465"/>
                  <a:gd name="T22" fmla="*/ 234 w 438"/>
                  <a:gd name="T23" fmla="*/ 342 h 465"/>
                  <a:gd name="T24" fmla="*/ 230 w 438"/>
                  <a:gd name="T25" fmla="*/ 353 h 465"/>
                  <a:gd name="T26" fmla="*/ 219 w 438"/>
                  <a:gd name="T27" fmla="*/ 357 h 465"/>
                  <a:gd name="T28" fmla="*/ 216 w 438"/>
                  <a:gd name="T29" fmla="*/ 357 h 465"/>
                  <a:gd name="T30" fmla="*/ 205 w 438"/>
                  <a:gd name="T31" fmla="*/ 353 h 465"/>
                  <a:gd name="T32" fmla="*/ 201 w 438"/>
                  <a:gd name="T33" fmla="*/ 342 h 465"/>
                  <a:gd name="T34" fmla="*/ 201 w 438"/>
                  <a:gd name="T35" fmla="*/ 325 h 465"/>
                  <a:gd name="T36" fmla="*/ 144 w 438"/>
                  <a:gd name="T37" fmla="*/ 311 h 465"/>
                  <a:gd name="T38" fmla="*/ 154 w 438"/>
                  <a:gd name="T39" fmla="*/ 271 h 465"/>
                  <a:gd name="T40" fmla="*/ 210 w 438"/>
                  <a:gd name="T41" fmla="*/ 286 h 465"/>
                  <a:gd name="T42" fmla="*/ 242 w 438"/>
                  <a:gd name="T43" fmla="*/ 265 h 465"/>
                  <a:gd name="T44" fmla="*/ 206 w 438"/>
                  <a:gd name="T45" fmla="*/ 235 h 465"/>
                  <a:gd name="T46" fmla="*/ 146 w 438"/>
                  <a:gd name="T47" fmla="*/ 173 h 465"/>
                  <a:gd name="T48" fmla="*/ 203 w 438"/>
                  <a:gd name="T49" fmla="*/ 113 h 465"/>
                  <a:gd name="T50" fmla="*/ 203 w 438"/>
                  <a:gd name="T51" fmla="*/ 96 h 465"/>
                  <a:gd name="T52" fmla="*/ 207 w 438"/>
                  <a:gd name="T53" fmla="*/ 85 h 465"/>
                  <a:gd name="T54" fmla="*/ 218 w 438"/>
                  <a:gd name="T55" fmla="*/ 81 h 465"/>
                  <a:gd name="T56" fmla="*/ 221 w 438"/>
                  <a:gd name="T57" fmla="*/ 81 h 465"/>
                  <a:gd name="T58" fmla="*/ 232 w 438"/>
                  <a:gd name="T59" fmla="*/ 85 h 465"/>
                  <a:gd name="T60" fmla="*/ 236 w 438"/>
                  <a:gd name="T61" fmla="*/ 96 h 465"/>
                  <a:gd name="T62" fmla="*/ 236 w 438"/>
                  <a:gd name="T63" fmla="*/ 111 h 465"/>
                  <a:gd name="T64" fmla="*/ 285 w 438"/>
                  <a:gd name="T65" fmla="*/ 122 h 465"/>
                  <a:gd name="T66" fmla="*/ 275 w 438"/>
                  <a:gd name="T67" fmla="*/ 160 h 465"/>
                  <a:gd name="T68" fmla="*/ 226 w 438"/>
                  <a:gd name="T69" fmla="*/ 149 h 465"/>
                  <a:gd name="T70" fmla="*/ 197 w 438"/>
                  <a:gd name="T71" fmla="*/ 168 h 465"/>
                  <a:gd name="T72" fmla="*/ 238 w 438"/>
                  <a:gd name="T73" fmla="*/ 197 h 465"/>
                  <a:gd name="T74" fmla="*/ 294 w 438"/>
                  <a:gd name="T75" fmla="*/ 260 h 465"/>
                  <a:gd name="T76" fmla="*/ 234 w 438"/>
                  <a:gd name="T77" fmla="*/ 323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38" h="465">
                    <a:moveTo>
                      <a:pt x="219" y="0"/>
                    </a:moveTo>
                    <a:cubicBezTo>
                      <a:pt x="98" y="0"/>
                      <a:pt x="0" y="98"/>
                      <a:pt x="0" y="219"/>
                    </a:cubicBezTo>
                    <a:cubicBezTo>
                      <a:pt x="0" y="283"/>
                      <a:pt x="28" y="341"/>
                      <a:pt x="72" y="381"/>
                    </a:cubicBezTo>
                    <a:cubicBezTo>
                      <a:pt x="72" y="382"/>
                      <a:pt x="78" y="387"/>
                      <a:pt x="82" y="390"/>
                    </a:cubicBezTo>
                    <a:cubicBezTo>
                      <a:pt x="102" y="408"/>
                      <a:pt x="114" y="436"/>
                      <a:pt x="114" y="465"/>
                    </a:cubicBezTo>
                    <a:cubicBezTo>
                      <a:pt x="324" y="465"/>
                      <a:pt x="324" y="465"/>
                      <a:pt x="324" y="465"/>
                    </a:cubicBezTo>
                    <a:cubicBezTo>
                      <a:pt x="324" y="436"/>
                      <a:pt x="336" y="408"/>
                      <a:pt x="356" y="390"/>
                    </a:cubicBezTo>
                    <a:cubicBezTo>
                      <a:pt x="360" y="387"/>
                      <a:pt x="366" y="382"/>
                      <a:pt x="366" y="381"/>
                    </a:cubicBezTo>
                    <a:cubicBezTo>
                      <a:pt x="410" y="341"/>
                      <a:pt x="438" y="283"/>
                      <a:pt x="438" y="219"/>
                    </a:cubicBezTo>
                    <a:cubicBezTo>
                      <a:pt x="438" y="98"/>
                      <a:pt x="340" y="0"/>
                      <a:pt x="219" y="0"/>
                    </a:cubicBezTo>
                    <a:close/>
                    <a:moveTo>
                      <a:pt x="234" y="323"/>
                    </a:moveTo>
                    <a:cubicBezTo>
                      <a:pt x="234" y="342"/>
                      <a:pt x="234" y="342"/>
                      <a:pt x="234" y="342"/>
                    </a:cubicBezTo>
                    <a:cubicBezTo>
                      <a:pt x="234" y="346"/>
                      <a:pt x="233" y="350"/>
                      <a:pt x="230" y="353"/>
                    </a:cubicBezTo>
                    <a:cubicBezTo>
                      <a:pt x="227" y="356"/>
                      <a:pt x="223" y="357"/>
                      <a:pt x="219" y="357"/>
                    </a:cubicBezTo>
                    <a:cubicBezTo>
                      <a:pt x="216" y="357"/>
                      <a:pt x="216" y="357"/>
                      <a:pt x="216" y="357"/>
                    </a:cubicBezTo>
                    <a:cubicBezTo>
                      <a:pt x="212" y="357"/>
                      <a:pt x="208" y="356"/>
                      <a:pt x="205" y="353"/>
                    </a:cubicBezTo>
                    <a:cubicBezTo>
                      <a:pt x="203" y="350"/>
                      <a:pt x="201" y="346"/>
                      <a:pt x="201" y="342"/>
                    </a:cubicBezTo>
                    <a:cubicBezTo>
                      <a:pt x="201" y="325"/>
                      <a:pt x="201" y="325"/>
                      <a:pt x="201" y="325"/>
                    </a:cubicBezTo>
                    <a:cubicBezTo>
                      <a:pt x="178" y="324"/>
                      <a:pt x="156" y="318"/>
                      <a:pt x="144" y="311"/>
                    </a:cubicBezTo>
                    <a:cubicBezTo>
                      <a:pt x="154" y="271"/>
                      <a:pt x="154" y="271"/>
                      <a:pt x="154" y="271"/>
                    </a:cubicBezTo>
                    <a:cubicBezTo>
                      <a:pt x="168" y="279"/>
                      <a:pt x="188" y="286"/>
                      <a:pt x="210" y="286"/>
                    </a:cubicBezTo>
                    <a:cubicBezTo>
                      <a:pt x="229" y="286"/>
                      <a:pt x="242" y="278"/>
                      <a:pt x="242" y="265"/>
                    </a:cubicBezTo>
                    <a:cubicBezTo>
                      <a:pt x="242" y="252"/>
                      <a:pt x="232" y="244"/>
                      <a:pt x="206" y="235"/>
                    </a:cubicBezTo>
                    <a:cubicBezTo>
                      <a:pt x="170" y="223"/>
                      <a:pt x="146" y="206"/>
                      <a:pt x="146" y="173"/>
                    </a:cubicBezTo>
                    <a:cubicBezTo>
                      <a:pt x="146" y="144"/>
                      <a:pt x="167" y="120"/>
                      <a:pt x="203" y="113"/>
                    </a:cubicBezTo>
                    <a:cubicBezTo>
                      <a:pt x="203" y="96"/>
                      <a:pt x="203" y="96"/>
                      <a:pt x="203" y="96"/>
                    </a:cubicBezTo>
                    <a:cubicBezTo>
                      <a:pt x="203" y="92"/>
                      <a:pt x="204" y="88"/>
                      <a:pt x="207" y="85"/>
                    </a:cubicBezTo>
                    <a:cubicBezTo>
                      <a:pt x="210" y="83"/>
                      <a:pt x="214" y="81"/>
                      <a:pt x="218" y="81"/>
                    </a:cubicBezTo>
                    <a:cubicBezTo>
                      <a:pt x="221" y="81"/>
                      <a:pt x="221" y="81"/>
                      <a:pt x="221" y="81"/>
                    </a:cubicBezTo>
                    <a:cubicBezTo>
                      <a:pt x="225" y="81"/>
                      <a:pt x="229" y="83"/>
                      <a:pt x="232" y="85"/>
                    </a:cubicBezTo>
                    <a:cubicBezTo>
                      <a:pt x="234" y="88"/>
                      <a:pt x="236" y="92"/>
                      <a:pt x="236" y="96"/>
                    </a:cubicBezTo>
                    <a:cubicBezTo>
                      <a:pt x="236" y="111"/>
                      <a:pt x="236" y="111"/>
                      <a:pt x="236" y="111"/>
                    </a:cubicBezTo>
                    <a:cubicBezTo>
                      <a:pt x="259" y="112"/>
                      <a:pt x="274" y="117"/>
                      <a:pt x="285" y="122"/>
                    </a:cubicBezTo>
                    <a:cubicBezTo>
                      <a:pt x="275" y="160"/>
                      <a:pt x="275" y="160"/>
                      <a:pt x="275" y="160"/>
                    </a:cubicBezTo>
                    <a:cubicBezTo>
                      <a:pt x="266" y="157"/>
                      <a:pt x="251" y="149"/>
                      <a:pt x="226" y="149"/>
                    </a:cubicBezTo>
                    <a:cubicBezTo>
                      <a:pt x="204" y="149"/>
                      <a:pt x="197" y="158"/>
                      <a:pt x="197" y="168"/>
                    </a:cubicBezTo>
                    <a:cubicBezTo>
                      <a:pt x="197" y="179"/>
                      <a:pt x="209" y="186"/>
                      <a:pt x="238" y="197"/>
                    </a:cubicBezTo>
                    <a:cubicBezTo>
                      <a:pt x="278" y="211"/>
                      <a:pt x="294" y="230"/>
                      <a:pt x="294" y="260"/>
                    </a:cubicBezTo>
                    <a:cubicBezTo>
                      <a:pt x="294" y="290"/>
                      <a:pt x="273" y="316"/>
                      <a:pt x="234" y="3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" name="椭圆 1"/>
            <p:cNvSpPr/>
            <p:nvPr/>
          </p:nvSpPr>
          <p:spPr>
            <a:xfrm>
              <a:off x="5709623" y="1310780"/>
              <a:ext cx="758223" cy="10714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9296400" y="37204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6280" y="0"/>
            <a:ext cx="423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系统首页</a:t>
            </a:r>
            <a:endParaRPr lang="zh-CN" altLang="zh-CN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4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图片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8470" y="905510"/>
            <a:ext cx="11260455" cy="5401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6280" y="0"/>
            <a:ext cx="423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管理员主界面</a:t>
            </a:r>
            <a:endParaRPr lang="zh-CN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4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2590" y="970915"/>
            <a:ext cx="11115675" cy="5224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6358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6280" y="0"/>
            <a:ext cx="423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用户管理界面</a:t>
            </a:r>
            <a:endParaRPr lang="zh-CN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4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图片 3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1000" y="970280"/>
            <a:ext cx="11047730" cy="5165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6358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6280" y="0"/>
            <a:ext cx="423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作业分类管理界面</a:t>
            </a:r>
            <a:endParaRPr lang="zh-CN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4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图片 3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9725" y="890905"/>
            <a:ext cx="11181715" cy="5253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6280" y="0"/>
            <a:ext cx="423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私聊信息管理界面</a:t>
            </a:r>
            <a:endParaRPr lang="zh-CN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4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图片 4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0835" y="890270"/>
            <a:ext cx="11129645" cy="5193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6280" y="0"/>
            <a:ext cx="423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用户主界面</a:t>
            </a:r>
            <a:endParaRPr lang="zh-CN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4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图片 3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2270" y="925195"/>
            <a:ext cx="11172825" cy="53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6280" y="0"/>
            <a:ext cx="423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测试目的</a:t>
            </a:r>
            <a:endParaRPr lang="zh-CN" altLang="en-US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4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459105" y="890270"/>
            <a:ext cx="1121854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6070"/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进行软件测试主要是为了验证产品或者系统是否完成了实现功能，测试能够防止系统出现错误，还能降低开发成本减少不必要的花销，其次测试的好处包括防止错误、降低开发成本和提高性能。其次，通过软件的检测可以对项目的安全性进行鉴别。向开发人员提供软件测试的反馈，并为项目的安全性评价提供必要的资料。此外，软件的检测保证在正式发布之前能够满足在线要求。在每一个开发过程中不断跟踪和对软件的测试。还有，软件测试还能保证系统到达预期的标准，从而能够尽快上线。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在本系统中，主要测试前端和后端，分别对系统的不同模块进行测试，比如用户主持、用户登录等功能是否实现，实现过程中是否出现问题等。是否能够处理不同的数据。前端主要测试：用户界面的实现和不同界面的交互情况，后端主要测试系统经过管理后前后端链接是否顺畅，前端界面是否及时更新，更新是有误。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546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4360" y="100511"/>
            <a:ext cx="3418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kern="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结  论</a:t>
            </a:r>
            <a:endParaRPr lang="zh-CN" altLang="en-US" sz="3200" kern="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257207" y="684076"/>
            <a:ext cx="11064240" cy="3692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武理多媒体信息共享平台是一款公平、包容、易操作的系统，基本上能满足使用者的需求，也符合本人的初始发展目的与发展方向。本文主要研究了 Java语言和 MySQL等技术时的应用，它们都具有自己的优势，使其在实际应用中可以实现功能的稳定，同时也可以实现用户的各种需要。在具体的系统要求和功能模块的具体分析之后，进行了有针对性的设计，最终经过了测试，使整个系统可以正常工作，该武理多媒体信息共享平台设计完成。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这个武理多媒体信息共享的过程中，我参照了许多有关的案例，互相学习，互相借鉴。目前已逐渐改进，但仍存在许多缺陷，需要今后继续研究。在设计过程中我遇到了很多困难，包括知识上和技术上，同时由于长时间没有进行独立开发工作，编码熟练度有了明显的下降，一些常用的函数和编码技巧也变得生疏，但好在我及时做出了学习，查阅各种资料，进行广泛的钻研，多做请教，依靠互联网和书籍不断吸取知识，完善自己，最终在师生的协助下，成功完成了该系统。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认为此系统还是有很多优点的，首先系统结构清晰，易于理解。设计合理，符合用户习惯和人机交互要求，能给用户带来很好的使用体验。代码简洁，注释全面，易于后期的管理和维护，代码健壮，鲁棒性高，适合高并发和大用户量使用。但同时，也存在部分内容设计不合理，有待改进的情况，我会不断学习。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"/>
            <a:ext cx="12192000" cy="601133"/>
          </a:xfrm>
          <a:prstGeom prst="rect">
            <a:avLst/>
          </a:prstGeom>
          <a:solidFill>
            <a:srgbClr val="398E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4360" y="100511"/>
            <a:ext cx="341817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</a:rPr>
              <a:t>参考文献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257842" y="684076"/>
            <a:ext cx="11520487" cy="4964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 algn="just">
              <a:lnSpc>
                <a:spcPts val="2000"/>
              </a:lnSpc>
              <a:spcAft>
                <a:spcPts val="0"/>
              </a:spcAft>
              <a:buFont typeface="Times New Roman" panose="02020603050405020304"/>
              <a:buNone/>
            </a:pPr>
            <a:r>
              <a:rPr lang="zh-CN" altLang="zh-CN" sz="1600" dirty="0"/>
              <a:t>[1]张继东.Mysql数据库基于java的访问技术[J/OL].电子技术与软件工程，2019,（15）：169（2017-08-03）.</a:t>
            </a:r>
            <a:endParaRPr lang="zh-CN" altLang="zh-CN" sz="1600" dirty="0"/>
          </a:p>
          <a:p>
            <a:pPr lvl="0" indent="0" algn="just">
              <a:lnSpc>
                <a:spcPts val="2000"/>
              </a:lnSpc>
              <a:spcAft>
                <a:spcPts val="0"/>
              </a:spcAft>
              <a:buFont typeface="Times New Roman" panose="02020603050405020304"/>
              <a:buNone/>
            </a:pPr>
            <a:r>
              <a:rPr lang="zh-CN" altLang="zh-CN" sz="1600" dirty="0"/>
              <a:t>[2]李春燕，李根.基于java技术的网络信息用户平台设计[J/OL].电子技术与软件工程，2021,（20）：9（2017-10-26）.</a:t>
            </a:r>
            <a:endParaRPr lang="zh-CN" altLang="zh-CN" sz="1600" dirty="0"/>
          </a:p>
          <a:p>
            <a:pPr lvl="0" indent="0" algn="just">
              <a:lnSpc>
                <a:spcPts val="2000"/>
              </a:lnSpc>
              <a:spcAft>
                <a:spcPts val="0"/>
              </a:spcAft>
              <a:buFont typeface="Times New Roman" panose="02020603050405020304"/>
              <a:buNone/>
            </a:pPr>
            <a:r>
              <a:rPr lang="zh-CN" altLang="zh-CN" sz="1600" dirty="0"/>
              <a:t>[3]王浩.基于java技术的在线技能评测系统的设计与实现[J].数字技术与应用，2020,（12）：171-172.</a:t>
            </a:r>
            <a:endParaRPr lang="zh-CN" altLang="zh-CN" sz="1600" dirty="0"/>
          </a:p>
          <a:p>
            <a:pPr lvl="0" indent="0" algn="just">
              <a:lnSpc>
                <a:spcPts val="2000"/>
              </a:lnSpc>
              <a:spcAft>
                <a:spcPts val="0"/>
              </a:spcAft>
              <a:buFont typeface="Times New Roman" panose="02020603050405020304"/>
              <a:buNone/>
            </a:pPr>
            <a:r>
              <a:rPr lang="zh-CN" altLang="zh-CN" sz="1600" dirty="0"/>
              <a:t>[4]王金龙，张静.基于java+Mysql的高校慕课（MOOC）用户系统设计[J].通讯世界，2021,（20）：276-277.</a:t>
            </a:r>
            <a:endParaRPr lang="zh-CN" altLang="zh-CN" sz="1600" dirty="0"/>
          </a:p>
          <a:p>
            <a:pPr lvl="0" indent="0" algn="just">
              <a:lnSpc>
                <a:spcPts val="2000"/>
              </a:lnSpc>
              <a:spcAft>
                <a:spcPts val="0"/>
              </a:spcAft>
              <a:buFont typeface="Times New Roman" panose="02020603050405020304"/>
              <a:buNone/>
            </a:pPr>
            <a:r>
              <a:rPr lang="zh-CN" altLang="zh-CN" sz="1600" dirty="0"/>
              <a:t>[5]潘国荣.基于java+JavaBean+Servlet实现模式的增删改模块的设计与实现[J].信息通信，2018,（08）：101-103.</a:t>
            </a:r>
            <a:endParaRPr lang="zh-CN" altLang="zh-CN" sz="1600" dirty="0"/>
          </a:p>
          <a:p>
            <a:pPr lvl="0" indent="0" algn="just">
              <a:lnSpc>
                <a:spcPts val="2000"/>
              </a:lnSpc>
              <a:spcAft>
                <a:spcPts val="0"/>
              </a:spcAft>
              <a:buFont typeface="Times New Roman" panose="02020603050405020304"/>
              <a:buNone/>
            </a:pPr>
            <a:r>
              <a:rPr lang="zh-CN" altLang="zh-CN" sz="1600" dirty="0"/>
              <a:t>[6]葛建霞.《java动态网页设计》小区武理多媒体信息共享网站中项目用户法的应用研究[J].宿州教育学院学报，2019,20（04）：160-161.</a:t>
            </a:r>
            <a:endParaRPr lang="zh-CN" altLang="zh-CN" sz="1600" dirty="0"/>
          </a:p>
          <a:p>
            <a:pPr lvl="0" indent="0" algn="just">
              <a:lnSpc>
                <a:spcPts val="2000"/>
              </a:lnSpc>
              <a:spcAft>
                <a:spcPts val="0"/>
              </a:spcAft>
              <a:buFont typeface="Times New Roman" panose="02020603050405020304"/>
              <a:buNone/>
            </a:pPr>
            <a:r>
              <a:rPr lang="zh-CN" altLang="zh-CN" sz="1600" dirty="0"/>
              <a:t>[7]李清霞.《java动态网页设计》小区武理多媒体信息共享网站建设与用户模式研究[J].福建电脑，2020,33（06）：92-93+166.</a:t>
            </a:r>
            <a:endParaRPr lang="zh-CN" altLang="zh-CN" sz="1600" dirty="0"/>
          </a:p>
          <a:p>
            <a:pPr lvl="0" indent="0" algn="just">
              <a:lnSpc>
                <a:spcPts val="2000"/>
              </a:lnSpc>
              <a:spcAft>
                <a:spcPts val="0"/>
              </a:spcAft>
              <a:buFont typeface="Times New Roman" panose="02020603050405020304"/>
              <a:buNone/>
            </a:pPr>
            <a:r>
              <a:rPr lang="zh-CN" altLang="zh-CN" sz="1600" dirty="0"/>
              <a:t>[8]曾晰，舒坚.基于java的养老院管理信息系统的设计与实现[J].信息通信，2021,（09）：122-124.</a:t>
            </a:r>
            <a:endParaRPr lang="zh-CN" altLang="zh-CN" sz="1600" dirty="0"/>
          </a:p>
          <a:p>
            <a:pPr lvl="0" indent="0" algn="just">
              <a:lnSpc>
                <a:spcPts val="2000"/>
              </a:lnSpc>
              <a:spcAft>
                <a:spcPts val="0"/>
              </a:spcAft>
              <a:buFont typeface="Times New Roman" panose="02020603050405020304"/>
              <a:buNone/>
            </a:pPr>
            <a:r>
              <a:rPr lang="zh-CN" altLang="zh-CN" sz="1600" dirty="0"/>
              <a:t>[9]傅峰. 基于移动平台的饲养交流系统的设计[J]. 电子设计工程,2018,24(09):66-68+71.</a:t>
            </a:r>
            <a:endParaRPr lang="zh-CN" altLang="zh-CN" sz="1600" dirty="0"/>
          </a:p>
          <a:p>
            <a:pPr lvl="0" indent="0" algn="just">
              <a:lnSpc>
                <a:spcPts val="2000"/>
              </a:lnSpc>
              <a:spcAft>
                <a:spcPts val="0"/>
              </a:spcAft>
              <a:buFont typeface="Times New Roman" panose="02020603050405020304"/>
              <a:buNone/>
            </a:pPr>
            <a:r>
              <a:rPr lang="zh-CN" altLang="zh-CN" sz="1600" dirty="0"/>
              <a:t>[10]李丹. 派遣信息网络管理平台设计与实现[J]. 软件导刊,2018,15(03):97-98.</a:t>
            </a:r>
            <a:endParaRPr lang="zh-CN" altLang="zh-CN" sz="1600" dirty="0"/>
          </a:p>
          <a:p>
            <a:pPr lvl="0" indent="0" algn="just">
              <a:lnSpc>
                <a:spcPts val="2000"/>
              </a:lnSpc>
              <a:spcAft>
                <a:spcPts val="0"/>
              </a:spcAft>
              <a:buFont typeface="Times New Roman" panose="02020603050405020304"/>
              <a:buNone/>
            </a:pPr>
            <a:r>
              <a:rPr lang="zh-CN" altLang="zh-CN" sz="1600" dirty="0"/>
              <a:t>[11]付昕. 基于B/S调度信息管理系统的实现[J].山东省农业管理干部学院学报, 2019, 27(4):166-168.</a:t>
            </a:r>
            <a:endParaRPr lang="zh-CN" altLang="zh-CN" sz="1600" dirty="0"/>
          </a:p>
          <a:p>
            <a:pPr lvl="0" indent="0" algn="just">
              <a:lnSpc>
                <a:spcPts val="2000"/>
              </a:lnSpc>
              <a:spcAft>
                <a:spcPts val="0"/>
              </a:spcAft>
              <a:buFont typeface="Times New Roman" panose="02020603050405020304"/>
              <a:buNone/>
            </a:pPr>
            <a:r>
              <a:rPr lang="zh-CN" altLang="zh-CN" sz="1600" dirty="0"/>
              <a:t>[12]黄艳峰. 在Java语言中实施“案例医学会网站管理系统”的研究与探索[J]. 电脑知识与技术, 2019, 6(5):1148-1149. </a:t>
            </a:r>
            <a:endParaRPr lang="zh-CN" altLang="zh-CN" sz="1600" dirty="0"/>
          </a:p>
          <a:p>
            <a:pPr lvl="0" indent="0" algn="just">
              <a:lnSpc>
                <a:spcPts val="2000"/>
              </a:lnSpc>
              <a:spcAft>
                <a:spcPts val="0"/>
              </a:spcAft>
              <a:buFont typeface="Times New Roman" panose="02020603050405020304"/>
              <a:buNone/>
            </a:pPr>
            <a:r>
              <a:rPr lang="zh-CN" altLang="zh-CN" sz="1600" dirty="0"/>
              <a:t>[13]赵钢. java Servlet+EJB的Web模式应用研究[J]. 电子设计工程,2019, 21(13):47-49.</a:t>
            </a:r>
            <a:endParaRPr lang="zh-CN" altLang="zh-CN" sz="1600" dirty="0"/>
          </a:p>
          <a:p>
            <a:pPr lvl="0" indent="0" algn="just">
              <a:lnSpc>
                <a:spcPts val="2000"/>
              </a:lnSpc>
              <a:spcAft>
                <a:spcPts val="0"/>
              </a:spcAft>
              <a:buFont typeface="Times New Roman" panose="02020603050405020304"/>
              <a:buNone/>
            </a:pPr>
            <a:r>
              <a:rPr lang="zh-CN" altLang="zh-CN" sz="1600" dirty="0"/>
              <a:t>[14]肖英. 解决java/Servlet开发中的中文乱码问题[J]. 科技传播, 2018, (1)11-25.</a:t>
            </a:r>
            <a:endParaRPr lang="zh-CN" altLang="zh-CN" sz="1600" dirty="0"/>
          </a:p>
          <a:p>
            <a:pPr lvl="0" indent="0" algn="just">
              <a:lnSpc>
                <a:spcPts val="2000"/>
              </a:lnSpc>
              <a:spcAft>
                <a:spcPts val="0"/>
              </a:spcAft>
              <a:buFont typeface="Times New Roman" panose="02020603050405020304"/>
              <a:buNone/>
            </a:pPr>
            <a:r>
              <a:rPr lang="zh-CN" altLang="zh-CN" sz="1600" dirty="0"/>
              <a:t>[15]Hsiao I H, Sosnovsky S, Brusilovsky P. Guiding students to the right questions: adaptive navigation support in an e-learning system for Java programming[J]. Journal of Computer Assisted Learning, 2019, 26(4):270-283.</a:t>
            </a:r>
            <a:endParaRPr lang="zh-CN" altLang="zh-CN" sz="1600" dirty="0"/>
          </a:p>
          <a:p>
            <a:pPr lvl="0" indent="0" algn="just">
              <a:lnSpc>
                <a:spcPts val="2000"/>
              </a:lnSpc>
              <a:spcAft>
                <a:spcPts val="0"/>
              </a:spcAft>
              <a:buFont typeface="Times New Roman" panose="02020603050405020304"/>
              <a:buNone/>
            </a:pPr>
            <a:r>
              <a:rPr lang="zh-CN" altLang="zh-CN" sz="1600" dirty="0"/>
              <a:t>[16]Xue Qingshui,Hou Zongyang,Ma Haifeng,Zhu Haozhi,Ju Xingzhong,Sun Yue. Housing rental system based on blockchain Technology[J]. Journal of Physics: Conference Series,2021,1948(1) .</a:t>
            </a:r>
            <a:endParaRPr lang="zh-CN" altLang="zh-CN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44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149195" y="3301238"/>
            <a:ext cx="78790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</a:rPr>
              <a:t>感谢</a:t>
            </a:r>
            <a:r>
              <a:rPr lang="zh-CN" altLang="en-US" sz="6000" b="1" dirty="0" smtClean="0">
                <a:solidFill>
                  <a:schemeClr val="bg1"/>
                </a:solidFill>
              </a:rPr>
              <a:t>各位老师</a:t>
            </a:r>
            <a:r>
              <a:rPr lang="zh-CN" altLang="en-US" sz="6000" b="1" dirty="0">
                <a:solidFill>
                  <a:schemeClr val="bg1"/>
                </a:solidFill>
              </a:rPr>
              <a:t>评判指导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627539" y="5333204"/>
            <a:ext cx="115746" cy="1157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038127" y="5333204"/>
            <a:ext cx="115746" cy="1157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443635" y="5333204"/>
            <a:ext cx="115746" cy="1157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990398" y="4378458"/>
            <a:ext cx="219329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指导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老师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：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PPT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熊猫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报告人：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xxx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769529" y="541051"/>
            <a:ext cx="2638414" cy="2624498"/>
            <a:chOff x="4769529" y="541051"/>
            <a:chExt cx="2638414" cy="2624498"/>
          </a:xfrm>
        </p:grpSpPr>
        <p:grpSp>
          <p:nvGrpSpPr>
            <p:cNvPr id="26" name="Group 74"/>
            <p:cNvGrpSpPr>
              <a:grpSpLocks noChangeAspect="1"/>
            </p:cNvGrpSpPr>
            <p:nvPr/>
          </p:nvGrpSpPr>
          <p:grpSpPr bwMode="auto">
            <a:xfrm>
              <a:off x="4769529" y="541051"/>
              <a:ext cx="2638414" cy="2624498"/>
              <a:chOff x="5429" y="2125"/>
              <a:chExt cx="569" cy="566"/>
            </a:xfrm>
            <a:solidFill>
              <a:schemeClr val="bg1"/>
            </a:solidFill>
          </p:grpSpPr>
          <p:sp>
            <p:nvSpPr>
              <p:cNvPr id="28" name="Freeform 75"/>
              <p:cNvSpPr/>
              <p:nvPr/>
            </p:nvSpPr>
            <p:spPr bwMode="auto">
              <a:xfrm>
                <a:off x="5639" y="2603"/>
                <a:ext cx="149" cy="22"/>
              </a:xfrm>
              <a:custGeom>
                <a:avLst/>
                <a:gdLst>
                  <a:gd name="T0" fmla="*/ 210 w 210"/>
                  <a:gd name="T1" fmla="*/ 16 h 32"/>
                  <a:gd name="T2" fmla="*/ 195 w 210"/>
                  <a:gd name="T3" fmla="*/ 0 h 32"/>
                  <a:gd name="T4" fmla="*/ 15 w 210"/>
                  <a:gd name="T5" fmla="*/ 0 h 32"/>
                  <a:gd name="T6" fmla="*/ 0 w 210"/>
                  <a:gd name="T7" fmla="*/ 16 h 32"/>
                  <a:gd name="T8" fmla="*/ 0 w 210"/>
                  <a:gd name="T9" fmla="*/ 16 h 32"/>
                  <a:gd name="T10" fmla="*/ 15 w 210"/>
                  <a:gd name="T11" fmla="*/ 32 h 32"/>
                  <a:gd name="T12" fmla="*/ 195 w 210"/>
                  <a:gd name="T13" fmla="*/ 32 h 32"/>
                  <a:gd name="T14" fmla="*/ 210 w 210"/>
                  <a:gd name="T15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0" h="32">
                    <a:moveTo>
                      <a:pt x="210" y="16"/>
                    </a:moveTo>
                    <a:cubicBezTo>
                      <a:pt x="210" y="7"/>
                      <a:pt x="203" y="0"/>
                      <a:pt x="19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7" y="32"/>
                      <a:pt x="15" y="32"/>
                    </a:cubicBezTo>
                    <a:cubicBezTo>
                      <a:pt x="195" y="32"/>
                      <a:pt x="195" y="32"/>
                      <a:pt x="195" y="32"/>
                    </a:cubicBezTo>
                    <a:cubicBezTo>
                      <a:pt x="203" y="32"/>
                      <a:pt x="210" y="24"/>
                      <a:pt x="21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76"/>
              <p:cNvSpPr/>
              <p:nvPr/>
            </p:nvSpPr>
            <p:spPr bwMode="auto">
              <a:xfrm>
                <a:off x="5702" y="2125"/>
                <a:ext cx="23" cy="94"/>
              </a:xfrm>
              <a:custGeom>
                <a:avLst/>
                <a:gdLst>
                  <a:gd name="T0" fmla="*/ 16 w 32"/>
                  <a:gd name="T1" fmla="*/ 132 h 132"/>
                  <a:gd name="T2" fmla="*/ 32 w 32"/>
                  <a:gd name="T3" fmla="*/ 116 h 132"/>
                  <a:gd name="T4" fmla="*/ 32 w 32"/>
                  <a:gd name="T5" fmla="*/ 16 h 132"/>
                  <a:gd name="T6" fmla="*/ 16 w 32"/>
                  <a:gd name="T7" fmla="*/ 0 h 132"/>
                  <a:gd name="T8" fmla="*/ 16 w 32"/>
                  <a:gd name="T9" fmla="*/ 0 h 132"/>
                  <a:gd name="T10" fmla="*/ 0 w 32"/>
                  <a:gd name="T11" fmla="*/ 16 h 132"/>
                  <a:gd name="T12" fmla="*/ 0 w 32"/>
                  <a:gd name="T13" fmla="*/ 116 h 132"/>
                  <a:gd name="T14" fmla="*/ 16 w 32"/>
                  <a:gd name="T15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132">
                    <a:moveTo>
                      <a:pt x="16" y="132"/>
                    </a:moveTo>
                    <a:cubicBezTo>
                      <a:pt x="25" y="132"/>
                      <a:pt x="32" y="125"/>
                      <a:pt x="32" y="1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5"/>
                      <a:pt x="7" y="132"/>
                      <a:pt x="16" y="1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77"/>
              <p:cNvSpPr/>
              <p:nvPr/>
            </p:nvSpPr>
            <p:spPr bwMode="auto">
              <a:xfrm>
                <a:off x="5802" y="2160"/>
                <a:ext cx="61" cy="87"/>
              </a:xfrm>
              <a:custGeom>
                <a:avLst/>
                <a:gdLst>
                  <a:gd name="T0" fmla="*/ 10 w 86"/>
                  <a:gd name="T1" fmla="*/ 119 h 123"/>
                  <a:gd name="T2" fmla="*/ 32 w 86"/>
                  <a:gd name="T3" fmla="*/ 113 h 123"/>
                  <a:gd name="T4" fmla="*/ 82 w 86"/>
                  <a:gd name="T5" fmla="*/ 26 h 123"/>
                  <a:gd name="T6" fmla="*/ 76 w 86"/>
                  <a:gd name="T7" fmla="*/ 5 h 123"/>
                  <a:gd name="T8" fmla="*/ 76 w 86"/>
                  <a:gd name="T9" fmla="*/ 5 h 123"/>
                  <a:gd name="T10" fmla="*/ 55 w 86"/>
                  <a:gd name="T11" fmla="*/ 10 h 123"/>
                  <a:gd name="T12" fmla="*/ 5 w 86"/>
                  <a:gd name="T13" fmla="*/ 97 h 123"/>
                  <a:gd name="T14" fmla="*/ 10 w 86"/>
                  <a:gd name="T15" fmla="*/ 11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123">
                    <a:moveTo>
                      <a:pt x="10" y="119"/>
                    </a:moveTo>
                    <a:cubicBezTo>
                      <a:pt x="18" y="123"/>
                      <a:pt x="27" y="120"/>
                      <a:pt x="32" y="113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6" y="19"/>
                      <a:pt x="83" y="9"/>
                      <a:pt x="76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69" y="0"/>
                      <a:pt x="59" y="3"/>
                      <a:pt x="55" y="10"/>
                    </a:cubicBezTo>
                    <a:cubicBezTo>
                      <a:pt x="5" y="97"/>
                      <a:pt x="5" y="97"/>
                      <a:pt x="5" y="97"/>
                    </a:cubicBezTo>
                    <a:cubicBezTo>
                      <a:pt x="0" y="105"/>
                      <a:pt x="3" y="114"/>
                      <a:pt x="10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78"/>
              <p:cNvSpPr/>
              <p:nvPr/>
            </p:nvSpPr>
            <p:spPr bwMode="auto">
              <a:xfrm>
                <a:off x="5876" y="2260"/>
                <a:ext cx="87" cy="62"/>
              </a:xfrm>
              <a:custGeom>
                <a:avLst/>
                <a:gdLst>
                  <a:gd name="T0" fmla="*/ 5 w 123"/>
                  <a:gd name="T1" fmla="*/ 76 h 86"/>
                  <a:gd name="T2" fmla="*/ 26 w 123"/>
                  <a:gd name="T3" fmla="*/ 82 h 86"/>
                  <a:gd name="T4" fmla="*/ 113 w 123"/>
                  <a:gd name="T5" fmla="*/ 31 h 86"/>
                  <a:gd name="T6" fmla="*/ 118 w 123"/>
                  <a:gd name="T7" fmla="*/ 10 h 86"/>
                  <a:gd name="T8" fmla="*/ 118 w 123"/>
                  <a:gd name="T9" fmla="*/ 10 h 86"/>
                  <a:gd name="T10" fmla="*/ 97 w 123"/>
                  <a:gd name="T11" fmla="*/ 4 h 86"/>
                  <a:gd name="T12" fmla="*/ 10 w 123"/>
                  <a:gd name="T13" fmla="*/ 55 h 86"/>
                  <a:gd name="T14" fmla="*/ 5 w 123"/>
                  <a:gd name="T15" fmla="*/ 7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86">
                    <a:moveTo>
                      <a:pt x="5" y="76"/>
                    </a:moveTo>
                    <a:cubicBezTo>
                      <a:pt x="9" y="83"/>
                      <a:pt x="19" y="86"/>
                      <a:pt x="26" y="82"/>
                    </a:cubicBezTo>
                    <a:cubicBezTo>
                      <a:pt x="113" y="31"/>
                      <a:pt x="113" y="31"/>
                      <a:pt x="113" y="31"/>
                    </a:cubicBezTo>
                    <a:cubicBezTo>
                      <a:pt x="120" y="27"/>
                      <a:pt x="123" y="18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4" y="3"/>
                      <a:pt x="105" y="0"/>
                      <a:pt x="97" y="4"/>
                    </a:cubicBezTo>
                    <a:cubicBezTo>
                      <a:pt x="10" y="55"/>
                      <a:pt x="10" y="55"/>
                      <a:pt x="10" y="55"/>
                    </a:cubicBezTo>
                    <a:cubicBezTo>
                      <a:pt x="3" y="59"/>
                      <a:pt x="0" y="68"/>
                      <a:pt x="5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79"/>
              <p:cNvSpPr/>
              <p:nvPr/>
            </p:nvSpPr>
            <p:spPr bwMode="auto">
              <a:xfrm>
                <a:off x="5905" y="2399"/>
                <a:ext cx="93" cy="22"/>
              </a:xfrm>
              <a:custGeom>
                <a:avLst/>
                <a:gdLst>
                  <a:gd name="T0" fmla="*/ 0 w 131"/>
                  <a:gd name="T1" fmla="*/ 15 h 31"/>
                  <a:gd name="T2" fmla="*/ 15 w 131"/>
                  <a:gd name="T3" fmla="*/ 31 h 31"/>
                  <a:gd name="T4" fmla="*/ 115 w 131"/>
                  <a:gd name="T5" fmla="*/ 31 h 31"/>
                  <a:gd name="T6" fmla="*/ 131 w 131"/>
                  <a:gd name="T7" fmla="*/ 15 h 31"/>
                  <a:gd name="T8" fmla="*/ 131 w 131"/>
                  <a:gd name="T9" fmla="*/ 15 h 31"/>
                  <a:gd name="T10" fmla="*/ 115 w 131"/>
                  <a:gd name="T11" fmla="*/ 0 h 31"/>
                  <a:gd name="T12" fmla="*/ 15 w 131"/>
                  <a:gd name="T13" fmla="*/ 0 h 31"/>
                  <a:gd name="T14" fmla="*/ 0 w 131"/>
                  <a:gd name="T15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1" h="31">
                    <a:moveTo>
                      <a:pt x="0" y="15"/>
                    </a:moveTo>
                    <a:cubicBezTo>
                      <a:pt x="0" y="24"/>
                      <a:pt x="7" y="31"/>
                      <a:pt x="15" y="31"/>
                    </a:cubicBezTo>
                    <a:cubicBezTo>
                      <a:pt x="115" y="31"/>
                      <a:pt x="115" y="31"/>
                      <a:pt x="115" y="31"/>
                    </a:cubicBezTo>
                    <a:cubicBezTo>
                      <a:pt x="124" y="31"/>
                      <a:pt x="131" y="24"/>
                      <a:pt x="131" y="15"/>
                    </a:cubicBezTo>
                    <a:cubicBezTo>
                      <a:pt x="131" y="15"/>
                      <a:pt x="131" y="15"/>
                      <a:pt x="131" y="15"/>
                    </a:cubicBezTo>
                    <a:cubicBezTo>
                      <a:pt x="131" y="7"/>
                      <a:pt x="124" y="0"/>
                      <a:pt x="1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80"/>
              <p:cNvSpPr/>
              <p:nvPr/>
            </p:nvSpPr>
            <p:spPr bwMode="auto">
              <a:xfrm>
                <a:off x="5564" y="2160"/>
                <a:ext cx="61" cy="87"/>
              </a:xfrm>
              <a:custGeom>
                <a:avLst/>
                <a:gdLst>
                  <a:gd name="T0" fmla="*/ 76 w 86"/>
                  <a:gd name="T1" fmla="*/ 119 h 123"/>
                  <a:gd name="T2" fmla="*/ 81 w 86"/>
                  <a:gd name="T3" fmla="*/ 97 h 123"/>
                  <a:gd name="T4" fmla="*/ 31 w 86"/>
                  <a:gd name="T5" fmla="*/ 10 h 123"/>
                  <a:gd name="T6" fmla="*/ 10 w 86"/>
                  <a:gd name="T7" fmla="*/ 5 h 123"/>
                  <a:gd name="T8" fmla="*/ 10 w 86"/>
                  <a:gd name="T9" fmla="*/ 5 h 123"/>
                  <a:gd name="T10" fmla="*/ 4 w 86"/>
                  <a:gd name="T11" fmla="*/ 26 h 123"/>
                  <a:gd name="T12" fmla="*/ 54 w 86"/>
                  <a:gd name="T13" fmla="*/ 113 h 123"/>
                  <a:gd name="T14" fmla="*/ 76 w 86"/>
                  <a:gd name="T15" fmla="*/ 11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123">
                    <a:moveTo>
                      <a:pt x="76" y="119"/>
                    </a:moveTo>
                    <a:cubicBezTo>
                      <a:pt x="83" y="114"/>
                      <a:pt x="86" y="105"/>
                      <a:pt x="81" y="97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7" y="3"/>
                      <a:pt x="17" y="0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3" y="9"/>
                      <a:pt x="0" y="19"/>
                      <a:pt x="4" y="26"/>
                    </a:cubicBezTo>
                    <a:cubicBezTo>
                      <a:pt x="54" y="113"/>
                      <a:pt x="54" y="113"/>
                      <a:pt x="54" y="113"/>
                    </a:cubicBezTo>
                    <a:cubicBezTo>
                      <a:pt x="59" y="120"/>
                      <a:pt x="68" y="123"/>
                      <a:pt x="76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81"/>
              <p:cNvSpPr/>
              <p:nvPr/>
            </p:nvSpPr>
            <p:spPr bwMode="auto">
              <a:xfrm>
                <a:off x="5464" y="2260"/>
                <a:ext cx="87" cy="62"/>
              </a:xfrm>
              <a:custGeom>
                <a:avLst/>
                <a:gdLst>
                  <a:gd name="T0" fmla="*/ 118 w 123"/>
                  <a:gd name="T1" fmla="*/ 76 h 86"/>
                  <a:gd name="T2" fmla="*/ 113 w 123"/>
                  <a:gd name="T3" fmla="*/ 55 h 86"/>
                  <a:gd name="T4" fmla="*/ 26 w 123"/>
                  <a:gd name="T5" fmla="*/ 4 h 86"/>
                  <a:gd name="T6" fmla="*/ 5 w 123"/>
                  <a:gd name="T7" fmla="*/ 10 h 86"/>
                  <a:gd name="T8" fmla="*/ 5 w 123"/>
                  <a:gd name="T9" fmla="*/ 10 h 86"/>
                  <a:gd name="T10" fmla="*/ 10 w 123"/>
                  <a:gd name="T11" fmla="*/ 31 h 86"/>
                  <a:gd name="T12" fmla="*/ 97 w 123"/>
                  <a:gd name="T13" fmla="*/ 82 h 86"/>
                  <a:gd name="T14" fmla="*/ 118 w 123"/>
                  <a:gd name="T15" fmla="*/ 7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86">
                    <a:moveTo>
                      <a:pt x="118" y="76"/>
                    </a:moveTo>
                    <a:cubicBezTo>
                      <a:pt x="123" y="68"/>
                      <a:pt x="120" y="59"/>
                      <a:pt x="113" y="55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18" y="0"/>
                      <a:pt x="9" y="3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0" y="18"/>
                      <a:pt x="3" y="27"/>
                      <a:pt x="10" y="31"/>
                    </a:cubicBezTo>
                    <a:cubicBezTo>
                      <a:pt x="97" y="82"/>
                      <a:pt x="97" y="82"/>
                      <a:pt x="97" y="82"/>
                    </a:cubicBezTo>
                    <a:cubicBezTo>
                      <a:pt x="105" y="86"/>
                      <a:pt x="114" y="83"/>
                      <a:pt x="118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82"/>
              <p:cNvSpPr/>
              <p:nvPr/>
            </p:nvSpPr>
            <p:spPr bwMode="auto">
              <a:xfrm>
                <a:off x="5429" y="2399"/>
                <a:ext cx="93" cy="22"/>
              </a:xfrm>
              <a:custGeom>
                <a:avLst/>
                <a:gdLst>
                  <a:gd name="T0" fmla="*/ 131 w 131"/>
                  <a:gd name="T1" fmla="*/ 15 h 31"/>
                  <a:gd name="T2" fmla="*/ 116 w 131"/>
                  <a:gd name="T3" fmla="*/ 0 h 31"/>
                  <a:gd name="T4" fmla="*/ 16 w 131"/>
                  <a:gd name="T5" fmla="*/ 0 h 31"/>
                  <a:gd name="T6" fmla="*/ 0 w 131"/>
                  <a:gd name="T7" fmla="*/ 15 h 31"/>
                  <a:gd name="T8" fmla="*/ 0 w 131"/>
                  <a:gd name="T9" fmla="*/ 15 h 31"/>
                  <a:gd name="T10" fmla="*/ 16 w 131"/>
                  <a:gd name="T11" fmla="*/ 31 h 31"/>
                  <a:gd name="T12" fmla="*/ 116 w 131"/>
                  <a:gd name="T13" fmla="*/ 31 h 31"/>
                  <a:gd name="T14" fmla="*/ 131 w 131"/>
                  <a:gd name="T15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1" h="31">
                    <a:moveTo>
                      <a:pt x="131" y="15"/>
                    </a:moveTo>
                    <a:cubicBezTo>
                      <a:pt x="131" y="7"/>
                      <a:pt x="124" y="0"/>
                      <a:pt x="1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24"/>
                      <a:pt x="7" y="31"/>
                      <a:pt x="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24" y="31"/>
                      <a:pt x="131" y="24"/>
                      <a:pt x="13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83"/>
              <p:cNvSpPr/>
              <p:nvPr/>
            </p:nvSpPr>
            <p:spPr bwMode="auto">
              <a:xfrm>
                <a:off x="5639" y="2633"/>
                <a:ext cx="149" cy="22"/>
              </a:xfrm>
              <a:custGeom>
                <a:avLst/>
                <a:gdLst>
                  <a:gd name="T0" fmla="*/ 210 w 210"/>
                  <a:gd name="T1" fmla="*/ 16 h 31"/>
                  <a:gd name="T2" fmla="*/ 195 w 210"/>
                  <a:gd name="T3" fmla="*/ 0 h 31"/>
                  <a:gd name="T4" fmla="*/ 15 w 210"/>
                  <a:gd name="T5" fmla="*/ 0 h 31"/>
                  <a:gd name="T6" fmla="*/ 0 w 210"/>
                  <a:gd name="T7" fmla="*/ 16 h 31"/>
                  <a:gd name="T8" fmla="*/ 0 w 210"/>
                  <a:gd name="T9" fmla="*/ 16 h 31"/>
                  <a:gd name="T10" fmla="*/ 15 w 210"/>
                  <a:gd name="T11" fmla="*/ 31 h 31"/>
                  <a:gd name="T12" fmla="*/ 195 w 210"/>
                  <a:gd name="T13" fmla="*/ 31 h 31"/>
                  <a:gd name="T14" fmla="*/ 210 w 210"/>
                  <a:gd name="T15" fmla="*/ 1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0" h="31">
                    <a:moveTo>
                      <a:pt x="210" y="16"/>
                    </a:moveTo>
                    <a:cubicBezTo>
                      <a:pt x="210" y="7"/>
                      <a:pt x="203" y="0"/>
                      <a:pt x="19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195" y="31"/>
                      <a:pt x="195" y="31"/>
                      <a:pt x="195" y="31"/>
                    </a:cubicBezTo>
                    <a:cubicBezTo>
                      <a:pt x="203" y="31"/>
                      <a:pt x="210" y="24"/>
                      <a:pt x="21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84"/>
              <p:cNvSpPr/>
              <p:nvPr/>
            </p:nvSpPr>
            <p:spPr bwMode="auto">
              <a:xfrm>
                <a:off x="5676" y="2664"/>
                <a:ext cx="75" cy="27"/>
              </a:xfrm>
              <a:custGeom>
                <a:avLst/>
                <a:gdLst>
                  <a:gd name="T0" fmla="*/ 0 w 106"/>
                  <a:gd name="T1" fmla="*/ 0 h 38"/>
                  <a:gd name="T2" fmla="*/ 53 w 106"/>
                  <a:gd name="T3" fmla="*/ 38 h 38"/>
                  <a:gd name="T4" fmla="*/ 106 w 106"/>
                  <a:gd name="T5" fmla="*/ 0 h 38"/>
                  <a:gd name="T6" fmla="*/ 0 w 106"/>
                  <a:gd name="T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" h="38">
                    <a:moveTo>
                      <a:pt x="0" y="0"/>
                    </a:moveTo>
                    <a:cubicBezTo>
                      <a:pt x="8" y="22"/>
                      <a:pt x="28" y="38"/>
                      <a:pt x="53" y="38"/>
                    </a:cubicBezTo>
                    <a:cubicBezTo>
                      <a:pt x="78" y="38"/>
                      <a:pt x="98" y="22"/>
                      <a:pt x="10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85"/>
              <p:cNvSpPr>
                <a:spLocks noEditPoints="1"/>
              </p:cNvSpPr>
              <p:nvPr/>
            </p:nvSpPr>
            <p:spPr bwMode="auto">
              <a:xfrm>
                <a:off x="5558" y="2254"/>
                <a:ext cx="312" cy="331"/>
              </a:xfrm>
              <a:custGeom>
                <a:avLst/>
                <a:gdLst>
                  <a:gd name="T0" fmla="*/ 219 w 438"/>
                  <a:gd name="T1" fmla="*/ 0 h 465"/>
                  <a:gd name="T2" fmla="*/ 0 w 438"/>
                  <a:gd name="T3" fmla="*/ 219 h 465"/>
                  <a:gd name="T4" fmla="*/ 72 w 438"/>
                  <a:gd name="T5" fmla="*/ 381 h 465"/>
                  <a:gd name="T6" fmla="*/ 82 w 438"/>
                  <a:gd name="T7" fmla="*/ 390 h 465"/>
                  <a:gd name="T8" fmla="*/ 114 w 438"/>
                  <a:gd name="T9" fmla="*/ 465 h 465"/>
                  <a:gd name="T10" fmla="*/ 324 w 438"/>
                  <a:gd name="T11" fmla="*/ 465 h 465"/>
                  <a:gd name="T12" fmla="*/ 356 w 438"/>
                  <a:gd name="T13" fmla="*/ 390 h 465"/>
                  <a:gd name="T14" fmla="*/ 366 w 438"/>
                  <a:gd name="T15" fmla="*/ 381 h 465"/>
                  <a:gd name="T16" fmla="*/ 438 w 438"/>
                  <a:gd name="T17" fmla="*/ 219 h 465"/>
                  <a:gd name="T18" fmla="*/ 219 w 438"/>
                  <a:gd name="T19" fmla="*/ 0 h 465"/>
                  <a:gd name="T20" fmla="*/ 234 w 438"/>
                  <a:gd name="T21" fmla="*/ 323 h 465"/>
                  <a:gd name="T22" fmla="*/ 234 w 438"/>
                  <a:gd name="T23" fmla="*/ 342 h 465"/>
                  <a:gd name="T24" fmla="*/ 230 w 438"/>
                  <a:gd name="T25" fmla="*/ 353 h 465"/>
                  <a:gd name="T26" fmla="*/ 219 w 438"/>
                  <a:gd name="T27" fmla="*/ 357 h 465"/>
                  <a:gd name="T28" fmla="*/ 216 w 438"/>
                  <a:gd name="T29" fmla="*/ 357 h 465"/>
                  <a:gd name="T30" fmla="*/ 205 w 438"/>
                  <a:gd name="T31" fmla="*/ 353 h 465"/>
                  <a:gd name="T32" fmla="*/ 201 w 438"/>
                  <a:gd name="T33" fmla="*/ 342 h 465"/>
                  <a:gd name="T34" fmla="*/ 201 w 438"/>
                  <a:gd name="T35" fmla="*/ 325 h 465"/>
                  <a:gd name="T36" fmla="*/ 144 w 438"/>
                  <a:gd name="T37" fmla="*/ 311 h 465"/>
                  <a:gd name="T38" fmla="*/ 154 w 438"/>
                  <a:gd name="T39" fmla="*/ 271 h 465"/>
                  <a:gd name="T40" fmla="*/ 210 w 438"/>
                  <a:gd name="T41" fmla="*/ 286 h 465"/>
                  <a:gd name="T42" fmla="*/ 242 w 438"/>
                  <a:gd name="T43" fmla="*/ 265 h 465"/>
                  <a:gd name="T44" fmla="*/ 206 w 438"/>
                  <a:gd name="T45" fmla="*/ 235 h 465"/>
                  <a:gd name="T46" fmla="*/ 146 w 438"/>
                  <a:gd name="T47" fmla="*/ 173 h 465"/>
                  <a:gd name="T48" fmla="*/ 203 w 438"/>
                  <a:gd name="T49" fmla="*/ 113 h 465"/>
                  <a:gd name="T50" fmla="*/ 203 w 438"/>
                  <a:gd name="T51" fmla="*/ 96 h 465"/>
                  <a:gd name="T52" fmla="*/ 207 w 438"/>
                  <a:gd name="T53" fmla="*/ 85 h 465"/>
                  <a:gd name="T54" fmla="*/ 218 w 438"/>
                  <a:gd name="T55" fmla="*/ 81 h 465"/>
                  <a:gd name="T56" fmla="*/ 221 w 438"/>
                  <a:gd name="T57" fmla="*/ 81 h 465"/>
                  <a:gd name="T58" fmla="*/ 232 w 438"/>
                  <a:gd name="T59" fmla="*/ 85 h 465"/>
                  <a:gd name="T60" fmla="*/ 236 w 438"/>
                  <a:gd name="T61" fmla="*/ 96 h 465"/>
                  <a:gd name="T62" fmla="*/ 236 w 438"/>
                  <a:gd name="T63" fmla="*/ 111 h 465"/>
                  <a:gd name="T64" fmla="*/ 285 w 438"/>
                  <a:gd name="T65" fmla="*/ 122 h 465"/>
                  <a:gd name="T66" fmla="*/ 275 w 438"/>
                  <a:gd name="T67" fmla="*/ 160 h 465"/>
                  <a:gd name="T68" fmla="*/ 226 w 438"/>
                  <a:gd name="T69" fmla="*/ 149 h 465"/>
                  <a:gd name="T70" fmla="*/ 197 w 438"/>
                  <a:gd name="T71" fmla="*/ 168 h 465"/>
                  <a:gd name="T72" fmla="*/ 238 w 438"/>
                  <a:gd name="T73" fmla="*/ 197 h 465"/>
                  <a:gd name="T74" fmla="*/ 294 w 438"/>
                  <a:gd name="T75" fmla="*/ 260 h 465"/>
                  <a:gd name="T76" fmla="*/ 234 w 438"/>
                  <a:gd name="T77" fmla="*/ 323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38" h="465">
                    <a:moveTo>
                      <a:pt x="219" y="0"/>
                    </a:moveTo>
                    <a:cubicBezTo>
                      <a:pt x="98" y="0"/>
                      <a:pt x="0" y="98"/>
                      <a:pt x="0" y="219"/>
                    </a:cubicBezTo>
                    <a:cubicBezTo>
                      <a:pt x="0" y="283"/>
                      <a:pt x="28" y="341"/>
                      <a:pt x="72" y="381"/>
                    </a:cubicBezTo>
                    <a:cubicBezTo>
                      <a:pt x="72" y="382"/>
                      <a:pt x="78" y="387"/>
                      <a:pt x="82" y="390"/>
                    </a:cubicBezTo>
                    <a:cubicBezTo>
                      <a:pt x="102" y="408"/>
                      <a:pt x="114" y="436"/>
                      <a:pt x="114" y="465"/>
                    </a:cubicBezTo>
                    <a:cubicBezTo>
                      <a:pt x="324" y="465"/>
                      <a:pt x="324" y="465"/>
                      <a:pt x="324" y="465"/>
                    </a:cubicBezTo>
                    <a:cubicBezTo>
                      <a:pt x="324" y="436"/>
                      <a:pt x="336" y="408"/>
                      <a:pt x="356" y="390"/>
                    </a:cubicBezTo>
                    <a:cubicBezTo>
                      <a:pt x="360" y="387"/>
                      <a:pt x="366" y="382"/>
                      <a:pt x="366" y="381"/>
                    </a:cubicBezTo>
                    <a:cubicBezTo>
                      <a:pt x="410" y="341"/>
                      <a:pt x="438" y="283"/>
                      <a:pt x="438" y="219"/>
                    </a:cubicBezTo>
                    <a:cubicBezTo>
                      <a:pt x="438" y="98"/>
                      <a:pt x="340" y="0"/>
                      <a:pt x="219" y="0"/>
                    </a:cubicBezTo>
                    <a:close/>
                    <a:moveTo>
                      <a:pt x="234" y="323"/>
                    </a:moveTo>
                    <a:cubicBezTo>
                      <a:pt x="234" y="342"/>
                      <a:pt x="234" y="342"/>
                      <a:pt x="234" y="342"/>
                    </a:cubicBezTo>
                    <a:cubicBezTo>
                      <a:pt x="234" y="346"/>
                      <a:pt x="233" y="350"/>
                      <a:pt x="230" y="353"/>
                    </a:cubicBezTo>
                    <a:cubicBezTo>
                      <a:pt x="227" y="356"/>
                      <a:pt x="223" y="357"/>
                      <a:pt x="219" y="357"/>
                    </a:cubicBezTo>
                    <a:cubicBezTo>
                      <a:pt x="216" y="357"/>
                      <a:pt x="216" y="357"/>
                      <a:pt x="216" y="357"/>
                    </a:cubicBezTo>
                    <a:cubicBezTo>
                      <a:pt x="212" y="357"/>
                      <a:pt x="208" y="356"/>
                      <a:pt x="205" y="353"/>
                    </a:cubicBezTo>
                    <a:cubicBezTo>
                      <a:pt x="203" y="350"/>
                      <a:pt x="201" y="346"/>
                      <a:pt x="201" y="342"/>
                    </a:cubicBezTo>
                    <a:cubicBezTo>
                      <a:pt x="201" y="325"/>
                      <a:pt x="201" y="325"/>
                      <a:pt x="201" y="325"/>
                    </a:cubicBezTo>
                    <a:cubicBezTo>
                      <a:pt x="178" y="324"/>
                      <a:pt x="156" y="318"/>
                      <a:pt x="144" y="311"/>
                    </a:cubicBezTo>
                    <a:cubicBezTo>
                      <a:pt x="154" y="271"/>
                      <a:pt x="154" y="271"/>
                      <a:pt x="154" y="271"/>
                    </a:cubicBezTo>
                    <a:cubicBezTo>
                      <a:pt x="168" y="279"/>
                      <a:pt x="188" y="286"/>
                      <a:pt x="210" y="286"/>
                    </a:cubicBezTo>
                    <a:cubicBezTo>
                      <a:pt x="229" y="286"/>
                      <a:pt x="242" y="278"/>
                      <a:pt x="242" y="265"/>
                    </a:cubicBezTo>
                    <a:cubicBezTo>
                      <a:pt x="242" y="252"/>
                      <a:pt x="232" y="244"/>
                      <a:pt x="206" y="235"/>
                    </a:cubicBezTo>
                    <a:cubicBezTo>
                      <a:pt x="170" y="223"/>
                      <a:pt x="146" y="206"/>
                      <a:pt x="146" y="173"/>
                    </a:cubicBezTo>
                    <a:cubicBezTo>
                      <a:pt x="146" y="144"/>
                      <a:pt x="167" y="120"/>
                      <a:pt x="203" y="113"/>
                    </a:cubicBezTo>
                    <a:cubicBezTo>
                      <a:pt x="203" y="96"/>
                      <a:pt x="203" y="96"/>
                      <a:pt x="203" y="96"/>
                    </a:cubicBezTo>
                    <a:cubicBezTo>
                      <a:pt x="203" y="92"/>
                      <a:pt x="204" y="88"/>
                      <a:pt x="207" y="85"/>
                    </a:cubicBezTo>
                    <a:cubicBezTo>
                      <a:pt x="210" y="83"/>
                      <a:pt x="214" y="81"/>
                      <a:pt x="218" y="81"/>
                    </a:cubicBezTo>
                    <a:cubicBezTo>
                      <a:pt x="221" y="81"/>
                      <a:pt x="221" y="81"/>
                      <a:pt x="221" y="81"/>
                    </a:cubicBezTo>
                    <a:cubicBezTo>
                      <a:pt x="225" y="81"/>
                      <a:pt x="229" y="83"/>
                      <a:pt x="232" y="85"/>
                    </a:cubicBezTo>
                    <a:cubicBezTo>
                      <a:pt x="234" y="88"/>
                      <a:pt x="236" y="92"/>
                      <a:pt x="236" y="96"/>
                    </a:cubicBezTo>
                    <a:cubicBezTo>
                      <a:pt x="236" y="111"/>
                      <a:pt x="236" y="111"/>
                      <a:pt x="236" y="111"/>
                    </a:cubicBezTo>
                    <a:cubicBezTo>
                      <a:pt x="259" y="112"/>
                      <a:pt x="274" y="117"/>
                      <a:pt x="285" y="122"/>
                    </a:cubicBezTo>
                    <a:cubicBezTo>
                      <a:pt x="275" y="160"/>
                      <a:pt x="275" y="160"/>
                      <a:pt x="275" y="160"/>
                    </a:cubicBezTo>
                    <a:cubicBezTo>
                      <a:pt x="266" y="157"/>
                      <a:pt x="251" y="149"/>
                      <a:pt x="226" y="149"/>
                    </a:cubicBezTo>
                    <a:cubicBezTo>
                      <a:pt x="204" y="149"/>
                      <a:pt x="197" y="158"/>
                      <a:pt x="197" y="168"/>
                    </a:cubicBezTo>
                    <a:cubicBezTo>
                      <a:pt x="197" y="179"/>
                      <a:pt x="209" y="186"/>
                      <a:pt x="238" y="197"/>
                    </a:cubicBezTo>
                    <a:cubicBezTo>
                      <a:pt x="278" y="211"/>
                      <a:pt x="294" y="230"/>
                      <a:pt x="294" y="260"/>
                    </a:cubicBezTo>
                    <a:cubicBezTo>
                      <a:pt x="294" y="290"/>
                      <a:pt x="273" y="316"/>
                      <a:pt x="234" y="3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5709623" y="1310780"/>
              <a:ext cx="758223" cy="10714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b="26913"/>
          <a:stretch>
            <a:fillRect/>
          </a:stretch>
        </p:blipFill>
        <p:spPr>
          <a:xfrm>
            <a:off x="0" y="0"/>
            <a:ext cx="12192000" cy="501226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858000" y="147320"/>
            <a:ext cx="5158106" cy="4675403"/>
          </a:xfrm>
          <a:prstGeom prst="rect">
            <a:avLst/>
          </a:prstGeom>
          <a:noFill/>
          <a:ln>
            <a:noFill/>
          </a:ln>
          <a:effectLst>
            <a:outerShdw blurRad="165100" sx="101000" sy="101000" algn="ctr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随着信息时代的来临，过去的武理多媒体信息共享管理方式缺点逐渐暴露，对过去的武理多媒体信息共享管理方式的缺点进行分析，采取计算机方式构建武理多媒体信息共享系统。本文通过阅读相关文献，研究国内外相关技术，提出了一种以作品信息管理与信息共享于一体的系统构建方案。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本文通过采用B/S架构，springboot框架以及MySQL数据库技术，结合国内武理多媒体信息共享系统现状，开发了一个武理多媒体信息共享平台。系统分为个人中心、用户管理、作品分类管理、作品信息管理、私聊信息管理、系统管理等功能模块。通过系统测试，本系统实现了系统设计目标，相对于人工管理方式，本系统有效的减少了武理多媒体信息共享管理的经济投入，并且大幅度提升了武理多媒体信息共享管理的效率。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08475" y="5496560"/>
            <a:ext cx="4294505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600" b="1" dirty="0"/>
              <a:t>摘     要</a:t>
            </a:r>
            <a:endParaRPr lang="zh-CN" altLang="en-US" sz="6600" b="1" dirty="0"/>
          </a:p>
        </p:txBody>
      </p:sp>
    </p:spTree>
  </p:cSld>
  <p:clrMapOvr>
    <a:masterClrMapping/>
  </p:clrMapOvr>
  <p:transition spd="med"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6280" y="17780"/>
            <a:ext cx="60445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课题背景</a:t>
            </a:r>
            <a:endParaRPr lang="zh-CN" altLang="en-US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400685" y="1097280"/>
            <a:ext cx="1139063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武理多媒体信息共享平台主要通过计算机网络，对武理多媒体信息共享平台所需的信息进行统一管理，方便用户随时随地进行增添、修改、查询、删除各类信息。本系统极大的促进了系统与数据库管理系统软件之间的配合，满足了绝大部分用户的需求，给用户带来了很大的便利。以现在计算机的技术的应用，使计算机成为人们使用现代发达技术的桥梁。计算机可以有效的解决信息，十分方便的获取信息，从而提高工作的效率。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6280" y="17780"/>
            <a:ext cx="60445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课题目的及意义</a:t>
            </a:r>
            <a:endParaRPr lang="zh-CN" altLang="en-US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340360" y="1028065"/>
            <a:ext cx="11390630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随着信息化管理技术不断发展，传统的武理多媒体信息共享管理已经无法适应，效率与预期相差甚远，因此需要开发一套操作方便，效率较高的武理多媒体信息共享平台。当前，21新世纪，人们已经进入了信息时代，人们获取信息的方式大大增加，摆脱了传统的报纸、电视、广播等媒体，而是从各种网络、自媒体平台上获取信息，这就导致日常生活中产生的数据信息十分巨大，尤其是对于作品信息管理，更需要大量的信息。本系统能为用户提供一个武理多媒体信息共享平台，就能够快速有效的帮助用户获得对方想要的信息，并且可以让管理员能够轻松效率地浏览所有作品信息。系统开发的意义主要在于两个方面，一方面，系统上线后，能够为武理多媒体信息共享管理带来很大便利，武理多媒体信息共享管理涉及的数据量较大，要求精度高，采用计算机系统能够很好满足此需求，并且随着目前电脑、手机的普及，方便用户的使用。另一方面，通过自己动手操作设计系统，不仅可以提升自己的学习兴趣，也是在进入社会之前的一次很好的锻炼机会[6]。   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4540" y="17780"/>
            <a:ext cx="4320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</a:rPr>
              <a:t>系统开发环境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</a:rPr>
              <a:t>  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/>
          <a:srcRect l="3369" r="62965" b="26913"/>
          <a:stretch>
            <a:fillRect/>
          </a:stretch>
        </p:blipFill>
        <p:spPr>
          <a:xfrm>
            <a:off x="615642" y="1328288"/>
            <a:ext cx="3655294" cy="4463626"/>
          </a:xfrm>
          <a:prstGeom prst="rect">
            <a:avLst/>
          </a:prstGeom>
          <a:ln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-2" r="66232" b="26913"/>
          <a:stretch>
            <a:fillRect/>
          </a:stretch>
        </p:blipFill>
        <p:spPr>
          <a:xfrm>
            <a:off x="4349985" y="1332070"/>
            <a:ext cx="3666523" cy="4463626"/>
          </a:xfrm>
          <a:prstGeom prst="rect">
            <a:avLst/>
          </a:prstGeom>
          <a:ln>
            <a:noFill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-2" r="66725" b="26913"/>
          <a:stretch>
            <a:fillRect/>
          </a:stretch>
        </p:blipFill>
        <p:spPr>
          <a:xfrm>
            <a:off x="8084328" y="1332070"/>
            <a:ext cx="3612964" cy="4463626"/>
          </a:xfrm>
          <a:prstGeom prst="rect">
            <a:avLst/>
          </a:prstGeom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615642" y="1328289"/>
            <a:ext cx="3655294" cy="4467408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349985" y="1328289"/>
            <a:ext cx="3655294" cy="4467408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084328" y="1328289"/>
            <a:ext cx="3612964" cy="4467408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08200" y="1600185"/>
            <a:ext cx="136652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sz="2400" b="1" dirty="0" smtClean="0">
                <a:solidFill>
                  <a:schemeClr val="bg1"/>
                </a:solidFill>
              </a:rPr>
              <a:t>java简介</a:t>
            </a:r>
            <a:endParaRPr sz="2400" b="1" dirty="0" smtClean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51734" y="1600185"/>
            <a:ext cx="21101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sz="2400" b="1" smtClean="0">
                <a:solidFill>
                  <a:schemeClr val="bg1"/>
                </a:solidFill>
              </a:rPr>
              <a:t>MySQL数据库</a:t>
            </a:r>
            <a:endParaRPr sz="2400" b="1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016370" y="1601455"/>
            <a:ext cx="129413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B/S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结构</a:t>
            </a:r>
            <a:endParaRPr sz="2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9140" y="17961"/>
            <a:ext cx="341817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3200" b="1" dirty="0" smtClean="0">
                <a:solidFill>
                  <a:schemeClr val="bg1"/>
                </a:solidFill>
                <a:sym typeface="+mn-ea"/>
              </a:rPr>
              <a:t>SpringBoot框架</a:t>
            </a:r>
            <a:endParaRPr sz="3200" b="1" dirty="0" smtClean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695325" y="4344996"/>
            <a:ext cx="5753601" cy="1963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88900" algn="ctr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/>
          <a:srcRect t="154" r="43473" b="26913"/>
          <a:stretch>
            <a:fillRect/>
          </a:stretch>
        </p:blipFill>
        <p:spPr>
          <a:xfrm>
            <a:off x="695325" y="914581"/>
            <a:ext cx="5753601" cy="417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88900" algn="ctr" rotWithShape="0">
              <a:prstClr val="black">
                <a:alpha val="64000"/>
              </a:prstClr>
            </a:outerShdw>
          </a:effectLst>
        </p:spPr>
      </p:pic>
      <p:sp>
        <p:nvSpPr>
          <p:cNvPr id="100" name="文本框 99"/>
          <p:cNvSpPr txBox="1"/>
          <p:nvPr/>
        </p:nvSpPr>
        <p:spPr>
          <a:xfrm>
            <a:off x="6798945" y="935990"/>
            <a:ext cx="5080000" cy="5200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r>
              <a:rPr altLang="zh-CN" sz="1600" smtClean="0"/>
              <a:t>Spring Boot是由Pivotal的开发团队在2013年开发的一个免费、轻量级、开源的系统框架。SpringBoot的主要设计思想是约定大于配置，因此SpringBoot在设计时几乎达到零配置。SpringBoot集成了业界的开源框架。</a:t>
            </a:r>
            <a:endParaRPr altLang="zh-CN" sz="1600" smtClean="0"/>
          </a:p>
          <a:p>
            <a:r>
              <a:rPr altLang="zh-CN" sz="1600" smtClean="0"/>
              <a:t>SpringBoot是一个非常强大的后台框架，因为SpringBoot的开发基本上不需要写配置文件，所以利用SpringBoot来构建网站的后台环境，在SpringBoot的YML配置文件中写项目启动端口，项目就可以启动了。项目的Java和静态文件由SpringBoot管理。 </a:t>
            </a:r>
            <a:endParaRPr altLang="zh-CN" sz="160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b="26913"/>
          <a:stretch>
            <a:fillRect/>
          </a:stretch>
        </p:blipFill>
        <p:spPr>
          <a:xfrm>
            <a:off x="0" y="0"/>
            <a:ext cx="12192000" cy="501226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10896" y="5293268"/>
            <a:ext cx="3535680" cy="1106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6600" b="1" dirty="0"/>
              <a:t>系统分析</a:t>
            </a:r>
            <a:endParaRPr lang="zh-CN" altLang="en-US" sz="6600" b="1" dirty="0"/>
          </a:p>
        </p:txBody>
      </p:sp>
    </p:spTree>
  </p:cSld>
  <p:clrMapOvr>
    <a:masterClrMapping/>
  </p:clrMapOvr>
  <p:transition spd="med"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546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2780" y="17961"/>
            <a:ext cx="341817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</a:rPr>
              <a:t>系统分析</a:t>
            </a:r>
            <a:endParaRPr kumimoji="0" 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4579820" y="1067986"/>
            <a:ext cx="3170360" cy="5044056"/>
          </a:xfrm>
          <a:prstGeom prst="rect">
            <a:avLst/>
          </a:prstGeom>
          <a:solidFill>
            <a:srgbClr val="546F7A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2712" tIns="2145310" rIns="362712" bIns="1254013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100" kern="1200"/>
          </a:p>
        </p:txBody>
      </p:sp>
      <p:sp>
        <p:nvSpPr>
          <p:cNvPr id="19" name="矩形 18"/>
          <p:cNvSpPr/>
          <p:nvPr/>
        </p:nvSpPr>
        <p:spPr>
          <a:xfrm>
            <a:off x="7992712" y="1067986"/>
            <a:ext cx="3170360" cy="5044056"/>
          </a:xfrm>
          <a:prstGeom prst="rect">
            <a:avLst/>
          </a:prstGeom>
          <a:solidFill>
            <a:srgbClr val="FF6D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2712" tIns="2145310" rIns="362712" bIns="1254013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100" kern="1200"/>
          </a:p>
        </p:txBody>
      </p:sp>
      <p:sp>
        <p:nvSpPr>
          <p:cNvPr id="21" name="矩形 20"/>
          <p:cNvSpPr/>
          <p:nvPr/>
        </p:nvSpPr>
        <p:spPr>
          <a:xfrm>
            <a:off x="1164308" y="1130085"/>
            <a:ext cx="3170360" cy="5044056"/>
          </a:xfrm>
          <a:prstGeom prst="rect">
            <a:avLst/>
          </a:prstGeom>
          <a:solidFill>
            <a:srgbClr val="398E3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2712" tIns="2145310" rIns="362712" bIns="1254013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100" kern="1200"/>
          </a:p>
        </p:txBody>
      </p:sp>
      <p:sp>
        <p:nvSpPr>
          <p:cNvPr id="23" name="左右箭头 22"/>
          <p:cNvSpPr/>
          <p:nvPr/>
        </p:nvSpPr>
        <p:spPr>
          <a:xfrm>
            <a:off x="1547093" y="4635656"/>
            <a:ext cx="8928950" cy="756608"/>
          </a:xfrm>
          <a:prstGeom prst="leftRightArrow">
            <a:avLst/>
          </a:prstGeom>
          <a:solidFill>
            <a:srgbClr val="F1F5F8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4" name="Group 11"/>
          <p:cNvGrpSpPr>
            <a:grpSpLocks noChangeAspect="1"/>
          </p:cNvGrpSpPr>
          <p:nvPr/>
        </p:nvGrpSpPr>
        <p:grpSpPr bwMode="auto">
          <a:xfrm>
            <a:off x="8604683" y="1803618"/>
            <a:ext cx="1747164" cy="1240484"/>
            <a:chOff x="1407" y="1098"/>
            <a:chExt cx="800" cy="568"/>
          </a:xfrm>
          <a:solidFill>
            <a:schemeClr val="bg1"/>
          </a:solidFill>
        </p:grpSpPr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Freeform 15"/>
            <p:cNvSpPr/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Freeform 16"/>
            <p:cNvSpPr/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Freeform 17"/>
            <p:cNvSpPr/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Freeform 18"/>
            <p:cNvSpPr/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Freeform 19"/>
            <p:cNvSpPr/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>
            <a:grpSpLocks noChangeAspect="1"/>
          </p:cNvGrpSpPr>
          <p:nvPr/>
        </p:nvGrpSpPr>
        <p:grpSpPr bwMode="auto">
          <a:xfrm>
            <a:off x="1875907" y="1871319"/>
            <a:ext cx="1747162" cy="1240486"/>
            <a:chOff x="4354" y="1098"/>
            <a:chExt cx="800" cy="568"/>
          </a:xfrm>
          <a:solidFill>
            <a:schemeClr val="bg1"/>
          </a:solidFill>
        </p:grpSpPr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oup 121"/>
          <p:cNvGrpSpPr>
            <a:grpSpLocks noChangeAspect="1"/>
          </p:cNvGrpSpPr>
          <p:nvPr/>
        </p:nvGrpSpPr>
        <p:grpSpPr bwMode="auto">
          <a:xfrm>
            <a:off x="5380942" y="1880055"/>
            <a:ext cx="1452328" cy="1236118"/>
            <a:chOff x="515" y="3088"/>
            <a:chExt cx="665" cy="566"/>
          </a:xfrm>
          <a:solidFill>
            <a:schemeClr val="bg1"/>
          </a:solidFill>
        </p:grpSpPr>
        <p:sp>
          <p:nvSpPr>
            <p:cNvPr id="41" name="Freeform 122"/>
            <p:cNvSpPr/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124"/>
            <p:cNvSpPr/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125"/>
            <p:cNvSpPr/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126"/>
            <p:cNvSpPr/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Freeform 127"/>
            <p:cNvSpPr/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Freeform 128"/>
            <p:cNvSpPr/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8" name="Freeform 129"/>
            <p:cNvSpPr/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Freeform 130"/>
            <p:cNvSpPr/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5232918" y="3652113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可行性分析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598007" y="365211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系统流程分析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739281" y="3652113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系统功能分析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6280" y="0"/>
            <a:ext cx="423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系统结构图</a:t>
            </a:r>
            <a:endParaRPr lang="zh-CN" altLang="zh-CN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-2147482604" name="对象 -2147482605"/>
          <p:cNvGraphicFramePr/>
          <p:nvPr>
            <p:custDataLst>
              <p:tags r:id="rId1"/>
            </p:custDataLst>
          </p:nvPr>
        </p:nvGraphicFramePr>
        <p:xfrm>
          <a:off x="2465705" y="1164590"/>
          <a:ext cx="6986270" cy="503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" imgW="5424805" imgH="4070985" progId="Visio.Drawing.15">
                  <p:embed/>
                </p:oleObj>
              </mc:Choice>
              <mc:Fallback>
                <p:oleObj name="" r:id="rId2" imgW="5424805" imgH="4070985" progId="Visio.Drawing.15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65705" y="1164590"/>
                        <a:ext cx="6986270" cy="5035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PP_MARK_KEY" val="d66b654b-7603-4c6b-a170-7471869637b1"/>
  <p:tag name="COMMONDATA" val="eyJoZGlkIjoiZjJiNWU4YjI2YTg1NzdmNzJkYzcyYThiZTVmOTRjYjgifQ=="/>
</p:tagLst>
</file>

<file path=ppt/theme/theme1.xml><?xml version="1.0" encoding="utf-8"?>
<a:theme xmlns:a="http://schemas.openxmlformats.org/drawingml/2006/main" name="office 1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4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3598</Words>
  <Application>WPS 演示</Application>
  <PresentationFormat>自定义</PresentationFormat>
  <Paragraphs>87</Paragraphs>
  <Slides>19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Segoe UI Light</vt:lpstr>
      <vt:lpstr>黑体</vt:lpstr>
      <vt:lpstr>Times New Roman</vt:lpstr>
      <vt:lpstr>Segoe UI</vt:lpstr>
      <vt:lpstr>微软雅黑</vt:lpstr>
      <vt:lpstr>Arial Unicode MS</vt:lpstr>
      <vt:lpstr>等线</vt:lpstr>
      <vt:lpstr>Times New Roman</vt:lpstr>
      <vt:lpstr>office 1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tukuppt</dc:title>
  <dc:creator>www.tukuppt.com</dc:creator>
  <cp:keywords>tukuppt</cp:keywords>
  <dc:subject>熊猫办公</dc:subject>
  <cp:category>tukuppt</cp:category>
  <cp:lastModifiedBy>王文娇</cp:lastModifiedBy>
  <cp:revision>40</cp:revision>
  <dcterms:created xsi:type="dcterms:W3CDTF">2019-12-31T02:46:00Z</dcterms:created>
  <dcterms:modified xsi:type="dcterms:W3CDTF">2023-04-03T06:21:37Z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E381776BBE5E48DEA63B3236260BE07C</vt:lpwstr>
  </property>
</Properties>
</file>