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6"/>
  </p:notesMasterIdLst>
  <p:sldIdLst>
    <p:sldId id="256" r:id="rId4"/>
    <p:sldId id="258" r:id="rId5"/>
    <p:sldId id="263" r:id="rId6"/>
    <p:sldId id="268" r:id="rId7"/>
    <p:sldId id="269" r:id="rId8"/>
    <p:sldId id="270" r:id="rId9"/>
    <p:sldId id="271" r:id="rId10"/>
    <p:sldId id="272" r:id="rId11"/>
    <p:sldId id="273" r:id="rId12"/>
    <p:sldId id="274" r:id="rId13"/>
    <p:sldId id="275" r:id="rId14"/>
    <p:sldId id="262" r:id="rId15"/>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2E8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snapToObjects="1" showGuides="1">
      <p:cViewPr varScale="1">
        <p:scale>
          <a:sx n="69" d="100"/>
          <a:sy n="69" d="100"/>
        </p:scale>
        <p:origin x="-1422" y="-96"/>
      </p:cViewPr>
      <p:guideLst>
        <p:guide orient="horz" pos="2161"/>
        <p:guide pos="2875"/>
      </p:guideLst>
    </p:cSldViewPr>
  </p:slideViewPr>
  <p:notesTextViewPr>
    <p:cViewPr>
      <p:scale>
        <a:sx n="100" d="100"/>
        <a:sy n="100" d="100"/>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a:endParaRPr lang="zh-CN" altLang="en-US" sz="1200" dirty="0"/>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a:endParaRPr lang="zh-CN" altLang="en-US" sz="1200" dirty="0"/>
          </a:p>
        </p:txBody>
      </p:sp>
      <p:sp>
        <p:nvSpPr>
          <p:cNvPr id="4100" name="Rectangle 4"/>
          <p:cNvSpPr>
            <a:spLocks noGrp="1"/>
          </p:cNvSpPr>
          <p:nvPr>
            <p:ph type="sldImg" idx="2"/>
          </p:nvPr>
        </p:nvSpPr>
        <p:spPr>
          <a:xfrm>
            <a:off x="1143000" y="685800"/>
            <a:ext cx="4572000" cy="3429000"/>
          </a:xfrm>
          <a:prstGeom prst="rect">
            <a:avLst/>
          </a:prstGeom>
          <a:noFill/>
          <a:ln w="9525">
            <a:noFill/>
          </a:ln>
        </p:spPr>
      </p:sp>
      <p:sp>
        <p:nvSpPr>
          <p:cNvPr id="4101"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a:endParaRPr lang="en-US" altLang="x-none" sz="1200" dirty="0"/>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pic>
        <p:nvPicPr>
          <p:cNvPr id="18434" name="Picture 2" descr="D:\wang\office图表模板\背景素材下载\20110104B_68design.net\20110104B_68design.net\main.jpg"/>
          <p:cNvPicPr>
            <a:picLocks noChangeAspect="1"/>
          </p:cNvPicPr>
          <p:nvPr/>
        </p:nvPicPr>
        <p:blipFill>
          <a:blip r:embed="rId2"/>
          <a:srcRect t="3754" r="4158"/>
          <a:stretch>
            <a:fillRect/>
          </a:stretch>
        </p:blipFill>
        <p:spPr>
          <a:xfrm>
            <a:off x="3175" y="0"/>
            <a:ext cx="9140825" cy="6858000"/>
          </a:xfrm>
          <a:prstGeom prst="rect">
            <a:avLst/>
          </a:prstGeom>
          <a:noFill/>
          <a:ln w="9525">
            <a:noFill/>
          </a:ln>
        </p:spPr>
      </p:pic>
      <p:sp>
        <p:nvSpPr>
          <p:cNvPr id="4" name="KSO_FD"/>
          <p:cNvSpPr>
            <a:spLocks noGrp="1"/>
          </p:cNvSpPr>
          <p:nvPr>
            <p:ph type="dt" sz="half" idx="2"/>
          </p:nvPr>
        </p:nvSpPr>
        <p:spPr>
          <a:xfrm>
            <a:off x="457200" y="6245225"/>
            <a:ext cx="2133600" cy="476250"/>
          </a:xfrm>
          <a:prstGeom prst="rect">
            <a:avLst/>
          </a:prstGeom>
        </p:spPr>
        <p:txBody>
          <a:bodyPr vert="horz" lIns="91440" tIns="45720" rIns="91440" bIns="45720" rtlCol="0" anchor="ctr"/>
          <a:lstStyle>
            <a:lvl1pPr>
              <a:defRPr sz="1200">
                <a:latin typeface="Calibri" panose="020F0502020204030204" pitchFamily="34" charset="0"/>
                <a:ea typeface="幼圆" panose="02010509060101010101" pitchFamily="1" charset="-122"/>
              </a:defRPr>
            </a:lvl1pPr>
          </a:lstStyle>
          <a:p>
            <a:endParaRPr lang="zh-CN" altLang="en-US" dirty="0"/>
          </a:p>
        </p:txBody>
      </p:sp>
      <p:sp>
        <p:nvSpPr>
          <p:cNvPr id="5" name="KSO_FT"/>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lgn="ctr">
              <a:defRPr sz="1200">
                <a:latin typeface="Calibri" panose="020F0502020204030204" pitchFamily="34" charset="0"/>
                <a:ea typeface="幼圆" panose="02010509060101010101" pitchFamily="1" charset="-122"/>
              </a:defRPr>
            </a:lvl1pPr>
          </a:lstStyle>
          <a:p>
            <a:endParaRPr lang="zh-CN" altLang="en-US" dirty="0"/>
          </a:p>
        </p:txBody>
      </p:sp>
      <p:sp>
        <p:nvSpPr>
          <p:cNvPr id="6" name="KSO_FN"/>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lgn="r">
              <a:defRPr sz="1200">
                <a:latin typeface="Calibri" panose="020F0502020204030204" pitchFamily="34" charset="0"/>
                <a:ea typeface="幼圆" panose="02010509060101010101" pitchFamily="1" charset="-122"/>
              </a:defRPr>
            </a:lvl1pPr>
          </a:lstStyle>
          <a:p>
            <a:fld id="{9A0DB2DC-4C9A-4742-B13C-FB6460FD3503}" type="slidenum">
              <a:rPr lang="zh-CN" altLang="en-US" dirty="0"/>
            </a:fld>
            <a:endParaRPr lang="zh-CN" altLang="en-US" dirty="0"/>
          </a:p>
        </p:txBody>
      </p:sp>
      <p:sp>
        <p:nvSpPr>
          <p:cNvPr id="18438" name="KSO_BT1"/>
          <p:cNvSpPr>
            <a:spLocks noGrp="1"/>
          </p:cNvSpPr>
          <p:nvPr>
            <p:ph type="ctrTitle"/>
          </p:nvPr>
        </p:nvSpPr>
        <p:spPr>
          <a:xfrm>
            <a:off x="2519363" y="2071688"/>
            <a:ext cx="5705475" cy="862012"/>
          </a:xfrm>
          <a:prstGeom prst="rect">
            <a:avLst/>
          </a:prstGeom>
          <a:noFill/>
          <a:ln w="9525">
            <a:noFill/>
          </a:ln>
        </p:spPr>
        <p:txBody>
          <a:bodyPr anchor="b"/>
          <a:lstStyle>
            <a:lvl1pPr lvl="0" algn="ctr">
              <a:defRPr sz="3600" b="0"/>
            </a:lvl1pPr>
          </a:lstStyle>
          <a:p>
            <a:pPr lvl="0"/>
            <a:r>
              <a:rPr lang="zh-CN" altLang="en-US" dirty="0"/>
              <a:t>单击此处编辑母版标题样式</a:t>
            </a:r>
            <a:endParaRPr lang="zh-CN" altLang="en-US" dirty="0"/>
          </a:p>
        </p:txBody>
      </p:sp>
      <p:sp>
        <p:nvSpPr>
          <p:cNvPr id="18439" name="KSO_BC1"/>
          <p:cNvSpPr>
            <a:spLocks noGrp="1"/>
          </p:cNvSpPr>
          <p:nvPr>
            <p:ph type="subTitle" idx="1"/>
          </p:nvPr>
        </p:nvSpPr>
        <p:spPr>
          <a:xfrm>
            <a:off x="2520950" y="3106738"/>
            <a:ext cx="5700713" cy="477837"/>
          </a:xfrm>
          <a:prstGeom prst="rect">
            <a:avLst/>
          </a:prstGeom>
          <a:noFill/>
          <a:ln w="9525">
            <a:noFill/>
          </a:ln>
        </p:spPr>
        <p:txBody>
          <a:bodyPr anchor="t"/>
          <a:lstStyle>
            <a:lvl1pPr marL="0" lvl="0" indent="0" algn="ctr">
              <a:buNone/>
              <a:defRPr sz="2000">
                <a:solidFill>
                  <a:schemeClr val="accent2"/>
                </a:solidFill>
              </a:defRPr>
            </a:lvl1pPr>
            <a:lvl2pPr marL="0" lvl="1" indent="0" algn="ctr">
              <a:buNone/>
              <a:defRPr sz="2000">
                <a:solidFill>
                  <a:schemeClr val="accent2"/>
                </a:solidFill>
              </a:defRPr>
            </a:lvl2pPr>
            <a:lvl3pPr marL="914400" lvl="2" indent="0" algn="ctr">
              <a:buNone/>
              <a:defRPr sz="2000">
                <a:solidFill>
                  <a:schemeClr val="accent2"/>
                </a:solidFill>
              </a:defRPr>
            </a:lvl3pPr>
            <a:lvl4pPr marL="1371600" lvl="3" indent="0" algn="ctr">
              <a:buNone/>
              <a:defRPr sz="2000">
                <a:solidFill>
                  <a:schemeClr val="accent2"/>
                </a:solidFill>
              </a:defRPr>
            </a:lvl4pPr>
            <a:lvl5pPr marL="1828800" lvl="4" indent="0" algn="ctr">
              <a:buNone/>
              <a:defRPr sz="2000">
                <a:solidFill>
                  <a:schemeClr val="accent2"/>
                </a:solidFill>
              </a:defRPr>
            </a:lvl5pPr>
          </a:lstStyle>
          <a:p>
            <a:pPr lvl="0"/>
            <a:r>
              <a:rPr lang="zh-CN" altLang="en-US" dirty="0"/>
              <a:t>单击此处编辑母版副标题样式</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9100"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7772" y="1724025"/>
            <a:ext cx="4062841" cy="4583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7735" y="844550"/>
            <a:ext cx="2072878" cy="5462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9100" y="844550"/>
            <a:ext cx="6098468" cy="5462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dirty="0">
              <a:latin typeface="Arial" panose="020B0604020202020204" pitchFamily="34" charset="0"/>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dirty="0">
              <a:latin typeface="Arial" panose="020B0604020202020204" pitchFamily="34" charset="0"/>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7410" name="组合 16"/>
          <p:cNvGrpSpPr/>
          <p:nvPr/>
        </p:nvGrpSpPr>
        <p:grpSpPr>
          <a:xfrm>
            <a:off x="0" y="0"/>
            <a:ext cx="9151938" cy="6538913"/>
            <a:chOff x="23723" y="36352"/>
            <a:chExt cx="9141290" cy="6531298"/>
          </a:xfrm>
        </p:grpSpPr>
        <p:pic>
          <p:nvPicPr>
            <p:cNvPr id="17411" name="Picture 2" descr="D:\wang\office图表模板\背景素材下载\20110104B_68design.net\20110104B_68design.net\main.jpg"/>
            <p:cNvPicPr>
              <a:picLocks noChangeAspect="1"/>
            </p:cNvPicPr>
            <p:nvPr userDrawn="1"/>
          </p:nvPicPr>
          <p:blipFill>
            <a:blip r:embed="rId13"/>
            <a:srcRect l="95" t="75920" r="-130" b="-2078"/>
            <a:stretch>
              <a:fillRect/>
            </a:stretch>
          </p:blipFill>
          <p:spPr>
            <a:xfrm>
              <a:off x="23723" y="36352"/>
              <a:ext cx="9141290" cy="1785904"/>
            </a:xfrm>
            <a:prstGeom prst="rect">
              <a:avLst/>
            </a:prstGeom>
            <a:noFill/>
            <a:ln w="9525">
              <a:noFill/>
            </a:ln>
          </p:spPr>
        </p:pic>
        <p:sp>
          <p:nvSpPr>
            <p:cNvPr id="19" name="矩形 18"/>
            <p:cNvSpPr/>
            <p:nvPr/>
          </p:nvSpPr>
          <p:spPr>
            <a:xfrm>
              <a:off x="23723" y="509979"/>
              <a:ext cx="9131804" cy="6057671"/>
            </a:xfrm>
            <a:prstGeom prst="rect">
              <a:avLst/>
            </a:prstGeom>
            <a:gradFill>
              <a:gsLst>
                <a:gs pos="0">
                  <a:schemeClr val="bg1">
                    <a:alpha val="0"/>
                  </a:schemeClr>
                </a:gs>
                <a:gs pos="13000">
                  <a:srgbClr val="FFFF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 name="KSO_FD"/>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3D0CE79-49FB-443D-BEF8-6B709DE8FD0C}" type="datetime1">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KSO_FT"/>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rgbClr val="9D9D9D"/>
                </a:solidFill>
                <a:latin typeface="Calibri" panose="020F0502020204030204" pitchFamily="34" charset="0"/>
                <a:ea typeface="幼圆" panose="02010509060101010101" pitchFamily="1" charset="-122"/>
              </a:defRPr>
            </a:lvl1pPr>
          </a:lstStyle>
          <a:p>
            <a:pPr lvl="0"/>
            <a:endParaRPr lang="zh-CN" altLang="en-US" dirty="0"/>
          </a:p>
        </p:txBody>
      </p:sp>
      <p:sp>
        <p:nvSpPr>
          <p:cNvPr id="6" name="KSO_FN"/>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06490-237C-474C-BA2E-D98840BC1F8F}"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416" name="KSO_BT1"/>
          <p:cNvSpPr>
            <a:spLocks noGrp="1"/>
          </p:cNvSpPr>
          <p:nvPr>
            <p:ph type="title"/>
          </p:nvPr>
        </p:nvSpPr>
        <p:spPr>
          <a:xfrm>
            <a:off x="419100" y="844550"/>
            <a:ext cx="8291513" cy="654050"/>
          </a:xfrm>
          <a:prstGeom prst="rect">
            <a:avLst/>
          </a:prstGeom>
          <a:noFill/>
          <a:ln w="9525">
            <a:noFill/>
          </a:ln>
        </p:spPr>
        <p:txBody>
          <a:bodyPr anchor="b"/>
          <a:p>
            <a:pPr lvl="0"/>
            <a:r>
              <a:rPr lang="zh-CN" altLang="en-US" dirty="0"/>
              <a:t>单击此处编辑母版标题样式</a:t>
            </a:r>
            <a:endParaRPr lang="en-US" altLang="x-none" dirty="0"/>
          </a:p>
        </p:txBody>
      </p:sp>
      <p:sp>
        <p:nvSpPr>
          <p:cNvPr id="17417" name="KSO_BC1"/>
          <p:cNvSpPr>
            <a:spLocks noGrp="1"/>
          </p:cNvSpPr>
          <p:nvPr>
            <p:ph type="body" idx="1"/>
          </p:nvPr>
        </p:nvSpPr>
        <p:spPr>
          <a:xfrm>
            <a:off x="419100" y="1724025"/>
            <a:ext cx="8291513" cy="4583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l" defTabSz="914400" rtl="0" eaLnBrk="1" fontAlgn="base" latinLnBrk="0" hangingPunct="1">
        <a:lnSpc>
          <a:spcPct val="90000"/>
        </a:lnSpc>
        <a:spcBef>
          <a:spcPct val="0"/>
        </a:spcBef>
        <a:spcAft>
          <a:spcPct val="0"/>
        </a:spcAft>
        <a:buNone/>
        <a:defRPr sz="3200" b="1" i="0" u="none" kern="1200" baseline="0">
          <a:solidFill>
            <a:schemeClr val="accent1"/>
          </a:solidFill>
          <a:latin typeface="+mj-lt"/>
          <a:ea typeface="+mj-ea"/>
          <a:cs typeface="+mj-cs"/>
        </a:defRPr>
      </a:lvl1pPr>
    </p:titleStyle>
    <p:bodyStyle>
      <a:lvl1pPr marL="357505" lvl="0" indent="-357505" algn="just" defTabSz="914400" rtl="0" eaLnBrk="1" fontAlgn="base" latinLnBrk="0" hangingPunct="1">
        <a:lnSpc>
          <a:spcPct val="110000"/>
        </a:lnSpc>
        <a:spcBef>
          <a:spcPts val="600"/>
        </a:spcBef>
        <a:spcAft>
          <a:spcPct val="0"/>
        </a:spcAft>
        <a:buClr>
          <a:schemeClr val="accent1"/>
        </a:buClr>
        <a:buSzPct val="60000"/>
        <a:buFont typeface="Wingdings 2" panose="05020102010507070707" pitchFamily="18" charset="2"/>
        <a:buChar char=""/>
        <a:defRPr sz="2400" b="0" i="0" u="none" kern="1200" baseline="0">
          <a:solidFill>
            <a:schemeClr val="accent1"/>
          </a:solidFill>
          <a:latin typeface="+mn-lt"/>
          <a:ea typeface="+mn-ea"/>
          <a:cs typeface="+mn-cs"/>
        </a:defRPr>
      </a:lvl1pPr>
      <a:lvl2pPr marL="357505" lvl="1" indent="-357505" algn="just" defTabSz="914400" rtl="0" eaLnBrk="1" fontAlgn="base" latinLnBrk="0" hangingPunct="1">
        <a:lnSpc>
          <a:spcPct val="120000"/>
        </a:lnSpc>
        <a:spcBef>
          <a:spcPct val="0"/>
        </a:spcBef>
        <a:spcAft>
          <a:spcPts val="600"/>
        </a:spcAft>
        <a:buClr>
          <a:srgbClr val="BDA499"/>
        </a:buClr>
        <a:buFont typeface="幼圆" panose="02010509060101010101" pitchFamily="1" charset="-122"/>
        <a:buChar char=" "/>
        <a:defRPr sz="1600" b="0" i="0" u="none" kern="1200" baseline="0">
          <a:solidFill>
            <a:schemeClr val="tx1"/>
          </a:solidFill>
          <a:latin typeface="+mn-lt"/>
          <a:ea typeface="+mn-ea"/>
          <a:cs typeface="+mn-cs"/>
        </a:defRPr>
      </a:lvl2pPr>
      <a:lvl3pPr marL="1143000" lvl="2" indent="-228600" algn="l" defTabSz="914400" rtl="0" eaLnBrk="1" fontAlgn="base" latinLnBrk="0" hangingPunct="1">
        <a:lnSpc>
          <a:spcPct val="90000"/>
        </a:lnSpc>
        <a:spcBef>
          <a:spcPts val="5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mn-ea"/>
          <a:cs typeface="+mn-cs"/>
        </a:defRPr>
      </a:lvl3pPr>
      <a:lvl4pPr marL="1600200" lvl="3"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4pPr>
      <a:lvl5pPr marL="2057400" lvl="4"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5pPr>
      <a:lvl6pPr marL="2514600" lvl="5"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6pPr>
      <a:lvl7pPr marL="2971800" lvl="6"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7pPr>
      <a:lvl8pPr marL="3429000" lvl="7"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8pPr>
      <a:lvl9pPr marL="3886200" lvl="8" indent="-228600" algn="l" defTabSz="914400" rtl="0" eaLnBrk="1" fontAlgn="base" latinLnBrk="0" hangingPunct="1">
        <a:lnSpc>
          <a:spcPct val="90000"/>
        </a:lnSpc>
        <a:spcBef>
          <a:spcPts val="500"/>
        </a:spcBef>
        <a:spcAft>
          <a:spcPct val="0"/>
        </a:spcAft>
        <a:buFont typeface="Arial" panose="020B0604020202020204" pitchFamily="34" charset="0"/>
        <a:buChar char="•"/>
        <a:defRPr sz="1800" b="0" i="0" u="none" kern="1200" baseline="0">
          <a:solidFill>
            <a:schemeClr val="tx1"/>
          </a:solidFill>
          <a:latin typeface="Calibri" panose="020F050202020403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ctrTitle"/>
          </p:nvPr>
        </p:nvSpPr>
        <p:spPr>
          <a:xfrm>
            <a:off x="3487738" y="1027113"/>
            <a:ext cx="5207000" cy="984250"/>
          </a:xfrm>
        </p:spPr>
        <p:txBody>
          <a:bodyPr anchor="b"/>
          <a:p>
            <a:pPr defTabSz="914400">
              <a:buSzPct val="100000"/>
            </a:pPr>
            <a:r>
              <a:rPr lang="zh-CN" altLang="en-US" sz="3200" kern="1200" baseline="0" dirty="0">
                <a:latin typeface="华文新魏" panose="02010800040101010101" pitchFamily="2" charset="-122"/>
                <a:ea typeface="华文新魏" panose="02010800040101010101" pitchFamily="2" charset="-122"/>
              </a:rPr>
              <a:t>闲一品交易平台   </a:t>
            </a:r>
            <a:r>
              <a:rPr lang="en-US" altLang="zh-CN" sz="3200" kern="1200" baseline="0" dirty="0">
                <a:latin typeface="华文新魏" panose="02010800040101010101" pitchFamily="2" charset="-122"/>
                <a:ea typeface="华文新魏" panose="02010800040101010101" pitchFamily="2" charset="-122"/>
              </a:rPr>
              <a:t>ppt</a:t>
            </a:r>
            <a:endParaRPr lang="en-US" altLang="zh-CN" sz="3200" kern="1200" baseline="0" dirty="0">
              <a:latin typeface="华文新魏" panose="02010800040101010101" pitchFamily="2" charset="-122"/>
              <a:ea typeface="华文新魏" panose="02010800040101010101" pitchFamily="2" charset="-122"/>
            </a:endParaRPr>
          </a:p>
        </p:txBody>
      </p:sp>
      <p:sp>
        <p:nvSpPr>
          <p:cNvPr id="5127" name="文本框 5126"/>
          <p:cNvSpPr txBox="1"/>
          <p:nvPr/>
        </p:nvSpPr>
        <p:spPr>
          <a:xfrm>
            <a:off x="4291013" y="2603500"/>
            <a:ext cx="3846512"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姓名：</a:t>
            </a:r>
            <a:endParaRPr lang="zh-CN" altLang="en-US" sz="3200" dirty="0">
              <a:latin typeface="Arial" panose="020B0604020202020204" pitchFamily="34" charset="0"/>
              <a:ea typeface="楷体" panose="02010609060101010101" pitchFamily="49" charset="-122"/>
            </a:endParaRPr>
          </a:p>
        </p:txBody>
      </p:sp>
      <p:sp>
        <p:nvSpPr>
          <p:cNvPr id="5128" name="文本框 5127"/>
          <p:cNvSpPr txBox="1"/>
          <p:nvPr/>
        </p:nvSpPr>
        <p:spPr>
          <a:xfrm>
            <a:off x="4291013" y="3182938"/>
            <a:ext cx="4403725"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学号：</a:t>
            </a:r>
            <a:endParaRPr lang="en-US" altLang="zh-CN" sz="2800">
              <a:latin typeface="Arial" panose="020B0604020202020204" pitchFamily="34" charset="0"/>
              <a:ea typeface="楷体" panose="02010609060101010101" pitchFamily="49" charset="-122"/>
            </a:endParaRPr>
          </a:p>
        </p:txBody>
      </p:sp>
      <p:sp>
        <p:nvSpPr>
          <p:cNvPr id="5129" name="文本框 5128"/>
          <p:cNvSpPr txBox="1"/>
          <p:nvPr/>
        </p:nvSpPr>
        <p:spPr>
          <a:xfrm>
            <a:off x="4291013" y="3762375"/>
            <a:ext cx="3708400" cy="583565"/>
          </a:xfrm>
          <a:prstGeom prst="rect">
            <a:avLst/>
          </a:prstGeom>
          <a:noFill/>
          <a:ln w="9525">
            <a:noFill/>
          </a:ln>
        </p:spPr>
        <p:txBody>
          <a:bodyPr>
            <a:spAutoFit/>
          </a:bodyPr>
          <a:p>
            <a:r>
              <a:rPr lang="zh-CN" altLang="en-US" sz="3200" dirty="0">
                <a:latin typeface="Arial" panose="020B0604020202020204" pitchFamily="34" charset="0"/>
                <a:ea typeface="楷体" panose="02010609060101010101" pitchFamily="49" charset="-122"/>
              </a:rPr>
              <a:t>指导老师：</a:t>
            </a:r>
            <a:endParaRPr lang="zh-CN" altLang="en-US" sz="3200" dirty="0">
              <a:latin typeface="Arial" panose="020B0604020202020204" pitchFamily="34" charset="0"/>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系统测试</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程序设计不能保证没有错误，这是一个开发过程，在错误或错误的过程中都是难以避免的。虽然这是不可避免的，但我们不能使这些错误始终存在于系统中，错误可能会造成无法估量的后果，如系统崩溃，安全信息泄露，系统无法正常启动等，为了避免这些问题，我们需要测试程序，再测试过程中发现问题，并纠正它们，从而使系统更长时间稳定成熟。本章的作用是发现这些问题，并对其进行修改，虽然耗时费力，但对于长期使用而言是非常重要和必要系统的开发。</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软件在设计后必须进行测试，调试过程中使用的方法是软件测试方法。在开发新软件时，系统测试是检查软件是否合格的关键步骤，以及是否符合设计目标的参考。测试主要是查看软件中数据的准确性，正确的操作与否，以及操作的结果，还有哪些方面需要改进。</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结  论</a:t>
            </a:r>
            <a:endParaRPr lang="zh-CN" altLang="en-US" dirty="0"/>
          </a:p>
        </p:txBody>
      </p:sp>
      <p:sp>
        <p:nvSpPr>
          <p:cNvPr id="100" name="文本框 99"/>
          <p:cNvSpPr txBox="1"/>
          <p:nvPr/>
        </p:nvSpPr>
        <p:spPr>
          <a:xfrm>
            <a:off x="134620" y="1998345"/>
            <a:ext cx="8844280" cy="2861310"/>
          </a:xfrm>
          <a:prstGeom prst="rect">
            <a:avLst/>
          </a:prstGeom>
          <a:noFill/>
          <a:ln w="9525">
            <a:noFill/>
          </a:ln>
        </p:spPr>
        <p:txBody>
          <a:bodyPr wrap="square">
            <a:spAutoFit/>
          </a:bodyPr>
          <a:p>
            <a:pPr indent="304800"/>
            <a:r>
              <a:rPr sz="2000"/>
              <a:t>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对于圆满完成我的毕业设计。</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a:xfrm>
            <a:off x="419100" y="1397000"/>
            <a:ext cx="8291513" cy="654050"/>
          </a:xfrm>
        </p:spPr>
        <p:txBody>
          <a:bodyPr anchor="b"/>
          <a:p>
            <a:r>
              <a:rPr lang="zh-CN" altLang="en-US" dirty="0"/>
              <a:t>                </a:t>
            </a:r>
            <a:r>
              <a:rPr lang="zh-CN" altLang="en-US" sz="4800" dirty="0"/>
              <a:t>致  谢</a:t>
            </a:r>
            <a:endParaRPr lang="zh-CN" altLang="en-US" sz="4800" dirty="0"/>
          </a:p>
        </p:txBody>
      </p:sp>
      <p:sp>
        <p:nvSpPr>
          <p:cNvPr id="10243" name="文本占位符 10242"/>
          <p:cNvSpPr>
            <a:spLocks noGrp="1"/>
          </p:cNvSpPr>
          <p:nvPr>
            <p:ph type="body" idx="1"/>
          </p:nvPr>
        </p:nvSpPr>
        <p:spPr/>
        <p:txBody>
          <a:bodyPr/>
          <a:p>
            <a:pPr>
              <a:buNone/>
            </a:pPr>
            <a:r>
              <a:rPr lang="zh-CN" altLang="en-US" sz="4000" dirty="0"/>
              <a:t>    </a:t>
            </a:r>
            <a:endParaRPr lang="zh-CN" altLang="en-US" sz="4000" dirty="0"/>
          </a:p>
          <a:p>
            <a:pPr>
              <a:buNone/>
            </a:pPr>
            <a:r>
              <a:rPr lang="zh-CN" altLang="en-US" sz="4000" dirty="0"/>
              <a:t>    </a:t>
            </a:r>
            <a:r>
              <a:rPr lang="zh-CN" altLang="en-US" sz="4000" dirty="0">
                <a:latin typeface="楷体" panose="02010609060101010101" pitchFamily="49" charset="-122"/>
                <a:ea typeface="楷体" panose="02010609060101010101" pitchFamily="49" charset="-122"/>
              </a:rPr>
              <a:t>感谢诸位老师不辞辛劳的为了我们毕业所付出的心血和汗水。</a:t>
            </a:r>
            <a:endParaRPr lang="zh-CN" altLang="en-US" sz="4000" dirty="0">
              <a:latin typeface="楷体" panose="02010609060101010101" pitchFamily="49" charset="-122"/>
              <a:ea typeface="楷体" panose="02010609060101010101" pitchFamily="49" charset="-122"/>
            </a:endParaRPr>
          </a:p>
          <a:p>
            <a:pPr>
              <a:buNone/>
            </a:pPr>
            <a:r>
              <a:rPr lang="zh-CN" altLang="en-US" sz="4000" dirty="0">
                <a:latin typeface="楷体" panose="02010609060101010101" pitchFamily="49" charset="-122"/>
                <a:ea typeface="楷体" panose="02010609060101010101" pitchFamily="49" charset="-122"/>
              </a:rPr>
              <a:t>    祝老师们工作顺利、天天开心</a:t>
            </a:r>
            <a:endParaRPr lang="zh-CN" altLang="en-US" sz="4000" dirty="0">
              <a:latin typeface="楷体" panose="02010609060101010101" pitchFamily="49" charset="-122"/>
              <a:ea typeface="楷体" panose="02010609060101010101" pitchFamily="49" charset="-122"/>
            </a:endParaRPr>
          </a:p>
          <a:p>
            <a:pPr>
              <a:buNone/>
            </a:pPr>
            <a:r>
              <a:rPr lang="zh-CN" altLang="en-US" sz="4000" dirty="0">
                <a:latin typeface="楷体" panose="02010609060101010101" pitchFamily="49" charset="-122"/>
                <a:ea typeface="楷体" panose="02010609060101010101" pitchFamily="49" charset="-122"/>
              </a:rPr>
              <a:t>                        谢谢！</a:t>
            </a:r>
            <a:endParaRPr lang="zh-CN" altLang="en-US" sz="40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b"/>
          <a:p>
            <a:r>
              <a:rPr lang="zh-CN" altLang="en-US" dirty="0">
                <a:sym typeface="+mn-ea"/>
              </a:rPr>
              <a:t>摘  要</a:t>
            </a:r>
            <a:endParaRPr lang="zh-CN" altLang="en-US" dirty="0">
              <a:sym typeface="+mn-ea"/>
            </a:endParaRPr>
          </a:p>
        </p:txBody>
      </p:sp>
      <p:sp>
        <p:nvSpPr>
          <p:cNvPr id="7171" name="文本占位符 7170"/>
          <p:cNvSpPr>
            <a:spLocks noGrp="1"/>
          </p:cNvSpPr>
          <p:nvPr>
            <p:ph type="body" idx="1"/>
          </p:nvPr>
        </p:nvSpPr>
        <p:spPr>
          <a:xfrm>
            <a:off x="185738" y="1711325"/>
            <a:ext cx="8745537" cy="4927600"/>
          </a:xfrm>
        </p:spPr>
        <p:txBody>
          <a:bodyPr/>
          <a:p>
            <a:pPr indent="609600">
              <a:lnSpc>
                <a:spcPct val="150000"/>
              </a:lnSpc>
              <a:extLst>
                <a:ext uri="{35155182-B16C-46BC-9424-99874614C6A1}">
                  <wpsdc:indentchars xmlns:wpsdc="http://www.wps.cn/officeDocument/2017/drawingmlCustomData" val="200" checksum="4158780845"/>
                </a:ext>
              </a:extLst>
            </a:pPr>
            <a:r>
              <a:rPr b="1" dirty="0">
                <a:latin typeface="宋体" panose="02010600030101010101" pitchFamily="2" charset="-122"/>
                <a:ea typeface="宋体" panose="02010600030101010101" pitchFamily="2" charset="-122"/>
                <a:cs typeface="宋体" panose="02010600030101010101" pitchFamily="2" charset="-122"/>
              </a:rPr>
              <a:t>随着科学技术的飞速发展，社会的方方面面、各行各业都在努力与现代的先进技术接轨，通过科技手段来提高自身的优势，闲一品交易平台当然也不能排除在外。闲一品交易平台是以实际运用为开发背景，运用软件工程原理和开发方法，采用springboot框架构建的一个管理系统。整个开发过程首先对软件系统进行需求分析，得出系统的主要功能。接着对系统进行总体设计和详细设计。总体设计主要包括系统功能设计、系统总体结构设计、系统数据结构设计和系统安全设计等。</a:t>
            </a:r>
            <a:endParaRPr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背景及意义</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随着社会的快速发展，计算机的影响是全面且深入的。人们生活水平的不断提高，日常生活中人们对闲一品交易平台方面的要求也在不断提高，喜欢零食的人数更是不断增加，使得闲一品交易平台的开发成为必需而且紧迫的事情。闲一品交易平台主要是借助计算机，通过对闲一品交易平台所需的信息管理，增加用户的选择，同时也方便对广大闲一品交易平台的及时查询、修改以及对闲一品交易平台的及时了解。闲一品交易平台对用户带来了更多的便利，该系统通过和数据库管理系统软件协作来满足用户的需求。计算机技术在现代管理中的应用，使计算机成为人们应用现代技术的重要工具。能够有效的解决获取信息便捷化、全面化的问题，提高效率。</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dirty="0"/>
              <a:t>国内外研究概况</a:t>
            </a:r>
            <a:endParaRPr dirty="0"/>
          </a:p>
        </p:txBody>
      </p:sp>
      <p:sp>
        <p:nvSpPr>
          <p:cNvPr id="20483" name="文本占位符 20482"/>
          <p:cNvSpPr>
            <a:spLocks noGrp="1"/>
          </p:cNvSpPr>
          <p:nvPr>
            <p:ph type="body" idx="1"/>
          </p:nvPr>
        </p:nvSpPr>
        <p:spPr>
          <a:xfrm>
            <a:off x="210185" y="1498600"/>
            <a:ext cx="8291513" cy="4583113"/>
          </a:xfrm>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随着国内经济形势的不断发展，中国互联网进入了一个难得的高峰发展时期，这使得中外资本家纷纷转向互联网市场。然而，许多管理领域的不合理结构，人员不足以及管理需求的增加使得更多的人具备了互联网管理的意识。</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在当今高度发达的信息中，信息管理改革已成为一种更加广泛和全面的趋势。“闲一品交易平台”是基于Mysql数据库，在springboot框架程序设计的基础上实现的。为确保中国经济的持续发展，信息时代日益更新，更是蓬勃发展。同时，随着信息社会的快速发展，闲一品交易平台面临着越来越多的信息，因此很难获得他们对高效信息的需求，如何使用方便快捷的方式使查询者在广阔的闲一品交易平台信息中查询，存储，管理和共享信息方面有效，对我们的学习，工作和生活具有重要的现实意义。</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研究的内容</a:t>
            </a:r>
            <a:endParaRPr lang="zh-CN" altLang="en-US" dirty="0"/>
          </a:p>
        </p:txBody>
      </p:sp>
      <p:sp>
        <p:nvSpPr>
          <p:cNvPr id="20483" name="文本占位符 20482"/>
          <p:cNvSpPr>
            <a:spLocks noGrp="1"/>
          </p:cNvSpPr>
          <p:nvPr>
            <p:ph type="body" idx="1"/>
          </p:nvPr>
        </p:nvSpPr>
        <p:spPr/>
        <p:txBody>
          <a:bodyPr/>
          <a:p>
            <a:pPr indent="457200">
              <a:lnSpc>
                <a:spcPct val="150000"/>
              </a:lnSpc>
              <a:extLst>
                <a:ext uri="{35155182-B16C-46BC-9424-99874614C6A1}">
                  <wpsdc:indentchars xmlns:wpsdc="http://www.wps.cn/officeDocument/2017/drawingmlCustomData" val="200" checksum="59296752"/>
                </a:ext>
              </a:extLst>
            </a:pPr>
            <a:r>
              <a:rPr lang="zh-CN" altLang="en-US" sz="1800" b="1" dirty="0">
                <a:latin typeface="宋体" panose="02010600030101010101" pitchFamily="2" charset="-122"/>
                <a:ea typeface="宋体" panose="02010600030101010101" pitchFamily="2" charset="-122"/>
              </a:rPr>
              <a:t>目前许多人仍将传统的纸质工具作为信息管理的主要工具，而网络技术的应用只是起到辅助作用。在对网络工具的认知程度上，较为传统的office软件等仍是人们使用的主要工具，而相对全面且专业的闲一品交易平台的信息管理软件仍没有得到大多数人的了解或认可。本选题则旨在通过标签分类管理等方式，实现管理员：首页、个人中心、用户管理、零食分类管理、零食信息管理、订单评价管理、系统管理、订单管理，用户；首页、个人中心、订单评价管理、我的收藏管理、订单管理，前台首页；首页、零食信息、零食资讯、个人中心、后台管理、购物车、在线客服等功能。从而达到对闲一品交易平台信息的高效管理。</a:t>
            </a:r>
            <a:endParaRPr lang="zh-CN" altLang="en-US" sz="1800" b="1"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Spring Boot框架</a:t>
            </a:r>
            <a:endParaRPr lang="zh-CN" altLang="en-US" dirty="0"/>
          </a:p>
        </p:txBody>
      </p:sp>
      <p:sp>
        <p:nvSpPr>
          <p:cNvPr id="20483" name="文本占位符 20482"/>
          <p:cNvSpPr>
            <a:spLocks noGrp="1"/>
          </p:cNvSpPr>
          <p:nvPr>
            <p:ph type="body" idx="1"/>
          </p:nvPr>
        </p:nvSpPr>
        <p:spPr>
          <a:xfrm>
            <a:off x="419100" y="1498600"/>
            <a:ext cx="8291830" cy="4988560"/>
          </a:xfrm>
        </p:spPr>
        <p:txBody>
          <a:bodyPr/>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Spring Boot特点：</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1、创建一个单独的Spring应用程序；</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2、嵌入式Tomcat，无需部署WAR文件；</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3、简化Maven配置；</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4、自动配置Spring；</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5、提供生产就绪功能，如指标，健康检查和外部配置；</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6、绝对没有代码生成和XML的配置要求；</a:t>
            </a:r>
            <a:endParaRPr lang="zh-CN" altLang="en-US" sz="1600" b="1" dirty="0">
              <a:latin typeface="宋体" panose="02010600030101010101" pitchFamily="2" charset="-122"/>
              <a:ea typeface="宋体" panose="02010600030101010101" pitchFamily="2" charset="-122"/>
            </a:endParaRPr>
          </a:p>
          <a:p>
            <a:pPr indent="406400">
              <a:lnSpc>
                <a:spcPct val="150000"/>
              </a:lnSpc>
              <a:extLst>
                <a:ext uri="{35155182-B16C-46BC-9424-99874614C6A1}">
                  <wpsdc:indentchars xmlns:wpsdc="http://www.wps.cn/officeDocument/2017/drawingmlCustomData" val="200" checksum="1740828767"/>
                </a:ext>
              </a:extLst>
            </a:pPr>
            <a:r>
              <a:rPr lang="zh-CN" altLang="en-US" sz="1600" b="1" dirty="0">
                <a:latin typeface="宋体" panose="02010600030101010101" pitchFamily="2" charset="-122"/>
                <a:ea typeface="宋体" panose="02010600030101010101" pitchFamily="2" charset="-122"/>
              </a:rPr>
              <a:t>  安装步骤：</a:t>
            </a:r>
            <a:endParaRPr lang="zh-CN" altLang="en-US" sz="1600" b="1"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 需求分析</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闲一品交易平台主要是为了提高工作人员的工作效率和更方便快捷的满足用户，更好存储所有数据信息及快速方便的检索功能，对系统的各个模块是通过许多今天的发达系统做出合理的分析来确定考虑用户的可操作性，遵循开发的系统优化的原则，经过全面的调查和研究。</a:t>
            </a:r>
            <a:endParaRPr lang="zh-CN" altLang="en-US" sz="2000" b="1" dirty="0">
              <a:latin typeface="宋体" panose="02010600030101010101" pitchFamily="2" charset="-122"/>
              <a:ea typeface="宋体" panose="02010600030101010101" pitchFamily="2" charset="-122"/>
            </a:endParaRPr>
          </a:p>
          <a:p>
            <a:pPr indent="508000">
              <a:lnSpc>
                <a:spcPct val="150000"/>
              </a:lnSpc>
              <a:extLst>
                <a:ext uri="{35155182-B16C-46BC-9424-99874614C6A1}">
                  <wpsdc:indentchars xmlns:wpsdc="http://www.wps.cn/officeDocument/2017/drawingmlCustomData" val="200" checksum="282533468"/>
                </a:ext>
              </a:extLst>
            </a:pPr>
            <a:r>
              <a:rPr lang="zh-CN" altLang="en-US" sz="2000" b="1" dirty="0">
                <a:latin typeface="宋体" panose="02010600030101010101" pitchFamily="2" charset="-122"/>
                <a:ea typeface="宋体" panose="02010600030101010101" pitchFamily="2" charset="-122"/>
              </a:rPr>
              <a:t>系统所要实现的功能分析，对于现在网络方便的管理，系统要实现用户可以直接在平台上进行查看所有数据信息，根据需求可以进行在线添加，删除或修改闲一品交易平台信息，这样既能节省时间，不用再像传统的方式耽误时间，真的很难去满足用户的各种需求。所以闲一品交易平台的开发不仅仅是能满足用户的需求，还能提高管理员的工作效率，减少原有不必要的工作量。 </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管理员登录图</a:t>
            </a:r>
            <a:endParaRPr lang="zh-CN" altLang="en-US" dirty="0"/>
          </a:p>
        </p:txBody>
      </p:sp>
      <p:sp>
        <p:nvSpPr>
          <p:cNvPr id="20483" name="文本占位符 20482"/>
          <p:cNvSpPr>
            <a:spLocks noGrp="1"/>
          </p:cNvSpPr>
          <p:nvPr>
            <p:ph type="body" idx="1"/>
          </p:nvPr>
        </p:nvSpPr>
        <p:spPr>
          <a:xfrm>
            <a:off x="-297180" y="1499235"/>
            <a:ext cx="9276715" cy="5358130"/>
          </a:xfrm>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2147482439" name="图片 -2147482440"/>
          <p:cNvPicPr>
            <a:picLocks noChangeAspect="1"/>
          </p:cNvPicPr>
          <p:nvPr/>
        </p:nvPicPr>
        <p:blipFill>
          <a:blip r:embed="rId1"/>
          <a:stretch>
            <a:fillRect/>
          </a:stretch>
        </p:blipFill>
        <p:spPr>
          <a:xfrm>
            <a:off x="635" y="1499235"/>
            <a:ext cx="8703310" cy="532003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dirty="0"/>
              <a:t>用户功能模块</a:t>
            </a:r>
            <a:endParaRPr lang="zh-CN" altLang="en-US" dirty="0"/>
          </a:p>
        </p:txBody>
      </p:sp>
      <p:sp>
        <p:nvSpPr>
          <p:cNvPr id="20483" name="文本占位符 20482"/>
          <p:cNvSpPr>
            <a:spLocks noGrp="1"/>
          </p:cNvSpPr>
          <p:nvPr>
            <p:ph type="body" idx="1"/>
          </p:nvPr>
        </p:nvSpPr>
        <p:spPr/>
        <p:txBody>
          <a:bodyPr/>
          <a:p>
            <a:pPr indent="508000">
              <a:lnSpc>
                <a:spcPct val="150000"/>
              </a:lnSpc>
              <a:extLst>
                <a:ext uri="{35155182-B16C-46BC-9424-99874614C6A1}">
                  <wpsdc:indentchars xmlns:wpsdc="http://www.wps.cn/officeDocument/2017/drawingmlCustomData" val="200" checksum="282533468"/>
                </a:ext>
              </a:extLst>
            </a:pPr>
            <a:endParaRPr lang="zh-CN" altLang="en-US" sz="2000" b="1" dirty="0">
              <a:latin typeface="宋体" panose="02010600030101010101" pitchFamily="2" charset="-122"/>
              <a:ea typeface="宋体" panose="02010600030101010101" pitchFamily="2" charset="-122"/>
            </a:endParaRPr>
          </a:p>
        </p:txBody>
      </p:sp>
      <p:pic>
        <p:nvPicPr>
          <p:cNvPr id="-2147482448" name="图片 -2147482449"/>
          <p:cNvPicPr>
            <a:picLocks noChangeAspect="1"/>
          </p:cNvPicPr>
          <p:nvPr/>
        </p:nvPicPr>
        <p:blipFill>
          <a:blip r:embed="rId1"/>
          <a:stretch>
            <a:fillRect/>
          </a:stretch>
        </p:blipFill>
        <p:spPr>
          <a:xfrm>
            <a:off x="354965" y="1573530"/>
            <a:ext cx="8370570" cy="4772660"/>
          </a:xfrm>
          <a:prstGeom prst="rect">
            <a:avLst/>
          </a:prstGeom>
          <a:noFill/>
          <a:ln w="9525">
            <a:noFill/>
          </a:ln>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fontScheme name="">
      <a:majorFont>
        <a:latin typeface="华文新魏"/>
        <a:ea typeface="华文新魏"/>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5F5F5F"/>
        </a:dk1>
        <a:lt1>
          <a:srgbClr val="FFFFFF"/>
        </a:lt1>
        <a:dk2>
          <a:srgbClr val="5F5F5F"/>
        </a:dk2>
        <a:lt2>
          <a:srgbClr val="FFFFFF"/>
        </a:lt2>
        <a:accent1>
          <a:srgbClr val="4F5A71"/>
        </a:accent1>
        <a:accent2>
          <a:srgbClr val="8B695B"/>
        </a:accent2>
        <a:accent3>
          <a:srgbClr val="FFFFFF"/>
        </a:accent3>
        <a:accent4>
          <a:srgbClr val="515151"/>
        </a:accent4>
        <a:accent5>
          <a:srgbClr val="B3B5BC"/>
        </a:accent5>
        <a:accent6>
          <a:srgbClr val="7C5E51"/>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2431</Words>
  <Application>WPS 演示</Application>
  <PresentationFormat>在屏幕上显示</PresentationFormat>
  <Paragraphs>62</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宋体</vt:lpstr>
      <vt:lpstr>Wingdings</vt:lpstr>
      <vt:lpstr>Calibri</vt:lpstr>
      <vt:lpstr>幼圆</vt:lpstr>
      <vt:lpstr>Wingdings 2</vt:lpstr>
      <vt:lpstr>华文新魏</vt:lpstr>
      <vt:lpstr>楷体</vt:lpstr>
      <vt:lpstr>微软雅黑</vt:lpstr>
      <vt:lpstr>Arial Unicode MS</vt:lpstr>
      <vt:lpstr>默认设计模板</vt:lpstr>
      <vt:lpstr>A000120140530A99PPBG</vt:lpstr>
      <vt:lpstr>订餐app   ppt</vt:lpstr>
      <vt:lpstr>摘  要</vt:lpstr>
      <vt:lpstr>概述</vt:lpstr>
      <vt:lpstr> 课题意义</vt:lpstr>
      <vt:lpstr>HBuilder X的基本介绍</vt:lpstr>
      <vt:lpstr>管理员功能图</vt:lpstr>
      <vt:lpstr>用户功能图</vt:lpstr>
      <vt:lpstr>管理员登录图</vt:lpstr>
      <vt:lpstr>用户登录模块</vt:lpstr>
      <vt:lpstr>系统测试</vt:lpstr>
      <vt:lpstr>结 论</vt:lpstr>
      <vt:lpstr>                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pc</dc:creator>
  <cp:lastModifiedBy>丘美玲</cp:lastModifiedBy>
  <cp:revision>30</cp:revision>
  <dcterms:created xsi:type="dcterms:W3CDTF">2013-01-25T01:44:00Z</dcterms:created>
  <dcterms:modified xsi:type="dcterms:W3CDTF">2021-03-21T02:52:35Z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F8CDA7BB5CC54F6891B4F252AB187F45</vt:lpwstr>
  </property>
</Properties>
</file>