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8" r:id="rId4"/>
    <p:sldId id="260" r:id="rId5"/>
    <p:sldId id="259" r:id="rId6"/>
    <p:sldId id="262"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66" d="100"/>
          <a:sy n="66" d="100"/>
        </p:scale>
        <p:origin x="668"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9/11/2022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9/11/2022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9/11/2022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9/11/2022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9/11/2022</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9/11/2022</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9/11/2022</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9/11/2022</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9/11/2022</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9/11/2022</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352" y="372152"/>
            <a:ext cx="5014660" cy="2088232"/>
          </a:xfrm>
        </p:spPr>
        <p:txBody>
          <a:bodyPr>
            <a:normAutofit/>
          </a:bodyPr>
          <a:lstStyle/>
          <a:p>
            <a:r>
              <a:rPr lang="en-US" sz="4800" dirty="0">
                <a:latin typeface="Times New Roman" panose="02020603050405020304" pitchFamily="18" charset="0"/>
                <a:cs typeface="Times New Roman" panose="02020603050405020304" pitchFamily="18" charset="0"/>
              </a:rPr>
              <a:t>BLOOD BANK MANAGEMENT SYSTEM</a:t>
            </a:r>
            <a:endParaRPr lang="en-US" sz="4800" dirty="0"/>
          </a:p>
        </p:txBody>
      </p:sp>
      <p:sp>
        <p:nvSpPr>
          <p:cNvPr id="3" name="Subtitle 2"/>
          <p:cNvSpPr>
            <a:spLocks noGrp="1"/>
          </p:cNvSpPr>
          <p:nvPr>
            <p:ph type="subTitle" idx="1"/>
          </p:nvPr>
        </p:nvSpPr>
        <p:spPr>
          <a:xfrm>
            <a:off x="626225" y="2996952"/>
            <a:ext cx="4098175" cy="2870448"/>
          </a:xfrm>
        </p:spPr>
        <p:txBody>
          <a:bodyPr>
            <a:normAutofit/>
          </a:bodyPr>
          <a:lstStyle/>
          <a:p>
            <a:pPr>
              <a:lnSpc>
                <a:spcPct val="100000"/>
              </a:lnSpc>
            </a:pPr>
            <a:r>
              <a:rPr lang="en-US" dirty="0">
                <a:solidFill>
                  <a:srgbClr val="002060"/>
                </a:solidFill>
                <a:latin typeface="Times New Roman" panose="02020603050405020304" pitchFamily="18" charset="0"/>
                <a:cs typeface="Times New Roman" panose="02020603050405020304" pitchFamily="18" charset="0"/>
              </a:rPr>
              <a:t>by-</a:t>
            </a:r>
          </a:p>
          <a:p>
            <a:pPr>
              <a:lnSpc>
                <a:spcPct val="100000"/>
              </a:lnSpc>
            </a:pPr>
            <a:r>
              <a:rPr lang="en-US" dirty="0">
                <a:solidFill>
                  <a:srgbClr val="002060"/>
                </a:solidFill>
                <a:latin typeface="Times New Roman" panose="02020603050405020304" pitchFamily="18" charset="0"/>
                <a:cs typeface="Times New Roman" panose="02020603050405020304" pitchFamily="18" charset="0"/>
              </a:rPr>
              <a:t>M.GANESH-2010030420</a:t>
            </a:r>
          </a:p>
          <a:p>
            <a:pPr>
              <a:lnSpc>
                <a:spcPct val="100000"/>
              </a:lnSpc>
            </a:pPr>
            <a:r>
              <a:rPr lang="en-US" dirty="0">
                <a:solidFill>
                  <a:srgbClr val="002060"/>
                </a:solidFill>
                <a:latin typeface="Times New Roman" panose="02020603050405020304" pitchFamily="18" charset="0"/>
                <a:cs typeface="Times New Roman" panose="02020603050405020304" pitchFamily="18" charset="0"/>
              </a:rPr>
              <a:t>A.KARTHIKEYA-2010030442</a:t>
            </a:r>
          </a:p>
          <a:p>
            <a:pPr>
              <a:lnSpc>
                <a:spcPct val="100000"/>
              </a:lnSpc>
            </a:pPr>
            <a:r>
              <a:rPr lang="en-US" dirty="0">
                <a:solidFill>
                  <a:srgbClr val="002060"/>
                </a:solidFill>
                <a:latin typeface="Times New Roman" panose="02020603050405020304" pitchFamily="18" charset="0"/>
                <a:cs typeface="Times New Roman" panose="02020603050405020304" pitchFamily="18" charset="0"/>
              </a:rPr>
              <a:t>VAIBHAV VENKATESWARAN-2010030357</a:t>
            </a:r>
          </a:p>
          <a:p>
            <a:pPr>
              <a:lnSpc>
                <a:spcPct val="100000"/>
              </a:lnSpc>
            </a:pPr>
            <a:r>
              <a:rPr lang="en-US" dirty="0">
                <a:solidFill>
                  <a:srgbClr val="002060"/>
                </a:solidFill>
                <a:latin typeface="Times New Roman" panose="02020603050405020304" pitchFamily="18" charset="0"/>
                <a:cs typeface="Times New Roman" panose="02020603050405020304" pitchFamily="18" charset="0"/>
              </a:rPr>
              <a:t>P.VENKATA KISHORE-2010030569 </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endParaRPr lang="en-US"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LITERATURE SURVEY</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GITHUB</a:t>
            </a:r>
          </a:p>
          <a:p>
            <a:r>
              <a:rPr lang="en-US" dirty="0">
                <a:latin typeface="Times New Roman" panose="02020603050405020304" pitchFamily="18" charset="0"/>
                <a:cs typeface="Times New Roman" panose="02020603050405020304" pitchFamily="18" charset="0"/>
              </a:rPr>
              <a:t>SOFTWARE AND HARDWARE REQUIREMENTS</a:t>
            </a:r>
          </a:p>
          <a:p>
            <a:r>
              <a:rPr lang="en-US" dirty="0">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04664"/>
            <a:ext cx="10058400" cy="1325563"/>
          </a:xfrm>
        </p:spPr>
        <p:txBody>
          <a:bodyPr/>
          <a:lstStyle/>
          <a:p>
            <a:r>
              <a:rPr lang="en-US" dirty="0">
                <a:latin typeface="Times New Roman" panose="02020603050405020304" pitchFamily="18" charset="0"/>
                <a:cs typeface="Times New Roman" panose="02020603050405020304" pitchFamily="18" charset="0"/>
              </a:rPr>
              <a:t>INTRODUCTION</a:t>
            </a:r>
            <a:br>
              <a:rPr lang="en-US" dirty="0">
                <a:latin typeface="Times New Roman" panose="02020603050405020304" pitchFamily="18" charset="0"/>
                <a:cs typeface="Times New Roman" panose="02020603050405020304" pitchFamily="18" charset="0"/>
              </a:rPr>
            </a:br>
            <a:endParaRPr lang="en-US" dirty="0"/>
          </a:p>
        </p:txBody>
      </p:sp>
      <p:sp>
        <p:nvSpPr>
          <p:cNvPr id="4" name="Content Placeholder 3">
            <a:extLst>
              <a:ext uri="{FF2B5EF4-FFF2-40B4-BE49-F238E27FC236}">
                <a16:creationId xmlns:a16="http://schemas.microsoft.com/office/drawing/2014/main" id="{EA9ACC89-4FA3-D5B0-E6E9-585883D79A61}"/>
              </a:ext>
            </a:extLst>
          </p:cNvPr>
          <p:cNvSpPr>
            <a:spLocks noGrp="1"/>
          </p:cNvSpPr>
          <p:nvPr>
            <p:ph idx="1"/>
          </p:nvPr>
        </p:nvSpPr>
        <p:spPr>
          <a:xfrm>
            <a:off x="1343472" y="2285999"/>
            <a:ext cx="9144000" cy="4572001"/>
          </a:xfrm>
        </p:spPr>
        <p:txBody>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Our project  Blood Bank system using a Web application is developed so that users can view the information of nearby hospitals, blood banks and volunteer donors.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is developed by three perspectives i.e.,  blood bank, volunteer donors and patient.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Thus, this application provides the required information in less time and helps in quicker decision making.</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main aim of this project is to save lives of people by providing blood. </a:t>
            </a:r>
          </a:p>
        </p:txBody>
      </p:sp>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EXISTING SYSTEM &amp; PROPOSED SYSTEM</a:t>
            </a:r>
            <a:br>
              <a:rPr lang="en-US" dirty="0">
                <a:latin typeface="Times New Roman" panose="02020603050405020304" pitchFamily="18" charset="0"/>
                <a:cs typeface="Times New Roman" panose="02020603050405020304" pitchFamily="18" charset="0"/>
              </a:rPr>
            </a:br>
            <a:endParaRPr lang="en-US" dirty="0"/>
          </a:p>
        </p:txBody>
      </p:sp>
      <p:sp>
        <p:nvSpPr>
          <p:cNvPr id="7" name="Text Placeholder 6">
            <a:extLst>
              <a:ext uri="{FF2B5EF4-FFF2-40B4-BE49-F238E27FC236}">
                <a16:creationId xmlns:a16="http://schemas.microsoft.com/office/drawing/2014/main" id="{B9A9210D-1F4F-1499-DD8C-786AF576C0D9}"/>
              </a:ext>
            </a:extLst>
          </p:cNvPr>
          <p:cNvSpPr>
            <a:spLocks noGrp="1"/>
          </p:cNvSpPr>
          <p:nvPr>
            <p:ph type="body" idx="1"/>
          </p:nvPr>
        </p:nvSpPr>
        <p:spPr/>
        <p:txBody>
          <a:bodyPr/>
          <a:lstStyle/>
          <a:p>
            <a:r>
              <a:rPr lang="en-US" b="1" i="1" dirty="0">
                <a:solidFill>
                  <a:srgbClr val="002060"/>
                </a:solidFill>
                <a:latin typeface="Times New Roman" panose="02020603050405020304" pitchFamily="18" charset="0"/>
                <a:cs typeface="Times New Roman" panose="02020603050405020304" pitchFamily="18" charset="0"/>
              </a:rPr>
              <a:t>EXISTING SYSTEM</a:t>
            </a:r>
          </a:p>
          <a:p>
            <a:endParaRPr lang="en-IN" dirty="0"/>
          </a:p>
        </p:txBody>
      </p:sp>
      <p:sp>
        <p:nvSpPr>
          <p:cNvPr id="8" name="Content Placeholder 7">
            <a:extLst>
              <a:ext uri="{FF2B5EF4-FFF2-40B4-BE49-F238E27FC236}">
                <a16:creationId xmlns:a16="http://schemas.microsoft.com/office/drawing/2014/main" id="{B53BC776-CB9D-8EAA-3FB8-456CFEEE4EAC}"/>
              </a:ext>
            </a:extLst>
          </p:cNvPr>
          <p:cNvSpPr>
            <a:spLocks noGrp="1"/>
          </p:cNvSpPr>
          <p:nvPr>
            <p:ph sz="half" idx="2"/>
          </p:nvPr>
        </p:nvSpPr>
        <p:spPr>
          <a:xfrm>
            <a:off x="1066800" y="2590799"/>
            <a:ext cx="3373016" cy="3810033"/>
          </a:xfrm>
        </p:spPr>
        <p:txBody>
          <a:bodyPr>
            <a:normAutofit fontScale="85000" lnSpcReduction="10000"/>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operation of the blood bank still now is maintained in the manual system.</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It creates room for errors as the data is entered manually by the persons.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operation is tedious and time consuming.</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9" name="Text Placeholder 8">
            <a:extLst>
              <a:ext uri="{FF2B5EF4-FFF2-40B4-BE49-F238E27FC236}">
                <a16:creationId xmlns:a16="http://schemas.microsoft.com/office/drawing/2014/main" id="{9B11C400-1CE4-4E22-A101-C06CE33EA852}"/>
              </a:ext>
            </a:extLst>
          </p:cNvPr>
          <p:cNvSpPr>
            <a:spLocks noGrp="1"/>
          </p:cNvSpPr>
          <p:nvPr>
            <p:ph type="body" sz="quarter" idx="3"/>
          </p:nvPr>
        </p:nvSpPr>
        <p:spPr>
          <a:xfrm>
            <a:off x="5231904" y="1828799"/>
            <a:ext cx="4800600" cy="762000"/>
          </a:xfrm>
        </p:spPr>
        <p:txBody>
          <a:bodyPr/>
          <a:lstStyle/>
          <a:p>
            <a:r>
              <a:rPr lang="en-US" b="1" i="1" dirty="0">
                <a:solidFill>
                  <a:srgbClr val="002060"/>
                </a:solidFill>
                <a:latin typeface="Times New Roman" panose="02020603050405020304" pitchFamily="18" charset="0"/>
                <a:cs typeface="Times New Roman" panose="02020603050405020304" pitchFamily="18" charset="0"/>
              </a:rPr>
              <a:t>PROPOSED SYSTEM</a:t>
            </a:r>
          </a:p>
          <a:p>
            <a:endParaRPr lang="en-IN" dirty="0"/>
          </a:p>
        </p:txBody>
      </p:sp>
      <p:sp>
        <p:nvSpPr>
          <p:cNvPr id="10" name="Content Placeholder 9">
            <a:extLst>
              <a:ext uri="{FF2B5EF4-FFF2-40B4-BE49-F238E27FC236}">
                <a16:creationId xmlns:a16="http://schemas.microsoft.com/office/drawing/2014/main" id="{76174A27-B2B8-8C35-4E5E-79FED222ED7C}"/>
              </a:ext>
            </a:extLst>
          </p:cNvPr>
          <p:cNvSpPr>
            <a:spLocks noGrp="1"/>
          </p:cNvSpPr>
          <p:nvPr>
            <p:ph sz="quarter" idx="4"/>
          </p:nvPr>
        </p:nvSpPr>
        <p:spPr>
          <a:xfrm>
            <a:off x="4874556" y="2590799"/>
            <a:ext cx="6982083" cy="3810033"/>
          </a:xfrm>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We proposed a system Blood Bank Management System is designed to save the life of people who required blood in time by sending and/or serving the request for Blood as and when required.</a:t>
            </a:r>
          </a:p>
          <a:p>
            <a:r>
              <a:rPr lang="en-US" dirty="0">
                <a:latin typeface="Times New Roman" panose="02020603050405020304" pitchFamily="18" charset="0"/>
                <a:cs typeface="Times New Roman" panose="02020603050405020304" pitchFamily="18" charset="0"/>
              </a:rPr>
              <a:t>The proposed system gives the procedural approach of how to bridge the gap between  hospitals, Donor, and Blood Banks.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Goals</a:t>
            </a:r>
          </a:p>
          <a:p>
            <a:r>
              <a:rPr lang="en-US" dirty="0">
                <a:latin typeface="Times New Roman" panose="02020603050405020304" pitchFamily="18" charset="0"/>
                <a:cs typeface="Times New Roman" panose="02020603050405020304" pitchFamily="18" charset="0"/>
              </a:rPr>
              <a:t>To ease the process of blood donation .</a:t>
            </a:r>
          </a:p>
          <a:p>
            <a:r>
              <a:rPr lang="en-US" dirty="0">
                <a:latin typeface="Times New Roman" panose="02020603050405020304" pitchFamily="18" charset="0"/>
                <a:cs typeface="Times New Roman" panose="02020603050405020304" pitchFamily="18" charset="0"/>
              </a:rPr>
              <a:t> To improve the existing system.</a:t>
            </a:r>
          </a:p>
          <a:p>
            <a:r>
              <a:rPr lang="en-US" dirty="0">
                <a:latin typeface="Times New Roman" panose="02020603050405020304" pitchFamily="18" charset="0"/>
                <a:cs typeface="Times New Roman" panose="02020603050405020304" pitchFamily="18" charset="0"/>
              </a:rPr>
              <a:t> To develop a scalable system.</a:t>
            </a:r>
          </a:p>
          <a:p>
            <a:endParaRPr lang="en-IN" dirty="0"/>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9" name="Table 13">
            <a:extLst>
              <a:ext uri="{FF2B5EF4-FFF2-40B4-BE49-F238E27FC236}">
                <a16:creationId xmlns:a16="http://schemas.microsoft.com/office/drawing/2014/main" id="{9E7325FC-0D71-48D4-C386-0E20B5EF139A}"/>
              </a:ext>
            </a:extLst>
          </p:cNvPr>
          <p:cNvGraphicFramePr>
            <a:graphicFrameLocks noGrp="1"/>
          </p:cNvGraphicFramePr>
          <p:nvPr>
            <p:ph idx="1"/>
            <p:extLst>
              <p:ext uri="{D42A27DB-BD31-4B8C-83A1-F6EECF244321}">
                <p14:modId xmlns:p14="http://schemas.microsoft.com/office/powerpoint/2010/main" val="3813684535"/>
              </p:ext>
            </p:extLst>
          </p:nvPr>
        </p:nvGraphicFramePr>
        <p:xfrm>
          <a:off x="0" y="1556792"/>
          <a:ext cx="12192001" cy="5809675"/>
        </p:xfrm>
        <a:graphic>
          <a:graphicData uri="http://schemas.openxmlformats.org/drawingml/2006/table">
            <a:tbl>
              <a:tblPr firstRow="1" bandRow="1">
                <a:tableStyleId>{5C22544A-7EE6-4342-B048-85BDC9FD1C3A}</a:tableStyleId>
              </a:tblPr>
              <a:tblGrid>
                <a:gridCol w="817488">
                  <a:extLst>
                    <a:ext uri="{9D8B030D-6E8A-4147-A177-3AD203B41FA5}">
                      <a16:colId xmlns:a16="http://schemas.microsoft.com/office/drawing/2014/main" val="1720283753"/>
                    </a:ext>
                  </a:extLst>
                </a:gridCol>
                <a:gridCol w="1441389">
                  <a:extLst>
                    <a:ext uri="{9D8B030D-6E8A-4147-A177-3AD203B41FA5}">
                      <a16:colId xmlns:a16="http://schemas.microsoft.com/office/drawing/2014/main" val="2172876833"/>
                    </a:ext>
                  </a:extLst>
                </a:gridCol>
                <a:gridCol w="745541">
                  <a:extLst>
                    <a:ext uri="{9D8B030D-6E8A-4147-A177-3AD203B41FA5}">
                      <a16:colId xmlns:a16="http://schemas.microsoft.com/office/drawing/2014/main" val="996997914"/>
                    </a:ext>
                  </a:extLst>
                </a:gridCol>
                <a:gridCol w="1747013">
                  <a:extLst>
                    <a:ext uri="{9D8B030D-6E8A-4147-A177-3AD203B41FA5}">
                      <a16:colId xmlns:a16="http://schemas.microsoft.com/office/drawing/2014/main" val="3524600351"/>
                    </a:ext>
                  </a:extLst>
                </a:gridCol>
                <a:gridCol w="7440570">
                  <a:extLst>
                    <a:ext uri="{9D8B030D-6E8A-4147-A177-3AD203B41FA5}">
                      <a16:colId xmlns:a16="http://schemas.microsoft.com/office/drawing/2014/main" val="2271658518"/>
                    </a:ext>
                  </a:extLst>
                </a:gridCol>
              </a:tblGrid>
              <a:tr h="1420555">
                <a:tc>
                  <a:txBody>
                    <a:bodyPr/>
                    <a:lstStyle/>
                    <a:p>
                      <a:r>
                        <a:rPr lang="en-US" dirty="0"/>
                        <a:t>S no</a:t>
                      </a:r>
                      <a:endParaRPr lang="en-IN" dirty="0"/>
                    </a:p>
                  </a:txBody>
                  <a:tcPr/>
                </a:tc>
                <a:tc>
                  <a:txBody>
                    <a:bodyPr/>
                    <a:lstStyle/>
                    <a:p>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Problems</a:t>
                      </a:r>
                      <a:r>
                        <a:rPr lang="en-US" dirty="0"/>
                        <a:t> </a:t>
                      </a:r>
                      <a:r>
                        <a:rPr lang="en-US" dirty="0">
                          <a:latin typeface="Times New Roman" panose="02020603050405020304" pitchFamily="18" charset="0"/>
                          <a:cs typeface="Times New Roman" panose="02020603050405020304" pitchFamily="18" charset="0"/>
                        </a:rPr>
                        <a:t>discussed and Solved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7557199"/>
                  </a:ext>
                </a:extLst>
              </a:tr>
              <a:tr h="1485719">
                <a:tc>
                  <a:txBody>
                    <a:bodyPr/>
                    <a:lstStyle/>
                    <a:p>
                      <a:r>
                        <a:rPr lang="en-US" dirty="0"/>
                        <a:t>1</a:t>
                      </a:r>
                      <a:endParaRPr lang="en-IN" dirty="0"/>
                    </a:p>
                  </a:txBody>
                  <a:tcPr/>
                </a:tc>
                <a:tc>
                  <a:txBody>
                    <a:bodyPr/>
                    <a:lstStyle/>
                    <a:p>
                      <a:r>
                        <a:rPr lang="fi-FI" dirty="0">
                          <a:latin typeface="Times New Roman" panose="02020603050405020304" pitchFamily="18" charset="0"/>
                          <a:cs typeface="Times New Roman" panose="02020603050405020304" pitchFamily="18" charset="0"/>
                        </a:rPr>
                        <a:t>2Teena, C.A, Sankar, K. and Kannan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2014</a:t>
                      </a:r>
                    </a:p>
                  </a:txBody>
                  <a:tcPr/>
                </a:tc>
                <a:tc>
                  <a:txBody>
                    <a:bodyPr/>
                    <a:lstStyle/>
                    <a:p>
                      <a:r>
                        <a:rPr lang="en-US" dirty="0"/>
                        <a:t>A Study   on   Blood   Bank   Management</a:t>
                      </a:r>
                      <a:endParaRPr lang="en-IN" dirty="0"/>
                    </a:p>
                  </a:txBody>
                  <a:tcPr/>
                </a:tc>
                <a:tc>
                  <a:txBody>
                    <a:bodyPr/>
                    <a:lstStyle/>
                    <a:p>
                      <a:r>
                        <a:rPr lang="en-US" dirty="0"/>
                        <a:t>Their system allowed an authorized blood bank administrator to sign in with a password to manage easily the records  of donors and  patients who need blood. The system provided many features including the central database,  quick   access   to   the  system content through the login, includes the search code  to find  donors  on a  given  basis, and the ease of adding and updating donor  data.</a:t>
                      </a:r>
                      <a:endParaRPr lang="en-IN" dirty="0"/>
                    </a:p>
                  </a:txBody>
                  <a:tcPr/>
                </a:tc>
                <a:extLst>
                  <a:ext uri="{0D108BD9-81ED-4DB2-BD59-A6C34878D82A}">
                    <a16:rowId xmlns:a16="http://schemas.microsoft.com/office/drawing/2014/main" val="3115706714"/>
                  </a:ext>
                </a:extLst>
              </a:tr>
              <a:tr h="1016545">
                <a:tc>
                  <a:txBody>
                    <a:bodyPr/>
                    <a:lstStyle/>
                    <a:p>
                      <a:r>
                        <a:rPr lang="en-US" dirty="0"/>
                        <a:t>2</a:t>
                      </a:r>
                      <a:endParaRPr lang="en-IN" dirty="0"/>
                    </a:p>
                  </a:txBody>
                  <a:tcPr/>
                </a:tc>
                <a:tc>
                  <a:txBody>
                    <a:bodyPr/>
                    <a:lstStyle/>
                    <a:p>
                      <a:r>
                        <a:rPr lang="en-US" dirty="0"/>
                        <a:t>Kumar.R,   Singh,   S.   and   Ragavi</a:t>
                      </a:r>
                      <a:endParaRPr lang="en-IN" dirty="0"/>
                    </a:p>
                  </a:txBody>
                  <a:tcPr/>
                </a:tc>
                <a:tc>
                  <a:txBody>
                    <a:bodyPr/>
                    <a:lstStyle/>
                    <a:p>
                      <a:r>
                        <a:rPr lang="en-IN" dirty="0"/>
                        <a:t>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Blood   Bank   Management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System.</a:t>
                      </a:r>
                      <a:endParaRPr lang="en-IN" dirty="0"/>
                    </a:p>
                    <a:p>
                      <a:endParaRPr lang="en-IN" dirty="0"/>
                    </a:p>
                  </a:txBody>
                  <a:tcPr/>
                </a:tc>
                <a:tc>
                  <a:txBody>
                    <a:bodyPr/>
                    <a:lstStyle/>
                    <a:p>
                      <a:r>
                        <a:rPr lang="en-US" dirty="0"/>
                        <a:t>The   researchers   developed   a   web-based   blood management which assists the blood donor records management and provides ease of control in the   distribution  of   blood  products   in   various   parts   of  the   country   considering   demands  of hospitals.</a:t>
                      </a:r>
                      <a:endParaRPr lang="en-IN" dirty="0"/>
                    </a:p>
                  </a:txBody>
                  <a:tcPr/>
                </a:tc>
                <a:extLst>
                  <a:ext uri="{0D108BD9-81ED-4DB2-BD59-A6C34878D82A}">
                    <a16:rowId xmlns:a16="http://schemas.microsoft.com/office/drawing/2014/main" val="3101069078"/>
                  </a:ext>
                </a:extLst>
              </a:tr>
              <a:tr h="1251132">
                <a:tc>
                  <a:txBody>
                    <a:bodyPr/>
                    <a:lstStyle/>
                    <a:p>
                      <a:r>
                        <a:rPr lang="en-US" dirty="0"/>
                        <a:t>3</a:t>
                      </a:r>
                      <a:endParaRPr lang="en-IN" dirty="0"/>
                    </a:p>
                  </a:txBody>
                  <a:tcPr/>
                </a:tc>
                <a:tc>
                  <a:txBody>
                    <a:bodyPr/>
                    <a:lstStyle/>
                    <a:p>
                      <a:r>
                        <a:rPr lang="en-IN" dirty="0"/>
                        <a:t>Liyana</a:t>
                      </a:r>
                    </a:p>
                  </a:txBody>
                  <a:tcPr/>
                </a:tc>
                <a:tc>
                  <a:txBody>
                    <a:bodyPr/>
                    <a:lstStyle/>
                    <a:p>
                      <a:r>
                        <a:rPr lang="en-IN" dirty="0"/>
                        <a:t>2020</a:t>
                      </a:r>
                    </a:p>
                  </a:txBody>
                  <a:tcPr/>
                </a:tc>
                <a:tc>
                  <a:txBody>
                    <a:bodyPr/>
                    <a:lstStyle/>
                    <a:p>
                      <a:r>
                        <a:rPr lang="en-US" dirty="0"/>
                        <a:t>Blood   Bank Management   System  Using   Rule-Based  Method</a:t>
                      </a:r>
                      <a:endParaRPr lang="en-IN" dirty="0"/>
                    </a:p>
                  </a:txBody>
                  <a:tcPr/>
                </a:tc>
                <a:tc>
                  <a:txBody>
                    <a:bodyPr/>
                    <a:lstStyle/>
                    <a:p>
                      <a:r>
                        <a:rPr lang="en-US" dirty="0"/>
                        <a:t>The author developed a web-based system to help the blood bank to record the donor details fast and easy. The system used rule-based decisions to ensure to have a right decision on right time. Also, system can send messages to donors if any particular blood type is needed.</a:t>
                      </a:r>
                      <a:endParaRPr lang="en-IN" dirty="0"/>
                    </a:p>
                  </a:txBody>
                  <a:tcPr/>
                </a:tc>
                <a:extLst>
                  <a:ext uri="{0D108BD9-81ED-4DB2-BD59-A6C34878D82A}">
                    <a16:rowId xmlns:a16="http://schemas.microsoft.com/office/drawing/2014/main" val="2674794278"/>
                  </a:ext>
                </a:extLst>
              </a:tr>
            </a:tbl>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4152" y="1196752"/>
            <a:ext cx="3932237" cy="945755"/>
          </a:xfrm>
        </p:spPr>
        <p:txBody>
          <a:bodyPr>
            <a:normAutofit/>
          </a:bodyPr>
          <a:lstStyle/>
          <a:p>
            <a:r>
              <a:rPr lang="en-US" sz="4800" dirty="0"/>
              <a:t>Modules</a:t>
            </a:r>
          </a:p>
        </p:txBody>
      </p:sp>
      <p:sp>
        <p:nvSpPr>
          <p:cNvPr id="12" name="Text Placeholder 11">
            <a:extLst>
              <a:ext uri="{FF2B5EF4-FFF2-40B4-BE49-F238E27FC236}">
                <a16:creationId xmlns:a16="http://schemas.microsoft.com/office/drawing/2014/main" id="{FD273F42-95C9-20A2-34BC-4E15A0F67392}"/>
              </a:ext>
            </a:extLst>
          </p:cNvPr>
          <p:cNvSpPr>
            <a:spLocks noGrp="1"/>
          </p:cNvSpPr>
          <p:nvPr>
            <p:ph type="body" sz="half" idx="2"/>
          </p:nvPr>
        </p:nvSpPr>
        <p:spPr>
          <a:xfrm>
            <a:off x="7635240" y="2564904"/>
            <a:ext cx="3932237" cy="3838944"/>
          </a:xfrm>
        </p:spPr>
        <p:txBody>
          <a:bodyPr>
            <a:normAutofit/>
          </a:bodyPr>
          <a:lstStyle/>
          <a:p>
            <a:pPr marL="285750" indent="-285750">
              <a:buFont typeface="Wingdings" panose="05000000000000000000" pitchFamily="2" charset="2"/>
              <a:buChar char="§"/>
            </a:pPr>
            <a:r>
              <a:rPr lang="en-IN" sz="2000" dirty="0"/>
              <a:t>Admin</a:t>
            </a:r>
          </a:p>
          <a:p>
            <a:pPr marL="285750" indent="-285750">
              <a:buFont typeface="Wingdings" panose="05000000000000000000" pitchFamily="2" charset="2"/>
              <a:buChar char="§"/>
            </a:pPr>
            <a:r>
              <a:rPr lang="en-IN" sz="2000" dirty="0"/>
              <a:t>Patient</a:t>
            </a:r>
          </a:p>
          <a:p>
            <a:pPr marL="285750" indent="-285750">
              <a:buFont typeface="Wingdings" panose="05000000000000000000" pitchFamily="2" charset="2"/>
              <a:buChar char="§"/>
            </a:pPr>
            <a:r>
              <a:rPr lang="en-IN" sz="2000" dirty="0"/>
              <a:t>Donor</a:t>
            </a:r>
          </a:p>
          <a:p>
            <a:pPr marL="285750" indent="-285750">
              <a:buFont typeface="Wingdings" panose="05000000000000000000" pitchFamily="2" charset="2"/>
              <a:buChar char="§"/>
            </a:pPr>
            <a:r>
              <a:rPr lang="en-IN" sz="2000" dirty="0"/>
              <a:t>Blood Bank </a:t>
            </a:r>
          </a:p>
        </p:txBody>
      </p:sp>
      <p:pic>
        <p:nvPicPr>
          <p:cNvPr id="8" name="Picture 7">
            <a:extLst>
              <a:ext uri="{FF2B5EF4-FFF2-40B4-BE49-F238E27FC236}">
                <a16:creationId xmlns:a16="http://schemas.microsoft.com/office/drawing/2014/main" id="{645CFE8E-57CD-3B15-7C18-F7974692FE2E}"/>
              </a:ext>
            </a:extLst>
          </p:cNvPr>
          <p:cNvPicPr>
            <a:picLocks noChangeAspect="1"/>
          </p:cNvPicPr>
          <p:nvPr/>
        </p:nvPicPr>
        <p:blipFill>
          <a:blip r:embed="rId2"/>
          <a:stretch>
            <a:fillRect/>
          </a:stretch>
        </p:blipFill>
        <p:spPr>
          <a:xfrm>
            <a:off x="263352" y="442143"/>
            <a:ext cx="6264696" cy="5961705"/>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&amp; HARDWARE REQUIREMENTS</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FE2F18FC-39AE-96A2-EA8A-BD74DC891042}"/>
              </a:ext>
            </a:extLst>
          </p:cNvPr>
          <p:cNvSpPr>
            <a:spLocks noGrp="1"/>
          </p:cNvSpPr>
          <p:nvPr>
            <p:ph type="body" idx="1"/>
          </p:nvPr>
        </p:nvSpPr>
        <p:spPr>
          <a:xfrm>
            <a:off x="1066800" y="1700808"/>
            <a:ext cx="4800600" cy="889991"/>
          </a:xfrm>
        </p:spPr>
        <p:txBody>
          <a:bodyPr/>
          <a:lstStyle/>
          <a:p>
            <a:r>
              <a:rPr lang="en-US" b="1" dirty="0">
                <a:solidFill>
                  <a:srgbClr val="002060"/>
                </a:solidFill>
                <a:latin typeface="Times New Roman" panose="02020603050405020304" pitchFamily="18" charset="0"/>
                <a:cs typeface="Times New Roman" panose="02020603050405020304" pitchFamily="18" charset="0"/>
              </a:rPr>
              <a:t>SOFTWARE REQUIREMENTS</a:t>
            </a:r>
          </a:p>
        </p:txBody>
      </p:sp>
      <p:sp>
        <p:nvSpPr>
          <p:cNvPr id="4" name="Content Placeholder 3">
            <a:extLst>
              <a:ext uri="{FF2B5EF4-FFF2-40B4-BE49-F238E27FC236}">
                <a16:creationId xmlns:a16="http://schemas.microsoft.com/office/drawing/2014/main" id="{3828D5AD-62A5-B02C-2600-3A7D8CF7486F}"/>
              </a:ext>
            </a:extLst>
          </p:cNvPr>
          <p:cNvSpPr>
            <a:spLocks noGrp="1"/>
          </p:cNvSpPr>
          <p:nvPr>
            <p:ph sz="half" idx="2"/>
          </p:nvPr>
        </p:nvSpPr>
        <p:spPr/>
        <p:txBody>
          <a:bodyPr/>
          <a:lstStyle/>
          <a:p>
            <a:r>
              <a:rPr lang="en-IN" sz="2400" dirty="0">
                <a:latin typeface="Times New Roman" panose="02020603050405020304" pitchFamily="18" charset="0"/>
                <a:cs typeface="Times New Roman" panose="02020603050405020304" pitchFamily="18" charset="0"/>
              </a:rPr>
              <a:t>Operating system : Windows 11.</a:t>
            </a:r>
          </a:p>
          <a:p>
            <a:r>
              <a:rPr lang="en-IN" sz="2400" dirty="0">
                <a:latin typeface="Times New Roman" panose="02020603050405020304" pitchFamily="18" charset="0"/>
                <a:cs typeface="Times New Roman" panose="02020603050405020304" pitchFamily="18" charset="0"/>
              </a:rPr>
              <a:t>Coding Language :  JAVA</a:t>
            </a:r>
          </a:p>
          <a:p>
            <a:r>
              <a:rPr lang="en-IN" sz="2400" dirty="0">
                <a:latin typeface="Times New Roman" panose="02020603050405020304" pitchFamily="18" charset="0"/>
                <a:cs typeface="Times New Roman" panose="02020603050405020304" pitchFamily="18" charset="0"/>
              </a:rPr>
              <a:t>Frontend: HTML</a:t>
            </a:r>
          </a:p>
          <a:p>
            <a:r>
              <a:rPr lang="en-IN" sz="2400" dirty="0">
                <a:latin typeface="Times New Roman" panose="02020603050405020304" pitchFamily="18" charset="0"/>
                <a:cs typeface="Times New Roman" panose="02020603050405020304" pitchFamily="18" charset="0"/>
              </a:rPr>
              <a:t>Backend: MySQL</a:t>
            </a:r>
          </a:p>
          <a:p>
            <a:r>
              <a:rPr lang="en-IN" sz="2400" dirty="0">
                <a:latin typeface="Times New Roman" panose="02020603050405020304" pitchFamily="18" charset="0"/>
                <a:cs typeface="Times New Roman" panose="02020603050405020304" pitchFamily="18" charset="0"/>
              </a:rPr>
              <a:t>Server: Apache Tomcat 9</a:t>
            </a:r>
          </a:p>
          <a:p>
            <a:r>
              <a:rPr lang="en-IN" sz="2400" dirty="0">
                <a:latin typeface="Times New Roman" panose="02020603050405020304" pitchFamily="18" charset="0"/>
                <a:cs typeface="Times New Roman" panose="02020603050405020304" pitchFamily="18" charset="0"/>
              </a:rPr>
              <a:t>IDE : Eclipse</a:t>
            </a:r>
          </a:p>
        </p:txBody>
      </p:sp>
      <p:sp>
        <p:nvSpPr>
          <p:cNvPr id="5" name="Text Placeholder 4">
            <a:extLst>
              <a:ext uri="{FF2B5EF4-FFF2-40B4-BE49-F238E27FC236}">
                <a16:creationId xmlns:a16="http://schemas.microsoft.com/office/drawing/2014/main" id="{F47433D0-D6D5-2B9D-1DFC-AD6AE1811FD4}"/>
              </a:ext>
            </a:extLst>
          </p:cNvPr>
          <p:cNvSpPr>
            <a:spLocks noGrp="1"/>
          </p:cNvSpPr>
          <p:nvPr>
            <p:ph type="body" sz="quarter" idx="3"/>
          </p:nvPr>
        </p:nvSpPr>
        <p:spPr>
          <a:xfrm>
            <a:off x="6324600" y="1764803"/>
            <a:ext cx="4800600" cy="762000"/>
          </a:xfrm>
        </p:spPr>
        <p:txBody>
          <a:bodyPr/>
          <a:lstStyle/>
          <a:p>
            <a:r>
              <a:rPr lang="en-US" dirty="0">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HARDWARE REQUIREMENTS</a:t>
            </a:r>
          </a:p>
        </p:txBody>
      </p:sp>
      <p:sp>
        <p:nvSpPr>
          <p:cNvPr id="6" name="Content Placeholder 5">
            <a:extLst>
              <a:ext uri="{FF2B5EF4-FFF2-40B4-BE49-F238E27FC236}">
                <a16:creationId xmlns:a16="http://schemas.microsoft.com/office/drawing/2014/main" id="{89CD143E-D188-9EA6-4784-B45EA949BC50}"/>
              </a:ext>
            </a:extLst>
          </p:cNvPr>
          <p:cNvSpPr>
            <a:spLocks noGrp="1"/>
          </p:cNvSpPr>
          <p:nvPr>
            <p:ph sz="quarter" idx="4"/>
          </p:nvPr>
        </p:nvSpPr>
        <p:spPr/>
        <p:txBody>
          <a:bodyPr/>
          <a:lstStyle/>
          <a:p>
            <a:r>
              <a:rPr lang="en-IN" sz="2400" dirty="0">
                <a:latin typeface="Times New Roman" panose="02020603050405020304" pitchFamily="18" charset="0"/>
                <a:cs typeface="Times New Roman" panose="02020603050405020304" pitchFamily="18" charset="0"/>
              </a:rPr>
              <a:t>Hard Disk : 1 TB.</a:t>
            </a:r>
          </a:p>
          <a:p>
            <a:r>
              <a:rPr lang="en-IN" sz="2400" dirty="0">
                <a:latin typeface="Times New Roman" panose="02020603050405020304" pitchFamily="18" charset="0"/>
                <a:cs typeface="Times New Roman" panose="02020603050405020304" pitchFamily="18" charset="0"/>
              </a:rPr>
              <a:t>Monitor : 15’’ LED</a:t>
            </a:r>
          </a:p>
          <a:p>
            <a:r>
              <a:rPr lang="en-IN" sz="2400" dirty="0">
                <a:latin typeface="Times New Roman" panose="02020603050405020304" pitchFamily="18" charset="0"/>
                <a:cs typeface="Times New Roman" panose="02020603050405020304" pitchFamily="18" charset="0"/>
              </a:rPr>
              <a:t>Input Devices : Keyboard, Mouse</a:t>
            </a:r>
          </a:p>
          <a:p>
            <a:r>
              <a:rPr lang="en-IN" sz="2400" dirty="0">
                <a:latin typeface="Times New Roman" panose="02020603050405020304" pitchFamily="18" charset="0"/>
                <a:cs typeface="Times New Roman" panose="02020603050405020304" pitchFamily="18" charset="0"/>
              </a:rPr>
              <a:t>Ram : 8 GB</a:t>
            </a:r>
          </a:p>
          <a:p>
            <a:r>
              <a:rPr lang="en-IN" sz="2400" dirty="0">
                <a:latin typeface="Times New Roman" panose="02020603050405020304" pitchFamily="18" charset="0"/>
                <a:cs typeface="Times New Roman" panose="02020603050405020304" pitchFamily="18" charset="0"/>
              </a:rPr>
              <a:t>Processor: 1GHz or High</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a:t>
            </a:r>
          </a:p>
        </p:txBody>
      </p:sp>
      <p:pic>
        <p:nvPicPr>
          <p:cNvPr id="3" name="Picture 2">
            <a:extLst>
              <a:ext uri="{FF2B5EF4-FFF2-40B4-BE49-F238E27FC236}">
                <a16:creationId xmlns:a16="http://schemas.microsoft.com/office/drawing/2014/main" id="{F61367B0-62F8-C48C-C6AD-5CB2EA88989A}"/>
              </a:ext>
            </a:extLst>
          </p:cNvPr>
          <p:cNvPicPr>
            <a:picLocks noChangeAspect="1"/>
          </p:cNvPicPr>
          <p:nvPr/>
        </p:nvPicPr>
        <p:blipFill rotWithShape="1">
          <a:blip r:embed="rId2"/>
          <a:srcRect t="6532"/>
          <a:stretch/>
        </p:blipFill>
        <p:spPr>
          <a:xfrm>
            <a:off x="335360" y="2204864"/>
            <a:ext cx="8856984" cy="4121868"/>
          </a:xfrm>
          <a:prstGeom prst="rect">
            <a:avLst/>
          </a:prstGeo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74252327-69D4-3CF4-C6A2-C9AAA3395ADE}"/>
              </a:ext>
            </a:extLst>
          </p:cNvPr>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proposed Blood Bank Management System gives a reliable platform for both donors and acceptors.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Blood Bank Management System is a web-based application that helps to minimize human errors and problems pertaining to data redundancy.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is a fast-paced and efficient way to communicate without any security threats as the data entered will be verified and frequently updated thereby increasing the probability of saving one's life. Moreover, the availability of a location-based system where the nearest blood bank can be located through Google maps makes it more accessible.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47</TotalTime>
  <Words>626</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Franklin Gothic Medium</vt:lpstr>
      <vt:lpstr>Times New Roman</vt:lpstr>
      <vt:lpstr>Wingdings</vt:lpstr>
      <vt:lpstr>Medical Design 16x9</vt:lpstr>
      <vt:lpstr>BLOOD BANK MANAGEMENT SYSTEM</vt:lpstr>
      <vt:lpstr>TABLE OF CONTENTS</vt:lpstr>
      <vt:lpstr>INTRODUCTION </vt:lpstr>
      <vt:lpstr>EXISTING SYSTEM &amp; PROPOSED SYSTEM </vt:lpstr>
      <vt:lpstr>LITERATURE SURVEY </vt:lpstr>
      <vt:lpstr>Modules</vt:lpstr>
      <vt:lpstr>SOFTWARE &amp; HARDWARE REQUIREMENTS </vt:lpstr>
      <vt:lpstr>GITHUB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Ganesh Goud</dc:creator>
  <cp:lastModifiedBy>Ganesh Goud</cp:lastModifiedBy>
  <cp:revision>2</cp:revision>
  <dcterms:created xsi:type="dcterms:W3CDTF">2022-09-07T03:21:18Z</dcterms:created>
  <dcterms:modified xsi:type="dcterms:W3CDTF">2022-09-11T16:04:45Z</dcterms:modified>
</cp:coreProperties>
</file>