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9" r:id="rId3"/>
    <p:sldId id="260" r:id="rId4"/>
    <p:sldId id="273" r:id="rId5"/>
    <p:sldId id="258" r:id="rId6"/>
    <p:sldId id="257" r:id="rId7"/>
    <p:sldId id="261" r:id="rId8"/>
    <p:sldId id="262" r:id="rId9"/>
    <p:sldId id="269" r:id="rId10"/>
    <p:sldId id="270" r:id="rId11"/>
    <p:sldId id="271" r:id="rId12"/>
    <p:sldId id="272" r:id="rId13"/>
    <p:sldId id="275" r:id="rId14"/>
    <p:sldId id="274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993" autoAdjust="0"/>
    <p:restoredTop sz="94010" autoAdjust="0"/>
  </p:normalViewPr>
  <p:slideViewPr>
    <p:cSldViewPr snapToGrid="0">
      <p:cViewPr varScale="1">
        <p:scale>
          <a:sx n="100" d="100"/>
          <a:sy n="100" d="100"/>
        </p:scale>
        <p:origin x="96" y="3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180A2-7138-7731-ADE9-9BD662E3A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B69A8-E3CD-5697-3FCB-8EA15553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A6FA2-7CEA-5E56-CC27-9E05CFB1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E17EC-9B26-EA0C-AFD3-8243B0EB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C0E44-7917-223E-FA8C-93748019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7763-94FA-C09C-F96F-662714AD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36603-A25E-8B2F-EE3C-C763514C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C08D8-B6F0-3C5C-AAB2-C3833D5A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0C88B-71D4-9EF5-428D-EBADD8AB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CC445-6A7F-B39E-54F1-53626C6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B5EEDF-AADF-CD33-AED9-069A0E38C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A3092-7430-4EE1-0ABE-48294BF6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3035A-DEEF-2389-5CED-AF2E6947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BAB18-8221-D68B-369C-59F5B0C0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004B1-4363-F22F-C353-F1B0FFEC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24E7-21CA-C436-84E3-D2E4CD6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7F26B-554B-564D-5F03-F7513537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35515-9DAA-DA5F-3C0A-CDE81C70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212B4-AB75-5944-4A03-2AF27FAF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E9C20-3CAC-5B6A-5F61-E80602E3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0F85-5235-DC9B-1300-DFB22D1B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BDBEF-700C-EC43-4827-36BC12E3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D86FF-51F0-5278-F3ED-711B8ACF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F86F3-5041-06AD-AC4D-BAAA9431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0607E-C65E-5CB7-CC70-22932E53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42C6-7E02-1D30-9FC9-AB0E8277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F5E6D-4A4A-F642-9F4C-FC482589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5B98B-4C83-6F05-357A-D918022D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55011-FEC5-F23A-3683-2859E5B6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C61E3-83A7-7F7C-480E-80FE7C0D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560F1-B3EB-EDBE-7F67-BE1F4C3C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79DD-3272-C84B-D3B9-7513B998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FD5A9-1457-163B-B920-60B92A91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56AFC-9F18-257B-840C-8A5816113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FD6776-6F2E-A1C9-64DC-5DF63AA5B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58EC58-4BFD-FBA9-5A37-6477C493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052D8-2810-846F-212D-2DB6B0C4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68F98-5802-EDD6-10EE-763BC05B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A30702-129D-4393-090A-DE800A1C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6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4BE4C-59F8-262A-6D3F-BF350CD4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DD6A9-ECFF-AD40-5242-341FA89E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6C218B-4B0C-6651-A5E1-66922EB8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62BB2-6DCB-1E21-EFB5-B28C46DA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7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78CF2-1C77-1B25-6B1E-DB195903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40900F-9307-2853-D60C-33D7785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28932-F996-292F-42B9-709838E4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5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F2C8-B5BD-2302-2547-D02BCC1E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E3C72-3E41-A84F-4C38-D4E9D271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BEF0B-85A9-E0B8-77D9-6CBE3226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19054-54EC-BA2D-4B9E-3CB1562D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6DE0F-0DBD-F2D8-7E33-DF61965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4137A-B6C6-2F9D-D4E9-FE9DD151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5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5917E-19AD-3AF2-B75C-987A39E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6DE72-7C1B-C6E0-5F30-A5F26677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F1ECD-50DB-855E-D1B6-044F8AD7D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532F3-52A8-FF63-7BDC-553864C5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3AFB2-0973-4087-6D64-C494DA50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C30C0-B679-B251-46B5-D1C34A6B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023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AE5C9-D904-9D7A-36A9-862FC7D0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DE7EC-15B3-CCE2-303C-A5098666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C4F98-8629-55D5-4817-2F43A824A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4E09-2116-4689-9110-CA12382405B2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B26F5-A6FA-EDE2-2BC6-6882C160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7F017-77B8-9BAA-0A92-0D6AF63F0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3759-1B18-40B7-B5C3-D36714340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6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" Target="slide8.xml"  /><Relationship Id="rId3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" Target="slide8.xml"  /><Relationship Id="rId3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9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slide" Target="slide8.xml"  /><Relationship Id="rId7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erd.png" TargetMode="External" /><Relationship Id="rId3" Type="http://schemas.openxmlformats.org/officeDocument/2006/relationships/image" Target="../media/image3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crawling.pdf" TargetMode="External" /><Relationship Id="rId3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5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" Target="slide9.xml"  /><Relationship Id="rId3" Type="http://schemas.openxmlformats.org/officeDocument/2006/relationships/image" Target="../media/image22.png"  /><Relationship Id="rId4" Type="http://schemas.openxmlformats.org/officeDocument/2006/relationships/slide" Target="slide11.xml"  /><Relationship Id="rId5" Type="http://schemas.openxmlformats.org/officeDocument/2006/relationships/image" Target="../media/image23.png"  /><Relationship Id="rId6" Type="http://schemas.openxmlformats.org/officeDocument/2006/relationships/slide" Target="slide10.xml"  /><Relationship Id="rId7" Type="http://schemas.openxmlformats.org/officeDocument/2006/relationships/image" Target="../media/image24.png"  /><Relationship Id="rId8" Type="http://schemas.openxmlformats.org/officeDocument/2006/relationships/slide" Target="slide12.xml"  /><Relationship Id="rId9" Type="http://schemas.openxmlformats.org/officeDocument/2006/relationships/image" Target="../media/image2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" Target="slide8.xml"  /><Relationship Id="rId3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4074" y="1719068"/>
            <a:ext cx="9323851" cy="3419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5880" y="3719477"/>
            <a:ext cx="1079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십오야 조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3B107-5F40-D14D-013E-86C7543B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7B25D90-57E6-B143-79B3-A643D11063A1}"/>
              </a:ext>
            </a:extLst>
          </p:cNvPr>
          <p:cNvSpPr txBox="1"/>
          <p:nvPr/>
        </p:nvSpPr>
        <p:spPr>
          <a:xfrm>
            <a:off x="288000" y="144000"/>
            <a:ext cx="36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Benchmarking </a:t>
            </a:r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43C5A8CD-C437-6CF7-9C37-97F298317E27}"/>
              </a:ext>
            </a:extLst>
          </p:cNvPr>
          <p:cNvSpPr/>
          <p:nvPr/>
        </p:nvSpPr>
        <p:spPr>
          <a:xfrm>
            <a:off x="1893600" y="792000"/>
            <a:ext cx="8407730" cy="571314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3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13008-FD29-02B3-D5E6-2BA17362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2309C7-F76E-42BC-42DE-7E104D48749E}"/>
              </a:ext>
            </a:extLst>
          </p:cNvPr>
          <p:cNvSpPr txBox="1"/>
          <p:nvPr/>
        </p:nvSpPr>
        <p:spPr>
          <a:xfrm>
            <a:off x="288000" y="144000"/>
            <a:ext cx="36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Benchmarking </a:t>
            </a:r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D22BF852-528E-E300-D331-EF32B1CAD097}"/>
              </a:ext>
            </a:extLst>
          </p:cNvPr>
          <p:cNvSpPr/>
          <p:nvPr/>
        </p:nvSpPr>
        <p:spPr>
          <a:xfrm>
            <a:off x="1893600" y="792000"/>
            <a:ext cx="8407730" cy="571314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9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B51E4-A7E7-A7EF-84A7-6C5FD166A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6300971-44A9-7C78-73E2-6DA5DE60B2F1}"/>
              </a:ext>
            </a:extLst>
          </p:cNvPr>
          <p:cNvSpPr txBox="1"/>
          <p:nvPr/>
        </p:nvSpPr>
        <p:spPr>
          <a:xfrm>
            <a:off x="288000" y="144000"/>
            <a:ext cx="36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Benchmarking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73E202-4E50-8E02-DDC4-0DB0CFAC83FC}"/>
              </a:ext>
            </a:extLst>
          </p:cNvPr>
          <p:cNvSpPr/>
          <p:nvPr/>
        </p:nvSpPr>
        <p:spPr>
          <a:xfrm>
            <a:off x="2804317" y="992174"/>
            <a:ext cx="2520315" cy="2520315"/>
          </a:xfrm>
          <a:prstGeom prst="ellipse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3EB531-8D99-2DEE-B1CF-D169E7E89210}"/>
              </a:ext>
            </a:extLst>
          </p:cNvPr>
          <p:cNvSpPr/>
          <p:nvPr/>
        </p:nvSpPr>
        <p:spPr>
          <a:xfrm>
            <a:off x="2804317" y="3633604"/>
            <a:ext cx="2520315" cy="2520315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B2BF61-F6B1-5E40-2C52-CA3D3CE8D30C}"/>
              </a:ext>
            </a:extLst>
          </p:cNvPr>
          <p:cNvSpPr/>
          <p:nvPr/>
        </p:nvSpPr>
        <p:spPr>
          <a:xfrm>
            <a:off x="6739596" y="992174"/>
            <a:ext cx="2520315" cy="2520315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EE5DB9-AAD9-B845-7AB5-1F6869883B4C}"/>
              </a:ext>
            </a:extLst>
          </p:cNvPr>
          <p:cNvSpPr/>
          <p:nvPr/>
        </p:nvSpPr>
        <p:spPr>
          <a:xfrm>
            <a:off x="6649753" y="3512489"/>
            <a:ext cx="2664000" cy="2664000"/>
          </a:xfrm>
          <a:prstGeom prst="ellipse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" name="직사각형 1">
            <a:hlinkClick r:id="rId6" action="ppaction://hlinksldjump"/>
            <a:extLst>
              <a:ext uri="{FF2B5EF4-FFF2-40B4-BE49-F238E27FC236}">
                <a16:creationId xmlns:a16="http://schemas.microsoft.com/office/drawing/2014/main" id="{4CE590C0-941E-DAA2-21F5-A93D28174BA0}"/>
              </a:ext>
            </a:extLst>
          </p:cNvPr>
          <p:cNvSpPr/>
          <p:nvPr/>
        </p:nvSpPr>
        <p:spPr>
          <a:xfrm>
            <a:off x="1892135" y="793039"/>
            <a:ext cx="8407730" cy="571314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771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00" y="144000"/>
            <a:ext cx="3841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6.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Main Points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2857" y="2361138"/>
            <a:ext cx="3526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Achieve"/>
              </a:rPr>
              <a:t>ERD</a:t>
            </a:r>
            <a:endParaRPr lang="ko-KR" altLang="en-US" sz="2800">
              <a:solidFill>
                <a:schemeClr val="bg1"/>
              </a:solidFill>
              <a:latin typeface="Achieve"/>
            </a:endParaRPr>
          </a:p>
        </p:txBody>
      </p:sp>
      <p:pic>
        <p:nvPicPr>
          <p:cNvPr id="4" name="그림 3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9750" y="3103200"/>
            <a:ext cx="9525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00" y="144000"/>
            <a:ext cx="3841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6.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Main Points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2857" y="2361138"/>
            <a:ext cx="3526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Achieve"/>
              </a:rPr>
              <a:t>Web</a:t>
            </a:r>
            <a:r>
              <a:rPr lang="ko-KR" altLang="en-US" sz="2800">
                <a:solidFill>
                  <a:schemeClr val="bg1"/>
                </a:solidFill>
                <a:latin typeface="Achieve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Achieve"/>
              </a:rPr>
              <a:t>Crawling</a:t>
            </a:r>
            <a:endParaRPr lang="ko-KR" altLang="en-US" sz="2800">
              <a:solidFill>
                <a:schemeClr val="bg1"/>
              </a:solidFill>
              <a:latin typeface="Achieve"/>
            </a:endParaRPr>
          </a:p>
        </p:txBody>
      </p:sp>
      <p:pic>
        <p:nvPicPr>
          <p:cNvPr id="18" name="그림 17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9749" y="3103877"/>
            <a:ext cx="9525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E9E4D-CDAE-AB71-1B8E-6D211B1E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03CA8-77DA-F91F-86C1-F3D072689C75}"/>
              </a:ext>
            </a:extLst>
          </p:cNvPr>
          <p:cNvSpPr txBox="1"/>
          <p:nvPr/>
        </p:nvSpPr>
        <p:spPr>
          <a:xfrm>
            <a:off x="3615783" y="3108034"/>
            <a:ext cx="460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7.</a:t>
            </a:r>
            <a:r>
              <a:rPr lang="ko-KR" altLang="en-US" sz="3200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Run The Project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51C7E-19CA-20F7-92AF-1194C6D5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65" y="3016102"/>
            <a:ext cx="768637" cy="7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8E494-8506-4BCC-E85E-C3D8A31C2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21008-4F87-8E4C-698D-4CE74C76D5A6}"/>
              </a:ext>
            </a:extLst>
          </p:cNvPr>
          <p:cNvSpPr txBox="1"/>
          <p:nvPr/>
        </p:nvSpPr>
        <p:spPr>
          <a:xfrm>
            <a:off x="3525373" y="3100892"/>
            <a:ext cx="4898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8. Feedback &amp; </a:t>
            </a:r>
            <a:r>
              <a:rPr lang="en-US" altLang="ko-KR" sz="3200" dirty="0" err="1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QnA</a:t>
            </a:r>
            <a:endParaRPr lang="en-US" altLang="ko-KR" sz="3200" dirty="0">
              <a:solidFill>
                <a:schemeClr val="bg1"/>
              </a:solidFill>
              <a:latin typeface="Achieve" panose="00000800000000000000" pitchFamily="2" charset="0"/>
              <a:ea typeface="던파 비트비트체 TTF" panose="020008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F2C8B-BFF0-BA88-6BA0-AD9D4450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89" y="3100892"/>
            <a:ext cx="584776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96101-D7CA-A7E5-AB36-B4369A791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3887AF-22F0-80C8-0C22-4AC8E953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011">
            <a:off x="4172485" y="1631124"/>
            <a:ext cx="3847031" cy="3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6E7D2-1024-06B3-0A08-16F08696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E414FD7-5CDB-C3E8-9FA1-D5723505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27" y="695182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34DAE8-C55C-BC58-3879-D067DA1B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72" y="699715"/>
            <a:ext cx="952500" cy="952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ECAB5E-D2DD-2642-E1C4-8069F359E30C}"/>
              </a:ext>
            </a:extLst>
          </p:cNvPr>
          <p:cNvSpPr txBox="1"/>
          <p:nvPr/>
        </p:nvSpPr>
        <p:spPr>
          <a:xfrm>
            <a:off x="3389188" y="699715"/>
            <a:ext cx="54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Achieve" panose="00000800000000000000" pitchFamily="2" charset="0"/>
              <a:ea typeface="던파 비트비트체 TTF" panose="020008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40141-1DC0-3767-7D96-E6FC81164BBE}"/>
              </a:ext>
            </a:extLst>
          </p:cNvPr>
          <p:cNvSpPr txBox="1"/>
          <p:nvPr/>
        </p:nvSpPr>
        <p:spPr>
          <a:xfrm>
            <a:off x="6598343" y="2724367"/>
            <a:ext cx="36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Benchmarking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6E7BAF-9C33-D142-3BB5-C46DD99D5608}"/>
              </a:ext>
            </a:extLst>
          </p:cNvPr>
          <p:cNvSpPr txBox="1"/>
          <p:nvPr/>
        </p:nvSpPr>
        <p:spPr>
          <a:xfrm>
            <a:off x="6598343" y="3539796"/>
            <a:ext cx="3841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6.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Main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6D315-8BF1-C64C-3C29-9973D82DA618}"/>
              </a:ext>
            </a:extLst>
          </p:cNvPr>
          <p:cNvSpPr txBox="1"/>
          <p:nvPr/>
        </p:nvSpPr>
        <p:spPr>
          <a:xfrm>
            <a:off x="6598343" y="5173252"/>
            <a:ext cx="2724740" cy="36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8. Feedback &amp; </a:t>
            </a:r>
            <a:r>
              <a:rPr lang="en-US" altLang="ko-KR" dirty="0" err="1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QnA</a:t>
            </a:r>
            <a:endParaRPr lang="en-US" altLang="ko-KR" dirty="0">
              <a:solidFill>
                <a:schemeClr val="bg1"/>
              </a:solidFill>
              <a:latin typeface="Achieve" panose="00000800000000000000" pitchFamily="2" charset="0"/>
              <a:ea typeface="던파 비트비트체 TTF" panose="020008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10CC4F-2118-24A8-CAC1-93C4ECB122D6}"/>
              </a:ext>
            </a:extLst>
          </p:cNvPr>
          <p:cNvSpPr txBox="1"/>
          <p:nvPr/>
        </p:nvSpPr>
        <p:spPr>
          <a:xfrm>
            <a:off x="6598343" y="4356524"/>
            <a:ext cx="2724740" cy="36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7.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Run The Project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DAB1C-DB63-CAD5-BA0C-73F891136F6E}"/>
              </a:ext>
            </a:extLst>
          </p:cNvPr>
          <p:cNvSpPr txBox="1"/>
          <p:nvPr/>
        </p:nvSpPr>
        <p:spPr>
          <a:xfrm>
            <a:off x="2592030" y="2724367"/>
            <a:ext cx="281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BFF52-8E4E-A72A-FFD6-898A053BE2D7}"/>
              </a:ext>
            </a:extLst>
          </p:cNvPr>
          <p:cNvSpPr txBox="1"/>
          <p:nvPr/>
        </p:nvSpPr>
        <p:spPr>
          <a:xfrm>
            <a:off x="2592030" y="3539796"/>
            <a:ext cx="2724740" cy="36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Project  Plan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48167-7ECE-36BD-96C7-EDC961737BA0}"/>
              </a:ext>
            </a:extLst>
          </p:cNvPr>
          <p:cNvSpPr txBox="1"/>
          <p:nvPr/>
        </p:nvSpPr>
        <p:spPr>
          <a:xfrm>
            <a:off x="2592030" y="5173252"/>
            <a:ext cx="34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Program Introduction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79027-4552-5EF0-F7EC-5FE4D68C5E62}"/>
              </a:ext>
            </a:extLst>
          </p:cNvPr>
          <p:cNvSpPr txBox="1"/>
          <p:nvPr/>
        </p:nvSpPr>
        <p:spPr>
          <a:xfrm>
            <a:off x="2592030" y="4356524"/>
            <a:ext cx="3077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chieve" panose="00000800000000000000" pitchFamily="2" charset="0"/>
                <a:ea typeface="던파 비트비트체 TTF" panose="02000803000000000000" pitchFamily="2" charset="-127"/>
              </a:rPr>
              <a:t>Team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58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000" y="144000"/>
            <a:ext cx="281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1.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Overview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473870" y="1409701"/>
            <a:ext cx="5350669" cy="4757737"/>
          </a:xfrm>
          <a:prstGeom prst="roundRect">
            <a:avLst>
              <a:gd name="adj" fmla="val 16667"/>
            </a:avLst>
          </a:prstGeom>
          <a:noFill/>
          <a:ln w="34925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 flipH="1" flipV="1">
            <a:off x="6219826" y="1409701"/>
            <a:ext cx="5350669" cy="4757737"/>
          </a:xfrm>
          <a:prstGeom prst="roundRect">
            <a:avLst>
              <a:gd name="adj" fmla="val 16667"/>
            </a:avLst>
          </a:prstGeom>
          <a:noFill/>
          <a:ln w="34925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5555" y="930052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프로젝트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주제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선정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이유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7860" y="930052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프로젝트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의도 및 목표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82" y="1941908"/>
            <a:ext cx="4090987" cy="3647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ü"/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지금까지 배운 수업 내용 기반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    (HTML, CSS, JS)</a:t>
            </a:r>
            <a:endParaRPr lang="en-US" altLang="ko-KR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ü"/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회원가입 서비스와 게시판 서비스가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   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기반이 되는 웹사이트 필요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ü"/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HTML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CSS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를 써서 보여줄 수 있는 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  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시각적인 효과가 두드러지는 페이지 필요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 marL="285750" indent="-285750">
              <a:buFont typeface="Wingdings"/>
              <a:buChar char="ü"/>
              <a:defRPr/>
            </a:pP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6098" y="1489645"/>
            <a:ext cx="4143376" cy="179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- </a:t>
            </a:r>
            <a:r>
              <a:rPr lang="ko-KR" altLang="en-US" sz="2000">
                <a:solidFill>
                  <a:schemeClr val="bg1"/>
                </a:solidFill>
                <a:latin typeface="LG EI Text TTF Bold"/>
                <a:ea typeface="LG EI Text TTF Bold"/>
              </a:rPr>
              <a:t>의도</a:t>
            </a:r>
            <a:endParaRPr lang="ko-KR" altLang="en-US" sz="2000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ü"/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현재까지 배운 것들에 대한 복기 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   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및 파이널 프로젝트 준비 단계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96098" y="3437242"/>
            <a:ext cx="4143376" cy="2342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sz="2000">
                <a:solidFill>
                  <a:schemeClr val="bg1"/>
                </a:solidFill>
                <a:latin typeface="LG EI Text TTF Bold"/>
                <a:ea typeface="LG EI Text TTF Bold"/>
              </a:rPr>
              <a:t>목표</a:t>
            </a:r>
            <a:endParaRPr lang="ko-KR" altLang="en-US" sz="2000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ü"/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배운 코드들을 복습하고 필요한 코드들을 직접 만들어 보는 시간을 가지며 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   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코드에 대한 이해와 학습 시간을 가지는 것</a:t>
            </a:r>
            <a:endParaRPr lang="en-US" altLang="ko-KR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1"/>
      <p:bldP spid="13" grpId="2" animBg="1"/>
      <p:bldP spid="20" grpId="3"/>
      <p:bldP spid="16" grpId="4" animBg="1"/>
      <p:bldP spid="22" grpId="5"/>
      <p:bldP spid="24" grpId="6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000" y="144000"/>
            <a:ext cx="281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1.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Overview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473869" y="1547964"/>
            <a:ext cx="11220449" cy="4836319"/>
          </a:xfrm>
          <a:prstGeom prst="roundRect">
            <a:avLst>
              <a:gd name="adj" fmla="val 16667"/>
            </a:avLst>
          </a:prstGeom>
          <a:noFill/>
          <a:ln w="34925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26794" y="972915"/>
            <a:ext cx="2514600" cy="35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개발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환경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43" y="4706636"/>
            <a:ext cx="9525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tretch>
            <a:fillRect/>
          </a:stretch>
        </p:blipFill>
        <p:spPr>
          <a:xfrm>
            <a:off x="7549596" y="4865501"/>
            <a:ext cx="1033644" cy="10336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23819" y="4233717"/>
            <a:ext cx="952500" cy="952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95367" y="2699667"/>
            <a:ext cx="952500" cy="9525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98414" y="4380364"/>
            <a:ext cx="952500" cy="9525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23819" y="4843553"/>
            <a:ext cx="952500" cy="9525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23819" y="2511131"/>
            <a:ext cx="952500" cy="9525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20250" y="2533363"/>
            <a:ext cx="952500" cy="9525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38397" y="2533363"/>
            <a:ext cx="952500" cy="952500"/>
          </a:xfrm>
          <a:prstGeom prst="rect">
            <a:avLst/>
          </a:prstGeom>
        </p:spPr>
      </p:pic>
      <p:pic>
        <p:nvPicPr>
          <p:cNvPr id="45" name="그림 44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2330107" y="2598947"/>
            <a:ext cx="1542874" cy="83005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122711" y="3375377"/>
            <a:ext cx="1887415" cy="100498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860862" y="2021977"/>
            <a:ext cx="2307880" cy="115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24069" y="1774664"/>
          <a:ext cx="9485084" cy="386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012"/>
                <a:gridCol w="1355012"/>
                <a:gridCol w="1355012"/>
                <a:gridCol w="1355012"/>
                <a:gridCol w="1355012"/>
                <a:gridCol w="1355012"/>
                <a:gridCol w="1355012"/>
              </a:tblGrid>
              <a:tr h="77275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</a:tr>
              <a:tr h="77275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3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4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5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6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7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8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9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</a:tr>
              <a:tr h="77275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10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11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12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13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14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15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16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</a:tr>
              <a:tr h="77275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17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18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19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20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21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22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23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</a:tr>
              <a:tr h="77275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24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25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26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27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28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29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던파 비트비트체 TTF"/>
                          <a:ea typeface="던파 비트비트체 TTF"/>
                        </a:rPr>
                        <a:t>30</a:t>
                      </a:r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던파 비트비트체 TTF"/>
                        <a:ea typeface="던파 비트비트체 TTF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사각형: 둥근 모서리 13"/>
          <p:cNvSpPr/>
          <p:nvPr/>
        </p:nvSpPr>
        <p:spPr>
          <a:xfrm>
            <a:off x="4315619" y="2898982"/>
            <a:ext cx="3701984" cy="314226"/>
          </a:xfrm>
          <a:prstGeom prst="roundRect">
            <a:avLst>
              <a:gd name="adj" fmla="val 16667"/>
            </a:avLst>
          </a:prstGeom>
          <a:solidFill>
            <a:schemeClr val="lt1">
              <a:alpha val="93000"/>
            </a:schemeClr>
          </a:solidFill>
          <a:ln>
            <a:solidFill>
              <a:srgbClr val="c7c7c7">
                <a:alpha val="89000"/>
              </a:srgbClr>
            </a:solidFill>
          </a:ln>
          <a:effectLst>
            <a:outerShdw blurRad="76200" dist="762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>
                <a:solidFill>
                  <a:schemeClr val="tx1"/>
                </a:solidFill>
                <a:latin typeface="LG EI Text TTF Bold"/>
                <a:ea typeface="LG EI Text TTF Bold"/>
                <a:cs typeface="Pretendard"/>
              </a:rPr>
              <a:t>데이터베이스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LG EI Text TTF Bold"/>
                <a:ea typeface="LG EI Text TTF Bold"/>
                <a:cs typeface="Pretendard"/>
              </a:rPr>
              <a:t> 작업</a:t>
            </a: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LG EI Text TTF Bold"/>
              <a:ea typeface="LG EI Text TTF Bold"/>
              <a:cs typeface="Pretendard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8342778" y="2906841"/>
            <a:ext cx="2445078" cy="3142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c7c7c7">
                <a:alpha val="89000"/>
              </a:srgbClr>
            </a:solidFill>
          </a:ln>
          <a:effectLst>
            <a:outerShdw blurRad="76200" dist="76200" dir="2700000" algn="ctr" rotWithShape="0">
              <a:schemeClr val="dk1">
                <a:alpha val="23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LG EI Text TTF Bold"/>
                <a:ea typeface="LG EI Text TTF Bold"/>
                <a:cs typeface="Pretendard"/>
              </a:rPr>
              <a:t>스프링 작업</a:t>
            </a: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LG EI Text TTF Bold"/>
              <a:ea typeface="LG EI Text TTF Bold"/>
              <a:cs typeface="Pretendard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1562589" y="3664025"/>
            <a:ext cx="7899463" cy="3142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c7c7c7">
                <a:alpha val="89000"/>
              </a:srgbClr>
            </a:solidFill>
          </a:ln>
          <a:effectLst>
            <a:outerShdw blurRad="76200" dist="762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effectLst/>
                <a:latin typeface="LG EI Text TTF Bold"/>
                <a:ea typeface="LG EI Text TTF Bold"/>
                <a:cs typeface="Pretendard"/>
              </a:rPr>
              <a:t>스프링 작업</a:t>
            </a:r>
            <a:endParaRPr lang="ko-KR" altLang="en-US" sz="1600">
              <a:solidFill>
                <a:schemeClr val="tx1"/>
              </a:solidFill>
              <a:latin typeface="LG EI Text TTF Bold"/>
              <a:ea typeface="LG EI Text TTF Bold"/>
              <a:cs typeface="Pretendard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562589" y="4453501"/>
            <a:ext cx="1133967" cy="3142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c7c7c7">
                <a:alpha val="89000"/>
              </a:srgbClr>
            </a:solidFill>
          </a:ln>
          <a:effectLst>
            <a:outerShdw blurRad="76200" dist="762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LG EI Text TTF Bold"/>
                <a:ea typeface="LG EI Text TTF Bold"/>
                <a:cs typeface="Pretendard"/>
              </a:rPr>
              <a:t>발</a:t>
            </a:r>
            <a:r>
              <a:rPr lang="ko-KR" altLang="en-US" sz="1600">
                <a:solidFill>
                  <a:schemeClr val="tx1"/>
                </a:solidFill>
                <a:effectLst/>
                <a:latin typeface="LG EI Text TTF Bold"/>
                <a:ea typeface="LG EI Text TTF Bold"/>
                <a:cs typeface="Pretendard"/>
              </a:rPr>
              <a:t>표 준비</a:t>
            </a:r>
            <a:endParaRPr lang="ko-KR" altLang="en-US" sz="1600">
              <a:solidFill>
                <a:schemeClr val="tx1"/>
              </a:solidFill>
              <a:latin typeface="LG EI Text TTF Bold"/>
              <a:ea typeface="LG EI Text TTF Bold"/>
              <a:cs typeface="Pretendard"/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2893856" y="4456546"/>
            <a:ext cx="1133967" cy="3142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c7c7c7">
                <a:alpha val="89000"/>
              </a:srgbClr>
            </a:solidFill>
          </a:ln>
          <a:effectLst>
            <a:outerShdw blurRad="76200" dist="762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effectLst/>
                <a:latin typeface="LG EI Text TTF Bold"/>
                <a:ea typeface="LG EI Text TTF Bold"/>
                <a:cs typeface="Pretendard"/>
              </a:rPr>
              <a:t>발표</a:t>
            </a:r>
            <a:endParaRPr lang="ko-KR" altLang="en-US" sz="1600">
              <a:solidFill>
                <a:schemeClr val="tx1"/>
              </a:solidFill>
              <a:latin typeface="LG EI Text TTF Bold"/>
              <a:ea typeface="LG EI Text TTF Bold"/>
              <a:cs typeface="Pretendar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6433" y="2855953"/>
            <a:ext cx="35252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500">
              <a:latin typeface="던파 비트비트체 TTF"/>
              <a:ea typeface="던파 비트비트체 TTF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21021" y="2855953"/>
            <a:ext cx="21210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500">
              <a:latin typeface="던파 비트비트체 TTF"/>
              <a:ea typeface="던파 비트비트체 TTF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3159" y="4546318"/>
            <a:ext cx="876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400">
              <a:latin typeface="던파 비트비트체 TTF"/>
              <a:ea typeface="던파 비트비트체 TTF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2782" y="4546318"/>
            <a:ext cx="876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던파 비트비트체 TTF"/>
                <a:ea typeface="던파 비트비트체 TTF"/>
              </a:rPr>
              <a:t> </a:t>
            </a:r>
            <a:endParaRPr lang="ko-KR" altLang="en-US" sz="1400">
              <a:latin typeface="던파 비트비트체 TTF"/>
              <a:ea typeface="던파 비트비트체 TTF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069" y="1150710"/>
            <a:ext cx="1125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chemeClr val="bg1"/>
                </a:solidFill>
                <a:latin typeface="Achieve"/>
                <a:ea typeface="던파 비트비트체 TTF"/>
              </a:rPr>
              <a:t>Nov</a:t>
            </a:r>
            <a:endParaRPr lang="en-US" altLang="ko-KR" sz="2400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00" y="144000"/>
            <a:ext cx="2724740" cy="36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2.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 Plan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3456" y="1193639"/>
            <a:ext cx="375806" cy="375806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9653889" y="3664025"/>
            <a:ext cx="1133967" cy="3142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c7c7c7">
                <a:alpha val="89000"/>
              </a:srgbClr>
            </a:solidFill>
          </a:ln>
          <a:effectLst>
            <a:outerShdw blurRad="76200" dist="762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LG EI Text TTF Bold"/>
                <a:ea typeface="LG EI Text TTF Bold"/>
                <a:cs typeface="Pretendard"/>
              </a:rPr>
              <a:t>발</a:t>
            </a:r>
            <a:r>
              <a:rPr lang="ko-KR" altLang="en-US" sz="1600">
                <a:solidFill>
                  <a:schemeClr val="tx1"/>
                </a:solidFill>
                <a:effectLst/>
                <a:latin typeface="LG EI Text TTF Bold"/>
                <a:ea typeface="LG EI Text TTF Bold"/>
                <a:cs typeface="Pretendard"/>
              </a:rPr>
              <a:t>표 준비</a:t>
            </a:r>
            <a:endParaRPr lang="ko-KR" altLang="en-US" sz="1600">
              <a:solidFill>
                <a:schemeClr val="tx1"/>
              </a:solidFill>
              <a:latin typeface="LG EI Text TTF Bold"/>
              <a:ea typeface="LG EI Text TTF Bol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1" animBg="1"/>
      <p:bldP spid="16" grpId="2" animBg="1"/>
      <p:bldP spid="2" grpId="3" animBg="1"/>
      <p:bldP spid="17" grpId="4" animBg="1"/>
      <p:bldP spid="18" grpId="5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8000" y="144000"/>
            <a:ext cx="3077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3.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Team Introduction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90742" y="1709532"/>
            <a:ext cx="2160270" cy="216027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38100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0" scaled="1"/>
              <a:tileRect/>
            </a:gradFill>
          </a:ln>
          <a:effectLst>
            <a:outerShdw blurRad="189090" dist="169333" dir="2220000" sx="116000" sy="116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921641" y="3910160"/>
            <a:ext cx="2160270" cy="216027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38100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0" scaled="1"/>
              <a:tileRect/>
            </a:gradFill>
          </a:ln>
          <a:effectLst>
            <a:outerShdw blurRad="189090" dist="169333" dir="2220000" sx="116000" sy="116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15865" y="1709532"/>
            <a:ext cx="2160270" cy="2160270"/>
          </a:xfrm>
          <a:prstGeom prst="ellipse">
            <a:avLst/>
          </a:prstGeom>
          <a:blipFill rotWithShape="1">
            <a:blip r:embed="rId4"/>
            <a:srcRect/>
            <a:stretch>
              <a:fillRect/>
            </a:stretch>
          </a:blipFill>
          <a:ln w="38100" cap="flat" cmpd="sng" algn="ctr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0" scaled="1"/>
              <a:tileRect/>
            </a:gradFill>
            <a:prstDash val="solid"/>
            <a:round/>
            <a:headEnd w="med" len="med"/>
            <a:tailEnd w="med" len="med"/>
          </a:ln>
          <a:effectLst>
            <a:outerShdw blurRad="189090" dist="169333" dir="2220000" sx="116000" sy="116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65941" y="3910160"/>
            <a:ext cx="2160270" cy="216027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38100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0" scaled="1"/>
              <a:tileRect/>
            </a:gradFill>
          </a:ln>
          <a:effectLst>
            <a:outerShdw blurRad="189090" dist="169333" dir="2220000" sx="116000" sy="116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40987" y="1709532"/>
            <a:ext cx="2160270" cy="2160270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 w="38100">
            <a:gradFill flip="none" rotWithShape="1">
              <a:gsLst>
                <a:gs pos="0">
                  <a:srgbClr val="f09995"/>
                </a:gs>
                <a:gs pos="100000">
                  <a:srgbClr val="54bd54"/>
                </a:gs>
              </a:gsLst>
              <a:lin ang="0" scaled="1"/>
              <a:tileRect/>
            </a:gradFill>
          </a:ln>
          <a:effectLst>
            <a:outerShdw blurRad="189090" dist="169333" dir="2220000" sx="116000" sy="116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0810" y="1195239"/>
            <a:ext cx="1080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유기민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932" y="1195239"/>
            <a:ext cx="1080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이시연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81054" y="1195239"/>
            <a:ext cx="1080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조다은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3412" y="6238186"/>
            <a:ext cx="1080135" cy="36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김태우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60852" y="6238186"/>
            <a:ext cx="1080135" cy="36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이수연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grpSp>
        <p:nvGrpSpPr>
          <p:cNvPr id="56" name="그룹 55"/>
          <p:cNvGrpSpPr/>
          <p:nvPr/>
        </p:nvGrpSpPr>
        <p:grpSpPr>
          <a:xfrm rot="0">
            <a:off x="732252" y="1939239"/>
            <a:ext cx="3077249" cy="1643063"/>
            <a:chOff x="732252" y="1939239"/>
            <a:chExt cx="3077249" cy="1643063"/>
          </a:xfrm>
          <a:effectLst>
            <a:outerShdw blurRad="139700" dist="38100" dir="342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4" name="사각형: 둥근 모서리 33"/>
            <p:cNvSpPr/>
            <p:nvPr/>
          </p:nvSpPr>
          <p:spPr>
            <a:xfrm>
              <a:off x="732252" y="1939239"/>
              <a:ext cx="3077249" cy="16430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LG EI Text TTF Bold"/>
                <a:ea typeface="LG EI Text TTF Bold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1891" y="1966805"/>
              <a:ext cx="2460424" cy="15555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웹 크롤링 </a:t>
              </a:r>
              <a:r>
                <a:rPr lang="en-US" altLang="ko-KR" sz="1600">
                  <a:latin typeface="LG EI Text TTF Bold"/>
                  <a:ea typeface="LG EI Text TTF Bold"/>
                </a:rPr>
                <a:t>(</a:t>
              </a:r>
              <a:r>
                <a:rPr lang="ko-KR" altLang="en-US" sz="1600">
                  <a:latin typeface="LG EI Text TTF Bold"/>
                  <a:ea typeface="LG EI Text TTF Bold"/>
                </a:rPr>
                <a:t>멜론</a:t>
              </a:r>
              <a:r>
                <a:rPr lang="en-US" altLang="ko-KR" sz="1600">
                  <a:latin typeface="LG EI Text TTF Bold"/>
                  <a:ea typeface="LG EI Text TTF Bold"/>
                </a:rPr>
                <a:t>)</a:t>
              </a:r>
              <a:endParaRPr lang="en-US" altLang="ko-KR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차트</a:t>
              </a:r>
              <a:r>
                <a:rPr lang="en-US" altLang="ko-KR" sz="1600">
                  <a:latin typeface="LG EI Text TTF Bold"/>
                  <a:ea typeface="LG EI Text TTF Bold"/>
                </a:rPr>
                <a:t>, </a:t>
              </a:r>
              <a:r>
                <a:rPr lang="ko-KR" altLang="en-US" sz="1600">
                  <a:latin typeface="LG EI Text TTF Bold"/>
                  <a:ea typeface="LG EI Text TTF Bold"/>
                </a:rPr>
                <a:t>인덱스 메인 </a:t>
              </a:r>
              <a:r>
                <a:rPr lang="en-US" altLang="ko-KR" sz="1600">
                  <a:latin typeface="LG EI Text TTF Bold"/>
                  <a:ea typeface="LG EI Text TTF Bold"/>
                </a:rPr>
                <a:t>CSS</a:t>
              </a:r>
              <a:endParaRPr lang="en-US" altLang="ko-KR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전체 작업 정리</a:t>
              </a:r>
              <a:endParaRPr lang="ko-KR" altLang="en-US" sz="1600">
                <a:latin typeface="LG EI Text TTF Bold"/>
                <a:ea typeface="LG EI Text TTF Bold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4583547" y="1928937"/>
            <a:ext cx="3077249" cy="1643063"/>
            <a:chOff x="4583547" y="1928937"/>
            <a:chExt cx="3077249" cy="1643063"/>
          </a:xfrm>
          <a:effectLst>
            <a:outerShdw blurRad="139700" dist="38100" dir="342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48" name="사각형: 둥근 모서리 47"/>
            <p:cNvSpPr/>
            <p:nvPr/>
          </p:nvSpPr>
          <p:spPr>
            <a:xfrm>
              <a:off x="4583547" y="1928937"/>
              <a:ext cx="3077249" cy="16430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16331" y="1964657"/>
              <a:ext cx="2460424" cy="1557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파비콘</a:t>
              </a:r>
              <a:r>
                <a:rPr lang="en-US" altLang="ko-KR" sz="1600">
                  <a:latin typeface="LG EI Text TTF Bold"/>
                  <a:ea typeface="LG EI Text TTF Bold"/>
                </a:rPr>
                <a:t>, </a:t>
              </a:r>
              <a:r>
                <a:rPr lang="ko-KR" altLang="en-US" sz="1600">
                  <a:latin typeface="LG EI Text TTF Bold"/>
                  <a:ea typeface="LG EI Text TTF Bold"/>
                </a:rPr>
                <a:t>로고 작업</a:t>
              </a:r>
              <a:endParaRPr lang="ko-KR" altLang="en-US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로그인 작업</a:t>
              </a:r>
              <a:endParaRPr lang="ko-KR" altLang="en-US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플레이리스트</a:t>
              </a:r>
              <a:r>
                <a:rPr lang="en-US" altLang="ko-KR" sz="1600">
                  <a:latin typeface="LG EI Text TTF Bold"/>
                  <a:ea typeface="LG EI Text TTF Bold"/>
                </a:rPr>
                <a:t> + CSS</a:t>
              </a:r>
              <a:endParaRPr lang="ko-KR" altLang="en-US" sz="1600">
                <a:latin typeface="LG EI Text TTF Bold"/>
                <a:ea typeface="LG EI Text TTF Bold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0">
            <a:off x="8434842" y="1939239"/>
            <a:ext cx="3077249" cy="1643063"/>
            <a:chOff x="8434842" y="1939239"/>
            <a:chExt cx="3077249" cy="1643063"/>
          </a:xfrm>
          <a:effectLst>
            <a:outerShdw blurRad="139700" dist="38100" dir="342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50" name="사각형: 둥근 모서리 49"/>
            <p:cNvSpPr/>
            <p:nvPr/>
          </p:nvSpPr>
          <p:spPr>
            <a:xfrm>
              <a:off x="8434842" y="1939239"/>
              <a:ext cx="3077249" cy="16430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43254" y="1964656"/>
              <a:ext cx="2460424" cy="15576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en-US" altLang="ko-KR" sz="1600">
                  <a:latin typeface="LG EI Text TTF Bold"/>
                  <a:ea typeface="LG EI Text TTF Bold"/>
                </a:rPr>
                <a:t>DTO,</a:t>
              </a:r>
              <a:r>
                <a:rPr lang="ko-KR" altLang="en-US" sz="1600">
                  <a:latin typeface="LG EI Text TTF Bold"/>
                  <a:ea typeface="LG EI Text TTF Bold"/>
                </a:rPr>
                <a:t> </a:t>
              </a:r>
              <a:r>
                <a:rPr lang="en-US" altLang="ko-KR" sz="1600">
                  <a:latin typeface="LG EI Text TTF Bold"/>
                  <a:ea typeface="LG EI Text TTF Bold"/>
                </a:rPr>
                <a:t>Entity</a:t>
              </a:r>
              <a:r>
                <a:rPr lang="ko-KR" altLang="en-US" sz="1600">
                  <a:latin typeface="LG EI Text TTF Bold"/>
                  <a:ea typeface="LG EI Text TTF Bold"/>
                </a:rPr>
                <a:t> 작업</a:t>
              </a:r>
              <a:endParaRPr lang="ko-KR" altLang="en-US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회원 페이지</a:t>
              </a:r>
              <a:r>
                <a:rPr lang="en-US" altLang="ko-KR" sz="1600">
                  <a:latin typeface="LG EI Text TTF Bold"/>
                  <a:ea typeface="LG EI Text TTF Bold"/>
                </a:rPr>
                <a:t> + CSS</a:t>
              </a:r>
              <a:endParaRPr lang="en-US" altLang="ko-KR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재생목록 </a:t>
              </a:r>
              <a:r>
                <a:rPr lang="en-US" altLang="ko-KR" sz="1600">
                  <a:latin typeface="LG EI Text TTF Bold"/>
                  <a:ea typeface="LG EI Text TTF Bold"/>
                </a:rPr>
                <a:t> CSS</a:t>
              </a:r>
              <a:endParaRPr lang="ko-KR" altLang="en-US" sz="1600">
                <a:latin typeface="LG EI Text TTF Bold"/>
                <a:ea typeface="LG EI Text TTF Bold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0">
            <a:off x="2478683" y="4139867"/>
            <a:ext cx="3077249" cy="1643063"/>
            <a:chOff x="2478683" y="4139867"/>
            <a:chExt cx="3077249" cy="1643063"/>
          </a:xfrm>
          <a:effectLst>
            <a:outerShdw blurRad="139700" dist="38100" dir="342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52" name="사각형: 둥근 모서리 51"/>
            <p:cNvSpPr/>
            <p:nvPr/>
          </p:nvSpPr>
          <p:spPr>
            <a:xfrm>
              <a:off x="2478683" y="4139867"/>
              <a:ext cx="3077249" cy="16430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9419" y="4343463"/>
              <a:ext cx="2460424" cy="1179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>
                  <a:latin typeface="LG EI Text TTF Bold"/>
                  <a:ea typeface="LG EI Text TTF Bold"/>
                </a:rPr>
                <a:t>게시판 전체 </a:t>
              </a:r>
              <a:r>
                <a:rPr lang="en-US" altLang="ko-KR">
                  <a:latin typeface="LG EI Text TTF Bold"/>
                  <a:ea typeface="LG EI Text TTF Bold"/>
                </a:rPr>
                <a:t>+ CSS</a:t>
              </a:r>
              <a:endParaRPr lang="en-US" altLang="ko-KR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>
                  <a:latin typeface="LG EI Text TTF Bold"/>
                  <a:ea typeface="LG EI Text TTF Bold"/>
                </a:rPr>
                <a:t>아티스트</a:t>
              </a:r>
              <a:endParaRPr lang="en-US" altLang="ko-KR">
                <a:latin typeface="LG EI Text TTF Bold"/>
                <a:ea typeface="LG EI Text TTF Bold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6753027" y="4143406"/>
            <a:ext cx="3077249" cy="1643063"/>
            <a:chOff x="6753027" y="4143406"/>
            <a:chExt cx="3077249" cy="1643063"/>
          </a:xfrm>
          <a:effectLst>
            <a:outerShdw blurRad="139700" dist="38100" dir="342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54" name="사각형: 둥근 모서리 53"/>
            <p:cNvSpPr/>
            <p:nvPr/>
          </p:nvSpPr>
          <p:spPr>
            <a:xfrm>
              <a:off x="6753027" y="4143406"/>
              <a:ext cx="3077249" cy="16430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76141" y="4197660"/>
              <a:ext cx="2649555" cy="1553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인덱스 헤더</a:t>
              </a:r>
              <a:r>
                <a:rPr lang="en-US" altLang="ko-KR" sz="1600">
                  <a:latin typeface="LG EI Text TTF Bold"/>
                  <a:ea typeface="LG EI Text TTF Bold"/>
                </a:rPr>
                <a:t>, </a:t>
              </a:r>
              <a:r>
                <a:rPr lang="ko-KR" altLang="en-US" sz="1600">
                  <a:latin typeface="LG EI Text TTF Bold"/>
                  <a:ea typeface="LG EI Text TTF Bold"/>
                </a:rPr>
                <a:t>푸터 </a:t>
              </a:r>
              <a:r>
                <a:rPr lang="en-US" altLang="ko-KR" sz="1600">
                  <a:latin typeface="LG EI Text TTF Bold"/>
                  <a:ea typeface="LG EI Text TTF Bold"/>
                </a:rPr>
                <a:t>+ CSS</a:t>
              </a:r>
              <a:endParaRPr lang="en-US" altLang="ko-KR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로고 작업</a:t>
              </a:r>
              <a:endParaRPr lang="ko-KR" altLang="en-US" sz="1600"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200000"/>
                </a:lnSpc>
                <a:buFont typeface="Wingdings"/>
                <a:buChar char="ü"/>
                <a:defRPr/>
              </a:pPr>
              <a:r>
                <a:rPr lang="ko-KR" altLang="en-US" sz="1600">
                  <a:latin typeface="LG EI Text TTF Bold"/>
                  <a:ea typeface="LG EI Text TTF Bold"/>
                </a:rPr>
                <a:t>발표 자료 준비</a:t>
              </a:r>
              <a:endParaRPr lang="ko-KR" altLang="en-US" sz="1600">
                <a:latin typeface="LG EI Text TTF Bold"/>
                <a:ea typeface="LG EI Text TTF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28" grpId="2" animBg="1"/>
      <p:bldP spid="25" grpId="3" animBg="1"/>
      <p:bldP spid="27" grpId="4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000" y="144000"/>
            <a:ext cx="34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4.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Program Introduction  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203527" y="2329732"/>
            <a:ext cx="3827786" cy="3481057"/>
            <a:chOff x="163770" y="2934031"/>
            <a:chExt cx="3827786" cy="3481057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163770" y="2934031"/>
              <a:ext cx="3827786" cy="3481057"/>
            </a:xfrm>
            <a:prstGeom prst="roundRect">
              <a:avLst>
                <a:gd name="adj" fmla="val 16667"/>
              </a:avLst>
            </a:prstGeom>
            <a:noFill/>
            <a:ln w="34925">
              <a:gradFill flip="none" rotWithShape="1">
                <a:gsLst>
                  <a:gs pos="0">
                    <a:srgbClr val="f09995"/>
                  </a:gs>
                  <a:gs pos="100000">
                    <a:srgbClr val="54bd54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LG Smart UI Bold"/>
                <a:ea typeface="LG Smart UI Bold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17" y="3242101"/>
              <a:ext cx="3309590" cy="2960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/>
                <a:buChar char="ü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기존 음악 웹사이트들은 간단하게 노래를 듣고 노래에 대한 정보를 얻는 용으로만 쓰임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marL="285750" indent="-285750">
                <a:lnSpc>
                  <a:spcPct val="150000"/>
                </a:lnSpc>
                <a:buFont typeface="Wingdings"/>
                <a:buChar char="ü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노래에 대한 반응을 접하기 위해서는 타 커뮤니티나 기사를 통해야만 가능함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4151869" y="2329732"/>
            <a:ext cx="3827786" cy="3481057"/>
            <a:chOff x="4112112" y="2934031"/>
            <a:chExt cx="3827786" cy="3481057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4112112" y="2934031"/>
              <a:ext cx="3827786" cy="3481057"/>
            </a:xfrm>
            <a:prstGeom prst="roundRect">
              <a:avLst>
                <a:gd name="adj" fmla="val 16667"/>
              </a:avLst>
            </a:prstGeom>
            <a:noFill/>
            <a:ln w="34925">
              <a:gradFill flip="none" rotWithShape="1">
                <a:gsLst>
                  <a:gs pos="0">
                    <a:srgbClr val="f09995"/>
                  </a:gs>
                  <a:gs pos="100000">
                    <a:srgbClr val="54bd54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LG Smart UI Bold"/>
                <a:ea typeface="LG Smart UI Bold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5307" y="3354716"/>
              <a:ext cx="3309589" cy="2553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/>
                <a:buChar char="ü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그러한 단점들을 보완하기 위하여 노래를 듣고 실시간으로 사용자들과 노래 그리고 아티스트에 대한 의견을 주고 받을 수</a:t>
              </a:r>
              <a:r>
                <a:rPr lang="en-US" altLang="ko-KR">
                  <a:solidFill>
                    <a:schemeClr val="bg1"/>
                  </a:solidFill>
                  <a:latin typeface="LG EI Text TTF Bold"/>
                  <a:ea typeface="LG EI Text TTF Bold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있는 게시판 생성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marL="285750" indent="-285750">
                <a:buFont typeface="Wingdings"/>
                <a:buChar char="ü"/>
                <a:defRPr/>
              </a:pPr>
              <a:endParaRPr lang="en-US" altLang="ko-KR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marL="285750" indent="-285750">
                <a:buFont typeface="Wingdings"/>
                <a:buChar char="ü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직접 원하는 노래들로 플레이리스트를 만들고 좋아요 수를 기반으로 추천이 가능하게 함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8100211" y="2329732"/>
            <a:ext cx="3827786" cy="3481057"/>
            <a:chOff x="8060454" y="2934031"/>
            <a:chExt cx="3827786" cy="3481057"/>
          </a:xfrm>
        </p:grpSpPr>
        <p:sp>
          <p:nvSpPr>
            <p:cNvPr id="9" name="사각형: 둥근 모서리 8"/>
            <p:cNvSpPr/>
            <p:nvPr/>
          </p:nvSpPr>
          <p:spPr>
            <a:xfrm>
              <a:off x="8060454" y="2934031"/>
              <a:ext cx="3827786" cy="3481057"/>
            </a:xfrm>
            <a:prstGeom prst="roundRect">
              <a:avLst>
                <a:gd name="adj" fmla="val 16667"/>
              </a:avLst>
            </a:prstGeom>
            <a:noFill/>
            <a:ln w="34925">
              <a:gradFill flip="none" rotWithShape="1">
                <a:gsLst>
                  <a:gs pos="0">
                    <a:srgbClr val="f09995"/>
                  </a:gs>
                  <a:gs pos="100000">
                    <a:srgbClr val="54bd54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LG Smart UI Bold"/>
                <a:ea typeface="LG Smart UI 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19551" y="3429000"/>
              <a:ext cx="3309590" cy="2278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/>
                <a:buChar char="ü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사용자에게 편의 제공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lvl="0">
                <a:defRPr/>
              </a:pPr>
              <a:br>
                <a:rPr lang="en-US" altLang="ko-KR">
                  <a:solidFill>
                    <a:schemeClr val="bg1"/>
                  </a:solidFill>
                  <a:ea typeface="LG EI Text TTF Bold"/>
                </a:rPr>
              </a:br>
              <a:r>
                <a:rPr lang="en-US" altLang="ko-KR">
                  <a:solidFill>
                    <a:schemeClr val="bg1"/>
                  </a:solidFill>
                  <a:latin typeface="LG EI Text TTF Bold"/>
                  <a:ea typeface="LG EI Text TTF Bold"/>
                </a:rPr>
                <a:t>- </a:t>
              </a: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  번거로운 사이트 이동 불필요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개인 취향에 맞는 플레이리스트 제작 후 공유 및 추천 가능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실시간으로 변경되는 차트 확인 가능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>
                  <a:solidFill>
                    <a:schemeClr val="bg1"/>
                  </a:solidFill>
                  <a:latin typeface="LG EI Text TTF Bold"/>
                  <a:ea typeface="LG EI Text TTF Bold"/>
                </a:rPr>
                <a:t>장르별 인기 차트 확인 가능</a:t>
              </a:r>
              <a:endParaRPr lang="ko-KR" altLang="en-US">
                <a:solidFill>
                  <a:schemeClr val="bg1"/>
                </a:solidFill>
                <a:latin typeface="LG EI Text TTF Bold"/>
                <a:ea typeface="LG EI Text TTF Bold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6098" y="1806365"/>
            <a:ext cx="288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사례 조사 및 주제</a:t>
            </a:r>
            <a:r>
              <a:rPr lang="en-US" altLang="ko-KR">
                <a:solidFill>
                  <a:schemeClr val="bg1"/>
                </a:solidFill>
                <a:latin typeface="LG EI Text TTF Bold"/>
                <a:ea typeface="LG EI Text TTF Bold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선정 이유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0190" y="1806365"/>
            <a:ext cx="198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기대 효과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6695" y="1806365"/>
            <a:ext cx="288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LG EI Text TTF Bold"/>
                <a:ea typeface="LG EI Text TTF Bold"/>
              </a:rPr>
              <a:t>프로그램 주요 기능</a:t>
            </a:r>
            <a:endParaRPr lang="ko-KR" altLang="en-US">
              <a:solidFill>
                <a:schemeClr val="bg1"/>
              </a:solidFill>
              <a:latin typeface="LG EI Text TTF Bold"/>
              <a:ea typeface="LG EI Text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1"/>
      <p:bldP spid="16" grpId="2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000" y="144000"/>
            <a:ext cx="36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5.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Benchmarking 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13" name="타원 12">
            <a:hlinkClick r:id="rId2" action="ppaction://hlinksldjump"/>
          </p:cNvPr>
          <p:cNvSpPr/>
          <p:nvPr/>
        </p:nvSpPr>
        <p:spPr>
          <a:xfrm>
            <a:off x="2804317" y="1199992"/>
            <a:ext cx="2520315" cy="2520315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타원 14">
            <a:hlinkClick r:id="rId4" action="ppaction://hlinksldjump"/>
          </p:cNvPr>
          <p:cNvSpPr/>
          <p:nvPr/>
        </p:nvSpPr>
        <p:spPr>
          <a:xfrm>
            <a:off x="2804317" y="3841422"/>
            <a:ext cx="2520315" cy="2520315"/>
          </a:xfrm>
          <a:prstGeom prst="ellipse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6" name="타원 15">
            <a:hlinkClick r:id="rId6" action="ppaction://hlinksldjump"/>
          </p:cNvPr>
          <p:cNvSpPr/>
          <p:nvPr/>
        </p:nvSpPr>
        <p:spPr>
          <a:xfrm>
            <a:off x="6739596" y="1199992"/>
            <a:ext cx="2520315" cy="2520315"/>
          </a:xfrm>
          <a:prstGeom prst="ellipse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" name="타원 16">
            <a:hlinkClick r:id="rId8" action="ppaction://hlinksldjump"/>
          </p:cNvPr>
          <p:cNvSpPr/>
          <p:nvPr/>
        </p:nvSpPr>
        <p:spPr>
          <a:xfrm>
            <a:off x="6649753" y="3720307"/>
            <a:ext cx="2664000" cy="2664000"/>
          </a:xfrm>
          <a:prstGeom prst="ellipse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393700" dist="139700" dir="4200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000e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000" y="144000"/>
            <a:ext cx="36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5.</a:t>
            </a:r>
            <a:r>
              <a:rPr lang="ko-KR" altLang="en-US">
                <a:solidFill>
                  <a:schemeClr val="bg1"/>
                </a:solidFill>
                <a:latin typeface="Achieve"/>
                <a:ea typeface="던파 비트비트체 TTF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chieve"/>
                <a:ea typeface="던파 비트비트체 TTF"/>
              </a:rPr>
              <a:t>Project Benchmarking </a:t>
            </a:r>
            <a:endParaRPr lang="en-US" altLang="ko-KR">
              <a:solidFill>
                <a:schemeClr val="bg1"/>
              </a:solidFill>
              <a:latin typeface="Achieve"/>
              <a:ea typeface="던파 비트비트체 TTF"/>
            </a:endParaRPr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1892135" y="792000"/>
            <a:ext cx="8407730" cy="571314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321</ep:Words>
  <ep:PresentationFormat>와이드스크린</ep:PresentationFormat>
  <ep:Paragraphs>57</ep:Paragraphs>
  <ep:Slides>17</ep:Slides>
  <ep:Notes>0</ep:Notes>
  <ep:TotalTime>0</ep:TotalTime>
  <ep:HiddenSlides>4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2024-11-16T00:53:41.000</dcterms:created>
  <dc:creator>baroyou0114@hotmail.com</dc:creator>
  <cp:lastModifiedBy>user</cp:lastModifiedBy>
  <dcterms:modified xsi:type="dcterms:W3CDTF">2024-11-18T05:08:12.955</dcterms:modified>
  <cp:revision>52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