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51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648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75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4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01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868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742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3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71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051798-F74A-4232-8CC7-D4FB8FC7410D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52BE9-58D8-4B5C-9BA8-53DED39B2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81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hyperlink" Target="https://reactnative.dev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react-api.html#reactcomponen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TmKiI6xuJ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FDE6-371D-4772-A8C3-619B7910C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4111C-9DE4-4184-B213-3B7692553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rishi</a:t>
            </a:r>
          </a:p>
        </p:txBody>
      </p:sp>
    </p:spTree>
    <p:extLst>
      <p:ext uri="{BB962C8B-B14F-4D97-AF65-F5344CB8AC3E}">
        <p14:creationId xmlns:p14="http://schemas.microsoft.com/office/powerpoint/2010/main" val="145403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50EA6-459D-44E9-82D2-A0DE0A0A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4"/>
            <a:ext cx="4480227" cy="65817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841C9B-C6D7-4752-A0F6-704469EA89B9}"/>
              </a:ext>
            </a:extLst>
          </p:cNvPr>
          <p:cNvCxnSpPr/>
          <p:nvPr/>
        </p:nvCxnSpPr>
        <p:spPr>
          <a:xfrm flipV="1">
            <a:off x="2190750" y="5457825"/>
            <a:ext cx="3133725" cy="704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ABACDE-6E85-42A5-A788-A7A6058B74CB}"/>
              </a:ext>
            </a:extLst>
          </p:cNvPr>
          <p:cNvSpPr txBox="1"/>
          <p:nvPr/>
        </p:nvSpPr>
        <p:spPr>
          <a:xfrm>
            <a:off x="5324475" y="527315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Project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0B833-BE1A-471C-82C3-2F88640E3A05}"/>
              </a:ext>
            </a:extLst>
          </p:cNvPr>
          <p:cNvSpPr txBox="1"/>
          <p:nvPr/>
        </p:nvSpPr>
        <p:spPr>
          <a:xfrm>
            <a:off x="5324475" y="4752975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Dependencies link and </a:t>
            </a:r>
            <a:r>
              <a:rPr lang="en-IN" dirty="0" err="1"/>
              <a:t>consistancy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D306F2-0268-42DD-AF7E-A0096915A043}"/>
              </a:ext>
            </a:extLst>
          </p:cNvPr>
          <p:cNvCxnSpPr>
            <a:endCxn id="11" idx="1"/>
          </p:cNvCxnSpPr>
          <p:nvPr/>
        </p:nvCxnSpPr>
        <p:spPr>
          <a:xfrm flipV="1">
            <a:off x="2647950" y="4937641"/>
            <a:ext cx="2676525" cy="780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0755E2-459B-41D0-A0A9-541E57644BF6}"/>
              </a:ext>
            </a:extLst>
          </p:cNvPr>
          <p:cNvCxnSpPr/>
          <p:nvPr/>
        </p:nvCxnSpPr>
        <p:spPr>
          <a:xfrm>
            <a:off x="2552700" y="1181100"/>
            <a:ext cx="3381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DB685B-02B6-4A4C-B5EB-CAEC7D8EFFDB}"/>
              </a:ext>
            </a:extLst>
          </p:cNvPr>
          <p:cNvSpPr txBox="1"/>
          <p:nvPr/>
        </p:nvSpPr>
        <p:spPr>
          <a:xfrm>
            <a:off x="6250265" y="996434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Project dependencies are installed here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288D6F-BB70-454B-9277-9358F0F062DC}"/>
              </a:ext>
            </a:extLst>
          </p:cNvPr>
          <p:cNvCxnSpPr/>
          <p:nvPr/>
        </p:nvCxnSpPr>
        <p:spPr>
          <a:xfrm>
            <a:off x="1524000" y="1619250"/>
            <a:ext cx="4248150" cy="47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57DD3-639B-4334-A6DF-DEEE60C7D251}"/>
              </a:ext>
            </a:extLst>
          </p:cNvPr>
          <p:cNvSpPr txBox="1"/>
          <p:nvPr/>
        </p:nvSpPr>
        <p:spPr>
          <a:xfrm>
            <a:off x="6096000" y="1857375"/>
            <a:ext cx="449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Open this Folder, it has image and index.html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D7EA29-FBE3-4431-BA98-BF63BE2CC5A1}"/>
              </a:ext>
            </a:extLst>
          </p:cNvPr>
          <p:cNvCxnSpPr/>
          <p:nvPr/>
        </p:nvCxnSpPr>
        <p:spPr>
          <a:xfrm>
            <a:off x="1733550" y="3886200"/>
            <a:ext cx="3714750" cy="34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75E3BA-2FDE-4574-82DE-0725F4E19818}"/>
              </a:ext>
            </a:extLst>
          </p:cNvPr>
          <p:cNvSpPr txBox="1"/>
          <p:nvPr/>
        </p:nvSpPr>
        <p:spPr>
          <a:xfrm>
            <a:off x="5639695" y="4048125"/>
            <a:ext cx="272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Calls Root from index.html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B09AFF-0447-4083-A30D-8EBB0810A2AA}"/>
              </a:ext>
            </a:extLst>
          </p:cNvPr>
          <p:cNvCxnSpPr/>
          <p:nvPr/>
        </p:nvCxnSpPr>
        <p:spPr>
          <a:xfrm>
            <a:off x="1733550" y="2806184"/>
            <a:ext cx="3819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9D6A55-94A1-4C0B-B0D8-4A684BE12FE1}"/>
              </a:ext>
            </a:extLst>
          </p:cNvPr>
          <p:cNvSpPr txBox="1"/>
          <p:nvPr/>
        </p:nvSpPr>
        <p:spPr>
          <a:xfrm>
            <a:off x="5772150" y="2633187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 component: view in browser</a:t>
            </a:r>
          </a:p>
        </p:txBody>
      </p:sp>
    </p:spTree>
    <p:extLst>
      <p:ext uri="{BB962C8B-B14F-4D97-AF65-F5344CB8AC3E}">
        <p14:creationId xmlns:p14="http://schemas.microsoft.com/office/powerpoint/2010/main" val="377937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9875-35EF-49B2-B565-6802E9D9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C5A60A-3BEB-4AA1-B80B-BCB4FF1BB315}"/>
              </a:ext>
            </a:extLst>
          </p:cNvPr>
          <p:cNvSpPr/>
          <p:nvPr/>
        </p:nvSpPr>
        <p:spPr>
          <a:xfrm>
            <a:off x="2981324" y="2190748"/>
            <a:ext cx="7477125" cy="40957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9E4D5F-F705-4F12-9211-7C6650BE2CBC}"/>
              </a:ext>
            </a:extLst>
          </p:cNvPr>
          <p:cNvSpPr/>
          <p:nvPr/>
        </p:nvSpPr>
        <p:spPr>
          <a:xfrm>
            <a:off x="3124200" y="2352675"/>
            <a:ext cx="7191375" cy="6762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BFAC5D-610A-4E18-8FF4-345921598EE8}"/>
              </a:ext>
            </a:extLst>
          </p:cNvPr>
          <p:cNvSpPr/>
          <p:nvPr/>
        </p:nvSpPr>
        <p:spPr>
          <a:xfrm>
            <a:off x="3124200" y="3126578"/>
            <a:ext cx="1028700" cy="2324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Side</a:t>
            </a:r>
          </a:p>
          <a:p>
            <a:pPr algn="ctr"/>
            <a:r>
              <a:rPr lang="en-IN" dirty="0"/>
              <a:t>Navigator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B199D0-00C6-4C56-99FC-280508ADF6F8}"/>
              </a:ext>
            </a:extLst>
          </p:cNvPr>
          <p:cNvSpPr/>
          <p:nvPr/>
        </p:nvSpPr>
        <p:spPr>
          <a:xfrm>
            <a:off x="3124200" y="5548312"/>
            <a:ext cx="7191375" cy="6762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Footer Component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24296-65C8-4624-9067-3C41063256B1}"/>
              </a:ext>
            </a:extLst>
          </p:cNvPr>
          <p:cNvSpPr/>
          <p:nvPr/>
        </p:nvSpPr>
        <p:spPr>
          <a:xfrm>
            <a:off x="4295775" y="3126578"/>
            <a:ext cx="6019799" cy="23241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D4933-FAE9-4BC1-9F21-15D01F90D5CA}"/>
              </a:ext>
            </a:extLst>
          </p:cNvPr>
          <p:cNvSpPr txBox="1"/>
          <p:nvPr/>
        </p:nvSpPr>
        <p:spPr>
          <a:xfrm>
            <a:off x="2360265" y="3248565"/>
            <a:ext cx="461665" cy="172348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IN" dirty="0"/>
              <a:t>Root Component</a:t>
            </a:r>
          </a:p>
        </p:txBody>
      </p:sp>
    </p:spTree>
    <p:extLst>
      <p:ext uri="{BB962C8B-B14F-4D97-AF65-F5344CB8AC3E}">
        <p14:creationId xmlns:p14="http://schemas.microsoft.com/office/powerpoint/2010/main" val="363224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9875-35EF-49B2-B565-6802E9D9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53410B-226E-47F1-B69B-1C45F3F5E0ED}"/>
              </a:ext>
            </a:extLst>
          </p:cNvPr>
          <p:cNvGrpSpPr/>
          <p:nvPr/>
        </p:nvGrpSpPr>
        <p:grpSpPr>
          <a:xfrm>
            <a:off x="883890" y="3362325"/>
            <a:ext cx="4678710" cy="2990849"/>
            <a:chOff x="2360265" y="2190748"/>
            <a:chExt cx="8098184" cy="40957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C5A60A-3BEB-4AA1-B80B-BCB4FF1BB315}"/>
                </a:ext>
              </a:extLst>
            </p:cNvPr>
            <p:cNvSpPr/>
            <p:nvPr/>
          </p:nvSpPr>
          <p:spPr>
            <a:xfrm>
              <a:off x="2981324" y="2190748"/>
              <a:ext cx="7477125" cy="409575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B9E4D5F-F705-4F12-9211-7C6650BE2CBC}"/>
                </a:ext>
              </a:extLst>
            </p:cNvPr>
            <p:cNvSpPr/>
            <p:nvPr/>
          </p:nvSpPr>
          <p:spPr>
            <a:xfrm>
              <a:off x="3124200" y="2352675"/>
              <a:ext cx="7191375" cy="67627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Header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6BFAC5D-610A-4E18-8FF4-345921598EE8}"/>
                </a:ext>
              </a:extLst>
            </p:cNvPr>
            <p:cNvSpPr/>
            <p:nvPr/>
          </p:nvSpPr>
          <p:spPr>
            <a:xfrm>
              <a:off x="3124200" y="3126578"/>
              <a:ext cx="1028700" cy="23241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dirty="0"/>
                <a:t>Side</a:t>
              </a:r>
            </a:p>
            <a:p>
              <a:pPr algn="ctr"/>
              <a:r>
                <a:rPr lang="en-IN" dirty="0"/>
                <a:t>Navigator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0B199D0-00C6-4C56-99FC-280508ADF6F8}"/>
                </a:ext>
              </a:extLst>
            </p:cNvPr>
            <p:cNvSpPr/>
            <p:nvPr/>
          </p:nvSpPr>
          <p:spPr>
            <a:xfrm>
              <a:off x="3124200" y="5548312"/>
              <a:ext cx="7191375" cy="6762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Footer Component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2D24296-65C8-4624-9067-3C41063256B1}"/>
                </a:ext>
              </a:extLst>
            </p:cNvPr>
            <p:cNvSpPr/>
            <p:nvPr/>
          </p:nvSpPr>
          <p:spPr>
            <a:xfrm>
              <a:off x="4295775" y="3126578"/>
              <a:ext cx="6019799" cy="232410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Main Component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DD4933-FAE9-4BC1-9F21-15D01F90D5CA}"/>
                </a:ext>
              </a:extLst>
            </p:cNvPr>
            <p:cNvSpPr txBox="1"/>
            <p:nvPr/>
          </p:nvSpPr>
          <p:spPr>
            <a:xfrm>
              <a:off x="2360265" y="2571993"/>
              <a:ext cx="799077" cy="24000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dirty="0"/>
                <a:t>Root Component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C6C67E-8C7A-403D-9F98-72C256B8728D}"/>
              </a:ext>
            </a:extLst>
          </p:cNvPr>
          <p:cNvSpPr txBox="1"/>
          <p:nvPr/>
        </p:nvSpPr>
        <p:spPr>
          <a:xfrm>
            <a:off x="6400800" y="2438399"/>
            <a:ext cx="47134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Stateless Function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JavaScript Functions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Stateful Class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ES6 Classes extends </a:t>
            </a:r>
            <a:r>
              <a:rPr lang="en-IN" dirty="0" err="1"/>
              <a:t>React.Component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Has to implement render()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Render() returns desired </a:t>
            </a:r>
            <a:r>
              <a:rPr lang="en-IN" dirty="0" err="1"/>
              <a:t>ouput</a:t>
            </a:r>
            <a:r>
              <a:rPr lang="en-IN" dirty="0"/>
              <a:t> (HTML_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14FA09-1930-405C-A167-8E9D2E0462AF}"/>
              </a:ext>
            </a:extLst>
          </p:cNvPr>
          <p:cNvSpPr txBox="1"/>
          <p:nvPr/>
        </p:nvSpPr>
        <p:spPr>
          <a:xfrm>
            <a:off x="6493667" y="5143500"/>
            <a:ext cx="440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Complex UI = Large number of Components.</a:t>
            </a:r>
          </a:p>
          <a:p>
            <a:r>
              <a:rPr lang="en-IN" dirty="0"/>
              <a:t>Facebook has 35000+ components</a:t>
            </a:r>
          </a:p>
        </p:txBody>
      </p:sp>
    </p:spTree>
    <p:extLst>
      <p:ext uri="{BB962C8B-B14F-4D97-AF65-F5344CB8AC3E}">
        <p14:creationId xmlns:p14="http://schemas.microsoft.com/office/powerpoint/2010/main" val="210673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196D-C536-4DCA-974E-A1424B74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First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E90A-FC7C-4E7C-A588-538677A9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10" y="2362201"/>
            <a:ext cx="6888165" cy="205740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Lets create new folder “Components” under </a:t>
            </a:r>
            <a:r>
              <a:rPr lang="en-IN" dirty="0" err="1"/>
              <a:t>src</a:t>
            </a:r>
            <a:r>
              <a:rPr lang="en-IN" dirty="0"/>
              <a:t> </a:t>
            </a:r>
          </a:p>
          <a:p>
            <a:pPr marL="457200" indent="-457200">
              <a:buAutoNum type="arabicPeriod"/>
            </a:pPr>
            <a:r>
              <a:rPr lang="en-IN" dirty="0"/>
              <a:t>Create a new JS file – Hello.js</a:t>
            </a:r>
          </a:p>
          <a:p>
            <a:pPr marL="457200" indent="-457200">
              <a:buAutoNum type="arabicPeriod"/>
            </a:pPr>
            <a:r>
              <a:rPr lang="en-IN" dirty="0"/>
              <a:t>Create JS function </a:t>
            </a:r>
          </a:p>
          <a:p>
            <a:pPr marL="457200" indent="-457200">
              <a:buAutoNum type="arabicPeriod"/>
            </a:pPr>
            <a:r>
              <a:rPr lang="en-IN" dirty="0"/>
              <a:t>Your Component is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BA63D-3A70-4C95-8CF3-1F1900A4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3343220"/>
            <a:ext cx="5407024" cy="24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877A-1B0D-4747-9D0A-ABB495E6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this Component in Main App: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99F2-AE42-4BFE-A8E1-148C7D77D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47824"/>
            <a:ext cx="4611690" cy="312420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Go to App.js</a:t>
            </a:r>
          </a:p>
          <a:p>
            <a:pPr marL="457200" indent="-457200">
              <a:buAutoNum type="arabicPeriod"/>
            </a:pPr>
            <a:r>
              <a:rPr lang="en-IN" dirty="0"/>
              <a:t>Import your new Component</a:t>
            </a:r>
          </a:p>
          <a:p>
            <a:pPr marL="457200" indent="-457200">
              <a:buAutoNum type="arabicPeriod"/>
            </a:pPr>
            <a:r>
              <a:rPr lang="en-IN" dirty="0"/>
              <a:t>Modify App() function – call new component as HTML tag.</a:t>
            </a:r>
          </a:p>
          <a:p>
            <a:pPr marL="457200" indent="-457200">
              <a:buAutoNum type="arabicPeriod"/>
            </a:pPr>
            <a:r>
              <a:rPr lang="en-IN" dirty="0"/>
              <a:t>Check the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24711-0311-43C3-AFA7-B93CB3B5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7" y="2666209"/>
            <a:ext cx="4611690" cy="34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14A6-CBFE-48D0-BD3E-24F19A08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ES6 Arrow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3C1E5-9946-4B3E-A69C-76278C12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69" y="3305128"/>
            <a:ext cx="7934223" cy="2867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16F19-3A95-4542-ABC7-5E26EB65422E}"/>
              </a:ext>
            </a:extLst>
          </p:cNvPr>
          <p:cNvSpPr txBox="1"/>
          <p:nvPr/>
        </p:nvSpPr>
        <p:spPr>
          <a:xfrm>
            <a:off x="2021849" y="2590800"/>
            <a:ext cx="427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const</a:t>
            </a:r>
            <a:r>
              <a:rPr lang="en-IN" b="1" dirty="0"/>
              <a:t> Hello = () =&gt; &lt;h1&gt; Hello React &lt;/h1&gt;</a:t>
            </a:r>
          </a:p>
        </p:txBody>
      </p:sp>
    </p:spTree>
    <p:extLst>
      <p:ext uri="{BB962C8B-B14F-4D97-AF65-F5344CB8AC3E}">
        <p14:creationId xmlns:p14="http://schemas.microsoft.com/office/powerpoint/2010/main" val="34701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AC24-21F9-4510-A59E-7BD5E1F2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Exporting as Named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B9B4-C48F-4E3B-8A0E-F31C39DE8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default export:</a:t>
            </a:r>
          </a:p>
          <a:p>
            <a:r>
              <a:rPr lang="en-US" dirty="0"/>
              <a:t>export const Hello = () =&gt; &lt;h1&gt;Hello React. This is with ES6&lt;/h1&gt;</a:t>
            </a:r>
          </a:p>
          <a:p>
            <a:r>
              <a:rPr lang="en-US" dirty="0"/>
              <a:t>In App.js : import {Hello} from './Components/hello'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99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999F-9AFC-4E71-BB2E-3A7E571D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04950"/>
          </a:xfrm>
        </p:spPr>
        <p:txBody>
          <a:bodyPr/>
          <a:lstStyle/>
          <a:p>
            <a:r>
              <a:rPr lang="en-IN" dirty="0"/>
              <a:t>Class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116E-DC12-4A21-B517-D442AB3D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62201"/>
            <a:ext cx="3859215" cy="3809998"/>
          </a:xfrm>
        </p:spPr>
        <p:txBody>
          <a:bodyPr/>
          <a:lstStyle/>
          <a:p>
            <a:r>
              <a:rPr lang="en-IN" dirty="0"/>
              <a:t>ES6 Classes</a:t>
            </a:r>
          </a:p>
          <a:p>
            <a:r>
              <a:rPr lang="en-IN" dirty="0"/>
              <a:t>Extends Components</a:t>
            </a:r>
          </a:p>
          <a:p>
            <a:r>
              <a:rPr lang="en-IN" dirty="0"/>
              <a:t>Maintain Private states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2FDB4-73D9-41A7-99A5-47F74C88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37" y="2622435"/>
            <a:ext cx="5894819" cy="290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F4C9-4730-4DC3-9B2C-2BB96E4F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7275"/>
          </a:xfrm>
        </p:spPr>
        <p:txBody>
          <a:bodyPr/>
          <a:lstStyle/>
          <a:p>
            <a:r>
              <a:rPr lang="en-IN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6D5B-ACF7-4C35-992C-58DBDAC8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2625"/>
            <a:ext cx="9545640" cy="211761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JavaScript XML – XML Like Code (Very similar to HTML)</a:t>
            </a:r>
          </a:p>
          <a:p>
            <a:r>
              <a:rPr lang="en-IN" dirty="0"/>
              <a:t>Tag Name, Child and Attributes</a:t>
            </a:r>
          </a:p>
          <a:p>
            <a:r>
              <a:rPr lang="en-IN" dirty="0"/>
              <a:t>Makes code simpler and elegant</a:t>
            </a:r>
          </a:p>
          <a:p>
            <a:r>
              <a:rPr lang="en-IN" dirty="0"/>
              <a:t>Lets understand how JSX brings simplicity in code. Lets create one simple component without JSX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ABBAD-70D7-4DE6-ACDA-ECE761E4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4" y="3775115"/>
            <a:ext cx="6296026" cy="21936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0A8F0C-AB7A-42E7-B1F8-CA89B2B192D9}"/>
              </a:ext>
            </a:extLst>
          </p:cNvPr>
          <p:cNvSpPr/>
          <p:nvPr/>
        </p:nvSpPr>
        <p:spPr>
          <a:xfrm>
            <a:off x="1029817" y="4279792"/>
            <a:ext cx="37041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Note: Use second parameter to pass attributes:</a:t>
            </a:r>
          </a:p>
          <a:p>
            <a:r>
              <a:rPr lang="en-IN" sz="1600" dirty="0"/>
              <a:t>{id: "div121" , </a:t>
            </a:r>
            <a:r>
              <a:rPr lang="en-IN" sz="1600" dirty="0" err="1"/>
              <a:t>className</a:t>
            </a:r>
            <a:r>
              <a:rPr lang="en-IN" sz="1600" dirty="0"/>
              <a:t>: "</a:t>
            </a:r>
            <a:r>
              <a:rPr lang="en-IN" sz="1600" dirty="0" err="1"/>
              <a:t>dummyClass</a:t>
            </a:r>
            <a:r>
              <a:rPr lang="en-IN" sz="1600" dirty="0"/>
              <a:t>"}, </a:t>
            </a:r>
          </a:p>
        </p:txBody>
      </p:sp>
    </p:spTree>
    <p:extLst>
      <p:ext uri="{BB962C8B-B14F-4D97-AF65-F5344CB8AC3E}">
        <p14:creationId xmlns:p14="http://schemas.microsoft.com/office/powerpoint/2010/main" val="6429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5732-2A92-4B3B-BC71-83790DCB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2975"/>
          </a:xfrm>
        </p:spPr>
        <p:txBody>
          <a:bodyPr/>
          <a:lstStyle/>
          <a:p>
            <a:r>
              <a:rPr lang="en-IN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D50A-962B-4B5B-AC82-DAA118A7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855" y="2243137"/>
            <a:ext cx="4585495" cy="272414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Props are properties we can pass to Components. </a:t>
            </a:r>
          </a:p>
          <a:p>
            <a:r>
              <a:rPr lang="en-IN" dirty="0"/>
              <a:t>Props are </a:t>
            </a:r>
            <a:r>
              <a:rPr lang="en-IN" dirty="0" err="1"/>
              <a:t>Key:Value</a:t>
            </a:r>
            <a:r>
              <a:rPr lang="en-IN" dirty="0"/>
              <a:t> Pairs</a:t>
            </a:r>
          </a:p>
          <a:p>
            <a:r>
              <a:rPr lang="en-IN" dirty="0"/>
              <a:t>You can access Props with {</a:t>
            </a:r>
            <a:r>
              <a:rPr lang="en-IN" dirty="0" err="1"/>
              <a:t>props.key</a:t>
            </a:r>
            <a:r>
              <a:rPr lang="en-IN" dirty="0"/>
              <a:t>}</a:t>
            </a:r>
          </a:p>
          <a:p>
            <a:r>
              <a:rPr lang="en-IN" dirty="0"/>
              <a:t>Props are immutable and final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89662-2D86-4FBB-8F30-6D2F2446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80" y="2057338"/>
            <a:ext cx="5327475" cy="34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9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EF22-2708-4121-AC77-6EE1468D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8675"/>
          </a:xfrm>
        </p:spPr>
        <p:txBody>
          <a:bodyPr/>
          <a:lstStyle/>
          <a:p>
            <a:r>
              <a:rPr lang="en-IN" dirty="0"/>
              <a:t>React 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CDFE-5047-4E9D-9356-4DEB5B2B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475" y="1885948"/>
            <a:ext cx="9131298" cy="4286251"/>
          </a:xfrm>
        </p:spPr>
        <p:txBody>
          <a:bodyPr>
            <a:normAutofit/>
          </a:bodyPr>
          <a:lstStyle/>
          <a:p>
            <a:r>
              <a:rPr lang="en-US" dirty="0"/>
              <a:t>A JavaScript library for building user interfaces</a:t>
            </a:r>
          </a:p>
          <a:p>
            <a:r>
              <a:rPr lang="en-IN" dirty="0"/>
              <a:t>Focus on UI</a:t>
            </a:r>
          </a:p>
          <a:p>
            <a:r>
              <a:rPr lang="en-IN" dirty="0"/>
              <a:t>Rich Ecosystem</a:t>
            </a:r>
          </a:p>
          <a:p>
            <a:r>
              <a:rPr lang="en-IN" dirty="0"/>
              <a:t>Developed by Facebook</a:t>
            </a:r>
          </a:p>
          <a:p>
            <a:r>
              <a:rPr lang="en-IN" dirty="0"/>
              <a:t>Huge Community. Very Popular. Needed Skill in market</a:t>
            </a:r>
          </a:p>
          <a:p>
            <a:r>
              <a:rPr lang="en-US" dirty="0"/>
              <a:t>React can also render on the server using Node and power mobile apps using </a:t>
            </a:r>
            <a:r>
              <a:rPr lang="en-US" dirty="0">
                <a:hlinkClick r:id="rId2"/>
              </a:rPr>
              <a:t>React Native</a:t>
            </a:r>
            <a:r>
              <a:rPr lang="en-US" dirty="0"/>
              <a:t>.</a:t>
            </a:r>
            <a:endParaRPr lang="en-IN" dirty="0"/>
          </a:p>
          <a:p>
            <a:r>
              <a:rPr lang="en-IN" dirty="0">
                <a:hlinkClick r:id="rId3"/>
              </a:rPr>
              <a:t>https://reactjs.org/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256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2CC0-85DE-4194-B20E-CE18B4C4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/>
          <a:lstStyle/>
          <a:p>
            <a:r>
              <a:rPr lang="en-IN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19F7-701A-481B-A7F8-01FB6CAE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847725"/>
            <a:ext cx="4840290" cy="3819525"/>
          </a:xfrm>
        </p:spPr>
        <p:txBody>
          <a:bodyPr/>
          <a:lstStyle/>
          <a:p>
            <a:r>
              <a:rPr lang="en-IN" dirty="0"/>
              <a:t>Managed within Component</a:t>
            </a:r>
          </a:p>
          <a:p>
            <a:r>
              <a:rPr lang="en-IN" dirty="0"/>
              <a:t>Variables declared in function body</a:t>
            </a:r>
          </a:p>
          <a:p>
            <a:r>
              <a:rPr lang="en-IN" dirty="0"/>
              <a:t>State can be changed</a:t>
            </a:r>
          </a:p>
          <a:p>
            <a:r>
              <a:rPr lang="en-IN" dirty="0"/>
              <a:t>useState Hook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5EA7B-077C-4FAC-8C16-2607A24F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335" y="1752600"/>
            <a:ext cx="5549265" cy="4616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3F374-070B-426F-8334-A4911A94E1DC}"/>
              </a:ext>
            </a:extLst>
          </p:cNvPr>
          <p:cNvSpPr txBox="1"/>
          <p:nvPr/>
        </p:nvSpPr>
        <p:spPr>
          <a:xfrm>
            <a:off x="1484311" y="4182843"/>
            <a:ext cx="355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Mark the use of Constructor and Functions in </a:t>
            </a:r>
            <a:r>
              <a:rPr lang="en-IN" b="1" dirty="0"/>
              <a:t>ES6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4FCD6-EDAF-4223-A4A7-619A5D830AD7}"/>
              </a:ext>
            </a:extLst>
          </p:cNvPr>
          <p:cNvSpPr txBox="1"/>
          <p:nvPr/>
        </p:nvSpPr>
        <p:spPr>
          <a:xfrm>
            <a:off x="1484311" y="5125818"/>
            <a:ext cx="3552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Assignment: </a:t>
            </a:r>
            <a:r>
              <a:rPr lang="en-IN" dirty="0">
                <a:solidFill>
                  <a:srgbClr val="002060"/>
                </a:solidFill>
              </a:rPr>
              <a:t>Create Click Counter. Have a Counter on Screen with a button. When button gets clicked counter should be increase.</a:t>
            </a:r>
          </a:p>
        </p:txBody>
      </p:sp>
    </p:spTree>
    <p:extLst>
      <p:ext uri="{BB962C8B-B14F-4D97-AF65-F5344CB8AC3E}">
        <p14:creationId xmlns:p14="http://schemas.microsoft.com/office/powerpoint/2010/main" val="304476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AAFC-D3EF-45B3-82FA-C28C834C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36" y="428626"/>
            <a:ext cx="10018713" cy="876300"/>
          </a:xfrm>
        </p:spPr>
        <p:txBody>
          <a:bodyPr/>
          <a:lstStyle/>
          <a:p>
            <a:r>
              <a:rPr lang="en-IN" dirty="0"/>
              <a:t>Assignment: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B354A-7E39-4CF1-9025-4928AA71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29" y="1313414"/>
            <a:ext cx="6407298" cy="51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2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00BE-5858-48AD-921B-0482BB55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&amp; Child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91C0-0FF0-49BB-9C12-1056A7C2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One Component have child component?</a:t>
            </a:r>
          </a:p>
          <a:p>
            <a:r>
              <a:rPr lang="en-IN" dirty="0"/>
              <a:t>Lets see an example</a:t>
            </a:r>
          </a:p>
        </p:txBody>
      </p:sp>
    </p:spTree>
    <p:extLst>
      <p:ext uri="{BB962C8B-B14F-4D97-AF65-F5344CB8AC3E}">
        <p14:creationId xmlns:p14="http://schemas.microsoft.com/office/powerpoint/2010/main" val="2660074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68ACFF-24BC-47E8-8968-B28A6071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831771"/>
            <a:ext cx="10429875" cy="38364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0D7050-77D6-4384-954E-51364FA1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7275"/>
          </a:xfrm>
        </p:spPr>
        <p:txBody>
          <a:bodyPr/>
          <a:lstStyle/>
          <a:p>
            <a:r>
              <a:rPr lang="en-IN" dirty="0"/>
              <a:t>Component Life Cycle Methods</a:t>
            </a:r>
          </a:p>
        </p:txBody>
      </p:sp>
    </p:spTree>
    <p:extLst>
      <p:ext uri="{BB962C8B-B14F-4D97-AF65-F5344CB8AC3E}">
        <p14:creationId xmlns:p14="http://schemas.microsoft.com/office/powerpoint/2010/main" val="242362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349BB6-8796-4FA7-85C1-3B258248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27" y="2546273"/>
            <a:ext cx="10611395" cy="298465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42B3663-B1EF-4D22-9002-B2BFA408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7275"/>
          </a:xfrm>
        </p:spPr>
        <p:txBody>
          <a:bodyPr/>
          <a:lstStyle/>
          <a:p>
            <a:r>
              <a:rPr lang="en-IN" dirty="0"/>
              <a:t>Component Life Cycle Methods</a:t>
            </a:r>
          </a:p>
        </p:txBody>
      </p:sp>
    </p:spTree>
    <p:extLst>
      <p:ext uri="{BB962C8B-B14F-4D97-AF65-F5344CB8AC3E}">
        <p14:creationId xmlns:p14="http://schemas.microsoft.com/office/powerpoint/2010/main" val="377684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A80FA6-DBF3-4814-8CAF-DB896306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181224"/>
            <a:ext cx="10468564" cy="35433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0AE75DF-8F08-4F8A-87F3-F8DB7E4E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7275"/>
          </a:xfrm>
        </p:spPr>
        <p:txBody>
          <a:bodyPr/>
          <a:lstStyle/>
          <a:p>
            <a:r>
              <a:rPr lang="en-IN" dirty="0"/>
              <a:t>Component Life Cycle Methods</a:t>
            </a:r>
          </a:p>
        </p:txBody>
      </p:sp>
    </p:spTree>
    <p:extLst>
      <p:ext uri="{BB962C8B-B14F-4D97-AF65-F5344CB8AC3E}">
        <p14:creationId xmlns:p14="http://schemas.microsoft.com/office/powerpoint/2010/main" val="308442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1A80F-9D8B-47E2-A7B5-A1B7F158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1" y="1743075"/>
            <a:ext cx="10668548" cy="41086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52F3C2B-C4DF-4339-8252-4AF23946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7275"/>
          </a:xfrm>
        </p:spPr>
        <p:txBody>
          <a:bodyPr/>
          <a:lstStyle/>
          <a:p>
            <a:r>
              <a:rPr lang="en-IN" dirty="0"/>
              <a:t>Component Life Cycle Methods</a:t>
            </a:r>
          </a:p>
        </p:txBody>
      </p:sp>
    </p:spTree>
    <p:extLst>
      <p:ext uri="{BB962C8B-B14F-4D97-AF65-F5344CB8AC3E}">
        <p14:creationId xmlns:p14="http://schemas.microsoft.com/office/powerpoint/2010/main" val="111367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C19494-280A-4EF5-9F48-49DF8592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23" y="2104927"/>
            <a:ext cx="10738402" cy="37911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9ED96-876D-46C0-9081-F2A8416B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7275"/>
          </a:xfrm>
        </p:spPr>
        <p:txBody>
          <a:bodyPr/>
          <a:lstStyle/>
          <a:p>
            <a:r>
              <a:rPr lang="en-IN" dirty="0"/>
              <a:t>Component Life Cycle Methods</a:t>
            </a:r>
          </a:p>
        </p:txBody>
      </p:sp>
    </p:spTree>
    <p:extLst>
      <p:ext uri="{BB962C8B-B14F-4D97-AF65-F5344CB8AC3E}">
        <p14:creationId xmlns:p14="http://schemas.microsoft.com/office/powerpoint/2010/main" val="3913196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F2991-084B-41EA-B231-65332CD0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901720"/>
            <a:ext cx="10630446" cy="40832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4E40C46-CBB8-477D-9691-36E259A7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942975"/>
          </a:xfrm>
        </p:spPr>
        <p:txBody>
          <a:bodyPr/>
          <a:lstStyle/>
          <a:p>
            <a:r>
              <a:rPr lang="en-IN" dirty="0"/>
              <a:t>Component Life Cycle Methods</a:t>
            </a:r>
          </a:p>
        </p:txBody>
      </p:sp>
    </p:spTree>
    <p:extLst>
      <p:ext uri="{BB962C8B-B14F-4D97-AF65-F5344CB8AC3E}">
        <p14:creationId xmlns:p14="http://schemas.microsoft.com/office/powerpoint/2010/main" val="987369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C266C-6C97-42D4-BEA4-A9F10537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19" y="1790584"/>
            <a:ext cx="10299454" cy="427684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F68B90-A6CB-4D3B-9474-12F938EC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942975"/>
          </a:xfrm>
        </p:spPr>
        <p:txBody>
          <a:bodyPr/>
          <a:lstStyle/>
          <a:p>
            <a:r>
              <a:rPr lang="en-IN" dirty="0"/>
              <a:t>Component Life Cycle Methods</a:t>
            </a:r>
          </a:p>
        </p:txBody>
      </p:sp>
    </p:spTree>
    <p:extLst>
      <p:ext uri="{BB962C8B-B14F-4D97-AF65-F5344CB8AC3E}">
        <p14:creationId xmlns:p14="http://schemas.microsoft.com/office/powerpoint/2010/main" val="23562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5FE8-A7D5-4873-A769-92A52215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6B12-09EF-4F3A-A125-7C63C4D4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encapsulated components that manage their own state, then compose them to make complex UIs.</a:t>
            </a:r>
          </a:p>
          <a:p>
            <a:r>
              <a:rPr lang="en-US" dirty="0"/>
              <a:t>Components are reusable </a:t>
            </a:r>
          </a:p>
          <a:p>
            <a:r>
              <a:rPr lang="en-US" dirty="0"/>
              <a:t>Since component logic is written in JavaScript instead of templates, you can easily pass rich data through your app and keep state out of the 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14DD-5C81-4A7D-90CE-9892C17A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2950"/>
          </a:xfrm>
        </p:spPr>
        <p:txBody>
          <a:bodyPr/>
          <a:lstStyle/>
          <a:p>
            <a:r>
              <a:rPr lang="en-IN" dirty="0" err="1"/>
              <a:t>PureComponent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FAB6-9AD3-4388-A7B4-74A51229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8775"/>
            <a:ext cx="10018713" cy="4162425"/>
          </a:xfrm>
        </p:spPr>
        <p:txBody>
          <a:bodyPr/>
          <a:lstStyle/>
          <a:p>
            <a:r>
              <a:rPr lang="en-US" dirty="0" err="1"/>
              <a:t>React.PureComponent</a:t>
            </a:r>
            <a:r>
              <a:rPr lang="en-US" dirty="0"/>
              <a:t> is similar to </a:t>
            </a:r>
            <a:r>
              <a:rPr lang="en-US" dirty="0" err="1"/>
              <a:t>React.Component</a:t>
            </a:r>
            <a:r>
              <a:rPr lang="en-US" dirty="0"/>
              <a:t>. The difference between them is that </a:t>
            </a:r>
            <a:r>
              <a:rPr lang="en-US" dirty="0" err="1"/>
              <a:t>React.Component</a:t>
            </a:r>
            <a:r>
              <a:rPr lang="en-US" dirty="0"/>
              <a:t> doesn’t implement </a:t>
            </a:r>
            <a:r>
              <a:rPr lang="en-US" dirty="0" err="1"/>
              <a:t>shouldComponentUpdate</a:t>
            </a:r>
            <a:r>
              <a:rPr lang="en-US" dirty="0"/>
              <a:t>(), but </a:t>
            </a:r>
            <a:r>
              <a:rPr lang="en-US" dirty="0" err="1"/>
              <a:t>React.PureComponent</a:t>
            </a:r>
            <a:r>
              <a:rPr lang="en-US" dirty="0"/>
              <a:t> implements it with a shallow prop and state comparison.</a:t>
            </a:r>
          </a:p>
          <a:p>
            <a:r>
              <a:rPr lang="en-IN" dirty="0">
                <a:hlinkClick r:id="rId2"/>
              </a:rPr>
              <a:t>https://reactjs.org/docs/react-api.html#reactcomponent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566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5720-DE65-49BB-B8BF-8171292D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5825"/>
          </a:xfrm>
        </p:spPr>
        <p:txBody>
          <a:bodyPr/>
          <a:lstStyle/>
          <a:p>
            <a:r>
              <a:rPr lang="en-IN" dirty="0"/>
              <a:t>Handling Forms Fields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0E3A6-CAD3-4229-B683-ADA97EA3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84" y="1660451"/>
            <a:ext cx="3826016" cy="2030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A2D9E-A39E-4DEC-A171-5437C9E2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98" y="3266672"/>
            <a:ext cx="4524528" cy="290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3F250-DF64-45D8-8387-FF81F2914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591" y="1791812"/>
            <a:ext cx="4800847" cy="1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62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DB6B-A3DC-4222-AB3B-2A0BC0A2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Calling Http Get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459D-A602-426D-BA94-85C4F7DF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752600"/>
          </a:xfrm>
        </p:spPr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install </a:t>
            </a:r>
            <a:r>
              <a:rPr lang="en-IN" dirty="0" err="1"/>
              <a:t>axios</a:t>
            </a:r>
            <a:endParaRPr lang="en-IN" dirty="0"/>
          </a:p>
          <a:p>
            <a:r>
              <a:rPr lang="en-IN" dirty="0"/>
              <a:t>Get the sample REST Calls: </a:t>
            </a:r>
            <a:r>
              <a:rPr lang="en-IN" dirty="0">
                <a:hlinkClick r:id="rId2"/>
              </a:rPr>
              <a:t>https://jsonplaceholder.typicode.com/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209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A506-07E1-4C0A-9A5C-6BFDE9EC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30CB-87A9-4D95-88F2-0DB6B308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provides a way to pass data through the component tree without having to pass props down manually at every level.</a:t>
            </a:r>
          </a:p>
          <a:p>
            <a:r>
              <a:rPr lang="en-US" dirty="0"/>
              <a:t>Context is designed to share data that can be considered “global” for a tree of React components, such as the current authenticated user, theme, or preferred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075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83DB-80F4-4DC5-947E-84903F3A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8675"/>
          </a:xfrm>
        </p:spPr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EBC240-64E9-4E3B-8FD0-C9FD28BF6FB3}"/>
              </a:ext>
            </a:extLst>
          </p:cNvPr>
          <p:cNvSpPr/>
          <p:nvPr/>
        </p:nvSpPr>
        <p:spPr>
          <a:xfrm>
            <a:off x="5229225" y="1933575"/>
            <a:ext cx="2066925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4A9B19-119C-4FF9-93CE-E6B64779E1EA}"/>
              </a:ext>
            </a:extLst>
          </p:cNvPr>
          <p:cNvSpPr/>
          <p:nvPr/>
        </p:nvSpPr>
        <p:spPr>
          <a:xfrm>
            <a:off x="2095499" y="3200400"/>
            <a:ext cx="1733550" cy="6286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26DBAF-A401-4A26-AF94-EB3DD8C21899}"/>
              </a:ext>
            </a:extLst>
          </p:cNvPr>
          <p:cNvSpPr/>
          <p:nvPr/>
        </p:nvSpPr>
        <p:spPr>
          <a:xfrm>
            <a:off x="5395912" y="3228975"/>
            <a:ext cx="1733550" cy="628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FF87EF-3586-4898-BF6A-4811B7EF5DCF}"/>
              </a:ext>
            </a:extLst>
          </p:cNvPr>
          <p:cNvSpPr/>
          <p:nvPr/>
        </p:nvSpPr>
        <p:spPr>
          <a:xfrm>
            <a:off x="8696325" y="3200400"/>
            <a:ext cx="1733550" cy="628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A49B1DE-1DB7-4FDB-9605-8197E9A189A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302919" y="1240630"/>
            <a:ext cx="619125" cy="33004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C9A7244-77C0-42C7-967F-292368DFC9B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603332" y="1240631"/>
            <a:ext cx="619125" cy="33004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F83FF-44A1-4A52-B045-11B22D03EC7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262687" y="2581275"/>
            <a:ext cx="1" cy="64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D88DB0-3A90-4387-B3B2-112D1AA878EF}"/>
              </a:ext>
            </a:extLst>
          </p:cNvPr>
          <p:cNvCxnSpPr/>
          <p:nvPr/>
        </p:nvCxnSpPr>
        <p:spPr>
          <a:xfrm flipH="1">
            <a:off x="6262687" y="3886200"/>
            <a:ext cx="1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01E571-A86A-49EA-8A05-F3CD931BA2DC}"/>
              </a:ext>
            </a:extLst>
          </p:cNvPr>
          <p:cNvSpPr/>
          <p:nvPr/>
        </p:nvSpPr>
        <p:spPr>
          <a:xfrm>
            <a:off x="5395912" y="4253625"/>
            <a:ext cx="1733550" cy="6286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C80510-837B-4C7A-8600-5FB010C87C75}"/>
              </a:ext>
            </a:extLst>
          </p:cNvPr>
          <p:cNvCxnSpPr/>
          <p:nvPr/>
        </p:nvCxnSpPr>
        <p:spPr>
          <a:xfrm flipH="1">
            <a:off x="9563101" y="3829050"/>
            <a:ext cx="1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F17D25-81AA-4D2D-9AB7-4738D4D878FC}"/>
              </a:ext>
            </a:extLst>
          </p:cNvPr>
          <p:cNvSpPr/>
          <p:nvPr/>
        </p:nvSpPr>
        <p:spPr>
          <a:xfrm>
            <a:off x="8696326" y="4196475"/>
            <a:ext cx="1733550" cy="628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3C0464-D5AE-4406-AF86-9CD6FE15AD66}"/>
              </a:ext>
            </a:extLst>
          </p:cNvPr>
          <p:cNvCxnSpPr/>
          <p:nvPr/>
        </p:nvCxnSpPr>
        <p:spPr>
          <a:xfrm flipH="1">
            <a:off x="9563101" y="4825125"/>
            <a:ext cx="1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912461-B984-4B0A-94D6-36AF5F28510F}"/>
              </a:ext>
            </a:extLst>
          </p:cNvPr>
          <p:cNvSpPr/>
          <p:nvPr/>
        </p:nvSpPr>
        <p:spPr>
          <a:xfrm>
            <a:off x="8696326" y="5192550"/>
            <a:ext cx="1733550" cy="6286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B7EEFF-FC26-43DA-ABF2-66E17B8D90BD}"/>
              </a:ext>
            </a:extLst>
          </p:cNvPr>
          <p:cNvSpPr/>
          <p:nvPr/>
        </p:nvSpPr>
        <p:spPr>
          <a:xfrm>
            <a:off x="7553325" y="2083236"/>
            <a:ext cx="1171575" cy="314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userName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56BC5F-88E3-488C-9E7F-45D56BD332B2}"/>
              </a:ext>
            </a:extLst>
          </p:cNvPr>
          <p:cNvSpPr/>
          <p:nvPr/>
        </p:nvSpPr>
        <p:spPr>
          <a:xfrm>
            <a:off x="2855118" y="2905125"/>
            <a:ext cx="1171575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userName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5B414-C954-4794-B64A-40BBB2FCA472}"/>
              </a:ext>
            </a:extLst>
          </p:cNvPr>
          <p:cNvSpPr/>
          <p:nvPr/>
        </p:nvSpPr>
        <p:spPr>
          <a:xfrm>
            <a:off x="6124575" y="2955487"/>
            <a:ext cx="1171575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userName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25AAFA-8C13-42CA-B3C2-22F2D84A2D75}"/>
              </a:ext>
            </a:extLst>
          </p:cNvPr>
          <p:cNvSpPr/>
          <p:nvPr/>
        </p:nvSpPr>
        <p:spPr>
          <a:xfrm>
            <a:off x="6131718" y="3967875"/>
            <a:ext cx="1171575" cy="314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userName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47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6005-E293-4B76-B249-913F5E3C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FAC2-5473-4CD1-A9F8-8F5BC8AD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the Context </a:t>
            </a:r>
          </a:p>
          <a:p>
            <a:r>
              <a:rPr lang="en-IN" dirty="0"/>
              <a:t>Provide the Context Value in App.js</a:t>
            </a:r>
          </a:p>
          <a:p>
            <a:r>
              <a:rPr lang="en-IN" dirty="0"/>
              <a:t>Consume the Context value in required </a:t>
            </a:r>
            <a:r>
              <a:rPr lang="en-IN" dirty="0" err="1"/>
              <a:t>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56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45F2-D49C-4BE0-A33C-3CB940CB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888E-4EAC-4A43-B2BB-2418C65A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makes it painless to create interactive UIs. </a:t>
            </a:r>
          </a:p>
          <a:p>
            <a:r>
              <a:rPr lang="en-US" dirty="0"/>
              <a:t>Tell React what to do – let react decide how to do it. </a:t>
            </a:r>
          </a:p>
          <a:p>
            <a:r>
              <a:rPr lang="en-US" dirty="0"/>
              <a:t>Declarative views make your code more predictable and easier to debug.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63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4820-7B4D-4CC7-B483-5BE46ED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872D-FD9C-45F4-A3EE-CD64CEBE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0" y="2266949"/>
            <a:ext cx="6943725" cy="3124201"/>
          </a:xfrm>
        </p:spPr>
        <p:txBody>
          <a:bodyPr/>
          <a:lstStyle/>
          <a:p>
            <a:r>
              <a:rPr lang="en-IN" dirty="0"/>
              <a:t>HTML (Must - </a:t>
            </a:r>
            <a:r>
              <a:rPr lang="en-IN" sz="1600" dirty="0">
                <a:hlinkClick r:id="rId2"/>
              </a:rPr>
              <a:t>https://www.youtube.com/watch?v=ATmKiI6xuJI</a:t>
            </a:r>
            <a:r>
              <a:rPr lang="en-IN" sz="1600" dirty="0"/>
              <a:t>)</a:t>
            </a:r>
          </a:p>
          <a:p>
            <a:r>
              <a:rPr lang="en-IN" dirty="0"/>
              <a:t>CSS (Must)</a:t>
            </a:r>
          </a:p>
          <a:p>
            <a:r>
              <a:rPr lang="en-IN" dirty="0"/>
              <a:t>JavaScript (Must – We are covering it today)</a:t>
            </a:r>
          </a:p>
          <a:p>
            <a:r>
              <a:rPr lang="en-IN" dirty="0"/>
              <a:t>ES6 (We will learn it along)</a:t>
            </a:r>
          </a:p>
        </p:txBody>
      </p:sp>
    </p:spTree>
    <p:extLst>
      <p:ext uri="{BB962C8B-B14F-4D97-AF65-F5344CB8AC3E}">
        <p14:creationId xmlns:p14="http://schemas.microsoft.com/office/powerpoint/2010/main" val="102097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4806-E294-46BB-91CD-C5A1B666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Start: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946-47B6-41E1-BF9C-DB7EC19D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962275"/>
            <a:ext cx="10018713" cy="1628775"/>
          </a:xfrm>
        </p:spPr>
        <p:txBody>
          <a:bodyPr>
            <a:normAutofit/>
          </a:bodyPr>
          <a:lstStyle/>
          <a:p>
            <a:r>
              <a:rPr lang="en-IN" dirty="0"/>
              <a:t>Install Node:</a:t>
            </a:r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DA52C-CD28-4EF8-B076-9D319A50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87" y="2404224"/>
            <a:ext cx="6118564" cy="40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6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B1A-0B5C-471D-A78A-6B4A272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Start: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7DC1-4AE3-49CF-8C6C-D04174B0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897315" cy="3124201"/>
          </a:xfrm>
        </p:spPr>
        <p:txBody>
          <a:bodyPr/>
          <a:lstStyle/>
          <a:p>
            <a:r>
              <a:rPr lang="en-IN" dirty="0"/>
              <a:t>Install 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FF2A-13F2-46A2-92DF-0C9FB9DBA43B}"/>
              </a:ext>
            </a:extLst>
          </p:cNvPr>
          <p:cNvSpPr/>
          <p:nvPr/>
        </p:nvSpPr>
        <p:spPr>
          <a:xfrm>
            <a:off x="1901874" y="4625459"/>
            <a:ext cx="3062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https://code.visualstudio.com/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D48F2-7B9A-4D00-B7E6-5892A9C4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34" y="2514599"/>
            <a:ext cx="6495151" cy="29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9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0B89-897B-4FB2-9EFC-19EE2E04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React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7596-B964-4C24-BAFE-4E710AC03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 Visual Studio Code:</a:t>
            </a:r>
          </a:p>
          <a:p>
            <a:r>
              <a:rPr lang="en-IN" dirty="0"/>
              <a:t>Create a new Folder for React (For me its : Rishi/H2K/React)</a:t>
            </a:r>
          </a:p>
          <a:p>
            <a:r>
              <a:rPr lang="en-IN" dirty="0"/>
              <a:t>Open Terminal from VSC</a:t>
            </a:r>
          </a:p>
          <a:p>
            <a:r>
              <a:rPr lang="en-IN" dirty="0"/>
              <a:t>Give this command: </a:t>
            </a:r>
            <a:r>
              <a:rPr lang="en-IN" dirty="0" err="1">
                <a:solidFill>
                  <a:srgbClr val="00B0F0"/>
                </a:solidFill>
              </a:rPr>
              <a:t>npx</a:t>
            </a:r>
            <a:r>
              <a:rPr lang="en-IN" dirty="0">
                <a:solidFill>
                  <a:srgbClr val="00B0F0"/>
                </a:solidFill>
              </a:rPr>
              <a:t> create-react-app hello-world </a:t>
            </a:r>
            <a:r>
              <a:rPr lang="en-IN" dirty="0"/>
              <a:t>– and wait for it to respond </a:t>
            </a:r>
          </a:p>
          <a:p>
            <a:r>
              <a:rPr lang="en-IN" dirty="0">
                <a:hlinkClick r:id="rId2"/>
              </a:rPr>
              <a:t>https://github.com/facebook/create-react-app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94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36B1-CBB0-49B1-83D0-16217EF7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React: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89A0-FB5B-4437-AABC-5BD60980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npx</a:t>
            </a:r>
            <a:r>
              <a:rPr lang="en-IN" dirty="0">
                <a:solidFill>
                  <a:srgbClr val="00B0F0"/>
                </a:solidFill>
              </a:rPr>
              <a:t> create-react-app hello-world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cd hello-world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npm</a:t>
            </a:r>
            <a:r>
              <a:rPr lang="en-IN" dirty="0">
                <a:solidFill>
                  <a:srgbClr val="00B0F0"/>
                </a:solidFill>
              </a:rPr>
              <a:t> start</a:t>
            </a:r>
          </a:p>
          <a:p>
            <a:pPr marL="0" indent="0">
              <a:buNone/>
            </a:pPr>
            <a:r>
              <a:rPr lang="en-IN" dirty="0"/>
              <a:t>Browser will open at localhost:3000</a:t>
            </a:r>
          </a:p>
        </p:txBody>
      </p:sp>
    </p:spTree>
    <p:extLst>
      <p:ext uri="{BB962C8B-B14F-4D97-AF65-F5344CB8AC3E}">
        <p14:creationId xmlns:p14="http://schemas.microsoft.com/office/powerpoint/2010/main" val="5821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5337</TotalTime>
  <Words>855</Words>
  <Application>Microsoft Office PowerPoint</Application>
  <PresentationFormat>Widescreen</PresentationFormat>
  <Paragraphs>145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Corbel</vt:lpstr>
      <vt:lpstr>Parallax</vt:lpstr>
      <vt:lpstr>React js</vt:lpstr>
      <vt:lpstr>React Introduction:</vt:lpstr>
      <vt:lpstr>Component-Based</vt:lpstr>
      <vt:lpstr>Declarative</vt:lpstr>
      <vt:lpstr>Pre-requisite</vt:lpstr>
      <vt:lpstr>Lets Start: Step 1</vt:lpstr>
      <vt:lpstr>Lets Start: Step 2</vt:lpstr>
      <vt:lpstr>Hello React Code:</vt:lpstr>
      <vt:lpstr>Hello React:</vt:lpstr>
      <vt:lpstr>PowerPoint Presentation</vt:lpstr>
      <vt:lpstr>Component</vt:lpstr>
      <vt:lpstr>Component</vt:lpstr>
      <vt:lpstr>Your First Component</vt:lpstr>
      <vt:lpstr>Add this Component in Main App:</vt:lpstr>
      <vt:lpstr>Use ES6 Arrow Function</vt:lpstr>
      <vt:lpstr>Exporting as Named Constant</vt:lpstr>
      <vt:lpstr>Class Components</vt:lpstr>
      <vt:lpstr>JSX</vt:lpstr>
      <vt:lpstr>Props</vt:lpstr>
      <vt:lpstr>State</vt:lpstr>
      <vt:lpstr>Assignment:</vt:lpstr>
      <vt:lpstr>Parent &amp; Child Components</vt:lpstr>
      <vt:lpstr>Component Life Cycle Methods</vt:lpstr>
      <vt:lpstr>Component Life Cycle Methods</vt:lpstr>
      <vt:lpstr>Component Life Cycle Methods</vt:lpstr>
      <vt:lpstr>Component Life Cycle Methods</vt:lpstr>
      <vt:lpstr>Component Life Cycle Methods</vt:lpstr>
      <vt:lpstr>Component Life Cycle Methods</vt:lpstr>
      <vt:lpstr>Component Life Cycle Methods</vt:lpstr>
      <vt:lpstr>PureComponent</vt:lpstr>
      <vt:lpstr>Handling Forms Fields</vt:lpstr>
      <vt:lpstr>Calling Http Get Method</vt:lpstr>
      <vt:lpstr>Context</vt:lpstr>
      <vt:lpstr>Context</vt:lpstr>
      <vt:lpstr>Context Use: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Credence SkillWorks</dc:creator>
  <cp:lastModifiedBy>Credence SkillWorks</cp:lastModifiedBy>
  <cp:revision>66</cp:revision>
  <dcterms:created xsi:type="dcterms:W3CDTF">2020-05-06T10:18:52Z</dcterms:created>
  <dcterms:modified xsi:type="dcterms:W3CDTF">2020-09-04T03:45:58Z</dcterms:modified>
</cp:coreProperties>
</file>