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4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C7E"/>
    <a:srgbClr val="EAE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01/09/2019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17690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01/09/2019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49227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01/09/2019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54200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01/09/2019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63083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01/09/2019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7837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01/09/2019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93802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01/09/2019</a:t>
            </a:fld>
            <a:endParaRPr lang="en-B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74405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01/09/2019</a:t>
            </a:fld>
            <a:endParaRPr lang="en-B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13602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01/09/2019</a:t>
            </a:fld>
            <a:endParaRPr lang="en-B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30517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01/09/2019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92693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01/09/2019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858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9918-0347-4B5C-B04A-3C0B603645D9}" type="datetimeFigureOut">
              <a:rPr lang="en-BZ" smtClean="0"/>
              <a:t>01/09/2019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90091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hyperlink" Target="https://catalog.data.gov/dataset/bonded-wine-producers-count-by-state-1999-june-30-2017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10.png"/><Relationship Id="rId7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wineinstitute.org/resources/pressroom/06242019" TargetMode="External"/><Relationship Id="rId5" Type="http://schemas.openxmlformats.org/officeDocument/2006/relationships/image" Target="../media/image2.jpg"/><Relationship Id="rId4" Type="http://schemas.openxmlformats.org/officeDocument/2006/relationships/image" Target="../media/image11.png"/><Relationship Id="rId9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18405" y="3238752"/>
            <a:ext cx="12207498" cy="1673818"/>
            <a:chOff x="0" y="-1"/>
            <a:chExt cx="12207498" cy="16738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0923" y="-1"/>
              <a:ext cx="3076575" cy="1673817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263" y="0"/>
              <a:ext cx="3076575" cy="1673817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5344" y="0"/>
              <a:ext cx="3076575" cy="1673817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2"/>
            <a:stretch/>
          </p:blipFill>
          <p:spPr>
            <a:xfrm>
              <a:off x="0" y="0"/>
              <a:ext cx="3076575" cy="1673817"/>
            </a:xfrm>
            <a:prstGeom prst="rect">
              <a:avLst/>
            </a:prstGeom>
            <a:effectLst>
              <a:softEdge rad="63500"/>
            </a:effectLst>
          </p:spPr>
        </p:pic>
      </p:grpSp>
      <p:sp>
        <p:nvSpPr>
          <p:cNvPr id="2" name="TextBox 1"/>
          <p:cNvSpPr txBox="1"/>
          <p:nvPr/>
        </p:nvSpPr>
        <p:spPr>
          <a:xfrm>
            <a:off x="2845268" y="5538101"/>
            <a:ext cx="653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Z" sz="2400" b="1" dirty="0" smtClean="0">
                <a:latin typeface="Kristen ITC" panose="03050502040202030202" pitchFamily="66" charset="0"/>
              </a:rPr>
              <a:t>“Wine  - “Topic of Analysis TBD</a:t>
            </a:r>
            <a:endParaRPr lang="en-BZ" sz="2400" b="1" dirty="0">
              <a:latin typeface="Kristen ITC" panose="03050502040202030202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0914" y="2829493"/>
            <a:ext cx="6536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Z" sz="2000" b="1" dirty="0" smtClean="0">
                <a:latin typeface="Kristen ITC" panose="03050502040202030202" pitchFamily="66" charset="0"/>
              </a:rPr>
              <a:t>Group Presentation</a:t>
            </a:r>
            <a:endParaRPr lang="en-BZ" sz="2000" b="1" dirty="0">
              <a:latin typeface="Kristen ITC" panose="03050502040202030202" pitchFamily="66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38116" y="188783"/>
            <a:ext cx="5602816" cy="2931195"/>
            <a:chOff x="3416672" y="1758164"/>
            <a:chExt cx="5602816" cy="2931195"/>
          </a:xfrm>
        </p:grpSpPr>
        <p:grpSp>
          <p:nvGrpSpPr>
            <p:cNvPr id="20" name="Group 19"/>
            <p:cNvGrpSpPr/>
            <p:nvPr/>
          </p:nvGrpSpPr>
          <p:grpSpPr>
            <a:xfrm rot="1138481">
              <a:off x="4253953" y="1758164"/>
              <a:ext cx="3949282" cy="2931195"/>
              <a:chOff x="249114" y="2872641"/>
              <a:chExt cx="3949282" cy="2931195"/>
            </a:xfrm>
            <a:effectLst/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19" name="Rectangle 18"/>
            <p:cNvSpPr/>
            <p:nvPr/>
          </p:nvSpPr>
          <p:spPr>
            <a:xfrm>
              <a:off x="3416672" y="2935669"/>
              <a:ext cx="560281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5400" b="1" cap="none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1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2" t="6816" r="7662" b="4231"/>
          <a:stretch/>
        </p:blipFill>
        <p:spPr>
          <a:xfrm>
            <a:off x="0" y="0"/>
            <a:ext cx="12099390" cy="415354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3766649" y="307942"/>
            <a:ext cx="4742480" cy="2169828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Z"/>
          </a:p>
        </p:txBody>
      </p:sp>
      <p:sp>
        <p:nvSpPr>
          <p:cNvPr id="10" name="Freeform 9"/>
          <p:cNvSpPr/>
          <p:nvPr/>
        </p:nvSpPr>
        <p:spPr>
          <a:xfrm>
            <a:off x="2632781" y="4269916"/>
            <a:ext cx="3488364" cy="539259"/>
          </a:xfrm>
          <a:custGeom>
            <a:avLst/>
            <a:gdLst>
              <a:gd name="connsiteX0" fmla="*/ 0 w 2010754"/>
              <a:gd name="connsiteY0" fmla="*/ 89878 h 539259"/>
              <a:gd name="connsiteX1" fmla="*/ 89878 w 2010754"/>
              <a:gd name="connsiteY1" fmla="*/ 0 h 539259"/>
              <a:gd name="connsiteX2" fmla="*/ 1920876 w 2010754"/>
              <a:gd name="connsiteY2" fmla="*/ 0 h 539259"/>
              <a:gd name="connsiteX3" fmla="*/ 2010754 w 2010754"/>
              <a:gd name="connsiteY3" fmla="*/ 89878 h 539259"/>
              <a:gd name="connsiteX4" fmla="*/ 2010754 w 2010754"/>
              <a:gd name="connsiteY4" fmla="*/ 449381 h 539259"/>
              <a:gd name="connsiteX5" fmla="*/ 1920876 w 2010754"/>
              <a:gd name="connsiteY5" fmla="*/ 539259 h 539259"/>
              <a:gd name="connsiteX6" fmla="*/ 89878 w 2010754"/>
              <a:gd name="connsiteY6" fmla="*/ 539259 h 539259"/>
              <a:gd name="connsiteX7" fmla="*/ 0 w 2010754"/>
              <a:gd name="connsiteY7" fmla="*/ 449381 h 539259"/>
              <a:gd name="connsiteX8" fmla="*/ 0 w 2010754"/>
              <a:gd name="connsiteY8" fmla="*/ 89878 h 53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54" h="539259">
                <a:moveTo>
                  <a:pt x="0" y="89878"/>
                </a:moveTo>
                <a:cubicBezTo>
                  <a:pt x="0" y="40240"/>
                  <a:pt x="40240" y="0"/>
                  <a:pt x="89878" y="0"/>
                </a:cubicBezTo>
                <a:lnTo>
                  <a:pt x="1920876" y="0"/>
                </a:lnTo>
                <a:cubicBezTo>
                  <a:pt x="1970514" y="0"/>
                  <a:pt x="2010754" y="40240"/>
                  <a:pt x="2010754" y="89878"/>
                </a:cubicBezTo>
                <a:lnTo>
                  <a:pt x="2010754" y="449381"/>
                </a:lnTo>
                <a:cubicBezTo>
                  <a:pt x="2010754" y="499019"/>
                  <a:pt x="1970514" y="539259"/>
                  <a:pt x="1920876" y="539259"/>
                </a:cubicBezTo>
                <a:lnTo>
                  <a:pt x="89878" y="539259"/>
                </a:lnTo>
                <a:cubicBezTo>
                  <a:pt x="40240" y="539259"/>
                  <a:pt x="0" y="499019"/>
                  <a:pt x="0" y="449381"/>
                </a:cubicBezTo>
                <a:lnTo>
                  <a:pt x="0" y="89878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1934" tIns="110144" rIns="110144" bIns="110144" numCol="1" spcCol="1270" anchor="ctr" anchorCtr="0">
            <a:noAutofit/>
          </a:bodyPr>
          <a:lstStyle/>
          <a:p>
            <a:pPr lvl="0" algn="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BZ" sz="2000" b="1" kern="1200" dirty="0" smtClean="0">
                <a:solidFill>
                  <a:schemeClr val="accent6">
                    <a:lumMod val="50000"/>
                  </a:schemeClr>
                </a:solidFill>
              </a:rPr>
              <a:t>Total #US Wine Producers:</a:t>
            </a:r>
            <a:endParaRPr lang="en-BZ" sz="2200" b="1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6121145" y="4269043"/>
            <a:ext cx="2387984" cy="539259"/>
          </a:xfrm>
          <a:custGeom>
            <a:avLst/>
            <a:gdLst>
              <a:gd name="connsiteX0" fmla="*/ 0 w 2010754"/>
              <a:gd name="connsiteY0" fmla="*/ 89878 h 539259"/>
              <a:gd name="connsiteX1" fmla="*/ 89878 w 2010754"/>
              <a:gd name="connsiteY1" fmla="*/ 0 h 539259"/>
              <a:gd name="connsiteX2" fmla="*/ 1920876 w 2010754"/>
              <a:gd name="connsiteY2" fmla="*/ 0 h 539259"/>
              <a:gd name="connsiteX3" fmla="*/ 2010754 w 2010754"/>
              <a:gd name="connsiteY3" fmla="*/ 89878 h 539259"/>
              <a:gd name="connsiteX4" fmla="*/ 2010754 w 2010754"/>
              <a:gd name="connsiteY4" fmla="*/ 449381 h 539259"/>
              <a:gd name="connsiteX5" fmla="*/ 1920876 w 2010754"/>
              <a:gd name="connsiteY5" fmla="*/ 539259 h 539259"/>
              <a:gd name="connsiteX6" fmla="*/ 89878 w 2010754"/>
              <a:gd name="connsiteY6" fmla="*/ 539259 h 539259"/>
              <a:gd name="connsiteX7" fmla="*/ 0 w 2010754"/>
              <a:gd name="connsiteY7" fmla="*/ 449381 h 539259"/>
              <a:gd name="connsiteX8" fmla="*/ 0 w 2010754"/>
              <a:gd name="connsiteY8" fmla="*/ 89878 h 53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54" h="539259">
                <a:moveTo>
                  <a:pt x="0" y="89878"/>
                </a:moveTo>
                <a:cubicBezTo>
                  <a:pt x="0" y="40240"/>
                  <a:pt x="40240" y="0"/>
                  <a:pt x="89878" y="0"/>
                </a:cubicBezTo>
                <a:lnTo>
                  <a:pt x="1920876" y="0"/>
                </a:lnTo>
                <a:cubicBezTo>
                  <a:pt x="1970514" y="0"/>
                  <a:pt x="2010754" y="40240"/>
                  <a:pt x="2010754" y="89878"/>
                </a:cubicBezTo>
                <a:lnTo>
                  <a:pt x="2010754" y="449381"/>
                </a:lnTo>
                <a:cubicBezTo>
                  <a:pt x="2010754" y="499019"/>
                  <a:pt x="1970514" y="539259"/>
                  <a:pt x="1920876" y="539259"/>
                </a:cubicBezTo>
                <a:lnTo>
                  <a:pt x="89878" y="539259"/>
                </a:lnTo>
                <a:cubicBezTo>
                  <a:pt x="40240" y="539259"/>
                  <a:pt x="0" y="499019"/>
                  <a:pt x="0" y="449381"/>
                </a:cubicBezTo>
                <a:lnTo>
                  <a:pt x="0" y="89878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1934" tIns="110144" rIns="110144" bIns="110144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BZ" sz="2000" b="1" dirty="0" smtClean="0">
                <a:solidFill>
                  <a:schemeClr val="accent6">
                    <a:lumMod val="50000"/>
                  </a:schemeClr>
                </a:solidFill>
              </a:rPr>
              <a:t>13,513</a:t>
            </a:r>
            <a:endParaRPr lang="en-BZ" sz="2200" b="1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707070" y="2510512"/>
            <a:ext cx="2870469" cy="539259"/>
          </a:xfrm>
          <a:custGeom>
            <a:avLst/>
            <a:gdLst>
              <a:gd name="connsiteX0" fmla="*/ 0 w 2010754"/>
              <a:gd name="connsiteY0" fmla="*/ 89878 h 539259"/>
              <a:gd name="connsiteX1" fmla="*/ 89878 w 2010754"/>
              <a:gd name="connsiteY1" fmla="*/ 0 h 539259"/>
              <a:gd name="connsiteX2" fmla="*/ 1920876 w 2010754"/>
              <a:gd name="connsiteY2" fmla="*/ 0 h 539259"/>
              <a:gd name="connsiteX3" fmla="*/ 2010754 w 2010754"/>
              <a:gd name="connsiteY3" fmla="*/ 89878 h 539259"/>
              <a:gd name="connsiteX4" fmla="*/ 2010754 w 2010754"/>
              <a:gd name="connsiteY4" fmla="*/ 449381 h 539259"/>
              <a:gd name="connsiteX5" fmla="*/ 1920876 w 2010754"/>
              <a:gd name="connsiteY5" fmla="*/ 539259 h 539259"/>
              <a:gd name="connsiteX6" fmla="*/ 89878 w 2010754"/>
              <a:gd name="connsiteY6" fmla="*/ 539259 h 539259"/>
              <a:gd name="connsiteX7" fmla="*/ 0 w 2010754"/>
              <a:gd name="connsiteY7" fmla="*/ 449381 h 539259"/>
              <a:gd name="connsiteX8" fmla="*/ 0 w 2010754"/>
              <a:gd name="connsiteY8" fmla="*/ 89878 h 53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54" h="539259">
                <a:moveTo>
                  <a:pt x="0" y="89878"/>
                </a:moveTo>
                <a:cubicBezTo>
                  <a:pt x="0" y="40240"/>
                  <a:pt x="40240" y="0"/>
                  <a:pt x="89878" y="0"/>
                </a:cubicBezTo>
                <a:lnTo>
                  <a:pt x="1920876" y="0"/>
                </a:lnTo>
                <a:cubicBezTo>
                  <a:pt x="1970514" y="0"/>
                  <a:pt x="2010754" y="40240"/>
                  <a:pt x="2010754" y="89878"/>
                </a:cubicBezTo>
                <a:lnTo>
                  <a:pt x="2010754" y="449381"/>
                </a:lnTo>
                <a:cubicBezTo>
                  <a:pt x="2010754" y="499019"/>
                  <a:pt x="1970514" y="539259"/>
                  <a:pt x="1920876" y="539259"/>
                </a:cubicBezTo>
                <a:lnTo>
                  <a:pt x="89878" y="539259"/>
                </a:lnTo>
                <a:cubicBezTo>
                  <a:pt x="40240" y="539259"/>
                  <a:pt x="0" y="499019"/>
                  <a:pt x="0" y="449381"/>
                </a:cubicBezTo>
                <a:lnTo>
                  <a:pt x="0" y="89878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1934" tIns="110144" rIns="110144" bIns="110144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BZ" sz="2000" b="1" kern="1200" dirty="0" smtClean="0">
                <a:solidFill>
                  <a:schemeClr val="accent6">
                    <a:lumMod val="50000"/>
                  </a:schemeClr>
                </a:solidFill>
              </a:rPr>
              <a:t># of Wine Producers by State</a:t>
            </a:r>
            <a:endParaRPr lang="en-BZ" sz="2200" b="1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503336" y="4861303"/>
            <a:ext cx="4546359" cy="539259"/>
          </a:xfrm>
          <a:custGeom>
            <a:avLst/>
            <a:gdLst>
              <a:gd name="connsiteX0" fmla="*/ 0 w 2010754"/>
              <a:gd name="connsiteY0" fmla="*/ 89878 h 539259"/>
              <a:gd name="connsiteX1" fmla="*/ 89878 w 2010754"/>
              <a:gd name="connsiteY1" fmla="*/ 0 h 539259"/>
              <a:gd name="connsiteX2" fmla="*/ 1920876 w 2010754"/>
              <a:gd name="connsiteY2" fmla="*/ 0 h 539259"/>
              <a:gd name="connsiteX3" fmla="*/ 2010754 w 2010754"/>
              <a:gd name="connsiteY3" fmla="*/ 89878 h 539259"/>
              <a:gd name="connsiteX4" fmla="*/ 2010754 w 2010754"/>
              <a:gd name="connsiteY4" fmla="*/ 449381 h 539259"/>
              <a:gd name="connsiteX5" fmla="*/ 1920876 w 2010754"/>
              <a:gd name="connsiteY5" fmla="*/ 539259 h 539259"/>
              <a:gd name="connsiteX6" fmla="*/ 89878 w 2010754"/>
              <a:gd name="connsiteY6" fmla="*/ 539259 h 539259"/>
              <a:gd name="connsiteX7" fmla="*/ 0 w 2010754"/>
              <a:gd name="connsiteY7" fmla="*/ 449381 h 539259"/>
              <a:gd name="connsiteX8" fmla="*/ 0 w 2010754"/>
              <a:gd name="connsiteY8" fmla="*/ 89878 h 53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54" h="539259">
                <a:moveTo>
                  <a:pt x="0" y="89878"/>
                </a:moveTo>
                <a:cubicBezTo>
                  <a:pt x="0" y="40240"/>
                  <a:pt x="40240" y="0"/>
                  <a:pt x="89878" y="0"/>
                </a:cubicBezTo>
                <a:lnTo>
                  <a:pt x="1920876" y="0"/>
                </a:lnTo>
                <a:cubicBezTo>
                  <a:pt x="1970514" y="0"/>
                  <a:pt x="2010754" y="40240"/>
                  <a:pt x="2010754" y="89878"/>
                </a:cubicBezTo>
                <a:lnTo>
                  <a:pt x="2010754" y="449381"/>
                </a:lnTo>
                <a:cubicBezTo>
                  <a:pt x="2010754" y="499019"/>
                  <a:pt x="1970514" y="539259"/>
                  <a:pt x="1920876" y="539259"/>
                </a:cubicBezTo>
                <a:lnTo>
                  <a:pt x="89878" y="539259"/>
                </a:lnTo>
                <a:cubicBezTo>
                  <a:pt x="40240" y="539259"/>
                  <a:pt x="0" y="499019"/>
                  <a:pt x="0" y="449381"/>
                </a:cubicBezTo>
                <a:lnTo>
                  <a:pt x="0" y="89878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1934" tIns="110144" rIns="110144" bIns="110144" numCol="1" spcCol="1270" anchor="ctr" anchorCtr="0">
            <a:noAutofit/>
          </a:bodyPr>
          <a:lstStyle/>
          <a:p>
            <a:pPr lvl="0" algn="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BZ" sz="2000" b="1" kern="1200" dirty="0" smtClean="0">
                <a:solidFill>
                  <a:schemeClr val="accent6">
                    <a:lumMod val="50000"/>
                  </a:schemeClr>
                </a:solidFill>
              </a:rPr>
              <a:t>Largest US Wine Producing States:</a:t>
            </a:r>
            <a:endParaRPr lang="en-BZ" sz="2200" b="1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87145" y="4861303"/>
            <a:ext cx="49336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# of Producers 	State	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%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of Total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5,217	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CA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   38.61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1,171	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WA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   8.67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758	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OR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   5.61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623	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NY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   4.61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1145" y="5400562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/>
              <a:t>Data </a:t>
            </a:r>
            <a:r>
              <a:rPr lang="en-US" sz="1400" b="1" dirty="0" smtClean="0"/>
              <a:t>Source</a:t>
            </a:r>
            <a:r>
              <a:rPr lang="en-US" sz="1400" dirty="0" smtClean="0"/>
              <a:t>:</a:t>
            </a:r>
            <a:r>
              <a:rPr lang="en-BZ" sz="1200" u="sng" dirty="0">
                <a:hlinkClick r:id="rId4"/>
              </a:rPr>
              <a:t>https://catalog.data.gov/dataset/bonded-wine-producers-count-by-state-1999-june-30-2017</a:t>
            </a:r>
            <a:endParaRPr lang="en-US" sz="1200" dirty="0"/>
          </a:p>
          <a:p>
            <a:r>
              <a:rPr lang="en-US" sz="1400" dirty="0"/>
              <a:t>DEPARTMENT OF THE TREASURY		</a:t>
            </a:r>
            <a:endParaRPr lang="en-US" sz="1400" dirty="0" smtClean="0"/>
          </a:p>
          <a:p>
            <a:r>
              <a:rPr lang="en-US" sz="1400" dirty="0" smtClean="0"/>
              <a:t>Alcohol </a:t>
            </a:r>
            <a:r>
              <a:rPr lang="en-US" sz="1400" dirty="0"/>
              <a:t>and Tobacco Tax and Trade </a:t>
            </a:r>
            <a:r>
              <a:rPr lang="en-US" sz="1400" dirty="0" smtClean="0"/>
              <a:t>Bureau</a:t>
            </a:r>
          </a:p>
          <a:p>
            <a:r>
              <a:rPr lang="en-US" sz="1400" dirty="0"/>
              <a:t>Data derived from TTB Tableau data source.  </a:t>
            </a:r>
          </a:p>
          <a:p>
            <a:r>
              <a:rPr lang="en-US" sz="1400" dirty="0"/>
              <a:t>Includes all wineries who hold an Active Permit with TTB as of 06/30/2019.  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0786456" y="5876365"/>
            <a:ext cx="1433406" cy="885670"/>
            <a:chOff x="3630701" y="2043953"/>
            <a:chExt cx="1492523" cy="1076025"/>
          </a:xfrm>
        </p:grpSpPr>
        <p:grpSp>
          <p:nvGrpSpPr>
            <p:cNvPr id="13" name="Group 12"/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88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" t="8362" r="8355"/>
          <a:stretch/>
        </p:blipFill>
        <p:spPr>
          <a:xfrm>
            <a:off x="0" y="140239"/>
            <a:ext cx="7098224" cy="499542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pic>
      <p:sp>
        <p:nvSpPr>
          <p:cNvPr id="2" name="Rounded Rectangle 1"/>
          <p:cNvSpPr/>
          <p:nvPr/>
        </p:nvSpPr>
        <p:spPr>
          <a:xfrm>
            <a:off x="7098224" y="330724"/>
            <a:ext cx="4936713" cy="2061275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Z"/>
          </a:p>
        </p:txBody>
      </p:sp>
      <p:sp>
        <p:nvSpPr>
          <p:cNvPr id="14" name="Freeform 13"/>
          <p:cNvSpPr/>
          <p:nvPr/>
        </p:nvSpPr>
        <p:spPr>
          <a:xfrm>
            <a:off x="170481" y="5190152"/>
            <a:ext cx="6757262" cy="539259"/>
          </a:xfrm>
          <a:custGeom>
            <a:avLst/>
            <a:gdLst>
              <a:gd name="connsiteX0" fmla="*/ 0 w 2010754"/>
              <a:gd name="connsiteY0" fmla="*/ 89878 h 539259"/>
              <a:gd name="connsiteX1" fmla="*/ 89878 w 2010754"/>
              <a:gd name="connsiteY1" fmla="*/ 0 h 539259"/>
              <a:gd name="connsiteX2" fmla="*/ 1920876 w 2010754"/>
              <a:gd name="connsiteY2" fmla="*/ 0 h 539259"/>
              <a:gd name="connsiteX3" fmla="*/ 2010754 w 2010754"/>
              <a:gd name="connsiteY3" fmla="*/ 89878 h 539259"/>
              <a:gd name="connsiteX4" fmla="*/ 2010754 w 2010754"/>
              <a:gd name="connsiteY4" fmla="*/ 449381 h 539259"/>
              <a:gd name="connsiteX5" fmla="*/ 1920876 w 2010754"/>
              <a:gd name="connsiteY5" fmla="*/ 539259 h 539259"/>
              <a:gd name="connsiteX6" fmla="*/ 89878 w 2010754"/>
              <a:gd name="connsiteY6" fmla="*/ 539259 h 539259"/>
              <a:gd name="connsiteX7" fmla="*/ 0 w 2010754"/>
              <a:gd name="connsiteY7" fmla="*/ 449381 h 539259"/>
              <a:gd name="connsiteX8" fmla="*/ 0 w 2010754"/>
              <a:gd name="connsiteY8" fmla="*/ 89878 h 53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54" h="539259">
                <a:moveTo>
                  <a:pt x="0" y="89878"/>
                </a:moveTo>
                <a:cubicBezTo>
                  <a:pt x="0" y="40240"/>
                  <a:pt x="40240" y="0"/>
                  <a:pt x="89878" y="0"/>
                </a:cubicBezTo>
                <a:lnTo>
                  <a:pt x="1920876" y="0"/>
                </a:lnTo>
                <a:cubicBezTo>
                  <a:pt x="1970514" y="0"/>
                  <a:pt x="2010754" y="40240"/>
                  <a:pt x="2010754" y="89878"/>
                </a:cubicBezTo>
                <a:lnTo>
                  <a:pt x="2010754" y="449381"/>
                </a:lnTo>
                <a:cubicBezTo>
                  <a:pt x="2010754" y="499019"/>
                  <a:pt x="1970514" y="539259"/>
                  <a:pt x="1920876" y="539259"/>
                </a:cubicBezTo>
                <a:lnTo>
                  <a:pt x="89878" y="539259"/>
                </a:lnTo>
                <a:cubicBezTo>
                  <a:pt x="40240" y="539259"/>
                  <a:pt x="0" y="499019"/>
                  <a:pt x="0" y="449381"/>
                </a:cubicBezTo>
                <a:lnTo>
                  <a:pt x="0" y="89878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1934" tIns="110144" rIns="110144" bIns="110144" numCol="1" spcCol="1270" anchor="ctr" anchorCtr="0">
            <a:noAutofit/>
          </a:bodyPr>
          <a:lstStyle/>
          <a:p>
            <a:pPr lvl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BZ" sz="2200" b="1" kern="1200" dirty="0" smtClean="0">
                <a:solidFill>
                  <a:schemeClr val="accent6">
                    <a:lumMod val="50000"/>
                  </a:schemeClr>
                </a:solidFill>
              </a:rPr>
              <a:t>Wines Varieties Ranked By Sales Volume Percentage </a:t>
            </a:r>
            <a:endParaRPr lang="en-BZ" sz="2200" b="1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0481" y="5996226"/>
            <a:ext cx="104117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Z" sz="1400" dirty="0"/>
              <a:t>Data source</a:t>
            </a:r>
            <a:r>
              <a:rPr lang="en-BZ" sz="1200" dirty="0" smtClean="0"/>
              <a:t>: </a:t>
            </a:r>
            <a:r>
              <a:rPr lang="en-BZ" sz="1200" u="sng" dirty="0">
                <a:solidFill>
                  <a:srgbClr val="0000FF"/>
                </a:solidFill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https://www.wineinstitute.org/resources/pressroom/06242019</a:t>
            </a:r>
            <a:endParaRPr lang="en-BZ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BZ" sz="1400" dirty="0" smtClean="0"/>
              <a:t>The </a:t>
            </a:r>
            <a:r>
              <a:rPr lang="en-BZ" sz="1400" dirty="0"/>
              <a:t>Wine Institute 2019 statistics report on California and U.S. 2018 Wine Sales	</a:t>
            </a:r>
          </a:p>
          <a:p>
            <a:r>
              <a:rPr lang="en-BZ" sz="1400" dirty="0"/>
              <a:t>According to Nielsen-measured U.S. off-premise sales, top-selling varietals by volume share are:	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686859"/>
              </p:ext>
            </p:extLst>
          </p:nvPr>
        </p:nvGraphicFramePr>
        <p:xfrm>
          <a:off x="7098224" y="2469492"/>
          <a:ext cx="4936713" cy="3078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7" imgW="3619672" imgH="2105194" progId="Excel.Sheet.12">
                  <p:embed/>
                </p:oleObj>
              </mc:Choice>
              <mc:Fallback>
                <p:oleObj name="Worksheet" r:id="rId7" imgW="3619672" imgH="21051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98224" y="2469492"/>
                        <a:ext cx="4936713" cy="3078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0786456" y="5876365"/>
            <a:ext cx="1433406" cy="885670"/>
            <a:chOff x="3630701" y="2043953"/>
            <a:chExt cx="1492523" cy="1076025"/>
          </a:xfrm>
        </p:grpSpPr>
        <p:grpSp>
          <p:nvGrpSpPr>
            <p:cNvPr id="9" name="Group 8"/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57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579052" y="185980"/>
            <a:ext cx="2765655" cy="2003610"/>
          </a:xfrm>
          <a:prstGeom prst="ellipse">
            <a:avLst/>
          </a:prstGeom>
          <a:blipFill dpi="0" rotWithShape="1">
            <a:blip r:embed="rId2"/>
            <a:srcRect/>
            <a:stretch>
              <a:fillRect l="-17000" r="-17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0" y="4643328"/>
            <a:ext cx="3612350" cy="539259"/>
          </a:xfrm>
          <a:custGeom>
            <a:avLst/>
            <a:gdLst>
              <a:gd name="connsiteX0" fmla="*/ 0 w 2010754"/>
              <a:gd name="connsiteY0" fmla="*/ 89878 h 539259"/>
              <a:gd name="connsiteX1" fmla="*/ 89878 w 2010754"/>
              <a:gd name="connsiteY1" fmla="*/ 0 h 539259"/>
              <a:gd name="connsiteX2" fmla="*/ 1920876 w 2010754"/>
              <a:gd name="connsiteY2" fmla="*/ 0 h 539259"/>
              <a:gd name="connsiteX3" fmla="*/ 2010754 w 2010754"/>
              <a:gd name="connsiteY3" fmla="*/ 89878 h 539259"/>
              <a:gd name="connsiteX4" fmla="*/ 2010754 w 2010754"/>
              <a:gd name="connsiteY4" fmla="*/ 449381 h 539259"/>
              <a:gd name="connsiteX5" fmla="*/ 1920876 w 2010754"/>
              <a:gd name="connsiteY5" fmla="*/ 539259 h 539259"/>
              <a:gd name="connsiteX6" fmla="*/ 89878 w 2010754"/>
              <a:gd name="connsiteY6" fmla="*/ 539259 h 539259"/>
              <a:gd name="connsiteX7" fmla="*/ 0 w 2010754"/>
              <a:gd name="connsiteY7" fmla="*/ 449381 h 539259"/>
              <a:gd name="connsiteX8" fmla="*/ 0 w 2010754"/>
              <a:gd name="connsiteY8" fmla="*/ 89878 h 53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54" h="539259">
                <a:moveTo>
                  <a:pt x="0" y="89878"/>
                </a:moveTo>
                <a:cubicBezTo>
                  <a:pt x="0" y="40240"/>
                  <a:pt x="40240" y="0"/>
                  <a:pt x="89878" y="0"/>
                </a:cubicBezTo>
                <a:lnTo>
                  <a:pt x="1920876" y="0"/>
                </a:lnTo>
                <a:cubicBezTo>
                  <a:pt x="1970514" y="0"/>
                  <a:pt x="2010754" y="40240"/>
                  <a:pt x="2010754" y="89878"/>
                </a:cubicBezTo>
                <a:lnTo>
                  <a:pt x="2010754" y="449381"/>
                </a:lnTo>
                <a:cubicBezTo>
                  <a:pt x="2010754" y="499019"/>
                  <a:pt x="1970514" y="539259"/>
                  <a:pt x="1920876" y="539259"/>
                </a:cubicBezTo>
                <a:lnTo>
                  <a:pt x="89878" y="539259"/>
                </a:lnTo>
                <a:cubicBezTo>
                  <a:pt x="40240" y="539259"/>
                  <a:pt x="0" y="499019"/>
                  <a:pt x="0" y="449381"/>
                </a:cubicBezTo>
                <a:lnTo>
                  <a:pt x="0" y="89878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1934" tIns="110144" rIns="110144" bIns="110144" numCol="1" spcCol="1270" anchor="ctr" anchorCtr="0">
            <a:noAutofit/>
          </a:bodyPr>
          <a:lstStyle/>
          <a:p>
            <a:pPr lvl="0" algn="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BZ" sz="2000" b="1" kern="1200" dirty="0" smtClean="0">
                <a:solidFill>
                  <a:schemeClr val="accent6">
                    <a:lumMod val="50000"/>
                  </a:schemeClr>
                </a:solidFill>
              </a:rPr>
              <a:t>California Only Annual Sales:</a:t>
            </a:r>
            <a:endParaRPr lang="en-BZ" sz="2200" b="1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224366" y="4104069"/>
            <a:ext cx="2387984" cy="539259"/>
          </a:xfrm>
          <a:custGeom>
            <a:avLst/>
            <a:gdLst>
              <a:gd name="connsiteX0" fmla="*/ 0 w 2010754"/>
              <a:gd name="connsiteY0" fmla="*/ 89878 h 539259"/>
              <a:gd name="connsiteX1" fmla="*/ 89878 w 2010754"/>
              <a:gd name="connsiteY1" fmla="*/ 0 h 539259"/>
              <a:gd name="connsiteX2" fmla="*/ 1920876 w 2010754"/>
              <a:gd name="connsiteY2" fmla="*/ 0 h 539259"/>
              <a:gd name="connsiteX3" fmla="*/ 2010754 w 2010754"/>
              <a:gd name="connsiteY3" fmla="*/ 89878 h 539259"/>
              <a:gd name="connsiteX4" fmla="*/ 2010754 w 2010754"/>
              <a:gd name="connsiteY4" fmla="*/ 449381 h 539259"/>
              <a:gd name="connsiteX5" fmla="*/ 1920876 w 2010754"/>
              <a:gd name="connsiteY5" fmla="*/ 539259 h 539259"/>
              <a:gd name="connsiteX6" fmla="*/ 89878 w 2010754"/>
              <a:gd name="connsiteY6" fmla="*/ 539259 h 539259"/>
              <a:gd name="connsiteX7" fmla="*/ 0 w 2010754"/>
              <a:gd name="connsiteY7" fmla="*/ 449381 h 539259"/>
              <a:gd name="connsiteX8" fmla="*/ 0 w 2010754"/>
              <a:gd name="connsiteY8" fmla="*/ 89878 h 53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54" h="539259">
                <a:moveTo>
                  <a:pt x="0" y="89878"/>
                </a:moveTo>
                <a:cubicBezTo>
                  <a:pt x="0" y="40240"/>
                  <a:pt x="40240" y="0"/>
                  <a:pt x="89878" y="0"/>
                </a:cubicBezTo>
                <a:lnTo>
                  <a:pt x="1920876" y="0"/>
                </a:lnTo>
                <a:cubicBezTo>
                  <a:pt x="1970514" y="0"/>
                  <a:pt x="2010754" y="40240"/>
                  <a:pt x="2010754" y="89878"/>
                </a:cubicBezTo>
                <a:lnTo>
                  <a:pt x="2010754" y="449381"/>
                </a:lnTo>
                <a:cubicBezTo>
                  <a:pt x="2010754" y="499019"/>
                  <a:pt x="1970514" y="539259"/>
                  <a:pt x="1920876" y="539259"/>
                </a:cubicBezTo>
                <a:lnTo>
                  <a:pt x="89878" y="539259"/>
                </a:lnTo>
                <a:cubicBezTo>
                  <a:pt x="40240" y="539259"/>
                  <a:pt x="0" y="499019"/>
                  <a:pt x="0" y="449381"/>
                </a:cubicBezTo>
                <a:lnTo>
                  <a:pt x="0" y="89878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1934" tIns="110144" rIns="110144" bIns="110144" numCol="1" spcCol="1270" anchor="ctr" anchorCtr="0">
            <a:noAutofit/>
          </a:bodyPr>
          <a:lstStyle/>
          <a:p>
            <a:pPr lvl="0" algn="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BZ" sz="2000" b="1" kern="1200" dirty="0" smtClean="0">
                <a:solidFill>
                  <a:schemeClr val="accent6">
                    <a:lumMod val="50000"/>
                  </a:schemeClr>
                </a:solidFill>
              </a:rPr>
              <a:t>U.S Annual Sales:</a:t>
            </a:r>
            <a:endParaRPr lang="en-BZ" sz="2200" b="1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3612350" y="4104071"/>
            <a:ext cx="2387984" cy="539259"/>
          </a:xfrm>
          <a:custGeom>
            <a:avLst/>
            <a:gdLst>
              <a:gd name="connsiteX0" fmla="*/ 0 w 2010754"/>
              <a:gd name="connsiteY0" fmla="*/ 89878 h 539259"/>
              <a:gd name="connsiteX1" fmla="*/ 89878 w 2010754"/>
              <a:gd name="connsiteY1" fmla="*/ 0 h 539259"/>
              <a:gd name="connsiteX2" fmla="*/ 1920876 w 2010754"/>
              <a:gd name="connsiteY2" fmla="*/ 0 h 539259"/>
              <a:gd name="connsiteX3" fmla="*/ 2010754 w 2010754"/>
              <a:gd name="connsiteY3" fmla="*/ 89878 h 539259"/>
              <a:gd name="connsiteX4" fmla="*/ 2010754 w 2010754"/>
              <a:gd name="connsiteY4" fmla="*/ 449381 h 539259"/>
              <a:gd name="connsiteX5" fmla="*/ 1920876 w 2010754"/>
              <a:gd name="connsiteY5" fmla="*/ 539259 h 539259"/>
              <a:gd name="connsiteX6" fmla="*/ 89878 w 2010754"/>
              <a:gd name="connsiteY6" fmla="*/ 539259 h 539259"/>
              <a:gd name="connsiteX7" fmla="*/ 0 w 2010754"/>
              <a:gd name="connsiteY7" fmla="*/ 449381 h 539259"/>
              <a:gd name="connsiteX8" fmla="*/ 0 w 2010754"/>
              <a:gd name="connsiteY8" fmla="*/ 89878 h 53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54" h="539259">
                <a:moveTo>
                  <a:pt x="0" y="89878"/>
                </a:moveTo>
                <a:cubicBezTo>
                  <a:pt x="0" y="40240"/>
                  <a:pt x="40240" y="0"/>
                  <a:pt x="89878" y="0"/>
                </a:cubicBezTo>
                <a:lnTo>
                  <a:pt x="1920876" y="0"/>
                </a:lnTo>
                <a:cubicBezTo>
                  <a:pt x="1970514" y="0"/>
                  <a:pt x="2010754" y="40240"/>
                  <a:pt x="2010754" y="89878"/>
                </a:cubicBezTo>
                <a:lnTo>
                  <a:pt x="2010754" y="449381"/>
                </a:lnTo>
                <a:cubicBezTo>
                  <a:pt x="2010754" y="499019"/>
                  <a:pt x="1970514" y="539259"/>
                  <a:pt x="1920876" y="539259"/>
                </a:cubicBezTo>
                <a:lnTo>
                  <a:pt x="89878" y="539259"/>
                </a:lnTo>
                <a:cubicBezTo>
                  <a:pt x="40240" y="539259"/>
                  <a:pt x="0" y="499019"/>
                  <a:pt x="0" y="449381"/>
                </a:cubicBezTo>
                <a:lnTo>
                  <a:pt x="0" y="89878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1934" tIns="110144" rIns="110144" bIns="110144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BZ" sz="2200" b="1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612350" y="4643328"/>
            <a:ext cx="2387984" cy="539259"/>
          </a:xfrm>
          <a:custGeom>
            <a:avLst/>
            <a:gdLst>
              <a:gd name="connsiteX0" fmla="*/ 0 w 2010754"/>
              <a:gd name="connsiteY0" fmla="*/ 89878 h 539259"/>
              <a:gd name="connsiteX1" fmla="*/ 89878 w 2010754"/>
              <a:gd name="connsiteY1" fmla="*/ 0 h 539259"/>
              <a:gd name="connsiteX2" fmla="*/ 1920876 w 2010754"/>
              <a:gd name="connsiteY2" fmla="*/ 0 h 539259"/>
              <a:gd name="connsiteX3" fmla="*/ 2010754 w 2010754"/>
              <a:gd name="connsiteY3" fmla="*/ 89878 h 539259"/>
              <a:gd name="connsiteX4" fmla="*/ 2010754 w 2010754"/>
              <a:gd name="connsiteY4" fmla="*/ 449381 h 539259"/>
              <a:gd name="connsiteX5" fmla="*/ 1920876 w 2010754"/>
              <a:gd name="connsiteY5" fmla="*/ 539259 h 539259"/>
              <a:gd name="connsiteX6" fmla="*/ 89878 w 2010754"/>
              <a:gd name="connsiteY6" fmla="*/ 539259 h 539259"/>
              <a:gd name="connsiteX7" fmla="*/ 0 w 2010754"/>
              <a:gd name="connsiteY7" fmla="*/ 449381 h 539259"/>
              <a:gd name="connsiteX8" fmla="*/ 0 w 2010754"/>
              <a:gd name="connsiteY8" fmla="*/ 89878 h 53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54" h="539259">
                <a:moveTo>
                  <a:pt x="0" y="89878"/>
                </a:moveTo>
                <a:cubicBezTo>
                  <a:pt x="0" y="40240"/>
                  <a:pt x="40240" y="0"/>
                  <a:pt x="89878" y="0"/>
                </a:cubicBezTo>
                <a:lnTo>
                  <a:pt x="1920876" y="0"/>
                </a:lnTo>
                <a:cubicBezTo>
                  <a:pt x="1970514" y="0"/>
                  <a:pt x="2010754" y="40240"/>
                  <a:pt x="2010754" y="89878"/>
                </a:cubicBezTo>
                <a:lnTo>
                  <a:pt x="2010754" y="449381"/>
                </a:lnTo>
                <a:cubicBezTo>
                  <a:pt x="2010754" y="499019"/>
                  <a:pt x="1970514" y="539259"/>
                  <a:pt x="1920876" y="539259"/>
                </a:cubicBezTo>
                <a:lnTo>
                  <a:pt x="89878" y="539259"/>
                </a:lnTo>
                <a:cubicBezTo>
                  <a:pt x="40240" y="539259"/>
                  <a:pt x="0" y="499019"/>
                  <a:pt x="0" y="449381"/>
                </a:cubicBezTo>
                <a:lnTo>
                  <a:pt x="0" y="89878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1934" tIns="110144" rIns="110144" bIns="110144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BZ" sz="2200" b="1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786456" y="5876365"/>
            <a:ext cx="1433406" cy="885670"/>
            <a:chOff x="3630701" y="2043953"/>
            <a:chExt cx="1492523" cy="1076025"/>
          </a:xfrm>
        </p:grpSpPr>
        <p:grpSp>
          <p:nvGrpSpPr>
            <p:cNvPr id="11" name="Group 10"/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4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8191863" y="5212199"/>
            <a:ext cx="3239230" cy="539259"/>
          </a:xfrm>
          <a:custGeom>
            <a:avLst/>
            <a:gdLst>
              <a:gd name="connsiteX0" fmla="*/ 0 w 2010754"/>
              <a:gd name="connsiteY0" fmla="*/ 89878 h 539259"/>
              <a:gd name="connsiteX1" fmla="*/ 89878 w 2010754"/>
              <a:gd name="connsiteY1" fmla="*/ 0 h 539259"/>
              <a:gd name="connsiteX2" fmla="*/ 1920876 w 2010754"/>
              <a:gd name="connsiteY2" fmla="*/ 0 h 539259"/>
              <a:gd name="connsiteX3" fmla="*/ 2010754 w 2010754"/>
              <a:gd name="connsiteY3" fmla="*/ 89878 h 539259"/>
              <a:gd name="connsiteX4" fmla="*/ 2010754 w 2010754"/>
              <a:gd name="connsiteY4" fmla="*/ 449381 h 539259"/>
              <a:gd name="connsiteX5" fmla="*/ 1920876 w 2010754"/>
              <a:gd name="connsiteY5" fmla="*/ 539259 h 539259"/>
              <a:gd name="connsiteX6" fmla="*/ 89878 w 2010754"/>
              <a:gd name="connsiteY6" fmla="*/ 539259 h 539259"/>
              <a:gd name="connsiteX7" fmla="*/ 0 w 2010754"/>
              <a:gd name="connsiteY7" fmla="*/ 449381 h 539259"/>
              <a:gd name="connsiteX8" fmla="*/ 0 w 2010754"/>
              <a:gd name="connsiteY8" fmla="*/ 89878 h 53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54" h="539259">
                <a:moveTo>
                  <a:pt x="0" y="89878"/>
                </a:moveTo>
                <a:cubicBezTo>
                  <a:pt x="0" y="40240"/>
                  <a:pt x="40240" y="0"/>
                  <a:pt x="89878" y="0"/>
                </a:cubicBezTo>
                <a:lnTo>
                  <a:pt x="1920876" y="0"/>
                </a:lnTo>
                <a:cubicBezTo>
                  <a:pt x="1970514" y="0"/>
                  <a:pt x="2010754" y="40240"/>
                  <a:pt x="2010754" y="89878"/>
                </a:cubicBezTo>
                <a:lnTo>
                  <a:pt x="2010754" y="449381"/>
                </a:lnTo>
                <a:cubicBezTo>
                  <a:pt x="2010754" y="499019"/>
                  <a:pt x="1970514" y="539259"/>
                  <a:pt x="1920876" y="539259"/>
                </a:cubicBezTo>
                <a:lnTo>
                  <a:pt x="89878" y="539259"/>
                </a:lnTo>
                <a:cubicBezTo>
                  <a:pt x="40240" y="539259"/>
                  <a:pt x="0" y="499019"/>
                  <a:pt x="0" y="449381"/>
                </a:cubicBezTo>
                <a:lnTo>
                  <a:pt x="0" y="89878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1934" tIns="110144" rIns="110144" bIns="110144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BZ" sz="2000" b="1" kern="1200" dirty="0" smtClean="0">
                <a:solidFill>
                  <a:schemeClr val="accent6">
                    <a:lumMod val="50000"/>
                  </a:schemeClr>
                </a:solidFill>
              </a:rPr>
              <a:t>Average Cost per Bottle</a:t>
            </a:r>
            <a:endParaRPr lang="en-BZ" sz="2200" b="1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963763" y="322728"/>
            <a:ext cx="3670955" cy="2985247"/>
            <a:chOff x="368228" y="667468"/>
            <a:chExt cx="3670955" cy="2759304"/>
          </a:xfrm>
        </p:grpSpPr>
        <p:sp>
          <p:nvSpPr>
            <p:cNvPr id="12" name="Freeform 11"/>
            <p:cNvSpPr/>
            <p:nvPr/>
          </p:nvSpPr>
          <p:spPr>
            <a:xfrm>
              <a:off x="368228" y="2887513"/>
              <a:ext cx="3670955" cy="539259"/>
            </a:xfrm>
            <a:custGeom>
              <a:avLst/>
              <a:gdLst>
                <a:gd name="connsiteX0" fmla="*/ 0 w 2010754"/>
                <a:gd name="connsiteY0" fmla="*/ 89878 h 539259"/>
                <a:gd name="connsiteX1" fmla="*/ 89878 w 2010754"/>
                <a:gd name="connsiteY1" fmla="*/ 0 h 539259"/>
                <a:gd name="connsiteX2" fmla="*/ 1920876 w 2010754"/>
                <a:gd name="connsiteY2" fmla="*/ 0 h 539259"/>
                <a:gd name="connsiteX3" fmla="*/ 2010754 w 2010754"/>
                <a:gd name="connsiteY3" fmla="*/ 89878 h 539259"/>
                <a:gd name="connsiteX4" fmla="*/ 2010754 w 2010754"/>
                <a:gd name="connsiteY4" fmla="*/ 449381 h 539259"/>
                <a:gd name="connsiteX5" fmla="*/ 1920876 w 2010754"/>
                <a:gd name="connsiteY5" fmla="*/ 539259 h 539259"/>
                <a:gd name="connsiteX6" fmla="*/ 89878 w 2010754"/>
                <a:gd name="connsiteY6" fmla="*/ 539259 h 539259"/>
                <a:gd name="connsiteX7" fmla="*/ 0 w 2010754"/>
                <a:gd name="connsiteY7" fmla="*/ 449381 h 539259"/>
                <a:gd name="connsiteX8" fmla="*/ 0 w 2010754"/>
                <a:gd name="connsiteY8" fmla="*/ 89878 h 53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0754" h="539259">
                  <a:moveTo>
                    <a:pt x="0" y="89878"/>
                  </a:moveTo>
                  <a:cubicBezTo>
                    <a:pt x="0" y="40240"/>
                    <a:pt x="40240" y="0"/>
                    <a:pt x="89878" y="0"/>
                  </a:cubicBezTo>
                  <a:lnTo>
                    <a:pt x="1920876" y="0"/>
                  </a:lnTo>
                  <a:cubicBezTo>
                    <a:pt x="1970514" y="0"/>
                    <a:pt x="2010754" y="40240"/>
                    <a:pt x="2010754" y="89878"/>
                  </a:cubicBezTo>
                  <a:lnTo>
                    <a:pt x="2010754" y="449381"/>
                  </a:lnTo>
                  <a:cubicBezTo>
                    <a:pt x="2010754" y="499019"/>
                    <a:pt x="1970514" y="539259"/>
                    <a:pt x="1920876" y="539259"/>
                  </a:cubicBezTo>
                  <a:lnTo>
                    <a:pt x="89878" y="539259"/>
                  </a:lnTo>
                  <a:cubicBezTo>
                    <a:pt x="40240" y="539259"/>
                    <a:pt x="0" y="499019"/>
                    <a:pt x="0" y="449381"/>
                  </a:cubicBezTo>
                  <a:lnTo>
                    <a:pt x="0" y="89878"/>
                  </a:lnTo>
                  <a:close/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1934" tIns="110144" rIns="110144" bIns="11014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BZ" sz="2200" b="1" kern="1200" dirty="0" smtClean="0">
                  <a:solidFill>
                    <a:schemeClr val="accent6">
                      <a:lumMod val="50000"/>
                    </a:schemeClr>
                  </a:solidFill>
                </a:rPr>
                <a:t>Wines Varieties Ranked By Wine Scores</a:t>
              </a:r>
              <a:endParaRPr lang="en-BZ" sz="2200" b="1" kern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20879" y="667468"/>
              <a:ext cx="2765655" cy="2003610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7" name="Group 6"/>
          <p:cNvGrpSpPr/>
          <p:nvPr/>
        </p:nvGrpSpPr>
        <p:grpSpPr>
          <a:xfrm>
            <a:off x="10786456" y="5876365"/>
            <a:ext cx="1433406" cy="885670"/>
            <a:chOff x="3630701" y="2043953"/>
            <a:chExt cx="1492523" cy="1076025"/>
          </a:xfrm>
        </p:grpSpPr>
        <p:grpSp>
          <p:nvGrpSpPr>
            <p:cNvPr id="8" name="Group 7"/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65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133857" y="2247253"/>
            <a:ext cx="9985248" cy="3897515"/>
          </a:xfrm>
          <a:prstGeom prst="roundRect">
            <a:avLst/>
          </a:prstGeom>
          <a:solidFill>
            <a:schemeClr val="bg1"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During 2018 there were _____ Wine Producers in the United States that produced ______ gallons of _____ wines, ____wines, and ____ wines. Collectively, wineries across the US sold ______ bottles of wine generating ________ billion in annual sales nationally.  Of the available varieties _______, ________, ________ economically demonstrate the highest demand based on their annual sales volumes.  </a:t>
            </a:r>
          </a:p>
          <a:p>
            <a:pPr algn="ctr"/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For the palate to tell the tale of consumer preference, we now look at statistics from wine ratings based on variety, location, winery, price, and description.</a:t>
            </a:r>
          </a:p>
        </p:txBody>
      </p:sp>
      <p:sp>
        <p:nvSpPr>
          <p:cNvPr id="26" name="Oval 25"/>
          <p:cNvSpPr/>
          <p:nvPr/>
        </p:nvSpPr>
        <p:spPr>
          <a:xfrm>
            <a:off x="334288" y="657877"/>
            <a:ext cx="2765655" cy="200361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extBox 1"/>
          <p:cNvSpPr txBox="1"/>
          <p:nvPr/>
        </p:nvSpPr>
        <p:spPr>
          <a:xfrm>
            <a:off x="3056709" y="1956858"/>
            <a:ext cx="6139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Z" sz="2000" b="1" dirty="0" smtClean="0">
                <a:solidFill>
                  <a:schemeClr val="accent6">
                    <a:lumMod val="75000"/>
                  </a:schemeClr>
                </a:solidFill>
              </a:rPr>
              <a:t>Summary of Analysis</a:t>
            </a:r>
            <a:endParaRPr lang="en-BZ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786456" y="5876365"/>
            <a:ext cx="1433406" cy="885670"/>
            <a:chOff x="3630701" y="2043953"/>
            <a:chExt cx="1492523" cy="1076025"/>
          </a:xfrm>
        </p:grpSpPr>
        <p:grpSp>
          <p:nvGrpSpPr>
            <p:cNvPr id="6" name="Group 5"/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1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13674</TotalTime>
  <Words>192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Calisto MT</vt:lpstr>
      <vt:lpstr>Kristen ITC</vt:lpstr>
      <vt:lpstr>Times New Roman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Kuttin4u - Believe in Belize</dc:creator>
  <cp:lastModifiedBy>Kuttin4u - Believe in Belize</cp:lastModifiedBy>
  <cp:revision>38</cp:revision>
  <dcterms:created xsi:type="dcterms:W3CDTF">2019-08-21T03:24:27Z</dcterms:created>
  <dcterms:modified xsi:type="dcterms:W3CDTF">2019-09-01T06:33:02Z</dcterms:modified>
</cp:coreProperties>
</file>