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6" r:id="rId3"/>
    <p:sldId id="267" r:id="rId4"/>
    <p:sldId id="26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DC7E"/>
    <a:srgbClr val="EAE9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6" autoAdjust="0"/>
    <p:restoredTop sz="94660"/>
  </p:normalViewPr>
  <p:slideViewPr>
    <p:cSldViewPr snapToGrid="0">
      <p:cViewPr>
        <p:scale>
          <a:sx n="66" d="100"/>
          <a:sy n="66" d="100"/>
        </p:scale>
        <p:origin x="61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B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B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9918-0347-4B5C-B04A-3C0B603645D9}" type="datetimeFigureOut">
              <a:rPr lang="en-BZ" smtClean="0"/>
              <a:t>03/09/2019</a:t>
            </a:fld>
            <a:endParaRPr lang="en-B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C85F-995D-4490-A3AA-6CDE2AD0734A}" type="slidenum">
              <a:rPr lang="en-BZ" smtClean="0"/>
              <a:t>‹#›</a:t>
            </a:fld>
            <a:endParaRPr lang="en-BZ"/>
          </a:p>
        </p:txBody>
      </p:sp>
    </p:spTree>
    <p:extLst>
      <p:ext uri="{BB962C8B-B14F-4D97-AF65-F5344CB8AC3E}">
        <p14:creationId xmlns:p14="http://schemas.microsoft.com/office/powerpoint/2010/main" val="1176904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9918-0347-4B5C-B04A-3C0B603645D9}" type="datetimeFigureOut">
              <a:rPr lang="en-BZ" smtClean="0"/>
              <a:t>03/09/2019</a:t>
            </a:fld>
            <a:endParaRPr lang="en-B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C85F-995D-4490-A3AA-6CDE2AD0734A}" type="slidenum">
              <a:rPr lang="en-BZ" smtClean="0"/>
              <a:t>‹#›</a:t>
            </a:fld>
            <a:endParaRPr lang="en-BZ"/>
          </a:p>
        </p:txBody>
      </p:sp>
    </p:spTree>
    <p:extLst>
      <p:ext uri="{BB962C8B-B14F-4D97-AF65-F5344CB8AC3E}">
        <p14:creationId xmlns:p14="http://schemas.microsoft.com/office/powerpoint/2010/main" val="2492275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B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9918-0347-4B5C-B04A-3C0B603645D9}" type="datetimeFigureOut">
              <a:rPr lang="en-BZ" smtClean="0"/>
              <a:t>03/09/2019</a:t>
            </a:fld>
            <a:endParaRPr lang="en-B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C85F-995D-4490-A3AA-6CDE2AD0734A}" type="slidenum">
              <a:rPr lang="en-BZ" smtClean="0"/>
              <a:t>‹#›</a:t>
            </a:fld>
            <a:endParaRPr lang="en-BZ"/>
          </a:p>
        </p:txBody>
      </p:sp>
    </p:spTree>
    <p:extLst>
      <p:ext uri="{BB962C8B-B14F-4D97-AF65-F5344CB8AC3E}">
        <p14:creationId xmlns:p14="http://schemas.microsoft.com/office/powerpoint/2010/main" val="1542001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9918-0347-4B5C-B04A-3C0B603645D9}" type="datetimeFigureOut">
              <a:rPr lang="en-BZ" smtClean="0"/>
              <a:t>03/09/2019</a:t>
            </a:fld>
            <a:endParaRPr lang="en-B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C85F-995D-4490-A3AA-6CDE2AD0734A}" type="slidenum">
              <a:rPr lang="en-BZ" smtClean="0"/>
              <a:t>‹#›</a:t>
            </a:fld>
            <a:endParaRPr lang="en-BZ"/>
          </a:p>
        </p:txBody>
      </p:sp>
    </p:spTree>
    <p:extLst>
      <p:ext uri="{BB962C8B-B14F-4D97-AF65-F5344CB8AC3E}">
        <p14:creationId xmlns:p14="http://schemas.microsoft.com/office/powerpoint/2010/main" val="2630830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B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9918-0347-4B5C-B04A-3C0B603645D9}" type="datetimeFigureOut">
              <a:rPr lang="en-BZ" smtClean="0"/>
              <a:t>03/09/2019</a:t>
            </a:fld>
            <a:endParaRPr lang="en-B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C85F-995D-4490-A3AA-6CDE2AD0734A}" type="slidenum">
              <a:rPr lang="en-BZ" smtClean="0"/>
              <a:t>‹#›</a:t>
            </a:fld>
            <a:endParaRPr lang="en-BZ"/>
          </a:p>
        </p:txBody>
      </p:sp>
    </p:spTree>
    <p:extLst>
      <p:ext uri="{BB962C8B-B14F-4D97-AF65-F5344CB8AC3E}">
        <p14:creationId xmlns:p14="http://schemas.microsoft.com/office/powerpoint/2010/main" val="178375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9918-0347-4B5C-B04A-3C0B603645D9}" type="datetimeFigureOut">
              <a:rPr lang="en-BZ" smtClean="0"/>
              <a:t>03/09/2019</a:t>
            </a:fld>
            <a:endParaRPr lang="en-B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C85F-995D-4490-A3AA-6CDE2AD0734A}" type="slidenum">
              <a:rPr lang="en-BZ" smtClean="0"/>
              <a:t>‹#›</a:t>
            </a:fld>
            <a:endParaRPr lang="en-BZ"/>
          </a:p>
        </p:txBody>
      </p:sp>
    </p:spTree>
    <p:extLst>
      <p:ext uri="{BB962C8B-B14F-4D97-AF65-F5344CB8AC3E}">
        <p14:creationId xmlns:p14="http://schemas.microsoft.com/office/powerpoint/2010/main" val="3938020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B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9918-0347-4B5C-B04A-3C0B603645D9}" type="datetimeFigureOut">
              <a:rPr lang="en-BZ" smtClean="0"/>
              <a:t>03/09/2019</a:t>
            </a:fld>
            <a:endParaRPr lang="en-B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C85F-995D-4490-A3AA-6CDE2AD0734A}" type="slidenum">
              <a:rPr lang="en-BZ" smtClean="0"/>
              <a:t>‹#›</a:t>
            </a:fld>
            <a:endParaRPr lang="en-BZ"/>
          </a:p>
        </p:txBody>
      </p:sp>
    </p:spTree>
    <p:extLst>
      <p:ext uri="{BB962C8B-B14F-4D97-AF65-F5344CB8AC3E}">
        <p14:creationId xmlns:p14="http://schemas.microsoft.com/office/powerpoint/2010/main" val="3744056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9918-0347-4B5C-B04A-3C0B603645D9}" type="datetimeFigureOut">
              <a:rPr lang="en-BZ" smtClean="0"/>
              <a:t>03/09/2019</a:t>
            </a:fld>
            <a:endParaRPr lang="en-B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C85F-995D-4490-A3AA-6CDE2AD0734A}" type="slidenum">
              <a:rPr lang="en-BZ" smtClean="0"/>
              <a:t>‹#›</a:t>
            </a:fld>
            <a:endParaRPr lang="en-BZ"/>
          </a:p>
        </p:txBody>
      </p:sp>
    </p:spTree>
    <p:extLst>
      <p:ext uri="{BB962C8B-B14F-4D97-AF65-F5344CB8AC3E}">
        <p14:creationId xmlns:p14="http://schemas.microsoft.com/office/powerpoint/2010/main" val="2136021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9918-0347-4B5C-B04A-3C0B603645D9}" type="datetimeFigureOut">
              <a:rPr lang="en-BZ" smtClean="0"/>
              <a:t>03/09/2019</a:t>
            </a:fld>
            <a:endParaRPr lang="en-B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C85F-995D-4490-A3AA-6CDE2AD0734A}" type="slidenum">
              <a:rPr lang="en-BZ" smtClean="0"/>
              <a:t>‹#›</a:t>
            </a:fld>
            <a:endParaRPr lang="en-BZ"/>
          </a:p>
        </p:txBody>
      </p:sp>
    </p:spTree>
    <p:extLst>
      <p:ext uri="{BB962C8B-B14F-4D97-AF65-F5344CB8AC3E}">
        <p14:creationId xmlns:p14="http://schemas.microsoft.com/office/powerpoint/2010/main" val="1305174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9918-0347-4B5C-B04A-3C0B603645D9}" type="datetimeFigureOut">
              <a:rPr lang="en-BZ" smtClean="0"/>
              <a:t>03/09/2019</a:t>
            </a:fld>
            <a:endParaRPr lang="en-B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C85F-995D-4490-A3AA-6CDE2AD0734A}" type="slidenum">
              <a:rPr lang="en-BZ" smtClean="0"/>
              <a:t>‹#›</a:t>
            </a:fld>
            <a:endParaRPr lang="en-BZ"/>
          </a:p>
        </p:txBody>
      </p:sp>
    </p:spTree>
    <p:extLst>
      <p:ext uri="{BB962C8B-B14F-4D97-AF65-F5344CB8AC3E}">
        <p14:creationId xmlns:p14="http://schemas.microsoft.com/office/powerpoint/2010/main" val="926930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9918-0347-4B5C-B04A-3C0B603645D9}" type="datetimeFigureOut">
              <a:rPr lang="en-BZ" smtClean="0"/>
              <a:t>03/09/2019</a:t>
            </a:fld>
            <a:endParaRPr lang="en-B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C85F-995D-4490-A3AA-6CDE2AD0734A}" type="slidenum">
              <a:rPr lang="en-BZ" smtClean="0"/>
              <a:t>‹#›</a:t>
            </a:fld>
            <a:endParaRPr lang="en-BZ"/>
          </a:p>
        </p:txBody>
      </p:sp>
    </p:spTree>
    <p:extLst>
      <p:ext uri="{BB962C8B-B14F-4D97-AF65-F5344CB8AC3E}">
        <p14:creationId xmlns:p14="http://schemas.microsoft.com/office/powerpoint/2010/main" val="285821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B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A79918-0347-4B5C-B04A-3C0B603645D9}" type="datetimeFigureOut">
              <a:rPr lang="en-BZ" smtClean="0"/>
              <a:t>03/09/2019</a:t>
            </a:fld>
            <a:endParaRPr lang="en-B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B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B3C85F-995D-4490-A3AA-6CDE2AD0734A}" type="slidenum">
              <a:rPr lang="en-BZ" smtClean="0"/>
              <a:t>‹#›</a:t>
            </a:fld>
            <a:endParaRPr lang="en-BZ"/>
          </a:p>
        </p:txBody>
      </p:sp>
    </p:spTree>
    <p:extLst>
      <p:ext uri="{BB962C8B-B14F-4D97-AF65-F5344CB8AC3E}">
        <p14:creationId xmlns:p14="http://schemas.microsoft.com/office/powerpoint/2010/main" val="900915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kaggle.com/zynicide/wine-reviews" TargetMode="Externa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kaggle.com/zynicide/wine-reviews" TargetMode="Externa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11" Type="http://schemas.openxmlformats.org/officeDocument/2006/relationships/image" Target="../media/image11.jpeg"/><Relationship Id="rId5" Type="http://schemas.openxmlformats.org/officeDocument/2006/relationships/hyperlink" Target="https://www.kaggle.com/zynicide/wine-reviews" TargetMode="External"/><Relationship Id="rId10" Type="http://schemas.openxmlformats.org/officeDocument/2006/relationships/image" Target="../media/image10.jpe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hyperlink" Target="https://www.kaggle.com/zynicide/wine-reviews" TargetMode="Externa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0786456" y="5876365"/>
            <a:ext cx="1433406" cy="885670"/>
            <a:chOff x="3630701" y="2043953"/>
            <a:chExt cx="1492523" cy="1076025"/>
          </a:xfrm>
        </p:grpSpPr>
        <p:grpSp>
          <p:nvGrpSpPr>
            <p:cNvPr id="11" name="Group 10"/>
            <p:cNvGrpSpPr/>
            <p:nvPr/>
          </p:nvGrpSpPr>
          <p:grpSpPr>
            <a:xfrm rot="1138481">
              <a:off x="3799123" y="2043953"/>
              <a:ext cx="1231118" cy="1076025"/>
              <a:chOff x="249114" y="2872641"/>
              <a:chExt cx="3949282" cy="2931195"/>
            </a:xfrm>
            <a:effectLst/>
          </p:grpSpPr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4751443">
                <a:off x="2055271" y="3039012"/>
                <a:ext cx="2143125" cy="2143125"/>
              </a:xfrm>
              <a:prstGeom prst="rect">
                <a:avLst/>
              </a:prstGeom>
            </p:spPr>
          </p:pic>
          <p:pic>
            <p:nvPicPr>
              <p:cNvPr id="14" name="Picture 13"/>
              <p:cNvPicPr>
                <a:picLocks noChangeAspect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710570">
                <a:off x="1321640" y="2872641"/>
                <a:ext cx="2143125" cy="2143125"/>
              </a:xfrm>
              <a:prstGeom prst="rect">
                <a:avLst/>
              </a:prstGeom>
            </p:spPr>
          </p:pic>
          <p:pic>
            <p:nvPicPr>
              <p:cNvPr id="15" name="Picture 14"/>
              <p:cNvPicPr>
                <a:picLocks noChangeAspect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657510">
                <a:off x="633558" y="3196789"/>
                <a:ext cx="2143125" cy="2143125"/>
              </a:xfrm>
              <a:prstGeom prst="rect">
                <a:avLst/>
              </a:prstGeom>
            </p:spPr>
          </p:pic>
          <p:pic>
            <p:nvPicPr>
              <p:cNvPr id="16" name="Picture 15"/>
              <p:cNvPicPr>
                <a:picLocks noChangeAspect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0624589">
                <a:off x="249114" y="3660711"/>
                <a:ext cx="2143125" cy="2143125"/>
              </a:xfrm>
              <a:prstGeom prst="rect">
                <a:avLst/>
              </a:prstGeom>
            </p:spPr>
          </p:pic>
        </p:grpSp>
        <p:sp>
          <p:nvSpPr>
            <p:cNvPr id="12" name="Rectangle 11"/>
            <p:cNvSpPr/>
            <p:nvPr/>
          </p:nvSpPr>
          <p:spPr>
            <a:xfrm>
              <a:off x="3630701" y="2463412"/>
              <a:ext cx="1492523" cy="336534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BZ" sz="1200" b="1" cap="none" spc="50" dirty="0">
                  <a:ln w="9525" cmpd="sng">
                    <a:solidFill>
                      <a:schemeClr val="accent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  <a:latin typeface="Kristen ITC" panose="03050502040202030202" pitchFamily="66" charset="0"/>
                </a:rPr>
                <a:t>TOMAHAWKS</a:t>
              </a:r>
              <a:endParaRPr lang="en-BZ" sz="12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DC4EAB61-5233-4D5C-9631-0AA6846480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0833" y="-2"/>
            <a:ext cx="3379305" cy="1126437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15376281-4841-435D-B070-9F76872E05AB}"/>
              </a:ext>
            </a:extLst>
          </p:cNvPr>
          <p:cNvSpPr/>
          <p:nvPr/>
        </p:nvSpPr>
        <p:spPr>
          <a:xfrm>
            <a:off x="0" y="1014031"/>
            <a:ext cx="12180972" cy="52322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8AC37F4-85DD-44A7-8735-C47520C2F372}"/>
              </a:ext>
            </a:extLst>
          </p:cNvPr>
          <p:cNvSpPr/>
          <p:nvPr/>
        </p:nvSpPr>
        <p:spPr>
          <a:xfrm>
            <a:off x="-1" y="1"/>
            <a:ext cx="4432308" cy="113119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1739DD9-95B1-4EA8-BA10-AD60C189DC86}"/>
              </a:ext>
            </a:extLst>
          </p:cNvPr>
          <p:cNvSpPr/>
          <p:nvPr/>
        </p:nvSpPr>
        <p:spPr>
          <a:xfrm>
            <a:off x="7780137" y="4420"/>
            <a:ext cx="4400833" cy="110772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36629E6-8B4B-4F3B-81CF-7BB68773B334}"/>
              </a:ext>
            </a:extLst>
          </p:cNvPr>
          <p:cNvSpPr/>
          <p:nvPr/>
        </p:nvSpPr>
        <p:spPr>
          <a:xfrm>
            <a:off x="-1" y="1537252"/>
            <a:ext cx="12180972" cy="20328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3CC85BB-E223-4E1A-847B-DDA92C2AD95B}"/>
              </a:ext>
            </a:extLst>
          </p:cNvPr>
          <p:cNvSpPr txBox="1"/>
          <p:nvPr/>
        </p:nvSpPr>
        <p:spPr>
          <a:xfrm>
            <a:off x="4806342" y="1014032"/>
            <a:ext cx="28124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Freestyle Script" panose="030804020302050B0404" pitchFamily="66" charset="0"/>
              </a:rPr>
              <a:t>November 2017 Reviews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5C778BC8-224A-4BBA-9A70-4B8A70C23C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4549" y="66981"/>
            <a:ext cx="402195" cy="1375622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BF0EC3DE-8121-440D-807A-EDBED94633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5883" y="66981"/>
            <a:ext cx="402195" cy="1375622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18E6C686-E61D-48AE-9D2C-A8BBC3EDD9C9}"/>
              </a:ext>
            </a:extLst>
          </p:cNvPr>
          <p:cNvSpPr txBox="1"/>
          <p:nvPr/>
        </p:nvSpPr>
        <p:spPr>
          <a:xfrm>
            <a:off x="101600" y="5843969"/>
            <a:ext cx="9992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Data Source: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B07C522-8C2B-4904-816C-1507D04C4E1B}"/>
              </a:ext>
            </a:extLst>
          </p:cNvPr>
          <p:cNvSpPr txBox="1"/>
          <p:nvPr/>
        </p:nvSpPr>
        <p:spPr>
          <a:xfrm>
            <a:off x="101600" y="6044426"/>
            <a:ext cx="1433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hlinkClick r:id="rId5"/>
              </a:rPr>
              <a:t>https://www.kaggle.com/zynicide/wine-reviews</a:t>
            </a:r>
            <a:endParaRPr lang="en-US" sz="900" dirty="0"/>
          </a:p>
          <a:p>
            <a:endParaRPr lang="en-US" sz="900" dirty="0"/>
          </a:p>
          <a:p>
            <a:r>
              <a:rPr lang="en-US" sz="900" dirty="0"/>
              <a:t>129,970 Wines Reviewed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4CA8103-CDA1-4C0D-8808-2FAC62DB8E97}"/>
              </a:ext>
            </a:extLst>
          </p:cNvPr>
          <p:cNvSpPr txBox="1"/>
          <p:nvPr/>
        </p:nvSpPr>
        <p:spPr>
          <a:xfrm>
            <a:off x="2104572" y="2059197"/>
            <a:ext cx="776514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BZ" sz="4400" b="1" dirty="0">
                <a:solidFill>
                  <a:schemeClr val="accent6">
                    <a:lumMod val="50000"/>
                  </a:schemeClr>
                </a:solidFill>
              </a:rPr>
              <a:t>What wines offer the best overall value based on their rating vs. their price?</a:t>
            </a:r>
            <a:endParaRPr lang="en-US" sz="4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47E15A8-5D47-4A7A-9D2B-FFC2EBCC77BF}"/>
              </a:ext>
            </a:extLst>
          </p:cNvPr>
          <p:cNvSpPr txBox="1"/>
          <p:nvPr/>
        </p:nvSpPr>
        <p:spPr>
          <a:xfrm>
            <a:off x="2293257" y="4997582"/>
            <a:ext cx="73877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6">
                    <a:lumMod val="50000"/>
                  </a:schemeClr>
                </a:solidFill>
              </a:rPr>
              <a:t>“Bang For Buck Score”: Rating - Price</a:t>
            </a:r>
          </a:p>
        </p:txBody>
      </p:sp>
    </p:spTree>
    <p:extLst>
      <p:ext uri="{BB962C8B-B14F-4D97-AF65-F5344CB8AC3E}">
        <p14:creationId xmlns:p14="http://schemas.microsoft.com/office/powerpoint/2010/main" val="2326260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0786456" y="5876365"/>
            <a:ext cx="1433406" cy="885670"/>
            <a:chOff x="3630701" y="2043953"/>
            <a:chExt cx="1492523" cy="1076025"/>
          </a:xfrm>
        </p:grpSpPr>
        <p:grpSp>
          <p:nvGrpSpPr>
            <p:cNvPr id="11" name="Group 10"/>
            <p:cNvGrpSpPr/>
            <p:nvPr/>
          </p:nvGrpSpPr>
          <p:grpSpPr>
            <a:xfrm rot="1138481">
              <a:off x="3799123" y="2043953"/>
              <a:ext cx="1231118" cy="1076025"/>
              <a:chOff x="249114" y="2872641"/>
              <a:chExt cx="3949282" cy="2931195"/>
            </a:xfrm>
            <a:effectLst/>
          </p:grpSpPr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4751443">
                <a:off x="2055271" y="3039012"/>
                <a:ext cx="2143125" cy="2143125"/>
              </a:xfrm>
              <a:prstGeom prst="rect">
                <a:avLst/>
              </a:prstGeom>
            </p:spPr>
          </p:pic>
          <p:pic>
            <p:nvPicPr>
              <p:cNvPr id="14" name="Picture 13"/>
              <p:cNvPicPr>
                <a:picLocks noChangeAspect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710570">
                <a:off x="1321640" y="2872641"/>
                <a:ext cx="2143125" cy="2143125"/>
              </a:xfrm>
              <a:prstGeom prst="rect">
                <a:avLst/>
              </a:prstGeom>
            </p:spPr>
          </p:pic>
          <p:pic>
            <p:nvPicPr>
              <p:cNvPr id="15" name="Picture 14"/>
              <p:cNvPicPr>
                <a:picLocks noChangeAspect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657510">
                <a:off x="633558" y="3196789"/>
                <a:ext cx="2143125" cy="2143125"/>
              </a:xfrm>
              <a:prstGeom prst="rect">
                <a:avLst/>
              </a:prstGeom>
            </p:spPr>
          </p:pic>
          <p:pic>
            <p:nvPicPr>
              <p:cNvPr id="16" name="Picture 15"/>
              <p:cNvPicPr>
                <a:picLocks noChangeAspect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0624589">
                <a:off x="249114" y="3660711"/>
                <a:ext cx="2143125" cy="2143125"/>
              </a:xfrm>
              <a:prstGeom prst="rect">
                <a:avLst/>
              </a:prstGeom>
            </p:spPr>
          </p:pic>
        </p:grpSp>
        <p:sp>
          <p:nvSpPr>
            <p:cNvPr id="12" name="Rectangle 11"/>
            <p:cNvSpPr/>
            <p:nvPr/>
          </p:nvSpPr>
          <p:spPr>
            <a:xfrm>
              <a:off x="3630701" y="2463412"/>
              <a:ext cx="1492523" cy="336534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BZ" sz="1200" b="1" cap="none" spc="50" dirty="0">
                  <a:ln w="9525" cmpd="sng">
                    <a:solidFill>
                      <a:schemeClr val="accent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  <a:latin typeface="Kristen ITC" panose="03050502040202030202" pitchFamily="66" charset="0"/>
                </a:rPr>
                <a:t>TOMAHAWKS</a:t>
              </a:r>
              <a:endParaRPr lang="en-BZ" sz="12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DC4EAB61-5233-4D5C-9631-0AA6846480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0833" y="-2"/>
            <a:ext cx="3379305" cy="1126437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15376281-4841-435D-B070-9F76872E05AB}"/>
              </a:ext>
            </a:extLst>
          </p:cNvPr>
          <p:cNvSpPr/>
          <p:nvPr/>
        </p:nvSpPr>
        <p:spPr>
          <a:xfrm>
            <a:off x="0" y="1014031"/>
            <a:ext cx="12180972" cy="52322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8AC37F4-85DD-44A7-8735-C47520C2F372}"/>
              </a:ext>
            </a:extLst>
          </p:cNvPr>
          <p:cNvSpPr/>
          <p:nvPr/>
        </p:nvSpPr>
        <p:spPr>
          <a:xfrm>
            <a:off x="-1" y="1"/>
            <a:ext cx="4432308" cy="113119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1739DD9-95B1-4EA8-BA10-AD60C189DC86}"/>
              </a:ext>
            </a:extLst>
          </p:cNvPr>
          <p:cNvSpPr/>
          <p:nvPr/>
        </p:nvSpPr>
        <p:spPr>
          <a:xfrm>
            <a:off x="7780137" y="4420"/>
            <a:ext cx="4400833" cy="110772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36629E6-8B4B-4F3B-81CF-7BB68773B334}"/>
              </a:ext>
            </a:extLst>
          </p:cNvPr>
          <p:cNvSpPr/>
          <p:nvPr/>
        </p:nvSpPr>
        <p:spPr>
          <a:xfrm>
            <a:off x="-1" y="1537252"/>
            <a:ext cx="12180972" cy="20328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3CC85BB-E223-4E1A-847B-DDA92C2AD95B}"/>
              </a:ext>
            </a:extLst>
          </p:cNvPr>
          <p:cNvSpPr txBox="1"/>
          <p:nvPr/>
        </p:nvSpPr>
        <p:spPr>
          <a:xfrm>
            <a:off x="4806342" y="1014032"/>
            <a:ext cx="28124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Freestyle Script" panose="030804020302050B0404" pitchFamily="66" charset="0"/>
              </a:rPr>
              <a:t>November 2017 Reviews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5C778BC8-224A-4BBA-9A70-4B8A70C23C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4549" y="66981"/>
            <a:ext cx="402195" cy="1375622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BF0EC3DE-8121-440D-807A-EDBED94633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5883" y="66981"/>
            <a:ext cx="402195" cy="1375622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B1CF90DC-B847-478B-A798-76763FC629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59082" y="1848662"/>
            <a:ext cx="9462806" cy="4942357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18E6C686-E61D-48AE-9D2C-A8BBC3EDD9C9}"/>
              </a:ext>
            </a:extLst>
          </p:cNvPr>
          <p:cNvSpPr txBox="1"/>
          <p:nvPr/>
        </p:nvSpPr>
        <p:spPr>
          <a:xfrm>
            <a:off x="101600" y="5843969"/>
            <a:ext cx="9992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Data Source: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B07C522-8C2B-4904-816C-1507D04C4E1B}"/>
              </a:ext>
            </a:extLst>
          </p:cNvPr>
          <p:cNvSpPr txBox="1"/>
          <p:nvPr/>
        </p:nvSpPr>
        <p:spPr>
          <a:xfrm>
            <a:off x="101600" y="6044426"/>
            <a:ext cx="1433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hlinkClick r:id="rId6"/>
              </a:rPr>
              <a:t>https://www.kaggle.com/zynicide/wine-reviews</a:t>
            </a:r>
            <a:endParaRPr lang="en-US" sz="900" dirty="0"/>
          </a:p>
          <a:p>
            <a:endParaRPr lang="en-US" sz="900" dirty="0"/>
          </a:p>
          <a:p>
            <a:r>
              <a:rPr lang="en-US" sz="900" dirty="0"/>
              <a:t>129,970 Wines Reviewed</a:t>
            </a:r>
          </a:p>
        </p:txBody>
      </p:sp>
    </p:spTree>
    <p:extLst>
      <p:ext uri="{BB962C8B-B14F-4D97-AF65-F5344CB8AC3E}">
        <p14:creationId xmlns:p14="http://schemas.microsoft.com/office/powerpoint/2010/main" val="2320342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0786456" y="5876365"/>
            <a:ext cx="1433406" cy="885670"/>
            <a:chOff x="3630701" y="2043953"/>
            <a:chExt cx="1492523" cy="1076025"/>
          </a:xfrm>
        </p:grpSpPr>
        <p:grpSp>
          <p:nvGrpSpPr>
            <p:cNvPr id="11" name="Group 10"/>
            <p:cNvGrpSpPr/>
            <p:nvPr/>
          </p:nvGrpSpPr>
          <p:grpSpPr>
            <a:xfrm rot="1138481">
              <a:off x="3799123" y="2043953"/>
              <a:ext cx="1231118" cy="1076025"/>
              <a:chOff x="249114" y="2872641"/>
              <a:chExt cx="3949282" cy="2931195"/>
            </a:xfrm>
            <a:effectLst/>
          </p:grpSpPr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4751443">
                <a:off x="2055271" y="3039012"/>
                <a:ext cx="2143125" cy="2143125"/>
              </a:xfrm>
              <a:prstGeom prst="rect">
                <a:avLst/>
              </a:prstGeom>
            </p:spPr>
          </p:pic>
          <p:pic>
            <p:nvPicPr>
              <p:cNvPr id="14" name="Picture 13"/>
              <p:cNvPicPr>
                <a:picLocks noChangeAspect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710570">
                <a:off x="1321640" y="2872641"/>
                <a:ext cx="2143125" cy="2143125"/>
              </a:xfrm>
              <a:prstGeom prst="rect">
                <a:avLst/>
              </a:prstGeom>
            </p:spPr>
          </p:pic>
          <p:pic>
            <p:nvPicPr>
              <p:cNvPr id="15" name="Picture 14"/>
              <p:cNvPicPr>
                <a:picLocks noChangeAspect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657510">
                <a:off x="633558" y="3196789"/>
                <a:ext cx="2143125" cy="2143125"/>
              </a:xfrm>
              <a:prstGeom prst="rect">
                <a:avLst/>
              </a:prstGeom>
            </p:spPr>
          </p:pic>
          <p:pic>
            <p:nvPicPr>
              <p:cNvPr id="16" name="Picture 15"/>
              <p:cNvPicPr>
                <a:picLocks noChangeAspect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0624589">
                <a:off x="249114" y="3660711"/>
                <a:ext cx="2143125" cy="2143125"/>
              </a:xfrm>
              <a:prstGeom prst="rect">
                <a:avLst/>
              </a:prstGeom>
            </p:spPr>
          </p:pic>
        </p:grpSp>
        <p:sp>
          <p:nvSpPr>
            <p:cNvPr id="12" name="Rectangle 11"/>
            <p:cNvSpPr/>
            <p:nvPr/>
          </p:nvSpPr>
          <p:spPr>
            <a:xfrm>
              <a:off x="3630701" y="2463412"/>
              <a:ext cx="1492523" cy="336534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BZ" sz="1200" b="1" cap="none" spc="50" dirty="0">
                  <a:ln w="9525" cmpd="sng">
                    <a:solidFill>
                      <a:schemeClr val="accent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  <a:latin typeface="Kristen ITC" panose="03050502040202030202" pitchFamily="66" charset="0"/>
                </a:rPr>
                <a:t>TOMAHAWKS</a:t>
              </a:r>
              <a:endParaRPr lang="en-BZ" sz="12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DC4EAB61-5233-4D5C-9631-0AA6846480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0833" y="-2"/>
            <a:ext cx="3379305" cy="1126437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15376281-4841-435D-B070-9F76872E05AB}"/>
              </a:ext>
            </a:extLst>
          </p:cNvPr>
          <p:cNvSpPr/>
          <p:nvPr/>
        </p:nvSpPr>
        <p:spPr>
          <a:xfrm>
            <a:off x="0" y="1014031"/>
            <a:ext cx="12180972" cy="52322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8AC37F4-85DD-44A7-8735-C47520C2F372}"/>
              </a:ext>
            </a:extLst>
          </p:cNvPr>
          <p:cNvSpPr/>
          <p:nvPr/>
        </p:nvSpPr>
        <p:spPr>
          <a:xfrm>
            <a:off x="-1" y="1"/>
            <a:ext cx="4432308" cy="113119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1739DD9-95B1-4EA8-BA10-AD60C189DC86}"/>
              </a:ext>
            </a:extLst>
          </p:cNvPr>
          <p:cNvSpPr/>
          <p:nvPr/>
        </p:nvSpPr>
        <p:spPr>
          <a:xfrm>
            <a:off x="7780137" y="4420"/>
            <a:ext cx="4400833" cy="110772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36629E6-8B4B-4F3B-81CF-7BB68773B334}"/>
              </a:ext>
            </a:extLst>
          </p:cNvPr>
          <p:cNvSpPr/>
          <p:nvPr/>
        </p:nvSpPr>
        <p:spPr>
          <a:xfrm>
            <a:off x="-1" y="1537252"/>
            <a:ext cx="12180972" cy="20328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3CC85BB-E223-4E1A-847B-DDA92C2AD95B}"/>
              </a:ext>
            </a:extLst>
          </p:cNvPr>
          <p:cNvSpPr txBox="1"/>
          <p:nvPr/>
        </p:nvSpPr>
        <p:spPr>
          <a:xfrm>
            <a:off x="4806342" y="1014032"/>
            <a:ext cx="28124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Freestyle Script" panose="030804020302050B0404" pitchFamily="66" charset="0"/>
              </a:rPr>
              <a:t>November 2017 Reviews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5C778BC8-224A-4BBA-9A70-4B8A70C23C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4549" y="66981"/>
            <a:ext cx="402195" cy="1375622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BF0EC3DE-8121-440D-807A-EDBED94633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5883" y="66981"/>
            <a:ext cx="402195" cy="1375622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18E6C686-E61D-48AE-9D2C-A8BBC3EDD9C9}"/>
              </a:ext>
            </a:extLst>
          </p:cNvPr>
          <p:cNvSpPr txBox="1"/>
          <p:nvPr/>
        </p:nvSpPr>
        <p:spPr>
          <a:xfrm>
            <a:off x="101600" y="5843969"/>
            <a:ext cx="9992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Data Source: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B07C522-8C2B-4904-816C-1507D04C4E1B}"/>
              </a:ext>
            </a:extLst>
          </p:cNvPr>
          <p:cNvSpPr txBox="1"/>
          <p:nvPr/>
        </p:nvSpPr>
        <p:spPr>
          <a:xfrm>
            <a:off x="101600" y="6044426"/>
            <a:ext cx="1433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hlinkClick r:id="rId5"/>
              </a:rPr>
              <a:t>https://www.kaggle.com/zynicide/wine-reviews</a:t>
            </a:r>
            <a:endParaRPr lang="en-US" sz="900" dirty="0"/>
          </a:p>
          <a:p>
            <a:endParaRPr lang="en-US" sz="900" dirty="0"/>
          </a:p>
          <a:p>
            <a:r>
              <a:rPr lang="en-US" sz="900" dirty="0"/>
              <a:t>129,970 Wines Reviewed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B19486-3131-46BF-81B3-D5F6ABFF10C3}"/>
              </a:ext>
            </a:extLst>
          </p:cNvPr>
          <p:cNvSpPr txBox="1"/>
          <p:nvPr/>
        </p:nvSpPr>
        <p:spPr>
          <a:xfrm>
            <a:off x="911111" y="1902258"/>
            <a:ext cx="1029959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96 Rating: Rulo 2007 Syrah (Columbia Valley (WA)) - </a:t>
            </a:r>
            <a:r>
              <a:rPr lang="en-US" sz="2000" b="1" u="sng" dirty="0">
                <a:solidFill>
                  <a:schemeClr val="accent6">
                    <a:lumMod val="50000"/>
                  </a:schemeClr>
                </a:solidFill>
              </a:rPr>
              <a:t>$20.00</a:t>
            </a:r>
          </a:p>
          <a:p>
            <a:pPr marL="342900" indent="-342900">
              <a:buFontTx/>
              <a:buChar char="-"/>
            </a:pPr>
            <a:endParaRPr lang="en-US" sz="2000" b="1" u="sng" dirty="0">
              <a:solidFill>
                <a:schemeClr val="accent6">
                  <a:lumMod val="50000"/>
                </a:schemeClr>
              </a:solidFill>
            </a:endParaRPr>
          </a:p>
          <a:p>
            <a:pPr marL="342900" indent="-342900">
              <a:buFontTx/>
              <a:buChar char="-"/>
            </a:pP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97 Rating: Donkey &amp; Goat 2010 Fenaughty Vineyard Syrah (El Dorado) - </a:t>
            </a:r>
            <a:r>
              <a:rPr lang="en-US" sz="2000" b="1" u="sng" dirty="0">
                <a:solidFill>
                  <a:schemeClr val="accent6">
                    <a:lumMod val="50000"/>
                  </a:schemeClr>
                </a:solidFill>
              </a:rPr>
              <a:t>$35.00</a:t>
            </a:r>
          </a:p>
          <a:p>
            <a:pPr marL="342900" indent="-342900">
              <a:buFontTx/>
              <a:buChar char="-"/>
            </a:pPr>
            <a:endParaRPr lang="en-US" sz="2000" b="1" u="sng" dirty="0">
              <a:solidFill>
                <a:schemeClr val="accent6">
                  <a:lumMod val="50000"/>
                </a:schemeClr>
              </a:solidFill>
            </a:endParaRPr>
          </a:p>
          <a:p>
            <a:pPr marL="342900" indent="-342900">
              <a:buFontTx/>
              <a:buChar char="-"/>
            </a:pP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98 Rating: </a:t>
            </a:r>
            <a:r>
              <a:rPr lang="es-ES" sz="2000" b="1" dirty="0">
                <a:solidFill>
                  <a:schemeClr val="accent6">
                    <a:lumMod val="50000"/>
                  </a:schemeClr>
                </a:solidFill>
              </a:rPr>
              <a:t>Pirouette 2008 Red Wine Red (Columbia Valley (WA)) - </a:t>
            </a:r>
            <a:r>
              <a:rPr lang="es-ES" sz="2000" b="1" u="sng" dirty="0">
                <a:solidFill>
                  <a:schemeClr val="accent6">
                    <a:lumMod val="50000"/>
                  </a:schemeClr>
                </a:solidFill>
              </a:rPr>
              <a:t>$50.00</a:t>
            </a:r>
          </a:p>
          <a:p>
            <a:pPr marL="342900" indent="-342900">
              <a:buFontTx/>
              <a:buChar char="-"/>
            </a:pPr>
            <a:endParaRPr lang="es-ES" sz="2000" b="1" u="sng" dirty="0">
              <a:solidFill>
                <a:schemeClr val="accent6">
                  <a:lumMod val="50000"/>
                </a:schemeClr>
              </a:solidFill>
            </a:endParaRPr>
          </a:p>
          <a:p>
            <a:pPr marL="342900" indent="-342900">
              <a:buFontTx/>
              <a:buChar char="-"/>
            </a:pPr>
            <a:r>
              <a:rPr lang="es-ES" sz="2000" b="1" dirty="0">
                <a:solidFill>
                  <a:schemeClr val="accent6">
                    <a:lumMod val="50000"/>
                  </a:schemeClr>
                </a:solidFill>
              </a:rPr>
              <a:t>99 Rating: Failla 2010 Estate Vineyard Chardonnay (Sonoma Coast) - </a:t>
            </a:r>
            <a:r>
              <a:rPr lang="es-ES" sz="2000" b="1" u="sng" dirty="0">
                <a:solidFill>
                  <a:schemeClr val="accent6">
                    <a:lumMod val="50000"/>
                  </a:schemeClr>
                </a:solidFill>
              </a:rPr>
              <a:t>$44.00</a:t>
            </a:r>
          </a:p>
          <a:p>
            <a:pPr marL="342900" indent="-342900">
              <a:buFontTx/>
              <a:buChar char="-"/>
            </a:pPr>
            <a:endParaRPr lang="es-ES" sz="2000" b="1" u="sng" dirty="0">
              <a:solidFill>
                <a:schemeClr val="accent6">
                  <a:lumMod val="50000"/>
                </a:schemeClr>
              </a:solidFill>
            </a:endParaRPr>
          </a:p>
          <a:p>
            <a:pPr marL="342900" indent="-342900">
              <a:buFontTx/>
              <a:buChar char="-"/>
            </a:pPr>
            <a:r>
              <a:rPr lang="es-ES" sz="2000" b="1" dirty="0">
                <a:solidFill>
                  <a:schemeClr val="accent6">
                    <a:lumMod val="50000"/>
                  </a:schemeClr>
                </a:solidFill>
              </a:rPr>
              <a:t>100 Rating (Tie): 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Charles Smith 2006 Royal City Syrah (Columbia Valley (WA)) &amp; Cayuse 2008 Bionic Frog Syrah (Walla Walla Valley (WA)) - </a:t>
            </a:r>
            <a:r>
              <a:rPr lang="en-US" sz="2000" b="1" u="sng" dirty="0">
                <a:solidFill>
                  <a:schemeClr val="accent6">
                    <a:lumMod val="50000"/>
                  </a:schemeClr>
                </a:solidFill>
              </a:rPr>
              <a:t>$80.00</a:t>
            </a:r>
          </a:p>
          <a:p>
            <a:pPr marL="342900" indent="-342900">
              <a:buFontTx/>
              <a:buChar char="-"/>
            </a:pPr>
            <a:endParaRPr lang="en-US" sz="2000" b="1" u="sng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2050" name="Picture 2" descr="Image result for Rulo 2007 Syrah (Columbia Valley (WA))">
            <a:extLst>
              <a:ext uri="{FF2B5EF4-FFF2-40B4-BE49-F238E27FC236}">
                <a16:creationId xmlns:a16="http://schemas.microsoft.com/office/drawing/2014/main" id="{4BA5B237-E151-4391-AC81-E33F778999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9801" y="5306411"/>
            <a:ext cx="859758" cy="1392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10D7C34-3720-45A9-BC61-FA6E9521DDD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07209" y="5369775"/>
            <a:ext cx="1174467" cy="1300108"/>
          </a:xfrm>
          <a:prstGeom prst="rect">
            <a:avLst/>
          </a:prstGeom>
        </p:spPr>
      </p:pic>
      <p:pic>
        <p:nvPicPr>
          <p:cNvPr id="2052" name="Picture 4" descr="Image result for Pirouette 2008 Red Wine Red (Columbia Valley (WA))">
            <a:extLst>
              <a:ext uri="{FF2B5EF4-FFF2-40B4-BE49-F238E27FC236}">
                <a16:creationId xmlns:a16="http://schemas.microsoft.com/office/drawing/2014/main" id="{D0F79254-C566-4B77-87A4-1B007091D3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9878" y="5399111"/>
            <a:ext cx="1206500" cy="1300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351B3FA-E898-40B0-979F-AF90E639900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62554" y="5350449"/>
            <a:ext cx="1949932" cy="1392809"/>
          </a:xfrm>
          <a:prstGeom prst="rect">
            <a:avLst/>
          </a:prstGeom>
        </p:spPr>
      </p:pic>
      <p:pic>
        <p:nvPicPr>
          <p:cNvPr id="2054" name="Picture 6" descr="Image result for Charles Smith 2006 Royal City Syrah (Columbia Valley (WA))">
            <a:extLst>
              <a:ext uri="{FF2B5EF4-FFF2-40B4-BE49-F238E27FC236}">
                <a16:creationId xmlns:a16="http://schemas.microsoft.com/office/drawing/2014/main" id="{0228E262-401D-45B5-8376-7B20E5D1F1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4549" y="5320748"/>
            <a:ext cx="1360304" cy="1421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Image result for Cayuse 2008 Bionic Frog Syrah (Walla Walla Valley (WA))">
            <a:extLst>
              <a:ext uri="{FF2B5EF4-FFF2-40B4-BE49-F238E27FC236}">
                <a16:creationId xmlns:a16="http://schemas.microsoft.com/office/drawing/2014/main" id="{1B95FCD4-AEC5-43A5-B5CB-CD31BD0253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2070" y="5399111"/>
            <a:ext cx="1283392" cy="1283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6469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0786456" y="5876365"/>
            <a:ext cx="1433406" cy="885670"/>
            <a:chOff x="3630701" y="2043953"/>
            <a:chExt cx="1492523" cy="1076025"/>
          </a:xfrm>
        </p:grpSpPr>
        <p:grpSp>
          <p:nvGrpSpPr>
            <p:cNvPr id="11" name="Group 10"/>
            <p:cNvGrpSpPr/>
            <p:nvPr/>
          </p:nvGrpSpPr>
          <p:grpSpPr>
            <a:xfrm rot="1138481">
              <a:off x="3799123" y="2043953"/>
              <a:ext cx="1231118" cy="1076025"/>
              <a:chOff x="249114" y="2872641"/>
              <a:chExt cx="3949282" cy="2931195"/>
            </a:xfrm>
            <a:effectLst/>
          </p:grpSpPr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4751443">
                <a:off x="2055271" y="3039012"/>
                <a:ext cx="2143125" cy="2143125"/>
              </a:xfrm>
              <a:prstGeom prst="rect">
                <a:avLst/>
              </a:prstGeom>
            </p:spPr>
          </p:pic>
          <p:pic>
            <p:nvPicPr>
              <p:cNvPr id="14" name="Picture 13"/>
              <p:cNvPicPr>
                <a:picLocks noChangeAspect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710570">
                <a:off x="1321640" y="2872641"/>
                <a:ext cx="2143125" cy="2143125"/>
              </a:xfrm>
              <a:prstGeom prst="rect">
                <a:avLst/>
              </a:prstGeom>
            </p:spPr>
          </p:pic>
          <p:pic>
            <p:nvPicPr>
              <p:cNvPr id="15" name="Picture 14"/>
              <p:cNvPicPr>
                <a:picLocks noChangeAspect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657510">
                <a:off x="633558" y="3196789"/>
                <a:ext cx="2143125" cy="2143125"/>
              </a:xfrm>
              <a:prstGeom prst="rect">
                <a:avLst/>
              </a:prstGeom>
            </p:spPr>
          </p:pic>
          <p:pic>
            <p:nvPicPr>
              <p:cNvPr id="16" name="Picture 15"/>
              <p:cNvPicPr>
                <a:picLocks noChangeAspect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0624589">
                <a:off x="249114" y="3660711"/>
                <a:ext cx="2143125" cy="2143125"/>
              </a:xfrm>
              <a:prstGeom prst="rect">
                <a:avLst/>
              </a:prstGeom>
            </p:spPr>
          </p:pic>
        </p:grpSp>
        <p:sp>
          <p:nvSpPr>
            <p:cNvPr id="12" name="Rectangle 11"/>
            <p:cNvSpPr/>
            <p:nvPr/>
          </p:nvSpPr>
          <p:spPr>
            <a:xfrm>
              <a:off x="3630701" y="2463412"/>
              <a:ext cx="1492523" cy="336534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BZ" sz="1200" b="1" cap="none" spc="50" dirty="0">
                  <a:ln w="9525" cmpd="sng">
                    <a:solidFill>
                      <a:schemeClr val="accent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  <a:latin typeface="Kristen ITC" panose="03050502040202030202" pitchFamily="66" charset="0"/>
                </a:rPr>
                <a:t>TOMAHAWKS</a:t>
              </a:r>
              <a:endParaRPr lang="en-BZ" sz="12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DC4EAB61-5233-4D5C-9631-0AA6846480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0833" y="-2"/>
            <a:ext cx="3379305" cy="1126437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15376281-4841-435D-B070-9F76872E05AB}"/>
              </a:ext>
            </a:extLst>
          </p:cNvPr>
          <p:cNvSpPr/>
          <p:nvPr/>
        </p:nvSpPr>
        <p:spPr>
          <a:xfrm>
            <a:off x="0" y="1014031"/>
            <a:ext cx="12180972" cy="52322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8AC37F4-85DD-44A7-8735-C47520C2F372}"/>
              </a:ext>
            </a:extLst>
          </p:cNvPr>
          <p:cNvSpPr/>
          <p:nvPr/>
        </p:nvSpPr>
        <p:spPr>
          <a:xfrm>
            <a:off x="-1" y="1"/>
            <a:ext cx="4432308" cy="113119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1739DD9-95B1-4EA8-BA10-AD60C189DC86}"/>
              </a:ext>
            </a:extLst>
          </p:cNvPr>
          <p:cNvSpPr/>
          <p:nvPr/>
        </p:nvSpPr>
        <p:spPr>
          <a:xfrm>
            <a:off x="7780137" y="4420"/>
            <a:ext cx="4400833" cy="110772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36629E6-8B4B-4F3B-81CF-7BB68773B334}"/>
              </a:ext>
            </a:extLst>
          </p:cNvPr>
          <p:cNvSpPr/>
          <p:nvPr/>
        </p:nvSpPr>
        <p:spPr>
          <a:xfrm>
            <a:off x="-1" y="1537252"/>
            <a:ext cx="12180972" cy="20328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3CC85BB-E223-4E1A-847B-DDA92C2AD95B}"/>
              </a:ext>
            </a:extLst>
          </p:cNvPr>
          <p:cNvSpPr txBox="1"/>
          <p:nvPr/>
        </p:nvSpPr>
        <p:spPr>
          <a:xfrm>
            <a:off x="4806342" y="1014032"/>
            <a:ext cx="28124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Freestyle Script" panose="030804020302050B0404" pitchFamily="66" charset="0"/>
              </a:rPr>
              <a:t>November 2017 Reviews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5C778BC8-224A-4BBA-9A70-4B8A70C23C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4549" y="66981"/>
            <a:ext cx="402195" cy="1375622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BF0EC3DE-8121-440D-807A-EDBED94633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5883" y="66981"/>
            <a:ext cx="402195" cy="1375622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18E6C686-E61D-48AE-9D2C-A8BBC3EDD9C9}"/>
              </a:ext>
            </a:extLst>
          </p:cNvPr>
          <p:cNvSpPr txBox="1"/>
          <p:nvPr/>
        </p:nvSpPr>
        <p:spPr>
          <a:xfrm>
            <a:off x="101600" y="5843969"/>
            <a:ext cx="9992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Data Source: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B07C522-8C2B-4904-816C-1507D04C4E1B}"/>
              </a:ext>
            </a:extLst>
          </p:cNvPr>
          <p:cNvSpPr txBox="1"/>
          <p:nvPr/>
        </p:nvSpPr>
        <p:spPr>
          <a:xfrm>
            <a:off x="101600" y="6044426"/>
            <a:ext cx="1433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hlinkClick r:id="rId5"/>
              </a:rPr>
              <a:t>https://www.kaggle.com/zynicide/wine-reviews</a:t>
            </a:r>
            <a:endParaRPr lang="en-US" sz="900" dirty="0"/>
          </a:p>
          <a:p>
            <a:endParaRPr lang="en-US" sz="900" dirty="0"/>
          </a:p>
          <a:p>
            <a:r>
              <a:rPr lang="en-US" sz="900" dirty="0"/>
              <a:t>129,970 Wines Reviewed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8F35CE3-B1E9-4E83-9542-49C0787D1B0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6470" y="1537252"/>
            <a:ext cx="7495949" cy="5253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8223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13827</TotalTime>
  <Words>206</Words>
  <Application>Microsoft Office PowerPoint</Application>
  <PresentationFormat>Widescreen</PresentationFormat>
  <Paragraphs>35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Freestyle Script</vt:lpstr>
      <vt:lpstr>Kristen ITC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Kuttin4u - Believe in Belize</dc:creator>
  <cp:lastModifiedBy>Adam Durar</cp:lastModifiedBy>
  <cp:revision>49</cp:revision>
  <dcterms:created xsi:type="dcterms:W3CDTF">2019-08-21T03:24:27Z</dcterms:created>
  <dcterms:modified xsi:type="dcterms:W3CDTF">2019-09-03T21:52:22Z</dcterms:modified>
</cp:coreProperties>
</file>