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72" r:id="rId5"/>
    <p:sldId id="273" r:id="rId6"/>
    <p:sldId id="274" r:id="rId7"/>
    <p:sldId id="261" r:id="rId8"/>
    <p:sldId id="275" r:id="rId9"/>
    <p:sldId id="257" r:id="rId10"/>
    <p:sldId id="267" r:id="rId11"/>
    <p:sldId id="271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C7E"/>
    <a:srgbClr val="EAE9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04/09/2019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17690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04/09/2019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49227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04/09/2019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54200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04/09/2019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63083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04/09/2019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7837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04/09/2019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93802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04/09/2019</a:t>
            </a:fld>
            <a:endParaRPr lang="en-B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74405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04/09/2019</a:t>
            </a:fld>
            <a:endParaRPr lang="en-B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13602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04/09/2019</a:t>
            </a:fld>
            <a:endParaRPr lang="en-B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30517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04/09/2019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92693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04/09/2019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8582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9918-0347-4B5C-B04A-3C0B603645D9}" type="datetimeFigureOut">
              <a:rPr lang="en-BZ" smtClean="0"/>
              <a:t>04/09/2019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90091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zynicide/wine-reviews" TargetMode="Externa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www.kaggle.com/zynicide/wine-reviews" TargetMode="Externa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www.kaggle.com/zynicide/wine-reviews" TargetMode="Externa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zynicide/wine-reviews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11" Type="http://schemas.openxmlformats.org/officeDocument/2006/relationships/image" Target="../media/image27.jpeg"/><Relationship Id="rId5" Type="http://schemas.openxmlformats.org/officeDocument/2006/relationships/hyperlink" Target="https://www.kaggle.com/zynicide/wine-reviews" TargetMode="External"/><Relationship Id="rId10" Type="http://schemas.openxmlformats.org/officeDocument/2006/relationships/image" Target="../media/image26.jpeg"/><Relationship Id="rId4" Type="http://schemas.openxmlformats.org/officeDocument/2006/relationships/image" Target="../media/image18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nemag.com/?s=&amp;drink_type=wine" TargetMode="External"/><Relationship Id="rId5" Type="http://schemas.openxmlformats.org/officeDocument/2006/relationships/hyperlink" Target="https://www.kaggle.com/zynicide/wine-reviews/downloads/wine-reviews.zip/4" TargetMode="Externa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zynicide/wine-reviews/downloads/wine-reviews.zip/4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9.png"/><Relationship Id="rId4" Type="http://schemas.openxmlformats.org/officeDocument/2006/relationships/hyperlink" Target="http://www.winemag.com/?s=&amp;drink_type=win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emag.com/?s=&amp;drink_type=win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neinstitute.org/resources/pressroom/06242019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emag.com/?s=&amp;drink_type=win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hyperlink" Target="https://catalog.data.gov/dataset/bonded-wine-producers-count-by-state-1999-june-30-201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neinstitute.org/resources/pressroom/06242019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Excel_Worksheet.xlsx"/><Relationship Id="rId4" Type="http://schemas.openxmlformats.org/officeDocument/2006/relationships/hyperlink" Target="https://www.wineinstitute.org/resources/pressroom/062420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18405" y="3238752"/>
            <a:ext cx="12207498" cy="1673818"/>
            <a:chOff x="0" y="-1"/>
            <a:chExt cx="12207498" cy="167381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0923" y="-1"/>
              <a:ext cx="3076575" cy="1673817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263" y="0"/>
              <a:ext cx="3076575" cy="1673817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5344" y="0"/>
              <a:ext cx="3076575" cy="1673817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2"/>
            <a:stretch/>
          </p:blipFill>
          <p:spPr>
            <a:xfrm>
              <a:off x="0" y="0"/>
              <a:ext cx="3076575" cy="1673817"/>
            </a:xfrm>
            <a:prstGeom prst="rect">
              <a:avLst/>
            </a:prstGeom>
            <a:effectLst>
              <a:softEdge rad="63500"/>
            </a:effectLst>
          </p:spPr>
        </p:pic>
      </p:grpSp>
      <p:sp>
        <p:nvSpPr>
          <p:cNvPr id="2" name="TextBox 1"/>
          <p:cNvSpPr txBox="1"/>
          <p:nvPr/>
        </p:nvSpPr>
        <p:spPr>
          <a:xfrm>
            <a:off x="923292" y="5745700"/>
            <a:ext cx="9569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Z" sz="2400" b="1" dirty="0">
                <a:latin typeface="Kristen ITC" panose="03050502040202030202" pitchFamily="66" charset="0"/>
              </a:rPr>
              <a:t>Wine: The Voice of the Expert, the Voice of the Consumer, and a Practical Guide to Help Navigate Both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90378" y="2819438"/>
            <a:ext cx="4211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Z" sz="2000" b="1" dirty="0">
                <a:latin typeface="Kristen ITC" panose="03050502040202030202" pitchFamily="66" charset="0"/>
              </a:rPr>
              <a:t>Group Presentation: Project 1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538116" y="188783"/>
            <a:ext cx="5602816" cy="2931195"/>
            <a:chOff x="3416672" y="1758164"/>
            <a:chExt cx="5602816" cy="2931195"/>
          </a:xfrm>
        </p:grpSpPr>
        <p:grpSp>
          <p:nvGrpSpPr>
            <p:cNvPr id="20" name="Group 19"/>
            <p:cNvGrpSpPr/>
            <p:nvPr/>
          </p:nvGrpSpPr>
          <p:grpSpPr>
            <a:xfrm rot="1138481">
              <a:off x="4253953" y="1758164"/>
              <a:ext cx="3949282" cy="2931195"/>
              <a:chOff x="249114" y="2872641"/>
              <a:chExt cx="3949282" cy="2931195"/>
            </a:xfrm>
            <a:effectLst/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751443">
                <a:off x="2055271" y="3039012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0570">
                <a:off x="1321640" y="2872641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57510">
                <a:off x="633558" y="3196789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24589">
                <a:off x="249114" y="3660711"/>
                <a:ext cx="2143125" cy="2143125"/>
              </a:xfrm>
              <a:prstGeom prst="rect">
                <a:avLst/>
              </a:prstGeom>
            </p:spPr>
          </p:pic>
        </p:grpSp>
        <p:sp>
          <p:nvSpPr>
            <p:cNvPr id="19" name="Rectangle 18"/>
            <p:cNvSpPr/>
            <p:nvPr/>
          </p:nvSpPr>
          <p:spPr>
            <a:xfrm>
              <a:off x="3416672" y="2935669"/>
              <a:ext cx="560281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BZ" sz="54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Kristen ITC" panose="03050502040202030202" pitchFamily="66" charset="0"/>
                </a:rPr>
                <a:t>TOMAHAWKS</a:t>
              </a:r>
              <a:endParaRPr lang="en-BZ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B310DDB-D8BC-41BA-BB59-CA1E2107DB9F}"/>
              </a:ext>
            </a:extLst>
          </p:cNvPr>
          <p:cNvSpPr txBox="1"/>
          <p:nvPr/>
        </p:nvSpPr>
        <p:spPr>
          <a:xfrm>
            <a:off x="900475" y="4994503"/>
            <a:ext cx="1238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Z" sz="2400" b="1" dirty="0">
                <a:latin typeface="Kristen ITC" panose="03050502040202030202" pitchFamily="66" charset="0"/>
              </a:rPr>
              <a:t>Rob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ED6741-2721-4054-9A71-1D8D765FA692}"/>
              </a:ext>
            </a:extLst>
          </p:cNvPr>
          <p:cNvSpPr txBox="1"/>
          <p:nvPr/>
        </p:nvSpPr>
        <p:spPr>
          <a:xfrm>
            <a:off x="10031398" y="4991977"/>
            <a:ext cx="1238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Z" sz="2400" b="1" dirty="0">
                <a:latin typeface="Kristen ITC" panose="03050502040202030202" pitchFamily="66" charset="0"/>
              </a:rPr>
              <a:t>Adam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25D72E-3E66-469B-93D8-CCAD9D34F1CA}"/>
              </a:ext>
            </a:extLst>
          </p:cNvPr>
          <p:cNvSpPr txBox="1"/>
          <p:nvPr/>
        </p:nvSpPr>
        <p:spPr>
          <a:xfrm>
            <a:off x="6985819" y="4991977"/>
            <a:ext cx="1238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Z" sz="2400" b="1" dirty="0">
                <a:latin typeface="Kristen ITC" panose="03050502040202030202" pitchFamily="66" charset="0"/>
              </a:rPr>
              <a:t>Regina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C7B8CA-B076-4117-A130-92B65335746D}"/>
              </a:ext>
            </a:extLst>
          </p:cNvPr>
          <p:cNvSpPr txBox="1"/>
          <p:nvPr/>
        </p:nvSpPr>
        <p:spPr>
          <a:xfrm>
            <a:off x="3442346" y="4992407"/>
            <a:ext cx="226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Z" sz="2400" b="1" dirty="0">
                <a:latin typeface="Kristen ITC" panose="03050502040202030202" pitchFamily="66" charset="0"/>
              </a:rPr>
              <a:t>Michael</a:t>
            </a:r>
          </a:p>
        </p:txBody>
      </p:sp>
    </p:spTree>
    <p:extLst>
      <p:ext uri="{BB962C8B-B14F-4D97-AF65-F5344CB8AC3E}">
        <p14:creationId xmlns:p14="http://schemas.microsoft.com/office/powerpoint/2010/main" val="78413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786456" y="5876365"/>
            <a:ext cx="1433406" cy="885670"/>
            <a:chOff x="3630701" y="2043953"/>
            <a:chExt cx="1492523" cy="1076025"/>
          </a:xfrm>
        </p:grpSpPr>
        <p:grpSp>
          <p:nvGrpSpPr>
            <p:cNvPr id="11" name="Group 10"/>
            <p:cNvGrpSpPr/>
            <p:nvPr/>
          </p:nvGrpSpPr>
          <p:grpSpPr>
            <a:xfrm rot="1138481">
              <a:off x="3799123" y="2043953"/>
              <a:ext cx="1231118" cy="1076025"/>
              <a:chOff x="249114" y="2872641"/>
              <a:chExt cx="3949282" cy="2931195"/>
            </a:xfrm>
            <a:effectLst/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751443">
                <a:off x="2055271" y="3039012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0570">
                <a:off x="1321640" y="2872641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57510">
                <a:off x="633558" y="3196789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24589">
                <a:off x="249114" y="3660711"/>
                <a:ext cx="2143125" cy="2143125"/>
              </a:xfrm>
              <a:prstGeom prst="rect">
                <a:avLst/>
              </a:prstGeom>
            </p:spPr>
          </p:pic>
        </p:grpSp>
        <p:sp>
          <p:nvSpPr>
            <p:cNvPr id="12" name="Rectangle 11"/>
            <p:cNvSpPr/>
            <p:nvPr/>
          </p:nvSpPr>
          <p:spPr>
            <a:xfrm>
              <a:off x="3630701" y="2463412"/>
              <a:ext cx="1492523" cy="33653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BZ" sz="12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Kristen ITC" panose="03050502040202030202" pitchFamily="66" charset="0"/>
                </a:rPr>
                <a:t>TOMAHAWKS</a:t>
              </a:r>
              <a:endParaRPr lang="en-BZ" sz="1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C4EAB61-5233-4D5C-9631-0AA684648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833" y="-2"/>
            <a:ext cx="3379305" cy="112643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5376281-4841-435D-B070-9F76872E05AB}"/>
              </a:ext>
            </a:extLst>
          </p:cNvPr>
          <p:cNvSpPr/>
          <p:nvPr/>
        </p:nvSpPr>
        <p:spPr>
          <a:xfrm>
            <a:off x="0" y="1014031"/>
            <a:ext cx="12180972" cy="5232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AC37F4-85DD-44A7-8735-C47520C2F372}"/>
              </a:ext>
            </a:extLst>
          </p:cNvPr>
          <p:cNvSpPr/>
          <p:nvPr/>
        </p:nvSpPr>
        <p:spPr>
          <a:xfrm>
            <a:off x="-1" y="1"/>
            <a:ext cx="4432308" cy="11311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739DD9-95B1-4EA8-BA10-AD60C189DC86}"/>
              </a:ext>
            </a:extLst>
          </p:cNvPr>
          <p:cNvSpPr/>
          <p:nvPr/>
        </p:nvSpPr>
        <p:spPr>
          <a:xfrm>
            <a:off x="7780137" y="4420"/>
            <a:ext cx="4400833" cy="11077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6629E6-8B4B-4F3B-81CF-7BB68773B334}"/>
              </a:ext>
            </a:extLst>
          </p:cNvPr>
          <p:cNvSpPr/>
          <p:nvPr/>
        </p:nvSpPr>
        <p:spPr>
          <a:xfrm>
            <a:off x="-1" y="1537252"/>
            <a:ext cx="12180972" cy="2032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CC85BB-E223-4E1A-847B-DDA92C2AD95B}"/>
              </a:ext>
            </a:extLst>
          </p:cNvPr>
          <p:cNvSpPr txBox="1"/>
          <p:nvPr/>
        </p:nvSpPr>
        <p:spPr>
          <a:xfrm>
            <a:off x="4806342" y="1014032"/>
            <a:ext cx="2812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Kristen ITC" panose="03050502040202030202" pitchFamily="66" charset="0"/>
              </a:rPr>
              <a:t>November 2017 Reviews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C778BC8-224A-4BBA-9A70-4B8A70C23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549" y="66981"/>
            <a:ext cx="402195" cy="137562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F0EC3DE-8121-440D-807A-EDBED9463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883" y="66981"/>
            <a:ext cx="402195" cy="137562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8E6C686-E61D-48AE-9D2C-A8BBC3EDD9C9}"/>
              </a:ext>
            </a:extLst>
          </p:cNvPr>
          <p:cNvSpPr txBox="1"/>
          <p:nvPr/>
        </p:nvSpPr>
        <p:spPr>
          <a:xfrm>
            <a:off x="136051" y="5427148"/>
            <a:ext cx="999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Kristen ITC" panose="03050502040202030202" pitchFamily="66" charset="0"/>
              </a:rPr>
              <a:t>Data Source: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07C522-8C2B-4904-816C-1507D04C4E1B}"/>
              </a:ext>
            </a:extLst>
          </p:cNvPr>
          <p:cNvSpPr txBox="1"/>
          <p:nvPr/>
        </p:nvSpPr>
        <p:spPr>
          <a:xfrm>
            <a:off x="101599" y="6044426"/>
            <a:ext cx="29499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Kristen ITC" panose="03050502040202030202" pitchFamily="66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https://www.kaggle.com/zynicide/wine-reviews</a:t>
            </a:r>
            <a:endParaRPr lang="en-US" sz="900" dirty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endParaRPr lang="en-US" sz="900" dirty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Kristen ITC" panose="03050502040202030202" pitchFamily="66" charset="0"/>
              </a:rPr>
              <a:t>129,970 Wines Reviewed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CA8103-CDA1-4C0D-8808-2FAC62DB8E97}"/>
              </a:ext>
            </a:extLst>
          </p:cNvPr>
          <p:cNvSpPr txBox="1"/>
          <p:nvPr/>
        </p:nvSpPr>
        <p:spPr>
          <a:xfrm>
            <a:off x="2207913" y="2452214"/>
            <a:ext cx="7765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Z" sz="3600" b="1" dirty="0">
                <a:solidFill>
                  <a:schemeClr val="bg1"/>
                </a:solidFill>
                <a:latin typeface="Kristen ITC" panose="03050502040202030202" pitchFamily="66" charset="0"/>
              </a:rPr>
              <a:t>What wines offer the best overall value based on their rating vs. their price?</a:t>
            </a:r>
            <a:endParaRPr lang="en-US" sz="3600" b="1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7E15A8-5D47-4A7A-9D2B-FFC2EBCC77BF}"/>
              </a:ext>
            </a:extLst>
          </p:cNvPr>
          <p:cNvSpPr txBox="1"/>
          <p:nvPr/>
        </p:nvSpPr>
        <p:spPr>
          <a:xfrm>
            <a:off x="2396598" y="4797528"/>
            <a:ext cx="7387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Kristen ITC" panose="03050502040202030202" pitchFamily="66" charset="0"/>
              </a:rPr>
              <a:t>“</a:t>
            </a:r>
            <a:r>
              <a:rPr lang="en-US" sz="2800" b="1" dirty="0">
                <a:solidFill>
                  <a:schemeClr val="bg1"/>
                </a:solidFill>
                <a:latin typeface="Kristen ITC" panose="03050502040202030202" pitchFamily="66" charset="0"/>
              </a:rPr>
              <a:t>Bang For Buck Score”: Rating - Price</a:t>
            </a:r>
          </a:p>
        </p:txBody>
      </p:sp>
    </p:spTree>
    <p:extLst>
      <p:ext uri="{BB962C8B-B14F-4D97-AF65-F5344CB8AC3E}">
        <p14:creationId xmlns:p14="http://schemas.microsoft.com/office/powerpoint/2010/main" val="232626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786456" y="5876365"/>
            <a:ext cx="1433406" cy="885670"/>
            <a:chOff x="3630701" y="2043953"/>
            <a:chExt cx="1492523" cy="1076025"/>
          </a:xfrm>
        </p:grpSpPr>
        <p:grpSp>
          <p:nvGrpSpPr>
            <p:cNvPr id="11" name="Group 10"/>
            <p:cNvGrpSpPr/>
            <p:nvPr/>
          </p:nvGrpSpPr>
          <p:grpSpPr>
            <a:xfrm rot="1138481">
              <a:off x="3799123" y="2043953"/>
              <a:ext cx="1231118" cy="1076025"/>
              <a:chOff x="249114" y="2872641"/>
              <a:chExt cx="3949282" cy="2931195"/>
            </a:xfrm>
            <a:effectLst/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751443">
                <a:off x="2055271" y="3039012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0570">
                <a:off x="1321640" y="2872641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57510">
                <a:off x="633558" y="3196789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24589">
                <a:off x="249114" y="3660711"/>
                <a:ext cx="2143125" cy="2143125"/>
              </a:xfrm>
              <a:prstGeom prst="rect">
                <a:avLst/>
              </a:prstGeom>
            </p:spPr>
          </p:pic>
        </p:grpSp>
        <p:sp>
          <p:nvSpPr>
            <p:cNvPr id="12" name="Rectangle 11"/>
            <p:cNvSpPr/>
            <p:nvPr/>
          </p:nvSpPr>
          <p:spPr>
            <a:xfrm>
              <a:off x="3630701" y="2463412"/>
              <a:ext cx="1492523" cy="33653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BZ" sz="12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Kristen ITC" panose="03050502040202030202" pitchFamily="66" charset="0"/>
                </a:rPr>
                <a:t>TOMAHAWKS</a:t>
              </a:r>
              <a:endParaRPr lang="en-BZ" sz="1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C4EAB61-5233-4D5C-9631-0AA684648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833" y="-2"/>
            <a:ext cx="3379305" cy="112643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5376281-4841-435D-B070-9F76872E05AB}"/>
              </a:ext>
            </a:extLst>
          </p:cNvPr>
          <p:cNvSpPr/>
          <p:nvPr/>
        </p:nvSpPr>
        <p:spPr>
          <a:xfrm>
            <a:off x="0" y="1014031"/>
            <a:ext cx="12180972" cy="5232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AC37F4-85DD-44A7-8735-C47520C2F372}"/>
              </a:ext>
            </a:extLst>
          </p:cNvPr>
          <p:cNvSpPr/>
          <p:nvPr/>
        </p:nvSpPr>
        <p:spPr>
          <a:xfrm>
            <a:off x="-1" y="1"/>
            <a:ext cx="4432308" cy="11311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739DD9-95B1-4EA8-BA10-AD60C189DC86}"/>
              </a:ext>
            </a:extLst>
          </p:cNvPr>
          <p:cNvSpPr/>
          <p:nvPr/>
        </p:nvSpPr>
        <p:spPr>
          <a:xfrm>
            <a:off x="7780137" y="4420"/>
            <a:ext cx="4400833" cy="11077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6629E6-8B4B-4F3B-81CF-7BB68773B334}"/>
              </a:ext>
            </a:extLst>
          </p:cNvPr>
          <p:cNvSpPr/>
          <p:nvPr/>
        </p:nvSpPr>
        <p:spPr>
          <a:xfrm>
            <a:off x="-1" y="1537252"/>
            <a:ext cx="12180972" cy="2032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CC85BB-E223-4E1A-847B-DDA92C2AD95B}"/>
              </a:ext>
            </a:extLst>
          </p:cNvPr>
          <p:cNvSpPr txBox="1"/>
          <p:nvPr/>
        </p:nvSpPr>
        <p:spPr>
          <a:xfrm>
            <a:off x="4806342" y="1014032"/>
            <a:ext cx="2812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Kristen ITC" panose="03050502040202030202" pitchFamily="66" charset="0"/>
              </a:rPr>
              <a:t>November 2017 Reviews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C778BC8-224A-4BBA-9A70-4B8A70C23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549" y="66981"/>
            <a:ext cx="402195" cy="137562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F0EC3DE-8121-440D-807A-EDBED9463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883" y="66981"/>
            <a:ext cx="402195" cy="137562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8E6C686-E61D-48AE-9D2C-A8BBC3EDD9C9}"/>
              </a:ext>
            </a:extLst>
          </p:cNvPr>
          <p:cNvSpPr txBox="1"/>
          <p:nvPr/>
        </p:nvSpPr>
        <p:spPr>
          <a:xfrm>
            <a:off x="218558" y="5981850"/>
            <a:ext cx="9992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Kristen ITC" panose="03050502040202030202" pitchFamily="66" charset="0"/>
              </a:rPr>
              <a:t>Data Source: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07C522-8C2B-4904-816C-1507D04C4E1B}"/>
              </a:ext>
            </a:extLst>
          </p:cNvPr>
          <p:cNvSpPr txBox="1"/>
          <p:nvPr/>
        </p:nvSpPr>
        <p:spPr>
          <a:xfrm>
            <a:off x="218558" y="6267785"/>
            <a:ext cx="265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Kristen ITC" panose="03050502040202030202" pitchFamily="66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https://www.kaggle.com/zynicide/wine-reviews</a:t>
            </a:r>
            <a:endParaRPr lang="en-US" sz="800" dirty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endParaRPr lang="en-US" sz="800" dirty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Kristen ITC" panose="03050502040202030202" pitchFamily="66" charset="0"/>
              </a:rPr>
              <a:t>129,970 Wines Reviewed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01C861-9D85-4B6B-81CC-29DCE932F2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1212" y="1929835"/>
            <a:ext cx="9051081" cy="419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9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786456" y="5876365"/>
            <a:ext cx="1433406" cy="885670"/>
            <a:chOff x="3630701" y="2043953"/>
            <a:chExt cx="1492523" cy="1076025"/>
          </a:xfrm>
        </p:grpSpPr>
        <p:grpSp>
          <p:nvGrpSpPr>
            <p:cNvPr id="11" name="Group 10"/>
            <p:cNvGrpSpPr/>
            <p:nvPr/>
          </p:nvGrpSpPr>
          <p:grpSpPr>
            <a:xfrm rot="1138481">
              <a:off x="3799123" y="2043953"/>
              <a:ext cx="1231118" cy="1076025"/>
              <a:chOff x="249114" y="2872641"/>
              <a:chExt cx="3949282" cy="2931195"/>
            </a:xfrm>
            <a:effectLst/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751443">
                <a:off x="2055271" y="3039012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0570">
                <a:off x="1321640" y="2872641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57510">
                <a:off x="633558" y="3196789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24589">
                <a:off x="249114" y="3660711"/>
                <a:ext cx="2143125" cy="2143125"/>
              </a:xfrm>
              <a:prstGeom prst="rect">
                <a:avLst/>
              </a:prstGeom>
            </p:spPr>
          </p:pic>
        </p:grpSp>
        <p:sp>
          <p:nvSpPr>
            <p:cNvPr id="12" name="Rectangle 11"/>
            <p:cNvSpPr/>
            <p:nvPr/>
          </p:nvSpPr>
          <p:spPr>
            <a:xfrm>
              <a:off x="3630701" y="2463412"/>
              <a:ext cx="1492523" cy="33653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BZ" sz="12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Kristen ITC" panose="03050502040202030202" pitchFamily="66" charset="0"/>
                </a:rPr>
                <a:t>TOMAHAWKS</a:t>
              </a:r>
              <a:endParaRPr lang="en-BZ" sz="1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C4EAB61-5233-4D5C-9631-0AA684648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833" y="-2"/>
            <a:ext cx="3379305" cy="112643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5376281-4841-435D-B070-9F76872E05AB}"/>
              </a:ext>
            </a:extLst>
          </p:cNvPr>
          <p:cNvSpPr/>
          <p:nvPr/>
        </p:nvSpPr>
        <p:spPr>
          <a:xfrm>
            <a:off x="0" y="1014031"/>
            <a:ext cx="12180972" cy="5232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AC37F4-85DD-44A7-8735-C47520C2F372}"/>
              </a:ext>
            </a:extLst>
          </p:cNvPr>
          <p:cNvSpPr/>
          <p:nvPr/>
        </p:nvSpPr>
        <p:spPr>
          <a:xfrm>
            <a:off x="-1" y="1"/>
            <a:ext cx="4432308" cy="11311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739DD9-95B1-4EA8-BA10-AD60C189DC86}"/>
              </a:ext>
            </a:extLst>
          </p:cNvPr>
          <p:cNvSpPr/>
          <p:nvPr/>
        </p:nvSpPr>
        <p:spPr>
          <a:xfrm>
            <a:off x="7780137" y="4420"/>
            <a:ext cx="4400833" cy="11077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6629E6-8B4B-4F3B-81CF-7BB68773B334}"/>
              </a:ext>
            </a:extLst>
          </p:cNvPr>
          <p:cNvSpPr/>
          <p:nvPr/>
        </p:nvSpPr>
        <p:spPr>
          <a:xfrm>
            <a:off x="-1" y="1537252"/>
            <a:ext cx="12180972" cy="2032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CC85BB-E223-4E1A-847B-DDA92C2AD95B}"/>
              </a:ext>
            </a:extLst>
          </p:cNvPr>
          <p:cNvSpPr txBox="1"/>
          <p:nvPr/>
        </p:nvSpPr>
        <p:spPr>
          <a:xfrm>
            <a:off x="4806342" y="1014032"/>
            <a:ext cx="2812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Kristen ITC" panose="03050502040202030202" pitchFamily="66" charset="0"/>
              </a:rPr>
              <a:t>November 2017 Reviews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C778BC8-224A-4BBA-9A70-4B8A70C23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549" y="66981"/>
            <a:ext cx="402195" cy="137562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F0EC3DE-8121-440D-807A-EDBED9463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883" y="66981"/>
            <a:ext cx="402195" cy="137562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8E6C686-E61D-48AE-9D2C-A8BBC3EDD9C9}"/>
              </a:ext>
            </a:extLst>
          </p:cNvPr>
          <p:cNvSpPr txBox="1"/>
          <p:nvPr/>
        </p:nvSpPr>
        <p:spPr>
          <a:xfrm>
            <a:off x="136051" y="6064330"/>
            <a:ext cx="9992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Kristen ITC" panose="03050502040202030202" pitchFamily="66" charset="0"/>
              </a:rPr>
              <a:t>Data Source: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07C522-8C2B-4904-816C-1507D04C4E1B}"/>
              </a:ext>
            </a:extLst>
          </p:cNvPr>
          <p:cNvSpPr txBox="1"/>
          <p:nvPr/>
        </p:nvSpPr>
        <p:spPr>
          <a:xfrm>
            <a:off x="101600" y="6322918"/>
            <a:ext cx="2588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Kristen ITC" panose="03050502040202030202" pitchFamily="66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https://www.kaggle.com/zynicide/wine-reviews</a:t>
            </a:r>
            <a:endParaRPr lang="en-US" sz="800" dirty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endParaRPr lang="en-US" sz="800" dirty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Kristen ITC" panose="03050502040202030202" pitchFamily="66" charset="0"/>
              </a:rPr>
              <a:t>129,970 Wines Reviewed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4C44935-F44F-4B1F-90C3-11AFFBE977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037" y="1848662"/>
            <a:ext cx="8002201" cy="494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22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786456" y="5876365"/>
            <a:ext cx="1433406" cy="885670"/>
            <a:chOff x="3630701" y="2043953"/>
            <a:chExt cx="1492523" cy="1076025"/>
          </a:xfrm>
        </p:grpSpPr>
        <p:grpSp>
          <p:nvGrpSpPr>
            <p:cNvPr id="11" name="Group 10"/>
            <p:cNvGrpSpPr/>
            <p:nvPr/>
          </p:nvGrpSpPr>
          <p:grpSpPr>
            <a:xfrm rot="1138481">
              <a:off x="3799123" y="2043953"/>
              <a:ext cx="1231118" cy="1076025"/>
              <a:chOff x="249114" y="2872641"/>
              <a:chExt cx="3949282" cy="2931195"/>
            </a:xfrm>
            <a:effectLst/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751443">
                <a:off x="2055271" y="3039012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0570">
                <a:off x="1321640" y="2872641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57510">
                <a:off x="633558" y="3196789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24589">
                <a:off x="249114" y="3660711"/>
                <a:ext cx="2143125" cy="2143125"/>
              </a:xfrm>
              <a:prstGeom prst="rect">
                <a:avLst/>
              </a:prstGeom>
            </p:spPr>
          </p:pic>
        </p:grpSp>
        <p:sp>
          <p:nvSpPr>
            <p:cNvPr id="12" name="Rectangle 11"/>
            <p:cNvSpPr/>
            <p:nvPr/>
          </p:nvSpPr>
          <p:spPr>
            <a:xfrm>
              <a:off x="3630701" y="2463412"/>
              <a:ext cx="1492523" cy="33653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BZ" sz="12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Kristen ITC" panose="03050502040202030202" pitchFamily="66" charset="0"/>
                </a:rPr>
                <a:t>TOMAHAWKS</a:t>
              </a:r>
              <a:endParaRPr lang="en-BZ" sz="1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C4EAB61-5233-4D5C-9631-0AA684648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833" y="-2"/>
            <a:ext cx="3379305" cy="112643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5376281-4841-435D-B070-9F76872E05AB}"/>
              </a:ext>
            </a:extLst>
          </p:cNvPr>
          <p:cNvSpPr/>
          <p:nvPr/>
        </p:nvSpPr>
        <p:spPr>
          <a:xfrm>
            <a:off x="0" y="1014031"/>
            <a:ext cx="12180972" cy="5232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AC37F4-85DD-44A7-8735-C47520C2F372}"/>
              </a:ext>
            </a:extLst>
          </p:cNvPr>
          <p:cNvSpPr/>
          <p:nvPr/>
        </p:nvSpPr>
        <p:spPr>
          <a:xfrm>
            <a:off x="-1" y="1"/>
            <a:ext cx="4432308" cy="11311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739DD9-95B1-4EA8-BA10-AD60C189DC86}"/>
              </a:ext>
            </a:extLst>
          </p:cNvPr>
          <p:cNvSpPr/>
          <p:nvPr/>
        </p:nvSpPr>
        <p:spPr>
          <a:xfrm>
            <a:off x="7780137" y="4420"/>
            <a:ext cx="4400833" cy="11077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6629E6-8B4B-4F3B-81CF-7BB68773B334}"/>
              </a:ext>
            </a:extLst>
          </p:cNvPr>
          <p:cNvSpPr/>
          <p:nvPr/>
        </p:nvSpPr>
        <p:spPr>
          <a:xfrm>
            <a:off x="-1" y="1537252"/>
            <a:ext cx="12180972" cy="2032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CC85BB-E223-4E1A-847B-DDA92C2AD95B}"/>
              </a:ext>
            </a:extLst>
          </p:cNvPr>
          <p:cNvSpPr txBox="1"/>
          <p:nvPr/>
        </p:nvSpPr>
        <p:spPr>
          <a:xfrm>
            <a:off x="4806342" y="1014032"/>
            <a:ext cx="2812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Kristen ITC" panose="03050502040202030202" pitchFamily="66" charset="0"/>
              </a:rPr>
              <a:t>November 2017 Reviews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C778BC8-224A-4BBA-9A70-4B8A70C23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549" y="66981"/>
            <a:ext cx="402195" cy="137562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F0EC3DE-8121-440D-807A-EDBED9463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883" y="66981"/>
            <a:ext cx="402195" cy="137562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1CF90DC-B847-478B-A798-76763FC62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055" y="1848662"/>
            <a:ext cx="9462806" cy="49423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970ED71-5DE3-460D-B07A-086C92B9BEFC}"/>
              </a:ext>
            </a:extLst>
          </p:cNvPr>
          <p:cNvSpPr txBox="1"/>
          <p:nvPr/>
        </p:nvSpPr>
        <p:spPr>
          <a:xfrm>
            <a:off x="1958049" y="2606282"/>
            <a:ext cx="9992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Kristen ITC" panose="03050502040202030202" pitchFamily="66" charset="0"/>
              </a:rPr>
              <a:t>Data Source: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D55764-FD4E-473E-B701-C43BD235ECBF}"/>
              </a:ext>
            </a:extLst>
          </p:cNvPr>
          <p:cNvSpPr txBox="1"/>
          <p:nvPr/>
        </p:nvSpPr>
        <p:spPr>
          <a:xfrm>
            <a:off x="2957334" y="2612112"/>
            <a:ext cx="294994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Kristen ITC" panose="03050502040202030202" pitchFamily="66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https://www.kaggle.com/zynicide/wine-reviews</a:t>
            </a:r>
            <a:endParaRPr lang="en-US" sz="900" dirty="0">
              <a:latin typeface="Kristen ITC" panose="03050502040202030202" pitchFamily="66" charset="0"/>
            </a:endParaRPr>
          </a:p>
          <a:p>
            <a:endParaRPr lang="en-US" sz="900" dirty="0">
              <a:latin typeface="Kristen ITC" panose="03050502040202030202" pitchFamily="66" charset="0"/>
            </a:endParaRPr>
          </a:p>
          <a:p>
            <a:r>
              <a:rPr lang="en-US" sz="900" dirty="0">
                <a:latin typeface="Kristen ITC" panose="03050502040202030202" pitchFamily="66" charset="0"/>
              </a:rPr>
              <a:t>129,970 Wines Reviewed</a:t>
            </a:r>
          </a:p>
        </p:txBody>
      </p:sp>
    </p:spTree>
    <p:extLst>
      <p:ext uri="{BB962C8B-B14F-4D97-AF65-F5344CB8AC3E}">
        <p14:creationId xmlns:p14="http://schemas.microsoft.com/office/powerpoint/2010/main" val="2320342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786456" y="5876365"/>
            <a:ext cx="1433406" cy="885670"/>
            <a:chOff x="3630701" y="2043953"/>
            <a:chExt cx="1492523" cy="1076025"/>
          </a:xfrm>
        </p:grpSpPr>
        <p:grpSp>
          <p:nvGrpSpPr>
            <p:cNvPr id="11" name="Group 10"/>
            <p:cNvGrpSpPr/>
            <p:nvPr/>
          </p:nvGrpSpPr>
          <p:grpSpPr>
            <a:xfrm rot="1138481">
              <a:off x="3799123" y="2043953"/>
              <a:ext cx="1231118" cy="1076025"/>
              <a:chOff x="249114" y="2872641"/>
              <a:chExt cx="3949282" cy="2931195"/>
            </a:xfrm>
            <a:effectLst/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751443">
                <a:off x="2055271" y="3039012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0570">
                <a:off x="1321640" y="2872641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57510">
                <a:off x="633558" y="3196789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24589">
                <a:off x="249114" y="3660711"/>
                <a:ext cx="2143125" cy="2143125"/>
              </a:xfrm>
              <a:prstGeom prst="rect">
                <a:avLst/>
              </a:prstGeom>
            </p:spPr>
          </p:pic>
        </p:grpSp>
        <p:sp>
          <p:nvSpPr>
            <p:cNvPr id="12" name="Rectangle 11"/>
            <p:cNvSpPr/>
            <p:nvPr/>
          </p:nvSpPr>
          <p:spPr>
            <a:xfrm>
              <a:off x="3630701" y="2463412"/>
              <a:ext cx="1492523" cy="33653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BZ" sz="12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Kristen ITC" panose="03050502040202030202" pitchFamily="66" charset="0"/>
                </a:rPr>
                <a:t>TOMAHAWKS</a:t>
              </a:r>
              <a:endParaRPr lang="en-BZ" sz="1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C4EAB61-5233-4D5C-9631-0AA684648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833" y="-2"/>
            <a:ext cx="3379305" cy="112643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5376281-4841-435D-B070-9F76872E05AB}"/>
              </a:ext>
            </a:extLst>
          </p:cNvPr>
          <p:cNvSpPr/>
          <p:nvPr/>
        </p:nvSpPr>
        <p:spPr>
          <a:xfrm>
            <a:off x="0" y="1014031"/>
            <a:ext cx="12180972" cy="5232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AC37F4-85DD-44A7-8735-C47520C2F372}"/>
              </a:ext>
            </a:extLst>
          </p:cNvPr>
          <p:cNvSpPr/>
          <p:nvPr/>
        </p:nvSpPr>
        <p:spPr>
          <a:xfrm>
            <a:off x="-1" y="1"/>
            <a:ext cx="4432308" cy="11311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739DD9-95B1-4EA8-BA10-AD60C189DC86}"/>
              </a:ext>
            </a:extLst>
          </p:cNvPr>
          <p:cNvSpPr/>
          <p:nvPr/>
        </p:nvSpPr>
        <p:spPr>
          <a:xfrm>
            <a:off x="7780137" y="4420"/>
            <a:ext cx="4400833" cy="11077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6629E6-8B4B-4F3B-81CF-7BB68773B334}"/>
              </a:ext>
            </a:extLst>
          </p:cNvPr>
          <p:cNvSpPr/>
          <p:nvPr/>
        </p:nvSpPr>
        <p:spPr>
          <a:xfrm>
            <a:off x="-1" y="1537252"/>
            <a:ext cx="12180972" cy="2032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CC85BB-E223-4E1A-847B-DDA92C2AD95B}"/>
              </a:ext>
            </a:extLst>
          </p:cNvPr>
          <p:cNvSpPr txBox="1"/>
          <p:nvPr/>
        </p:nvSpPr>
        <p:spPr>
          <a:xfrm>
            <a:off x="4806342" y="1014032"/>
            <a:ext cx="2812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Kristen ITC" panose="03050502040202030202" pitchFamily="66" charset="0"/>
              </a:rPr>
              <a:t>November 2017 Reviews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C778BC8-224A-4BBA-9A70-4B8A70C23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549" y="66981"/>
            <a:ext cx="402195" cy="137562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F0EC3DE-8121-440D-807A-EDBED9463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883" y="66981"/>
            <a:ext cx="402195" cy="137562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8E6C686-E61D-48AE-9D2C-A8BBC3EDD9C9}"/>
              </a:ext>
            </a:extLst>
          </p:cNvPr>
          <p:cNvSpPr txBox="1"/>
          <p:nvPr/>
        </p:nvSpPr>
        <p:spPr>
          <a:xfrm>
            <a:off x="101600" y="5843969"/>
            <a:ext cx="9992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Kristen ITC" panose="03050502040202030202" pitchFamily="66" charset="0"/>
              </a:rPr>
              <a:t>Data Source: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07C522-8C2B-4904-816C-1507D04C4E1B}"/>
              </a:ext>
            </a:extLst>
          </p:cNvPr>
          <p:cNvSpPr txBox="1"/>
          <p:nvPr/>
        </p:nvSpPr>
        <p:spPr>
          <a:xfrm>
            <a:off x="101600" y="6044426"/>
            <a:ext cx="1433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Kristen ITC" panose="03050502040202030202" pitchFamily="66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https://www.kaggle.com/zynicide/wine-reviews</a:t>
            </a:r>
            <a:endParaRPr lang="en-US" sz="800" dirty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endParaRPr lang="en-US" sz="800" dirty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r>
              <a:rPr lang="en-US" sz="800" dirty="0">
                <a:solidFill>
                  <a:schemeClr val="bg1"/>
                </a:solidFill>
                <a:latin typeface="Kristen ITC" panose="03050502040202030202" pitchFamily="66" charset="0"/>
              </a:rPr>
              <a:t>129,970 Wines Reviewed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19486-3131-46BF-81B3-D5F6ABFF10C3}"/>
              </a:ext>
            </a:extLst>
          </p:cNvPr>
          <p:cNvSpPr txBox="1"/>
          <p:nvPr/>
        </p:nvSpPr>
        <p:spPr>
          <a:xfrm>
            <a:off x="911111" y="1902258"/>
            <a:ext cx="102995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  <a:latin typeface="Kristen ITC" panose="03050502040202030202" pitchFamily="66" charset="0"/>
              </a:rPr>
              <a:t>96 Rating: Rulo 2007 Syrah (Columbia Valley (WA)) - </a:t>
            </a:r>
            <a:r>
              <a:rPr lang="en-US" sz="2000" b="1" u="sng" dirty="0">
                <a:solidFill>
                  <a:schemeClr val="bg1"/>
                </a:solidFill>
                <a:latin typeface="Kristen ITC" panose="03050502040202030202" pitchFamily="66" charset="0"/>
              </a:rPr>
              <a:t>$20.00</a:t>
            </a:r>
          </a:p>
          <a:p>
            <a:pPr marL="342900" indent="-342900">
              <a:buFontTx/>
              <a:buChar char="-"/>
            </a:pPr>
            <a:endParaRPr lang="en-US" sz="2000" b="1" u="sng" dirty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  <a:latin typeface="Kristen ITC" panose="03050502040202030202" pitchFamily="66" charset="0"/>
              </a:rPr>
              <a:t>97 Rating: Donkey &amp; Goat 2010 Fenaughty Vineyard Syrah (El Dorado) - </a:t>
            </a:r>
            <a:r>
              <a:rPr lang="en-US" sz="2000" b="1" u="sng" dirty="0">
                <a:solidFill>
                  <a:schemeClr val="bg1"/>
                </a:solidFill>
                <a:latin typeface="Kristen ITC" panose="03050502040202030202" pitchFamily="66" charset="0"/>
              </a:rPr>
              <a:t>$35.00</a:t>
            </a:r>
          </a:p>
          <a:p>
            <a:pPr marL="342900" indent="-342900">
              <a:buFontTx/>
              <a:buChar char="-"/>
            </a:pPr>
            <a:endParaRPr lang="en-US" sz="2000" b="1" u="sng" dirty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  <a:latin typeface="Kristen ITC" panose="03050502040202030202" pitchFamily="66" charset="0"/>
              </a:rPr>
              <a:t>98 Rating: </a:t>
            </a:r>
            <a:r>
              <a:rPr lang="es-ES" sz="2000" b="1" dirty="0">
                <a:solidFill>
                  <a:schemeClr val="bg1"/>
                </a:solidFill>
                <a:latin typeface="Kristen ITC" panose="03050502040202030202" pitchFamily="66" charset="0"/>
              </a:rPr>
              <a:t>Pirouette 2008 Red Wine Red (Columbia Valley (WA)) - </a:t>
            </a:r>
            <a:r>
              <a:rPr lang="es-ES" sz="2000" b="1" u="sng" dirty="0">
                <a:solidFill>
                  <a:schemeClr val="bg1"/>
                </a:solidFill>
                <a:latin typeface="Kristen ITC" panose="03050502040202030202" pitchFamily="66" charset="0"/>
              </a:rPr>
              <a:t>$50.00</a:t>
            </a:r>
          </a:p>
          <a:p>
            <a:pPr marL="342900" indent="-342900">
              <a:buFontTx/>
              <a:buChar char="-"/>
            </a:pPr>
            <a:endParaRPr lang="es-ES" sz="2000" b="1" u="sng" dirty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pPr marL="342900" indent="-342900">
              <a:buFontTx/>
              <a:buChar char="-"/>
            </a:pPr>
            <a:r>
              <a:rPr lang="es-ES" sz="2000" b="1" dirty="0">
                <a:solidFill>
                  <a:schemeClr val="bg1"/>
                </a:solidFill>
                <a:latin typeface="Kristen ITC" panose="03050502040202030202" pitchFamily="66" charset="0"/>
              </a:rPr>
              <a:t>99 Rating: Failla 2010 Estate Vineyard Chardonnay (Sonoma Coast) - </a:t>
            </a:r>
            <a:r>
              <a:rPr lang="es-ES" sz="2000" b="1" u="sng" dirty="0">
                <a:solidFill>
                  <a:schemeClr val="bg1"/>
                </a:solidFill>
                <a:latin typeface="Kristen ITC" panose="03050502040202030202" pitchFamily="66" charset="0"/>
              </a:rPr>
              <a:t>$44.00</a:t>
            </a:r>
          </a:p>
          <a:p>
            <a:pPr marL="342900" indent="-342900">
              <a:buFontTx/>
              <a:buChar char="-"/>
            </a:pPr>
            <a:endParaRPr lang="es-ES" sz="2000" b="1" u="sng" dirty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pPr marL="342900" indent="-342900">
              <a:buFontTx/>
              <a:buChar char="-"/>
            </a:pPr>
            <a:r>
              <a:rPr lang="es-ES" sz="2000" b="1" dirty="0">
                <a:solidFill>
                  <a:schemeClr val="bg1"/>
                </a:solidFill>
                <a:latin typeface="Kristen ITC" panose="03050502040202030202" pitchFamily="66" charset="0"/>
              </a:rPr>
              <a:t>100 Rating (Tie): </a:t>
            </a:r>
            <a:r>
              <a:rPr lang="en-US" sz="2000" b="1" dirty="0">
                <a:solidFill>
                  <a:schemeClr val="bg1"/>
                </a:solidFill>
                <a:latin typeface="Kristen ITC" panose="03050502040202030202" pitchFamily="66" charset="0"/>
              </a:rPr>
              <a:t>Charles Smith 2006 Royal City Syrah (Columbia Valley (WA)) &amp; Cayuse 2008 Bionic Frog Syrah (Walla Walla Valley (WA)) - </a:t>
            </a:r>
            <a:r>
              <a:rPr lang="en-US" sz="2000" b="1" u="sng" dirty="0">
                <a:solidFill>
                  <a:schemeClr val="bg1"/>
                </a:solidFill>
                <a:latin typeface="Kristen ITC" panose="03050502040202030202" pitchFamily="66" charset="0"/>
              </a:rPr>
              <a:t>$80.00</a:t>
            </a:r>
          </a:p>
          <a:p>
            <a:pPr marL="342900" indent="-342900">
              <a:buFontTx/>
              <a:buChar char="-"/>
            </a:pPr>
            <a:endParaRPr lang="en-US" sz="20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 descr="Image result for Rulo 2007 Syrah (Columbia Valley (WA))">
            <a:extLst>
              <a:ext uri="{FF2B5EF4-FFF2-40B4-BE49-F238E27FC236}">
                <a16:creationId xmlns:a16="http://schemas.microsoft.com/office/drawing/2014/main" id="{4BA5B237-E151-4391-AC81-E33F77899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801" y="5306411"/>
            <a:ext cx="859758" cy="13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0D7C34-3720-45A9-BC61-FA6E9521D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7209" y="5369775"/>
            <a:ext cx="1174467" cy="1300108"/>
          </a:xfrm>
          <a:prstGeom prst="rect">
            <a:avLst/>
          </a:prstGeom>
        </p:spPr>
      </p:pic>
      <p:pic>
        <p:nvPicPr>
          <p:cNvPr id="2052" name="Picture 4" descr="Image result for Pirouette 2008 Red Wine Red (Columbia Valley (WA))">
            <a:extLst>
              <a:ext uri="{FF2B5EF4-FFF2-40B4-BE49-F238E27FC236}">
                <a16:creationId xmlns:a16="http://schemas.microsoft.com/office/drawing/2014/main" id="{D0F79254-C566-4B77-87A4-1B007091D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878" y="5399111"/>
            <a:ext cx="1206500" cy="130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51B3FA-E898-40B0-979F-AF90E63990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2554" y="5350449"/>
            <a:ext cx="1949932" cy="1392809"/>
          </a:xfrm>
          <a:prstGeom prst="rect">
            <a:avLst/>
          </a:prstGeom>
        </p:spPr>
      </p:pic>
      <p:pic>
        <p:nvPicPr>
          <p:cNvPr id="2054" name="Picture 6" descr="Image result for Charles Smith 2006 Royal City Syrah (Columbia Valley (WA))">
            <a:extLst>
              <a:ext uri="{FF2B5EF4-FFF2-40B4-BE49-F238E27FC236}">
                <a16:creationId xmlns:a16="http://schemas.microsoft.com/office/drawing/2014/main" id="{0228E262-401D-45B5-8376-7B20E5D1F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549" y="5320748"/>
            <a:ext cx="1360304" cy="142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Cayuse 2008 Bionic Frog Syrah (Walla Walla Valley (WA))">
            <a:extLst>
              <a:ext uri="{FF2B5EF4-FFF2-40B4-BE49-F238E27FC236}">
                <a16:creationId xmlns:a16="http://schemas.microsoft.com/office/drawing/2014/main" id="{1B95FCD4-AEC5-43A5-B5CB-CD31BD025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070" y="5399111"/>
            <a:ext cx="1283392" cy="128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46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1276" y="469091"/>
            <a:ext cx="6139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Z" sz="2000" b="1" dirty="0">
                <a:solidFill>
                  <a:schemeClr val="accent6">
                    <a:lumMod val="75000"/>
                  </a:schemeClr>
                </a:solidFill>
              </a:rPr>
              <a:t>Summary of </a:t>
            </a:r>
            <a:r>
              <a:rPr lang="en-BZ" sz="2000" b="1" dirty="0" err="1">
                <a:solidFill>
                  <a:schemeClr val="accent6">
                    <a:lumMod val="75000"/>
                  </a:schemeClr>
                </a:solidFill>
              </a:rPr>
              <a:t>Aalyss</a:t>
            </a:r>
            <a:endParaRPr lang="en-BZ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786456" y="5876365"/>
            <a:ext cx="1433406" cy="885670"/>
            <a:chOff x="3630701" y="2043953"/>
            <a:chExt cx="1492523" cy="1076025"/>
          </a:xfrm>
        </p:grpSpPr>
        <p:grpSp>
          <p:nvGrpSpPr>
            <p:cNvPr id="6" name="Group 5"/>
            <p:cNvGrpSpPr/>
            <p:nvPr/>
          </p:nvGrpSpPr>
          <p:grpSpPr>
            <a:xfrm rot="1138481">
              <a:off x="3799123" y="2043953"/>
              <a:ext cx="1231118" cy="1076025"/>
              <a:chOff x="249114" y="2872641"/>
              <a:chExt cx="3949282" cy="2931195"/>
            </a:xfrm>
            <a:effectLst/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751443">
                <a:off x="2055271" y="3039012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0570">
                <a:off x="1321640" y="2872641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57510">
                <a:off x="633558" y="3196789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24589">
                <a:off x="249114" y="3660711"/>
                <a:ext cx="2143125" cy="2143125"/>
              </a:xfrm>
              <a:prstGeom prst="rect">
                <a:avLst/>
              </a:prstGeom>
            </p:spPr>
          </p:pic>
        </p:grpSp>
        <p:sp>
          <p:nvSpPr>
            <p:cNvPr id="7" name="Rectangle 6"/>
            <p:cNvSpPr/>
            <p:nvPr/>
          </p:nvSpPr>
          <p:spPr>
            <a:xfrm>
              <a:off x="3630701" y="2463412"/>
              <a:ext cx="1492523" cy="33653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BZ" sz="12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Kristen ITC" panose="03050502040202030202" pitchFamily="66" charset="0"/>
                </a:rPr>
                <a:t>TOMAHAWKS</a:t>
              </a:r>
              <a:endParaRPr lang="en-BZ" sz="1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F81C4148-F3DC-4855-A470-438428D66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3" y="72938"/>
            <a:ext cx="11988813" cy="5212528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D3DB558-7A01-45A6-93CC-4BC93A100C56}"/>
              </a:ext>
            </a:extLst>
          </p:cNvPr>
          <p:cNvSpPr/>
          <p:nvPr/>
        </p:nvSpPr>
        <p:spPr>
          <a:xfrm>
            <a:off x="9606784" y="194568"/>
            <a:ext cx="2056655" cy="1331124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4F315A-FC60-434E-A962-8CC2EF9B5364}"/>
              </a:ext>
            </a:extLst>
          </p:cNvPr>
          <p:cNvSpPr/>
          <p:nvPr/>
        </p:nvSpPr>
        <p:spPr>
          <a:xfrm>
            <a:off x="176128" y="5037342"/>
            <a:ext cx="5799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latin typeface="Kristen ITC" panose="03050502040202030202" pitchFamily="66" charset="0"/>
              </a:rPr>
              <a:t>Data Source</a:t>
            </a:r>
            <a:r>
              <a:rPr lang="en-US" sz="1000" dirty="0">
                <a:latin typeface="Kristen ITC" panose="03050502040202030202" pitchFamily="66" charset="0"/>
              </a:rPr>
              <a:t>: </a:t>
            </a:r>
            <a:r>
              <a:rPr lang="en-US" sz="1000" u="sng" dirty="0">
                <a:latin typeface="Kristen ITC" panose="03050502040202030202" pitchFamily="66" charset="0"/>
                <a:hlinkClick r:id="rId5"/>
              </a:rPr>
              <a:t>https://www.kaggle.com/zynicide/wine-reviews/downloads/wine-reviews.zip/4</a:t>
            </a:r>
            <a:endParaRPr lang="en-US" sz="1000" dirty="0">
              <a:latin typeface="Kristen ITC" panose="03050502040202030202" pitchFamily="66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D310-B11B-4D5E-96C8-233989092345}"/>
              </a:ext>
            </a:extLst>
          </p:cNvPr>
          <p:cNvSpPr/>
          <p:nvPr/>
        </p:nvSpPr>
        <p:spPr>
          <a:xfrm>
            <a:off x="3264213" y="734911"/>
            <a:ext cx="486262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Kristen ITC" panose="03050502040202030202" pitchFamily="66" charset="0"/>
              </a:rPr>
              <a:t>Roger Voss: 20% =25k @ 25ml/sip = 860 bottles!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EA120B-9C2A-4720-B9B0-B35C9B219AFA}"/>
              </a:ext>
            </a:extLst>
          </p:cNvPr>
          <p:cNvSpPr/>
          <p:nvPr/>
        </p:nvSpPr>
        <p:spPr>
          <a:xfrm>
            <a:off x="6483309" y="5540388"/>
            <a:ext cx="40449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Kristen ITC" panose="03050502040202030202" pitchFamily="66" charset="0"/>
              </a:rPr>
              <a:t>country	        points	price</a:t>
            </a:r>
          </a:p>
          <a:p>
            <a:r>
              <a:rPr lang="en-US" sz="1400" dirty="0">
                <a:solidFill>
                  <a:schemeClr val="bg1"/>
                </a:solidFill>
                <a:latin typeface="Kristen ITC" panose="03050502040202030202" pitchFamily="66" charset="0"/>
              </a:rPr>
              <a:t>Argentina	        86.710263	24.510117</a:t>
            </a:r>
          </a:p>
          <a:p>
            <a:r>
              <a:rPr lang="en-US" sz="1400" dirty="0">
                <a:solidFill>
                  <a:schemeClr val="bg1"/>
                </a:solidFill>
                <a:latin typeface="Kristen ITC" panose="03050502040202030202" pitchFamily="66" charset="0"/>
              </a:rPr>
              <a:t>Armenia	        87.500000	14.500000</a:t>
            </a:r>
          </a:p>
          <a:p>
            <a:r>
              <a:rPr lang="en-US" sz="1400" dirty="0">
                <a:solidFill>
                  <a:schemeClr val="bg1"/>
                </a:solidFill>
                <a:latin typeface="Kristen ITC" panose="03050502040202030202" pitchFamily="66" charset="0"/>
              </a:rPr>
              <a:t>Australia	        88.580507	35.437663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31A95E-5F86-4D93-BF12-B7EA94DC92AA}"/>
              </a:ext>
            </a:extLst>
          </p:cNvPr>
          <p:cNvSpPr/>
          <p:nvPr/>
        </p:nvSpPr>
        <p:spPr>
          <a:xfrm>
            <a:off x="520832" y="5744156"/>
            <a:ext cx="58533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Kristen ITC" panose="03050502040202030202" pitchFamily="66" charset="0"/>
              </a:rPr>
              <a:t>Kaggle Data – Wine Enthusiast Magazine Reviews		</a:t>
            </a:r>
          </a:p>
          <a:p>
            <a:r>
              <a:rPr lang="en-US" sz="1400" dirty="0">
                <a:solidFill>
                  <a:schemeClr val="bg1"/>
                </a:solidFill>
                <a:latin typeface="Kristen ITC" panose="03050502040202030202" pitchFamily="66" charset="0"/>
              </a:rPr>
              <a:t>The data was scraped from </a:t>
            </a:r>
            <a:r>
              <a:rPr lang="en-US" sz="1400" dirty="0">
                <a:solidFill>
                  <a:schemeClr val="bg1"/>
                </a:solidFill>
                <a:latin typeface="Kristen ITC" panose="03050502040202030202" pitchFamily="66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Wine Enthusiast</a:t>
            </a:r>
            <a:r>
              <a:rPr lang="en-US" sz="1400" dirty="0">
                <a:solidFill>
                  <a:schemeClr val="bg1"/>
                </a:solidFill>
                <a:latin typeface="Kristen ITC" panose="03050502040202030202" pitchFamily="66" charset="0"/>
              </a:rPr>
              <a:t> during the week of Nov 22, 2017.    --   129K rows/samples &amp; 707 listed varieties!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FB1F15-A5CE-4332-863A-607B4695F00A}"/>
              </a:ext>
            </a:extLst>
          </p:cNvPr>
          <p:cNvSpPr/>
          <p:nvPr/>
        </p:nvSpPr>
        <p:spPr>
          <a:xfrm>
            <a:off x="9763773" y="1525387"/>
            <a:ext cx="189966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latin typeface="Kristen ITC" panose="03050502040202030202" pitchFamily="66" charset="0"/>
              </a:rPr>
              <a:t>Wines Ranked by Score and Country</a:t>
            </a:r>
          </a:p>
        </p:txBody>
      </p:sp>
    </p:spTree>
    <p:extLst>
      <p:ext uri="{BB962C8B-B14F-4D97-AF65-F5344CB8AC3E}">
        <p14:creationId xmlns:p14="http://schemas.microsoft.com/office/powerpoint/2010/main" val="85245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786456" y="5876365"/>
            <a:ext cx="1433406" cy="885670"/>
            <a:chOff x="3630701" y="2043953"/>
            <a:chExt cx="1492523" cy="1076025"/>
          </a:xfrm>
        </p:grpSpPr>
        <p:grpSp>
          <p:nvGrpSpPr>
            <p:cNvPr id="6" name="Group 5"/>
            <p:cNvGrpSpPr/>
            <p:nvPr/>
          </p:nvGrpSpPr>
          <p:grpSpPr>
            <a:xfrm rot="1138481">
              <a:off x="3799123" y="2043953"/>
              <a:ext cx="1231118" cy="1076025"/>
              <a:chOff x="249114" y="2872641"/>
              <a:chExt cx="3949282" cy="2931195"/>
            </a:xfrm>
            <a:effectLst/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751443">
                <a:off x="2055271" y="3039012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0570">
                <a:off x="1321640" y="2872641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57510">
                <a:off x="633558" y="3196789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24589">
                <a:off x="249114" y="3660711"/>
                <a:ext cx="2143125" cy="2143125"/>
              </a:xfrm>
              <a:prstGeom prst="rect">
                <a:avLst/>
              </a:prstGeom>
            </p:spPr>
          </p:pic>
        </p:grpSp>
        <p:sp>
          <p:nvSpPr>
            <p:cNvPr id="7" name="Rectangle 6"/>
            <p:cNvSpPr/>
            <p:nvPr/>
          </p:nvSpPr>
          <p:spPr>
            <a:xfrm>
              <a:off x="3630701" y="2463412"/>
              <a:ext cx="1492523" cy="33653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BZ" sz="12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Kristen ITC" panose="03050502040202030202" pitchFamily="66" charset="0"/>
                </a:rPr>
                <a:t>TOMAHAWKS</a:t>
              </a:r>
              <a:endParaRPr lang="en-BZ" sz="1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E4F315A-FC60-434E-A962-8CC2EF9B5364}"/>
              </a:ext>
            </a:extLst>
          </p:cNvPr>
          <p:cNvSpPr/>
          <p:nvPr/>
        </p:nvSpPr>
        <p:spPr>
          <a:xfrm>
            <a:off x="353006" y="544199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Kristen ITC" panose="03050502040202030202" pitchFamily="66" charset="0"/>
              </a:rPr>
              <a:t>Data Source</a:t>
            </a:r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: </a:t>
            </a:r>
            <a:r>
              <a:rPr lang="en-US" sz="1000" u="sng" dirty="0">
                <a:solidFill>
                  <a:schemeClr val="bg1"/>
                </a:solidFill>
                <a:latin typeface="Kristen ITC" panose="03050502040202030202" pitchFamily="66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https://www.kaggle.com/zynicide/wine-reviews/downloads/wine-reviews.zip/4</a:t>
            </a:r>
            <a:endParaRPr lang="en-US" sz="1000" dirty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endParaRPr lang="en-US" sz="1200" dirty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Kaggle Data – Wine Enthusiast Magazine Reviews		</a:t>
            </a:r>
          </a:p>
          <a:p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The data was scraped from </a:t>
            </a:r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Wine Enthusiast</a:t>
            </a:r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 during the week of Nov 22, 2017.    --   54K rows/samples &amp; 257 listed varieties!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EA120B-9C2A-4720-B9B0-B35C9B219AFA}"/>
              </a:ext>
            </a:extLst>
          </p:cNvPr>
          <p:cNvSpPr/>
          <p:nvPr/>
        </p:nvSpPr>
        <p:spPr>
          <a:xfrm>
            <a:off x="6572911" y="5554758"/>
            <a:ext cx="40449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Kristen ITC" panose="03050502040202030202" pitchFamily="66" charset="0"/>
              </a:rPr>
              <a:t>US state	      points	                 price</a:t>
            </a:r>
          </a:p>
          <a:p>
            <a:r>
              <a:rPr lang="en-US" sz="1400" dirty="0">
                <a:solidFill>
                  <a:schemeClr val="bg1"/>
                </a:solidFill>
                <a:latin typeface="Kristen ITC" panose="03050502040202030202" pitchFamily="66" charset="0"/>
              </a:rPr>
              <a:t>Arizona	      84.926829	29.200000</a:t>
            </a:r>
          </a:p>
          <a:p>
            <a:r>
              <a:rPr lang="en-US" sz="1400" dirty="0">
                <a:solidFill>
                  <a:schemeClr val="bg1"/>
                </a:solidFill>
                <a:latin typeface="Kristen ITC" panose="03050502040202030202" pitchFamily="66" charset="0"/>
              </a:rPr>
              <a:t>California	      88.627776	39.041048</a:t>
            </a:r>
          </a:p>
          <a:p>
            <a:r>
              <a:rPr lang="en-US" sz="1400" dirty="0">
                <a:solidFill>
                  <a:schemeClr val="bg1"/>
                </a:solidFill>
                <a:latin typeface="Kristen ITC" panose="03050502040202030202" pitchFamily="66" charset="0"/>
              </a:rPr>
              <a:t>Colorado	      86.117647	32.985294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6C14AC8-77BA-4D8C-B07F-A97697EFDF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6" y="121449"/>
            <a:ext cx="11914278" cy="494300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D3DB558-7A01-45A6-93CC-4BC93A100C56}"/>
              </a:ext>
            </a:extLst>
          </p:cNvPr>
          <p:cNvSpPr/>
          <p:nvPr/>
        </p:nvSpPr>
        <p:spPr>
          <a:xfrm>
            <a:off x="9569415" y="359382"/>
            <a:ext cx="2056655" cy="1331125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E49DAF-4979-45EF-86D9-A2C7F6673AAB}"/>
              </a:ext>
            </a:extLst>
          </p:cNvPr>
          <p:cNvSpPr/>
          <p:nvPr/>
        </p:nvSpPr>
        <p:spPr>
          <a:xfrm>
            <a:off x="9569415" y="1846251"/>
            <a:ext cx="210786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latin typeface="Kristen ITC" panose="03050502040202030202" pitchFamily="66" charset="0"/>
              </a:rPr>
              <a:t>Wines Ranked by Score and US State</a:t>
            </a:r>
          </a:p>
        </p:txBody>
      </p:sp>
    </p:spTree>
    <p:extLst>
      <p:ext uri="{BB962C8B-B14F-4D97-AF65-F5344CB8AC3E}">
        <p14:creationId xmlns:p14="http://schemas.microsoft.com/office/powerpoint/2010/main" val="114073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F673-1336-4C5B-9665-F6E18A09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46"/>
            <a:ext cx="10515600" cy="101710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Kristen ITC" panose="03050502040202030202" pitchFamily="66" charset="0"/>
              </a:rPr>
              <a:t>The Voice of the Expert in California…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F448B102-B319-4601-AB14-04474E687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251" y="995929"/>
            <a:ext cx="7655441" cy="574158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B4350D-C8DB-4452-858B-7717B20DBA47}"/>
              </a:ext>
            </a:extLst>
          </p:cNvPr>
          <p:cNvSpPr/>
          <p:nvPr/>
        </p:nvSpPr>
        <p:spPr>
          <a:xfrm>
            <a:off x="341128" y="3429000"/>
            <a:ext cx="20130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Kristen ITC" panose="03050502040202030202" pitchFamily="66" charset="0"/>
              </a:rPr>
              <a:t>Kaggle Data – </a:t>
            </a:r>
          </a:p>
          <a:p>
            <a:r>
              <a:rPr lang="en-US" sz="1400" dirty="0">
                <a:solidFill>
                  <a:schemeClr val="bg1"/>
                </a:solidFill>
                <a:latin typeface="Kristen ITC" panose="03050502040202030202" pitchFamily="66" charset="0"/>
              </a:rPr>
              <a:t>Wine Enthusiast Magazine Reviews		</a:t>
            </a:r>
          </a:p>
          <a:p>
            <a:r>
              <a:rPr lang="en-US" sz="1400" dirty="0">
                <a:solidFill>
                  <a:schemeClr val="bg1"/>
                </a:solidFill>
                <a:latin typeface="Kristen ITC" panose="03050502040202030202" pitchFamily="66" charset="0"/>
              </a:rPr>
              <a:t>The data was scraped from </a:t>
            </a:r>
            <a:r>
              <a:rPr lang="en-US" sz="1400" dirty="0">
                <a:solidFill>
                  <a:schemeClr val="bg1"/>
                </a:solidFill>
                <a:latin typeface="Kristen ITC" panose="03050502040202030202" pitchFamily="66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Wine Enthusiast</a:t>
            </a:r>
            <a:r>
              <a:rPr lang="en-US" sz="1400" dirty="0">
                <a:solidFill>
                  <a:schemeClr val="bg1"/>
                </a:solidFill>
                <a:latin typeface="Kristen ITC" panose="03050502040202030202" pitchFamily="66" charset="0"/>
              </a:rPr>
              <a:t> during the week of Nov 22, 2017.</a:t>
            </a:r>
          </a:p>
          <a:p>
            <a:endParaRPr lang="en-US" sz="1400" dirty="0">
              <a:solidFill>
                <a:schemeClr val="bg1"/>
              </a:solidFill>
              <a:latin typeface="Kristen ITC" panose="03050502040202030202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Kristen ITC" panose="03050502040202030202" pitchFamily="66" charset="0"/>
              </a:rPr>
              <a:t>180 regions &amp; 194 listed varieties!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A77827-57F9-44F0-A9CC-8802D19ABDE8}"/>
              </a:ext>
            </a:extLst>
          </p:cNvPr>
          <p:cNvGrpSpPr/>
          <p:nvPr/>
        </p:nvGrpSpPr>
        <p:grpSpPr>
          <a:xfrm>
            <a:off x="341128" y="1477712"/>
            <a:ext cx="1433406" cy="885670"/>
            <a:chOff x="3630701" y="2043953"/>
            <a:chExt cx="1492523" cy="1076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1FCC70-60D1-4639-AA5D-3E1B714F78D9}"/>
                </a:ext>
              </a:extLst>
            </p:cNvPr>
            <p:cNvGrpSpPr/>
            <p:nvPr/>
          </p:nvGrpSpPr>
          <p:grpSpPr>
            <a:xfrm rot="1138481">
              <a:off x="3799123" y="2043953"/>
              <a:ext cx="1231118" cy="1076025"/>
              <a:chOff x="249114" y="2872641"/>
              <a:chExt cx="3949282" cy="2931195"/>
            </a:xfrm>
            <a:effectLst/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AAF7E0A-B7D9-4800-B735-D8F82C696E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751443">
                <a:off x="2055271" y="3039012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297DBB3-710A-4FA6-98B5-1CA95F6A4C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0570">
                <a:off x="1321640" y="2872641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BB04314-B485-4E76-B5C4-96312FA37C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57510">
                <a:off x="633558" y="3196789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D3726C2-B1F3-4B1E-ADE2-3754228568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24589">
                <a:off x="249114" y="3660711"/>
                <a:ext cx="2143125" cy="2143125"/>
              </a:xfrm>
              <a:prstGeom prst="rect">
                <a:avLst/>
              </a:prstGeom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FC756E-102C-455D-B540-34B21257B780}"/>
                </a:ext>
              </a:extLst>
            </p:cNvPr>
            <p:cNvSpPr/>
            <p:nvPr/>
          </p:nvSpPr>
          <p:spPr>
            <a:xfrm>
              <a:off x="3630701" y="2463412"/>
              <a:ext cx="1492523" cy="33653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BZ" sz="12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Kristen ITC" panose="03050502040202030202" pitchFamily="66" charset="0"/>
                </a:rPr>
                <a:t>TOMAHAWKS</a:t>
              </a:r>
              <a:endParaRPr lang="en-BZ" sz="1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962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2E8B-1414-41AA-986F-FED9E2B2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74"/>
            <a:ext cx="10515600" cy="69813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Kristen ITC" panose="03050502040202030202" pitchFamily="66" charset="0"/>
              </a:rPr>
              <a:t>The Voice of the Consumer in the US…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ACCB26-84DA-4862-A7F0-4F26703EA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50605"/>
            <a:ext cx="7318650" cy="585492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CF5F14-C632-4CE9-962A-946403E96620}"/>
              </a:ext>
            </a:extLst>
          </p:cNvPr>
          <p:cNvSpPr/>
          <p:nvPr/>
        </p:nvSpPr>
        <p:spPr>
          <a:xfrm>
            <a:off x="8464732" y="1875066"/>
            <a:ext cx="369304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Z" dirty="0">
                <a:solidFill>
                  <a:schemeClr val="bg1"/>
                </a:solidFill>
                <a:latin typeface="Kristen ITC" panose="03050502040202030202" pitchFamily="66" charset="0"/>
              </a:rPr>
              <a:t>Data source: </a:t>
            </a:r>
            <a:r>
              <a:rPr lang="en-BZ" u="sng" dirty="0">
                <a:solidFill>
                  <a:schemeClr val="bg1"/>
                </a:solidFill>
                <a:latin typeface="Kristen ITC" panose="03050502040202030202" pitchFamily="66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https://www.wineinstitute.org/resources/pressroom/06242019</a:t>
            </a:r>
            <a:endParaRPr lang="en-BZ" u="sng" dirty="0">
              <a:solidFill>
                <a:schemeClr val="bg1"/>
              </a:solidFill>
              <a:latin typeface="Kristen ITC" panose="03050502040202030202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BZ" dirty="0">
              <a:solidFill>
                <a:schemeClr val="bg1"/>
              </a:solidFill>
              <a:latin typeface="Kristen ITC" panose="03050502040202030202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BZ" dirty="0">
                <a:solidFill>
                  <a:schemeClr val="bg1"/>
                </a:solidFill>
                <a:latin typeface="Kristen ITC" panose="03050502040202030202" pitchFamily="66" charset="0"/>
              </a:rPr>
              <a:t>The Wine Institute 2019 statistics report on California and U.S. 2018 Wine Sales according to Nielsen-measured U.S. off-premise sales, top-selling varietals by volume share.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97B382-22E5-4D1B-AEFF-DFBDB77FD230}"/>
              </a:ext>
            </a:extLst>
          </p:cNvPr>
          <p:cNvGrpSpPr/>
          <p:nvPr/>
        </p:nvGrpSpPr>
        <p:grpSpPr>
          <a:xfrm>
            <a:off x="10552540" y="5819856"/>
            <a:ext cx="1433406" cy="885670"/>
            <a:chOff x="3630701" y="2043953"/>
            <a:chExt cx="1492523" cy="1076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E13821C-EA84-44A5-BB4E-39DFB3CC8EFD}"/>
                </a:ext>
              </a:extLst>
            </p:cNvPr>
            <p:cNvGrpSpPr/>
            <p:nvPr/>
          </p:nvGrpSpPr>
          <p:grpSpPr>
            <a:xfrm rot="1138481">
              <a:off x="3799123" y="2043953"/>
              <a:ext cx="1231118" cy="1076025"/>
              <a:chOff x="249114" y="2872641"/>
              <a:chExt cx="3949282" cy="2931195"/>
            </a:xfrm>
            <a:effectLst/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6A275FDC-9435-480C-8DC2-7D85670CBD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751443">
                <a:off x="2055271" y="3039012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FB426EB-AE4F-4C31-8482-FECA9EBA0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0570">
                <a:off x="1321640" y="2872641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C353A176-E589-4840-8121-9CE13951F0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57510">
                <a:off x="633558" y="3196789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EC9F986-3DCC-4C0B-B43B-5FA42387E9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24589">
                <a:off x="249114" y="3660711"/>
                <a:ext cx="2143125" cy="2143125"/>
              </a:xfrm>
              <a:prstGeom prst="rect">
                <a:avLst/>
              </a:prstGeom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E71313-1E07-4AAD-A86E-61E343113675}"/>
                </a:ext>
              </a:extLst>
            </p:cNvPr>
            <p:cNvSpPr/>
            <p:nvPr/>
          </p:nvSpPr>
          <p:spPr>
            <a:xfrm>
              <a:off x="3630701" y="2463412"/>
              <a:ext cx="1492523" cy="33653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BZ" sz="12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Kristen ITC" panose="03050502040202030202" pitchFamily="66" charset="0"/>
                </a:rPr>
                <a:t>TOMAHAWKS</a:t>
              </a:r>
              <a:endParaRPr lang="en-BZ" sz="1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826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B2A9-94BF-4641-93F9-3FB8501B7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799"/>
            <a:ext cx="10515600" cy="810742"/>
          </a:xfrm>
        </p:spPr>
        <p:txBody>
          <a:bodyPr/>
          <a:lstStyle/>
          <a:p>
            <a:r>
              <a:rPr lang="en-US" b="1" dirty="0">
                <a:latin typeface="Kristen ITC" panose="03050502040202030202" pitchFamily="66" charset="0"/>
              </a:rPr>
              <a:t>The Voice of the Expert in the US…</a:t>
            </a:r>
            <a:endParaRPr lang="en-US" dirty="0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4E9D023-BAAC-457F-9E8B-4F067400B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232" y="1158275"/>
            <a:ext cx="7362568" cy="552192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12FBB4-683A-4625-A489-73CD3E236998}"/>
              </a:ext>
            </a:extLst>
          </p:cNvPr>
          <p:cNvSpPr/>
          <p:nvPr/>
        </p:nvSpPr>
        <p:spPr>
          <a:xfrm>
            <a:off x="367160" y="1739058"/>
            <a:ext cx="20130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Kristen ITC" panose="03050502040202030202" pitchFamily="66" charset="0"/>
              </a:rPr>
              <a:t>Kaggle Data – </a:t>
            </a:r>
          </a:p>
          <a:p>
            <a:r>
              <a:rPr lang="en-US" sz="1400" dirty="0">
                <a:solidFill>
                  <a:schemeClr val="bg1"/>
                </a:solidFill>
                <a:latin typeface="Kristen ITC" panose="03050502040202030202" pitchFamily="66" charset="0"/>
              </a:rPr>
              <a:t>Wine Enthusiast Magazine Reviews		</a:t>
            </a:r>
          </a:p>
          <a:p>
            <a:r>
              <a:rPr lang="en-US" sz="1400" dirty="0">
                <a:solidFill>
                  <a:schemeClr val="bg1"/>
                </a:solidFill>
                <a:latin typeface="Kristen ITC" panose="03050502040202030202" pitchFamily="66" charset="0"/>
              </a:rPr>
              <a:t>The data was scraped from </a:t>
            </a:r>
            <a:r>
              <a:rPr lang="en-US" sz="1400" dirty="0">
                <a:solidFill>
                  <a:schemeClr val="bg1"/>
                </a:solidFill>
                <a:latin typeface="Kristen ITC" panose="03050502040202030202" pitchFamily="66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Wine Enthusiast</a:t>
            </a:r>
            <a:r>
              <a:rPr lang="en-US" sz="1400" dirty="0">
                <a:solidFill>
                  <a:schemeClr val="bg1"/>
                </a:solidFill>
                <a:latin typeface="Kristen ITC" panose="03050502040202030202" pitchFamily="66" charset="0"/>
              </a:rPr>
              <a:t> during the week of Nov 22, 2017.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FDF794-3583-43A8-B2AE-B5D594BC238D}"/>
              </a:ext>
            </a:extLst>
          </p:cNvPr>
          <p:cNvGrpSpPr/>
          <p:nvPr/>
        </p:nvGrpSpPr>
        <p:grpSpPr>
          <a:xfrm>
            <a:off x="292121" y="5794531"/>
            <a:ext cx="1433406" cy="885670"/>
            <a:chOff x="3630701" y="2043953"/>
            <a:chExt cx="1492523" cy="10760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DD193CA-9F89-422E-91E0-7AB00DCE61D1}"/>
                </a:ext>
              </a:extLst>
            </p:cNvPr>
            <p:cNvGrpSpPr/>
            <p:nvPr/>
          </p:nvGrpSpPr>
          <p:grpSpPr>
            <a:xfrm rot="1138481">
              <a:off x="3799123" y="2043953"/>
              <a:ext cx="1231118" cy="1076025"/>
              <a:chOff x="249114" y="2872641"/>
              <a:chExt cx="3949282" cy="2931195"/>
            </a:xfrm>
            <a:effectLst/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3E3AA18-DC74-4626-B1F4-524DD481D4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751443">
                <a:off x="2055271" y="3039012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EF984C3-1BE5-4B6F-9E77-849DB95CD5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0570">
                <a:off x="1321640" y="2872641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88916B1-7099-4E3F-97E4-F5F248A51E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57510">
                <a:off x="633558" y="3196789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9457D7FE-A67D-4944-B0AA-CC291DCDD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24589">
                <a:off x="249114" y="3660711"/>
                <a:ext cx="2143125" cy="2143125"/>
              </a:xfrm>
              <a:prstGeom prst="rect">
                <a:avLst/>
              </a:prstGeom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081421-567B-43C5-841E-A7F6B49F32C5}"/>
                </a:ext>
              </a:extLst>
            </p:cNvPr>
            <p:cNvSpPr/>
            <p:nvPr/>
          </p:nvSpPr>
          <p:spPr>
            <a:xfrm>
              <a:off x="3630701" y="2463412"/>
              <a:ext cx="1492523" cy="33653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BZ" sz="12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Kristen ITC" panose="03050502040202030202" pitchFamily="66" charset="0"/>
                </a:rPr>
                <a:t>TOMAHAWKS</a:t>
              </a:r>
              <a:endParaRPr lang="en-BZ" sz="1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404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2" t="6816" r="7662" b="4231"/>
          <a:stretch/>
        </p:blipFill>
        <p:spPr>
          <a:xfrm>
            <a:off x="93170" y="46448"/>
            <a:ext cx="12055949" cy="4138633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3766649" y="307942"/>
            <a:ext cx="4742480" cy="2169828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Z"/>
          </a:p>
        </p:txBody>
      </p:sp>
      <p:sp>
        <p:nvSpPr>
          <p:cNvPr id="10" name="Freeform 9"/>
          <p:cNvSpPr/>
          <p:nvPr/>
        </p:nvSpPr>
        <p:spPr>
          <a:xfrm>
            <a:off x="1503336" y="4269916"/>
            <a:ext cx="4617809" cy="539259"/>
          </a:xfrm>
          <a:custGeom>
            <a:avLst/>
            <a:gdLst>
              <a:gd name="connsiteX0" fmla="*/ 0 w 2010754"/>
              <a:gd name="connsiteY0" fmla="*/ 89878 h 539259"/>
              <a:gd name="connsiteX1" fmla="*/ 89878 w 2010754"/>
              <a:gd name="connsiteY1" fmla="*/ 0 h 539259"/>
              <a:gd name="connsiteX2" fmla="*/ 1920876 w 2010754"/>
              <a:gd name="connsiteY2" fmla="*/ 0 h 539259"/>
              <a:gd name="connsiteX3" fmla="*/ 2010754 w 2010754"/>
              <a:gd name="connsiteY3" fmla="*/ 89878 h 539259"/>
              <a:gd name="connsiteX4" fmla="*/ 2010754 w 2010754"/>
              <a:gd name="connsiteY4" fmla="*/ 449381 h 539259"/>
              <a:gd name="connsiteX5" fmla="*/ 1920876 w 2010754"/>
              <a:gd name="connsiteY5" fmla="*/ 539259 h 539259"/>
              <a:gd name="connsiteX6" fmla="*/ 89878 w 2010754"/>
              <a:gd name="connsiteY6" fmla="*/ 539259 h 539259"/>
              <a:gd name="connsiteX7" fmla="*/ 0 w 2010754"/>
              <a:gd name="connsiteY7" fmla="*/ 449381 h 539259"/>
              <a:gd name="connsiteX8" fmla="*/ 0 w 2010754"/>
              <a:gd name="connsiteY8" fmla="*/ 89878 h 53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54" h="539259">
                <a:moveTo>
                  <a:pt x="0" y="89878"/>
                </a:moveTo>
                <a:cubicBezTo>
                  <a:pt x="0" y="40240"/>
                  <a:pt x="40240" y="0"/>
                  <a:pt x="89878" y="0"/>
                </a:cubicBezTo>
                <a:lnTo>
                  <a:pt x="1920876" y="0"/>
                </a:lnTo>
                <a:cubicBezTo>
                  <a:pt x="1970514" y="0"/>
                  <a:pt x="2010754" y="40240"/>
                  <a:pt x="2010754" y="89878"/>
                </a:cubicBezTo>
                <a:lnTo>
                  <a:pt x="2010754" y="449381"/>
                </a:lnTo>
                <a:cubicBezTo>
                  <a:pt x="2010754" y="499019"/>
                  <a:pt x="1970514" y="539259"/>
                  <a:pt x="1920876" y="539259"/>
                </a:cubicBezTo>
                <a:lnTo>
                  <a:pt x="89878" y="539259"/>
                </a:lnTo>
                <a:cubicBezTo>
                  <a:pt x="40240" y="539259"/>
                  <a:pt x="0" y="499019"/>
                  <a:pt x="0" y="449381"/>
                </a:cubicBezTo>
                <a:lnTo>
                  <a:pt x="0" y="89878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1934" tIns="110144" rIns="110144" bIns="110144" numCol="1" spcCol="1270" anchor="ctr" anchorCtr="0">
            <a:noAutofit/>
          </a:bodyPr>
          <a:lstStyle/>
          <a:p>
            <a:pPr lvl="0" algn="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BZ" sz="1600" b="1" kern="1200" dirty="0">
                <a:solidFill>
                  <a:schemeClr val="accent6">
                    <a:lumMod val="50000"/>
                  </a:schemeClr>
                </a:solidFill>
                <a:latin typeface="Kristen ITC" panose="03050502040202030202" pitchFamily="66" charset="0"/>
              </a:rPr>
              <a:t>Total Number of US Wine Producers:</a:t>
            </a:r>
          </a:p>
        </p:txBody>
      </p:sp>
      <p:sp>
        <p:nvSpPr>
          <p:cNvPr id="17" name="Freeform 16"/>
          <p:cNvSpPr/>
          <p:nvPr/>
        </p:nvSpPr>
        <p:spPr>
          <a:xfrm>
            <a:off x="6121145" y="4269043"/>
            <a:ext cx="2387984" cy="539259"/>
          </a:xfrm>
          <a:custGeom>
            <a:avLst/>
            <a:gdLst>
              <a:gd name="connsiteX0" fmla="*/ 0 w 2010754"/>
              <a:gd name="connsiteY0" fmla="*/ 89878 h 539259"/>
              <a:gd name="connsiteX1" fmla="*/ 89878 w 2010754"/>
              <a:gd name="connsiteY1" fmla="*/ 0 h 539259"/>
              <a:gd name="connsiteX2" fmla="*/ 1920876 w 2010754"/>
              <a:gd name="connsiteY2" fmla="*/ 0 h 539259"/>
              <a:gd name="connsiteX3" fmla="*/ 2010754 w 2010754"/>
              <a:gd name="connsiteY3" fmla="*/ 89878 h 539259"/>
              <a:gd name="connsiteX4" fmla="*/ 2010754 w 2010754"/>
              <a:gd name="connsiteY4" fmla="*/ 449381 h 539259"/>
              <a:gd name="connsiteX5" fmla="*/ 1920876 w 2010754"/>
              <a:gd name="connsiteY5" fmla="*/ 539259 h 539259"/>
              <a:gd name="connsiteX6" fmla="*/ 89878 w 2010754"/>
              <a:gd name="connsiteY6" fmla="*/ 539259 h 539259"/>
              <a:gd name="connsiteX7" fmla="*/ 0 w 2010754"/>
              <a:gd name="connsiteY7" fmla="*/ 449381 h 539259"/>
              <a:gd name="connsiteX8" fmla="*/ 0 w 2010754"/>
              <a:gd name="connsiteY8" fmla="*/ 89878 h 53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54" h="539259">
                <a:moveTo>
                  <a:pt x="0" y="89878"/>
                </a:moveTo>
                <a:cubicBezTo>
                  <a:pt x="0" y="40240"/>
                  <a:pt x="40240" y="0"/>
                  <a:pt x="89878" y="0"/>
                </a:cubicBezTo>
                <a:lnTo>
                  <a:pt x="1920876" y="0"/>
                </a:lnTo>
                <a:cubicBezTo>
                  <a:pt x="1970514" y="0"/>
                  <a:pt x="2010754" y="40240"/>
                  <a:pt x="2010754" y="89878"/>
                </a:cubicBezTo>
                <a:lnTo>
                  <a:pt x="2010754" y="449381"/>
                </a:lnTo>
                <a:cubicBezTo>
                  <a:pt x="2010754" y="499019"/>
                  <a:pt x="1970514" y="539259"/>
                  <a:pt x="1920876" y="539259"/>
                </a:cubicBezTo>
                <a:lnTo>
                  <a:pt x="89878" y="539259"/>
                </a:lnTo>
                <a:cubicBezTo>
                  <a:pt x="40240" y="539259"/>
                  <a:pt x="0" y="499019"/>
                  <a:pt x="0" y="449381"/>
                </a:cubicBezTo>
                <a:lnTo>
                  <a:pt x="0" y="89878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1934" tIns="110144" rIns="110144" bIns="110144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BZ" sz="2000" b="1" dirty="0">
                <a:solidFill>
                  <a:schemeClr val="accent6">
                    <a:lumMod val="50000"/>
                  </a:schemeClr>
                </a:solidFill>
                <a:latin typeface="Kristen ITC" panose="03050502040202030202" pitchFamily="66" charset="0"/>
              </a:rPr>
              <a:t>13,513</a:t>
            </a:r>
            <a:endParaRPr lang="en-BZ" sz="2200" b="1" kern="1200" dirty="0">
              <a:solidFill>
                <a:schemeClr val="accent6">
                  <a:lumMod val="50000"/>
                </a:schemeClr>
              </a:solidFill>
              <a:latin typeface="Kristen ITC" panose="03050502040202030202" pitchFamily="66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4334094" y="2615619"/>
            <a:ext cx="3607590" cy="691107"/>
          </a:xfrm>
          <a:custGeom>
            <a:avLst/>
            <a:gdLst>
              <a:gd name="connsiteX0" fmla="*/ 0 w 2010754"/>
              <a:gd name="connsiteY0" fmla="*/ 89878 h 539259"/>
              <a:gd name="connsiteX1" fmla="*/ 89878 w 2010754"/>
              <a:gd name="connsiteY1" fmla="*/ 0 h 539259"/>
              <a:gd name="connsiteX2" fmla="*/ 1920876 w 2010754"/>
              <a:gd name="connsiteY2" fmla="*/ 0 h 539259"/>
              <a:gd name="connsiteX3" fmla="*/ 2010754 w 2010754"/>
              <a:gd name="connsiteY3" fmla="*/ 89878 h 539259"/>
              <a:gd name="connsiteX4" fmla="*/ 2010754 w 2010754"/>
              <a:gd name="connsiteY4" fmla="*/ 449381 h 539259"/>
              <a:gd name="connsiteX5" fmla="*/ 1920876 w 2010754"/>
              <a:gd name="connsiteY5" fmla="*/ 539259 h 539259"/>
              <a:gd name="connsiteX6" fmla="*/ 89878 w 2010754"/>
              <a:gd name="connsiteY6" fmla="*/ 539259 h 539259"/>
              <a:gd name="connsiteX7" fmla="*/ 0 w 2010754"/>
              <a:gd name="connsiteY7" fmla="*/ 449381 h 539259"/>
              <a:gd name="connsiteX8" fmla="*/ 0 w 2010754"/>
              <a:gd name="connsiteY8" fmla="*/ 89878 h 53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54" h="539259">
                <a:moveTo>
                  <a:pt x="0" y="89878"/>
                </a:moveTo>
                <a:cubicBezTo>
                  <a:pt x="0" y="40240"/>
                  <a:pt x="40240" y="0"/>
                  <a:pt x="89878" y="0"/>
                </a:cubicBezTo>
                <a:lnTo>
                  <a:pt x="1920876" y="0"/>
                </a:lnTo>
                <a:cubicBezTo>
                  <a:pt x="1970514" y="0"/>
                  <a:pt x="2010754" y="40240"/>
                  <a:pt x="2010754" y="89878"/>
                </a:cubicBezTo>
                <a:lnTo>
                  <a:pt x="2010754" y="449381"/>
                </a:lnTo>
                <a:cubicBezTo>
                  <a:pt x="2010754" y="499019"/>
                  <a:pt x="1970514" y="539259"/>
                  <a:pt x="1920876" y="539259"/>
                </a:cubicBezTo>
                <a:lnTo>
                  <a:pt x="89878" y="539259"/>
                </a:lnTo>
                <a:cubicBezTo>
                  <a:pt x="40240" y="539259"/>
                  <a:pt x="0" y="499019"/>
                  <a:pt x="0" y="449381"/>
                </a:cubicBezTo>
                <a:lnTo>
                  <a:pt x="0" y="89878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1934" tIns="110144" rIns="110144" bIns="110144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BZ" sz="1600" b="1" dirty="0">
                <a:solidFill>
                  <a:schemeClr val="accent6">
                    <a:lumMod val="50000"/>
                  </a:schemeClr>
                </a:solidFill>
                <a:latin typeface="Kristen ITC" panose="03050502040202030202" pitchFamily="66" charset="0"/>
              </a:rPr>
              <a:t>Number </a:t>
            </a:r>
            <a:r>
              <a:rPr lang="en-BZ" sz="1600" b="1" kern="1200" dirty="0">
                <a:solidFill>
                  <a:schemeClr val="accent6">
                    <a:lumMod val="50000"/>
                  </a:schemeClr>
                </a:solidFill>
                <a:latin typeface="Kristen ITC" panose="03050502040202030202" pitchFamily="66" charset="0"/>
              </a:rPr>
              <a:t>of Wine Producers </a:t>
            </a:r>
          </a:p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BZ" sz="1600" b="1" kern="1200" dirty="0">
                <a:solidFill>
                  <a:schemeClr val="accent6">
                    <a:lumMod val="50000"/>
                  </a:schemeClr>
                </a:solidFill>
                <a:latin typeface="Kristen ITC" panose="03050502040202030202" pitchFamily="66" charset="0"/>
              </a:rPr>
              <a:t>by US State</a:t>
            </a:r>
          </a:p>
        </p:txBody>
      </p:sp>
      <p:sp>
        <p:nvSpPr>
          <p:cNvPr id="21" name="Freeform 20"/>
          <p:cNvSpPr/>
          <p:nvPr/>
        </p:nvSpPr>
        <p:spPr>
          <a:xfrm>
            <a:off x="1503336" y="4861303"/>
            <a:ext cx="4546359" cy="539259"/>
          </a:xfrm>
          <a:custGeom>
            <a:avLst/>
            <a:gdLst>
              <a:gd name="connsiteX0" fmla="*/ 0 w 2010754"/>
              <a:gd name="connsiteY0" fmla="*/ 89878 h 539259"/>
              <a:gd name="connsiteX1" fmla="*/ 89878 w 2010754"/>
              <a:gd name="connsiteY1" fmla="*/ 0 h 539259"/>
              <a:gd name="connsiteX2" fmla="*/ 1920876 w 2010754"/>
              <a:gd name="connsiteY2" fmla="*/ 0 h 539259"/>
              <a:gd name="connsiteX3" fmla="*/ 2010754 w 2010754"/>
              <a:gd name="connsiteY3" fmla="*/ 89878 h 539259"/>
              <a:gd name="connsiteX4" fmla="*/ 2010754 w 2010754"/>
              <a:gd name="connsiteY4" fmla="*/ 449381 h 539259"/>
              <a:gd name="connsiteX5" fmla="*/ 1920876 w 2010754"/>
              <a:gd name="connsiteY5" fmla="*/ 539259 h 539259"/>
              <a:gd name="connsiteX6" fmla="*/ 89878 w 2010754"/>
              <a:gd name="connsiteY6" fmla="*/ 539259 h 539259"/>
              <a:gd name="connsiteX7" fmla="*/ 0 w 2010754"/>
              <a:gd name="connsiteY7" fmla="*/ 449381 h 539259"/>
              <a:gd name="connsiteX8" fmla="*/ 0 w 2010754"/>
              <a:gd name="connsiteY8" fmla="*/ 89878 h 53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54" h="539259">
                <a:moveTo>
                  <a:pt x="0" y="89878"/>
                </a:moveTo>
                <a:cubicBezTo>
                  <a:pt x="0" y="40240"/>
                  <a:pt x="40240" y="0"/>
                  <a:pt x="89878" y="0"/>
                </a:cubicBezTo>
                <a:lnTo>
                  <a:pt x="1920876" y="0"/>
                </a:lnTo>
                <a:cubicBezTo>
                  <a:pt x="1970514" y="0"/>
                  <a:pt x="2010754" y="40240"/>
                  <a:pt x="2010754" y="89878"/>
                </a:cubicBezTo>
                <a:lnTo>
                  <a:pt x="2010754" y="449381"/>
                </a:lnTo>
                <a:cubicBezTo>
                  <a:pt x="2010754" y="499019"/>
                  <a:pt x="1970514" y="539259"/>
                  <a:pt x="1920876" y="539259"/>
                </a:cubicBezTo>
                <a:lnTo>
                  <a:pt x="89878" y="539259"/>
                </a:lnTo>
                <a:cubicBezTo>
                  <a:pt x="40240" y="539259"/>
                  <a:pt x="0" y="499019"/>
                  <a:pt x="0" y="449381"/>
                </a:cubicBezTo>
                <a:lnTo>
                  <a:pt x="0" y="89878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1934" tIns="110144" rIns="110144" bIns="110144" numCol="1" spcCol="1270" anchor="ctr" anchorCtr="0">
            <a:noAutofit/>
          </a:bodyPr>
          <a:lstStyle/>
          <a:p>
            <a:pPr lvl="0" algn="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BZ" sz="1600" b="1" kern="1200" dirty="0">
                <a:solidFill>
                  <a:schemeClr val="accent6">
                    <a:lumMod val="50000"/>
                  </a:schemeClr>
                </a:solidFill>
                <a:latin typeface="Kristen ITC" panose="03050502040202030202" pitchFamily="66" charset="0"/>
              </a:rPr>
              <a:t>Largest US Wine Producing States: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43740" y="5108485"/>
            <a:ext cx="49336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Kristen ITC" panose="03050502040202030202" pitchFamily="66" charset="0"/>
              </a:rPr>
              <a:t>Producers 	State		% of Total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Kristen ITC" panose="03050502040202030202" pitchFamily="66" charset="0"/>
              </a:rPr>
              <a:t>5,217		CA		   38.61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Kristen ITC" panose="03050502040202030202" pitchFamily="66" charset="0"/>
              </a:rPr>
              <a:t>1,171		WA		   8.67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Kristen ITC" panose="03050502040202030202" pitchFamily="66" charset="0"/>
              </a:rPr>
              <a:t>758		OR		   5.61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Kristen ITC" panose="03050502040202030202" pitchFamily="66" charset="0"/>
              </a:rPr>
              <a:t>623		NY		   4.61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1145" y="5676911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b="1" dirty="0">
                <a:latin typeface="Kristen ITC" panose="03050502040202030202" pitchFamily="66" charset="0"/>
              </a:rPr>
              <a:t>Data Source</a:t>
            </a:r>
            <a:r>
              <a:rPr lang="en-US" sz="900" dirty="0">
                <a:latin typeface="Kristen ITC" panose="03050502040202030202" pitchFamily="66" charset="0"/>
              </a:rPr>
              <a:t>:</a:t>
            </a:r>
            <a:r>
              <a:rPr lang="en-BZ" sz="900" u="sng" dirty="0">
                <a:latin typeface="Kristen ITC" panose="03050502040202030202" pitchFamily="66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https://catalog.data.gov/dataset/bonded-wine-producers-count-by-state-1999-june-30-2017</a:t>
            </a:r>
            <a:endParaRPr lang="en-US" sz="900" dirty="0">
              <a:latin typeface="Kristen ITC" panose="03050502040202030202" pitchFamily="66" charset="0"/>
            </a:endParaRPr>
          </a:p>
          <a:p>
            <a:r>
              <a:rPr lang="en-US" sz="900" dirty="0">
                <a:latin typeface="Kristen ITC" panose="03050502040202030202" pitchFamily="66" charset="0"/>
              </a:rPr>
              <a:t>DEPARTMENT OF THE TREASURY		</a:t>
            </a:r>
          </a:p>
          <a:p>
            <a:r>
              <a:rPr lang="en-US" sz="900" dirty="0">
                <a:latin typeface="Kristen ITC" panose="03050502040202030202" pitchFamily="66" charset="0"/>
              </a:rPr>
              <a:t>Alcohol and Tobacco Tax and Trade Bureau</a:t>
            </a:r>
          </a:p>
          <a:p>
            <a:r>
              <a:rPr lang="en-US" sz="900" dirty="0">
                <a:latin typeface="Kristen ITC" panose="03050502040202030202" pitchFamily="66" charset="0"/>
              </a:rPr>
              <a:t>Data derived from TTB Tableau data source.  </a:t>
            </a:r>
          </a:p>
          <a:p>
            <a:r>
              <a:rPr lang="en-US" sz="900" dirty="0">
                <a:latin typeface="Kristen ITC" panose="03050502040202030202" pitchFamily="66" charset="0"/>
              </a:rPr>
              <a:t>Includes all wineries who hold an Active Permit with TTB as of 06/30/2019. 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786456" y="5876365"/>
            <a:ext cx="1433406" cy="885670"/>
            <a:chOff x="3630701" y="2043953"/>
            <a:chExt cx="1492523" cy="1076025"/>
          </a:xfrm>
        </p:grpSpPr>
        <p:grpSp>
          <p:nvGrpSpPr>
            <p:cNvPr id="13" name="Group 12"/>
            <p:cNvGrpSpPr/>
            <p:nvPr/>
          </p:nvGrpSpPr>
          <p:grpSpPr>
            <a:xfrm rot="1138481">
              <a:off x="3799123" y="2043953"/>
              <a:ext cx="1231118" cy="1076025"/>
              <a:chOff x="249114" y="2872641"/>
              <a:chExt cx="3949282" cy="2931195"/>
            </a:xfrm>
            <a:effectLst/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751443">
                <a:off x="2055271" y="3039012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0570">
                <a:off x="1321640" y="2872641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57510">
                <a:off x="633558" y="3196789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24589">
                <a:off x="249114" y="3660711"/>
                <a:ext cx="2143125" cy="2143125"/>
              </a:xfrm>
              <a:prstGeom prst="rect">
                <a:avLst/>
              </a:prstGeom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3630701" y="2463412"/>
              <a:ext cx="1492523" cy="33653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BZ" sz="12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Kristen ITC" panose="03050502040202030202" pitchFamily="66" charset="0"/>
                </a:rPr>
                <a:t>TOMAHAWKS</a:t>
              </a:r>
              <a:endParaRPr lang="en-BZ" sz="1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88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B2011F-18B5-40C3-987D-EC311E639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3" t="4058" r="21106" b="8540"/>
          <a:stretch/>
        </p:blipFill>
        <p:spPr>
          <a:xfrm>
            <a:off x="654763" y="1125039"/>
            <a:ext cx="6373358" cy="5496128"/>
          </a:xfrm>
        </p:spPr>
      </p:pic>
      <p:sp>
        <p:nvSpPr>
          <p:cNvPr id="6" name="Freeform 13">
            <a:extLst>
              <a:ext uri="{FF2B5EF4-FFF2-40B4-BE49-F238E27FC236}">
                <a16:creationId xmlns:a16="http://schemas.microsoft.com/office/drawing/2014/main" id="{6ECCDE75-FEBB-4F15-B6BD-DB51CF3A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763" y="146152"/>
            <a:ext cx="10515600" cy="793824"/>
          </a:xfrm>
          <a:custGeom>
            <a:avLst/>
            <a:gdLst>
              <a:gd name="connsiteX0" fmla="*/ 0 w 2010754"/>
              <a:gd name="connsiteY0" fmla="*/ 89878 h 539259"/>
              <a:gd name="connsiteX1" fmla="*/ 89878 w 2010754"/>
              <a:gd name="connsiteY1" fmla="*/ 0 h 539259"/>
              <a:gd name="connsiteX2" fmla="*/ 1920876 w 2010754"/>
              <a:gd name="connsiteY2" fmla="*/ 0 h 539259"/>
              <a:gd name="connsiteX3" fmla="*/ 2010754 w 2010754"/>
              <a:gd name="connsiteY3" fmla="*/ 89878 h 539259"/>
              <a:gd name="connsiteX4" fmla="*/ 2010754 w 2010754"/>
              <a:gd name="connsiteY4" fmla="*/ 449381 h 539259"/>
              <a:gd name="connsiteX5" fmla="*/ 1920876 w 2010754"/>
              <a:gd name="connsiteY5" fmla="*/ 539259 h 539259"/>
              <a:gd name="connsiteX6" fmla="*/ 89878 w 2010754"/>
              <a:gd name="connsiteY6" fmla="*/ 539259 h 539259"/>
              <a:gd name="connsiteX7" fmla="*/ 0 w 2010754"/>
              <a:gd name="connsiteY7" fmla="*/ 449381 h 539259"/>
              <a:gd name="connsiteX8" fmla="*/ 0 w 2010754"/>
              <a:gd name="connsiteY8" fmla="*/ 89878 h 53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54" h="539259">
                <a:moveTo>
                  <a:pt x="0" y="89878"/>
                </a:moveTo>
                <a:cubicBezTo>
                  <a:pt x="0" y="40240"/>
                  <a:pt x="40240" y="0"/>
                  <a:pt x="89878" y="0"/>
                </a:cubicBezTo>
                <a:lnTo>
                  <a:pt x="1920876" y="0"/>
                </a:lnTo>
                <a:cubicBezTo>
                  <a:pt x="1970514" y="0"/>
                  <a:pt x="2010754" y="40240"/>
                  <a:pt x="2010754" y="89878"/>
                </a:cubicBezTo>
                <a:lnTo>
                  <a:pt x="2010754" y="449381"/>
                </a:lnTo>
                <a:cubicBezTo>
                  <a:pt x="2010754" y="499019"/>
                  <a:pt x="1970514" y="539259"/>
                  <a:pt x="1920876" y="539259"/>
                </a:cubicBezTo>
                <a:lnTo>
                  <a:pt x="89878" y="539259"/>
                </a:lnTo>
                <a:cubicBezTo>
                  <a:pt x="40240" y="539259"/>
                  <a:pt x="0" y="499019"/>
                  <a:pt x="0" y="449381"/>
                </a:cubicBezTo>
                <a:lnTo>
                  <a:pt x="0" y="89878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1934" tIns="110144" rIns="110144" bIns="110144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BZ" sz="2800" b="1" kern="1200" dirty="0">
                <a:solidFill>
                  <a:schemeClr val="tx1"/>
                </a:solidFill>
                <a:latin typeface="Kristen ITC" panose="03050502040202030202" pitchFamily="66" charset="0"/>
              </a:rPr>
              <a:t>US Wine Sales </a:t>
            </a:r>
            <a:r>
              <a:rPr lang="en-BZ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by </a:t>
            </a:r>
            <a:r>
              <a:rPr lang="en-BZ" sz="2800" b="1" kern="1200" dirty="0">
                <a:solidFill>
                  <a:schemeClr val="tx1"/>
                </a:solidFill>
                <a:latin typeface="Kristen ITC" panose="03050502040202030202" pitchFamily="66" charset="0"/>
              </a:rPr>
              <a:t>Percentage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95E513-34A4-4D11-925F-6926F28C67CF}"/>
              </a:ext>
            </a:extLst>
          </p:cNvPr>
          <p:cNvSpPr/>
          <p:nvPr/>
        </p:nvSpPr>
        <p:spPr>
          <a:xfrm>
            <a:off x="7477321" y="1407233"/>
            <a:ext cx="369304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Z" dirty="0">
                <a:solidFill>
                  <a:schemeClr val="bg1"/>
                </a:solidFill>
                <a:latin typeface="Kristen ITC" panose="03050502040202030202" pitchFamily="66" charset="0"/>
              </a:rPr>
              <a:t>Data source: </a:t>
            </a:r>
            <a:r>
              <a:rPr lang="en-BZ" u="sng" dirty="0">
                <a:solidFill>
                  <a:schemeClr val="bg1"/>
                </a:solidFill>
                <a:latin typeface="Kristen ITC" panose="03050502040202030202" pitchFamily="66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https://www.wineinstitute.org/resources/pressroom/06242019</a:t>
            </a:r>
            <a:endParaRPr lang="en-BZ" u="sng" dirty="0">
              <a:solidFill>
                <a:schemeClr val="bg1"/>
              </a:solidFill>
              <a:latin typeface="Kristen ITC" panose="03050502040202030202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BZ" dirty="0">
              <a:solidFill>
                <a:schemeClr val="bg1"/>
              </a:solidFill>
              <a:latin typeface="Kristen ITC" panose="03050502040202030202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BZ" dirty="0">
                <a:solidFill>
                  <a:schemeClr val="bg1"/>
                </a:solidFill>
                <a:latin typeface="Kristen ITC" panose="03050502040202030202" pitchFamily="66" charset="0"/>
              </a:rPr>
              <a:t>The Wine Institute 2019 statistics report on California and U.S. 2018 Wine Sales according to Nielsen-measured U.S. off-premise sales, top-selling varietals by volume share.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E1416B-A3C0-4368-88FF-2AB5156D6569}"/>
              </a:ext>
            </a:extLst>
          </p:cNvPr>
          <p:cNvGrpSpPr/>
          <p:nvPr/>
        </p:nvGrpSpPr>
        <p:grpSpPr>
          <a:xfrm>
            <a:off x="10371786" y="5599919"/>
            <a:ext cx="1433406" cy="885670"/>
            <a:chOff x="3630701" y="2043953"/>
            <a:chExt cx="1492523" cy="107602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94DE45-399F-4427-BC70-A58A7060EF69}"/>
                </a:ext>
              </a:extLst>
            </p:cNvPr>
            <p:cNvGrpSpPr/>
            <p:nvPr/>
          </p:nvGrpSpPr>
          <p:grpSpPr>
            <a:xfrm rot="1138481">
              <a:off x="3799123" y="2043953"/>
              <a:ext cx="1231118" cy="1076025"/>
              <a:chOff x="249114" y="2872641"/>
              <a:chExt cx="3949282" cy="2931195"/>
            </a:xfrm>
            <a:effectLst/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96A5212-A75F-4564-A5D4-3DDACCD37A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751443">
                <a:off x="2055271" y="3039012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ED5A7C6-6FA0-4982-84F0-19B7E4003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0570">
                <a:off x="1321640" y="2872641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ACED0C4-30D9-4FF3-B77C-EDBFEDB666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57510">
                <a:off x="633558" y="3196789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BB9F2E8-4797-4AD4-8EA7-31920B92F3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24589">
                <a:off x="249114" y="3660711"/>
                <a:ext cx="2143125" cy="2143125"/>
              </a:xfrm>
              <a:prstGeom prst="rect">
                <a:avLst/>
              </a:prstGeom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A45C80-E356-48AC-80CC-50EDFADBA081}"/>
                </a:ext>
              </a:extLst>
            </p:cNvPr>
            <p:cNvSpPr/>
            <p:nvPr/>
          </p:nvSpPr>
          <p:spPr>
            <a:xfrm>
              <a:off x="3630701" y="2463412"/>
              <a:ext cx="1492523" cy="33653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BZ" sz="12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Kristen ITC" panose="03050502040202030202" pitchFamily="66" charset="0"/>
                </a:rPr>
                <a:t>TOMAHAWKS</a:t>
              </a:r>
              <a:endParaRPr lang="en-BZ" sz="1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593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098224" y="330724"/>
            <a:ext cx="4936713" cy="2061275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Z"/>
          </a:p>
        </p:txBody>
      </p:sp>
      <p:sp>
        <p:nvSpPr>
          <p:cNvPr id="14" name="Freeform 13"/>
          <p:cNvSpPr/>
          <p:nvPr/>
        </p:nvSpPr>
        <p:spPr>
          <a:xfrm>
            <a:off x="170481" y="5190152"/>
            <a:ext cx="6757262" cy="539259"/>
          </a:xfrm>
          <a:custGeom>
            <a:avLst/>
            <a:gdLst>
              <a:gd name="connsiteX0" fmla="*/ 0 w 2010754"/>
              <a:gd name="connsiteY0" fmla="*/ 89878 h 539259"/>
              <a:gd name="connsiteX1" fmla="*/ 89878 w 2010754"/>
              <a:gd name="connsiteY1" fmla="*/ 0 h 539259"/>
              <a:gd name="connsiteX2" fmla="*/ 1920876 w 2010754"/>
              <a:gd name="connsiteY2" fmla="*/ 0 h 539259"/>
              <a:gd name="connsiteX3" fmla="*/ 2010754 w 2010754"/>
              <a:gd name="connsiteY3" fmla="*/ 89878 h 539259"/>
              <a:gd name="connsiteX4" fmla="*/ 2010754 w 2010754"/>
              <a:gd name="connsiteY4" fmla="*/ 449381 h 539259"/>
              <a:gd name="connsiteX5" fmla="*/ 1920876 w 2010754"/>
              <a:gd name="connsiteY5" fmla="*/ 539259 h 539259"/>
              <a:gd name="connsiteX6" fmla="*/ 89878 w 2010754"/>
              <a:gd name="connsiteY6" fmla="*/ 539259 h 539259"/>
              <a:gd name="connsiteX7" fmla="*/ 0 w 2010754"/>
              <a:gd name="connsiteY7" fmla="*/ 449381 h 539259"/>
              <a:gd name="connsiteX8" fmla="*/ 0 w 2010754"/>
              <a:gd name="connsiteY8" fmla="*/ 89878 h 53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54" h="539259">
                <a:moveTo>
                  <a:pt x="0" y="89878"/>
                </a:moveTo>
                <a:cubicBezTo>
                  <a:pt x="0" y="40240"/>
                  <a:pt x="40240" y="0"/>
                  <a:pt x="89878" y="0"/>
                </a:cubicBezTo>
                <a:lnTo>
                  <a:pt x="1920876" y="0"/>
                </a:lnTo>
                <a:cubicBezTo>
                  <a:pt x="1970514" y="0"/>
                  <a:pt x="2010754" y="40240"/>
                  <a:pt x="2010754" y="89878"/>
                </a:cubicBezTo>
                <a:lnTo>
                  <a:pt x="2010754" y="449381"/>
                </a:lnTo>
                <a:cubicBezTo>
                  <a:pt x="2010754" y="499019"/>
                  <a:pt x="1970514" y="539259"/>
                  <a:pt x="1920876" y="539259"/>
                </a:cubicBezTo>
                <a:lnTo>
                  <a:pt x="89878" y="539259"/>
                </a:lnTo>
                <a:cubicBezTo>
                  <a:pt x="40240" y="539259"/>
                  <a:pt x="0" y="499019"/>
                  <a:pt x="0" y="449381"/>
                </a:cubicBezTo>
                <a:lnTo>
                  <a:pt x="0" y="89878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1934" tIns="110144" rIns="110144" bIns="110144" numCol="1" spcCol="1270" anchor="ctr" anchorCtr="0">
            <a:noAutofit/>
          </a:bodyPr>
          <a:lstStyle/>
          <a:p>
            <a:pPr lvl="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BZ" b="1" kern="1200" dirty="0">
                <a:solidFill>
                  <a:schemeClr val="accent6">
                    <a:lumMod val="50000"/>
                  </a:schemeClr>
                </a:solidFill>
                <a:latin typeface="Kristen ITC" panose="03050502040202030202" pitchFamily="66" charset="0"/>
              </a:rPr>
              <a:t>Wines Varieties Ranked By Sales Volume Percentage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0481" y="5996226"/>
            <a:ext cx="104117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Z" sz="1200" dirty="0">
                <a:latin typeface="Kristen ITC" panose="03050502040202030202" pitchFamily="66" charset="0"/>
              </a:rPr>
              <a:t>Data source: </a:t>
            </a:r>
            <a:r>
              <a:rPr lang="en-BZ" sz="1200" u="sng" dirty="0">
                <a:latin typeface="Kristen ITC" panose="03050502040202030202" pitchFamily="66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https://www.wineinstitute.org/resources/pressroom/06242019</a:t>
            </a:r>
            <a:endParaRPr lang="en-BZ" sz="1200" dirty="0">
              <a:latin typeface="Kristen ITC" panose="03050502040202030202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BZ" sz="1200" dirty="0">
                <a:latin typeface="Kristen ITC" panose="03050502040202030202" pitchFamily="66" charset="0"/>
              </a:rPr>
              <a:t>The Wine Institute 2019 statistics report on California and U.S. 2018 Wine Sales	</a:t>
            </a:r>
          </a:p>
          <a:p>
            <a:r>
              <a:rPr lang="en-BZ" sz="1200" dirty="0">
                <a:latin typeface="Kristen ITC" panose="03050502040202030202" pitchFamily="66" charset="0"/>
              </a:rPr>
              <a:t>according to Nielsen-measured U.S. off-premise sales, top-selling varietals by volume share.</a:t>
            </a:r>
            <a:r>
              <a:rPr lang="en-BZ" sz="1400" dirty="0"/>
              <a:t>	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726692"/>
              </p:ext>
            </p:extLst>
          </p:nvPr>
        </p:nvGraphicFramePr>
        <p:xfrm>
          <a:off x="7097713" y="2470150"/>
          <a:ext cx="4937125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Worksheet" r:id="rId5" imgW="3619699" imgH="2209622" progId="Excel.Sheet.12">
                  <p:embed/>
                </p:oleObj>
              </mc:Choice>
              <mc:Fallback>
                <p:oleObj name="Worksheet" r:id="rId5" imgW="3619699" imgH="220962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7713" y="2470150"/>
                        <a:ext cx="4937125" cy="323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0786456" y="5876365"/>
            <a:ext cx="1433406" cy="885670"/>
            <a:chOff x="3630701" y="2043953"/>
            <a:chExt cx="1492523" cy="1076025"/>
          </a:xfrm>
        </p:grpSpPr>
        <p:grpSp>
          <p:nvGrpSpPr>
            <p:cNvPr id="9" name="Group 8"/>
            <p:cNvGrpSpPr/>
            <p:nvPr/>
          </p:nvGrpSpPr>
          <p:grpSpPr>
            <a:xfrm rot="1138481">
              <a:off x="3799123" y="2043953"/>
              <a:ext cx="1231118" cy="1076025"/>
              <a:chOff x="249114" y="2872641"/>
              <a:chExt cx="3949282" cy="2931195"/>
            </a:xfrm>
            <a:effectLst/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751443">
                <a:off x="2055271" y="3039012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0570">
                <a:off x="1321640" y="2872641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57510">
                <a:off x="633558" y="3196789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24589">
                <a:off x="249114" y="3660711"/>
                <a:ext cx="2143125" cy="2143125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3630701" y="2463412"/>
              <a:ext cx="1492523" cy="33653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BZ" sz="12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Kristen ITC" panose="03050502040202030202" pitchFamily="66" charset="0"/>
                </a:rPr>
                <a:t>TOMAHAWKS</a:t>
              </a:r>
              <a:endParaRPr lang="en-BZ" sz="1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13D50D-B64A-4D9F-95F4-261D8AAA95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7" y="0"/>
            <a:ext cx="6487689" cy="519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4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13797</TotalTime>
  <Words>579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Kristen ITC</vt:lpstr>
      <vt:lpstr>Office Theme</vt:lpstr>
      <vt:lpstr>Worksheet</vt:lpstr>
      <vt:lpstr>PowerPoint Presentation</vt:lpstr>
      <vt:lpstr>PowerPoint Presentation</vt:lpstr>
      <vt:lpstr>PowerPoint Presentation</vt:lpstr>
      <vt:lpstr>The Voice of the Expert in California…</vt:lpstr>
      <vt:lpstr>The Voice of the Consumer in the US…</vt:lpstr>
      <vt:lpstr>The Voice of the Expert in the US…</vt:lpstr>
      <vt:lpstr>PowerPoint Presentation</vt:lpstr>
      <vt:lpstr>US Wine Sales by Percentage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Kuttin4u - Believe in Belize</dc:creator>
  <cp:lastModifiedBy>Michael Bell</cp:lastModifiedBy>
  <cp:revision>79</cp:revision>
  <dcterms:created xsi:type="dcterms:W3CDTF">2019-08-21T03:24:27Z</dcterms:created>
  <dcterms:modified xsi:type="dcterms:W3CDTF">2019-09-04T23:22:12Z</dcterms:modified>
</cp:coreProperties>
</file>