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0" r:id="rId2"/>
    <p:sldId id="304" r:id="rId3"/>
    <p:sldId id="309" r:id="rId4"/>
    <p:sldId id="307" r:id="rId5"/>
    <p:sldId id="310" r:id="rId6"/>
    <p:sldId id="325" r:id="rId7"/>
    <p:sldId id="328" r:id="rId8"/>
    <p:sldId id="314" r:id="rId9"/>
    <p:sldId id="317" r:id="rId10"/>
    <p:sldId id="318" r:id="rId11"/>
    <p:sldId id="320" r:id="rId12"/>
    <p:sldId id="337" r:id="rId13"/>
    <p:sldId id="333" r:id="rId14"/>
    <p:sldId id="332" r:id="rId15"/>
    <p:sldId id="335" r:id="rId16"/>
    <p:sldId id="327" r:id="rId17"/>
    <p:sldId id="330" r:id="rId18"/>
    <p:sldId id="338" r:id="rId19"/>
    <p:sldId id="331" r:id="rId20"/>
    <p:sldId id="336" r:id="rId21"/>
    <p:sldId id="334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0989" autoAdjust="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CE64FB-B38D-4007-AE9C-15CD00C3AC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3239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6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E64FB-B38D-4007-AE9C-15CD00C3ACB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68263"/>
            <a:ext cx="91678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87DBC2-68C8-439F-A2EB-EA5296EA9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237428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文案居中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666750" y="2266950"/>
            <a:ext cx="7810500" cy="2324100"/>
          </a:xfrm>
          <a:prstGeom prst="rect">
            <a:avLst/>
          </a:prstGeom>
        </p:spPr>
        <p:txBody>
          <a:bodyPr lIns="38405" tIns="19202" rIns="38405" bIns="19202"/>
          <a:lstStyle/>
          <a:p>
            <a:r>
              <a:t>标题文本</a:t>
            </a:r>
          </a:p>
        </p:txBody>
      </p:sp>
      <p:pic>
        <p:nvPicPr>
          <p:cNvPr id="3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92" y="217681"/>
            <a:ext cx="739004" cy="230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矩形 4"/>
          <p:cNvSpPr/>
          <p:nvPr userDrawn="1"/>
        </p:nvSpPr>
        <p:spPr>
          <a:xfrm>
            <a:off x="0" y="167844"/>
            <a:ext cx="9144000" cy="20005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16002" rtlCol="0" anchor="ctr">
            <a:spAutoFit/>
          </a:bodyPr>
          <a:lstStyle/>
          <a:p>
            <a:pPr marL="0" marR="0" indent="0" algn="ctr" defTabSz="34671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3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358678" y="148526"/>
            <a:ext cx="739004" cy="230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7464" y="35301"/>
            <a:ext cx="667961" cy="445308"/>
          </a:xfrm>
          <a:prstGeom prst="rect">
            <a:avLst/>
          </a:prstGeom>
        </p:spPr>
      </p:pic>
      <p:cxnSp>
        <p:nvCxnSpPr>
          <p:cNvPr id="8" name="直线连接符 7"/>
          <p:cNvCxnSpPr/>
          <p:nvPr userDrawn="1"/>
        </p:nvCxnSpPr>
        <p:spPr>
          <a:xfrm>
            <a:off x="1223280" y="35301"/>
            <a:ext cx="0" cy="445308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485953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8685-BDE6-4063-913F-0661E94AD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7" r:id="rId5" imgW="360" imgH="360" progId="">
                  <p:embed/>
                </p:oleObj>
              </mc:Choice>
              <mc:Fallback>
                <p:oleObj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40322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FBD483-5800-4A2A-8427-F2BDC19C9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19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5940425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48FC23-0369-431C-A3DA-37B81FC3C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14041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/>
          <p:nvPr/>
        </p:nvCxnSpPr>
        <p:spPr>
          <a:xfrm>
            <a:off x="0" y="90805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24765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3D24BB-1865-401C-BEE8-B19C4F99C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5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1"/>
          <p:cNvCxnSpPr/>
          <p:nvPr/>
        </p:nvCxnSpPr>
        <p:spPr>
          <a:xfrm>
            <a:off x="0" y="90805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24765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88F462-F103-458E-A35D-3C5B81932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6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1"/>
          <p:cNvCxnSpPr/>
          <p:nvPr/>
        </p:nvCxnSpPr>
        <p:spPr>
          <a:xfrm>
            <a:off x="0" y="90805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24765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B0FBD8-70F5-4265-9624-2E3F4CBFC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18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24765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11"/>
          <p:cNvCxnSpPr/>
          <p:nvPr/>
        </p:nvCxnSpPr>
        <p:spPr>
          <a:xfrm>
            <a:off x="0" y="90805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574088" y="6356350"/>
            <a:ext cx="412750" cy="501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6C6099-927B-431D-A36E-9325481CF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099063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26988"/>
            <a:ext cx="91678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000" dirty="0">
                <a:solidFill>
                  <a:schemeClr val="bg1"/>
                </a:solidFill>
                <a:ea typeface="微软雅黑" panose="020B0503020204020204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9CEE3-D467-4093-A09F-8C1AF4020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259194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68263"/>
            <a:ext cx="91678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08849" y="2118573"/>
            <a:ext cx="8267607" cy="95153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3127715"/>
            <a:ext cx="8267607" cy="53813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D572CA-120E-45AF-8ED3-9C724DE7A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546595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8213" y="6356350"/>
            <a:ext cx="412750" cy="5016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 smtClean="0">
                <a:solidFill>
                  <a:srgbClr val="D00B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FE4A5A-C7A7-4768-96DF-BF8386C34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173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7375E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7375E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7375E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7375E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7375E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17375E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7375E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17375E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17375E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 noChangeArrowheads="1"/>
          </p:cNvSpPr>
          <p:nvPr>
            <p:ph type="ctrTitle"/>
          </p:nvPr>
        </p:nvSpPr>
        <p:spPr bwMode="auto">
          <a:xfrm>
            <a:off x="412952" y="452224"/>
            <a:ext cx="8266113" cy="19442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1" hangingPunct="1">
              <a:lnSpc>
                <a:spcPct val="150000"/>
              </a:lnSpc>
            </a:pPr>
            <a:r>
              <a:rPr lang="en-US" altLang="zh-CN" sz="4000" dirty="0" smtClean="0">
                <a:cs typeface="Arial" panose="020B0604020202020204" pitchFamily="34" charset="0"/>
              </a:rPr>
              <a:t>JAF-DTX</a:t>
            </a:r>
            <a:br>
              <a:rPr lang="en-US" altLang="zh-CN" sz="4000" dirty="0" smtClean="0">
                <a:cs typeface="Arial" panose="020B0604020202020204" pitchFamily="34" charset="0"/>
              </a:rPr>
            </a:br>
            <a:r>
              <a:rPr lang="zh-CN" altLang="en-US" sz="4000" dirty="0" smtClean="0">
                <a:cs typeface="Arial" panose="020B0604020202020204" pitchFamily="34" charset="0"/>
              </a:rPr>
              <a:t>分布式事务中间件简介</a:t>
            </a:r>
            <a:endParaRPr lang="zh-CN" altLang="en-US" sz="3200" dirty="0" smtClean="0">
              <a:cs typeface="Arial" panose="020B0604020202020204" pitchFamily="34" charset="0"/>
            </a:endParaRPr>
          </a:p>
        </p:txBody>
      </p:sp>
      <p:sp>
        <p:nvSpPr>
          <p:cNvPr id="13315" name="副标题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3338152"/>
            <a:ext cx="8267700" cy="14530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+mj-ea"/>
                <a:ea typeface="+mj-ea"/>
                <a:cs typeface="Arial" panose="020B0604020202020204" pitchFamily="34" charset="0"/>
              </a:rPr>
              <a:t>商城技术架构部</a:t>
            </a:r>
            <a:r>
              <a:rPr lang="en-US" altLang="zh-CN" sz="2800" b="1" dirty="0" smtClean="0">
                <a:latin typeface="+mj-ea"/>
                <a:ea typeface="+mj-ea"/>
                <a:cs typeface="Arial" panose="020B0604020202020204" pitchFamily="34" charset="0"/>
              </a:rPr>
              <a:t>-</a:t>
            </a:r>
            <a:r>
              <a:rPr lang="zh-CN" altLang="en-US" sz="2800" b="1" dirty="0" smtClean="0">
                <a:latin typeface="+mj-ea"/>
                <a:ea typeface="+mj-ea"/>
                <a:cs typeface="Arial" panose="020B0604020202020204" pitchFamily="34" charset="0"/>
              </a:rPr>
              <a:t>中间件平台部</a:t>
            </a:r>
            <a:r>
              <a:rPr lang="en-US" altLang="zh-CN" sz="2800" b="1" dirty="0" smtClean="0">
                <a:latin typeface="+mj-ea"/>
                <a:ea typeface="+mj-ea"/>
                <a:cs typeface="Arial" panose="020B0604020202020204" pitchFamily="34" charset="0"/>
              </a:rPr>
              <a:t>-</a:t>
            </a:r>
            <a:r>
              <a:rPr lang="zh-CN" altLang="en-US" sz="2800" b="1" dirty="0" smtClean="0">
                <a:latin typeface="+mj-ea"/>
                <a:ea typeface="+mj-ea"/>
                <a:cs typeface="Arial" panose="020B0604020202020204" pitchFamily="34" charset="0"/>
              </a:rPr>
              <a:t>组件平台部</a:t>
            </a:r>
            <a:endParaRPr lang="en-US" altLang="zh-CN" sz="28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 smtClean="0">
                <a:latin typeface="+mj-ea"/>
                <a:ea typeface="+mj-ea"/>
                <a:cs typeface="Arial" panose="020B0604020202020204" pitchFamily="34" charset="0"/>
              </a:rPr>
              <a:t>张晋军</a:t>
            </a:r>
            <a:endParaRPr lang="en-US" altLang="zh-CN" sz="28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800" b="1" dirty="0" smtClean="0">
                <a:latin typeface="+mj-ea"/>
                <a:ea typeface="+mj-ea"/>
                <a:cs typeface="Arial" panose="020B0604020202020204" pitchFamily="34" charset="0"/>
              </a:rPr>
              <a:t>2018.10</a:t>
            </a:r>
          </a:p>
        </p:txBody>
      </p:sp>
    </p:spTree>
    <p:extLst>
      <p:ext uri="{BB962C8B-B14F-4D97-AF65-F5344CB8AC3E}">
        <p14:creationId xmlns:p14="http://schemas.microsoft.com/office/powerpoint/2010/main" val="21820133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014" y="66617"/>
            <a:ext cx="6173642" cy="7560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j-ea"/>
              </a:rPr>
              <a:t>CONFIRM</a:t>
            </a:r>
            <a:r>
              <a:rPr lang="zh-CN" altLang="en-US" b="1" dirty="0" smtClean="0">
                <a:latin typeface="+mj-ea"/>
              </a:rPr>
              <a:t>操作</a:t>
            </a:r>
            <a:r>
              <a:rPr lang="zh-CN" altLang="en-US" b="1" dirty="0">
                <a:latin typeface="+mj-ea"/>
              </a:rPr>
              <a:t>流程序列</a:t>
            </a:r>
            <a:r>
              <a:rPr lang="zh-CN" altLang="en-US" b="1" dirty="0" smtClean="0">
                <a:latin typeface="+mj-ea"/>
              </a:rPr>
              <a:t>图</a:t>
            </a:r>
            <a:endParaRPr lang="zh-CN" altLang="en-US" b="1" dirty="0">
              <a:latin typeface="+mj-ea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2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j-ea"/>
              </a:rPr>
              <a:t>CANCEL</a:t>
            </a:r>
            <a:r>
              <a:rPr lang="zh-CN" altLang="en-US" b="1" dirty="0" smtClean="0">
                <a:latin typeface="+mj-ea"/>
              </a:rPr>
              <a:t>操作</a:t>
            </a:r>
            <a:r>
              <a:rPr lang="zh-CN" altLang="en-US" b="1" dirty="0">
                <a:latin typeface="+mj-ea"/>
              </a:rPr>
              <a:t>流程</a:t>
            </a:r>
            <a:r>
              <a:rPr lang="zh-CN" altLang="en-US" b="1" dirty="0"/>
              <a:t>序列</a:t>
            </a:r>
            <a:r>
              <a:rPr lang="zh-CN" altLang="en-US" b="1" dirty="0" smtClean="0"/>
              <a:t>图</a:t>
            </a:r>
            <a:endParaRPr lang="zh-CN" altLang="en-US" b="1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1792"/>
            <a:ext cx="885698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4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事务状态转换图</a:t>
            </a:r>
            <a:endParaRPr lang="zh-CN" altLang="en-US" b="1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8254"/>
            <a:ext cx="8280920" cy="545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6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事务模型总结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04720" y="1603579"/>
            <a:ext cx="838776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500" dirty="0" smtClean="0">
                <a:latin typeface="+mj-ea"/>
                <a:ea typeface="+mj-ea"/>
              </a:rPr>
              <a:t>TCC</a:t>
            </a:r>
            <a:r>
              <a:rPr lang="zh-CN" altLang="en-US" sz="2500" dirty="0" smtClean="0">
                <a:latin typeface="+mj-ea"/>
                <a:ea typeface="+mj-ea"/>
              </a:rPr>
              <a:t>事务模型；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任务补偿调度</a:t>
            </a:r>
            <a:r>
              <a:rPr lang="zh-CN" altLang="en-US" sz="2500" dirty="0">
                <a:latin typeface="+mj-ea"/>
                <a:ea typeface="+mj-ea"/>
              </a:rPr>
              <a:t>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该设计已经申请通过一篇专利；</a:t>
            </a:r>
            <a:endParaRPr lang="en-US" altLang="zh-CN" sz="2500" dirty="0" smtClean="0">
              <a:latin typeface="+mj-ea"/>
              <a:ea typeface="+mj-ea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63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任务补偿调度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23528" y="1603579"/>
            <a:ext cx="856895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基于一致性</a:t>
            </a:r>
            <a:r>
              <a:rPr lang="en-US" altLang="zh-CN" sz="2500" dirty="0" smtClean="0">
                <a:latin typeface="+mj-ea"/>
                <a:ea typeface="+mj-ea"/>
              </a:rPr>
              <a:t>hash</a:t>
            </a:r>
            <a:r>
              <a:rPr lang="zh-CN" altLang="en-US" sz="2500" dirty="0" smtClean="0">
                <a:latin typeface="+mj-ea"/>
                <a:ea typeface="+mj-ea"/>
              </a:rPr>
              <a:t>算法，解决任务在多节点上的分配问题；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基于心跳检查，设置节点状态；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利用数据库互斥锁实现“乐观锁”机制，避免 “并发”执行同一个任务的极端情况；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该设计已经申请通过一篇专利；</a:t>
            </a:r>
            <a:endParaRPr lang="en-US" altLang="zh-CN" sz="2500" dirty="0" smtClean="0">
              <a:latin typeface="+mj-ea"/>
              <a:ea typeface="+mj-ea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56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关键技术总结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265168" y="1603579"/>
            <a:ext cx="887883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内置的</a:t>
            </a:r>
            <a:r>
              <a:rPr lang="en-US" altLang="zh-CN" sz="2500" dirty="0" smtClean="0">
                <a:latin typeface="+mj-ea"/>
                <a:ea typeface="+mj-ea"/>
              </a:rPr>
              <a:t>TCC</a:t>
            </a:r>
            <a:r>
              <a:rPr lang="zh-CN" altLang="en-US" sz="2500" dirty="0" smtClean="0">
                <a:latin typeface="+mj-ea"/>
                <a:ea typeface="+mj-ea"/>
              </a:rPr>
              <a:t>事务模型的处理逻辑；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注解及</a:t>
            </a:r>
            <a:r>
              <a:rPr lang="en-US" altLang="zh-CN" sz="2500" dirty="0" smtClean="0">
                <a:latin typeface="+mj-ea"/>
                <a:ea typeface="+mj-ea"/>
              </a:rPr>
              <a:t>AOP</a:t>
            </a:r>
            <a:r>
              <a:rPr lang="zh-CN" altLang="en-US" sz="2500" dirty="0" smtClean="0">
                <a:latin typeface="+mj-ea"/>
                <a:ea typeface="+mj-ea"/>
              </a:rPr>
              <a:t>拦截；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一致性</a:t>
            </a:r>
            <a:r>
              <a:rPr lang="en-US" altLang="zh-CN" sz="2500" dirty="0" smtClean="0">
                <a:latin typeface="+mj-ea"/>
                <a:ea typeface="+mj-ea"/>
              </a:rPr>
              <a:t>hash</a:t>
            </a:r>
            <a:r>
              <a:rPr lang="zh-CN" altLang="en-US" sz="2500" dirty="0" smtClean="0">
                <a:latin typeface="+mj-ea"/>
                <a:ea typeface="+mj-ea"/>
              </a:rPr>
              <a:t>及“乐观锁”；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500" dirty="0" err="1" smtClean="0">
                <a:latin typeface="+mj-ea"/>
                <a:ea typeface="+mj-ea"/>
              </a:rPr>
              <a:t>Javaagent</a:t>
            </a:r>
            <a:r>
              <a:rPr lang="zh-CN" altLang="en-US" sz="2500" dirty="0" smtClean="0">
                <a:latin typeface="+mj-ea"/>
                <a:ea typeface="+mj-ea"/>
              </a:rPr>
              <a:t>字节码增强，透明完成“边缘流程”参与事务的逻辑；</a:t>
            </a:r>
            <a:endParaRPr lang="en-US" altLang="zh-CN" sz="2500" dirty="0" smtClean="0">
              <a:latin typeface="+mj-ea"/>
              <a:ea typeface="+mj-ea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4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/>
              <a:t>举个栗子</a:t>
            </a:r>
          </a:p>
        </p:txBody>
      </p:sp>
      <p:sp>
        <p:nvSpPr>
          <p:cNvPr id="2" name="矩形 1"/>
          <p:cNvSpPr/>
          <p:nvPr/>
        </p:nvSpPr>
        <p:spPr>
          <a:xfrm>
            <a:off x="514600" y="1603579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j-ea"/>
                <a:ea typeface="+mj-ea"/>
              </a:rPr>
              <a:t>SimplePSTransaction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dirty="0" smtClean="0"/>
              <a:t>public </a:t>
            </a:r>
            <a:r>
              <a:rPr lang="en-US" altLang="zh-CN" dirty="0"/>
              <a:t>void createOrder2(long </a:t>
            </a:r>
            <a:r>
              <a:rPr lang="en-US" altLang="zh-CN" dirty="0" err="1"/>
              <a:t>orderId,long</a:t>
            </a:r>
            <a:r>
              <a:rPr lang="en-US" altLang="zh-CN" dirty="0"/>
              <a:t> </a:t>
            </a:r>
            <a:r>
              <a:rPr lang="en-US" altLang="zh-CN" dirty="0" err="1"/>
              <a:t>uid</a:t>
            </a:r>
            <a:r>
              <a:rPr lang="en-US" altLang="zh-CN" dirty="0"/>
              <a:t>, List&lt;</a:t>
            </a:r>
            <a:r>
              <a:rPr lang="en-US" altLang="zh-CN" dirty="0" err="1"/>
              <a:t>OrderItem</a:t>
            </a:r>
            <a:r>
              <a:rPr lang="en-US" altLang="zh-CN" dirty="0"/>
              <a:t>&gt; items,</a:t>
            </a:r>
          </a:p>
          <a:p>
            <a:r>
              <a:rPr lang="en-US" altLang="zh-CN" dirty="0" err="1"/>
              <a:t>OrderShipping</a:t>
            </a:r>
            <a:r>
              <a:rPr lang="en-US" altLang="zh-CN" dirty="0"/>
              <a:t> shipping)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写数据库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/>
              <a:t>ppService.createOrder</a:t>
            </a:r>
            <a:r>
              <a:rPr lang="en-US" altLang="zh-CN" dirty="0"/>
              <a:t>(</a:t>
            </a:r>
            <a:r>
              <a:rPr lang="en-US" altLang="zh-CN" dirty="0" err="1"/>
              <a:t>orderId,uid</a:t>
            </a:r>
            <a:r>
              <a:rPr lang="en-US" altLang="zh-CN" dirty="0"/>
              <a:t>, items, shipping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发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 smtClean="0"/>
              <a:t>  	sp1Service.sendCreateOrderMsg(</a:t>
            </a:r>
            <a:r>
              <a:rPr lang="en-US" altLang="zh-CN" dirty="0" err="1" smtClean="0"/>
              <a:t>order,uid</a:t>
            </a:r>
            <a:r>
              <a:rPr lang="en-US" altLang="zh-CN" dirty="0"/>
              <a:t>, items, shipping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写缓存</a:t>
            </a:r>
            <a:endParaRPr lang="en-US" altLang="zh-CN" dirty="0" smtClean="0"/>
          </a:p>
          <a:p>
            <a:r>
              <a:rPr lang="en-US" altLang="zh-CN" dirty="0" smtClean="0"/>
              <a:t>	sp2Service.cache4CreateOrder(</a:t>
            </a:r>
            <a:r>
              <a:rPr lang="en-US" altLang="zh-CN" dirty="0" err="1" smtClean="0"/>
              <a:t>order,uid</a:t>
            </a:r>
            <a:r>
              <a:rPr lang="en-US" altLang="zh-CN" dirty="0"/>
              <a:t>, items, shipping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6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使用时的注意事项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90672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2500" dirty="0">
                <a:latin typeface="+mj-ea"/>
                <a:ea typeface="+mj-ea"/>
              </a:rPr>
              <a:t>依赖</a:t>
            </a:r>
            <a:r>
              <a:rPr lang="en-US" altLang="zh-CN" sz="2500" dirty="0">
                <a:latin typeface="+mj-ea"/>
                <a:ea typeface="+mj-ea"/>
              </a:rPr>
              <a:t>Spring</a:t>
            </a:r>
            <a:r>
              <a:rPr lang="zh-CN" altLang="zh-CN" sz="2500" dirty="0">
                <a:latin typeface="+mj-ea"/>
                <a:ea typeface="+mj-ea"/>
              </a:rPr>
              <a:t>容器</a:t>
            </a:r>
            <a:r>
              <a:rPr lang="zh-CN" altLang="zh-CN" sz="2500" dirty="0" smtClean="0">
                <a:latin typeface="+mj-ea"/>
                <a:ea typeface="+mj-ea"/>
              </a:rPr>
              <a:t>环境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500" dirty="0">
                <a:latin typeface="+mj-ea"/>
                <a:ea typeface="+mj-ea"/>
              </a:rPr>
              <a:t>需要应用程序事先设置好数据库事务相关的</a:t>
            </a:r>
            <a:r>
              <a:rPr lang="en-US" altLang="zh-CN" sz="2500" dirty="0" smtClean="0">
                <a:latin typeface="+mj-ea"/>
                <a:ea typeface="+mj-ea"/>
              </a:rPr>
              <a:t>bean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sz="25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500" dirty="0">
                <a:latin typeface="+mj-ea"/>
                <a:ea typeface="+mj-ea"/>
              </a:rPr>
              <a:t>边缘流程需要</a:t>
            </a:r>
            <a:r>
              <a:rPr lang="zh-CN" altLang="zh-CN" sz="2500" dirty="0" smtClean="0">
                <a:latin typeface="+mj-ea"/>
                <a:ea typeface="+mj-ea"/>
              </a:rPr>
              <a:t>“幂等性”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sz="2500" dirty="0">
              <a:latin typeface="+mj-ea"/>
              <a:ea typeface="+mj-ea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2500" dirty="0">
                <a:latin typeface="+mj-ea"/>
                <a:ea typeface="+mj-ea"/>
              </a:rPr>
              <a:t>主流程和边缘流程必须运行在一个线程</a:t>
            </a:r>
            <a:r>
              <a:rPr lang="zh-CN" altLang="zh-CN" sz="2500" dirty="0" smtClean="0">
                <a:latin typeface="+mj-ea"/>
                <a:ea typeface="+mj-ea"/>
              </a:rPr>
              <a:t>中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选择最单纯、无依赖的方法（比如</a:t>
            </a:r>
            <a:r>
              <a:rPr lang="en-US" altLang="zh-CN" sz="2500" dirty="0" err="1" smtClean="0">
                <a:latin typeface="+mj-ea"/>
                <a:ea typeface="+mj-ea"/>
              </a:rPr>
              <a:t>jmq</a:t>
            </a:r>
            <a:r>
              <a:rPr lang="zh-CN" altLang="en-US" sz="2500" dirty="0" smtClean="0">
                <a:latin typeface="+mj-ea"/>
                <a:ea typeface="+mj-ea"/>
              </a:rPr>
              <a:t>的</a:t>
            </a:r>
            <a:r>
              <a:rPr lang="en-US" altLang="zh-CN" sz="2500" dirty="0" err="1" smtClean="0">
                <a:latin typeface="+mj-ea"/>
                <a:ea typeface="+mj-ea"/>
              </a:rPr>
              <a:t>sendMq</a:t>
            </a:r>
            <a:r>
              <a:rPr lang="zh-CN" altLang="en-US" sz="2500" dirty="0" smtClean="0">
                <a:latin typeface="+mj-ea"/>
                <a:ea typeface="+mj-ea"/>
              </a:rPr>
              <a:t>方法）进行增强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不要对抽象类的方法进行增强</a:t>
            </a:r>
            <a:endParaRPr lang="zh-CN" altLang="zh-CN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03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使用时的注意事项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90672"/>
            <a:ext cx="727280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避免</a:t>
            </a:r>
            <a:r>
              <a:rPr lang="en-US" altLang="zh-CN" sz="2500" dirty="0" smtClean="0">
                <a:latin typeface="+mj-ea"/>
                <a:ea typeface="+mj-ea"/>
              </a:rPr>
              <a:t>AspectJ</a:t>
            </a:r>
            <a:r>
              <a:rPr lang="zh-CN" altLang="en-US" sz="2500" dirty="0" smtClean="0">
                <a:latin typeface="+mj-ea"/>
                <a:ea typeface="+mj-ea"/>
              </a:rPr>
              <a:t>框架的“自调用”问题</a:t>
            </a:r>
            <a:endParaRPr lang="en-US" altLang="zh-CN" sz="2500" dirty="0" smtClean="0">
              <a:latin typeface="+mj-ea"/>
              <a:ea typeface="+mj-ea"/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sz="25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j-ea"/>
                <a:ea typeface="+mj-ea"/>
              </a:rPr>
              <a:t>长事务问题（</a:t>
            </a:r>
            <a:r>
              <a:rPr lang="en-US" altLang="zh-CN" sz="2800" dirty="0" err="1" smtClean="0"/>
              <a:t>txrecover.recoverDuration</a:t>
            </a:r>
            <a:r>
              <a:rPr lang="zh-CN" altLang="en-US" sz="2800" dirty="0" smtClean="0"/>
              <a:t>参数</a:t>
            </a:r>
            <a:r>
              <a:rPr lang="zh-CN" altLang="en-US" sz="2500" dirty="0" smtClean="0">
                <a:latin typeface="+mj-ea"/>
                <a:ea typeface="+mj-ea"/>
              </a:rPr>
              <a:t>）</a:t>
            </a:r>
            <a:endParaRPr lang="en-US" altLang="zh-CN" sz="2500" dirty="0" smtClean="0">
              <a:latin typeface="+mj-ea"/>
              <a:ea typeface="+mj-ea"/>
            </a:endParaRPr>
          </a:p>
          <a:p>
            <a:endParaRPr lang="zh-CN" altLang="zh-CN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99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使用步骤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3363" y="1022176"/>
            <a:ext cx="881112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 dirty="0">
                <a:latin typeface="+mj-ea"/>
                <a:ea typeface="+mj-ea"/>
              </a:rPr>
              <a:t>第</a:t>
            </a:r>
            <a:r>
              <a:rPr lang="en-US" altLang="zh-CN" sz="2200" b="1" dirty="0">
                <a:latin typeface="+mj-ea"/>
                <a:ea typeface="+mj-ea"/>
              </a:rPr>
              <a:t>1</a:t>
            </a:r>
            <a:r>
              <a:rPr lang="zh-CN" altLang="zh-CN" sz="2200" b="1" dirty="0">
                <a:latin typeface="+mj-ea"/>
                <a:ea typeface="+mj-ea"/>
              </a:rPr>
              <a:t>步：应用中引入</a:t>
            </a:r>
            <a:r>
              <a:rPr lang="en-US" altLang="zh-CN" sz="2200" b="1" dirty="0">
                <a:latin typeface="+mj-ea"/>
                <a:ea typeface="+mj-ea"/>
              </a:rPr>
              <a:t>maven</a:t>
            </a:r>
            <a:r>
              <a:rPr lang="zh-CN" altLang="zh-CN" sz="2200" b="1" dirty="0" smtClean="0">
                <a:latin typeface="+mj-ea"/>
                <a:ea typeface="+mj-ea"/>
              </a:rPr>
              <a:t>坐标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&lt;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dependency&gt;</a:t>
            </a:r>
            <a:endParaRPr lang="zh-CN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		&lt;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groupId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com.jd.laf.dtx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&lt;/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groupId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  <a:endParaRPr lang="zh-CN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		&lt;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artifactId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  <a:r>
              <a:rPr lang="en-US" altLang="zh-CN" sz="1600" u="sng" dirty="0" err="1">
                <a:solidFill>
                  <a:srgbClr val="FF0000"/>
                </a:solidFill>
                <a:latin typeface="+mj-ea"/>
                <a:ea typeface="+mj-ea"/>
              </a:rPr>
              <a:t>laf</a:t>
            </a:r>
            <a:r>
              <a:rPr lang="en-US" altLang="zh-CN" sz="1600" u="sng" dirty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en-US" altLang="zh-CN" sz="1600" u="sng" dirty="0" err="1">
                <a:solidFill>
                  <a:srgbClr val="FF0000"/>
                </a:solidFill>
                <a:latin typeface="+mj-ea"/>
                <a:ea typeface="+mj-ea"/>
              </a:rPr>
              <a:t>dtx</a:t>
            </a:r>
            <a:r>
              <a:rPr lang="en-US" altLang="zh-CN" sz="1600" u="sng" dirty="0">
                <a:solidFill>
                  <a:srgbClr val="FF0000"/>
                </a:solidFill>
                <a:latin typeface="+mj-ea"/>
                <a:ea typeface="+mj-ea"/>
              </a:rPr>
              <a:t>-client-</a:t>
            </a:r>
            <a:r>
              <a:rPr lang="en-US" altLang="zh-CN" sz="1600" u="sng" dirty="0" err="1">
                <a:solidFill>
                  <a:srgbClr val="FF0000"/>
                </a:solidFill>
                <a:latin typeface="+mj-ea"/>
                <a:ea typeface="+mj-ea"/>
              </a:rPr>
              <a:t>jvm</a:t>
            </a:r>
            <a:r>
              <a:rPr lang="en-US" altLang="zh-CN" sz="1600" u="sng" dirty="0">
                <a:solidFill>
                  <a:srgbClr val="FF0000"/>
                </a:solidFill>
                <a:latin typeface="+mj-ea"/>
                <a:ea typeface="+mj-ea"/>
              </a:rPr>
              <a:t>-enhance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&lt;/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artifactId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  <a:endParaRPr lang="zh-CN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		&lt;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version&gt;1.0.0-SNAPSHOT&lt;/version&gt;</a:t>
            </a:r>
            <a:endParaRPr lang="zh-CN" altLang="zh-CN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	&lt;/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dependency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  <a:endParaRPr lang="en-US" altLang="zh-CN" sz="2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zh-CN" sz="2200" b="1" dirty="0">
                <a:latin typeface="+mj-ea"/>
                <a:ea typeface="+mj-ea"/>
              </a:rPr>
              <a:t>第</a:t>
            </a:r>
            <a:r>
              <a:rPr lang="en-US" altLang="zh-CN" sz="2200" b="1" dirty="0">
                <a:latin typeface="+mj-ea"/>
                <a:ea typeface="+mj-ea"/>
              </a:rPr>
              <a:t>2</a:t>
            </a:r>
            <a:r>
              <a:rPr lang="zh-CN" altLang="zh-CN" sz="2200" b="1" dirty="0">
                <a:latin typeface="+mj-ea"/>
                <a:ea typeface="+mj-ea"/>
              </a:rPr>
              <a:t>步：在应用的</a:t>
            </a:r>
            <a:r>
              <a:rPr lang="en-US" altLang="zh-CN" sz="2200" b="1" dirty="0" err="1">
                <a:latin typeface="+mj-ea"/>
                <a:ea typeface="+mj-ea"/>
              </a:rPr>
              <a:t>classpath</a:t>
            </a:r>
            <a:r>
              <a:rPr lang="zh-CN" altLang="zh-CN" sz="2200" b="1" dirty="0">
                <a:latin typeface="+mj-ea"/>
                <a:ea typeface="+mj-ea"/>
              </a:rPr>
              <a:t>中增加如下配置文件</a:t>
            </a:r>
            <a:r>
              <a:rPr lang="en-US" altLang="zh-CN" sz="2200" b="1" dirty="0">
                <a:latin typeface="+mj-ea"/>
                <a:ea typeface="+mj-ea"/>
              </a:rPr>
              <a:t>: </a:t>
            </a:r>
            <a:r>
              <a:rPr lang="en-US" altLang="zh-CN" sz="2200" b="1" dirty="0" err="1" smtClean="0">
                <a:latin typeface="+mj-ea"/>
                <a:ea typeface="+mj-ea"/>
              </a:rPr>
              <a:t>psdtx.properties</a:t>
            </a:r>
            <a:endParaRPr lang="zh-CN" altLang="zh-CN" sz="2400" dirty="0">
              <a:latin typeface="+mj-ea"/>
              <a:ea typeface="+mj-ea"/>
            </a:endParaRPr>
          </a:p>
          <a:p>
            <a:r>
              <a:rPr lang="zh-CN" altLang="zh-CN" sz="2200" b="1" dirty="0">
                <a:latin typeface="+mj-ea"/>
                <a:ea typeface="+mj-ea"/>
              </a:rPr>
              <a:t>第</a:t>
            </a:r>
            <a:r>
              <a:rPr lang="en-US" altLang="zh-CN" sz="2200" b="1" dirty="0">
                <a:latin typeface="+mj-ea"/>
                <a:ea typeface="+mj-ea"/>
              </a:rPr>
              <a:t>3</a:t>
            </a:r>
            <a:r>
              <a:rPr lang="zh-CN" altLang="zh-CN" sz="2200" b="1" dirty="0">
                <a:latin typeface="+mj-ea"/>
                <a:ea typeface="+mj-ea"/>
              </a:rPr>
              <a:t>步：在应用的</a:t>
            </a:r>
            <a:r>
              <a:rPr lang="en-US" altLang="zh-CN" sz="2200" b="1" dirty="0" err="1">
                <a:latin typeface="+mj-ea"/>
                <a:ea typeface="+mj-ea"/>
              </a:rPr>
              <a:t>classpath</a:t>
            </a:r>
            <a:r>
              <a:rPr lang="zh-CN" altLang="zh-CN" sz="2200" b="1" dirty="0">
                <a:latin typeface="+mj-ea"/>
                <a:ea typeface="+mj-ea"/>
              </a:rPr>
              <a:t>中增加如下配置文件</a:t>
            </a:r>
            <a:r>
              <a:rPr lang="en-US" altLang="zh-CN" sz="2200" b="1" dirty="0">
                <a:latin typeface="+mj-ea"/>
                <a:ea typeface="+mj-ea"/>
              </a:rPr>
              <a:t>: </a:t>
            </a:r>
            <a:r>
              <a:rPr lang="en-US" altLang="zh-CN" sz="2200" b="1" dirty="0" err="1" smtClean="0">
                <a:latin typeface="+mj-ea"/>
                <a:ea typeface="+mj-ea"/>
              </a:rPr>
              <a:t>outer_enhanced_method.properties</a:t>
            </a:r>
            <a:endParaRPr lang="en-US" altLang="zh-CN" sz="2200" b="1" dirty="0">
              <a:latin typeface="+mj-ea"/>
              <a:ea typeface="+mj-ea"/>
            </a:endParaRPr>
          </a:p>
          <a:p>
            <a:r>
              <a:rPr lang="zh-CN" altLang="en-US" sz="2200" dirty="0" smtClean="0">
                <a:solidFill>
                  <a:srgbClr val="FF0000"/>
                </a:solidFill>
                <a:latin typeface="+mj-ea"/>
                <a:ea typeface="+mj-ea"/>
              </a:rPr>
              <a:t>定义需要参与分布式事务的边缘流程</a:t>
            </a:r>
            <a:endParaRPr lang="zh-CN" altLang="zh-CN" sz="2400" b="1" dirty="0">
              <a:latin typeface="+mj-ea"/>
              <a:ea typeface="+mj-ea"/>
            </a:endParaRPr>
          </a:p>
          <a:p>
            <a:r>
              <a:rPr lang="zh-CN" altLang="zh-CN" sz="2200" b="1" dirty="0">
                <a:latin typeface="+mj-ea"/>
                <a:ea typeface="+mj-ea"/>
              </a:rPr>
              <a:t>第</a:t>
            </a:r>
            <a:r>
              <a:rPr lang="en-US" altLang="zh-CN" sz="2200" b="1" dirty="0">
                <a:latin typeface="+mj-ea"/>
                <a:ea typeface="+mj-ea"/>
              </a:rPr>
              <a:t>4</a:t>
            </a:r>
            <a:r>
              <a:rPr lang="zh-CN" altLang="zh-CN" sz="2200" b="1" dirty="0">
                <a:latin typeface="+mj-ea"/>
                <a:ea typeface="+mj-ea"/>
              </a:rPr>
              <a:t>步：将</a:t>
            </a:r>
            <a:r>
              <a:rPr lang="en-US" altLang="zh-CN" sz="2200" b="1" dirty="0">
                <a:latin typeface="+mj-ea"/>
                <a:ea typeface="+mj-ea"/>
              </a:rPr>
              <a:t>laf-dtx-client-spring-1.0.0-SNAPSHOT.jar</a:t>
            </a:r>
            <a:r>
              <a:rPr lang="zh-CN" altLang="zh-CN" sz="2200" b="1" dirty="0">
                <a:latin typeface="+mj-ea"/>
                <a:ea typeface="+mj-ea"/>
              </a:rPr>
              <a:t>包中的</a:t>
            </a:r>
            <a:r>
              <a:rPr lang="en-US" altLang="zh-CN" sz="2200" b="1" dirty="0">
                <a:latin typeface="+mj-ea"/>
                <a:ea typeface="+mj-ea"/>
              </a:rPr>
              <a:t>psdtx.xml</a:t>
            </a:r>
            <a:r>
              <a:rPr lang="zh-CN" altLang="zh-CN" sz="2200" b="1" dirty="0">
                <a:latin typeface="+mj-ea"/>
                <a:ea typeface="+mj-ea"/>
              </a:rPr>
              <a:t>加到应用程序的环境</a:t>
            </a:r>
            <a:r>
              <a:rPr lang="zh-CN" altLang="zh-CN" sz="2200" b="1" dirty="0" smtClean="0">
                <a:latin typeface="+mj-ea"/>
                <a:ea typeface="+mj-ea"/>
              </a:rPr>
              <a:t>中</a:t>
            </a:r>
            <a:endParaRPr lang="zh-CN" altLang="zh-CN" sz="2400" b="1" dirty="0">
              <a:latin typeface="+mj-ea"/>
              <a:ea typeface="+mj-ea"/>
            </a:endParaRPr>
          </a:p>
          <a:p>
            <a:r>
              <a:rPr lang="zh-CN" altLang="zh-CN" sz="2200" b="1" dirty="0">
                <a:latin typeface="+mj-ea"/>
                <a:ea typeface="+mj-ea"/>
              </a:rPr>
              <a:t>第</a:t>
            </a:r>
            <a:r>
              <a:rPr lang="en-US" altLang="zh-CN" sz="2200" b="1" dirty="0">
                <a:latin typeface="+mj-ea"/>
                <a:ea typeface="+mj-ea"/>
              </a:rPr>
              <a:t>5</a:t>
            </a:r>
            <a:r>
              <a:rPr lang="zh-CN" altLang="zh-CN" sz="2200" b="1" dirty="0">
                <a:latin typeface="+mj-ea"/>
                <a:ea typeface="+mj-ea"/>
              </a:rPr>
              <a:t>步：采用</a:t>
            </a:r>
            <a:r>
              <a:rPr lang="en-US" altLang="zh-CN" sz="2200" b="1" dirty="0" err="1">
                <a:latin typeface="+mj-ea"/>
                <a:ea typeface="+mj-ea"/>
              </a:rPr>
              <a:t>javaagent</a:t>
            </a:r>
            <a:r>
              <a:rPr lang="zh-CN" altLang="zh-CN" sz="2200" b="1" dirty="0">
                <a:latin typeface="+mj-ea"/>
                <a:ea typeface="+mj-ea"/>
              </a:rPr>
              <a:t>参数启动</a:t>
            </a:r>
            <a:r>
              <a:rPr lang="zh-CN" altLang="zh-CN" sz="2200" b="1" dirty="0" smtClean="0">
                <a:latin typeface="+mj-ea"/>
                <a:ea typeface="+mj-ea"/>
              </a:rPr>
              <a:t>应用程序</a:t>
            </a:r>
            <a:endParaRPr lang="en-US" altLang="zh-CN" sz="2200" b="1" dirty="0" smtClean="0"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java –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cp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xxx -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javaagent:D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:\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mylib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\laf-dtx-client-jvm-enhance-1.0.0-SNAPSHOT.jar  </a:t>
            </a:r>
            <a:r>
              <a:rPr lang="en-US" altLang="zh-CN" sz="1600" dirty="0" err="1" smtClean="0">
                <a:solidFill>
                  <a:srgbClr val="FF0000"/>
                </a:solidFill>
                <a:latin typeface="+mj-ea"/>
                <a:ea typeface="+mj-ea"/>
              </a:rPr>
              <a:t>xxx.yy.zzz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zh-CN" sz="2200" b="1" dirty="0" smtClean="0">
                <a:latin typeface="+mj-ea"/>
                <a:ea typeface="+mj-ea"/>
              </a:rPr>
              <a:t>第</a:t>
            </a:r>
            <a:r>
              <a:rPr lang="en-US" altLang="zh-CN" sz="2200" b="1" dirty="0">
                <a:latin typeface="+mj-ea"/>
                <a:ea typeface="+mj-ea"/>
              </a:rPr>
              <a:t>6</a:t>
            </a:r>
            <a:r>
              <a:rPr lang="zh-CN" altLang="zh-CN" sz="2200" b="1" dirty="0" smtClean="0">
                <a:latin typeface="+mj-ea"/>
                <a:ea typeface="+mj-ea"/>
              </a:rPr>
              <a:t>步：</a:t>
            </a:r>
            <a:r>
              <a:rPr lang="zh-CN" altLang="en-US" sz="2200" b="1" dirty="0" smtClean="0">
                <a:latin typeface="+mj-ea"/>
                <a:ea typeface="+mj-ea"/>
              </a:rPr>
              <a:t>配置“共享模式”下的</a:t>
            </a:r>
            <a:r>
              <a:rPr lang="en-US" altLang="zh-CN" sz="2200" b="1" dirty="0" smtClean="0">
                <a:latin typeface="+mj-ea"/>
                <a:ea typeface="+mj-ea"/>
              </a:rPr>
              <a:t>hosts</a:t>
            </a:r>
            <a:r>
              <a:rPr lang="zh-CN" altLang="en-US" sz="2200" b="1" dirty="0" smtClean="0">
                <a:latin typeface="+mj-ea"/>
                <a:ea typeface="+mj-ea"/>
              </a:rPr>
              <a:t>文件（仅限测试环境，正式环境不需要）</a:t>
            </a:r>
            <a:endParaRPr lang="en-US" altLang="zh-CN" sz="2200" dirty="0">
              <a:latin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</a:rPr>
              <a:t>192.168.53.93    dtx.jd.com</a:t>
            </a:r>
            <a:endParaRPr lang="zh-CN" altLang="zh-CN" sz="1600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5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解决的场景</a:t>
            </a:r>
            <a:endParaRPr lang="zh-CN" altLang="en-US" b="1" dirty="0"/>
          </a:p>
        </p:txBody>
      </p:sp>
      <p:sp>
        <p:nvSpPr>
          <p:cNvPr id="10" name="这是一句话演讲内容"/>
          <p:cNvSpPr txBox="1">
            <a:spLocks/>
          </p:cNvSpPr>
          <p:nvPr/>
        </p:nvSpPr>
        <p:spPr>
          <a:xfrm>
            <a:off x="311367" y="1108752"/>
            <a:ext cx="8507817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0" b="1" kern="120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7375E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7375E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7375E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7375E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数据库和不支持事务操作混合场景</a:t>
            </a:r>
            <a:endParaRPr kumimoji="1" lang="en-US" altLang="zh-CN" sz="4000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下的数据一致性问题</a:t>
            </a:r>
            <a:endParaRPr kumimoji="1" lang="zh-CN" altLang="en-US" sz="40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802245" y="3991061"/>
            <a:ext cx="2936223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000" dirty="0">
                <a:latin typeface="+mj-ea"/>
                <a:ea typeface="+mj-ea"/>
                <a:cs typeface="Helvetica Neue"/>
                <a:sym typeface="Helvetica Neue"/>
              </a:rPr>
              <a:t>多</a:t>
            </a:r>
            <a:r>
              <a:rPr lang="zh-CN" altLang="en-US" sz="3000" dirty="0" smtClean="0">
                <a:latin typeface="+mj-ea"/>
                <a:ea typeface="+mj-ea"/>
                <a:cs typeface="Helvetica Neue"/>
                <a:sym typeface="Helvetica Neue"/>
              </a:rPr>
              <a:t>个边缘流程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effectLst/>
              <a:uFillTx/>
              <a:latin typeface="+mj-ea"/>
              <a:ea typeface="+mj-ea"/>
              <a:cs typeface="Helvetica Neue"/>
              <a:sym typeface="Helvetica Neue"/>
            </a:endParaRPr>
          </a:p>
        </p:txBody>
      </p:sp>
      <p:sp>
        <p:nvSpPr>
          <p:cNvPr id="18" name="文本框 7"/>
          <p:cNvSpPr txBox="1"/>
          <p:nvPr/>
        </p:nvSpPr>
        <p:spPr>
          <a:xfrm>
            <a:off x="5383151" y="4009997"/>
            <a:ext cx="2016224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000" dirty="0">
                <a:latin typeface="+mj-ea"/>
                <a:ea typeface="+mj-ea"/>
                <a:cs typeface="Helvetica Neue"/>
                <a:sym typeface="Helvetica Neue"/>
              </a:rPr>
              <a:t>轻</a:t>
            </a:r>
            <a:r>
              <a:rPr lang="zh-CN" altLang="en-US" sz="3000" dirty="0" smtClean="0">
                <a:latin typeface="+mj-ea"/>
                <a:ea typeface="+mj-ea"/>
                <a:cs typeface="Helvetica Neue"/>
                <a:sym typeface="Helvetica Neue"/>
              </a:rPr>
              <a:t>量架构</a:t>
            </a:r>
            <a:endParaRPr lang="zh-CN" altLang="en-US" sz="3000" dirty="0">
              <a:latin typeface="+mj-ea"/>
              <a:ea typeface="+mj-ea"/>
              <a:cs typeface="Helvetica Neue"/>
              <a:sym typeface="Helvetica Neue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353744" y="4971430"/>
            <a:ext cx="1811719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000" dirty="0" smtClean="0">
                <a:latin typeface="+mj-ea"/>
                <a:ea typeface="+mj-ea"/>
                <a:cs typeface="Helvetica Neue"/>
                <a:sym typeface="Helvetica Neue"/>
              </a:rPr>
              <a:t>TCC</a:t>
            </a:r>
            <a:r>
              <a:rPr lang="zh-CN" altLang="en-US" sz="3000" dirty="0" smtClean="0">
                <a:latin typeface="+mj-ea"/>
                <a:ea typeface="+mj-ea"/>
                <a:cs typeface="Helvetica Neue"/>
                <a:sym typeface="Helvetica Neue"/>
              </a:rPr>
              <a:t>事务</a:t>
            </a:r>
            <a:endParaRPr lang="zh-CN" altLang="en-US" sz="3000" dirty="0">
              <a:latin typeface="+mj-ea"/>
              <a:ea typeface="+mj-ea"/>
              <a:cs typeface="Helvetica Neue"/>
              <a:sym typeface="Helvetica Neue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3874024" y="4971431"/>
            <a:ext cx="4039327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000" dirty="0" smtClean="0">
                <a:latin typeface="+mj-ea"/>
                <a:ea typeface="+mj-ea"/>
                <a:cs typeface="Helvetica Neue"/>
                <a:sym typeface="Helvetica Neue"/>
              </a:rPr>
              <a:t>柔性事务：最终一致性</a:t>
            </a:r>
            <a:endParaRPr lang="zh-CN" altLang="en-US" sz="3000" dirty="0">
              <a:latin typeface="+mj-ea"/>
              <a:ea typeface="+mj-ea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55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550" y="66617"/>
            <a:ext cx="6173642" cy="756000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相关资源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633220"/>
              </p:ext>
            </p:extLst>
          </p:nvPr>
        </p:nvGraphicFramePr>
        <p:xfrm>
          <a:off x="667296" y="4326836"/>
          <a:ext cx="1155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6" name="包装程序外壳对象" showAsIcon="1" r:id="rId4" imgW="1155960" imgH="711360" progId="Package">
                  <p:embed/>
                </p:oleObj>
              </mc:Choice>
              <mc:Fallback>
                <p:oleObj name="包装程序外壳对象" showAsIcon="1" r:id="rId4" imgW="11559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296" y="4326836"/>
                        <a:ext cx="1155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5917" y="3902912"/>
            <a:ext cx="140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Demo</a:t>
            </a:r>
            <a:r>
              <a:rPr lang="zh-CN" altLang="en-US" dirty="0" smtClean="0">
                <a:latin typeface="+mj-ea"/>
                <a:ea typeface="+mj-ea"/>
              </a:rPr>
              <a:t>代码</a:t>
            </a:r>
            <a:r>
              <a:rPr lang="en-US" altLang="zh-CN" dirty="0" smtClean="0">
                <a:latin typeface="+mj-ea"/>
                <a:ea typeface="+mj-ea"/>
              </a:rPr>
              <a:t>: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006" y="2144576"/>
            <a:ext cx="6883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+mj-ea"/>
                <a:ea typeface="+mj-ea"/>
              </a:rPr>
              <a:t>运营支持咚咚群：</a:t>
            </a:r>
            <a:r>
              <a:rPr lang="en-US" altLang="zh-CN" dirty="0" smtClean="0">
                <a:latin typeface="+mj-ea"/>
                <a:ea typeface="+mj-ea"/>
              </a:rPr>
              <a:t>80535961       ERP: </a:t>
            </a:r>
            <a:r>
              <a:rPr lang="en-US" altLang="zh-CN" dirty="0" err="1" smtClean="0">
                <a:latin typeface="+mj-ea"/>
                <a:ea typeface="+mj-ea"/>
              </a:rPr>
              <a:t>bjzhangjinjun</a:t>
            </a:r>
            <a:endParaRPr lang="zh-CN" altLang="zh-CN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6123" y="3904845"/>
            <a:ext cx="140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使用手册</a:t>
            </a:r>
            <a:r>
              <a:rPr lang="en-US" altLang="zh-CN" dirty="0" smtClean="0">
                <a:latin typeface="+mj-ea"/>
                <a:ea typeface="+mj-ea"/>
              </a:rPr>
              <a:t>:</a:t>
            </a:r>
            <a:endParaRPr lang="zh-CN" altLang="en-US" dirty="0" smtClean="0">
              <a:latin typeface="+mj-ea"/>
              <a:ea typeface="+mj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96591"/>
              </p:ext>
            </p:extLst>
          </p:nvPr>
        </p:nvGraphicFramePr>
        <p:xfrm>
          <a:off x="3419872" y="4272244"/>
          <a:ext cx="279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7" name="包装程序外壳对象" showAsIcon="1" r:id="rId6" imgW="2794680" imgH="711360" progId="Package">
                  <p:embed/>
                </p:oleObj>
              </mc:Choice>
              <mc:Fallback>
                <p:oleObj name="包装程序外壳对象" showAsIcon="1" r:id="rId6" imgW="27946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9872" y="4272244"/>
                        <a:ext cx="2794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5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latin typeface="+mj-ea"/>
                <a:ea typeface="+mj-ea"/>
              </a:rPr>
              <a:t>谢谢！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1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6175310" cy="756000"/>
          </a:xfrm>
        </p:spPr>
        <p:txBody>
          <a:bodyPr/>
          <a:lstStyle/>
          <a:p>
            <a:r>
              <a:rPr lang="zh-CN" altLang="en-US" b="1" dirty="0" smtClean="0"/>
              <a:t>已取得的成果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516256"/>
            <a:ext cx="78488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“独立运行”模式已经完成，应用于</a:t>
            </a:r>
            <a:r>
              <a:rPr lang="en-US" altLang="zh-CN" sz="2000" dirty="0" smtClean="0">
                <a:latin typeface="+mj-ea"/>
                <a:ea typeface="+mj-ea"/>
              </a:rPr>
              <a:t>7Fresh</a:t>
            </a:r>
            <a:r>
              <a:rPr lang="zh-CN" altLang="en-US" sz="2000" dirty="0" smtClean="0">
                <a:latin typeface="+mj-ea"/>
                <a:ea typeface="+mj-ea"/>
              </a:rPr>
              <a:t>的</a:t>
            </a:r>
            <a:r>
              <a:rPr lang="en-US" altLang="zh-CN" sz="2000" dirty="0" smtClean="0">
                <a:latin typeface="+mj-ea"/>
                <a:ea typeface="+mj-ea"/>
              </a:rPr>
              <a:t>EBS</a:t>
            </a:r>
            <a:r>
              <a:rPr lang="zh-CN" altLang="en-US" sz="2000" dirty="0" smtClean="0">
                <a:latin typeface="+mj-ea"/>
                <a:ea typeface="+mj-ea"/>
              </a:rPr>
              <a:t>业务；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“共享运行”模式已经</a:t>
            </a:r>
            <a:r>
              <a:rPr lang="zh-CN" altLang="en-US" sz="2000" dirty="0" smtClean="0">
                <a:latin typeface="+mj-ea"/>
                <a:ea typeface="+mj-ea"/>
              </a:rPr>
              <a:t>上线</a:t>
            </a:r>
            <a:r>
              <a:rPr lang="zh-CN" altLang="en-US" sz="2000" dirty="0" smtClean="0">
                <a:latin typeface="+mj-ea"/>
                <a:ea typeface="+mj-ea"/>
              </a:rPr>
              <a:t>，应用于鲁班集市项目</a:t>
            </a:r>
            <a:r>
              <a:rPr lang="zh-CN" altLang="en-US" sz="2000" dirty="0" smtClean="0">
                <a:latin typeface="+mj-ea"/>
                <a:ea typeface="+mj-ea"/>
              </a:rPr>
              <a:t>；</a:t>
            </a:r>
            <a:endParaRPr lang="en-US" altLang="zh-CN" sz="20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已提交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篇专利，一篇</a:t>
            </a:r>
            <a:r>
              <a:rPr lang="zh-CN" altLang="en-US" sz="2000" dirty="0" smtClean="0">
                <a:latin typeface="+mj-ea"/>
                <a:ea typeface="+mj-ea"/>
              </a:rPr>
              <a:t>已经到专利事务所那里，</a:t>
            </a:r>
            <a:r>
              <a:rPr lang="zh-CN" altLang="en-US" sz="2000" dirty="0">
                <a:latin typeface="+mj-ea"/>
                <a:ea typeface="+mj-ea"/>
              </a:rPr>
              <a:t>另外一</a:t>
            </a:r>
            <a:r>
              <a:rPr lang="zh-CN" altLang="en-US" sz="2000" dirty="0" smtClean="0">
                <a:latin typeface="+mj-ea"/>
                <a:ea typeface="+mj-ea"/>
              </a:rPr>
              <a:t>篇已经通过“综合评审”；</a:t>
            </a:r>
            <a:endParaRPr lang="en-US" altLang="zh-CN" sz="20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14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6175310" cy="756000"/>
          </a:xfrm>
        </p:spPr>
        <p:txBody>
          <a:bodyPr/>
          <a:lstStyle/>
          <a:p>
            <a:r>
              <a:rPr lang="en-US" altLang="zh-CN" b="1" dirty="0">
                <a:latin typeface="+mj-ea"/>
              </a:rPr>
              <a:t>J</a:t>
            </a:r>
            <a:r>
              <a:rPr lang="en-US" altLang="zh-CN" b="1" dirty="0" smtClean="0">
                <a:latin typeface="+mj-ea"/>
              </a:rPr>
              <a:t>AF-DTX</a:t>
            </a:r>
            <a:r>
              <a:rPr lang="zh-CN" altLang="en-US" b="1" dirty="0" smtClean="0">
                <a:latin typeface="+mj-ea"/>
              </a:rPr>
              <a:t>与其他方案的对比</a:t>
            </a:r>
            <a:endParaRPr lang="zh-CN" altLang="en-US" b="1" dirty="0">
              <a:latin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17569" y="3015841"/>
            <a:ext cx="6180152" cy="538609"/>
          </a:xfrm>
          <a:prstGeom prst="rect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500" dirty="0">
                <a:solidFill>
                  <a:srgbClr val="FFFFFF"/>
                </a:solidFill>
                <a:latin typeface="+mj-ea"/>
                <a:ea typeface="+mj-ea"/>
                <a:sym typeface="Helvetica Neue Medium"/>
              </a:rPr>
              <a:t>J</a:t>
            </a:r>
            <a:r>
              <a:rPr lang="en-US" altLang="zh-CN" sz="3500" dirty="0" smtClean="0">
                <a:solidFill>
                  <a:srgbClr val="FFFFFF"/>
                </a:solidFill>
                <a:latin typeface="+mj-ea"/>
                <a:ea typeface="+mj-ea"/>
                <a:sym typeface="Helvetica Neue Medium"/>
              </a:rPr>
              <a:t>AF-DTX</a:t>
            </a:r>
            <a:endParaRPr kumimoji="0" lang="zh-CN" altLang="en-US" sz="3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ea"/>
              <a:ea typeface="+mj-ea"/>
              <a:cs typeface="+mn-cs"/>
              <a:sym typeface="Helvetica Neue Medium"/>
            </a:endParaRPr>
          </a:p>
        </p:txBody>
      </p:sp>
      <p:sp>
        <p:nvSpPr>
          <p:cNvPr id="36" name="罐形 3"/>
          <p:cNvSpPr/>
          <p:nvPr/>
        </p:nvSpPr>
        <p:spPr>
          <a:xfrm>
            <a:off x="3617701" y="4171220"/>
            <a:ext cx="938348" cy="489347"/>
          </a:xfrm>
          <a:prstGeom prst="can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/>
                <a:ea typeface="微软雅黑"/>
                <a:cs typeface="微软雅黑"/>
                <a:sym typeface="Helvetica Neue Medium"/>
              </a:rPr>
              <a:t>资源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/>
                <a:ea typeface="微软雅黑"/>
                <a:cs typeface="微软雅黑"/>
                <a:sym typeface="Helvetica Neue Medium"/>
              </a:rPr>
              <a:t>1</a:t>
            </a:r>
          </a:p>
        </p:txBody>
      </p:sp>
      <p:sp>
        <p:nvSpPr>
          <p:cNvPr id="39" name="文本框 4"/>
          <p:cNvSpPr txBox="1"/>
          <p:nvPr/>
        </p:nvSpPr>
        <p:spPr>
          <a:xfrm>
            <a:off x="6465101" y="4269202"/>
            <a:ext cx="501531" cy="303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4400" dirty="0" smtClean="0"/>
              <a:t>…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40" name="文本框 13"/>
          <p:cNvSpPr txBox="1"/>
          <p:nvPr/>
        </p:nvSpPr>
        <p:spPr>
          <a:xfrm>
            <a:off x="2242253" y="4207723"/>
            <a:ext cx="8898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+mj-ea"/>
                <a:ea typeface="+mj-ea"/>
                <a:sym typeface="Helvetica Neue"/>
              </a:rPr>
              <a:t>资源层</a:t>
            </a:r>
          </a:p>
        </p:txBody>
      </p:sp>
      <p:sp>
        <p:nvSpPr>
          <p:cNvPr id="41" name="可选流程 18"/>
          <p:cNvSpPr/>
          <p:nvPr/>
        </p:nvSpPr>
        <p:spPr>
          <a:xfrm>
            <a:off x="3504452" y="1950318"/>
            <a:ext cx="1178432" cy="681038"/>
          </a:xfrm>
          <a:prstGeom prst="flowChartAlternateProcess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/>
                <a:ea typeface="微软雅黑"/>
                <a:cs typeface="微软雅黑"/>
                <a:sym typeface="Helvetica Neue Medium"/>
              </a:rPr>
              <a:t>应用系统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/>
                <a:ea typeface="微软雅黑"/>
                <a:cs typeface="微软雅黑"/>
                <a:sym typeface="Helvetica Neue Medium"/>
              </a:rPr>
              <a:t>1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/>
              <a:ea typeface="微软雅黑"/>
              <a:cs typeface="微软雅黑"/>
              <a:sym typeface="Helvetica Neue Medium"/>
            </a:endParaRPr>
          </a:p>
        </p:txBody>
      </p:sp>
      <p:sp>
        <p:nvSpPr>
          <p:cNvPr id="44" name="文本框 21"/>
          <p:cNvSpPr txBox="1"/>
          <p:nvPr/>
        </p:nvSpPr>
        <p:spPr>
          <a:xfrm>
            <a:off x="6465101" y="2152181"/>
            <a:ext cx="501531" cy="303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4400" dirty="0" smtClean="0"/>
              <a:t>…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46" name="直线箭头连接符 24"/>
          <p:cNvCxnSpPr/>
          <p:nvPr/>
        </p:nvCxnSpPr>
        <p:spPr>
          <a:xfrm flipH="1">
            <a:off x="4086875" y="2581632"/>
            <a:ext cx="1" cy="163225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4078373" y="2590134"/>
            <a:ext cx="1632252" cy="161524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57"/>
          <p:cNvCxnSpPr>
            <a:endCxn id="54" idx="1"/>
          </p:cNvCxnSpPr>
          <p:nvPr/>
        </p:nvCxnSpPr>
        <p:spPr>
          <a:xfrm flipH="1">
            <a:off x="7839388" y="2581632"/>
            <a:ext cx="877" cy="158631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矩形 48"/>
          <p:cNvSpPr/>
          <p:nvPr/>
        </p:nvSpPr>
        <p:spPr>
          <a:xfrm>
            <a:off x="435857" y="1817646"/>
            <a:ext cx="1468760" cy="769441"/>
          </a:xfrm>
          <a:prstGeom prst="rect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/>
            <a:r>
              <a:rPr lang="en-US" altLang="zh-CN" sz="2500" b="0" dirty="0" smtClean="0">
                <a:solidFill>
                  <a:srgbClr val="FFFFFF"/>
                </a:solidFill>
                <a:latin typeface="+mj-ea"/>
                <a:ea typeface="+mj-ea"/>
                <a:cs typeface="+mn-cs"/>
                <a:sym typeface="Helvetica Neue Medium"/>
              </a:rPr>
              <a:t>TCC/</a:t>
            </a:r>
          </a:p>
          <a:p>
            <a:pPr algn="ctr"/>
            <a:r>
              <a:rPr lang="zh-CN" altLang="en-US" sz="2500" b="0" dirty="0" smtClean="0">
                <a:solidFill>
                  <a:srgbClr val="FFFFFF"/>
                </a:solidFill>
                <a:latin typeface="+mj-ea"/>
                <a:ea typeface="+mj-ea"/>
                <a:cs typeface="+mn-cs"/>
                <a:sym typeface="Helvetica Neue Medium"/>
              </a:rPr>
              <a:t>消息</a:t>
            </a:r>
            <a:r>
              <a:rPr lang="zh-CN" altLang="en-US" sz="2500" b="0" dirty="0">
                <a:solidFill>
                  <a:srgbClr val="FFFFFF"/>
                </a:solidFill>
                <a:latin typeface="+mj-ea"/>
                <a:ea typeface="+mj-ea"/>
                <a:cs typeface="+mn-cs"/>
                <a:sym typeface="Helvetica Neue Medium"/>
              </a:rPr>
              <a:t>方案</a:t>
            </a:r>
            <a:endParaRPr lang="en-US" altLang="zh-CN" sz="2500" b="0" dirty="0">
              <a:solidFill>
                <a:srgbClr val="FFFFFF"/>
              </a:solidFill>
              <a:latin typeface="+mj-ea"/>
              <a:ea typeface="+mj-ea"/>
              <a:cs typeface="+mn-cs"/>
              <a:sym typeface="Helvetica Neue Medium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36522" y="4036109"/>
            <a:ext cx="1468095" cy="769441"/>
          </a:xfrm>
          <a:prstGeom prst="rect">
            <a:avLst/>
          </a:prstGeom>
          <a:solidFill>
            <a:srgbClr val="FF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500" b="0" dirty="0">
                <a:solidFill>
                  <a:srgbClr val="FFFFFF"/>
                </a:solidFill>
                <a:latin typeface="+mj-ea"/>
                <a:ea typeface="+mj-ea"/>
                <a:cs typeface="+mn-cs"/>
                <a:sym typeface="Helvetica Neue Medium"/>
              </a:rPr>
              <a:t>XA</a:t>
            </a:r>
            <a:endParaRPr lang="en-US" altLang="zh-CN" sz="2500" b="0" dirty="0" smtClean="0">
              <a:solidFill>
                <a:srgbClr val="FFFFFF"/>
              </a:solidFill>
              <a:latin typeface="+mj-ea"/>
              <a:ea typeface="+mj-ea"/>
              <a:cs typeface="+mn-cs"/>
              <a:sym typeface="Helvetica Neue Medium"/>
            </a:endParaRPr>
          </a:p>
        </p:txBody>
      </p:sp>
      <p:sp>
        <p:nvSpPr>
          <p:cNvPr id="51" name="可选流程 18"/>
          <p:cNvSpPr/>
          <p:nvPr/>
        </p:nvSpPr>
        <p:spPr>
          <a:xfrm>
            <a:off x="5112905" y="1950318"/>
            <a:ext cx="1178432" cy="681038"/>
          </a:xfrm>
          <a:prstGeom prst="flowChartAlternateProcess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/>
                <a:ea typeface="微软雅黑"/>
                <a:cs typeface="微软雅黑"/>
                <a:sym typeface="Helvetica Neue Medium"/>
              </a:rPr>
              <a:t>应用系统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Helvetica Neue Medium"/>
              </a:rPr>
              <a:t>2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/>
              <a:ea typeface="微软雅黑"/>
              <a:cs typeface="微软雅黑"/>
              <a:sym typeface="Helvetica Neue Medium"/>
            </a:endParaRPr>
          </a:p>
        </p:txBody>
      </p:sp>
      <p:sp>
        <p:nvSpPr>
          <p:cNvPr id="52" name="可选流程 18"/>
          <p:cNvSpPr/>
          <p:nvPr/>
        </p:nvSpPr>
        <p:spPr>
          <a:xfrm>
            <a:off x="7250172" y="1950318"/>
            <a:ext cx="1178432" cy="681038"/>
          </a:xfrm>
          <a:prstGeom prst="flowChartAlternateProcess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/>
                <a:ea typeface="微软雅黑"/>
                <a:cs typeface="微软雅黑"/>
                <a:sym typeface="Helvetica Neue Medium"/>
              </a:rPr>
              <a:t>应用系统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Helvetica Neue Medium"/>
              </a:rPr>
              <a:t>n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/>
              <a:ea typeface="微软雅黑"/>
              <a:cs typeface="微软雅黑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8595" y="195031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应用层</a:t>
            </a:r>
          </a:p>
        </p:txBody>
      </p:sp>
      <p:sp>
        <p:nvSpPr>
          <p:cNvPr id="53" name="罐形 3"/>
          <p:cNvSpPr/>
          <p:nvPr/>
        </p:nvSpPr>
        <p:spPr>
          <a:xfrm>
            <a:off x="5232947" y="4176155"/>
            <a:ext cx="938348" cy="489347"/>
          </a:xfrm>
          <a:prstGeom prst="can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5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Helvetica Neue Medium"/>
              </a:rPr>
              <a:t>资源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Helvetica Neue Medium"/>
              </a:rPr>
              <a:t>2</a:t>
            </a:r>
          </a:p>
        </p:txBody>
      </p:sp>
      <p:sp>
        <p:nvSpPr>
          <p:cNvPr id="54" name="罐形 3"/>
          <p:cNvSpPr/>
          <p:nvPr/>
        </p:nvSpPr>
        <p:spPr>
          <a:xfrm>
            <a:off x="7370214" y="4167945"/>
            <a:ext cx="938348" cy="489347"/>
          </a:xfrm>
          <a:prstGeom prst="can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5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Helvetica Neue Medium"/>
              </a:rPr>
              <a:t>资源</a:t>
            </a:r>
            <a:r>
              <a:rPr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Helvetica Neue Medium"/>
              </a:rPr>
              <a:t>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173" y="3085090"/>
            <a:ext cx="131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中间件层</a:t>
            </a:r>
          </a:p>
        </p:txBody>
      </p:sp>
    </p:spTree>
    <p:extLst>
      <p:ext uri="{BB962C8B-B14F-4D97-AF65-F5344CB8AC3E}">
        <p14:creationId xmlns:p14="http://schemas.microsoft.com/office/powerpoint/2010/main" val="31837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6175310" cy="756000"/>
          </a:xfrm>
        </p:spPr>
        <p:txBody>
          <a:bodyPr/>
          <a:lstStyle/>
          <a:p>
            <a:r>
              <a:rPr lang="en-US" altLang="zh-CN" b="1" dirty="0">
                <a:latin typeface="+mj-ea"/>
              </a:rPr>
              <a:t>J</a:t>
            </a:r>
            <a:r>
              <a:rPr lang="en-US" altLang="zh-CN" b="1" dirty="0" smtClean="0">
                <a:latin typeface="+mj-ea"/>
              </a:rPr>
              <a:t>AF-DTX</a:t>
            </a:r>
            <a:r>
              <a:rPr lang="zh-CN" altLang="en-US" b="1" dirty="0" smtClean="0">
                <a:latin typeface="+mj-ea"/>
              </a:rPr>
              <a:t>整体架构</a:t>
            </a:r>
            <a:endParaRPr lang="zh-CN" altLang="en-US" b="1" dirty="0"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5884D8A-9481-7E44-A1CE-FCA58353D6FE}"/>
              </a:ext>
            </a:extLst>
          </p:cNvPr>
          <p:cNvSpPr/>
          <p:nvPr/>
        </p:nvSpPr>
        <p:spPr>
          <a:xfrm>
            <a:off x="1293280" y="3450326"/>
            <a:ext cx="5409320" cy="12908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t"/>
          <a:lstStyle/>
          <a:p>
            <a:pPr algn="ctr"/>
            <a:endParaRPr kumimoji="1" lang="zh-CN" altLang="en-US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2A1F325-52E9-8546-9395-F5878F62F1D1}"/>
              </a:ext>
            </a:extLst>
          </p:cNvPr>
          <p:cNvSpPr/>
          <p:nvPr/>
        </p:nvSpPr>
        <p:spPr>
          <a:xfrm>
            <a:off x="581919" y="4841415"/>
            <a:ext cx="681269" cy="810075"/>
          </a:xfrm>
          <a:prstGeom prst="rect">
            <a:avLst/>
          </a:prstGeom>
          <a:solidFill>
            <a:srgbClr val="EA0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b="1" dirty="0">
                <a:latin typeface="+mj-ea"/>
                <a:ea typeface="+mj-ea"/>
                <a:cs typeface="Tahoma" panose="020B0604030504040204" pitchFamily="34" charset="0"/>
              </a:rPr>
              <a:t>存储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BDEA75D-9AE6-F64D-9DC5-86E6FA493A0A}"/>
              </a:ext>
            </a:extLst>
          </p:cNvPr>
          <p:cNvSpPr/>
          <p:nvPr/>
        </p:nvSpPr>
        <p:spPr>
          <a:xfrm>
            <a:off x="581920" y="1819873"/>
            <a:ext cx="681269" cy="1548000"/>
          </a:xfrm>
          <a:prstGeom prst="rect">
            <a:avLst/>
          </a:prstGeom>
          <a:solidFill>
            <a:srgbClr val="EA0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b="1" dirty="0" smtClean="0">
                <a:latin typeface="+mj-ea"/>
                <a:ea typeface="+mj-ea"/>
                <a:cs typeface="Tahoma" panose="020B0604030504040204" pitchFamily="34" charset="0"/>
              </a:rPr>
              <a:t>事务</a:t>
            </a:r>
            <a:endParaRPr kumimoji="1" lang="en-US" altLang="zh-CN" b="1" dirty="0" smtClean="0">
              <a:latin typeface="+mj-ea"/>
              <a:ea typeface="+mj-ea"/>
              <a:cs typeface="Tahoma" panose="020B0604030504040204" pitchFamily="34" charset="0"/>
            </a:endParaRPr>
          </a:p>
          <a:p>
            <a:pPr algn="ctr"/>
            <a:r>
              <a:rPr kumimoji="1" lang="zh-CN" altLang="en-US" b="1" dirty="0" smtClean="0">
                <a:latin typeface="+mj-ea"/>
                <a:ea typeface="+mj-ea"/>
                <a:cs typeface="Tahoma" panose="020B0604030504040204" pitchFamily="34" charset="0"/>
              </a:rPr>
              <a:t>核心</a:t>
            </a:r>
            <a:endParaRPr kumimoji="1" lang="en-US" altLang="zh-CN" b="1" dirty="0" smtClean="0">
              <a:latin typeface="+mj-ea"/>
              <a:ea typeface="+mj-ea"/>
              <a:cs typeface="Tahoma" panose="020B0604030504040204" pitchFamily="34" charset="0"/>
            </a:endParaRPr>
          </a:p>
          <a:p>
            <a:pPr algn="ctr"/>
            <a:r>
              <a:rPr kumimoji="1" lang="zh-CN" altLang="en-US" b="1" dirty="0">
                <a:latin typeface="+mj-ea"/>
                <a:ea typeface="+mj-ea"/>
                <a:cs typeface="Tahoma" panose="020B0604030504040204" pitchFamily="34" charset="0"/>
              </a:rPr>
              <a:t>逻辑</a:t>
            </a:r>
            <a:endParaRPr kumimoji="1" lang="en-US" altLang="zh-CN" b="1" dirty="0"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43A023-7DA6-8C4F-A916-389B1E22F650}"/>
              </a:ext>
            </a:extLst>
          </p:cNvPr>
          <p:cNvSpPr/>
          <p:nvPr/>
        </p:nvSpPr>
        <p:spPr>
          <a:xfrm>
            <a:off x="7993799" y="1819873"/>
            <a:ext cx="530114" cy="3845265"/>
          </a:xfrm>
          <a:prstGeom prst="rect">
            <a:avLst/>
          </a:prstGeom>
          <a:solidFill>
            <a:srgbClr val="EA0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86402" tIns="43201" rIns="86402" bIns="43201" rtlCol="0" anchor="ctr"/>
          <a:lstStyle/>
          <a:p>
            <a:pPr algn="ctr"/>
            <a:r>
              <a:rPr kumimoji="1" lang="zh-CN" altLang="en-US" b="1" dirty="0" smtClean="0">
                <a:latin typeface="+mj-ea"/>
                <a:ea typeface="+mj-ea"/>
                <a:cs typeface="Tahoma" panose="020B0604030504040204" pitchFamily="34" charset="0"/>
              </a:rPr>
              <a:t>管 理 控 制 台</a:t>
            </a:r>
            <a:endParaRPr kumimoji="1" lang="zh-CN" altLang="en-US" b="1" dirty="0"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E9A3DDB-2990-FB43-ADF6-FA711E640B05}"/>
              </a:ext>
            </a:extLst>
          </p:cNvPr>
          <p:cNvSpPr/>
          <p:nvPr/>
        </p:nvSpPr>
        <p:spPr>
          <a:xfrm>
            <a:off x="575871" y="3446927"/>
            <a:ext cx="690113" cy="1296000"/>
          </a:xfrm>
          <a:prstGeom prst="rect">
            <a:avLst/>
          </a:prstGeom>
          <a:solidFill>
            <a:srgbClr val="EA0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b="1" dirty="0" smtClean="0">
                <a:latin typeface="+mj-ea"/>
                <a:ea typeface="+mj-ea"/>
                <a:cs typeface="Tahoma" panose="020B0604030504040204" pitchFamily="34" charset="0"/>
              </a:rPr>
              <a:t>事务</a:t>
            </a:r>
            <a:endParaRPr kumimoji="1" lang="en-US" altLang="zh-CN" b="1" dirty="0">
              <a:latin typeface="+mj-ea"/>
              <a:ea typeface="+mj-ea"/>
              <a:cs typeface="Tahoma" panose="020B0604030504040204" pitchFamily="34" charset="0"/>
            </a:endParaRPr>
          </a:p>
          <a:p>
            <a:pPr algn="ctr"/>
            <a:r>
              <a:rPr kumimoji="1" lang="zh-CN" altLang="en-US" b="1" dirty="0" smtClean="0">
                <a:latin typeface="+mj-ea"/>
                <a:ea typeface="+mj-ea"/>
                <a:cs typeface="Tahoma" panose="020B0604030504040204" pitchFamily="34" charset="0"/>
              </a:rPr>
              <a:t>协调</a:t>
            </a:r>
            <a:endParaRPr kumimoji="1" lang="en-US" altLang="zh-CN" b="1" dirty="0" smtClean="0">
              <a:latin typeface="+mj-ea"/>
              <a:ea typeface="+mj-ea"/>
              <a:cs typeface="Tahoma" panose="020B0604030504040204" pitchFamily="34" charset="0"/>
            </a:endParaRPr>
          </a:p>
          <a:p>
            <a:pPr algn="ctr"/>
            <a:r>
              <a:rPr kumimoji="1" lang="zh-CN" altLang="en-US" b="1" dirty="0">
                <a:latin typeface="+mj-ea"/>
                <a:ea typeface="+mj-ea"/>
                <a:cs typeface="Tahoma" panose="020B0604030504040204" pitchFamily="34" charset="0"/>
              </a:rPr>
              <a:t>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2204143" y="3568079"/>
            <a:ext cx="1403623" cy="45585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事务状态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4208422" y="3568079"/>
            <a:ext cx="1257363" cy="4195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异常</a:t>
            </a:r>
            <a:r>
              <a:rPr kumimoji="1" lang="zh-CN" altLang="en-US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处理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2204143" y="4152883"/>
            <a:ext cx="1403623" cy="45921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TASK</a:t>
            </a:r>
            <a:r>
              <a:rPr kumimoji="1" lang="zh-CN" altLang="en-US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处理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4208422" y="4152883"/>
            <a:ext cx="1257363" cy="4478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心跳</a:t>
            </a:r>
            <a:r>
              <a:rPr kumimoji="1" lang="zh-CN" altLang="en-US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处理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0FF73754-AD7A-B34B-8CD5-8917A8F312FB}"/>
              </a:ext>
            </a:extLst>
          </p:cNvPr>
          <p:cNvSpPr/>
          <p:nvPr/>
        </p:nvSpPr>
        <p:spPr>
          <a:xfrm>
            <a:off x="6747995" y="1819873"/>
            <a:ext cx="1192250" cy="29212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t"/>
          <a:lstStyle/>
          <a:p>
            <a:pPr algn="ctr"/>
            <a:endParaRPr kumimoji="1" lang="en-US" altLang="zh-CN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  <a:p>
            <a:pPr algn="ctr"/>
            <a:endParaRPr kumimoji="1" lang="en-US" altLang="zh-CN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  <a:p>
            <a:pPr algn="ctr"/>
            <a:endParaRPr kumimoji="1" lang="zh-CN" altLang="en-US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6856308" y="2001065"/>
            <a:ext cx="936575" cy="36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16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MySQL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6856308" y="2499875"/>
            <a:ext cx="925018" cy="3108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16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JMQ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6856307" y="2939376"/>
            <a:ext cx="936575" cy="3301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16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JIMDB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6856308" y="3417951"/>
            <a:ext cx="936575" cy="3108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16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16006" y="4319262"/>
            <a:ext cx="1045512" cy="333467"/>
          </a:xfrm>
          <a:prstGeom prst="rect">
            <a:avLst/>
          </a:prstGeom>
          <a:noFill/>
        </p:spPr>
        <p:txBody>
          <a:bodyPr wrap="square" lIns="86402" tIns="43201" rIns="86402" bIns="43201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各种资源</a:t>
            </a:r>
            <a:endParaRPr kumimoji="1" lang="zh-CN" altLang="en-US" sz="16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FF73754-AD7A-B34B-8CD5-8917A8F312FB}"/>
              </a:ext>
            </a:extLst>
          </p:cNvPr>
          <p:cNvSpPr/>
          <p:nvPr/>
        </p:nvSpPr>
        <p:spPr>
          <a:xfrm>
            <a:off x="1293280" y="4841415"/>
            <a:ext cx="6643948" cy="8100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endParaRPr kumimoji="1" lang="zh-CN" altLang="en-US" sz="2000" b="1" dirty="0">
              <a:solidFill>
                <a:schemeClr val="tx1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1CE5A5D-BCCB-6946-B4E6-09E26740C9F0}"/>
              </a:ext>
            </a:extLst>
          </p:cNvPr>
          <p:cNvSpPr/>
          <p:nvPr/>
        </p:nvSpPr>
        <p:spPr>
          <a:xfrm>
            <a:off x="1951054" y="5003188"/>
            <a:ext cx="1579689" cy="4754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latin typeface="+mj-ea"/>
                <a:ea typeface="+mj-ea"/>
                <a:cs typeface="Tahoma" panose="020B0604030504040204" pitchFamily="34" charset="0"/>
              </a:rPr>
              <a:t>全局事务表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5DF60EF-C55A-C548-B38B-2D71852ADC63}"/>
              </a:ext>
            </a:extLst>
          </p:cNvPr>
          <p:cNvSpPr/>
          <p:nvPr/>
        </p:nvSpPr>
        <p:spPr>
          <a:xfrm>
            <a:off x="3822493" y="5003189"/>
            <a:ext cx="1335752" cy="4754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+mj-ea"/>
                <a:ea typeface="+mj-ea"/>
                <a:cs typeface="Tahoma" panose="020B0604030504040204" pitchFamily="34" charset="0"/>
              </a:rPr>
              <a:t>TASK</a:t>
            </a:r>
            <a:r>
              <a:rPr kumimoji="1" lang="zh-CN" altLang="en-US" sz="2000" b="1" dirty="0">
                <a:solidFill>
                  <a:schemeClr val="tx1"/>
                </a:solidFill>
                <a:latin typeface="+mj-ea"/>
                <a:ea typeface="+mj-ea"/>
                <a:cs typeface="Tahoma" panose="020B0604030504040204" pitchFamily="34" charset="0"/>
              </a:rPr>
              <a:t>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35DF60EF-C55A-C548-B38B-2D71852ADC63}"/>
              </a:ext>
            </a:extLst>
          </p:cNvPr>
          <p:cNvSpPr/>
          <p:nvPr/>
        </p:nvSpPr>
        <p:spPr>
          <a:xfrm>
            <a:off x="5412243" y="5003189"/>
            <a:ext cx="1335752" cy="4754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心跳表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FE8278E-C476-DE40-B691-FD28FE83C624}"/>
              </a:ext>
            </a:extLst>
          </p:cNvPr>
          <p:cNvSpPr/>
          <p:nvPr/>
        </p:nvSpPr>
        <p:spPr>
          <a:xfrm>
            <a:off x="1293280" y="1819872"/>
            <a:ext cx="5409320" cy="152813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endParaRPr kumimoji="1" lang="en-US" altLang="zh-CN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  <a:p>
            <a:pPr algn="ctr"/>
            <a:endParaRPr kumimoji="1" lang="en-US" altLang="zh-CN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  <a:p>
            <a:pPr algn="ctr"/>
            <a:endParaRPr kumimoji="1" lang="en-US" altLang="zh-CN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  <a:p>
            <a:pPr algn="ctr"/>
            <a:endParaRPr kumimoji="1" lang="zh-CN" altLang="en-US" sz="1100" b="1" dirty="0">
              <a:solidFill>
                <a:srgbClr val="333333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1467200" y="2001065"/>
            <a:ext cx="797302" cy="4988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注解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1467200" y="2695736"/>
            <a:ext cx="797302" cy="45679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20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AOP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2548403" y="2001065"/>
            <a:ext cx="1330765" cy="4923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补偿调度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2550104" y="2695735"/>
            <a:ext cx="1329063" cy="45679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事务恢复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5886984" y="2001065"/>
            <a:ext cx="622481" cy="11514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通信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4140561" y="2001065"/>
            <a:ext cx="1511027" cy="4666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事务嵌套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4130923" y="2699083"/>
            <a:ext cx="1520666" cy="4534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zh-CN" altLang="en-US" sz="20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事务上下文</a:t>
            </a:r>
            <a:endParaRPr kumimoji="1" lang="zh-CN" altLang="en-US" sz="20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DFF726AD-250E-E649-AB0D-823283A766B1}"/>
              </a:ext>
            </a:extLst>
          </p:cNvPr>
          <p:cNvSpPr/>
          <p:nvPr/>
        </p:nvSpPr>
        <p:spPr>
          <a:xfrm>
            <a:off x="6856318" y="3865185"/>
            <a:ext cx="936575" cy="3108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6402" tIns="43201" rIns="86402" bIns="43201" rtlCol="0" anchor="ctr"/>
          <a:lstStyle/>
          <a:p>
            <a:pPr algn="ctr"/>
            <a:r>
              <a:rPr kumimoji="1" lang="en-US" altLang="zh-CN" sz="1600" b="1" dirty="0" smtClean="0">
                <a:solidFill>
                  <a:srgbClr val="333333"/>
                </a:solidFill>
                <a:latin typeface="+mj-ea"/>
                <a:ea typeface="+mj-ea"/>
                <a:cs typeface="Tahoma" panose="020B0604030504040204" pitchFamily="34" charset="0"/>
              </a:rPr>
              <a:t>. . .</a:t>
            </a:r>
            <a:endParaRPr kumimoji="1" lang="en-US" altLang="zh-CN" sz="1600" b="1" dirty="0">
              <a:solidFill>
                <a:srgbClr val="333333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1354" y="66617"/>
            <a:ext cx="6175310" cy="756000"/>
          </a:xfrm>
        </p:spPr>
        <p:txBody>
          <a:bodyPr/>
          <a:lstStyle/>
          <a:p>
            <a:r>
              <a:rPr lang="en-US" altLang="zh-CN" b="1" dirty="0" smtClean="0">
                <a:latin typeface="+mj-ea"/>
              </a:rPr>
              <a:t>JAF-DTX </a:t>
            </a:r>
            <a:r>
              <a:rPr lang="zh-CN" altLang="en-US" b="1" dirty="0" smtClean="0">
                <a:latin typeface="+mj-ea"/>
              </a:rPr>
              <a:t>共享部署</a:t>
            </a:r>
            <a:endParaRPr lang="zh-CN" altLang="en-US" b="1" dirty="0">
              <a:latin typeface="+mj-ea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4" y="1047842"/>
            <a:ext cx="7682732" cy="571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6175310" cy="756000"/>
          </a:xfrm>
        </p:spPr>
        <p:txBody>
          <a:bodyPr/>
          <a:lstStyle/>
          <a:p>
            <a:r>
              <a:rPr lang="en-US" altLang="zh-CN" b="1" dirty="0" smtClean="0">
                <a:latin typeface="+mj-ea"/>
              </a:rPr>
              <a:t>JAF-DTX </a:t>
            </a:r>
            <a:r>
              <a:rPr lang="zh-CN" altLang="en-US" b="1" dirty="0">
                <a:latin typeface="+mj-ea"/>
              </a:rPr>
              <a:t>独立</a:t>
            </a:r>
            <a:r>
              <a:rPr lang="zh-CN" altLang="en-US" b="1" dirty="0" smtClean="0">
                <a:latin typeface="+mj-ea"/>
              </a:rPr>
              <a:t>部署</a:t>
            </a:r>
            <a:endParaRPr lang="zh-CN" altLang="en-US" b="1" dirty="0">
              <a:latin typeface="+mj-ea"/>
            </a:endParaRP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5" y="1197554"/>
            <a:ext cx="7362211" cy="533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0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这是优势并列排版方式"/>
          <p:cNvSpPr txBox="1">
            <a:spLocks/>
          </p:cNvSpPr>
          <p:nvPr/>
        </p:nvSpPr>
        <p:spPr>
          <a:xfrm>
            <a:off x="557273" y="-302997"/>
            <a:ext cx="7810500" cy="793751"/>
          </a:xfrm>
          <a:prstGeom prst="rect">
            <a:avLst/>
          </a:prstGeom>
        </p:spPr>
        <p:txBody>
          <a:bodyPr lIns="38405" tIns="19202" rIns="38405" bIns="19202" anchor="b"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indent="228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indent="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indent="685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indent="9144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indent="11430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indent="1371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indent="1600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indent="1828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r>
              <a:rPr lang="zh-CN" altLang="en-US" sz="2300" dirty="0"/>
              <a:t>功能架构</a:t>
            </a:r>
            <a:r>
              <a:rPr lang="en-US" altLang="zh-CN" sz="2300" dirty="0"/>
              <a:t>-</a:t>
            </a:r>
            <a:r>
              <a:rPr lang="zh-CN" altLang="en-US" sz="2300" dirty="0"/>
              <a:t>事务协议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J</a:t>
            </a:r>
            <a:r>
              <a:rPr lang="en-US" altLang="zh-CN" b="1" dirty="0" smtClean="0">
                <a:latin typeface="+mj-ea"/>
              </a:rPr>
              <a:t>AF-DTX</a:t>
            </a:r>
            <a:r>
              <a:rPr lang="zh-CN" altLang="en-US" b="1" dirty="0" smtClean="0">
                <a:latin typeface="+mj-ea"/>
              </a:rPr>
              <a:t>事务模型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1404" y="1254326"/>
            <a:ext cx="26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柔性事务：最终一致性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794606" y="1944411"/>
            <a:ext cx="5259074" cy="382367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57136" y="2297749"/>
            <a:ext cx="2272795" cy="3112488"/>
            <a:chOff x="1595532" y="1789743"/>
            <a:chExt cx="2272795" cy="31124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74934609-2EEE-9D4A-A825-6D23BAE43563}"/>
                </a:ext>
              </a:extLst>
            </p:cNvPr>
            <p:cNvSpPr/>
            <p:nvPr/>
          </p:nvSpPr>
          <p:spPr>
            <a:xfrm>
              <a:off x="1595532" y="1789743"/>
              <a:ext cx="2272795" cy="3112488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38404" tIns="38404" rIns="38404" bIns="38404" numCol="1" spcCol="16002" rtlCol="0" anchor="ctr">
              <a:normAutofit/>
            </a:bodyPr>
            <a:lstStyle/>
            <a:p>
              <a:pPr algn="ctr" defTabSz="76805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988082F-0130-DF44-BD07-014BB1E71513}"/>
                </a:ext>
              </a:extLst>
            </p:cNvPr>
            <p:cNvSpPr/>
            <p:nvPr/>
          </p:nvSpPr>
          <p:spPr>
            <a:xfrm>
              <a:off x="1856194" y="3342075"/>
              <a:ext cx="1796109" cy="43088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algn="ctr" defTabSz="76805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Task(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边缘流程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1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38294" y="1899079"/>
              <a:ext cx="115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+mj-ea"/>
                  <a:ea typeface="+mj-ea"/>
                </a:rPr>
                <a:t>TCC</a:t>
              </a:r>
              <a:r>
                <a:rPr lang="zh-CN" altLang="en-US" b="1" dirty="0" smtClean="0">
                  <a:solidFill>
                    <a:schemeClr val="bg1"/>
                  </a:solidFill>
                  <a:latin typeface="+mj-ea"/>
                  <a:ea typeface="+mj-ea"/>
                </a:rPr>
                <a:t>事务</a:t>
              </a:r>
              <a:endParaRPr lang="en-US" altLang="zh-CN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6988082F-0130-DF44-BD07-014BB1E71513}"/>
                </a:ext>
              </a:extLst>
            </p:cNvPr>
            <p:cNvSpPr/>
            <p:nvPr/>
          </p:nvSpPr>
          <p:spPr>
            <a:xfrm>
              <a:off x="1856194" y="3932439"/>
              <a:ext cx="1796109" cy="43088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algn="ctr" defTabSz="76805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Task(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边缘流程</a:t>
              </a:r>
              <a:r>
                <a:rPr lang="en-US" altLang="zh-CN" sz="16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2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6763" y="4381849"/>
              <a:ext cx="517321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ea"/>
                  <a:ea typeface="+mj-ea"/>
                </a:rPr>
                <a:t>. . .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6988082F-0130-DF44-BD07-014BB1E71513}"/>
                </a:ext>
              </a:extLst>
            </p:cNvPr>
            <p:cNvSpPr/>
            <p:nvPr/>
          </p:nvSpPr>
          <p:spPr>
            <a:xfrm>
              <a:off x="1854889" y="2449874"/>
              <a:ext cx="1796109" cy="67710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algn="ctr" defTabSz="768057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本地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数据库操作</a:t>
              </a:r>
              <a:endParaRPr lang="en-US" altLang="zh-CN" sz="16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 algn="ctr" defTabSz="768057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（主流程）</a:t>
              </a:r>
              <a:endParaRPr lang="zh-CN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87328" y="2681418"/>
            <a:ext cx="1800200" cy="2267731"/>
            <a:chOff x="4860032" y="2129652"/>
            <a:chExt cx="1800200" cy="2267731"/>
          </a:xfrm>
        </p:grpSpPr>
        <p:sp>
          <p:nvSpPr>
            <p:cNvPr id="10" name="矩形 9"/>
            <p:cNvSpPr/>
            <p:nvPr/>
          </p:nvSpPr>
          <p:spPr bwMode="auto">
            <a:xfrm>
              <a:off x="4860032" y="2129652"/>
              <a:ext cx="1800200" cy="22677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 err="1" smtClean="0">
                <a:latin typeface="+mj-ea"/>
                <a:ea typeface="+mj-e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6988082F-0130-DF44-BD07-014BB1E71513}"/>
                </a:ext>
              </a:extLst>
            </p:cNvPr>
            <p:cNvSpPr/>
            <p:nvPr/>
          </p:nvSpPr>
          <p:spPr>
            <a:xfrm>
              <a:off x="5099968" y="2774778"/>
              <a:ext cx="1289513" cy="430883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边缘流程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6988082F-0130-DF44-BD07-014BB1E71513}"/>
                </a:ext>
              </a:extLst>
            </p:cNvPr>
            <p:cNvSpPr/>
            <p:nvPr/>
          </p:nvSpPr>
          <p:spPr>
            <a:xfrm>
              <a:off x="5122065" y="3383425"/>
              <a:ext cx="1289513" cy="430883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边缘流程</a:t>
              </a:r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2627" y="2194320"/>
              <a:ext cx="1764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+mj-ea"/>
                  <a:ea typeface="+mj-ea"/>
                </a:rPr>
                <a:t>Task</a:t>
              </a:r>
              <a:r>
                <a:rPr lang="zh-CN" altLang="en-US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补偿调度</a:t>
              </a:r>
              <a:endParaRPr lang="en-US" altLang="zh-CN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08160" y="3908993"/>
              <a:ext cx="517321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ea"/>
                  <a:ea typeface="+mj-ea"/>
                </a:rPr>
                <a:t>. . .</a:t>
              </a:r>
              <a:endParaRPr lang="zh-CN" altLang="en-US" dirty="0" smtClean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5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511" y="66617"/>
            <a:ext cx="5698669" cy="7560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j-ea"/>
              </a:rPr>
              <a:t>TRY</a:t>
            </a:r>
            <a:r>
              <a:rPr lang="zh-CN" altLang="en-US" b="1" dirty="0" smtClean="0">
                <a:latin typeface="+mj-ea"/>
              </a:rPr>
              <a:t>操作</a:t>
            </a:r>
            <a:r>
              <a:rPr lang="zh-CN" altLang="en-US" b="1" dirty="0">
                <a:latin typeface="+mj-ea"/>
              </a:rPr>
              <a:t>流程序列图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9330"/>
            <a:ext cx="8712968" cy="5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1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00">
            <a:alpha val="60784"/>
          </a:srgb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500" dirty="0">
            <a:solidFill>
              <a:srgbClr val="FFFFFF"/>
            </a:solidFill>
            <a:latin typeface="+mj-ea"/>
            <a:ea typeface="+mj-ea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9094</TotalTime>
  <Pages>0</Pages>
  <Words>510</Words>
  <Characters>0</Characters>
  <Application>Microsoft Office PowerPoint</Application>
  <PresentationFormat>全屏显示(4:3)</PresentationFormat>
  <Lines>0</Lines>
  <Paragraphs>176</Paragraphs>
  <Slides>21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JD Template V2.0</vt:lpstr>
      <vt:lpstr>包装程序外壳对象</vt:lpstr>
      <vt:lpstr>JAF-DTX 分布式事务中间件简介</vt:lpstr>
      <vt:lpstr>解决的场景</vt:lpstr>
      <vt:lpstr>已取得的成果</vt:lpstr>
      <vt:lpstr>JAF-DTX与其他方案的对比</vt:lpstr>
      <vt:lpstr>JAF-DTX整体架构</vt:lpstr>
      <vt:lpstr>JAF-DTX 共享部署</vt:lpstr>
      <vt:lpstr>JAF-DTX 独立部署</vt:lpstr>
      <vt:lpstr>JAF-DTX事务模型</vt:lpstr>
      <vt:lpstr>TRY操作流程序列图</vt:lpstr>
      <vt:lpstr>CONFIRM操作流程序列图</vt:lpstr>
      <vt:lpstr>CANCEL操作流程序列图</vt:lpstr>
      <vt:lpstr>事务状态转换图</vt:lpstr>
      <vt:lpstr>事务模型总结</vt:lpstr>
      <vt:lpstr>任务补偿调度</vt:lpstr>
      <vt:lpstr>关键技术总结</vt:lpstr>
      <vt:lpstr>举个栗子</vt:lpstr>
      <vt:lpstr>使用时的注意事项</vt:lpstr>
      <vt:lpstr>使用时的注意事项</vt:lpstr>
      <vt:lpstr>使用步骤</vt:lpstr>
      <vt:lpstr>相关资源</vt:lpstr>
      <vt:lpstr>PowerPoint 演示文稿</vt:lpstr>
    </vt:vector>
  </TitlesOfParts>
  <Manager/>
  <Company>JD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XXX项目立项申请书</dc:title>
  <dc:subject/>
  <dc:creator>蔡德辉</dc:creator>
  <cp:keywords/>
  <dc:description/>
  <cp:lastModifiedBy>p</cp:lastModifiedBy>
  <cp:revision>755</cp:revision>
  <dcterms:created xsi:type="dcterms:W3CDTF">2014-02-13T01:22:38Z</dcterms:created>
  <dcterms:modified xsi:type="dcterms:W3CDTF">2018-11-20T01:35:39Z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