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theme/themeOverride18.xml" ContentType="application/vnd.openxmlformats-officedocument.themeOverride+xml"/>
  <Override PartName="/ppt/theme/themeOverride19.xml" ContentType="application/vnd.openxmlformats-officedocument.themeOverride+xml"/>
  <Override PartName="/ppt/notesSlides/notesSlide18.xml" ContentType="application/vnd.openxmlformats-officedocument.presentationml.notesSlide+xml"/>
  <Override PartName="/ppt/theme/themeOverride20.xml" ContentType="application/vnd.openxmlformats-officedocument.themeOverride+xml"/>
  <Override PartName="/ppt/notesSlides/notesSlide19.xml" ContentType="application/vnd.openxmlformats-officedocument.presentationml.notesSlide+xml"/>
  <Override PartName="/ppt/theme/themeOverride21.xml" ContentType="application/vnd.openxmlformats-officedocument.themeOverride+xml"/>
  <Override PartName="/ppt/notesSlides/notesSlide20.xml" ContentType="application/vnd.openxmlformats-officedocument.presentationml.notesSlide+xml"/>
  <Override PartName="/ppt/theme/themeOverride22.xml" ContentType="application/vnd.openxmlformats-officedocument.themeOverride+xml"/>
  <Override PartName="/ppt/notesSlides/notesSlide21.xml" ContentType="application/vnd.openxmlformats-officedocument.presentationml.notesSlide+xml"/>
  <Override PartName="/ppt/theme/themeOverride23.xml" ContentType="application/vnd.openxmlformats-officedocument.themeOverride+xml"/>
  <Override PartName="/ppt/notesSlides/notesSlide22.xml" ContentType="application/vnd.openxmlformats-officedocument.presentationml.notesSlide+xml"/>
  <Override PartName="/ppt/theme/themeOverride24.xml" ContentType="application/vnd.openxmlformats-officedocument.themeOverride+xml"/>
  <Override PartName="/ppt/notesSlides/notesSlide23.xml" ContentType="application/vnd.openxmlformats-officedocument.presentationml.notesSlide+xml"/>
  <Override PartName="/ppt/theme/themeOverride25.xml" ContentType="application/vnd.openxmlformats-officedocument.themeOverride+xml"/>
  <Override PartName="/ppt/notesSlides/notesSlide24.xml" ContentType="application/vnd.openxmlformats-officedocument.presentationml.notesSlide+xml"/>
  <Override PartName="/ppt/theme/themeOverride26.xml" ContentType="application/vnd.openxmlformats-officedocument.themeOverride+xml"/>
  <Override PartName="/ppt/notesSlides/notesSlide25.xml" ContentType="application/vnd.openxmlformats-officedocument.presentationml.notesSlide+xml"/>
  <Override PartName="/ppt/theme/themeOverride27.xml" ContentType="application/vnd.openxmlformats-officedocument.themeOverride+xml"/>
  <Override PartName="/ppt/notesSlides/notesSlide26.xml" ContentType="application/vnd.openxmlformats-officedocument.presentationml.notesSlide+xml"/>
  <Override PartName="/ppt/theme/themeOverride28.xml" ContentType="application/vnd.openxmlformats-officedocument.themeOverride+xml"/>
  <Override PartName="/ppt/notesSlides/notesSlide27.xml" ContentType="application/vnd.openxmlformats-officedocument.presentationml.notesSlide+xml"/>
  <Override PartName="/ppt/theme/themeOverride29.xml" ContentType="application/vnd.openxmlformats-officedocument.themeOverride+xml"/>
  <Override PartName="/ppt/notesSlides/notesSlide28.xml" ContentType="application/vnd.openxmlformats-officedocument.presentationml.notesSlide+xml"/>
  <Override PartName="/ppt/theme/themeOverride30.xml" ContentType="application/vnd.openxmlformats-officedocument.themeOverride+xml"/>
  <Override PartName="/ppt/notesSlides/notesSlide29.xml" ContentType="application/vnd.openxmlformats-officedocument.presentationml.notesSlide+xml"/>
  <Override PartName="/ppt/theme/themeOverride31.xml" ContentType="application/vnd.openxmlformats-officedocument.themeOverride+xml"/>
  <Override PartName="/ppt/notesSlides/notesSlide30.xml" ContentType="application/vnd.openxmlformats-officedocument.presentationml.notesSlide+xml"/>
  <Override PartName="/ppt/theme/themeOverride32.xml" ContentType="application/vnd.openxmlformats-officedocument.themeOverride+xml"/>
  <Override PartName="/ppt/notesSlides/notesSlide31.xml" ContentType="application/vnd.openxmlformats-officedocument.presentationml.notesSlide+xml"/>
  <Override PartName="/ppt/theme/themeOverride33.xml" ContentType="application/vnd.openxmlformats-officedocument.themeOverride+xml"/>
  <Override PartName="/ppt/theme/themeOverride34.xml" ContentType="application/vnd.openxmlformats-officedocument.themeOverride+xml"/>
  <Override PartName="/ppt/notesSlides/notesSlide32.xml" ContentType="application/vnd.openxmlformats-officedocument.presentationml.notesSlide+xml"/>
  <Override PartName="/ppt/theme/themeOverride35.xml" ContentType="application/vnd.openxmlformats-officedocument.themeOverr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 id="2147483948" r:id="rId2"/>
    <p:sldMasterId id="2147483955" r:id="rId3"/>
    <p:sldMasterId id="2147483961" r:id="rId4"/>
    <p:sldMasterId id="2147483967" r:id="rId5"/>
    <p:sldMasterId id="2147483973" r:id="rId6"/>
  </p:sldMasterIdLst>
  <p:notesMasterIdLst>
    <p:notesMasterId r:id="rId53"/>
  </p:notesMasterIdLst>
  <p:handoutMasterIdLst>
    <p:handoutMasterId r:id="rId54"/>
  </p:handoutMasterIdLst>
  <p:sldIdLst>
    <p:sldId id="256" r:id="rId7"/>
    <p:sldId id="759" r:id="rId8"/>
    <p:sldId id="761" r:id="rId9"/>
    <p:sldId id="760" r:id="rId10"/>
    <p:sldId id="709" r:id="rId11"/>
    <p:sldId id="659" r:id="rId12"/>
    <p:sldId id="755" r:id="rId13"/>
    <p:sldId id="740" r:id="rId14"/>
    <p:sldId id="756" r:id="rId15"/>
    <p:sldId id="758" r:id="rId16"/>
    <p:sldId id="757" r:id="rId17"/>
    <p:sldId id="713" r:id="rId18"/>
    <p:sldId id="712" r:id="rId19"/>
    <p:sldId id="766" r:id="rId20"/>
    <p:sldId id="765" r:id="rId21"/>
    <p:sldId id="762" r:id="rId22"/>
    <p:sldId id="710" r:id="rId23"/>
    <p:sldId id="763" r:id="rId24"/>
    <p:sldId id="716" r:id="rId25"/>
    <p:sldId id="725" r:id="rId26"/>
    <p:sldId id="724" r:id="rId27"/>
    <p:sldId id="726" r:id="rId28"/>
    <p:sldId id="727" r:id="rId29"/>
    <p:sldId id="728" r:id="rId30"/>
    <p:sldId id="730" r:id="rId31"/>
    <p:sldId id="731" r:id="rId32"/>
    <p:sldId id="734" r:id="rId33"/>
    <p:sldId id="733" r:id="rId34"/>
    <p:sldId id="729" r:id="rId35"/>
    <p:sldId id="751" r:id="rId36"/>
    <p:sldId id="752" r:id="rId37"/>
    <p:sldId id="719" r:id="rId38"/>
    <p:sldId id="745" r:id="rId39"/>
    <p:sldId id="743" r:id="rId40"/>
    <p:sldId id="746" r:id="rId41"/>
    <p:sldId id="747" r:id="rId42"/>
    <p:sldId id="748" r:id="rId43"/>
    <p:sldId id="749" r:id="rId44"/>
    <p:sldId id="764" r:id="rId45"/>
    <p:sldId id="718" r:id="rId46"/>
    <p:sldId id="721" r:id="rId47"/>
    <p:sldId id="720" r:id="rId48"/>
    <p:sldId id="694" r:id="rId49"/>
    <p:sldId id="695" r:id="rId50"/>
    <p:sldId id="703" r:id="rId51"/>
    <p:sldId id="692" r:id="rId52"/>
  </p:sldIdLst>
  <p:sldSz cx="9144000" cy="6858000" type="screen4x3"/>
  <p:notesSz cx="7102475" cy="1023461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ong" initials="d" lastIdx="12" clrIdx="0"/>
  <p:cmAuthor id="1" name="dongixcheng" initials="d"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D1FFEC"/>
    <a:srgbClr val="000000"/>
    <a:srgbClr val="111111"/>
    <a:srgbClr val="CC3300"/>
    <a:srgbClr val="CC0000"/>
    <a:srgbClr val="FF5050"/>
    <a:srgbClr val="C1CF7D"/>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15" autoAdjust="0"/>
    <p:restoredTop sz="74386" autoAdjust="0"/>
  </p:normalViewPr>
  <p:slideViewPr>
    <p:cSldViewPr>
      <p:cViewPr>
        <p:scale>
          <a:sx n="75" d="100"/>
          <a:sy n="75" d="100"/>
        </p:scale>
        <p:origin x="-2664"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04"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commentAuthors" Target="commentAuthor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5.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viewProps" Target="view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9075" tIns="49538" rIns="99075" bIns="49538" rtlCol="0"/>
          <a:lstStyle>
            <a:lvl1pPr algn="l">
              <a:defRPr sz="1300"/>
            </a:lvl1pPr>
          </a:lstStyle>
          <a:p>
            <a:pPr>
              <a:defRPr/>
            </a:pPr>
            <a:r>
              <a:rPr lang="en-US" altLang="zh-CN"/>
              <a:t>1</a:t>
            </a:r>
            <a:endParaRPr lang="zh-CN" altLang="en-US"/>
          </a:p>
        </p:txBody>
      </p:sp>
      <p:sp>
        <p:nvSpPr>
          <p:cNvPr id="3" name="日期占位符 2"/>
          <p:cNvSpPr>
            <a:spLocks noGrp="1"/>
          </p:cNvSpPr>
          <p:nvPr>
            <p:ph type="dt" sz="quarter" idx="1"/>
          </p:nvPr>
        </p:nvSpPr>
        <p:spPr>
          <a:xfrm>
            <a:off x="4022725" y="0"/>
            <a:ext cx="3078163" cy="511175"/>
          </a:xfrm>
          <a:prstGeom prst="rect">
            <a:avLst/>
          </a:prstGeom>
        </p:spPr>
        <p:txBody>
          <a:bodyPr vert="horz" lIns="99075" tIns="49538" rIns="99075" bIns="49538" rtlCol="0"/>
          <a:lstStyle>
            <a:lvl1pPr algn="r">
              <a:defRPr sz="1300"/>
            </a:lvl1pPr>
          </a:lstStyle>
          <a:p>
            <a:pPr>
              <a:defRPr/>
            </a:pPr>
            <a:fld id="{D674FF02-C25E-4FDA-BB00-052347E56751}" type="datetimeFigureOut">
              <a:rPr lang="zh-CN" altLang="en-US"/>
              <a:pPr>
                <a:defRPr/>
              </a:pPr>
              <a:t>2017/11/27</a:t>
            </a:fld>
            <a:endParaRPr lang="zh-CN" altLang="en-US" dirty="0"/>
          </a:p>
        </p:txBody>
      </p:sp>
      <p:sp>
        <p:nvSpPr>
          <p:cNvPr id="4" name="页脚占位符 3"/>
          <p:cNvSpPr>
            <a:spLocks noGrp="1"/>
          </p:cNvSpPr>
          <p:nvPr>
            <p:ph type="ftr" sz="quarter" idx="2"/>
          </p:nvPr>
        </p:nvSpPr>
        <p:spPr>
          <a:xfrm>
            <a:off x="0" y="9721850"/>
            <a:ext cx="3078163" cy="511175"/>
          </a:xfrm>
          <a:prstGeom prst="rect">
            <a:avLst/>
          </a:prstGeom>
        </p:spPr>
        <p:txBody>
          <a:bodyPr vert="horz" lIns="99075" tIns="49538" rIns="99075" bIns="49538" rtlCol="0" anchor="b"/>
          <a:lstStyle>
            <a:lvl1pPr algn="l">
              <a:defRPr sz="1300"/>
            </a:lvl1pPr>
          </a:lstStyle>
          <a:p>
            <a:pPr>
              <a:defRPr/>
            </a:pPr>
            <a:endParaRPr lang="zh-CN" altLang="en-US"/>
          </a:p>
        </p:txBody>
      </p:sp>
      <p:sp>
        <p:nvSpPr>
          <p:cNvPr id="5" name="灯片编号占位符 4"/>
          <p:cNvSpPr>
            <a:spLocks noGrp="1"/>
          </p:cNvSpPr>
          <p:nvPr>
            <p:ph type="sldNum" sz="quarter" idx="3"/>
          </p:nvPr>
        </p:nvSpPr>
        <p:spPr>
          <a:xfrm>
            <a:off x="4022725" y="9721850"/>
            <a:ext cx="3078163" cy="511175"/>
          </a:xfrm>
          <a:prstGeom prst="rect">
            <a:avLst/>
          </a:prstGeom>
        </p:spPr>
        <p:txBody>
          <a:bodyPr vert="horz" lIns="99075" tIns="49538" rIns="99075" bIns="49538" rtlCol="0" anchor="b"/>
          <a:lstStyle>
            <a:lvl1pPr algn="r">
              <a:defRPr sz="1300"/>
            </a:lvl1pPr>
          </a:lstStyle>
          <a:p>
            <a:pPr>
              <a:defRPr/>
            </a:pPr>
            <a:fld id="{3075291B-3EFD-4817-8C90-EC80638902E9}" type="slidenum">
              <a:rPr lang="zh-CN" altLang="en-US"/>
              <a:pPr>
                <a:defRPr/>
              </a:pPr>
              <a:t>‹#›</a:t>
            </a:fld>
            <a:endParaRPr lang="zh-CN" altLang="en-US"/>
          </a:p>
        </p:txBody>
      </p:sp>
    </p:spTree>
    <p:extLst>
      <p:ext uri="{BB962C8B-B14F-4D97-AF65-F5344CB8AC3E}">
        <p14:creationId xmlns:p14="http://schemas.microsoft.com/office/powerpoint/2010/main" val="3585640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9075" tIns="49538" rIns="99075" bIns="49538" rtlCol="0"/>
          <a:lstStyle>
            <a:lvl1pPr algn="l">
              <a:defRPr sz="1300"/>
            </a:lvl1pPr>
          </a:lstStyle>
          <a:p>
            <a:pPr>
              <a:defRPr/>
            </a:pPr>
            <a:endParaRPr lang="zh-CN" altLang="en-US"/>
          </a:p>
        </p:txBody>
      </p:sp>
      <p:sp>
        <p:nvSpPr>
          <p:cNvPr id="3" name="日期占位符 2"/>
          <p:cNvSpPr>
            <a:spLocks noGrp="1"/>
          </p:cNvSpPr>
          <p:nvPr>
            <p:ph type="dt" idx="1"/>
          </p:nvPr>
        </p:nvSpPr>
        <p:spPr>
          <a:xfrm>
            <a:off x="4022725" y="0"/>
            <a:ext cx="3078163" cy="511175"/>
          </a:xfrm>
          <a:prstGeom prst="rect">
            <a:avLst/>
          </a:prstGeom>
        </p:spPr>
        <p:txBody>
          <a:bodyPr vert="horz" lIns="99075" tIns="49538" rIns="99075" bIns="49538" rtlCol="0"/>
          <a:lstStyle>
            <a:lvl1pPr algn="r">
              <a:defRPr sz="1300"/>
            </a:lvl1pPr>
          </a:lstStyle>
          <a:p>
            <a:pPr>
              <a:defRPr/>
            </a:pPr>
            <a:fld id="{102EE930-F678-43D5-9EB0-DD4844EC62B4}" type="datetimeFigureOut">
              <a:rPr lang="zh-CN" altLang="en-US"/>
              <a:pPr>
                <a:defRPr/>
              </a:pPr>
              <a:t>2017/11/27</a:t>
            </a:fld>
            <a:endParaRPr lang="zh-CN" altLang="en-US"/>
          </a:p>
        </p:txBody>
      </p:sp>
      <p:sp>
        <p:nvSpPr>
          <p:cNvPr id="4" name="幻灯片图像占位符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75" tIns="49538" rIns="99075" bIns="49538" rtlCol="0" anchor="ctr"/>
          <a:lstStyle/>
          <a:p>
            <a:pPr lvl="0"/>
            <a:endParaRPr lang="zh-CN" altLang="en-US" noProof="0" smtClean="0"/>
          </a:p>
        </p:txBody>
      </p:sp>
      <p:sp>
        <p:nvSpPr>
          <p:cNvPr id="5" name="备注占位符 4"/>
          <p:cNvSpPr>
            <a:spLocks noGrp="1"/>
          </p:cNvSpPr>
          <p:nvPr>
            <p:ph type="body" sz="quarter" idx="3"/>
          </p:nvPr>
        </p:nvSpPr>
        <p:spPr>
          <a:xfrm>
            <a:off x="709613" y="4860925"/>
            <a:ext cx="5683250" cy="4605338"/>
          </a:xfrm>
          <a:prstGeom prst="rect">
            <a:avLst/>
          </a:prstGeom>
        </p:spPr>
        <p:txBody>
          <a:bodyPr vert="horz" lIns="99075" tIns="49538" rIns="99075" bIns="49538"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850"/>
            <a:ext cx="3078163" cy="511175"/>
          </a:xfrm>
          <a:prstGeom prst="rect">
            <a:avLst/>
          </a:prstGeom>
        </p:spPr>
        <p:txBody>
          <a:bodyPr vert="horz" lIns="99075" tIns="49538" rIns="99075" bIns="49538" rtlCol="0" anchor="b"/>
          <a:lstStyle>
            <a:lvl1pPr algn="l">
              <a:defRPr sz="1300"/>
            </a:lvl1pPr>
          </a:lstStyle>
          <a:p>
            <a:pPr>
              <a:defRPr/>
            </a:pPr>
            <a:endParaRPr lang="zh-CN" altLang="en-US"/>
          </a:p>
        </p:txBody>
      </p:sp>
      <p:sp>
        <p:nvSpPr>
          <p:cNvPr id="7" name="灯片编号占位符 6"/>
          <p:cNvSpPr>
            <a:spLocks noGrp="1"/>
          </p:cNvSpPr>
          <p:nvPr>
            <p:ph type="sldNum" sz="quarter" idx="5"/>
          </p:nvPr>
        </p:nvSpPr>
        <p:spPr>
          <a:xfrm>
            <a:off x="4022725" y="9721850"/>
            <a:ext cx="3078163" cy="511175"/>
          </a:xfrm>
          <a:prstGeom prst="rect">
            <a:avLst/>
          </a:prstGeom>
        </p:spPr>
        <p:txBody>
          <a:bodyPr vert="horz" lIns="99075" tIns="49538" rIns="99075" bIns="49538" rtlCol="0" anchor="b"/>
          <a:lstStyle>
            <a:lvl1pPr algn="r">
              <a:defRPr sz="1300"/>
            </a:lvl1pPr>
          </a:lstStyle>
          <a:p>
            <a:pPr>
              <a:defRPr/>
            </a:pPr>
            <a:fld id="{B026B86A-9441-4680-A9F8-90C58B72EF53}" type="slidenum">
              <a:rPr lang="zh-CN" altLang="en-US"/>
              <a:pPr>
                <a:defRPr/>
              </a:pPr>
              <a:t>‹#›</a:t>
            </a:fld>
            <a:endParaRPr lang="zh-CN" altLang="en-US"/>
          </a:p>
        </p:txBody>
      </p:sp>
    </p:spTree>
    <p:extLst>
      <p:ext uri="{BB962C8B-B14F-4D97-AF65-F5344CB8AC3E}">
        <p14:creationId xmlns:p14="http://schemas.microsoft.com/office/powerpoint/2010/main" val="16403155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8294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26E5B75-EA25-4FF3-B90F-19A629CAE81E}" type="slidenum">
              <a:rPr lang="zh-CN" altLang="en-US" smtClean="0"/>
              <a:pPr/>
              <a:t>1</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12</a:t>
            </a:fld>
            <a:endParaRPr lang="zh-CN" altLang="en-US"/>
          </a:p>
        </p:txBody>
      </p:sp>
    </p:spTree>
    <p:extLst>
      <p:ext uri="{BB962C8B-B14F-4D97-AF65-F5344CB8AC3E}">
        <p14:creationId xmlns:p14="http://schemas.microsoft.com/office/powerpoint/2010/main" val="4232839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13</a:t>
            </a:fld>
            <a:endParaRPr lang="zh-CN" altLang="en-US"/>
          </a:p>
        </p:txBody>
      </p:sp>
    </p:spTree>
    <p:extLst>
      <p:ext uri="{BB962C8B-B14F-4D97-AF65-F5344CB8AC3E}">
        <p14:creationId xmlns:p14="http://schemas.microsoft.com/office/powerpoint/2010/main" val="573446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14</a:t>
            </a:fld>
            <a:endParaRPr lang="zh-CN" altLang="en-US"/>
          </a:p>
        </p:txBody>
      </p:sp>
    </p:spTree>
    <p:extLst>
      <p:ext uri="{BB962C8B-B14F-4D97-AF65-F5344CB8AC3E}">
        <p14:creationId xmlns:p14="http://schemas.microsoft.com/office/powerpoint/2010/main" val="573446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15</a:t>
            </a:fld>
            <a:endParaRPr lang="zh-CN" altLang="en-US"/>
          </a:p>
        </p:txBody>
      </p:sp>
    </p:spTree>
    <p:extLst>
      <p:ext uri="{BB962C8B-B14F-4D97-AF65-F5344CB8AC3E}">
        <p14:creationId xmlns:p14="http://schemas.microsoft.com/office/powerpoint/2010/main" val="573446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Char char="Ø"/>
            </a:pPr>
            <a:r>
              <a:rPr lang="zh-CN" altLang="en-US" dirty="0" smtClean="0"/>
              <a:t> </a:t>
            </a:r>
            <a:r>
              <a:rPr lang="en-US" altLang="zh-CN" b="1" dirty="0" smtClean="0"/>
              <a:t>core </a:t>
            </a:r>
            <a:r>
              <a:rPr lang="zh-CN" altLang="en-US" b="1" dirty="0" smtClean="0"/>
              <a:t>：</a:t>
            </a:r>
            <a:r>
              <a:rPr lang="zh-CN" altLang="en-US" dirty="0" smtClean="0"/>
              <a:t>处理数据的输入输出，从不同的数据源获取数据（</a:t>
            </a:r>
            <a:r>
              <a:rPr lang="en-US" altLang="zh-CN" dirty="0" smtClean="0"/>
              <a:t>RDD</a:t>
            </a:r>
            <a:r>
              <a:rPr lang="zh-CN" altLang="en-US" dirty="0" smtClean="0"/>
              <a:t>、</a:t>
            </a:r>
            <a:r>
              <a:rPr lang="en-US" altLang="zh-CN" dirty="0" smtClean="0"/>
              <a:t>Parquet</a:t>
            </a:r>
            <a:r>
              <a:rPr lang="zh-CN" altLang="en-US" dirty="0" smtClean="0"/>
              <a:t>、</a:t>
            </a:r>
            <a:r>
              <a:rPr lang="en-US" altLang="zh-CN" dirty="0" err="1" smtClean="0"/>
              <a:t>json</a:t>
            </a:r>
            <a:r>
              <a:rPr lang="zh-CN" altLang="en-US" dirty="0" smtClean="0"/>
              <a:t>等），将查询结果输出成</a:t>
            </a:r>
            <a:r>
              <a:rPr lang="en-US" altLang="zh-CN" dirty="0" err="1" smtClean="0"/>
              <a:t>schemaRDD</a:t>
            </a:r>
            <a:r>
              <a:rPr lang="zh-CN" altLang="en-US" dirty="0" smtClean="0"/>
              <a:t>； </a:t>
            </a:r>
            <a:endParaRPr lang="en-US" altLang="zh-CN" dirty="0" smtClean="0"/>
          </a:p>
          <a:p>
            <a:pPr>
              <a:buFont typeface="Wingdings" panose="05000000000000000000" pitchFamily="2" charset="2"/>
              <a:buChar char="Ø"/>
            </a:pPr>
            <a:r>
              <a:rPr lang="zh-CN" altLang="en-US" b="1" dirty="0" smtClean="0"/>
              <a:t> </a:t>
            </a:r>
            <a:r>
              <a:rPr lang="en-US" altLang="zh-CN" b="1" dirty="0" smtClean="0"/>
              <a:t>catalyst</a:t>
            </a:r>
            <a:r>
              <a:rPr lang="zh-CN" altLang="en-US" dirty="0" smtClean="0"/>
              <a:t>：处理查询语句的整个处理过程，包括解析、绑定、优化、物理计划等</a:t>
            </a:r>
            <a:endParaRPr lang="en-US" altLang="zh-CN" dirty="0" smtClean="0"/>
          </a:p>
          <a:p>
            <a:pPr>
              <a:buFont typeface="Wingdings" panose="05000000000000000000" pitchFamily="2" charset="2"/>
              <a:buChar char="Ø"/>
            </a:pPr>
            <a:r>
              <a:rPr lang="en-US" altLang="zh-CN" b="1" dirty="0" smtClean="0"/>
              <a:t>Hive</a:t>
            </a:r>
            <a:r>
              <a:rPr lang="zh-CN" altLang="en-US" b="1" dirty="0" smtClean="0"/>
              <a:t>：</a:t>
            </a:r>
            <a:r>
              <a:rPr lang="zh-CN" altLang="en-US" dirty="0" smtClean="0"/>
              <a:t>对</a:t>
            </a:r>
            <a:r>
              <a:rPr lang="en-US" altLang="zh-CN" dirty="0" smtClean="0"/>
              <a:t>hive</a:t>
            </a:r>
            <a:r>
              <a:rPr lang="zh-CN" altLang="en-US" dirty="0" smtClean="0"/>
              <a:t>数据的处理  </a:t>
            </a:r>
            <a:endParaRPr lang="en-US" altLang="zh-CN" dirty="0" smtClean="0"/>
          </a:p>
          <a:p>
            <a:pPr>
              <a:buFont typeface="Wingdings" panose="05000000000000000000" pitchFamily="2" charset="2"/>
              <a:buChar char="Ø"/>
            </a:pPr>
            <a:r>
              <a:rPr lang="en-US" altLang="zh-CN" b="1" dirty="0" smtClean="0"/>
              <a:t>hive-</a:t>
            </a:r>
            <a:r>
              <a:rPr lang="en-US" altLang="zh-CN" b="1" dirty="0" err="1" smtClean="0"/>
              <a:t>ThriftServer</a:t>
            </a:r>
            <a:r>
              <a:rPr lang="zh-CN" altLang="en-US" b="1" dirty="0" smtClean="0"/>
              <a:t>：</a:t>
            </a:r>
            <a:r>
              <a:rPr lang="zh-CN" altLang="en-US" dirty="0" smtClean="0"/>
              <a:t>提供</a:t>
            </a:r>
            <a:r>
              <a:rPr lang="en-US" altLang="zh-CN" dirty="0" smtClean="0"/>
              <a:t>CLI</a:t>
            </a:r>
            <a:r>
              <a:rPr lang="zh-CN" altLang="en-US" dirty="0" smtClean="0"/>
              <a:t>和</a:t>
            </a:r>
            <a:r>
              <a:rPr lang="en-US" altLang="zh-CN" dirty="0" smtClean="0"/>
              <a:t>JDBC/ODBC</a:t>
            </a:r>
            <a:r>
              <a:rPr lang="zh-CN" altLang="en-US" dirty="0" smtClean="0"/>
              <a:t>接口在这四个模块中，</a:t>
            </a:r>
            <a:r>
              <a:rPr lang="en-US" altLang="zh-CN" dirty="0" smtClean="0"/>
              <a:t>catalyst</a:t>
            </a:r>
            <a:r>
              <a:rPr lang="zh-CN" altLang="en-US" dirty="0" smtClean="0"/>
              <a:t>处于最核心的部分，其性能优劣将影响整体的性能</a:t>
            </a:r>
            <a:endParaRPr lang="zh-CN" altLang="en-US" dirty="0"/>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20</a:t>
            </a:fld>
            <a:endParaRPr lang="zh-CN" altLang="en-US"/>
          </a:p>
        </p:txBody>
      </p:sp>
    </p:spTree>
    <p:extLst>
      <p:ext uri="{BB962C8B-B14F-4D97-AF65-F5344CB8AC3E}">
        <p14:creationId xmlns:p14="http://schemas.microsoft.com/office/powerpoint/2010/main" val="2070746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相信无论对</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优化器有无了解，都肯定知道</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语法树这个概念，</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语法树就是</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语句通过编译器之后会被解析成一棵树状结构。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这棵树会包含很多节点对象，每个节点都拥有特定的数据类型，同时会有</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个或多个孩子节点（节点对象在代码中定义为</a:t>
            </a:r>
            <a:r>
              <a:rPr lang="en-US" altLang="zh-CN" sz="1200" b="0" i="0" kern="1200" dirty="0" err="1" smtClean="0">
                <a:solidFill>
                  <a:schemeClr val="tx1"/>
                </a:solidFill>
                <a:effectLst/>
                <a:latin typeface="+mn-lt"/>
                <a:ea typeface="+mn-ea"/>
                <a:cs typeface="+mn-cs"/>
              </a:rPr>
              <a:t>TreeNode</a:t>
            </a:r>
            <a:r>
              <a:rPr lang="zh-CN" altLang="en-US" sz="1200" b="0" i="0" kern="1200" dirty="0" smtClean="0">
                <a:solidFill>
                  <a:schemeClr val="tx1"/>
                </a:solidFill>
                <a:effectLst/>
                <a:latin typeface="+mn-lt"/>
                <a:ea typeface="+mn-ea"/>
                <a:cs typeface="+mn-cs"/>
              </a:rPr>
              <a:t>对象）</a:t>
            </a:r>
            <a:endParaRPr lang="zh-CN" altLang="en-US" dirty="0"/>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21</a:t>
            </a:fld>
            <a:endParaRPr lang="zh-CN" altLang="en-US"/>
          </a:p>
        </p:txBody>
      </p:sp>
    </p:spTree>
    <p:extLst>
      <p:ext uri="{BB962C8B-B14F-4D97-AF65-F5344CB8AC3E}">
        <p14:creationId xmlns:p14="http://schemas.microsoft.com/office/powerpoint/2010/main" val="2007648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a:p>
            <a:pPr marL="228600" indent="-228600">
              <a:buFont typeface="+mj-lt"/>
              <a:buAutoNum type="arabicPeriod"/>
            </a:pPr>
            <a:r>
              <a:rPr lang="zh-CN" altLang="en-US" sz="1200" b="0" i="0" kern="1200" dirty="0" smtClean="0">
                <a:solidFill>
                  <a:schemeClr val="tx1"/>
                </a:solidFill>
                <a:effectLst/>
                <a:latin typeface="+mn-lt"/>
                <a:ea typeface="+mn-ea"/>
                <a:cs typeface="+mn-cs"/>
              </a:rPr>
              <a:t>两个</a:t>
            </a:r>
            <a:r>
              <a:rPr lang="en-US" altLang="zh-CN" sz="1200" b="0" i="0" kern="1200" dirty="0" smtClean="0">
                <a:solidFill>
                  <a:schemeClr val="tx1"/>
                </a:solidFill>
                <a:effectLst/>
                <a:latin typeface="+mn-lt"/>
                <a:ea typeface="+mn-ea"/>
                <a:cs typeface="+mn-cs"/>
              </a:rPr>
              <a:t>Integer</a:t>
            </a:r>
            <a:r>
              <a:rPr lang="zh-CN" altLang="en-US" sz="1200" b="0" i="0" kern="1200" dirty="0" smtClean="0">
                <a:solidFill>
                  <a:schemeClr val="tx1"/>
                </a:solidFill>
                <a:effectLst/>
                <a:latin typeface="+mn-lt"/>
                <a:ea typeface="+mn-ea"/>
                <a:cs typeface="+mn-cs"/>
              </a:rPr>
              <a:t>类型的常量相加可以等价转换为一个</a:t>
            </a:r>
            <a:r>
              <a:rPr lang="en-US" altLang="zh-CN" sz="1200" b="0" i="0" kern="1200" dirty="0" smtClean="0">
                <a:solidFill>
                  <a:schemeClr val="tx1"/>
                </a:solidFill>
                <a:effectLst/>
                <a:latin typeface="+mn-lt"/>
                <a:ea typeface="+mn-ea"/>
                <a:cs typeface="+mn-cs"/>
              </a:rPr>
              <a:t>Integer</a:t>
            </a:r>
            <a:r>
              <a:rPr lang="zh-CN" altLang="en-US" sz="1200" b="0" i="0" kern="1200" dirty="0" smtClean="0">
                <a:solidFill>
                  <a:schemeClr val="tx1"/>
                </a:solidFill>
                <a:effectLst/>
                <a:latin typeface="+mn-lt"/>
                <a:ea typeface="+mn-ea"/>
                <a:cs typeface="+mn-cs"/>
              </a:rPr>
              <a:t>常量，这个规则其实很简单，对于上文中提到的表达式</a:t>
            </a:r>
            <a:r>
              <a:rPr lang="en-US" altLang="zh-CN" sz="1200" b="0" i="0" kern="1200" dirty="0" smtClean="0">
                <a:solidFill>
                  <a:schemeClr val="tx1"/>
                </a:solidFill>
                <a:effectLst/>
                <a:latin typeface="+mn-lt"/>
                <a:ea typeface="+mn-ea"/>
                <a:cs typeface="+mn-cs"/>
              </a:rPr>
              <a:t>x+(1+2)</a:t>
            </a:r>
            <a:r>
              <a:rPr lang="zh-CN" altLang="en-US" sz="1200" b="0" i="0" kern="1200" dirty="0" smtClean="0">
                <a:solidFill>
                  <a:schemeClr val="tx1"/>
                </a:solidFill>
                <a:effectLst/>
                <a:latin typeface="+mn-lt"/>
                <a:ea typeface="+mn-ea"/>
                <a:cs typeface="+mn-cs"/>
              </a:rPr>
              <a:t>来说就可以转变为</a:t>
            </a:r>
            <a:r>
              <a:rPr lang="en-US" altLang="zh-CN" sz="1200" b="0" i="0" kern="1200" dirty="0" smtClean="0">
                <a:solidFill>
                  <a:schemeClr val="tx1"/>
                </a:solidFill>
                <a:effectLst/>
                <a:latin typeface="+mn-lt"/>
                <a:ea typeface="+mn-ea"/>
                <a:cs typeface="+mn-cs"/>
              </a:rPr>
              <a:t>x+3</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228600" indent="-228600">
              <a:buFont typeface="+mj-lt"/>
              <a:buAutoNum type="arabicPeriod"/>
            </a:pPr>
            <a:r>
              <a:rPr lang="zh-CN" altLang="en-US" sz="1200" b="0" i="0" kern="1200" dirty="0" smtClean="0">
                <a:solidFill>
                  <a:schemeClr val="tx1"/>
                </a:solidFill>
                <a:effectLst/>
                <a:latin typeface="+mn-lt"/>
                <a:ea typeface="+mn-ea"/>
                <a:cs typeface="+mn-cs"/>
              </a:rPr>
              <a:t>对于程序来讲，如何找到两个</a:t>
            </a:r>
            <a:r>
              <a:rPr lang="en-US" altLang="zh-CN" sz="1200" b="0" i="0" kern="1200" dirty="0" smtClean="0">
                <a:solidFill>
                  <a:schemeClr val="tx1"/>
                </a:solidFill>
                <a:effectLst/>
                <a:latin typeface="+mn-lt"/>
                <a:ea typeface="+mn-ea"/>
                <a:cs typeface="+mn-cs"/>
              </a:rPr>
              <a:t>Integer</a:t>
            </a:r>
            <a:r>
              <a:rPr lang="zh-CN" altLang="en-US" sz="1200" b="0" i="0" kern="1200" dirty="0" smtClean="0">
                <a:solidFill>
                  <a:schemeClr val="tx1"/>
                </a:solidFill>
                <a:effectLst/>
                <a:latin typeface="+mn-lt"/>
                <a:ea typeface="+mn-ea"/>
                <a:cs typeface="+mn-cs"/>
              </a:rPr>
              <a:t>常量呢？其实就是简单的二叉树遍历算法，每遍历到一个节点，就模式匹配当前节点为</a:t>
            </a:r>
            <a:r>
              <a:rPr lang="en-US" altLang="zh-CN" sz="1200" b="0" i="0" kern="1200" dirty="0" smtClean="0">
                <a:solidFill>
                  <a:schemeClr val="tx1"/>
                </a:solidFill>
                <a:effectLst/>
                <a:latin typeface="+mn-lt"/>
                <a:ea typeface="+mn-ea"/>
                <a:cs typeface="+mn-cs"/>
              </a:rPr>
              <a:t>Add</a:t>
            </a:r>
            <a:r>
              <a:rPr lang="zh-CN" altLang="en-US" sz="1200" b="0" i="0" kern="1200" dirty="0" smtClean="0">
                <a:solidFill>
                  <a:schemeClr val="tx1"/>
                </a:solidFill>
                <a:effectLst/>
                <a:latin typeface="+mn-lt"/>
                <a:ea typeface="+mn-ea"/>
                <a:cs typeface="+mn-cs"/>
              </a:rPr>
              <a:t>、左右子节点是</a:t>
            </a:r>
            <a:r>
              <a:rPr lang="en-US" altLang="zh-CN" sz="1200" b="0" i="0" kern="1200" dirty="0" smtClean="0">
                <a:solidFill>
                  <a:schemeClr val="tx1"/>
                </a:solidFill>
                <a:effectLst/>
                <a:latin typeface="+mn-lt"/>
                <a:ea typeface="+mn-ea"/>
                <a:cs typeface="+mn-cs"/>
              </a:rPr>
              <a:t>Integer</a:t>
            </a:r>
            <a:r>
              <a:rPr lang="zh-CN" altLang="en-US" sz="1200" b="0" i="0" kern="1200" dirty="0" smtClean="0">
                <a:solidFill>
                  <a:schemeClr val="tx1"/>
                </a:solidFill>
                <a:effectLst/>
                <a:latin typeface="+mn-lt"/>
                <a:ea typeface="+mn-ea"/>
                <a:cs typeface="+mn-cs"/>
              </a:rPr>
              <a:t>常量的结构，定位到之后将此三个节点替换为一个</a:t>
            </a:r>
            <a:r>
              <a:rPr lang="en-US" altLang="zh-CN" sz="1200" b="0" i="0" kern="1200" dirty="0" smtClean="0">
                <a:solidFill>
                  <a:schemeClr val="tx1"/>
                </a:solidFill>
                <a:effectLst/>
                <a:latin typeface="+mn-lt"/>
                <a:ea typeface="+mn-ea"/>
                <a:cs typeface="+mn-cs"/>
              </a:rPr>
              <a:t>Literal</a:t>
            </a:r>
            <a:r>
              <a:rPr lang="zh-CN" altLang="en-US" sz="1200" b="0" i="0" kern="1200" dirty="0" smtClean="0">
                <a:solidFill>
                  <a:schemeClr val="tx1"/>
                </a:solidFill>
                <a:effectLst/>
                <a:latin typeface="+mn-lt"/>
                <a:ea typeface="+mn-ea"/>
                <a:cs typeface="+mn-cs"/>
              </a:rPr>
              <a:t>类型的节点。</a:t>
            </a:r>
          </a:p>
          <a:p>
            <a:pPr marL="228600" indent="-228600">
              <a:buFont typeface="+mj-lt"/>
              <a:buAutoNum type="arabicPeriod"/>
            </a:pPr>
            <a:r>
              <a:rPr lang="zh-CN" altLang="en-US" sz="1200" b="0" i="0" kern="1200" dirty="0" smtClean="0">
                <a:solidFill>
                  <a:schemeClr val="tx1"/>
                </a:solidFill>
                <a:effectLst/>
                <a:latin typeface="+mn-lt"/>
                <a:ea typeface="+mn-ea"/>
                <a:cs typeface="+mn-cs"/>
              </a:rPr>
              <a:t>上面用一个最简单的示例来说明等价变换规则以及如何将规则应用于语法树。</a:t>
            </a:r>
            <a:endParaRPr lang="en-US" altLang="zh-CN" sz="1200" b="0" i="0" kern="1200" dirty="0" smtClean="0">
              <a:solidFill>
                <a:schemeClr val="tx1"/>
              </a:solidFill>
              <a:effectLst/>
              <a:latin typeface="+mn-lt"/>
              <a:ea typeface="+mn-ea"/>
              <a:cs typeface="+mn-cs"/>
            </a:endParaRPr>
          </a:p>
          <a:p>
            <a:pPr marL="228600" indent="-228600">
              <a:buFont typeface="+mj-lt"/>
              <a:buAutoNum type="arabicPeriod"/>
            </a:pPr>
            <a:endParaRPr lang="en-US" altLang="zh-CN" sz="1200" b="0" i="0" kern="1200" dirty="0" smtClean="0">
              <a:solidFill>
                <a:schemeClr val="tx1"/>
              </a:solidFill>
              <a:effectLst/>
              <a:latin typeface="+mn-lt"/>
              <a:ea typeface="+mn-ea"/>
              <a:cs typeface="+mn-cs"/>
            </a:endParaRPr>
          </a:p>
          <a:p>
            <a:pPr marL="228600" indent="-228600">
              <a:buFont typeface="+mj-lt"/>
              <a:buAutoNum type="arabicPeriod"/>
            </a:pPr>
            <a:r>
              <a:rPr lang="zh-CN" altLang="en-US" sz="1200" b="0" i="0" kern="1200" dirty="0" smtClean="0">
                <a:solidFill>
                  <a:schemeClr val="tx1"/>
                </a:solidFill>
                <a:effectLst/>
                <a:latin typeface="+mn-lt"/>
                <a:ea typeface="+mn-ea"/>
                <a:cs typeface="+mn-cs"/>
              </a:rPr>
              <a:t>在任何一个</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优化器中，通常会定义大量的</a:t>
            </a:r>
            <a:r>
              <a:rPr lang="en-US" altLang="zh-CN" sz="1200" b="0" i="0" kern="1200" dirty="0" smtClean="0">
                <a:solidFill>
                  <a:schemeClr val="tx1"/>
                </a:solidFill>
                <a:effectLst/>
                <a:latin typeface="+mn-lt"/>
                <a:ea typeface="+mn-ea"/>
                <a:cs typeface="+mn-cs"/>
              </a:rPr>
              <a:t>Rule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优化器会遍历语法树中每个节点，针对遍历到的节点模式匹配所有给定规则（</a:t>
            </a:r>
            <a:r>
              <a:rPr lang="en-US" altLang="zh-CN" sz="1200" b="0" i="0" kern="1200" dirty="0" smtClean="0">
                <a:solidFill>
                  <a:schemeClr val="tx1"/>
                </a:solidFill>
                <a:effectLst/>
                <a:latin typeface="+mn-lt"/>
                <a:ea typeface="+mn-ea"/>
                <a:cs typeface="+mn-cs"/>
              </a:rPr>
              <a:t>Rule</a:t>
            </a:r>
            <a:r>
              <a:rPr lang="zh-CN" altLang="en-US" sz="1200" b="0" i="0" kern="1200" dirty="0" smtClean="0">
                <a:solidFill>
                  <a:schemeClr val="tx1"/>
                </a:solidFill>
                <a:effectLst/>
                <a:latin typeface="+mn-lt"/>
                <a:ea typeface="+mn-ea"/>
                <a:cs typeface="+mn-cs"/>
              </a:rPr>
              <a:t>），如果有匹配成功的，就进行相应转换，如果所有规则都匹配失败，就继续遍历下一个节点。</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22</a:t>
            </a:fld>
            <a:endParaRPr lang="zh-CN" altLang="en-US"/>
          </a:p>
        </p:txBody>
      </p:sp>
    </p:spTree>
    <p:extLst>
      <p:ext uri="{BB962C8B-B14F-4D97-AF65-F5344CB8AC3E}">
        <p14:creationId xmlns:p14="http://schemas.microsoft.com/office/powerpoint/2010/main" val="2007648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SQL</a:t>
            </a:r>
            <a:r>
              <a:rPr lang="zh-CN" altLang="en-US" dirty="0" smtClean="0"/>
              <a:t>语句首先通过</a:t>
            </a:r>
            <a:r>
              <a:rPr lang="en-US" altLang="zh-CN" dirty="0" smtClean="0"/>
              <a:t>Parser</a:t>
            </a:r>
            <a:r>
              <a:rPr lang="zh-CN" altLang="en-US" dirty="0" smtClean="0"/>
              <a:t>模块被解析为语法树，此棵树称为</a:t>
            </a:r>
            <a:r>
              <a:rPr lang="en-US" altLang="zh-CN" dirty="0" smtClean="0"/>
              <a:t>Unresolved Logical Plan</a:t>
            </a:r>
            <a:r>
              <a:rPr lang="zh-CN" altLang="en-US" dirty="0" smtClean="0"/>
              <a:t>；</a:t>
            </a:r>
            <a:endParaRPr lang="en-US" altLang="zh-CN" dirty="0" smtClean="0"/>
          </a:p>
          <a:p>
            <a:r>
              <a:rPr lang="en-US" altLang="zh-CN" dirty="0" smtClean="0"/>
              <a:t>Unresolved Logical Plan</a:t>
            </a:r>
            <a:r>
              <a:rPr lang="zh-CN" altLang="en-US" dirty="0" smtClean="0"/>
              <a:t>通过</a:t>
            </a:r>
            <a:r>
              <a:rPr lang="en-US" altLang="zh-CN" dirty="0" smtClean="0"/>
              <a:t>Analyzer</a:t>
            </a:r>
            <a:r>
              <a:rPr lang="zh-CN" altLang="en-US" dirty="0" smtClean="0"/>
              <a:t>模块借助于数据元数据解析为</a:t>
            </a:r>
            <a:r>
              <a:rPr lang="en-US" altLang="zh-CN" dirty="0" smtClean="0"/>
              <a:t>Logical Plan</a:t>
            </a:r>
            <a:r>
              <a:rPr lang="zh-CN" altLang="en-US" dirty="0" smtClean="0"/>
              <a:t>；</a:t>
            </a:r>
            <a:endParaRPr lang="en-US" altLang="zh-CN" dirty="0" smtClean="0"/>
          </a:p>
          <a:p>
            <a:r>
              <a:rPr lang="zh-CN" altLang="en-US" dirty="0" smtClean="0"/>
              <a:t>此时再通过各种基于规则的优化策略进行深入优化，得到</a:t>
            </a:r>
            <a:r>
              <a:rPr lang="en-US" altLang="zh-CN" dirty="0" smtClean="0"/>
              <a:t>Optimized Logical Plan</a:t>
            </a:r>
            <a:r>
              <a:rPr lang="zh-CN" altLang="en-US" dirty="0" smtClean="0"/>
              <a:t>；</a:t>
            </a:r>
            <a:endParaRPr lang="en-US" altLang="zh-CN" dirty="0" smtClean="0"/>
          </a:p>
          <a:p>
            <a:r>
              <a:rPr lang="zh-CN" altLang="en-US" dirty="0" smtClean="0"/>
              <a:t>优化后的逻辑执行计划依然是逻辑的，并不能被</a:t>
            </a:r>
            <a:r>
              <a:rPr lang="en-US" altLang="zh-CN" dirty="0" smtClean="0"/>
              <a:t>Spark</a:t>
            </a:r>
            <a:r>
              <a:rPr lang="zh-CN" altLang="en-US" dirty="0" smtClean="0"/>
              <a:t>系统理解，此时需要将此逻辑执行计划转换为</a:t>
            </a:r>
            <a:r>
              <a:rPr lang="en-US" altLang="zh-CN" dirty="0" smtClean="0"/>
              <a:t>Physical Plan</a:t>
            </a:r>
            <a:r>
              <a:rPr lang="zh-CN" altLang="en-US" dirty="0" smtClean="0"/>
              <a:t>；</a:t>
            </a:r>
            <a:endParaRPr lang="en-US" altLang="zh-CN" dirty="0" smtClean="0"/>
          </a:p>
          <a:p>
            <a:r>
              <a:rPr lang="zh-CN" altLang="en-US" dirty="0" smtClean="0"/>
              <a:t>为了更好的对整个过程进行理解，下文通过一个简单示例进行解释。 </a:t>
            </a:r>
            <a:endParaRPr lang="zh-CN" altLang="en-US" dirty="0"/>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23</a:t>
            </a:fld>
            <a:endParaRPr lang="zh-CN" altLang="en-US"/>
          </a:p>
        </p:txBody>
      </p:sp>
    </p:spTree>
    <p:extLst>
      <p:ext uri="{BB962C8B-B14F-4D97-AF65-F5344CB8AC3E}">
        <p14:creationId xmlns:p14="http://schemas.microsoft.com/office/powerpoint/2010/main" val="4136201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zh-CN" altLang="en-US" sz="1200" b="0" i="0" kern="1200" dirty="0" smtClean="0">
                <a:solidFill>
                  <a:schemeClr val="tx1"/>
                </a:solidFill>
                <a:effectLst/>
                <a:latin typeface="+mn-lt"/>
                <a:ea typeface="+mn-ea"/>
                <a:cs typeface="+mn-cs"/>
              </a:rPr>
              <a:t>通过解析后的逻辑执行计划基本有了骨架，但是系统并不知道</a:t>
            </a:r>
            <a:r>
              <a:rPr lang="en-US" altLang="zh-CN" sz="1200" b="0" i="0" kern="1200" dirty="0" smtClean="0">
                <a:solidFill>
                  <a:schemeClr val="tx1"/>
                </a:solidFill>
                <a:effectLst/>
                <a:latin typeface="+mn-lt"/>
                <a:ea typeface="+mn-ea"/>
                <a:cs typeface="+mn-cs"/>
              </a:rPr>
              <a:t>score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sum</a:t>
            </a:r>
            <a:r>
              <a:rPr lang="zh-CN" altLang="en-US" sz="1200" b="0" i="0" kern="1200" dirty="0" smtClean="0">
                <a:solidFill>
                  <a:schemeClr val="tx1"/>
                </a:solidFill>
                <a:effectLst/>
                <a:latin typeface="+mn-lt"/>
                <a:ea typeface="+mn-ea"/>
                <a:cs typeface="+mn-cs"/>
              </a:rPr>
              <a:t>这些都是些什么鬼，</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此时需要基本的元数据信息来表达这些词素，最重要的元数据信息主要包括两部分：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表的</a:t>
            </a:r>
            <a:r>
              <a:rPr lang="en-US" altLang="zh-CN" sz="1200" b="0" i="0" kern="1200" dirty="0" smtClean="0">
                <a:solidFill>
                  <a:schemeClr val="tx1"/>
                </a:solidFill>
                <a:effectLst/>
                <a:latin typeface="+mn-lt"/>
                <a:ea typeface="+mn-ea"/>
                <a:cs typeface="+mn-cs"/>
              </a:rPr>
              <a:t>Scheme</a:t>
            </a:r>
            <a:r>
              <a:rPr lang="zh-CN" altLang="en-US" sz="1200" b="0" i="0" kern="1200" dirty="0" smtClean="0">
                <a:solidFill>
                  <a:schemeClr val="tx1"/>
                </a:solidFill>
                <a:effectLst/>
                <a:latin typeface="+mn-lt"/>
                <a:ea typeface="+mn-ea"/>
                <a:cs typeface="+mn-cs"/>
              </a:rPr>
              <a:t>和基本函数信息，表的</a:t>
            </a:r>
            <a:r>
              <a:rPr lang="en-US" altLang="zh-CN" sz="1200" b="0" i="0" kern="1200" dirty="0" smtClean="0">
                <a:solidFill>
                  <a:schemeClr val="tx1"/>
                </a:solidFill>
                <a:effectLst/>
                <a:latin typeface="+mn-lt"/>
                <a:ea typeface="+mn-ea"/>
                <a:cs typeface="+mn-cs"/>
              </a:rPr>
              <a:t>scheme</a:t>
            </a:r>
            <a:r>
              <a:rPr lang="zh-CN" altLang="en-US" sz="1200" b="0" i="0" kern="1200" dirty="0" smtClean="0">
                <a:solidFill>
                  <a:schemeClr val="tx1"/>
                </a:solidFill>
                <a:effectLst/>
                <a:latin typeface="+mn-lt"/>
                <a:ea typeface="+mn-ea"/>
                <a:cs typeface="+mn-cs"/>
              </a:rPr>
              <a:t>主要包括表的基本定义（列名、数据类型）、表的数据格式（</a:t>
            </a:r>
            <a:r>
              <a:rPr lang="en-US" altLang="zh-CN" sz="1200" b="0" i="0" kern="1200" dirty="0" err="1" smtClean="0">
                <a:solidFill>
                  <a:schemeClr val="tx1"/>
                </a:solidFill>
                <a:effectLst/>
                <a:latin typeface="+mn-lt"/>
                <a:ea typeface="+mn-ea"/>
                <a:cs typeface="+mn-cs"/>
              </a:rPr>
              <a:t>Json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Text</a:t>
            </a:r>
            <a:r>
              <a:rPr lang="zh-CN" altLang="en-US" sz="1200" b="0" i="0" kern="1200" dirty="0" smtClean="0">
                <a:solidFill>
                  <a:schemeClr val="tx1"/>
                </a:solidFill>
                <a:effectLst/>
                <a:latin typeface="+mn-lt"/>
                <a:ea typeface="+mn-ea"/>
                <a:cs typeface="+mn-cs"/>
              </a:rPr>
              <a:t>）、表的物理位置等，基本函数信息主要指类信息。</a:t>
            </a:r>
          </a:p>
          <a:p>
            <a:pPr marL="228600" indent="-228600">
              <a:buFont typeface="+mj-lt"/>
              <a:buAutoNum type="arabicPeriod"/>
            </a:pPr>
            <a:r>
              <a:rPr lang="en-US" altLang="zh-CN" sz="1200" b="0" i="0" kern="1200" dirty="0" smtClean="0">
                <a:solidFill>
                  <a:schemeClr val="tx1"/>
                </a:solidFill>
                <a:effectLst/>
                <a:latin typeface="+mn-lt"/>
                <a:ea typeface="+mn-ea"/>
                <a:cs typeface="+mn-cs"/>
              </a:rPr>
              <a:t>Analyzer</a:t>
            </a:r>
            <a:r>
              <a:rPr lang="zh-CN" altLang="en-US" sz="1200" b="0" i="0" kern="1200" dirty="0" smtClean="0">
                <a:solidFill>
                  <a:schemeClr val="tx1"/>
                </a:solidFill>
                <a:effectLst/>
                <a:latin typeface="+mn-lt"/>
                <a:ea typeface="+mn-ea"/>
                <a:cs typeface="+mn-cs"/>
              </a:rPr>
              <a:t>会再次遍历整个语法树，对树上的每个节点进行数据类型绑定以及函数绑定，比如</a:t>
            </a:r>
            <a:r>
              <a:rPr lang="en-US" altLang="zh-CN" sz="1200" b="0" i="0" kern="1200" dirty="0" smtClean="0">
                <a:solidFill>
                  <a:schemeClr val="tx1"/>
                </a:solidFill>
                <a:effectLst/>
                <a:latin typeface="+mn-lt"/>
                <a:ea typeface="+mn-ea"/>
                <a:cs typeface="+mn-cs"/>
              </a:rPr>
              <a:t>people</a:t>
            </a:r>
            <a:r>
              <a:rPr lang="zh-CN" altLang="en-US" sz="1200" b="0" i="0" kern="1200" dirty="0" smtClean="0">
                <a:solidFill>
                  <a:schemeClr val="tx1"/>
                </a:solidFill>
                <a:effectLst/>
                <a:latin typeface="+mn-lt"/>
                <a:ea typeface="+mn-ea"/>
                <a:cs typeface="+mn-cs"/>
              </a:rPr>
              <a:t>词素会根据元数据表信息解析为包含</a:t>
            </a:r>
            <a:r>
              <a:rPr lang="en-US" altLang="zh-CN" sz="1200" b="0" i="0" kern="1200" dirty="0" smtClean="0">
                <a:solidFill>
                  <a:schemeClr val="tx1"/>
                </a:solidFill>
                <a:effectLst/>
                <a:latin typeface="+mn-lt"/>
                <a:ea typeface="+mn-ea"/>
                <a:cs typeface="+mn-cs"/>
              </a:rPr>
              <a:t>age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以及</a:t>
            </a:r>
            <a:r>
              <a:rPr lang="en-US" altLang="zh-CN" sz="1200" b="0" i="0" kern="1200" dirty="0" smtClean="0">
                <a:solidFill>
                  <a:schemeClr val="tx1"/>
                </a:solidFill>
                <a:effectLst/>
                <a:latin typeface="+mn-lt"/>
                <a:ea typeface="+mn-ea"/>
                <a:cs typeface="+mn-cs"/>
              </a:rPr>
              <a:t>name</a:t>
            </a:r>
            <a:r>
              <a:rPr lang="zh-CN" altLang="en-US" sz="1200" b="0" i="0" kern="1200" dirty="0" smtClean="0">
                <a:solidFill>
                  <a:schemeClr val="tx1"/>
                </a:solidFill>
                <a:effectLst/>
                <a:latin typeface="+mn-lt"/>
                <a:ea typeface="+mn-ea"/>
                <a:cs typeface="+mn-cs"/>
              </a:rPr>
              <a:t>三列的表，</a:t>
            </a:r>
            <a:r>
              <a:rPr lang="en-US" altLang="zh-CN" sz="1200" b="0" i="0" kern="1200" dirty="0" err="1" smtClean="0">
                <a:solidFill>
                  <a:schemeClr val="tx1"/>
                </a:solidFill>
                <a:effectLst/>
                <a:latin typeface="+mn-lt"/>
                <a:ea typeface="+mn-ea"/>
                <a:cs typeface="+mn-cs"/>
              </a:rPr>
              <a:t>people.age</a:t>
            </a:r>
            <a:r>
              <a:rPr lang="zh-CN" altLang="en-US" sz="1200" b="0" i="0" kern="1200" dirty="0" smtClean="0">
                <a:solidFill>
                  <a:schemeClr val="tx1"/>
                </a:solidFill>
                <a:effectLst/>
                <a:latin typeface="+mn-lt"/>
                <a:ea typeface="+mn-ea"/>
                <a:cs typeface="+mn-cs"/>
              </a:rPr>
              <a:t>会被解析为数据类型为</a:t>
            </a:r>
            <a:r>
              <a:rPr lang="en-US" altLang="zh-CN" sz="1200" b="0" i="0" kern="1200" dirty="0" err="1" smtClean="0">
                <a:solidFill>
                  <a:schemeClr val="tx1"/>
                </a:solidFill>
                <a:effectLst/>
                <a:latin typeface="+mn-lt"/>
                <a:ea typeface="+mn-ea"/>
                <a:cs typeface="+mn-cs"/>
              </a:rPr>
              <a:t>int</a:t>
            </a:r>
            <a:r>
              <a:rPr lang="zh-CN" altLang="en-US" sz="1200" b="0" i="0" kern="1200" dirty="0" smtClean="0">
                <a:solidFill>
                  <a:schemeClr val="tx1"/>
                </a:solidFill>
                <a:effectLst/>
                <a:latin typeface="+mn-lt"/>
                <a:ea typeface="+mn-ea"/>
                <a:cs typeface="+mn-cs"/>
              </a:rPr>
              <a:t>的变量，</a:t>
            </a:r>
            <a:r>
              <a:rPr lang="en-US" altLang="zh-CN" sz="1200" b="0" i="0" kern="1200" dirty="0" smtClean="0">
                <a:solidFill>
                  <a:schemeClr val="tx1"/>
                </a:solidFill>
                <a:effectLst/>
                <a:latin typeface="+mn-lt"/>
                <a:ea typeface="+mn-ea"/>
                <a:cs typeface="+mn-cs"/>
              </a:rPr>
              <a:t>sum</a:t>
            </a:r>
            <a:r>
              <a:rPr lang="zh-CN" altLang="en-US" sz="1200" b="0" i="0" kern="1200" dirty="0" smtClean="0">
                <a:solidFill>
                  <a:schemeClr val="tx1"/>
                </a:solidFill>
                <a:effectLst/>
                <a:latin typeface="+mn-lt"/>
                <a:ea typeface="+mn-ea"/>
                <a:cs typeface="+mn-cs"/>
              </a:rPr>
              <a:t>会被解析为特定的聚合函数</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25</a:t>
            </a:fld>
            <a:endParaRPr lang="zh-CN" altLang="en-US"/>
          </a:p>
        </p:txBody>
      </p:sp>
    </p:spTree>
    <p:extLst>
      <p:ext uri="{BB962C8B-B14F-4D97-AF65-F5344CB8AC3E}">
        <p14:creationId xmlns:p14="http://schemas.microsoft.com/office/powerpoint/2010/main" val="1894702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sz="1200" b="0" i="0" kern="1200" dirty="0" smtClean="0">
                <a:solidFill>
                  <a:schemeClr val="tx1"/>
                </a:solidFill>
                <a:effectLst/>
                <a:latin typeface="+mn-lt"/>
                <a:ea typeface="+mn-ea"/>
                <a:cs typeface="+mn-cs"/>
              </a:rPr>
              <a:t>优化器是整个</a:t>
            </a:r>
            <a:r>
              <a:rPr lang="en-US" altLang="zh-CN" sz="1200" b="0" i="0" kern="1200" dirty="0" smtClean="0">
                <a:solidFill>
                  <a:schemeClr val="tx1"/>
                </a:solidFill>
                <a:effectLst/>
                <a:latin typeface="+mn-lt"/>
                <a:ea typeface="+mn-ea"/>
                <a:cs typeface="+mn-cs"/>
              </a:rPr>
              <a:t>Catalyst</a:t>
            </a:r>
            <a:r>
              <a:rPr lang="zh-CN" altLang="en-US" sz="1200" b="0" i="0" kern="1200" dirty="0" smtClean="0">
                <a:solidFill>
                  <a:schemeClr val="tx1"/>
                </a:solidFill>
                <a:effectLst/>
                <a:latin typeface="+mn-lt"/>
                <a:ea typeface="+mn-ea"/>
                <a:cs typeface="+mn-cs"/>
              </a:rPr>
              <a:t>的核心，上文提到优化器分为基于规则优化和基于代价优化两种</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此处只介绍基于规则的优化策略，基于规则的优化策略实际上就是对语法树进行一次遍历，模式匹配能够满足特定规则的节点，再进行相应的等价转换。</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因此，基于规则优化说到底就是一棵树等价地转换为另一棵树。</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中经典的优化规则有很多，下文结合示例介绍三种比较常见的规则：谓词下推（</a:t>
            </a:r>
            <a:r>
              <a:rPr lang="en-US" altLang="zh-CN" sz="1200" b="0" i="0" kern="1200" dirty="0" smtClean="0">
                <a:solidFill>
                  <a:schemeClr val="tx1"/>
                </a:solidFill>
                <a:effectLst/>
                <a:latin typeface="+mn-lt"/>
                <a:ea typeface="+mn-ea"/>
                <a:cs typeface="+mn-cs"/>
              </a:rPr>
              <a:t>Predicate Pushdown</a:t>
            </a:r>
            <a:r>
              <a:rPr lang="zh-CN" altLang="en-US" sz="1200" b="0" i="0" kern="1200" dirty="0" smtClean="0">
                <a:solidFill>
                  <a:schemeClr val="tx1"/>
                </a:solidFill>
                <a:effectLst/>
                <a:latin typeface="+mn-lt"/>
                <a:ea typeface="+mn-ea"/>
                <a:cs typeface="+mn-cs"/>
              </a:rPr>
              <a:t>）、常量累加（</a:t>
            </a:r>
            <a:r>
              <a:rPr lang="en-US" altLang="zh-CN" sz="1200" b="0" i="0" kern="1200" dirty="0" smtClean="0">
                <a:solidFill>
                  <a:schemeClr val="tx1"/>
                </a:solidFill>
                <a:effectLst/>
                <a:latin typeface="+mn-lt"/>
                <a:ea typeface="+mn-ea"/>
                <a:cs typeface="+mn-cs"/>
              </a:rPr>
              <a:t>Constant Folding</a:t>
            </a:r>
            <a:r>
              <a:rPr lang="zh-CN" altLang="en-US" sz="1200" b="0" i="0" kern="1200" dirty="0" smtClean="0">
                <a:solidFill>
                  <a:schemeClr val="tx1"/>
                </a:solidFill>
                <a:effectLst/>
                <a:latin typeface="+mn-lt"/>
                <a:ea typeface="+mn-ea"/>
                <a:cs typeface="+mn-cs"/>
              </a:rPr>
              <a:t>）和列值裁剪（</a:t>
            </a:r>
            <a:r>
              <a:rPr lang="en-US" altLang="zh-CN" sz="1200" b="0" i="0" kern="1200" dirty="0" smtClean="0">
                <a:solidFill>
                  <a:schemeClr val="tx1"/>
                </a:solidFill>
                <a:effectLst/>
                <a:latin typeface="+mn-lt"/>
                <a:ea typeface="+mn-ea"/>
                <a:cs typeface="+mn-cs"/>
              </a:rPr>
              <a:t>Column Pruning</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上图左边是经过</a:t>
            </a:r>
            <a:r>
              <a:rPr lang="en-US" altLang="zh-CN" sz="1200" b="0" i="0" kern="1200" dirty="0" smtClean="0">
                <a:solidFill>
                  <a:schemeClr val="tx1"/>
                </a:solidFill>
                <a:effectLst/>
                <a:latin typeface="+mn-lt"/>
                <a:ea typeface="+mn-ea"/>
                <a:cs typeface="+mn-cs"/>
              </a:rPr>
              <a:t>Analyzer</a:t>
            </a:r>
            <a:r>
              <a:rPr lang="zh-CN" altLang="en-US" sz="1200" b="0" i="0" kern="1200" dirty="0" smtClean="0">
                <a:solidFill>
                  <a:schemeClr val="tx1"/>
                </a:solidFill>
                <a:effectLst/>
                <a:latin typeface="+mn-lt"/>
                <a:ea typeface="+mn-ea"/>
                <a:cs typeface="+mn-cs"/>
              </a:rPr>
              <a:t>解析后的语法树，语法树中两个表先做</a:t>
            </a:r>
            <a:r>
              <a:rPr lang="en-US" altLang="zh-CN" sz="1200" b="0" i="0" kern="1200" dirty="0" smtClean="0">
                <a:solidFill>
                  <a:schemeClr val="tx1"/>
                </a:solidFill>
                <a:effectLst/>
                <a:latin typeface="+mn-lt"/>
                <a:ea typeface="+mn-ea"/>
                <a:cs typeface="+mn-cs"/>
              </a:rPr>
              <a:t>join</a:t>
            </a:r>
            <a:r>
              <a:rPr lang="zh-CN" altLang="en-US" sz="1200" b="0" i="0" kern="1200" dirty="0" smtClean="0">
                <a:solidFill>
                  <a:schemeClr val="tx1"/>
                </a:solidFill>
                <a:effectLst/>
                <a:latin typeface="+mn-lt"/>
                <a:ea typeface="+mn-ea"/>
                <a:cs typeface="+mn-cs"/>
              </a:rPr>
              <a:t>，之后再使用</a:t>
            </a:r>
            <a:r>
              <a:rPr lang="en-US" altLang="zh-CN" sz="1200" b="0" i="0" kern="1200" dirty="0" smtClean="0">
                <a:solidFill>
                  <a:schemeClr val="tx1"/>
                </a:solidFill>
                <a:effectLst/>
                <a:latin typeface="+mn-lt"/>
                <a:ea typeface="+mn-ea"/>
                <a:cs typeface="+mn-cs"/>
              </a:rPr>
              <a:t>age&gt;10</a:t>
            </a:r>
            <a:r>
              <a:rPr lang="zh-CN" altLang="en-US" sz="1200" b="0" i="0" kern="1200" dirty="0" smtClean="0">
                <a:solidFill>
                  <a:schemeClr val="tx1"/>
                </a:solidFill>
                <a:effectLst/>
                <a:latin typeface="+mn-lt"/>
                <a:ea typeface="+mn-ea"/>
                <a:cs typeface="+mn-cs"/>
              </a:rPr>
              <a:t>对结果进行过滤。大家知道</a:t>
            </a:r>
            <a:r>
              <a:rPr lang="en-US" altLang="zh-CN" sz="1200" b="0" i="0" kern="1200" dirty="0" smtClean="0">
                <a:solidFill>
                  <a:schemeClr val="tx1"/>
                </a:solidFill>
                <a:effectLst/>
                <a:latin typeface="+mn-lt"/>
                <a:ea typeface="+mn-ea"/>
                <a:cs typeface="+mn-cs"/>
              </a:rPr>
              <a:t>join</a:t>
            </a:r>
            <a:r>
              <a:rPr lang="zh-CN" altLang="en-US" sz="1200" b="0" i="0" kern="1200" dirty="0" smtClean="0">
                <a:solidFill>
                  <a:schemeClr val="tx1"/>
                </a:solidFill>
                <a:effectLst/>
                <a:latin typeface="+mn-lt"/>
                <a:ea typeface="+mn-ea"/>
                <a:cs typeface="+mn-cs"/>
              </a:rPr>
              <a:t>算子通常是一个非常耗时的算子，耗时多少一般取决于参与</a:t>
            </a:r>
            <a:r>
              <a:rPr lang="en-US" altLang="zh-CN" sz="1200" b="0" i="0" kern="1200" dirty="0" smtClean="0">
                <a:solidFill>
                  <a:schemeClr val="tx1"/>
                </a:solidFill>
                <a:effectLst/>
                <a:latin typeface="+mn-lt"/>
                <a:ea typeface="+mn-ea"/>
                <a:cs typeface="+mn-cs"/>
              </a:rPr>
              <a:t>join</a:t>
            </a:r>
            <a:r>
              <a:rPr lang="zh-CN" altLang="en-US" sz="1200" b="0" i="0" kern="1200" dirty="0" smtClean="0">
                <a:solidFill>
                  <a:schemeClr val="tx1"/>
                </a:solidFill>
                <a:effectLst/>
                <a:latin typeface="+mn-lt"/>
                <a:ea typeface="+mn-ea"/>
                <a:cs typeface="+mn-cs"/>
              </a:rPr>
              <a:t>的两个表的大小，如果能够减少参与</a:t>
            </a:r>
            <a:r>
              <a:rPr lang="en-US" altLang="zh-CN" sz="1200" b="0" i="0" kern="1200" dirty="0" smtClean="0">
                <a:solidFill>
                  <a:schemeClr val="tx1"/>
                </a:solidFill>
                <a:effectLst/>
                <a:latin typeface="+mn-lt"/>
                <a:ea typeface="+mn-ea"/>
                <a:cs typeface="+mn-cs"/>
              </a:rPr>
              <a:t>join</a:t>
            </a:r>
            <a:r>
              <a:rPr lang="zh-CN" altLang="en-US" sz="1200" b="0" i="0" kern="1200" dirty="0" smtClean="0">
                <a:solidFill>
                  <a:schemeClr val="tx1"/>
                </a:solidFill>
                <a:effectLst/>
                <a:latin typeface="+mn-lt"/>
                <a:ea typeface="+mn-ea"/>
                <a:cs typeface="+mn-cs"/>
              </a:rPr>
              <a:t>两表的大小，就可以大大降低</a:t>
            </a:r>
            <a:r>
              <a:rPr lang="en-US" altLang="zh-CN" sz="1200" b="0" i="0" kern="1200" dirty="0" smtClean="0">
                <a:solidFill>
                  <a:schemeClr val="tx1"/>
                </a:solidFill>
                <a:effectLst/>
                <a:latin typeface="+mn-lt"/>
                <a:ea typeface="+mn-ea"/>
                <a:cs typeface="+mn-cs"/>
              </a:rPr>
              <a:t>join</a:t>
            </a:r>
            <a:r>
              <a:rPr lang="zh-CN" altLang="en-US" sz="1200" b="0" i="0" kern="1200" dirty="0" smtClean="0">
                <a:solidFill>
                  <a:schemeClr val="tx1"/>
                </a:solidFill>
                <a:effectLst/>
                <a:latin typeface="+mn-lt"/>
                <a:ea typeface="+mn-ea"/>
                <a:cs typeface="+mn-cs"/>
              </a:rPr>
              <a:t>算子所需时间。谓词下推就是这样一种功能，它会将过滤操作下推到</a:t>
            </a:r>
            <a:r>
              <a:rPr lang="en-US" altLang="zh-CN" sz="1200" b="0" i="0" kern="1200" dirty="0" smtClean="0">
                <a:solidFill>
                  <a:schemeClr val="tx1"/>
                </a:solidFill>
                <a:effectLst/>
                <a:latin typeface="+mn-lt"/>
                <a:ea typeface="+mn-ea"/>
                <a:cs typeface="+mn-cs"/>
              </a:rPr>
              <a:t>join</a:t>
            </a:r>
            <a:r>
              <a:rPr lang="zh-CN" altLang="en-US" sz="1200" b="0" i="0" kern="1200" dirty="0" smtClean="0">
                <a:solidFill>
                  <a:schemeClr val="tx1"/>
                </a:solidFill>
                <a:effectLst/>
                <a:latin typeface="+mn-lt"/>
                <a:ea typeface="+mn-ea"/>
                <a:cs typeface="+mn-cs"/>
              </a:rPr>
              <a:t>之前进行，上图中过滤条件</a:t>
            </a:r>
            <a:r>
              <a:rPr lang="en-US" altLang="zh-CN" sz="1200" b="0" i="0" kern="1200" dirty="0" smtClean="0">
                <a:solidFill>
                  <a:schemeClr val="tx1"/>
                </a:solidFill>
                <a:effectLst/>
                <a:latin typeface="+mn-lt"/>
                <a:ea typeface="+mn-ea"/>
                <a:cs typeface="+mn-cs"/>
              </a:rPr>
              <a:t>age&gt;0</a:t>
            </a:r>
            <a:r>
              <a:rPr lang="zh-CN" altLang="en-US" sz="1200" b="0" i="0" kern="1200" dirty="0" smtClean="0">
                <a:solidFill>
                  <a:schemeClr val="tx1"/>
                </a:solidFill>
                <a:effectLst/>
                <a:latin typeface="+mn-lt"/>
                <a:ea typeface="+mn-ea"/>
                <a:cs typeface="+mn-cs"/>
              </a:rPr>
              <a:t>以及</a:t>
            </a:r>
            <a:r>
              <a:rPr lang="en-US" altLang="zh-CN" sz="1200" b="0" i="0" kern="1200" dirty="0" smtClean="0">
                <a:solidFill>
                  <a:schemeClr val="tx1"/>
                </a:solidFill>
                <a:effectLst/>
                <a:latin typeface="+mn-lt"/>
                <a:ea typeface="+mn-ea"/>
                <a:cs typeface="+mn-cs"/>
              </a:rPr>
              <a:t>id!=null</a:t>
            </a:r>
            <a:r>
              <a:rPr lang="zh-CN" altLang="en-US" sz="1200" b="0" i="0" kern="1200" dirty="0" smtClean="0">
                <a:solidFill>
                  <a:schemeClr val="tx1"/>
                </a:solidFill>
                <a:effectLst/>
                <a:latin typeface="+mn-lt"/>
                <a:ea typeface="+mn-ea"/>
                <a:cs typeface="+mn-cs"/>
              </a:rPr>
              <a:t>两个条件就分别下推到了</a:t>
            </a:r>
            <a:r>
              <a:rPr lang="en-US" altLang="zh-CN" sz="1200" b="0" i="0" kern="1200" dirty="0" smtClean="0">
                <a:solidFill>
                  <a:schemeClr val="tx1"/>
                </a:solidFill>
                <a:effectLst/>
                <a:latin typeface="+mn-lt"/>
                <a:ea typeface="+mn-ea"/>
                <a:cs typeface="+mn-cs"/>
              </a:rPr>
              <a:t>join</a:t>
            </a:r>
            <a:r>
              <a:rPr lang="zh-CN" altLang="en-US" sz="1200" b="0" i="0" kern="1200" dirty="0" smtClean="0">
                <a:solidFill>
                  <a:schemeClr val="tx1"/>
                </a:solidFill>
                <a:effectLst/>
                <a:latin typeface="+mn-lt"/>
                <a:ea typeface="+mn-ea"/>
                <a:cs typeface="+mn-cs"/>
              </a:rPr>
              <a:t>之前。这样，系统在扫描数据的时候就对数据进行了过滤，参与</a:t>
            </a:r>
            <a:r>
              <a:rPr lang="en-US" altLang="zh-CN" sz="1200" b="0" i="0" kern="1200" dirty="0" smtClean="0">
                <a:solidFill>
                  <a:schemeClr val="tx1"/>
                </a:solidFill>
                <a:effectLst/>
                <a:latin typeface="+mn-lt"/>
                <a:ea typeface="+mn-ea"/>
                <a:cs typeface="+mn-cs"/>
              </a:rPr>
              <a:t>join</a:t>
            </a:r>
            <a:r>
              <a:rPr lang="zh-CN" altLang="en-US" sz="1200" b="0" i="0" kern="1200" dirty="0" smtClean="0">
                <a:solidFill>
                  <a:schemeClr val="tx1"/>
                </a:solidFill>
                <a:effectLst/>
                <a:latin typeface="+mn-lt"/>
                <a:ea typeface="+mn-ea"/>
                <a:cs typeface="+mn-cs"/>
              </a:rPr>
              <a:t>的数据量将会得到显著的减少，</a:t>
            </a:r>
            <a:r>
              <a:rPr lang="en-US" altLang="zh-CN" sz="1200" b="0" i="0" kern="1200" dirty="0" smtClean="0">
                <a:solidFill>
                  <a:schemeClr val="tx1"/>
                </a:solidFill>
                <a:effectLst/>
                <a:latin typeface="+mn-lt"/>
                <a:ea typeface="+mn-ea"/>
                <a:cs typeface="+mn-cs"/>
              </a:rPr>
              <a:t>join</a:t>
            </a:r>
            <a:r>
              <a:rPr lang="zh-CN" altLang="en-US" sz="1200" b="0" i="0" kern="1200" dirty="0" smtClean="0">
                <a:solidFill>
                  <a:schemeClr val="tx1"/>
                </a:solidFill>
                <a:effectLst/>
                <a:latin typeface="+mn-lt"/>
                <a:ea typeface="+mn-ea"/>
                <a:cs typeface="+mn-cs"/>
              </a:rPr>
              <a:t>耗时必然也会降低。</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26</a:t>
            </a:fld>
            <a:endParaRPr lang="zh-CN" altLang="en-US"/>
          </a:p>
        </p:txBody>
      </p:sp>
    </p:spTree>
    <p:extLst>
      <p:ext uri="{BB962C8B-B14F-4D97-AF65-F5344CB8AC3E}">
        <p14:creationId xmlns:p14="http://schemas.microsoft.com/office/powerpoint/2010/main" val="388759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3</a:t>
            </a:fld>
            <a:endParaRPr lang="zh-CN" altLang="en-US"/>
          </a:p>
        </p:txBody>
      </p:sp>
    </p:spTree>
    <p:extLst>
      <p:ext uri="{BB962C8B-B14F-4D97-AF65-F5344CB8AC3E}">
        <p14:creationId xmlns:p14="http://schemas.microsoft.com/office/powerpoint/2010/main" val="1202207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sz="1200" b="0" i="0" kern="1200" dirty="0" smtClean="0">
                <a:solidFill>
                  <a:schemeClr val="tx1"/>
                </a:solidFill>
                <a:effectLst/>
                <a:latin typeface="+mn-lt"/>
                <a:ea typeface="+mn-ea"/>
                <a:cs typeface="+mn-cs"/>
              </a:rPr>
              <a:t>常量累加其实很简单，就是上文中提到的规则  </a:t>
            </a:r>
            <a:r>
              <a:rPr lang="en-US" altLang="zh-CN" sz="1200" b="0" i="0" kern="1200" dirty="0" smtClean="0">
                <a:solidFill>
                  <a:schemeClr val="tx1"/>
                </a:solidFill>
                <a:effectLst/>
                <a:latin typeface="+mn-lt"/>
                <a:ea typeface="+mn-ea"/>
                <a:cs typeface="+mn-cs"/>
              </a:rPr>
              <a:t>x+(1+2)  -&gt; x+3</a:t>
            </a:r>
            <a:r>
              <a:rPr lang="zh-CN" altLang="en-US" sz="1200" b="0" i="0" kern="1200" dirty="0" smtClean="0">
                <a:solidFill>
                  <a:schemeClr val="tx1"/>
                </a:solidFill>
                <a:effectLst/>
                <a:latin typeface="+mn-lt"/>
                <a:ea typeface="+mn-ea"/>
                <a:cs typeface="+mn-cs"/>
              </a:rPr>
              <a:t>，虽然是一个很小的改动，但是意义巨大。示例如果没有进行优化的话，每一条结果都需要执行一次</a:t>
            </a:r>
            <a:r>
              <a:rPr lang="en-US" altLang="zh-CN" sz="1200" b="0" i="0" kern="1200" dirty="0" smtClean="0">
                <a:solidFill>
                  <a:schemeClr val="tx1"/>
                </a:solidFill>
                <a:effectLst/>
                <a:latin typeface="+mn-lt"/>
                <a:ea typeface="+mn-ea"/>
                <a:cs typeface="+mn-cs"/>
              </a:rPr>
              <a:t>100+80</a:t>
            </a:r>
            <a:r>
              <a:rPr lang="zh-CN" altLang="en-US" sz="1200" b="0" i="0" kern="1200" dirty="0" smtClean="0">
                <a:solidFill>
                  <a:schemeClr val="tx1"/>
                </a:solidFill>
                <a:effectLst/>
                <a:latin typeface="+mn-lt"/>
                <a:ea typeface="+mn-ea"/>
                <a:cs typeface="+mn-cs"/>
              </a:rPr>
              <a:t>的操作，然后再与变量</a:t>
            </a:r>
            <a:r>
              <a:rPr lang="en-US" altLang="zh-CN" sz="1200" b="0" i="0" kern="1200" dirty="0" err="1" smtClean="0">
                <a:solidFill>
                  <a:schemeClr val="tx1"/>
                </a:solidFill>
                <a:effectLst/>
                <a:latin typeface="+mn-lt"/>
                <a:ea typeface="+mn-ea"/>
                <a:cs typeface="+mn-cs"/>
              </a:rPr>
              <a:t>math_score</a:t>
            </a:r>
            <a:r>
              <a:rPr lang="zh-CN" altLang="en-US" sz="1200" b="0" i="0" kern="1200" dirty="0" smtClean="0">
                <a:solidFill>
                  <a:schemeClr val="tx1"/>
                </a:solidFill>
                <a:effectLst/>
                <a:latin typeface="+mn-lt"/>
                <a:ea typeface="+mn-ea"/>
                <a:cs typeface="+mn-cs"/>
              </a:rPr>
              <a:t>以及</a:t>
            </a:r>
            <a:r>
              <a:rPr lang="en-US" altLang="zh-CN" sz="1200" b="0" i="0" kern="1200" dirty="0" err="1" smtClean="0">
                <a:solidFill>
                  <a:schemeClr val="tx1"/>
                </a:solidFill>
                <a:effectLst/>
                <a:latin typeface="+mn-lt"/>
                <a:ea typeface="+mn-ea"/>
                <a:cs typeface="+mn-cs"/>
              </a:rPr>
              <a:t>english_score</a:t>
            </a:r>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27</a:t>
            </a:fld>
            <a:endParaRPr lang="zh-CN" altLang="en-US"/>
          </a:p>
        </p:txBody>
      </p:sp>
    </p:spTree>
    <p:extLst>
      <p:ext uri="{BB962C8B-B14F-4D97-AF65-F5344CB8AC3E}">
        <p14:creationId xmlns:p14="http://schemas.microsoft.com/office/powerpoint/2010/main" val="3887591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sz="1200" b="0" i="0" kern="1200" dirty="0" smtClean="0">
                <a:solidFill>
                  <a:schemeClr val="tx1"/>
                </a:solidFill>
                <a:effectLst/>
                <a:latin typeface="+mn-lt"/>
                <a:ea typeface="+mn-ea"/>
                <a:cs typeface="+mn-cs"/>
              </a:rPr>
              <a:t>列值裁剪是另一个经典的规则，示例中对于</a:t>
            </a:r>
            <a:r>
              <a:rPr lang="en-US" altLang="zh-CN" sz="1200" b="0" i="0" kern="1200" dirty="0" smtClean="0">
                <a:solidFill>
                  <a:schemeClr val="tx1"/>
                </a:solidFill>
                <a:effectLst/>
                <a:latin typeface="+mn-lt"/>
                <a:ea typeface="+mn-ea"/>
                <a:cs typeface="+mn-cs"/>
              </a:rPr>
              <a:t>people</a:t>
            </a:r>
            <a:r>
              <a:rPr lang="zh-CN" altLang="en-US" sz="1200" b="0" i="0" kern="1200" dirty="0" smtClean="0">
                <a:solidFill>
                  <a:schemeClr val="tx1"/>
                </a:solidFill>
                <a:effectLst/>
                <a:latin typeface="+mn-lt"/>
                <a:ea typeface="+mn-ea"/>
                <a:cs typeface="+mn-cs"/>
              </a:rPr>
              <a:t>表来说，并不需要扫描它的所有列值，而只需要列值</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，所以在扫描</a:t>
            </a:r>
            <a:r>
              <a:rPr lang="en-US" altLang="zh-CN" sz="1200" b="0" i="0" kern="1200" dirty="0" smtClean="0">
                <a:solidFill>
                  <a:schemeClr val="tx1"/>
                </a:solidFill>
                <a:effectLst/>
                <a:latin typeface="+mn-lt"/>
                <a:ea typeface="+mn-ea"/>
                <a:cs typeface="+mn-cs"/>
              </a:rPr>
              <a:t>people</a:t>
            </a:r>
            <a:r>
              <a:rPr lang="zh-CN" altLang="en-US" sz="1200" b="0" i="0" kern="1200" dirty="0" smtClean="0">
                <a:solidFill>
                  <a:schemeClr val="tx1"/>
                </a:solidFill>
                <a:effectLst/>
                <a:latin typeface="+mn-lt"/>
                <a:ea typeface="+mn-ea"/>
                <a:cs typeface="+mn-cs"/>
              </a:rPr>
              <a:t>之后需要将其他列进行裁剪，只留下列</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。这个优化一方面大幅度减少了网络、内存数据量消耗，另一方面对于列存数据库（</a:t>
            </a:r>
            <a:r>
              <a:rPr lang="en-US" altLang="zh-CN" sz="1200" b="0" i="0" kern="1200" dirty="0" smtClean="0">
                <a:solidFill>
                  <a:schemeClr val="tx1"/>
                </a:solidFill>
                <a:effectLst/>
                <a:latin typeface="+mn-lt"/>
                <a:ea typeface="+mn-ea"/>
                <a:cs typeface="+mn-cs"/>
              </a:rPr>
              <a:t>Parquet</a:t>
            </a:r>
            <a:r>
              <a:rPr lang="zh-CN" altLang="en-US" sz="1200" b="0" i="0" kern="1200" dirty="0" smtClean="0">
                <a:solidFill>
                  <a:schemeClr val="tx1"/>
                </a:solidFill>
                <a:effectLst/>
                <a:latin typeface="+mn-lt"/>
                <a:ea typeface="+mn-ea"/>
                <a:cs typeface="+mn-cs"/>
              </a:rPr>
              <a:t>）来说大大提高了扫描效率。</a:t>
            </a:r>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28</a:t>
            </a:fld>
            <a:endParaRPr lang="zh-CN" altLang="en-US"/>
          </a:p>
        </p:txBody>
      </p:sp>
    </p:spTree>
    <p:extLst>
      <p:ext uri="{BB962C8B-B14F-4D97-AF65-F5344CB8AC3E}">
        <p14:creationId xmlns:p14="http://schemas.microsoft.com/office/powerpoint/2010/main" val="38875919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此时就需要将逻辑执行计划转换为物理执行计划，将逻辑上可行的执行计划变为</a:t>
            </a:r>
            <a:r>
              <a:rPr lang="en-US" altLang="zh-CN" sz="1200" b="0" i="0" kern="1200" dirty="0" smtClean="0">
                <a:solidFill>
                  <a:schemeClr val="tx1"/>
                </a:solidFill>
                <a:effectLst/>
                <a:latin typeface="+mn-lt"/>
                <a:ea typeface="+mn-ea"/>
                <a:cs typeface="+mn-cs"/>
              </a:rPr>
              <a:t>Spark</a:t>
            </a:r>
            <a:r>
              <a:rPr lang="zh-CN" altLang="en-US" sz="1200" b="0" i="0" kern="1200" dirty="0" smtClean="0">
                <a:solidFill>
                  <a:schemeClr val="tx1"/>
                </a:solidFill>
                <a:effectLst/>
                <a:latin typeface="+mn-lt"/>
                <a:ea typeface="+mn-ea"/>
                <a:cs typeface="+mn-cs"/>
              </a:rPr>
              <a:t>可以真正执行的计划。</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比如</a:t>
            </a:r>
            <a:r>
              <a:rPr lang="en-US" altLang="zh-CN" sz="1200" b="0" i="0" kern="1200" dirty="0" smtClean="0">
                <a:solidFill>
                  <a:schemeClr val="tx1"/>
                </a:solidFill>
                <a:effectLst/>
                <a:latin typeface="+mn-lt"/>
                <a:ea typeface="+mn-ea"/>
                <a:cs typeface="+mn-cs"/>
              </a:rPr>
              <a:t>Join</a:t>
            </a:r>
            <a:r>
              <a:rPr lang="zh-CN" altLang="en-US" sz="1200" b="0" i="0" kern="1200" dirty="0" smtClean="0">
                <a:solidFill>
                  <a:schemeClr val="tx1"/>
                </a:solidFill>
                <a:effectLst/>
                <a:latin typeface="+mn-lt"/>
                <a:ea typeface="+mn-ea"/>
                <a:cs typeface="+mn-cs"/>
              </a:rPr>
              <a:t>算子，</a:t>
            </a:r>
            <a:r>
              <a:rPr lang="en-US" altLang="zh-CN" sz="1200" b="0" i="0" kern="1200" dirty="0" smtClean="0">
                <a:solidFill>
                  <a:schemeClr val="tx1"/>
                </a:solidFill>
                <a:effectLst/>
                <a:latin typeface="+mn-lt"/>
                <a:ea typeface="+mn-ea"/>
                <a:cs typeface="+mn-cs"/>
              </a:rPr>
              <a:t>Spark</a:t>
            </a:r>
            <a:r>
              <a:rPr lang="zh-CN" altLang="en-US" sz="1200" b="0" i="0" kern="1200" dirty="0" smtClean="0">
                <a:solidFill>
                  <a:schemeClr val="tx1"/>
                </a:solidFill>
                <a:effectLst/>
                <a:latin typeface="+mn-lt"/>
                <a:ea typeface="+mn-ea"/>
                <a:cs typeface="+mn-cs"/>
              </a:rPr>
              <a:t>根据不同场景为该算子制定了不同的算法策略，有</a:t>
            </a:r>
            <a:r>
              <a:rPr lang="en-US" altLang="zh-CN" sz="1200" b="0" i="0" kern="1200" dirty="0" err="1" smtClean="0">
                <a:solidFill>
                  <a:schemeClr val="tx1"/>
                </a:solidFill>
                <a:effectLst/>
                <a:latin typeface="+mn-lt"/>
                <a:ea typeface="+mn-ea"/>
                <a:cs typeface="+mn-cs"/>
              </a:rPr>
              <a:t>BroadcastHashJoin</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ShuffleHashJoin</a:t>
            </a:r>
            <a:r>
              <a:rPr lang="zh-CN" altLang="en-US" sz="1200" b="0" i="0" kern="1200" dirty="0" smtClean="0">
                <a:solidFill>
                  <a:schemeClr val="tx1"/>
                </a:solidFill>
                <a:effectLst/>
                <a:latin typeface="+mn-lt"/>
                <a:ea typeface="+mn-ea"/>
                <a:cs typeface="+mn-cs"/>
              </a:rPr>
              <a:t>以及</a:t>
            </a:r>
            <a:r>
              <a:rPr lang="en-US" altLang="zh-CN" sz="1200" b="0" i="0" kern="1200" dirty="0" err="1" smtClean="0">
                <a:solidFill>
                  <a:schemeClr val="tx1"/>
                </a:solidFill>
                <a:effectLst/>
                <a:latin typeface="+mn-lt"/>
                <a:ea typeface="+mn-ea"/>
                <a:cs typeface="+mn-cs"/>
              </a:rPr>
              <a:t>SortMergeJoin</a:t>
            </a:r>
            <a:r>
              <a:rPr lang="zh-CN" altLang="en-US" sz="1200" b="0" i="0" kern="1200" dirty="0" smtClean="0">
                <a:solidFill>
                  <a:schemeClr val="tx1"/>
                </a:solidFill>
                <a:effectLst/>
                <a:latin typeface="+mn-lt"/>
                <a:ea typeface="+mn-ea"/>
                <a:cs typeface="+mn-cs"/>
              </a:rPr>
              <a:t>等</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可以将</a:t>
            </a:r>
            <a:r>
              <a:rPr lang="en-US" altLang="zh-CN" sz="1200" b="0" i="0" kern="1200" dirty="0" smtClean="0">
                <a:solidFill>
                  <a:schemeClr val="tx1"/>
                </a:solidFill>
                <a:effectLst/>
                <a:latin typeface="+mn-lt"/>
                <a:ea typeface="+mn-ea"/>
                <a:cs typeface="+mn-cs"/>
              </a:rPr>
              <a:t>Join</a:t>
            </a:r>
            <a:r>
              <a:rPr lang="zh-CN" altLang="en-US" sz="1200" b="0" i="0" kern="1200" dirty="0" smtClean="0">
                <a:solidFill>
                  <a:schemeClr val="tx1"/>
                </a:solidFill>
                <a:effectLst/>
                <a:latin typeface="+mn-lt"/>
                <a:ea typeface="+mn-ea"/>
                <a:cs typeface="+mn-cs"/>
              </a:rPr>
              <a:t>理解为一个接口，</a:t>
            </a:r>
            <a:r>
              <a:rPr lang="en-US" altLang="zh-CN" sz="1200" b="0" i="0" kern="1200" dirty="0" err="1" smtClean="0">
                <a:solidFill>
                  <a:schemeClr val="tx1"/>
                </a:solidFill>
                <a:effectLst/>
                <a:latin typeface="+mn-lt"/>
                <a:ea typeface="+mn-ea"/>
                <a:cs typeface="+mn-cs"/>
              </a:rPr>
              <a:t>BroadcastHashJoin</a:t>
            </a:r>
            <a:r>
              <a:rPr lang="zh-CN" altLang="en-US" sz="1200" b="0" i="0" kern="1200" dirty="0" smtClean="0">
                <a:solidFill>
                  <a:schemeClr val="tx1"/>
                </a:solidFill>
                <a:effectLst/>
                <a:latin typeface="+mn-lt"/>
                <a:ea typeface="+mn-ea"/>
                <a:cs typeface="+mn-cs"/>
              </a:rPr>
              <a:t>是其中一个具体实现），物理执行计划实际上就是在这些具体实现中挑选一个耗时最小的算法</a:t>
            </a:r>
            <a:r>
              <a:rPr lang="zh-CN" altLang="en-US" sz="1200" b="0" i="0" kern="1200" dirty="0" smtClean="0">
                <a:solidFill>
                  <a:schemeClr val="tx1"/>
                </a:solidFill>
                <a:effectLst/>
                <a:latin typeface="+mn-lt"/>
                <a:ea typeface="+mn-ea"/>
                <a:cs typeface="+mn-cs"/>
              </a:rPr>
              <a:t>实现</a:t>
            </a:r>
            <a:endParaRPr lang="zh-CN" altLang="en-US" dirty="0"/>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29</a:t>
            </a:fld>
            <a:endParaRPr lang="zh-CN" altLang="en-US"/>
          </a:p>
        </p:txBody>
      </p:sp>
    </p:spTree>
    <p:extLst>
      <p:ext uri="{BB962C8B-B14F-4D97-AF65-F5344CB8AC3E}">
        <p14:creationId xmlns:p14="http://schemas.microsoft.com/office/powerpoint/2010/main" val="956881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30</a:t>
            </a:fld>
            <a:endParaRPr lang="zh-CN" altLang="en-US"/>
          </a:p>
        </p:txBody>
      </p:sp>
    </p:spTree>
    <p:extLst>
      <p:ext uri="{BB962C8B-B14F-4D97-AF65-F5344CB8AC3E}">
        <p14:creationId xmlns:p14="http://schemas.microsoft.com/office/powerpoint/2010/main" val="3979688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31</a:t>
            </a:fld>
            <a:endParaRPr lang="zh-CN" altLang="en-US"/>
          </a:p>
        </p:txBody>
      </p:sp>
    </p:spTree>
    <p:extLst>
      <p:ext uri="{BB962C8B-B14F-4D97-AF65-F5344CB8AC3E}">
        <p14:creationId xmlns:p14="http://schemas.microsoft.com/office/powerpoint/2010/main" val="39796889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32</a:t>
            </a:fld>
            <a:endParaRPr lang="zh-CN" altLang="en-US"/>
          </a:p>
        </p:txBody>
      </p:sp>
    </p:spTree>
    <p:extLst>
      <p:ext uri="{BB962C8B-B14F-4D97-AF65-F5344CB8AC3E}">
        <p14:creationId xmlns:p14="http://schemas.microsoft.com/office/powerpoint/2010/main" val="3979688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前两者都属于</a:t>
            </a:r>
            <a:r>
              <a:rPr lang="en-US" altLang="zh-CN" sz="1200" b="0" i="0" kern="1200" dirty="0" smtClean="0">
                <a:solidFill>
                  <a:schemeClr val="tx1"/>
                </a:solidFill>
                <a:effectLst/>
                <a:latin typeface="+mn-lt"/>
                <a:ea typeface="+mn-ea"/>
                <a:cs typeface="+mn-cs"/>
              </a:rPr>
              <a:t>hash join</a:t>
            </a:r>
          </a:p>
          <a:p>
            <a:r>
              <a:rPr lang="en-US" altLang="zh-CN" sz="1200" dirty="0" smtClean="0"/>
              <a:t>hash join</a:t>
            </a:r>
            <a:r>
              <a:rPr lang="zh-CN" altLang="en-US" sz="1200" dirty="0" smtClean="0"/>
              <a:t>之前需要先</a:t>
            </a:r>
            <a:r>
              <a:rPr lang="en-US" altLang="zh-CN" sz="1200" dirty="0" smtClean="0"/>
              <a:t>shuffle</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3200" dirty="0" smtClean="0"/>
              <a:t>hash join</a:t>
            </a:r>
            <a:r>
              <a:rPr lang="zh-CN" altLang="en-US" sz="3200" dirty="0" smtClean="0"/>
              <a:t>之前需要先</a:t>
            </a:r>
            <a:r>
              <a:rPr lang="en-US" altLang="zh-CN" sz="3200" dirty="0" smtClean="0"/>
              <a:t>broadcast</a:t>
            </a:r>
            <a:endParaRPr lang="zh-CN" altLang="en-US" sz="3200" dirty="0" smtClean="0"/>
          </a:p>
          <a:p>
            <a:endParaRPr lang="zh-CN" altLang="en-US" dirty="0"/>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33</a:t>
            </a:fld>
            <a:endParaRPr lang="zh-CN" altLang="en-US"/>
          </a:p>
        </p:txBody>
      </p:sp>
    </p:spTree>
    <p:extLst>
      <p:ext uri="{BB962C8B-B14F-4D97-AF65-F5344CB8AC3E}">
        <p14:creationId xmlns:p14="http://schemas.microsoft.com/office/powerpoint/2010/main" val="3979688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b="0" i="0" kern="1200" dirty="0" smtClean="0">
                <a:solidFill>
                  <a:schemeClr val="tx1"/>
                </a:solidFill>
                <a:effectLst/>
                <a:latin typeface="+mn-lt"/>
                <a:ea typeface="+mn-ea"/>
                <a:cs typeface="+mn-cs"/>
              </a:rPr>
              <a:t>确定</a:t>
            </a:r>
            <a:r>
              <a:rPr lang="en-US" altLang="zh-CN" sz="1200" b="0" i="0" kern="1200" dirty="0" smtClean="0">
                <a:solidFill>
                  <a:schemeClr val="tx1"/>
                </a:solidFill>
                <a:effectLst/>
                <a:latin typeface="+mn-lt"/>
                <a:ea typeface="+mn-ea"/>
                <a:cs typeface="+mn-cs"/>
              </a:rPr>
              <a:t>Build Table</a:t>
            </a:r>
            <a:r>
              <a:rPr lang="zh-CN" altLang="en-US" sz="1200" b="0" i="0" kern="1200" dirty="0" smtClean="0">
                <a:solidFill>
                  <a:schemeClr val="tx1"/>
                </a:solidFill>
                <a:effectLst/>
                <a:latin typeface="+mn-lt"/>
                <a:ea typeface="+mn-ea"/>
                <a:cs typeface="+mn-cs"/>
              </a:rPr>
              <a:t>以及</a:t>
            </a:r>
            <a:r>
              <a:rPr lang="en-US" altLang="zh-CN" sz="1200" b="0" i="0" kern="1200" dirty="0" smtClean="0">
                <a:solidFill>
                  <a:schemeClr val="tx1"/>
                </a:solidFill>
                <a:effectLst/>
                <a:latin typeface="+mn-lt"/>
                <a:ea typeface="+mn-ea"/>
                <a:cs typeface="+mn-cs"/>
              </a:rPr>
              <a:t>Probe Table</a:t>
            </a:r>
            <a:r>
              <a:rPr lang="zh-CN" altLang="en-US" sz="1200" b="0" i="0" kern="1200" dirty="0" smtClean="0">
                <a:solidFill>
                  <a:schemeClr val="tx1"/>
                </a:solidFill>
                <a:effectLst/>
                <a:latin typeface="+mn-lt"/>
                <a:ea typeface="+mn-ea"/>
                <a:cs typeface="+mn-cs"/>
              </a:rPr>
              <a:t>：这个概念比较重要，</a:t>
            </a:r>
            <a:r>
              <a:rPr lang="en-US" altLang="zh-CN" sz="1200" b="0" i="0" kern="1200" dirty="0" smtClean="0">
                <a:solidFill>
                  <a:schemeClr val="tx1"/>
                </a:solidFill>
                <a:effectLst/>
                <a:latin typeface="+mn-lt"/>
                <a:ea typeface="+mn-ea"/>
                <a:cs typeface="+mn-cs"/>
              </a:rPr>
              <a:t>Build Table</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join key</a:t>
            </a:r>
            <a:r>
              <a:rPr lang="zh-CN" altLang="en-US" sz="1200" b="0" i="0" kern="1200" dirty="0" smtClean="0">
                <a:solidFill>
                  <a:schemeClr val="tx1"/>
                </a:solidFill>
                <a:effectLst/>
                <a:latin typeface="+mn-lt"/>
                <a:ea typeface="+mn-ea"/>
                <a:cs typeface="+mn-cs"/>
              </a:rPr>
              <a:t>构建</a:t>
            </a:r>
            <a:r>
              <a:rPr lang="en-US" altLang="zh-CN" sz="1200" b="0" i="0" kern="1200" dirty="0" smtClean="0">
                <a:solidFill>
                  <a:schemeClr val="tx1"/>
                </a:solidFill>
                <a:effectLst/>
                <a:latin typeface="+mn-lt"/>
                <a:ea typeface="+mn-ea"/>
                <a:cs typeface="+mn-cs"/>
              </a:rPr>
              <a:t>Hash Table</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indent="0">
              <a:buNone/>
            </a:pP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而</a:t>
            </a:r>
            <a:r>
              <a:rPr lang="en-US" altLang="zh-CN" sz="1200" b="0" i="0" kern="1200" dirty="0" smtClean="0">
                <a:solidFill>
                  <a:schemeClr val="tx1"/>
                </a:solidFill>
                <a:effectLst/>
                <a:latin typeface="+mn-lt"/>
                <a:ea typeface="+mn-ea"/>
                <a:cs typeface="+mn-cs"/>
              </a:rPr>
              <a:t>Probe Table</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join key</a:t>
            </a:r>
            <a:r>
              <a:rPr lang="zh-CN" altLang="en-US" sz="1200" b="0" i="0" kern="1200" dirty="0" smtClean="0">
                <a:solidFill>
                  <a:schemeClr val="tx1"/>
                </a:solidFill>
                <a:effectLst/>
                <a:latin typeface="+mn-lt"/>
                <a:ea typeface="+mn-ea"/>
                <a:cs typeface="+mn-cs"/>
              </a:rPr>
              <a:t>进行探测，探测成功就可以</a:t>
            </a:r>
            <a:r>
              <a:rPr lang="en-US" altLang="zh-CN" sz="1200" b="0" i="0" kern="1200" dirty="0" smtClean="0">
                <a:solidFill>
                  <a:schemeClr val="tx1"/>
                </a:solidFill>
                <a:effectLst/>
                <a:latin typeface="+mn-lt"/>
                <a:ea typeface="+mn-ea"/>
                <a:cs typeface="+mn-cs"/>
              </a:rPr>
              <a:t>join</a:t>
            </a:r>
            <a:r>
              <a:rPr lang="zh-CN" altLang="en-US" sz="1200" b="0" i="0" kern="1200" dirty="0" smtClean="0">
                <a:solidFill>
                  <a:schemeClr val="tx1"/>
                </a:solidFill>
                <a:effectLst/>
                <a:latin typeface="+mn-lt"/>
                <a:ea typeface="+mn-ea"/>
                <a:cs typeface="+mn-cs"/>
              </a:rPr>
              <a:t>在一起。</a:t>
            </a:r>
            <a:endParaRPr lang="en-US" altLang="zh-CN" sz="1200" b="0" i="0" kern="1200" dirty="0" smtClean="0">
              <a:solidFill>
                <a:schemeClr val="tx1"/>
              </a:solidFill>
              <a:effectLst/>
              <a:latin typeface="+mn-lt"/>
              <a:ea typeface="+mn-ea"/>
              <a:cs typeface="+mn-cs"/>
            </a:endParaRPr>
          </a:p>
          <a:p>
            <a:pPr marL="0" indent="0">
              <a:buNone/>
            </a:pP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通常情况下，小表会作为</a:t>
            </a:r>
            <a:r>
              <a:rPr lang="en-US" altLang="zh-CN" sz="1200" b="0" i="0" kern="1200" dirty="0" smtClean="0">
                <a:solidFill>
                  <a:schemeClr val="tx1"/>
                </a:solidFill>
                <a:effectLst/>
                <a:latin typeface="+mn-lt"/>
                <a:ea typeface="+mn-ea"/>
                <a:cs typeface="+mn-cs"/>
              </a:rPr>
              <a:t>Build Table</a:t>
            </a:r>
            <a:r>
              <a:rPr lang="zh-CN" altLang="en-US" sz="1200" b="0" i="0" kern="1200" dirty="0" smtClean="0">
                <a:solidFill>
                  <a:schemeClr val="tx1"/>
                </a:solidFill>
                <a:effectLst/>
                <a:latin typeface="+mn-lt"/>
                <a:ea typeface="+mn-ea"/>
                <a:cs typeface="+mn-cs"/>
              </a:rPr>
              <a:t>，大表作为</a:t>
            </a:r>
            <a:r>
              <a:rPr lang="en-US" altLang="zh-CN" sz="1200" b="0" i="0" kern="1200" dirty="0" smtClean="0">
                <a:solidFill>
                  <a:schemeClr val="tx1"/>
                </a:solidFill>
                <a:effectLst/>
                <a:latin typeface="+mn-lt"/>
                <a:ea typeface="+mn-ea"/>
                <a:cs typeface="+mn-cs"/>
              </a:rPr>
              <a:t>Probe Table</a:t>
            </a:r>
            <a:r>
              <a:rPr lang="zh-CN" altLang="en-US" sz="1200" b="0" i="0" kern="1200" dirty="0" smtClean="0">
                <a:solidFill>
                  <a:schemeClr val="tx1"/>
                </a:solidFill>
                <a:effectLst/>
                <a:latin typeface="+mn-lt"/>
                <a:ea typeface="+mn-ea"/>
                <a:cs typeface="+mn-cs"/>
              </a:rPr>
              <a:t>。此事例中</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Build Table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order</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Probe Table</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构建</a:t>
            </a:r>
            <a:r>
              <a:rPr lang="en-US" altLang="zh-CN" sz="1200" b="0" i="0" kern="1200" dirty="0" smtClean="0">
                <a:solidFill>
                  <a:schemeClr val="tx1"/>
                </a:solidFill>
                <a:effectLst/>
                <a:latin typeface="+mn-lt"/>
                <a:ea typeface="+mn-ea"/>
                <a:cs typeface="+mn-cs"/>
              </a:rPr>
              <a:t>Hash Table</a:t>
            </a:r>
            <a:r>
              <a:rPr lang="zh-CN" altLang="en-US" sz="1200" b="0" i="0" kern="1200" dirty="0" smtClean="0">
                <a:solidFill>
                  <a:schemeClr val="tx1"/>
                </a:solidFill>
                <a:effectLst/>
                <a:latin typeface="+mn-lt"/>
                <a:ea typeface="+mn-ea"/>
                <a:cs typeface="+mn-cs"/>
              </a:rPr>
              <a:t>：依次读取</a:t>
            </a:r>
            <a:r>
              <a:rPr lang="en-US" altLang="zh-CN" sz="1200" b="0" i="0" kern="1200" dirty="0" smtClean="0">
                <a:solidFill>
                  <a:schemeClr val="tx1"/>
                </a:solidFill>
                <a:effectLst/>
                <a:latin typeface="+mn-lt"/>
                <a:ea typeface="+mn-ea"/>
                <a:cs typeface="+mn-cs"/>
              </a:rPr>
              <a:t>Build Table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）的数据，对于每一行数据根据</a:t>
            </a:r>
            <a:r>
              <a:rPr lang="en-US" altLang="zh-CN" sz="1200" b="0" i="0" kern="1200" dirty="0" smtClean="0">
                <a:solidFill>
                  <a:schemeClr val="tx1"/>
                </a:solidFill>
                <a:effectLst/>
                <a:latin typeface="+mn-lt"/>
                <a:ea typeface="+mn-ea"/>
                <a:cs typeface="+mn-cs"/>
              </a:rPr>
              <a:t>join key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item.id</a:t>
            </a:r>
            <a:r>
              <a:rPr lang="zh-CN" altLang="en-US" sz="1200" b="0" i="0" kern="1200" dirty="0" smtClean="0">
                <a:solidFill>
                  <a:schemeClr val="tx1"/>
                </a:solidFill>
                <a:effectLst/>
                <a:latin typeface="+mn-lt"/>
                <a:ea typeface="+mn-ea"/>
                <a:cs typeface="+mn-cs"/>
              </a:rPr>
              <a:t>）进行</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到对应的</a:t>
            </a:r>
            <a:r>
              <a:rPr lang="en-US" altLang="zh-CN" sz="1200" b="0" i="0" kern="1200" dirty="0" smtClean="0">
                <a:solidFill>
                  <a:schemeClr val="tx1"/>
                </a:solidFill>
                <a:effectLst/>
                <a:latin typeface="+mn-lt"/>
                <a:ea typeface="+mn-ea"/>
                <a:cs typeface="+mn-cs"/>
              </a:rPr>
              <a:t>Bucket</a:t>
            </a:r>
            <a:r>
              <a:rPr lang="zh-CN" altLang="en-US" sz="1200" b="0" i="0" kern="1200" dirty="0" smtClean="0">
                <a:solidFill>
                  <a:schemeClr val="tx1"/>
                </a:solidFill>
                <a:effectLst/>
                <a:latin typeface="+mn-lt"/>
                <a:ea typeface="+mn-ea"/>
                <a:cs typeface="+mn-cs"/>
              </a:rPr>
              <a:t>，生成</a:t>
            </a:r>
            <a:r>
              <a:rPr lang="en-US" altLang="zh-CN" sz="1200" b="0" i="0" kern="1200" dirty="0" smtClean="0">
                <a:solidFill>
                  <a:schemeClr val="tx1"/>
                </a:solidFill>
                <a:effectLst/>
                <a:latin typeface="+mn-lt"/>
                <a:ea typeface="+mn-ea"/>
                <a:cs typeface="+mn-cs"/>
              </a:rPr>
              <a:t>hash table</a:t>
            </a:r>
            <a:r>
              <a:rPr lang="zh-CN" altLang="en-US" sz="1200" b="0" i="0" kern="1200" dirty="0" smtClean="0">
                <a:solidFill>
                  <a:schemeClr val="tx1"/>
                </a:solidFill>
                <a:effectLst/>
                <a:latin typeface="+mn-lt"/>
                <a:ea typeface="+mn-ea"/>
                <a:cs typeface="+mn-cs"/>
              </a:rPr>
              <a:t>中的一条记录。数据缓存在内存中，如果内存放不下需要</a:t>
            </a:r>
            <a:r>
              <a:rPr lang="en-US" altLang="zh-CN" sz="1200" b="0" i="0" kern="1200" dirty="0" smtClean="0">
                <a:solidFill>
                  <a:schemeClr val="tx1"/>
                </a:solidFill>
                <a:effectLst/>
                <a:latin typeface="+mn-lt"/>
                <a:ea typeface="+mn-ea"/>
                <a:cs typeface="+mn-cs"/>
              </a:rPr>
              <a:t>dump</a:t>
            </a:r>
            <a:r>
              <a:rPr lang="zh-CN" altLang="en-US" sz="1200" b="0" i="0" kern="1200" dirty="0" smtClean="0">
                <a:solidFill>
                  <a:schemeClr val="tx1"/>
                </a:solidFill>
                <a:effectLst/>
                <a:latin typeface="+mn-lt"/>
                <a:ea typeface="+mn-ea"/>
                <a:cs typeface="+mn-cs"/>
              </a:rPr>
              <a:t>到外存。</a:t>
            </a:r>
          </a:p>
          <a:p>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探测：再依次扫描</a:t>
            </a:r>
            <a:r>
              <a:rPr lang="en-US" altLang="zh-CN" sz="1200" b="0" i="0" kern="1200" dirty="0" smtClean="0">
                <a:solidFill>
                  <a:schemeClr val="tx1"/>
                </a:solidFill>
                <a:effectLst/>
                <a:latin typeface="+mn-lt"/>
                <a:ea typeface="+mn-ea"/>
                <a:cs typeface="+mn-cs"/>
              </a:rPr>
              <a:t>Probe Table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order</a:t>
            </a:r>
            <a:r>
              <a:rPr lang="zh-CN" altLang="en-US" sz="1200" b="0" i="0" kern="1200" dirty="0" smtClean="0">
                <a:solidFill>
                  <a:schemeClr val="tx1"/>
                </a:solidFill>
                <a:effectLst/>
                <a:latin typeface="+mn-lt"/>
                <a:ea typeface="+mn-ea"/>
                <a:cs typeface="+mn-cs"/>
              </a:rPr>
              <a:t>）的数据，使用相同的</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函数映射</a:t>
            </a:r>
            <a:r>
              <a:rPr lang="en-US" altLang="zh-CN" sz="1200" b="0" i="0" kern="1200" dirty="0" smtClean="0">
                <a:solidFill>
                  <a:schemeClr val="tx1"/>
                </a:solidFill>
                <a:effectLst/>
                <a:latin typeface="+mn-lt"/>
                <a:ea typeface="+mn-ea"/>
                <a:cs typeface="+mn-cs"/>
              </a:rPr>
              <a:t>Hash Table</a:t>
            </a:r>
            <a:r>
              <a:rPr lang="zh-CN" altLang="en-US" sz="1200" b="0" i="0" kern="1200" dirty="0" smtClean="0">
                <a:solidFill>
                  <a:schemeClr val="tx1"/>
                </a:solidFill>
                <a:effectLst/>
                <a:latin typeface="+mn-lt"/>
                <a:ea typeface="+mn-ea"/>
                <a:cs typeface="+mn-cs"/>
              </a:rPr>
              <a:t>中的记录，映射成功之后再检查</a:t>
            </a:r>
            <a:r>
              <a:rPr lang="en-US" altLang="zh-CN" sz="1200" b="0" i="0" kern="1200" dirty="0" smtClean="0">
                <a:solidFill>
                  <a:schemeClr val="tx1"/>
                </a:solidFill>
                <a:effectLst/>
                <a:latin typeface="+mn-lt"/>
                <a:ea typeface="+mn-ea"/>
                <a:cs typeface="+mn-cs"/>
              </a:rPr>
              <a:t>join</a:t>
            </a:r>
            <a:r>
              <a:rPr lang="zh-CN" altLang="en-US" sz="1200" b="0" i="0" kern="1200" dirty="0" smtClean="0">
                <a:solidFill>
                  <a:schemeClr val="tx1"/>
                </a:solidFill>
                <a:effectLst/>
                <a:latin typeface="+mn-lt"/>
                <a:ea typeface="+mn-ea"/>
                <a:cs typeface="+mn-cs"/>
              </a:rPr>
              <a:t>条件（</a:t>
            </a:r>
            <a:r>
              <a:rPr lang="en-US" altLang="zh-CN" sz="1200" b="0" i="0" kern="1200" dirty="0" smtClean="0">
                <a:solidFill>
                  <a:schemeClr val="tx1"/>
                </a:solidFill>
                <a:effectLst/>
                <a:latin typeface="+mn-lt"/>
                <a:ea typeface="+mn-ea"/>
                <a:cs typeface="+mn-cs"/>
              </a:rPr>
              <a:t>item.id = </a:t>
            </a:r>
            <a:r>
              <a:rPr lang="en-US" altLang="zh-CN" sz="1200" b="0" i="0" kern="1200" dirty="0" err="1" smtClean="0">
                <a:solidFill>
                  <a:schemeClr val="tx1"/>
                </a:solidFill>
                <a:effectLst/>
                <a:latin typeface="+mn-lt"/>
                <a:ea typeface="+mn-ea"/>
                <a:cs typeface="+mn-cs"/>
              </a:rPr>
              <a:t>order.i_id</a:t>
            </a:r>
            <a:r>
              <a:rPr lang="zh-CN" altLang="en-US" sz="1200" b="0" i="0" kern="1200" dirty="0" smtClean="0">
                <a:solidFill>
                  <a:schemeClr val="tx1"/>
                </a:solidFill>
                <a:effectLst/>
                <a:latin typeface="+mn-lt"/>
                <a:ea typeface="+mn-ea"/>
                <a:cs typeface="+mn-cs"/>
              </a:rPr>
              <a:t>），如果匹配成功就可以将两者</a:t>
            </a:r>
            <a:r>
              <a:rPr lang="en-US" altLang="zh-CN" sz="1200" b="0" i="0" kern="1200" dirty="0" smtClean="0">
                <a:solidFill>
                  <a:schemeClr val="tx1"/>
                </a:solidFill>
                <a:effectLst/>
                <a:latin typeface="+mn-lt"/>
                <a:ea typeface="+mn-ea"/>
                <a:cs typeface="+mn-cs"/>
              </a:rPr>
              <a:t>join</a:t>
            </a:r>
            <a:r>
              <a:rPr lang="zh-CN" altLang="en-US" sz="1200" b="0" i="0" kern="1200" dirty="0" smtClean="0">
                <a:solidFill>
                  <a:schemeClr val="tx1"/>
                </a:solidFill>
                <a:effectLst/>
                <a:latin typeface="+mn-lt"/>
                <a:ea typeface="+mn-ea"/>
                <a:cs typeface="+mn-cs"/>
              </a:rPr>
              <a:t>在一起。</a:t>
            </a:r>
          </a:p>
          <a:p>
            <a:endParaRPr lang="en-US" altLang="zh-CN" dirty="0" smtClean="0"/>
          </a:p>
          <a:p>
            <a:r>
              <a:rPr lang="en-US" altLang="zh-CN" sz="1200" b="0" i="0" kern="1200" dirty="0" smtClean="0">
                <a:solidFill>
                  <a:schemeClr val="tx1"/>
                </a:solidFill>
                <a:effectLst/>
                <a:latin typeface="+mn-lt"/>
                <a:ea typeface="+mn-ea"/>
                <a:cs typeface="+mn-cs"/>
              </a:rPr>
              <a:t>1. hash join</a:t>
            </a:r>
            <a:r>
              <a:rPr lang="zh-CN" altLang="en-US" sz="1200" b="0" i="0" kern="1200" dirty="0" smtClean="0">
                <a:solidFill>
                  <a:schemeClr val="tx1"/>
                </a:solidFill>
                <a:effectLst/>
                <a:latin typeface="+mn-lt"/>
                <a:ea typeface="+mn-ea"/>
                <a:cs typeface="+mn-cs"/>
              </a:rPr>
              <a:t>性能如何？很显然，</a:t>
            </a:r>
            <a:r>
              <a:rPr lang="en-US" altLang="zh-CN" sz="1200" b="0" i="0" kern="1200" dirty="0" smtClean="0">
                <a:solidFill>
                  <a:schemeClr val="tx1"/>
                </a:solidFill>
                <a:effectLst/>
                <a:latin typeface="+mn-lt"/>
                <a:ea typeface="+mn-ea"/>
                <a:cs typeface="+mn-cs"/>
              </a:rPr>
              <a:t>hash join</a:t>
            </a:r>
            <a:r>
              <a:rPr lang="zh-CN" altLang="en-US" sz="1200" b="0" i="0" kern="1200" dirty="0" smtClean="0">
                <a:solidFill>
                  <a:schemeClr val="tx1"/>
                </a:solidFill>
                <a:effectLst/>
                <a:latin typeface="+mn-lt"/>
                <a:ea typeface="+mn-ea"/>
                <a:cs typeface="+mn-cs"/>
              </a:rPr>
              <a:t>基本都只扫描两表一次，可以认为</a:t>
            </a:r>
            <a:r>
              <a:rPr lang="en-US" altLang="zh-CN" sz="1200" b="0" i="0" kern="1200" dirty="0" smtClean="0">
                <a:solidFill>
                  <a:schemeClr val="tx1"/>
                </a:solidFill>
                <a:effectLst/>
                <a:latin typeface="+mn-lt"/>
                <a:ea typeface="+mn-ea"/>
                <a:cs typeface="+mn-cs"/>
              </a:rPr>
              <a:t>o(</a:t>
            </a:r>
            <a:r>
              <a:rPr lang="en-US" altLang="zh-CN" sz="1200" b="0" i="0" kern="1200" dirty="0" err="1" smtClean="0">
                <a:solidFill>
                  <a:schemeClr val="tx1"/>
                </a:solidFill>
                <a:effectLst/>
                <a:latin typeface="+mn-lt"/>
                <a:ea typeface="+mn-ea"/>
                <a:cs typeface="+mn-cs"/>
              </a:rPr>
              <a:t>a+b</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，较之最极端的笛卡尔集运算</a:t>
            </a:r>
            <a:r>
              <a:rPr lang="en-US" altLang="zh-CN" sz="1200" b="0" i="0" kern="1200" dirty="0" smtClean="0">
                <a:solidFill>
                  <a:schemeClr val="tx1"/>
                </a:solidFill>
                <a:effectLst/>
                <a:latin typeface="+mn-lt"/>
                <a:ea typeface="+mn-ea"/>
                <a:cs typeface="+mn-cs"/>
              </a:rPr>
              <a:t>a*b</a:t>
            </a:r>
            <a:r>
              <a:rPr lang="zh-CN" altLang="en-US" sz="1200" b="0" i="0" kern="1200" dirty="0" smtClean="0">
                <a:solidFill>
                  <a:schemeClr val="tx1"/>
                </a:solidFill>
                <a:effectLst/>
                <a:latin typeface="+mn-lt"/>
                <a:ea typeface="+mn-ea"/>
                <a:cs typeface="+mn-cs"/>
              </a:rPr>
              <a:t>，不知甩了多少条街</a:t>
            </a:r>
          </a:p>
          <a:p>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为什么</a:t>
            </a:r>
            <a:r>
              <a:rPr lang="en-US" altLang="zh-CN" sz="1200" b="0" i="0" kern="1200" dirty="0" smtClean="0">
                <a:solidFill>
                  <a:schemeClr val="tx1"/>
                </a:solidFill>
                <a:effectLst/>
                <a:latin typeface="+mn-lt"/>
                <a:ea typeface="+mn-ea"/>
                <a:cs typeface="+mn-cs"/>
              </a:rPr>
              <a:t>Build Table</a:t>
            </a:r>
            <a:r>
              <a:rPr lang="zh-CN" altLang="en-US" sz="1200" b="0" i="0" kern="1200" dirty="0" smtClean="0">
                <a:solidFill>
                  <a:schemeClr val="tx1"/>
                </a:solidFill>
                <a:effectLst/>
                <a:latin typeface="+mn-lt"/>
                <a:ea typeface="+mn-ea"/>
                <a:cs typeface="+mn-cs"/>
              </a:rPr>
              <a:t>选择小表？道理很简单，因为构建的</a:t>
            </a:r>
            <a:r>
              <a:rPr lang="en-US" altLang="zh-CN" sz="1200" b="0" i="0" kern="1200" dirty="0" smtClean="0">
                <a:solidFill>
                  <a:schemeClr val="tx1"/>
                </a:solidFill>
                <a:effectLst/>
                <a:latin typeface="+mn-lt"/>
                <a:ea typeface="+mn-ea"/>
                <a:cs typeface="+mn-cs"/>
              </a:rPr>
              <a:t>Hash Table</a:t>
            </a:r>
            <a:r>
              <a:rPr lang="zh-CN" altLang="en-US" sz="1200" b="0" i="0" kern="1200" dirty="0" smtClean="0">
                <a:solidFill>
                  <a:schemeClr val="tx1"/>
                </a:solidFill>
                <a:effectLst/>
                <a:latin typeface="+mn-lt"/>
                <a:ea typeface="+mn-ea"/>
                <a:cs typeface="+mn-cs"/>
              </a:rPr>
              <a:t>最好能全部加载在内存，效率最高；这也决定了</a:t>
            </a:r>
            <a:r>
              <a:rPr lang="en-US" altLang="zh-CN" sz="1200" b="0" i="0" kern="1200" dirty="0" smtClean="0">
                <a:solidFill>
                  <a:schemeClr val="tx1"/>
                </a:solidFill>
                <a:effectLst/>
                <a:latin typeface="+mn-lt"/>
                <a:ea typeface="+mn-ea"/>
                <a:cs typeface="+mn-cs"/>
              </a:rPr>
              <a:t>hash join</a:t>
            </a:r>
            <a:r>
              <a:rPr lang="zh-CN" altLang="en-US" sz="1200" b="0" i="0" kern="1200" dirty="0" smtClean="0">
                <a:solidFill>
                  <a:schemeClr val="tx1"/>
                </a:solidFill>
                <a:effectLst/>
                <a:latin typeface="+mn-lt"/>
                <a:ea typeface="+mn-ea"/>
                <a:cs typeface="+mn-cs"/>
              </a:rPr>
              <a:t>算法只适合至少一个小表的</a:t>
            </a:r>
            <a:r>
              <a:rPr lang="en-US" altLang="zh-CN" sz="1200" b="0" i="0" kern="1200" dirty="0" smtClean="0">
                <a:solidFill>
                  <a:schemeClr val="tx1"/>
                </a:solidFill>
                <a:effectLst/>
                <a:latin typeface="+mn-lt"/>
                <a:ea typeface="+mn-ea"/>
                <a:cs typeface="+mn-cs"/>
              </a:rPr>
              <a:t>join</a:t>
            </a:r>
            <a:r>
              <a:rPr lang="zh-CN" altLang="en-US" sz="1200" b="0" i="0" kern="1200" dirty="0" smtClean="0">
                <a:solidFill>
                  <a:schemeClr val="tx1"/>
                </a:solidFill>
                <a:effectLst/>
                <a:latin typeface="+mn-lt"/>
                <a:ea typeface="+mn-ea"/>
                <a:cs typeface="+mn-cs"/>
              </a:rPr>
              <a:t>场景，对于两个大表的</a:t>
            </a:r>
            <a:r>
              <a:rPr lang="en-US" altLang="zh-CN" sz="1200" b="0" i="0" kern="1200" dirty="0" smtClean="0">
                <a:solidFill>
                  <a:schemeClr val="tx1"/>
                </a:solidFill>
                <a:effectLst/>
                <a:latin typeface="+mn-lt"/>
                <a:ea typeface="+mn-ea"/>
                <a:cs typeface="+mn-cs"/>
              </a:rPr>
              <a:t>join</a:t>
            </a:r>
            <a:r>
              <a:rPr lang="zh-CN" altLang="en-US" sz="1200" b="0" i="0" kern="1200" dirty="0" smtClean="0">
                <a:solidFill>
                  <a:schemeClr val="tx1"/>
                </a:solidFill>
                <a:effectLst/>
                <a:latin typeface="+mn-lt"/>
                <a:ea typeface="+mn-ea"/>
                <a:cs typeface="+mn-cs"/>
              </a:rPr>
              <a:t>场景并不适用；</a:t>
            </a:r>
          </a:p>
          <a:p>
            <a:endParaRPr lang="zh-CN" altLang="en-US" dirty="0"/>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34</a:t>
            </a:fld>
            <a:endParaRPr lang="zh-CN" altLang="en-US"/>
          </a:p>
        </p:txBody>
      </p:sp>
    </p:spTree>
    <p:extLst>
      <p:ext uri="{BB962C8B-B14F-4D97-AF65-F5344CB8AC3E}">
        <p14:creationId xmlns:p14="http://schemas.microsoft.com/office/powerpoint/2010/main" val="3979688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broadcast</a:t>
            </a:r>
            <a:r>
              <a:rPr lang="zh-CN" altLang="en-US" sz="1200" dirty="0" smtClean="0"/>
              <a:t>阶段：将小表广播分发到大表所在的所有主机。广播算法可以有很多，最简单的是先发给</a:t>
            </a:r>
            <a:r>
              <a:rPr lang="en-US" altLang="zh-CN" sz="1200" dirty="0" smtClean="0"/>
              <a:t>driver</a:t>
            </a:r>
            <a:r>
              <a:rPr lang="zh-CN" altLang="en-US" sz="1200" dirty="0" smtClean="0"/>
              <a:t>，</a:t>
            </a:r>
            <a:r>
              <a:rPr lang="en-US" altLang="zh-CN" sz="1200" dirty="0" smtClean="0"/>
              <a:t>driver</a:t>
            </a:r>
            <a:r>
              <a:rPr lang="zh-CN" altLang="en-US" sz="1200" dirty="0" smtClean="0"/>
              <a:t>再统一分发给所有</a:t>
            </a:r>
            <a:r>
              <a:rPr lang="en-US" altLang="zh-CN" sz="1200" dirty="0" smtClean="0"/>
              <a:t>executor</a:t>
            </a:r>
            <a:r>
              <a:rPr lang="zh-CN" altLang="en-US" sz="1200" dirty="0" smtClean="0"/>
              <a:t>；要不就是基于</a:t>
            </a:r>
            <a:r>
              <a:rPr lang="en-US" altLang="zh-CN" sz="1200" dirty="0" err="1" smtClean="0"/>
              <a:t>bittorrete</a:t>
            </a:r>
            <a:r>
              <a:rPr lang="zh-CN" altLang="en-US" sz="1200" dirty="0" smtClean="0"/>
              <a:t>的</a:t>
            </a:r>
            <a:r>
              <a:rPr lang="en-US" altLang="zh-CN" sz="1200" dirty="0" smtClean="0"/>
              <a:t>p2p</a:t>
            </a:r>
            <a:r>
              <a:rPr lang="zh-CN" altLang="en-US" sz="1200" dirty="0" smtClean="0"/>
              <a:t>思路</a:t>
            </a: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hash join</a:t>
            </a:r>
            <a:r>
              <a:rPr lang="zh-CN" altLang="en-US" sz="1200" dirty="0" smtClean="0"/>
              <a:t>阶段：在每个</a:t>
            </a:r>
            <a:r>
              <a:rPr lang="en-US" altLang="zh-CN" sz="1200" dirty="0" smtClean="0"/>
              <a:t>executor</a:t>
            </a:r>
            <a:r>
              <a:rPr lang="zh-CN" altLang="en-US" sz="1200" dirty="0" smtClean="0"/>
              <a:t>上执行单机版</a:t>
            </a:r>
            <a:r>
              <a:rPr lang="en-US" altLang="zh-CN" sz="1200" dirty="0" smtClean="0"/>
              <a:t>hash join</a:t>
            </a:r>
            <a:r>
              <a:rPr lang="zh-CN" altLang="en-US" sz="1200" dirty="0" smtClean="0"/>
              <a:t>，小表映射，大表试探；</a:t>
            </a: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err="1" smtClean="0">
                <a:solidFill>
                  <a:schemeClr val="tx1"/>
                </a:solidFill>
                <a:effectLst/>
                <a:latin typeface="+mn-lt"/>
                <a:ea typeface="+mn-ea"/>
                <a:cs typeface="+mn-cs"/>
              </a:rPr>
              <a:t>SparkSQL</a:t>
            </a:r>
            <a:r>
              <a:rPr lang="zh-CN" altLang="en-US" sz="1200" b="0" i="0" kern="1200" dirty="0" smtClean="0">
                <a:solidFill>
                  <a:schemeClr val="tx1"/>
                </a:solidFill>
                <a:effectLst/>
                <a:latin typeface="+mn-lt"/>
                <a:ea typeface="+mn-ea"/>
                <a:cs typeface="+mn-cs"/>
              </a:rPr>
              <a:t>规定</a:t>
            </a:r>
            <a:r>
              <a:rPr lang="en-US" altLang="zh-CN" sz="1200" b="0" i="0" kern="1200" dirty="0" smtClean="0">
                <a:solidFill>
                  <a:schemeClr val="tx1"/>
                </a:solidFill>
                <a:effectLst/>
                <a:latin typeface="+mn-lt"/>
                <a:ea typeface="+mn-ea"/>
                <a:cs typeface="+mn-cs"/>
              </a:rPr>
              <a:t>broadcast hash join</a:t>
            </a:r>
            <a:r>
              <a:rPr lang="zh-CN" altLang="en-US" sz="1200" b="0" i="0" kern="1200" dirty="0" smtClean="0">
                <a:solidFill>
                  <a:schemeClr val="tx1"/>
                </a:solidFill>
                <a:effectLst/>
                <a:latin typeface="+mn-lt"/>
                <a:ea typeface="+mn-ea"/>
                <a:cs typeface="+mn-cs"/>
              </a:rPr>
              <a:t>执行的基本条件为被广播小表必须小于参数</a:t>
            </a:r>
            <a:r>
              <a:rPr lang="en-US" altLang="zh-CN" sz="1200" b="0" i="0" kern="1200" dirty="0" err="1" smtClean="0">
                <a:solidFill>
                  <a:schemeClr val="tx1"/>
                </a:solidFill>
                <a:effectLst/>
                <a:latin typeface="+mn-lt"/>
                <a:ea typeface="+mn-ea"/>
                <a:cs typeface="+mn-cs"/>
              </a:rPr>
              <a:t>spark.sql.autoBroadcastJoinThreshold</a:t>
            </a:r>
            <a:r>
              <a:rPr lang="zh-CN" altLang="en-US" sz="1200" b="0" i="0" kern="1200" dirty="0" smtClean="0">
                <a:solidFill>
                  <a:schemeClr val="tx1"/>
                </a:solidFill>
                <a:effectLst/>
                <a:latin typeface="+mn-lt"/>
                <a:ea typeface="+mn-ea"/>
                <a:cs typeface="+mn-cs"/>
              </a:rPr>
              <a:t>，默认为</a:t>
            </a:r>
            <a:r>
              <a:rPr lang="en-US" altLang="zh-CN" sz="1200" b="0" i="0" kern="1200" dirty="0" smtClean="0">
                <a:solidFill>
                  <a:schemeClr val="tx1"/>
                </a:solidFill>
                <a:effectLst/>
                <a:latin typeface="+mn-lt"/>
                <a:ea typeface="+mn-ea"/>
                <a:cs typeface="+mn-cs"/>
              </a:rPr>
              <a:t>10M</a:t>
            </a:r>
            <a:r>
              <a:rPr lang="zh-CN" altLang="en-US" sz="1200" b="0" i="0" kern="1200" dirty="0" smtClean="0">
                <a:solidFill>
                  <a:schemeClr val="tx1"/>
                </a:solidFill>
                <a:effectLst/>
                <a:latin typeface="+mn-lt"/>
                <a:ea typeface="+mn-ea"/>
                <a:cs typeface="+mn-cs"/>
              </a:rPr>
              <a:t>。</a:t>
            </a:r>
            <a:endParaRPr lang="zh-CN" altLang="en-US" sz="1200" dirty="0" smtClean="0"/>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35</a:t>
            </a:fld>
            <a:endParaRPr lang="zh-CN" altLang="en-US"/>
          </a:p>
        </p:txBody>
      </p:sp>
    </p:spTree>
    <p:extLst>
      <p:ext uri="{BB962C8B-B14F-4D97-AF65-F5344CB8AC3E}">
        <p14:creationId xmlns:p14="http://schemas.microsoft.com/office/powerpoint/2010/main" val="3979688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36</a:t>
            </a:fld>
            <a:endParaRPr lang="zh-CN" altLang="en-US"/>
          </a:p>
        </p:txBody>
      </p:sp>
    </p:spTree>
    <p:extLst>
      <p:ext uri="{BB962C8B-B14F-4D97-AF65-F5344CB8AC3E}">
        <p14:creationId xmlns:p14="http://schemas.microsoft.com/office/powerpoint/2010/main" val="3979688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4</a:t>
            </a:fld>
            <a:endParaRPr lang="zh-CN" altLang="en-US"/>
          </a:p>
        </p:txBody>
      </p:sp>
    </p:spTree>
    <p:extLst>
      <p:ext uri="{BB962C8B-B14F-4D97-AF65-F5344CB8AC3E}">
        <p14:creationId xmlns:p14="http://schemas.microsoft.com/office/powerpoint/2010/main" val="12022073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37</a:t>
            </a:fld>
            <a:endParaRPr lang="zh-CN" altLang="en-US"/>
          </a:p>
        </p:txBody>
      </p:sp>
    </p:spTree>
    <p:extLst>
      <p:ext uri="{BB962C8B-B14F-4D97-AF65-F5344CB8AC3E}">
        <p14:creationId xmlns:p14="http://schemas.microsoft.com/office/powerpoint/2010/main" val="39796889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仔细分析的话会发现，</a:t>
            </a:r>
            <a:r>
              <a:rPr lang="en-US" altLang="zh-CN" sz="1200" b="0" i="0" kern="1200" dirty="0" smtClean="0">
                <a:solidFill>
                  <a:schemeClr val="tx1"/>
                </a:solidFill>
                <a:effectLst/>
                <a:latin typeface="+mn-lt"/>
                <a:ea typeface="+mn-ea"/>
                <a:cs typeface="+mn-cs"/>
              </a:rPr>
              <a:t>sort-merge join</a:t>
            </a:r>
            <a:r>
              <a:rPr lang="zh-CN" altLang="en-US" sz="1200" b="0" i="0" kern="1200" dirty="0" smtClean="0">
                <a:solidFill>
                  <a:schemeClr val="tx1"/>
                </a:solidFill>
                <a:effectLst/>
                <a:latin typeface="+mn-lt"/>
                <a:ea typeface="+mn-ea"/>
                <a:cs typeface="+mn-cs"/>
              </a:rPr>
              <a:t>的代价并不比</a:t>
            </a:r>
            <a:r>
              <a:rPr lang="en-US" altLang="zh-CN" sz="1200" b="0" i="0" kern="1200" dirty="0" smtClean="0">
                <a:solidFill>
                  <a:schemeClr val="tx1"/>
                </a:solidFill>
                <a:effectLst/>
                <a:latin typeface="+mn-lt"/>
                <a:ea typeface="+mn-ea"/>
                <a:cs typeface="+mn-cs"/>
              </a:rPr>
              <a:t>shuffle hash join</a:t>
            </a:r>
            <a:r>
              <a:rPr lang="zh-CN" altLang="en-US" sz="1200" b="0" i="0" kern="1200" dirty="0" smtClean="0">
                <a:solidFill>
                  <a:schemeClr val="tx1"/>
                </a:solidFill>
                <a:effectLst/>
                <a:latin typeface="+mn-lt"/>
                <a:ea typeface="+mn-ea"/>
                <a:cs typeface="+mn-cs"/>
              </a:rPr>
              <a:t>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那为什么</a:t>
            </a:r>
            <a:r>
              <a:rPr lang="en-US" altLang="zh-CN" sz="1200" b="0" i="0" kern="1200" dirty="0" err="1" smtClean="0">
                <a:solidFill>
                  <a:schemeClr val="tx1"/>
                </a:solidFill>
                <a:effectLst/>
                <a:latin typeface="+mn-lt"/>
                <a:ea typeface="+mn-ea"/>
                <a:cs typeface="+mn-cs"/>
              </a:rPr>
              <a:t>SparkSQL</a:t>
            </a:r>
            <a:r>
              <a:rPr lang="zh-CN" altLang="en-US" sz="1200" b="0" i="0" kern="1200" dirty="0" smtClean="0">
                <a:solidFill>
                  <a:schemeClr val="tx1"/>
                </a:solidFill>
                <a:effectLst/>
                <a:latin typeface="+mn-lt"/>
                <a:ea typeface="+mn-ea"/>
                <a:cs typeface="+mn-cs"/>
              </a:rPr>
              <a:t>还会在两张大表的场景下选择使用</a:t>
            </a:r>
            <a:r>
              <a:rPr lang="en-US" altLang="zh-CN" sz="1200" b="0" i="0" kern="1200" dirty="0" smtClean="0">
                <a:solidFill>
                  <a:schemeClr val="tx1"/>
                </a:solidFill>
                <a:effectLst/>
                <a:latin typeface="+mn-lt"/>
                <a:ea typeface="+mn-ea"/>
                <a:cs typeface="+mn-cs"/>
              </a:rPr>
              <a:t>sort-merge join</a:t>
            </a:r>
            <a:r>
              <a:rPr lang="zh-CN" altLang="en-US" sz="1200" b="0" i="0" kern="1200" dirty="0" smtClean="0">
                <a:solidFill>
                  <a:schemeClr val="tx1"/>
                </a:solidFill>
                <a:effectLst/>
                <a:latin typeface="+mn-lt"/>
                <a:ea typeface="+mn-ea"/>
                <a:cs typeface="+mn-cs"/>
              </a:rPr>
              <a:t>算法呢？</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这和</a:t>
            </a:r>
            <a:r>
              <a:rPr lang="en-US" altLang="zh-CN" sz="1200" b="0" i="0" kern="1200" dirty="0" smtClean="0">
                <a:solidFill>
                  <a:schemeClr val="tx1"/>
                </a:solidFill>
                <a:effectLst/>
                <a:latin typeface="+mn-lt"/>
                <a:ea typeface="+mn-ea"/>
                <a:cs typeface="+mn-cs"/>
              </a:rPr>
              <a:t>Spark</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shuffle</a:t>
            </a:r>
            <a:r>
              <a:rPr lang="zh-CN" altLang="en-US" sz="1200" b="0" i="0" kern="1200" dirty="0" smtClean="0">
                <a:solidFill>
                  <a:schemeClr val="tx1"/>
                </a:solidFill>
                <a:effectLst/>
                <a:latin typeface="+mn-lt"/>
                <a:ea typeface="+mn-ea"/>
                <a:cs typeface="+mn-cs"/>
              </a:rPr>
              <a:t>实现有关，目前</a:t>
            </a:r>
            <a:r>
              <a:rPr lang="en-US" altLang="zh-CN" sz="1200" b="0" i="0" kern="1200" dirty="0" smtClean="0">
                <a:solidFill>
                  <a:schemeClr val="tx1"/>
                </a:solidFill>
                <a:effectLst/>
                <a:latin typeface="+mn-lt"/>
                <a:ea typeface="+mn-ea"/>
                <a:cs typeface="+mn-cs"/>
              </a:rPr>
              <a:t>spark</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shuffle</a:t>
            </a:r>
            <a:r>
              <a:rPr lang="zh-CN" altLang="en-US" sz="1200" b="0" i="0" kern="1200" dirty="0" smtClean="0">
                <a:solidFill>
                  <a:schemeClr val="tx1"/>
                </a:solidFill>
                <a:effectLst/>
                <a:latin typeface="+mn-lt"/>
                <a:ea typeface="+mn-ea"/>
                <a:cs typeface="+mn-cs"/>
              </a:rPr>
              <a:t>实现都适用</a:t>
            </a:r>
            <a:r>
              <a:rPr lang="en-US" altLang="zh-CN" sz="1200" b="0" i="0" kern="1200" dirty="0" smtClean="0">
                <a:solidFill>
                  <a:schemeClr val="tx1"/>
                </a:solidFill>
                <a:effectLst/>
                <a:latin typeface="+mn-lt"/>
                <a:ea typeface="+mn-ea"/>
                <a:cs typeface="+mn-cs"/>
              </a:rPr>
              <a:t>sort-based shuffle</a:t>
            </a:r>
            <a:r>
              <a:rPr lang="zh-CN" altLang="en-US" sz="1200" b="0" i="0" kern="1200" dirty="0" smtClean="0">
                <a:solidFill>
                  <a:schemeClr val="tx1"/>
                </a:solidFill>
                <a:effectLst/>
                <a:latin typeface="+mn-lt"/>
                <a:ea typeface="+mn-ea"/>
                <a:cs typeface="+mn-cs"/>
              </a:rPr>
              <a:t>算法，</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因此在经过</a:t>
            </a:r>
            <a:r>
              <a:rPr lang="en-US" altLang="zh-CN" sz="1200" b="0" i="0" kern="1200" dirty="0" smtClean="0">
                <a:solidFill>
                  <a:schemeClr val="tx1"/>
                </a:solidFill>
                <a:effectLst/>
                <a:latin typeface="+mn-lt"/>
                <a:ea typeface="+mn-ea"/>
                <a:cs typeface="+mn-cs"/>
              </a:rPr>
              <a:t>shuffle</a:t>
            </a:r>
            <a:r>
              <a:rPr lang="zh-CN" altLang="en-US" sz="1200" b="0" i="0" kern="1200" dirty="0" smtClean="0">
                <a:solidFill>
                  <a:schemeClr val="tx1"/>
                </a:solidFill>
                <a:effectLst/>
                <a:latin typeface="+mn-lt"/>
                <a:ea typeface="+mn-ea"/>
                <a:cs typeface="+mn-cs"/>
              </a:rPr>
              <a:t>之后</a:t>
            </a:r>
            <a:r>
              <a:rPr lang="en-US" altLang="zh-CN" sz="1200" b="0" i="0" kern="1200" dirty="0" smtClean="0">
                <a:solidFill>
                  <a:schemeClr val="tx1"/>
                </a:solidFill>
                <a:effectLst/>
                <a:latin typeface="+mn-lt"/>
                <a:ea typeface="+mn-ea"/>
                <a:cs typeface="+mn-cs"/>
              </a:rPr>
              <a:t>partition</a:t>
            </a:r>
            <a:r>
              <a:rPr lang="zh-CN" altLang="en-US" sz="1200" b="0" i="0" kern="1200" dirty="0" smtClean="0">
                <a:solidFill>
                  <a:schemeClr val="tx1"/>
                </a:solidFill>
                <a:effectLst/>
                <a:latin typeface="+mn-lt"/>
                <a:ea typeface="+mn-ea"/>
                <a:cs typeface="+mn-cs"/>
              </a:rPr>
              <a:t>数据都是按照</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排序的。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因此理论上可以认为数据经过</a:t>
            </a:r>
            <a:r>
              <a:rPr lang="en-US" altLang="zh-CN" sz="1200" b="0" i="0" kern="1200" dirty="0" smtClean="0">
                <a:solidFill>
                  <a:schemeClr val="tx1"/>
                </a:solidFill>
                <a:effectLst/>
                <a:latin typeface="+mn-lt"/>
                <a:ea typeface="+mn-ea"/>
                <a:cs typeface="+mn-cs"/>
              </a:rPr>
              <a:t>shuffle</a:t>
            </a:r>
            <a:r>
              <a:rPr lang="zh-CN" altLang="en-US" sz="1200" b="0" i="0" kern="1200" dirty="0" smtClean="0">
                <a:solidFill>
                  <a:schemeClr val="tx1"/>
                </a:solidFill>
                <a:effectLst/>
                <a:latin typeface="+mn-lt"/>
                <a:ea typeface="+mn-ea"/>
                <a:cs typeface="+mn-cs"/>
              </a:rPr>
              <a:t>之后是不需要</a:t>
            </a:r>
            <a:r>
              <a:rPr lang="en-US" altLang="zh-CN" sz="1200" b="0" i="0" kern="1200" dirty="0" smtClean="0">
                <a:solidFill>
                  <a:schemeClr val="tx1"/>
                </a:solidFill>
                <a:effectLst/>
                <a:latin typeface="+mn-lt"/>
                <a:ea typeface="+mn-ea"/>
                <a:cs typeface="+mn-cs"/>
              </a:rPr>
              <a:t>sort</a:t>
            </a:r>
            <a:r>
              <a:rPr lang="zh-CN" altLang="en-US" sz="1200" b="0" i="0" kern="1200" dirty="0" smtClean="0">
                <a:solidFill>
                  <a:schemeClr val="tx1"/>
                </a:solidFill>
                <a:effectLst/>
                <a:latin typeface="+mn-lt"/>
                <a:ea typeface="+mn-ea"/>
                <a:cs typeface="+mn-cs"/>
              </a:rPr>
              <a:t>的，可以直接</a:t>
            </a:r>
            <a:r>
              <a:rPr lang="en-US" altLang="zh-CN" sz="1200" b="0" i="0" kern="1200" dirty="0" smtClean="0">
                <a:solidFill>
                  <a:schemeClr val="tx1"/>
                </a:solidFill>
                <a:effectLst/>
                <a:latin typeface="+mn-lt"/>
                <a:ea typeface="+mn-ea"/>
                <a:cs typeface="+mn-cs"/>
              </a:rPr>
              <a:t>merge</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38</a:t>
            </a:fld>
            <a:endParaRPr lang="zh-CN" altLang="en-US"/>
          </a:p>
        </p:txBody>
      </p:sp>
    </p:spTree>
    <p:extLst>
      <p:ext uri="{BB962C8B-B14F-4D97-AF65-F5344CB8AC3E}">
        <p14:creationId xmlns:p14="http://schemas.microsoft.com/office/powerpoint/2010/main" val="3979688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41</a:t>
            </a:fld>
            <a:endParaRPr lang="zh-CN" altLang="en-US"/>
          </a:p>
        </p:txBody>
      </p:sp>
    </p:spTree>
    <p:extLst>
      <p:ext uri="{BB962C8B-B14F-4D97-AF65-F5344CB8AC3E}">
        <p14:creationId xmlns:p14="http://schemas.microsoft.com/office/powerpoint/2010/main" val="29401261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42</a:t>
            </a:fld>
            <a:endParaRPr lang="zh-CN" altLang="en-US"/>
          </a:p>
        </p:txBody>
      </p:sp>
    </p:spTree>
    <p:extLst>
      <p:ext uri="{BB962C8B-B14F-4D97-AF65-F5344CB8AC3E}">
        <p14:creationId xmlns:p14="http://schemas.microsoft.com/office/powerpoint/2010/main" val="2940126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SparkSQL</a:t>
            </a:r>
            <a:r>
              <a:rPr lang="zh-CN" altLang="en-US" sz="1200" b="0" i="0" kern="1200" dirty="0" smtClean="0">
                <a:solidFill>
                  <a:schemeClr val="tx1"/>
                </a:solidFill>
                <a:effectLst/>
                <a:latin typeface="+mn-lt"/>
                <a:ea typeface="+mn-ea"/>
                <a:cs typeface="+mn-cs"/>
              </a:rPr>
              <a:t>体系结构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整体</a:t>
            </a:r>
            <a:r>
              <a:rPr lang="zh-CN" altLang="en-US" sz="1200" b="0" i="0" kern="1200" dirty="0" smtClean="0">
                <a:solidFill>
                  <a:schemeClr val="tx1"/>
                </a:solidFill>
                <a:effectLst/>
                <a:latin typeface="+mn-lt"/>
                <a:ea typeface="+mn-ea"/>
                <a:cs typeface="+mn-cs"/>
              </a:rPr>
              <a:t>由上到下分为三层：编程模型层、执行任务优化层以及任务执行引擎</a:t>
            </a:r>
            <a:r>
              <a:rPr lang="zh-CN" altLang="en-US" sz="1200" b="0" i="0" kern="1200" dirty="0" smtClean="0">
                <a:solidFill>
                  <a:schemeClr val="tx1"/>
                </a:solidFill>
                <a:effectLst/>
                <a:latin typeface="+mn-lt"/>
                <a:ea typeface="+mn-ea"/>
                <a:cs typeface="+mn-cs"/>
              </a:rPr>
              <a:t>层。</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其中</a:t>
            </a:r>
            <a:r>
              <a:rPr lang="en-US" altLang="zh-CN" sz="1200" b="0" i="0" kern="1200" dirty="0" err="1" smtClean="0">
                <a:solidFill>
                  <a:schemeClr val="tx1"/>
                </a:solidFill>
                <a:effectLst/>
                <a:latin typeface="+mn-lt"/>
                <a:ea typeface="+mn-ea"/>
                <a:cs typeface="+mn-cs"/>
              </a:rPr>
              <a:t>SparkSQL</a:t>
            </a:r>
            <a:r>
              <a:rPr lang="zh-CN" altLang="en-US" sz="1200" b="0" i="0" kern="1200" dirty="0" smtClean="0">
                <a:solidFill>
                  <a:schemeClr val="tx1"/>
                </a:solidFill>
                <a:effectLst/>
                <a:latin typeface="+mn-lt"/>
                <a:ea typeface="+mn-ea"/>
                <a:cs typeface="+mn-cs"/>
              </a:rPr>
              <a:t>编程模型可以分为</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DataFrame</a:t>
            </a:r>
            <a:r>
              <a:rPr lang="zh-CN" altLang="en-US" sz="1200" b="0" i="0" kern="1200" dirty="0" smtClean="0">
                <a:solidFill>
                  <a:schemeClr val="tx1"/>
                </a:solidFill>
                <a:effectLst/>
                <a:latin typeface="+mn-lt"/>
                <a:ea typeface="+mn-ea"/>
                <a:cs typeface="+mn-cs"/>
              </a:rPr>
              <a:t>两种</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执行</a:t>
            </a:r>
            <a:r>
              <a:rPr lang="zh-CN" altLang="en-US" sz="1200" b="0" i="0" kern="1200" dirty="0" smtClean="0">
                <a:solidFill>
                  <a:schemeClr val="tx1"/>
                </a:solidFill>
                <a:effectLst/>
                <a:latin typeface="+mn-lt"/>
                <a:ea typeface="+mn-ea"/>
                <a:cs typeface="+mn-cs"/>
              </a:rPr>
              <a:t>计划优化又称为</a:t>
            </a:r>
            <a:r>
              <a:rPr lang="en-US" altLang="zh-CN" sz="1200" b="0" i="0" kern="1200" dirty="0" smtClean="0">
                <a:solidFill>
                  <a:schemeClr val="tx1"/>
                </a:solidFill>
                <a:effectLst/>
                <a:latin typeface="+mn-lt"/>
                <a:ea typeface="+mn-ea"/>
                <a:cs typeface="+mn-cs"/>
              </a:rPr>
              <a:t>Catalyst</a:t>
            </a:r>
            <a:r>
              <a:rPr lang="zh-CN" altLang="en-US" sz="1200" b="0" i="0" kern="1200" dirty="0" smtClean="0">
                <a:solidFill>
                  <a:schemeClr val="tx1"/>
                </a:solidFill>
                <a:effectLst/>
                <a:latin typeface="+mn-lt"/>
                <a:ea typeface="+mn-ea"/>
                <a:cs typeface="+mn-cs"/>
              </a:rPr>
              <a:t>，该模块负责将</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语句解析成</a:t>
            </a:r>
            <a:r>
              <a:rPr lang="en-US" altLang="zh-CN" sz="1200" b="0" i="0" kern="1200" dirty="0" smtClean="0">
                <a:solidFill>
                  <a:schemeClr val="tx1"/>
                </a:solidFill>
                <a:effectLst/>
                <a:latin typeface="+mn-lt"/>
                <a:ea typeface="+mn-ea"/>
                <a:cs typeface="+mn-cs"/>
              </a:rPr>
              <a:t>AST</a:t>
            </a:r>
            <a:r>
              <a:rPr lang="zh-CN" altLang="en-US" sz="1200" b="0" i="0" kern="1200" dirty="0" smtClean="0">
                <a:solidFill>
                  <a:schemeClr val="tx1"/>
                </a:solidFill>
                <a:effectLst/>
                <a:latin typeface="+mn-lt"/>
                <a:ea typeface="+mn-ea"/>
                <a:cs typeface="+mn-cs"/>
              </a:rPr>
              <a:t>（逻辑执行计划），并对原始逻辑执行计划进行优化，优化规则分为基于规则的优化策略和基于代价的优化策略两种，最终输出优化后的物理执行计划</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任务</a:t>
            </a:r>
            <a:r>
              <a:rPr lang="zh-CN" altLang="en-US" sz="1200" b="0" i="0" kern="1200" dirty="0" smtClean="0">
                <a:solidFill>
                  <a:schemeClr val="tx1"/>
                </a:solidFill>
                <a:effectLst/>
                <a:latin typeface="+mn-lt"/>
                <a:ea typeface="+mn-ea"/>
                <a:cs typeface="+mn-cs"/>
              </a:rPr>
              <a:t>执行引擎就是</a:t>
            </a:r>
            <a:r>
              <a:rPr lang="en-US" altLang="zh-CN" sz="1200" b="0" i="0" kern="1200" dirty="0" smtClean="0">
                <a:solidFill>
                  <a:schemeClr val="tx1"/>
                </a:solidFill>
                <a:effectLst/>
                <a:latin typeface="+mn-lt"/>
                <a:ea typeface="+mn-ea"/>
                <a:cs typeface="+mn-cs"/>
              </a:rPr>
              <a:t>Spark</a:t>
            </a:r>
            <a:r>
              <a:rPr lang="zh-CN" altLang="en-US" sz="1200" b="0" i="0" kern="1200" dirty="0" smtClean="0">
                <a:solidFill>
                  <a:schemeClr val="tx1"/>
                </a:solidFill>
                <a:effectLst/>
                <a:latin typeface="+mn-lt"/>
                <a:ea typeface="+mn-ea"/>
                <a:cs typeface="+mn-cs"/>
              </a:rPr>
              <a:t>内核，负责根据物理执行计划生成</a:t>
            </a:r>
            <a:r>
              <a:rPr lang="en-US" altLang="zh-CN" sz="1200" b="0" i="0" kern="1200" dirty="0" smtClean="0">
                <a:solidFill>
                  <a:schemeClr val="tx1"/>
                </a:solidFill>
                <a:effectLst/>
                <a:latin typeface="+mn-lt"/>
                <a:ea typeface="+mn-ea"/>
                <a:cs typeface="+mn-cs"/>
              </a:rPr>
              <a:t>DAG</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zh-CN" altLang="en-US" sz="1200" b="0" i="0" kern="1200" dirty="0" smtClean="0">
                <a:solidFill>
                  <a:schemeClr val="tx1"/>
                </a:solidFill>
                <a:effectLst/>
                <a:latin typeface="+mn-lt"/>
                <a:ea typeface="+mn-ea"/>
                <a:cs typeface="+mn-cs"/>
              </a:rPr>
              <a:t>任务调度系统的管理下分解为任务集并分发到集群节点上加载数据运行</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Tungsten</a:t>
            </a:r>
            <a:r>
              <a:rPr lang="zh-CN" altLang="en-US" sz="1200" b="0" i="0" kern="1200" dirty="0" smtClean="0">
                <a:solidFill>
                  <a:schemeClr val="tx1"/>
                </a:solidFill>
                <a:effectLst/>
                <a:latin typeface="+mn-lt"/>
                <a:ea typeface="+mn-ea"/>
                <a:cs typeface="+mn-cs"/>
              </a:rPr>
              <a:t>基于对内存和</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的性能优化，使得</a:t>
            </a:r>
            <a:r>
              <a:rPr lang="en-US" altLang="zh-CN" sz="1200" b="0" i="0" kern="1200" dirty="0" smtClean="0">
                <a:solidFill>
                  <a:schemeClr val="tx1"/>
                </a:solidFill>
                <a:effectLst/>
                <a:latin typeface="+mn-lt"/>
                <a:ea typeface="+mn-ea"/>
                <a:cs typeface="+mn-cs"/>
              </a:rPr>
              <a:t>Spark</a:t>
            </a:r>
            <a:r>
              <a:rPr lang="zh-CN" altLang="en-US" sz="1200" b="0" i="0" kern="1200" dirty="0" smtClean="0">
                <a:solidFill>
                  <a:schemeClr val="tx1"/>
                </a:solidFill>
                <a:effectLst/>
                <a:latin typeface="+mn-lt"/>
                <a:ea typeface="+mn-ea"/>
                <a:cs typeface="+mn-cs"/>
              </a:rPr>
              <a:t>能够更好地利用当前硬件条件提升性能</a:t>
            </a:r>
            <a:endParaRPr lang="zh-CN" altLang="en-US" dirty="0"/>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5</a:t>
            </a:fld>
            <a:endParaRPr lang="zh-CN" altLang="en-US"/>
          </a:p>
        </p:txBody>
      </p:sp>
    </p:spTree>
    <p:extLst>
      <p:ext uri="{BB962C8B-B14F-4D97-AF65-F5344CB8AC3E}">
        <p14:creationId xmlns:p14="http://schemas.microsoft.com/office/powerpoint/2010/main" val="2011484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MR</a:t>
            </a:r>
            <a:r>
              <a:rPr lang="zh-CN" altLang="en-US" sz="1200" b="0" i="0" kern="1200" dirty="0" smtClean="0">
                <a:solidFill>
                  <a:schemeClr val="tx1"/>
                </a:solidFill>
                <a:effectLst/>
                <a:latin typeface="+mn-lt"/>
                <a:ea typeface="+mn-ea"/>
                <a:cs typeface="+mn-cs"/>
              </a:rPr>
              <a:t>计算模型相比，</a:t>
            </a:r>
            <a:r>
              <a:rPr lang="en-US" altLang="zh-CN" sz="1200" b="0" i="0" kern="1200" dirty="0" smtClean="0">
                <a:solidFill>
                  <a:schemeClr val="tx1"/>
                </a:solidFill>
                <a:effectLst/>
                <a:latin typeface="+mn-lt"/>
                <a:ea typeface="+mn-ea"/>
                <a:cs typeface="+mn-cs"/>
              </a:rPr>
              <a:t>DAG</a:t>
            </a:r>
            <a:r>
              <a:rPr lang="zh-CN" altLang="en-US" sz="1200" b="0" i="0" kern="1200" dirty="0" smtClean="0">
                <a:solidFill>
                  <a:schemeClr val="tx1"/>
                </a:solidFill>
                <a:effectLst/>
                <a:latin typeface="+mn-lt"/>
                <a:ea typeface="+mn-ea"/>
                <a:cs typeface="+mn-cs"/>
              </a:rPr>
              <a:t>计算模型有很多改进：</a:t>
            </a:r>
          </a:p>
          <a:p>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可以支持更多的算子，比如</a:t>
            </a:r>
            <a:r>
              <a:rPr lang="en-US" altLang="zh-CN" sz="1200" b="0" i="0" kern="1200" dirty="0" smtClean="0">
                <a:solidFill>
                  <a:schemeClr val="tx1"/>
                </a:solidFill>
                <a:effectLst/>
                <a:latin typeface="+mn-lt"/>
                <a:ea typeface="+mn-ea"/>
                <a:cs typeface="+mn-cs"/>
              </a:rPr>
              <a:t>filter</a:t>
            </a:r>
            <a:r>
              <a:rPr lang="zh-CN" altLang="en-US" sz="1200" b="0" i="0" kern="1200" dirty="0" smtClean="0">
                <a:solidFill>
                  <a:schemeClr val="tx1"/>
                </a:solidFill>
                <a:effectLst/>
                <a:latin typeface="+mn-lt"/>
                <a:ea typeface="+mn-ea"/>
                <a:cs typeface="+mn-cs"/>
              </a:rPr>
              <a:t>算子、</a:t>
            </a:r>
            <a:r>
              <a:rPr lang="en-US" altLang="zh-CN" sz="1200" b="0" i="0" kern="1200" dirty="0" smtClean="0">
                <a:solidFill>
                  <a:schemeClr val="tx1"/>
                </a:solidFill>
                <a:effectLst/>
                <a:latin typeface="+mn-lt"/>
                <a:ea typeface="+mn-ea"/>
                <a:cs typeface="+mn-cs"/>
              </a:rPr>
              <a:t>sum</a:t>
            </a:r>
            <a:r>
              <a:rPr lang="zh-CN" altLang="en-US" sz="1200" b="0" i="0" kern="1200" dirty="0" smtClean="0">
                <a:solidFill>
                  <a:schemeClr val="tx1"/>
                </a:solidFill>
                <a:effectLst/>
                <a:latin typeface="+mn-lt"/>
                <a:ea typeface="+mn-ea"/>
                <a:cs typeface="+mn-cs"/>
              </a:rPr>
              <a:t>算子等，不再像</a:t>
            </a:r>
            <a:r>
              <a:rPr lang="en-US" altLang="zh-CN" sz="1200" b="0" i="0" kern="1200" dirty="0" smtClean="0">
                <a:solidFill>
                  <a:schemeClr val="tx1"/>
                </a:solidFill>
                <a:effectLst/>
                <a:latin typeface="+mn-lt"/>
                <a:ea typeface="+mn-ea"/>
                <a:cs typeface="+mn-cs"/>
              </a:rPr>
              <a:t>MR</a:t>
            </a:r>
            <a:r>
              <a:rPr lang="zh-CN" altLang="en-US" sz="1200" b="0" i="0" kern="1200" dirty="0" smtClean="0">
                <a:solidFill>
                  <a:schemeClr val="tx1"/>
                </a:solidFill>
                <a:effectLst/>
                <a:latin typeface="+mn-lt"/>
                <a:ea typeface="+mn-ea"/>
                <a:cs typeface="+mn-cs"/>
              </a:rPr>
              <a:t>只支持</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reduce</a:t>
            </a:r>
            <a:r>
              <a:rPr lang="zh-CN" altLang="en-US" sz="1200" b="0" i="0" kern="1200" dirty="0" smtClean="0">
                <a:solidFill>
                  <a:schemeClr val="tx1"/>
                </a:solidFill>
                <a:effectLst/>
                <a:latin typeface="+mn-lt"/>
                <a:ea typeface="+mn-ea"/>
                <a:cs typeface="+mn-cs"/>
              </a:rPr>
              <a:t>两种</a:t>
            </a:r>
          </a:p>
          <a:p>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更加灵活的存储机制，</a:t>
            </a:r>
            <a:r>
              <a:rPr lang="en-US" altLang="zh-CN" sz="1200" b="0" i="0" kern="1200" dirty="0" smtClean="0">
                <a:solidFill>
                  <a:schemeClr val="tx1"/>
                </a:solidFill>
                <a:effectLst/>
                <a:latin typeface="+mn-lt"/>
                <a:ea typeface="+mn-ea"/>
                <a:cs typeface="+mn-cs"/>
              </a:rPr>
              <a:t>RDD</a:t>
            </a:r>
            <a:r>
              <a:rPr lang="zh-CN" altLang="en-US" sz="1200" b="0" i="0" kern="1200" dirty="0" smtClean="0">
                <a:solidFill>
                  <a:schemeClr val="tx1"/>
                </a:solidFill>
                <a:effectLst/>
                <a:latin typeface="+mn-lt"/>
                <a:ea typeface="+mn-ea"/>
                <a:cs typeface="+mn-cs"/>
              </a:rPr>
              <a:t>可以支持本地硬盘存储、缓存存储以及混合存储三种模式，用户可以进行选择。而</a:t>
            </a:r>
            <a:r>
              <a:rPr lang="en-US" altLang="zh-CN" sz="1200" b="0" i="0" kern="1200" dirty="0" smtClean="0">
                <a:solidFill>
                  <a:schemeClr val="tx1"/>
                </a:solidFill>
                <a:effectLst/>
                <a:latin typeface="+mn-lt"/>
                <a:ea typeface="+mn-ea"/>
                <a:cs typeface="+mn-cs"/>
              </a:rPr>
              <a:t>MR</a:t>
            </a:r>
            <a:r>
              <a:rPr lang="zh-CN" altLang="en-US" sz="1200" b="0" i="0" kern="1200" dirty="0" smtClean="0">
                <a:solidFill>
                  <a:schemeClr val="tx1"/>
                </a:solidFill>
                <a:effectLst/>
                <a:latin typeface="+mn-lt"/>
                <a:ea typeface="+mn-ea"/>
                <a:cs typeface="+mn-cs"/>
              </a:rPr>
              <a:t>目前只支持</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存储一种模式。很显然，</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存储需要将中间数据存储三份，而</a:t>
            </a:r>
            <a:r>
              <a:rPr lang="en-US" altLang="zh-CN" sz="1200" b="0" i="0" kern="1200" dirty="0" smtClean="0">
                <a:solidFill>
                  <a:schemeClr val="tx1"/>
                </a:solidFill>
                <a:effectLst/>
                <a:latin typeface="+mn-lt"/>
                <a:ea typeface="+mn-ea"/>
                <a:cs typeface="+mn-cs"/>
              </a:rPr>
              <a:t>RDD</a:t>
            </a:r>
            <a:r>
              <a:rPr lang="zh-CN" altLang="en-US" sz="1200" b="0" i="0" kern="1200" dirty="0" smtClean="0">
                <a:solidFill>
                  <a:schemeClr val="tx1"/>
                </a:solidFill>
                <a:effectLst/>
                <a:latin typeface="+mn-lt"/>
                <a:ea typeface="+mn-ea"/>
                <a:cs typeface="+mn-cs"/>
              </a:rPr>
              <a:t>则不需要，这是</a:t>
            </a:r>
            <a:r>
              <a:rPr lang="en-US" altLang="zh-CN" sz="1200" b="0" i="0" kern="1200" dirty="0" smtClean="0">
                <a:solidFill>
                  <a:schemeClr val="tx1"/>
                </a:solidFill>
                <a:effectLst/>
                <a:latin typeface="+mn-lt"/>
                <a:ea typeface="+mn-ea"/>
                <a:cs typeface="+mn-cs"/>
              </a:rPr>
              <a:t>DAG</a:t>
            </a:r>
            <a:r>
              <a:rPr lang="zh-CN" altLang="en-US" sz="1200" b="0" i="0" kern="1200" dirty="0" smtClean="0">
                <a:solidFill>
                  <a:schemeClr val="tx1"/>
                </a:solidFill>
                <a:effectLst/>
                <a:latin typeface="+mn-lt"/>
                <a:ea typeface="+mn-ea"/>
                <a:cs typeface="+mn-cs"/>
              </a:rPr>
              <a:t>编程模型效率高的一个重要原因之一。</a:t>
            </a:r>
          </a:p>
          <a:p>
            <a:r>
              <a:rPr lang="en-US" altLang="zh-CN" sz="1200" b="0" i="0" kern="1200" dirty="0" smtClean="0">
                <a:solidFill>
                  <a:schemeClr val="tx1"/>
                </a:solidFill>
                <a:effectLst/>
                <a:latin typeface="+mn-lt"/>
                <a:ea typeface="+mn-ea"/>
                <a:cs typeface="+mn-cs"/>
              </a:rPr>
              <a:t>3. DAG</a:t>
            </a:r>
            <a:r>
              <a:rPr lang="zh-CN" altLang="en-US" sz="1200" b="0" i="0" kern="1200" dirty="0" smtClean="0">
                <a:solidFill>
                  <a:schemeClr val="tx1"/>
                </a:solidFill>
                <a:effectLst/>
                <a:latin typeface="+mn-lt"/>
                <a:ea typeface="+mn-ea"/>
                <a:cs typeface="+mn-cs"/>
              </a:rPr>
              <a:t>模型带来了更细粒度的任务并发，不再像</a:t>
            </a:r>
            <a:r>
              <a:rPr lang="en-US" altLang="zh-CN" sz="1200" b="0" i="0" kern="1200" dirty="0" smtClean="0">
                <a:solidFill>
                  <a:schemeClr val="tx1"/>
                </a:solidFill>
                <a:effectLst/>
                <a:latin typeface="+mn-lt"/>
                <a:ea typeface="+mn-ea"/>
                <a:cs typeface="+mn-cs"/>
              </a:rPr>
              <a:t>MR</a:t>
            </a:r>
            <a:r>
              <a:rPr lang="zh-CN" altLang="en-US" sz="1200" b="0" i="0" kern="1200" dirty="0" smtClean="0">
                <a:solidFill>
                  <a:schemeClr val="tx1"/>
                </a:solidFill>
                <a:effectLst/>
                <a:latin typeface="+mn-lt"/>
                <a:ea typeface="+mn-ea"/>
                <a:cs typeface="+mn-cs"/>
              </a:rPr>
              <a:t>那样每次起个任务就要起个</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进程，重死了；另外，</a:t>
            </a:r>
            <a:r>
              <a:rPr lang="en-US" altLang="zh-CN" sz="1200" b="0" i="0" kern="1200" dirty="0" smtClean="0">
                <a:solidFill>
                  <a:schemeClr val="tx1"/>
                </a:solidFill>
                <a:effectLst/>
                <a:latin typeface="+mn-lt"/>
                <a:ea typeface="+mn-ea"/>
                <a:cs typeface="+mn-cs"/>
              </a:rPr>
              <a:t>DAG</a:t>
            </a:r>
            <a:r>
              <a:rPr lang="zh-CN" altLang="en-US" sz="1200" b="0" i="0" kern="1200" dirty="0" smtClean="0">
                <a:solidFill>
                  <a:schemeClr val="tx1"/>
                </a:solidFill>
                <a:effectLst/>
                <a:latin typeface="+mn-lt"/>
                <a:ea typeface="+mn-ea"/>
                <a:cs typeface="+mn-cs"/>
              </a:rPr>
              <a:t>模型带来了另一个利好是很好的容错性，一个任务即使中间断掉了，也不需要从头再来一次。</a:t>
            </a:r>
          </a:p>
          <a:p>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延迟计算机制一方面可以使得同一个</a:t>
            </a:r>
            <a:r>
              <a:rPr lang="en-US" altLang="zh-CN" sz="1200" b="0" i="0" kern="1200" dirty="0" smtClean="0">
                <a:solidFill>
                  <a:schemeClr val="tx1"/>
                </a:solidFill>
                <a:effectLst/>
                <a:latin typeface="+mn-lt"/>
                <a:ea typeface="+mn-ea"/>
                <a:cs typeface="+mn-cs"/>
              </a:rPr>
              <a:t>stage</a:t>
            </a:r>
            <a:r>
              <a:rPr lang="zh-CN" altLang="en-US" sz="1200" b="0" i="0" kern="1200" dirty="0" smtClean="0">
                <a:solidFill>
                  <a:schemeClr val="tx1"/>
                </a:solidFill>
                <a:effectLst/>
                <a:latin typeface="+mn-lt"/>
                <a:ea typeface="+mn-ea"/>
                <a:cs typeface="+mn-cs"/>
              </a:rPr>
              <a:t>内的操作可以合并到一起落在一块数据上，而不再是所有数据先执行</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操作、再扫描一遍执行</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操作，太浪费时间</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另一方面</a:t>
            </a:r>
            <a:r>
              <a:rPr lang="zh-CN" altLang="en-US" sz="1200" b="0" i="0" kern="1200" dirty="0" smtClean="0">
                <a:solidFill>
                  <a:schemeClr val="tx1"/>
                </a:solidFill>
                <a:effectLst/>
                <a:latin typeface="+mn-lt"/>
                <a:ea typeface="+mn-ea"/>
                <a:cs typeface="+mn-cs"/>
              </a:rPr>
              <a:t>给执行路径优化留下了可能性，随便你怎么优化</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所有这些改进使得</a:t>
            </a:r>
            <a:r>
              <a:rPr lang="en-US" altLang="zh-CN" sz="1200" b="0" i="0" kern="1200" dirty="0" smtClean="0">
                <a:solidFill>
                  <a:schemeClr val="tx1"/>
                </a:solidFill>
                <a:effectLst/>
                <a:latin typeface="+mn-lt"/>
                <a:ea typeface="+mn-ea"/>
                <a:cs typeface="+mn-cs"/>
              </a:rPr>
              <a:t>DAG</a:t>
            </a:r>
            <a:r>
              <a:rPr lang="zh-CN" altLang="en-US" sz="1200" b="0" i="0" kern="1200" dirty="0" smtClean="0">
                <a:solidFill>
                  <a:schemeClr val="tx1"/>
                </a:solidFill>
                <a:effectLst/>
                <a:latin typeface="+mn-lt"/>
                <a:ea typeface="+mn-ea"/>
                <a:cs typeface="+mn-cs"/>
              </a:rPr>
              <a:t>编程模型相比</a:t>
            </a:r>
            <a:r>
              <a:rPr lang="en-US" altLang="zh-CN" sz="1200" b="0" i="0" kern="1200" dirty="0" smtClean="0">
                <a:solidFill>
                  <a:schemeClr val="tx1"/>
                </a:solidFill>
                <a:effectLst/>
                <a:latin typeface="+mn-lt"/>
                <a:ea typeface="+mn-ea"/>
                <a:cs typeface="+mn-cs"/>
              </a:rPr>
              <a:t>MR</a:t>
            </a:r>
            <a:r>
              <a:rPr lang="zh-CN" altLang="en-US" sz="1200" b="0" i="0" kern="1200" dirty="0" smtClean="0">
                <a:solidFill>
                  <a:schemeClr val="tx1"/>
                </a:solidFill>
                <a:effectLst/>
                <a:latin typeface="+mn-lt"/>
                <a:ea typeface="+mn-ea"/>
                <a:cs typeface="+mn-cs"/>
              </a:rPr>
              <a:t>编程模型，性能可以有</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倍的提升</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然而</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DAG</a:t>
            </a:r>
            <a:r>
              <a:rPr lang="zh-CN" altLang="en-US" sz="1200" b="0" i="0" kern="1200" dirty="0" smtClean="0">
                <a:solidFill>
                  <a:schemeClr val="tx1"/>
                </a:solidFill>
                <a:effectLst/>
                <a:latin typeface="+mn-lt"/>
                <a:ea typeface="+mn-ea"/>
                <a:cs typeface="+mn-cs"/>
              </a:rPr>
              <a:t>计算模型就很完美吗？要知道，用户手写的</a:t>
            </a:r>
            <a:r>
              <a:rPr lang="en-US" altLang="zh-CN" sz="1200" b="0" i="0" kern="1200" dirty="0" smtClean="0">
                <a:solidFill>
                  <a:schemeClr val="tx1"/>
                </a:solidFill>
                <a:effectLst/>
                <a:latin typeface="+mn-lt"/>
                <a:ea typeface="+mn-ea"/>
                <a:cs typeface="+mn-cs"/>
              </a:rPr>
              <a:t>RDD</a:t>
            </a:r>
            <a:r>
              <a:rPr lang="zh-CN" altLang="en-US" sz="1200" b="0" i="0" kern="1200" dirty="0" smtClean="0">
                <a:solidFill>
                  <a:schemeClr val="tx1"/>
                </a:solidFill>
                <a:effectLst/>
                <a:latin typeface="+mn-lt"/>
                <a:ea typeface="+mn-ea"/>
                <a:cs typeface="+mn-cs"/>
              </a:rPr>
              <a:t>程序基本或多或少都会有些问题，性能也肯定不会是最优的</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6</a:t>
            </a:fld>
            <a:endParaRPr lang="zh-CN" altLang="en-US"/>
          </a:p>
        </p:txBody>
      </p:sp>
    </p:spTree>
    <p:extLst>
      <p:ext uri="{BB962C8B-B14F-4D97-AF65-F5344CB8AC3E}">
        <p14:creationId xmlns:p14="http://schemas.microsoft.com/office/powerpoint/2010/main" val="3163400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None/>
            </a:pPr>
            <a:r>
              <a:rPr lang="zh-CN" altLang="en-US" sz="1200" dirty="0" smtClean="0">
                <a:solidFill>
                  <a:srgbClr val="000000"/>
                </a:solidFill>
                <a:latin typeface="Times New Roman" pitchFamily="18" charset="0"/>
                <a:ea typeface="宋体" charset="-122"/>
                <a:cs typeface="Times New Roman" pitchFamily="18" charset="0"/>
              </a:rPr>
              <a:t>左侧的</a:t>
            </a:r>
            <a:r>
              <a:rPr lang="en-US" altLang="zh-CN" sz="1200" dirty="0" smtClean="0">
                <a:solidFill>
                  <a:srgbClr val="000000"/>
                </a:solidFill>
                <a:latin typeface="Times New Roman" pitchFamily="18" charset="0"/>
                <a:ea typeface="宋体" charset="-122"/>
                <a:cs typeface="Times New Roman" pitchFamily="18" charset="0"/>
              </a:rPr>
              <a:t>RDD[Person]</a:t>
            </a:r>
            <a:r>
              <a:rPr lang="zh-CN" altLang="en-US" sz="1200" dirty="0" smtClean="0">
                <a:solidFill>
                  <a:srgbClr val="000000"/>
                </a:solidFill>
                <a:latin typeface="Times New Roman" pitchFamily="18" charset="0"/>
                <a:ea typeface="宋体" charset="-122"/>
                <a:cs typeface="Times New Roman" pitchFamily="18" charset="0"/>
              </a:rPr>
              <a:t>虽然以</a:t>
            </a:r>
            <a:r>
              <a:rPr lang="en-US" altLang="zh-CN" sz="1200" dirty="0" smtClean="0">
                <a:solidFill>
                  <a:srgbClr val="000000"/>
                </a:solidFill>
                <a:latin typeface="Times New Roman" pitchFamily="18" charset="0"/>
                <a:ea typeface="宋体" charset="-122"/>
                <a:cs typeface="Times New Roman" pitchFamily="18" charset="0"/>
              </a:rPr>
              <a:t>Person</a:t>
            </a:r>
            <a:r>
              <a:rPr lang="zh-CN" altLang="en-US" sz="1200" dirty="0" smtClean="0">
                <a:solidFill>
                  <a:srgbClr val="000000"/>
                </a:solidFill>
                <a:latin typeface="Times New Roman" pitchFamily="18" charset="0"/>
                <a:ea typeface="宋体" charset="-122"/>
                <a:cs typeface="Times New Roman" pitchFamily="18" charset="0"/>
              </a:rPr>
              <a:t>为类型参数，但</a:t>
            </a:r>
            <a:r>
              <a:rPr lang="en-US" altLang="zh-CN" sz="1200" dirty="0" smtClean="0">
                <a:solidFill>
                  <a:srgbClr val="000000"/>
                </a:solidFill>
                <a:latin typeface="Times New Roman" pitchFamily="18" charset="0"/>
                <a:ea typeface="宋体" charset="-122"/>
                <a:cs typeface="Times New Roman" pitchFamily="18" charset="0"/>
              </a:rPr>
              <a:t>Spark</a:t>
            </a:r>
            <a:r>
              <a:rPr lang="zh-CN" altLang="en-US" sz="1200" dirty="0" smtClean="0">
                <a:solidFill>
                  <a:srgbClr val="000000"/>
                </a:solidFill>
                <a:latin typeface="Times New Roman" pitchFamily="18" charset="0"/>
                <a:ea typeface="宋体" charset="-122"/>
                <a:cs typeface="Times New Roman" pitchFamily="18" charset="0"/>
              </a:rPr>
              <a:t>框架本身不了解</a:t>
            </a:r>
            <a:r>
              <a:rPr lang="en-US" altLang="zh-CN" sz="1200" dirty="0" smtClean="0">
                <a:solidFill>
                  <a:srgbClr val="000000"/>
                </a:solidFill>
                <a:latin typeface="Times New Roman" pitchFamily="18" charset="0"/>
                <a:ea typeface="宋体" charset="-122"/>
                <a:cs typeface="Times New Roman" pitchFamily="18" charset="0"/>
              </a:rPr>
              <a:t>Person`</a:t>
            </a:r>
            <a:r>
              <a:rPr lang="zh-CN" altLang="en-US" sz="1200" dirty="0" smtClean="0">
                <a:solidFill>
                  <a:srgbClr val="000000"/>
                </a:solidFill>
                <a:latin typeface="Times New Roman" pitchFamily="18" charset="0"/>
                <a:ea typeface="宋体" charset="-122"/>
                <a:cs typeface="Times New Roman" pitchFamily="18" charset="0"/>
              </a:rPr>
              <a:t>类的内部结构。</a:t>
            </a:r>
            <a:endParaRPr lang="en-US" altLang="zh-CN" sz="1200" dirty="0" smtClean="0">
              <a:solidFill>
                <a:srgbClr val="000000"/>
              </a:solidFill>
              <a:latin typeface="Times New Roman" pitchFamily="18" charset="0"/>
              <a:ea typeface="宋体" charset="-122"/>
              <a:cs typeface="Times New Roman" pitchFamily="18" charset="0"/>
            </a:endParaRPr>
          </a:p>
          <a:p>
            <a:pPr marL="0" indent="0">
              <a:lnSpc>
                <a:spcPct val="150000"/>
              </a:lnSpc>
              <a:buNone/>
            </a:pPr>
            <a:r>
              <a:rPr lang="zh-CN" altLang="en-US" sz="1200" dirty="0" smtClean="0">
                <a:solidFill>
                  <a:srgbClr val="000000"/>
                </a:solidFill>
                <a:latin typeface="Times New Roman" pitchFamily="18" charset="0"/>
                <a:ea typeface="宋体" charset="-122"/>
                <a:cs typeface="Times New Roman" pitchFamily="18" charset="0"/>
              </a:rPr>
              <a:t>右侧的</a:t>
            </a:r>
            <a:r>
              <a:rPr lang="en-US" altLang="zh-CN" sz="1200" dirty="0" err="1" smtClean="0">
                <a:solidFill>
                  <a:srgbClr val="000000"/>
                </a:solidFill>
                <a:latin typeface="Times New Roman" pitchFamily="18" charset="0"/>
                <a:ea typeface="宋体" charset="-122"/>
                <a:cs typeface="Times New Roman" pitchFamily="18" charset="0"/>
              </a:rPr>
              <a:t>DataFrame</a:t>
            </a:r>
            <a:r>
              <a:rPr lang="zh-CN" altLang="en-US" sz="1200" dirty="0" smtClean="0">
                <a:solidFill>
                  <a:srgbClr val="000000"/>
                </a:solidFill>
                <a:latin typeface="Times New Roman" pitchFamily="18" charset="0"/>
                <a:ea typeface="宋体" charset="-122"/>
                <a:cs typeface="Times New Roman" pitchFamily="18" charset="0"/>
              </a:rPr>
              <a:t>却提供了详细的结构信息，使得</a:t>
            </a:r>
            <a:r>
              <a:rPr lang="en-US" altLang="zh-CN" sz="1200" dirty="0" smtClean="0">
                <a:solidFill>
                  <a:srgbClr val="000000"/>
                </a:solidFill>
                <a:latin typeface="Times New Roman" pitchFamily="18" charset="0"/>
                <a:ea typeface="宋体" charset="-122"/>
                <a:cs typeface="Times New Roman" pitchFamily="18" charset="0"/>
              </a:rPr>
              <a:t>Spark SQL</a:t>
            </a:r>
            <a:r>
              <a:rPr lang="zh-CN" altLang="en-US" sz="1200" dirty="0" smtClean="0">
                <a:solidFill>
                  <a:srgbClr val="000000"/>
                </a:solidFill>
                <a:latin typeface="Times New Roman" pitchFamily="18" charset="0"/>
                <a:ea typeface="宋体" charset="-122"/>
                <a:cs typeface="Times New Roman" pitchFamily="18" charset="0"/>
              </a:rPr>
              <a:t>可以清楚地知道该数据集中包含哪些列，每列的名称和类型各是什么。</a:t>
            </a:r>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7</a:t>
            </a:fld>
            <a:endParaRPr lang="zh-CN" altLang="en-US"/>
          </a:p>
        </p:txBody>
      </p:sp>
    </p:spTree>
    <p:extLst>
      <p:ext uri="{BB962C8B-B14F-4D97-AF65-F5344CB8AC3E}">
        <p14:creationId xmlns:p14="http://schemas.microsoft.com/office/powerpoint/2010/main" val="3163400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9</a:t>
            </a:fld>
            <a:endParaRPr lang="zh-CN" altLang="en-US"/>
          </a:p>
        </p:txBody>
      </p:sp>
    </p:spTree>
    <p:extLst>
      <p:ext uri="{BB962C8B-B14F-4D97-AF65-F5344CB8AC3E}">
        <p14:creationId xmlns:p14="http://schemas.microsoft.com/office/powerpoint/2010/main" val="3163400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dirty="0" smtClean="0"/>
              <a:t>      Spark SQL</a:t>
            </a:r>
            <a:r>
              <a:rPr lang="zh-CN" altLang="en-US" sz="1200" dirty="0" smtClean="0"/>
              <a:t>可以根据数据文件中附带的统计信息来进行剪枝。</a:t>
            </a:r>
            <a:endParaRPr lang="en-US" altLang="zh-CN" sz="1200" dirty="0" smtClean="0"/>
          </a:p>
          <a:p>
            <a:pPr marL="0" indent="0">
              <a:buNone/>
            </a:pPr>
            <a:r>
              <a:rPr lang="zh-CN" altLang="en-US" sz="1200" dirty="0" smtClean="0"/>
              <a:t>        当统计信息表名某一数据段肯定不包括符合查询条件的目标数据时，该数据段就可以直接跳过（例如某整数列</a:t>
            </a:r>
            <a:r>
              <a:rPr lang="en-US" altLang="zh-CN" sz="1200" dirty="0" smtClean="0"/>
              <a:t>a</a:t>
            </a:r>
            <a:r>
              <a:rPr lang="zh-CN" altLang="en-US" sz="1200" dirty="0" smtClean="0"/>
              <a:t>某段的最大值为</a:t>
            </a:r>
            <a:r>
              <a:rPr lang="en-US" altLang="zh-CN" sz="1200" dirty="0" smtClean="0"/>
              <a:t>100</a:t>
            </a:r>
            <a:r>
              <a:rPr lang="zh-CN" altLang="en-US" sz="1200" dirty="0" smtClean="0"/>
              <a:t>，而查询条件要求</a:t>
            </a:r>
            <a:r>
              <a:rPr lang="en-US" altLang="zh-CN" sz="1200" dirty="0" smtClean="0"/>
              <a:t>a &gt; 200</a:t>
            </a:r>
            <a:r>
              <a:rPr lang="zh-CN" altLang="en-US" sz="1200" dirty="0" smtClean="0"/>
              <a:t>）。 </a:t>
            </a:r>
            <a:endParaRPr lang="en-US" altLang="zh-CN" sz="1200" dirty="0" smtClean="0"/>
          </a:p>
          <a:p>
            <a:pPr marL="0" indent="0">
              <a:buNone/>
            </a:pPr>
            <a:r>
              <a:rPr lang="en-US" altLang="zh-CN" sz="1200" dirty="0" smtClean="0"/>
              <a:t>      Spark SQL</a:t>
            </a:r>
            <a:r>
              <a:rPr lang="zh-CN" altLang="en-US" sz="1200" dirty="0" smtClean="0"/>
              <a:t>可以充分利用</a:t>
            </a:r>
            <a:r>
              <a:rPr lang="en-US" altLang="zh-CN" sz="1200" dirty="0" err="1" smtClean="0"/>
              <a:t>RCFile</a:t>
            </a:r>
            <a:r>
              <a:rPr lang="zh-CN" altLang="en-US" sz="1200" dirty="0" smtClean="0"/>
              <a:t>、</a:t>
            </a:r>
            <a:r>
              <a:rPr lang="en-US" altLang="zh-CN" sz="1200" dirty="0" smtClean="0"/>
              <a:t>ORC</a:t>
            </a:r>
            <a:r>
              <a:rPr lang="zh-CN" altLang="en-US" sz="1200" dirty="0" smtClean="0"/>
              <a:t>、</a:t>
            </a:r>
            <a:r>
              <a:rPr lang="en-US" altLang="zh-CN" sz="1200" dirty="0" smtClean="0"/>
              <a:t>Parquet</a:t>
            </a:r>
            <a:r>
              <a:rPr lang="zh-CN" altLang="en-US" sz="1200" dirty="0" smtClean="0"/>
              <a:t>等列式存储格式的优势，仅扫描查询真正涉及的列，忽略其余列的数据</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10</a:t>
            </a:fld>
            <a:endParaRPr lang="zh-CN" altLang="en-US"/>
          </a:p>
        </p:txBody>
      </p:sp>
    </p:spTree>
    <p:extLst>
      <p:ext uri="{BB962C8B-B14F-4D97-AF65-F5344CB8AC3E}">
        <p14:creationId xmlns:p14="http://schemas.microsoft.com/office/powerpoint/2010/main" val="3163400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B026B86A-9441-4680-A9F8-90C58B72EF53}" type="slidenum">
              <a:rPr lang="zh-CN" altLang="en-US" smtClean="0"/>
              <a:pPr>
                <a:defRPr/>
              </a:pPr>
              <a:t>11</a:t>
            </a:fld>
            <a:endParaRPr lang="zh-CN" altLang="en-US"/>
          </a:p>
        </p:txBody>
      </p:sp>
    </p:spTree>
    <p:extLst>
      <p:ext uri="{BB962C8B-B14F-4D97-AF65-F5344CB8AC3E}">
        <p14:creationId xmlns:p14="http://schemas.microsoft.com/office/powerpoint/2010/main" val="3163400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827129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28625" y="5643563"/>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p>
        </p:txBody>
      </p:sp>
      <p:sp>
        <p:nvSpPr>
          <p:cNvPr id="5" name="页脚占位符 4"/>
          <p:cNvSpPr>
            <a:spLocks noGrp="1"/>
          </p:cNvSpPr>
          <p:nvPr>
            <p:ph type="ftr" sz="quarter" idx="11"/>
          </p:nvPr>
        </p:nvSpPr>
        <p:spPr>
          <a:xfrm>
            <a:off x="3071813" y="5715000"/>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p>
        </p:txBody>
      </p:sp>
      <p:sp>
        <p:nvSpPr>
          <p:cNvPr id="6" name="灯片编号占位符 5"/>
          <p:cNvSpPr>
            <a:spLocks noGrp="1"/>
          </p:cNvSpPr>
          <p:nvPr>
            <p:ph type="sldNum" sz="quarter" idx="12"/>
          </p:nvPr>
        </p:nvSpPr>
        <p:spPr>
          <a:xfrm>
            <a:off x="6500813" y="5786438"/>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ea typeface="宋体" charset="0"/>
                <a:cs typeface="宋体" charset="0"/>
              </a:defRPr>
            </a:lvl1pPr>
          </a:lstStyle>
          <a:p>
            <a:pPr>
              <a:defRPr/>
            </a:pPr>
            <a:fld id="{E654EBA1-D2B7-EB4C-B750-5A8B59BE36F8}" type="slidenum">
              <a:rPr lang="en-US" altLang="zh-CN"/>
              <a:pPr>
                <a:defRPr/>
              </a:pPr>
              <a:t>‹#›</a:t>
            </a:fld>
            <a:endParaRPr lang="en-US" altLang="zh-CN"/>
          </a:p>
        </p:txBody>
      </p:sp>
    </p:spTree>
    <p:extLst>
      <p:ext uri="{BB962C8B-B14F-4D97-AF65-F5344CB8AC3E}">
        <p14:creationId xmlns:p14="http://schemas.microsoft.com/office/powerpoint/2010/main" val="3827149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28625" y="5643563"/>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p>
        </p:txBody>
      </p:sp>
      <p:sp>
        <p:nvSpPr>
          <p:cNvPr id="5" name="页脚占位符 4"/>
          <p:cNvSpPr>
            <a:spLocks noGrp="1"/>
          </p:cNvSpPr>
          <p:nvPr>
            <p:ph type="ftr" sz="quarter" idx="11"/>
          </p:nvPr>
        </p:nvSpPr>
        <p:spPr>
          <a:xfrm>
            <a:off x="3071813" y="5715000"/>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p>
        </p:txBody>
      </p:sp>
      <p:sp>
        <p:nvSpPr>
          <p:cNvPr id="6" name="灯片编号占位符 5"/>
          <p:cNvSpPr>
            <a:spLocks noGrp="1"/>
          </p:cNvSpPr>
          <p:nvPr>
            <p:ph type="sldNum" sz="quarter" idx="12"/>
          </p:nvPr>
        </p:nvSpPr>
        <p:spPr>
          <a:xfrm>
            <a:off x="6500813" y="5786438"/>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ea typeface="宋体" charset="0"/>
                <a:cs typeface="宋体" charset="0"/>
              </a:defRPr>
            </a:lvl1pPr>
          </a:lstStyle>
          <a:p>
            <a:pPr>
              <a:defRPr/>
            </a:pPr>
            <a:fld id="{CE45D116-4D2A-0244-A492-352C1F440B8F}" type="slidenum">
              <a:rPr lang="en-US" altLang="zh-CN"/>
              <a:pPr>
                <a:defRPr/>
              </a:pPr>
              <a:t>‹#›</a:t>
            </a:fld>
            <a:endParaRPr lang="en-US" altLang="zh-CN"/>
          </a:p>
        </p:txBody>
      </p:sp>
    </p:spTree>
    <p:extLst>
      <p:ext uri="{BB962C8B-B14F-4D97-AF65-F5344CB8AC3E}">
        <p14:creationId xmlns:p14="http://schemas.microsoft.com/office/powerpoint/2010/main" val="407945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封面">
    <p:spTree>
      <p:nvGrpSpPr>
        <p:cNvPr id="1" name=""/>
        <p:cNvGrpSpPr/>
        <p:nvPr/>
      </p:nvGrpSpPr>
      <p:grpSpPr>
        <a:xfrm>
          <a:off x="0" y="0"/>
          <a:ext cx="0" cy="0"/>
          <a:chOff x="0" y="0"/>
          <a:chExt cx="0" cy="0"/>
        </a:xfrm>
      </p:grpSpPr>
      <p:pic>
        <p:nvPicPr>
          <p:cNvPr id="6" name="Picture 9" descr="应用部分3-02"/>
          <p:cNvPicPr>
            <a:picLocks noChangeAspect="1" noChangeArrowheads="1"/>
          </p:cNvPicPr>
          <p:nvPr/>
        </p:nvPicPr>
        <p:blipFill>
          <a:blip r:embed="rId2" cstate="print"/>
          <a:srcRect/>
          <a:stretch>
            <a:fillRect/>
          </a:stretch>
        </p:blipFill>
        <p:spPr bwMode="auto">
          <a:xfrm>
            <a:off x="-11112" y="-9525"/>
            <a:ext cx="9167813" cy="6877050"/>
          </a:xfrm>
          <a:prstGeom prst="rect">
            <a:avLst/>
          </a:prstGeom>
          <a:noFill/>
          <a:ln w="9525">
            <a:noFill/>
            <a:miter lim="800000"/>
            <a:headEnd/>
            <a:tailEnd/>
          </a:ln>
        </p:spPr>
      </p:pic>
      <p:sp>
        <p:nvSpPr>
          <p:cNvPr id="12" name="Text Box 8"/>
          <p:cNvSpPr txBox="1">
            <a:spLocks noChangeArrowheads="1"/>
          </p:cNvSpPr>
          <p:nvPr/>
        </p:nvSpPr>
        <p:spPr bwMode="auto">
          <a:xfrm>
            <a:off x="612779" y="5949950"/>
            <a:ext cx="2519363" cy="274638"/>
          </a:xfrm>
          <a:prstGeom prst="rect">
            <a:avLst/>
          </a:prstGeom>
          <a:noFill/>
          <a:ln w="9525">
            <a:noFill/>
            <a:miter lim="800000"/>
            <a:headEnd/>
            <a:tailEnd/>
          </a:ln>
          <a:effectLst/>
        </p:spPr>
        <p:txBody>
          <a:bodyPr>
            <a:spAutoFit/>
          </a:bodyPr>
          <a:lstStyle/>
          <a:p>
            <a:pPr>
              <a:spcBef>
                <a:spcPct val="50000"/>
              </a:spcBef>
            </a:pPr>
            <a:r>
              <a:rPr lang="en-US" altLang="zh-CN" sz="1200">
                <a:solidFill>
                  <a:srgbClr val="EEECE1"/>
                </a:solidFill>
              </a:rPr>
              <a:t>www.jd.com</a:t>
            </a:r>
          </a:p>
        </p:txBody>
      </p:sp>
    </p:spTree>
    <p:extLst>
      <p:ext uri="{BB962C8B-B14F-4D97-AF65-F5344CB8AC3E}">
        <p14:creationId xmlns:p14="http://schemas.microsoft.com/office/powerpoint/2010/main" val="348630518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8" name="Picture 3" descr="应用部分3-04"/>
          <p:cNvPicPr>
            <a:picLocks noChangeAspect="1" noChangeArrowheads="1"/>
          </p:cNvPicPr>
          <p:nvPr/>
        </p:nvPicPr>
        <p:blipFill>
          <a:blip r:embed="rId2" cstate="print"/>
          <a:srcRect/>
          <a:stretch>
            <a:fillRect/>
          </a:stretch>
        </p:blipFill>
        <p:spPr bwMode="auto">
          <a:xfrm>
            <a:off x="-17462" y="-9525"/>
            <a:ext cx="9180513" cy="6877050"/>
          </a:xfrm>
          <a:prstGeom prst="rect">
            <a:avLst/>
          </a:prstGeom>
          <a:noFill/>
          <a:ln w="9525">
            <a:noFill/>
            <a:miter lim="800000"/>
            <a:headEnd/>
            <a:tailEnd/>
          </a:ln>
        </p:spPr>
      </p:pic>
      <p:sp>
        <p:nvSpPr>
          <p:cNvPr id="9" name="Text Box 4"/>
          <p:cNvSpPr txBox="1">
            <a:spLocks noChangeArrowheads="1"/>
          </p:cNvSpPr>
          <p:nvPr/>
        </p:nvSpPr>
        <p:spPr bwMode="auto">
          <a:xfrm>
            <a:off x="612775" y="677863"/>
            <a:ext cx="4032250" cy="503237"/>
          </a:xfrm>
          <a:prstGeom prst="rect">
            <a:avLst/>
          </a:prstGeom>
          <a:noFill/>
          <a:ln w="9525">
            <a:noFill/>
            <a:miter lim="800000"/>
            <a:headEnd/>
            <a:tailEnd/>
          </a:ln>
          <a:effectLst/>
        </p:spPr>
        <p:txBody>
          <a:bodyPr>
            <a:spAutoFit/>
          </a:bodyPr>
          <a:lstStyle/>
          <a:p>
            <a:pPr>
              <a:spcBef>
                <a:spcPct val="50000"/>
              </a:spcBef>
            </a:pPr>
            <a:r>
              <a:rPr lang="zh-CN" altLang="en-US" sz="2600" dirty="0">
                <a:solidFill>
                  <a:prstClr val="white"/>
                </a:solidFill>
                <a:latin typeface="华文中宋" pitchFamily="2" charset="-122"/>
                <a:ea typeface="华文中宋" pitchFamily="2" charset="-122"/>
              </a:rPr>
              <a:t>目 录</a:t>
            </a:r>
            <a:r>
              <a:rPr lang="zh-CN" altLang="en-US" sz="1800" dirty="0">
                <a:solidFill>
                  <a:prstClr val="white"/>
                </a:solidFill>
                <a:latin typeface="华文中宋" pitchFamily="2" charset="-122"/>
                <a:ea typeface="华文中宋" pitchFamily="2" charset="-122"/>
              </a:rPr>
              <a:t>     </a:t>
            </a:r>
            <a:r>
              <a:rPr lang="en-US" altLang="zh-CN" sz="2700" dirty="0">
                <a:solidFill>
                  <a:prstClr val="white"/>
                </a:solidFill>
                <a:latin typeface="华文中宋" pitchFamily="2" charset="-122"/>
                <a:ea typeface="华文中宋" pitchFamily="2" charset="-122"/>
              </a:rPr>
              <a:t>CONTENTS</a:t>
            </a:r>
          </a:p>
        </p:txBody>
      </p:sp>
      <p:sp>
        <p:nvSpPr>
          <p:cNvPr id="12" name="文本占位符 11"/>
          <p:cNvSpPr>
            <a:spLocks noGrp="1"/>
          </p:cNvSpPr>
          <p:nvPr>
            <p:ph type="body" sz="quarter" idx="10"/>
          </p:nvPr>
        </p:nvSpPr>
        <p:spPr>
          <a:xfrm>
            <a:off x="1714502" y="1857369"/>
            <a:ext cx="3571875" cy="1857375"/>
          </a:xfrm>
          <a:prstGeom prst="rect">
            <a:avLst/>
          </a:prstGeom>
        </p:spPr>
        <p:txBody>
          <a:bodyPr/>
          <a:lstStyle>
            <a:lvl1pPr marL="0" algn="l" defTabSz="914400" rtl="0" eaLnBrk="1" latinLnBrk="0" hangingPunct="1">
              <a:lnSpc>
                <a:spcPct val="120000"/>
              </a:lnSpc>
              <a:defRPr lang="zh-CN" altLang="en-US" sz="1800" kern="1200" dirty="0" smtClean="0">
                <a:solidFill>
                  <a:schemeClr val="bg1"/>
                </a:solidFill>
                <a:latin typeface="+mn-lt"/>
                <a:ea typeface="微软雅黑" pitchFamily="34" charset="-122"/>
                <a:cs typeface="+mn-cs"/>
              </a:defRPr>
            </a:lvl1pPr>
            <a:lvl2pPr marL="0" algn="l" defTabSz="914400" rtl="0" eaLnBrk="1" latinLnBrk="0" hangingPunct="1">
              <a:lnSpc>
                <a:spcPct val="120000"/>
              </a:lnSpc>
              <a:buNone/>
              <a:defRPr lang="zh-CN" altLang="en-US" sz="1800" kern="1200" dirty="0" smtClean="0">
                <a:solidFill>
                  <a:schemeClr val="bg1"/>
                </a:solidFill>
                <a:latin typeface="+mn-lt"/>
                <a:ea typeface="微软雅黑" pitchFamily="34" charset="-122"/>
                <a:cs typeface="+mn-cs"/>
              </a:defRPr>
            </a:lvl2pPr>
            <a:lvl3pPr marL="0" algn="l" defTabSz="914400" rtl="0" eaLnBrk="1" latinLnBrk="0" hangingPunct="1">
              <a:lnSpc>
                <a:spcPct val="120000"/>
              </a:lnSpc>
              <a:defRPr lang="zh-CN" altLang="en-US" sz="1800" kern="1200" dirty="0" smtClean="0">
                <a:solidFill>
                  <a:schemeClr val="bg1"/>
                </a:solidFill>
                <a:latin typeface="+mn-lt"/>
                <a:ea typeface="微软雅黑" pitchFamily="34" charset="-122"/>
                <a:cs typeface="+mn-cs"/>
              </a:defRPr>
            </a:lvl3pPr>
            <a:lvl4pPr marL="0" algn="l" defTabSz="914400" rtl="0" eaLnBrk="1" latinLnBrk="0" hangingPunct="1">
              <a:lnSpc>
                <a:spcPct val="120000"/>
              </a:lnSpc>
              <a:defRPr lang="zh-CN" altLang="en-US" sz="1800" kern="1200" dirty="0" smtClean="0">
                <a:solidFill>
                  <a:schemeClr val="bg1"/>
                </a:solidFill>
                <a:latin typeface="+mn-lt"/>
                <a:ea typeface="微软雅黑" pitchFamily="34" charset="-122"/>
                <a:cs typeface="+mn-cs"/>
              </a:defRPr>
            </a:lvl4pPr>
            <a:lvl5pPr marL="0" algn="l" defTabSz="914400" rtl="0" eaLnBrk="1" latinLnBrk="0" hangingPunct="1">
              <a:lnSpc>
                <a:spcPct val="120000"/>
              </a:lnSpc>
              <a:defRPr lang="zh-CN" altLang="en-US" sz="1800" kern="1200" dirty="0">
                <a:solidFill>
                  <a:schemeClr val="bg1"/>
                </a:solidFill>
                <a:latin typeface="+mn-lt"/>
                <a:ea typeface="微软雅黑" pitchFamily="34" charset="-122"/>
                <a:cs typeface="+mn-cs"/>
              </a:defRPr>
            </a:lvl5pPr>
          </a:lstStyle>
          <a:p>
            <a:pPr lvl="0"/>
            <a:r>
              <a:rPr lang="zh-CN" altLang="en-US" smtClean="0"/>
              <a:t>单击此处编辑母版文本样式</a:t>
            </a:r>
          </a:p>
        </p:txBody>
      </p:sp>
    </p:spTree>
    <p:extLst>
      <p:ext uri="{BB962C8B-B14F-4D97-AF65-F5344CB8AC3E}">
        <p14:creationId xmlns:p14="http://schemas.microsoft.com/office/powerpoint/2010/main" val="1199924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pic>
        <p:nvPicPr>
          <p:cNvPr id="8" name="Picture 4" descr="应用部分3-05"/>
          <p:cNvPicPr>
            <a:picLocks noChangeAspect="1" noChangeArrowheads="1"/>
          </p:cNvPicPr>
          <p:nvPr/>
        </p:nvPicPr>
        <p:blipFill>
          <a:blip r:embed="rId2" cstate="print"/>
          <a:srcRect/>
          <a:stretch>
            <a:fillRect/>
          </a:stretch>
        </p:blipFill>
        <p:spPr bwMode="auto">
          <a:xfrm>
            <a:off x="-31" y="-24"/>
            <a:ext cx="9180513" cy="6877050"/>
          </a:xfrm>
          <a:prstGeom prst="rect">
            <a:avLst/>
          </a:prstGeom>
          <a:noFill/>
          <a:ln w="9525">
            <a:noFill/>
            <a:miter lim="800000"/>
            <a:headEnd/>
            <a:tailEnd/>
          </a:ln>
        </p:spPr>
      </p:pic>
      <p:sp>
        <p:nvSpPr>
          <p:cNvPr id="11" name="Text Box 6"/>
          <p:cNvSpPr txBox="1">
            <a:spLocks noChangeArrowheads="1"/>
          </p:cNvSpPr>
          <p:nvPr/>
        </p:nvSpPr>
        <p:spPr bwMode="auto">
          <a:xfrm>
            <a:off x="323851" y="6308725"/>
            <a:ext cx="2519363" cy="274638"/>
          </a:xfrm>
          <a:prstGeom prst="rect">
            <a:avLst/>
          </a:prstGeom>
          <a:noFill/>
          <a:ln w="9525">
            <a:noFill/>
            <a:miter lim="800000"/>
            <a:headEnd/>
            <a:tailEnd/>
          </a:ln>
          <a:effectLst/>
        </p:spPr>
        <p:txBody>
          <a:bodyPr>
            <a:spAutoFit/>
          </a:bodyPr>
          <a:lstStyle/>
          <a:p>
            <a:pPr>
              <a:spcBef>
                <a:spcPct val="50000"/>
              </a:spcBef>
            </a:pPr>
            <a:r>
              <a:rPr lang="en-US" altLang="zh-CN" sz="1200" dirty="0">
                <a:solidFill>
                  <a:srgbClr val="EEECE1"/>
                </a:solidFill>
              </a:rPr>
              <a:t>www.jd.com</a:t>
            </a:r>
          </a:p>
        </p:txBody>
      </p:sp>
      <p:sp>
        <p:nvSpPr>
          <p:cNvPr id="17" name="文本占位符 16"/>
          <p:cNvSpPr>
            <a:spLocks noGrp="1"/>
          </p:cNvSpPr>
          <p:nvPr>
            <p:ph type="body" sz="quarter" idx="10"/>
          </p:nvPr>
        </p:nvSpPr>
        <p:spPr>
          <a:xfrm>
            <a:off x="395289" y="285728"/>
            <a:ext cx="5429288" cy="400110"/>
          </a:xfrm>
          <a:prstGeom prst="rect">
            <a:avLst/>
          </a:prstGeom>
        </p:spPr>
        <p:txBody>
          <a:bodyPr>
            <a:spAutoFit/>
          </a:bodyPr>
          <a:lstStyle>
            <a:lvl1pPr>
              <a:buNone/>
              <a:defRPr sz="2000">
                <a:latin typeface="华文中宋" pitchFamily="2" charset="-122"/>
                <a:ea typeface="华文中宋" pitchFamily="2" charset="-122"/>
              </a:defRPr>
            </a:lvl1pPr>
          </a:lstStyle>
          <a:p>
            <a:pPr lvl="0"/>
            <a:r>
              <a:rPr lang="zh-CN" altLang="en-US" smtClean="0"/>
              <a:t>单击此处编辑母版文本样式</a:t>
            </a:r>
          </a:p>
        </p:txBody>
      </p:sp>
    </p:spTree>
    <p:extLst>
      <p:ext uri="{BB962C8B-B14F-4D97-AF65-F5344CB8AC3E}">
        <p14:creationId xmlns:p14="http://schemas.microsoft.com/office/powerpoint/2010/main" val="4175431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anks">
    <p:spTree>
      <p:nvGrpSpPr>
        <p:cNvPr id="1" name=""/>
        <p:cNvGrpSpPr/>
        <p:nvPr/>
      </p:nvGrpSpPr>
      <p:grpSpPr>
        <a:xfrm>
          <a:off x="0" y="0"/>
          <a:ext cx="0" cy="0"/>
          <a:chOff x="0" y="0"/>
          <a:chExt cx="0" cy="0"/>
        </a:xfrm>
      </p:grpSpPr>
      <p:pic>
        <p:nvPicPr>
          <p:cNvPr id="6" name="Picture 6" descr="应用部分3-02"/>
          <p:cNvPicPr>
            <a:picLocks noChangeAspect="1" noChangeArrowheads="1"/>
          </p:cNvPicPr>
          <p:nvPr/>
        </p:nvPicPr>
        <p:blipFill>
          <a:blip r:embed="rId2" cstate="print"/>
          <a:srcRect/>
          <a:stretch>
            <a:fillRect/>
          </a:stretch>
        </p:blipFill>
        <p:spPr bwMode="auto">
          <a:xfrm>
            <a:off x="-11112" y="-9525"/>
            <a:ext cx="9167813" cy="6877050"/>
          </a:xfrm>
          <a:prstGeom prst="rect">
            <a:avLst/>
          </a:prstGeom>
          <a:noFill/>
          <a:ln w="9525">
            <a:noFill/>
            <a:miter lim="800000"/>
            <a:headEnd/>
            <a:tailEnd/>
          </a:ln>
        </p:spPr>
      </p:pic>
      <p:sp>
        <p:nvSpPr>
          <p:cNvPr id="9" name="Text Box 3"/>
          <p:cNvSpPr txBox="1">
            <a:spLocks noChangeArrowheads="1"/>
          </p:cNvSpPr>
          <p:nvPr/>
        </p:nvSpPr>
        <p:spPr bwMode="auto">
          <a:xfrm>
            <a:off x="612775" y="1773244"/>
            <a:ext cx="3816350" cy="1463675"/>
          </a:xfrm>
          <a:prstGeom prst="rect">
            <a:avLst/>
          </a:prstGeom>
          <a:noFill/>
          <a:ln w="9525">
            <a:noFill/>
            <a:miter lim="800000"/>
            <a:headEnd/>
            <a:tailEnd/>
          </a:ln>
          <a:effectLst/>
        </p:spPr>
        <p:txBody>
          <a:bodyPr>
            <a:spAutoFit/>
          </a:bodyPr>
          <a:lstStyle/>
          <a:p>
            <a:r>
              <a:rPr lang="zh-CN" altLang="en-US" sz="5000" dirty="0">
                <a:solidFill>
                  <a:prstClr val="white"/>
                </a:solidFill>
                <a:latin typeface="华文中宋" pitchFamily="2" charset="-122"/>
                <a:ea typeface="华文中宋" pitchFamily="2" charset="-122"/>
              </a:rPr>
              <a:t>谢谢！</a:t>
            </a:r>
          </a:p>
          <a:p>
            <a:r>
              <a:rPr lang="en-US" altLang="zh-CN" sz="4000" dirty="0">
                <a:solidFill>
                  <a:prstClr val="white"/>
                </a:solidFill>
                <a:latin typeface="华文中宋" pitchFamily="2" charset="-122"/>
                <a:ea typeface="华文中宋" pitchFamily="2" charset="-122"/>
              </a:rPr>
              <a:t>Thank you!</a:t>
            </a:r>
          </a:p>
        </p:txBody>
      </p:sp>
    </p:spTree>
    <p:extLst>
      <p:ext uri="{BB962C8B-B14F-4D97-AF65-F5344CB8AC3E}">
        <p14:creationId xmlns:p14="http://schemas.microsoft.com/office/powerpoint/2010/main" val="3613137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3"/>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9A8AF57F-566E-4A6D-A2E4-AC225D1AB2C9}"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1900780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28625" y="5643563"/>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p>
        </p:txBody>
      </p:sp>
      <p:sp>
        <p:nvSpPr>
          <p:cNvPr id="5" name="页脚占位符 4"/>
          <p:cNvSpPr>
            <a:spLocks noGrp="1"/>
          </p:cNvSpPr>
          <p:nvPr>
            <p:ph type="ftr" sz="quarter" idx="11"/>
          </p:nvPr>
        </p:nvSpPr>
        <p:spPr>
          <a:xfrm>
            <a:off x="3071813" y="5715000"/>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p>
        </p:txBody>
      </p:sp>
      <p:sp>
        <p:nvSpPr>
          <p:cNvPr id="6" name="灯片编号占位符 5"/>
          <p:cNvSpPr>
            <a:spLocks noGrp="1"/>
          </p:cNvSpPr>
          <p:nvPr>
            <p:ph type="sldNum" sz="quarter" idx="12"/>
          </p:nvPr>
        </p:nvSpPr>
        <p:spPr>
          <a:xfrm>
            <a:off x="6500813" y="5786438"/>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ea typeface="宋体" charset="0"/>
                <a:cs typeface="宋体" charset="0"/>
              </a:defRPr>
            </a:lvl1pPr>
          </a:lstStyle>
          <a:p>
            <a:pPr>
              <a:defRPr/>
            </a:pPr>
            <a:fld id="{FE4ACF92-1FC0-5F4F-BE73-FB4FD2511092}" type="slidenum">
              <a:rPr lang="en-US" altLang="zh-CN"/>
              <a:pPr>
                <a:defRPr/>
              </a:pPr>
              <a:t>‹#›</a:t>
            </a:fld>
            <a:endParaRPr lang="en-US" altLang="zh-CN"/>
          </a:p>
        </p:txBody>
      </p:sp>
    </p:spTree>
    <p:extLst>
      <p:ext uri="{BB962C8B-B14F-4D97-AF65-F5344CB8AC3E}">
        <p14:creationId xmlns:p14="http://schemas.microsoft.com/office/powerpoint/2010/main" val="4702021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6" name="Picture 9" descr="应用部分3-02"/>
          <p:cNvPicPr>
            <a:picLocks noChangeAspect="1" noChangeArrowheads="1"/>
          </p:cNvPicPr>
          <p:nvPr userDrawn="1"/>
        </p:nvPicPr>
        <p:blipFill>
          <a:blip r:embed="rId2" cstate="print"/>
          <a:srcRect/>
          <a:stretch>
            <a:fillRect/>
          </a:stretch>
        </p:blipFill>
        <p:spPr bwMode="auto">
          <a:xfrm>
            <a:off x="-11112" y="-9525"/>
            <a:ext cx="9167813" cy="6877050"/>
          </a:xfrm>
          <a:prstGeom prst="rect">
            <a:avLst/>
          </a:prstGeom>
          <a:noFill/>
          <a:ln w="9525">
            <a:noFill/>
            <a:miter lim="800000"/>
            <a:headEnd/>
            <a:tailEnd/>
          </a:ln>
        </p:spPr>
      </p:pic>
      <p:sp>
        <p:nvSpPr>
          <p:cNvPr id="12" name="Text Box 8"/>
          <p:cNvSpPr txBox="1">
            <a:spLocks noChangeArrowheads="1"/>
          </p:cNvSpPr>
          <p:nvPr userDrawn="1"/>
        </p:nvSpPr>
        <p:spPr bwMode="auto">
          <a:xfrm>
            <a:off x="612781" y="5949950"/>
            <a:ext cx="2519363" cy="274638"/>
          </a:xfrm>
          <a:prstGeom prst="rect">
            <a:avLst/>
          </a:prstGeom>
          <a:noFill/>
          <a:ln w="9525">
            <a:noFill/>
            <a:miter lim="800000"/>
            <a:headEnd/>
            <a:tailEnd/>
          </a:ln>
          <a:effectLst/>
        </p:spPr>
        <p:txBody>
          <a:bodyPr>
            <a:spAutoFit/>
          </a:bodyPr>
          <a:lstStyle/>
          <a:p>
            <a:pPr>
              <a:spcBef>
                <a:spcPct val="50000"/>
              </a:spcBef>
            </a:pPr>
            <a:r>
              <a:rPr lang="en-US" altLang="zh-CN" sz="1200">
                <a:solidFill>
                  <a:srgbClr val="EEECE1"/>
                </a:solidFill>
              </a:rPr>
              <a:t>www.jd.com</a:t>
            </a:r>
          </a:p>
        </p:txBody>
      </p:sp>
    </p:spTree>
    <p:extLst>
      <p:ext uri="{BB962C8B-B14F-4D97-AF65-F5344CB8AC3E}">
        <p14:creationId xmlns:p14="http://schemas.microsoft.com/office/powerpoint/2010/main" val="120826965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8" name="Picture 3" descr="应用部分3-04"/>
          <p:cNvPicPr>
            <a:picLocks noChangeAspect="1" noChangeArrowheads="1"/>
          </p:cNvPicPr>
          <p:nvPr userDrawn="1"/>
        </p:nvPicPr>
        <p:blipFill>
          <a:blip r:embed="rId2" cstate="print"/>
          <a:srcRect/>
          <a:stretch>
            <a:fillRect/>
          </a:stretch>
        </p:blipFill>
        <p:spPr bwMode="auto">
          <a:xfrm>
            <a:off x="-17462" y="-9525"/>
            <a:ext cx="9180513" cy="6877050"/>
          </a:xfrm>
          <a:prstGeom prst="rect">
            <a:avLst/>
          </a:prstGeom>
          <a:noFill/>
          <a:ln w="9525">
            <a:noFill/>
            <a:miter lim="800000"/>
            <a:headEnd/>
            <a:tailEnd/>
          </a:ln>
        </p:spPr>
      </p:pic>
      <p:sp>
        <p:nvSpPr>
          <p:cNvPr id="9" name="Text Box 4"/>
          <p:cNvSpPr txBox="1">
            <a:spLocks noChangeArrowheads="1"/>
          </p:cNvSpPr>
          <p:nvPr userDrawn="1"/>
        </p:nvSpPr>
        <p:spPr bwMode="auto">
          <a:xfrm>
            <a:off x="612775" y="677863"/>
            <a:ext cx="4032250" cy="503237"/>
          </a:xfrm>
          <a:prstGeom prst="rect">
            <a:avLst/>
          </a:prstGeom>
          <a:noFill/>
          <a:ln w="9525">
            <a:noFill/>
            <a:miter lim="800000"/>
            <a:headEnd/>
            <a:tailEnd/>
          </a:ln>
          <a:effectLst/>
        </p:spPr>
        <p:txBody>
          <a:bodyPr>
            <a:spAutoFit/>
          </a:bodyPr>
          <a:lstStyle/>
          <a:p>
            <a:pPr>
              <a:spcBef>
                <a:spcPct val="50000"/>
              </a:spcBef>
            </a:pPr>
            <a:r>
              <a:rPr lang="zh-CN" altLang="en-US" sz="2600" dirty="0">
                <a:solidFill>
                  <a:prstClr val="white"/>
                </a:solidFill>
                <a:latin typeface="华文中宋" pitchFamily="2" charset="-122"/>
                <a:ea typeface="华文中宋" pitchFamily="2" charset="-122"/>
              </a:rPr>
              <a:t>目 录</a:t>
            </a:r>
            <a:r>
              <a:rPr lang="zh-CN" altLang="en-US" sz="1800" dirty="0">
                <a:solidFill>
                  <a:prstClr val="white"/>
                </a:solidFill>
                <a:latin typeface="华文中宋" pitchFamily="2" charset="-122"/>
                <a:ea typeface="华文中宋" pitchFamily="2" charset="-122"/>
              </a:rPr>
              <a:t>     </a:t>
            </a:r>
            <a:r>
              <a:rPr lang="en-US" altLang="zh-CN" sz="2700" dirty="0">
                <a:solidFill>
                  <a:prstClr val="white"/>
                </a:solidFill>
                <a:latin typeface="华文中宋" pitchFamily="2" charset="-122"/>
                <a:ea typeface="华文中宋" pitchFamily="2" charset="-122"/>
              </a:rPr>
              <a:t>CONTENTS</a:t>
            </a:r>
          </a:p>
        </p:txBody>
      </p:sp>
      <p:sp>
        <p:nvSpPr>
          <p:cNvPr id="12" name="文本占位符 11"/>
          <p:cNvSpPr>
            <a:spLocks noGrp="1"/>
          </p:cNvSpPr>
          <p:nvPr>
            <p:ph type="body" sz="quarter" idx="10"/>
          </p:nvPr>
        </p:nvSpPr>
        <p:spPr>
          <a:xfrm>
            <a:off x="1714502" y="1857373"/>
            <a:ext cx="3571875" cy="1857375"/>
          </a:xfrm>
          <a:prstGeom prst="rect">
            <a:avLst/>
          </a:prstGeom>
        </p:spPr>
        <p:txBody>
          <a:bodyPr/>
          <a:lstStyle>
            <a:lvl1pPr marL="0" algn="l" defTabSz="914400" rtl="0" eaLnBrk="1" latinLnBrk="0" hangingPunct="1">
              <a:lnSpc>
                <a:spcPct val="120000"/>
              </a:lnSpc>
              <a:defRPr lang="zh-CN" altLang="en-US" sz="1800" kern="1200" dirty="0" smtClean="0">
                <a:solidFill>
                  <a:schemeClr val="bg1"/>
                </a:solidFill>
                <a:latin typeface="+mn-lt"/>
                <a:ea typeface="微软雅黑" pitchFamily="34" charset="-122"/>
                <a:cs typeface="+mn-cs"/>
              </a:defRPr>
            </a:lvl1pPr>
            <a:lvl2pPr marL="0" algn="l" defTabSz="914400" rtl="0" eaLnBrk="1" latinLnBrk="0" hangingPunct="1">
              <a:lnSpc>
                <a:spcPct val="120000"/>
              </a:lnSpc>
              <a:buNone/>
              <a:defRPr lang="zh-CN" altLang="en-US" sz="1800" kern="1200" dirty="0" smtClean="0">
                <a:solidFill>
                  <a:schemeClr val="bg1"/>
                </a:solidFill>
                <a:latin typeface="+mn-lt"/>
                <a:ea typeface="微软雅黑" pitchFamily="34" charset="-122"/>
                <a:cs typeface="+mn-cs"/>
              </a:defRPr>
            </a:lvl2pPr>
            <a:lvl3pPr marL="0" algn="l" defTabSz="914400" rtl="0" eaLnBrk="1" latinLnBrk="0" hangingPunct="1">
              <a:lnSpc>
                <a:spcPct val="120000"/>
              </a:lnSpc>
              <a:defRPr lang="zh-CN" altLang="en-US" sz="1800" kern="1200" dirty="0" smtClean="0">
                <a:solidFill>
                  <a:schemeClr val="bg1"/>
                </a:solidFill>
                <a:latin typeface="+mn-lt"/>
                <a:ea typeface="微软雅黑" pitchFamily="34" charset="-122"/>
                <a:cs typeface="+mn-cs"/>
              </a:defRPr>
            </a:lvl3pPr>
            <a:lvl4pPr marL="0" algn="l" defTabSz="914400" rtl="0" eaLnBrk="1" latinLnBrk="0" hangingPunct="1">
              <a:lnSpc>
                <a:spcPct val="120000"/>
              </a:lnSpc>
              <a:defRPr lang="zh-CN" altLang="en-US" sz="1800" kern="1200" dirty="0" smtClean="0">
                <a:solidFill>
                  <a:schemeClr val="bg1"/>
                </a:solidFill>
                <a:latin typeface="+mn-lt"/>
                <a:ea typeface="微软雅黑" pitchFamily="34" charset="-122"/>
                <a:cs typeface="+mn-cs"/>
              </a:defRPr>
            </a:lvl4pPr>
            <a:lvl5pPr marL="0" algn="l" defTabSz="914400" rtl="0" eaLnBrk="1" latinLnBrk="0" hangingPunct="1">
              <a:lnSpc>
                <a:spcPct val="120000"/>
              </a:lnSpc>
              <a:defRPr lang="zh-CN" altLang="en-US" sz="1800" kern="1200" dirty="0">
                <a:solidFill>
                  <a:schemeClr val="bg1"/>
                </a:solidFill>
                <a:latin typeface="+mn-lt"/>
                <a:ea typeface="微软雅黑" pitchFamily="34" charset="-122"/>
                <a:cs typeface="+mn-cs"/>
              </a:defRPr>
            </a:lvl5pPr>
          </a:lstStyle>
          <a:p>
            <a:pPr lvl="0"/>
            <a:r>
              <a:rPr lang="zh-CN" altLang="en-US" smtClean="0"/>
              <a:t>单击此处编辑母版文本样式</a:t>
            </a:r>
          </a:p>
        </p:txBody>
      </p:sp>
    </p:spTree>
    <p:extLst>
      <p:ext uri="{BB962C8B-B14F-4D97-AF65-F5344CB8AC3E}">
        <p14:creationId xmlns:p14="http://schemas.microsoft.com/office/powerpoint/2010/main" val="1400417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28625" y="5643563"/>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p>
        </p:txBody>
      </p:sp>
      <p:sp>
        <p:nvSpPr>
          <p:cNvPr id="5" name="页脚占位符 4"/>
          <p:cNvSpPr>
            <a:spLocks noGrp="1"/>
          </p:cNvSpPr>
          <p:nvPr>
            <p:ph type="ftr" sz="quarter" idx="11"/>
          </p:nvPr>
        </p:nvSpPr>
        <p:spPr>
          <a:xfrm>
            <a:off x="3071813" y="5715000"/>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p>
        </p:txBody>
      </p:sp>
      <p:sp>
        <p:nvSpPr>
          <p:cNvPr id="6" name="灯片编号占位符 5"/>
          <p:cNvSpPr>
            <a:spLocks noGrp="1"/>
          </p:cNvSpPr>
          <p:nvPr>
            <p:ph type="sldNum" sz="quarter" idx="12"/>
          </p:nvPr>
        </p:nvSpPr>
        <p:spPr>
          <a:xfrm>
            <a:off x="6500813" y="5786438"/>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ea typeface="宋体" charset="0"/>
                <a:cs typeface="宋体" charset="0"/>
              </a:defRPr>
            </a:lvl1pPr>
          </a:lstStyle>
          <a:p>
            <a:pPr>
              <a:defRPr/>
            </a:pPr>
            <a:fld id="{FE4ACF92-1FC0-5F4F-BE73-FB4FD2511092}" type="slidenum">
              <a:rPr lang="en-US" altLang="zh-CN"/>
              <a:pPr>
                <a:defRPr/>
              </a:pPr>
              <a:t>‹#›</a:t>
            </a:fld>
            <a:endParaRPr lang="en-US" altLang="zh-CN"/>
          </a:p>
        </p:txBody>
      </p:sp>
    </p:spTree>
    <p:extLst>
      <p:ext uri="{BB962C8B-B14F-4D97-AF65-F5344CB8AC3E}">
        <p14:creationId xmlns:p14="http://schemas.microsoft.com/office/powerpoint/2010/main" val="4702021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8" name="Picture 4" descr="应用部分3-05"/>
          <p:cNvPicPr>
            <a:picLocks noChangeAspect="1" noChangeArrowheads="1"/>
          </p:cNvPicPr>
          <p:nvPr userDrawn="1"/>
        </p:nvPicPr>
        <p:blipFill>
          <a:blip r:embed="rId2" cstate="print"/>
          <a:srcRect/>
          <a:stretch>
            <a:fillRect/>
          </a:stretch>
        </p:blipFill>
        <p:spPr bwMode="auto">
          <a:xfrm>
            <a:off x="-31" y="-24"/>
            <a:ext cx="9180513" cy="6877050"/>
          </a:xfrm>
          <a:prstGeom prst="rect">
            <a:avLst/>
          </a:prstGeom>
          <a:noFill/>
          <a:ln w="9525">
            <a:noFill/>
            <a:miter lim="800000"/>
            <a:headEnd/>
            <a:tailEnd/>
          </a:ln>
        </p:spPr>
      </p:pic>
      <p:sp>
        <p:nvSpPr>
          <p:cNvPr id="11" name="Text Box 6"/>
          <p:cNvSpPr txBox="1">
            <a:spLocks noChangeArrowheads="1"/>
          </p:cNvSpPr>
          <p:nvPr userDrawn="1"/>
        </p:nvSpPr>
        <p:spPr bwMode="auto">
          <a:xfrm>
            <a:off x="323853" y="6308725"/>
            <a:ext cx="2519363" cy="274638"/>
          </a:xfrm>
          <a:prstGeom prst="rect">
            <a:avLst/>
          </a:prstGeom>
          <a:noFill/>
          <a:ln w="9525">
            <a:noFill/>
            <a:miter lim="800000"/>
            <a:headEnd/>
            <a:tailEnd/>
          </a:ln>
          <a:effectLst/>
        </p:spPr>
        <p:txBody>
          <a:bodyPr>
            <a:spAutoFit/>
          </a:bodyPr>
          <a:lstStyle/>
          <a:p>
            <a:pPr>
              <a:spcBef>
                <a:spcPct val="50000"/>
              </a:spcBef>
            </a:pPr>
            <a:r>
              <a:rPr lang="en-US" altLang="zh-CN" sz="1200" dirty="0">
                <a:solidFill>
                  <a:srgbClr val="EEECE1"/>
                </a:solidFill>
              </a:rPr>
              <a:t>www.jd.com</a:t>
            </a:r>
          </a:p>
        </p:txBody>
      </p:sp>
      <p:sp>
        <p:nvSpPr>
          <p:cNvPr id="17" name="文本占位符 16"/>
          <p:cNvSpPr>
            <a:spLocks noGrp="1"/>
          </p:cNvSpPr>
          <p:nvPr>
            <p:ph type="body" sz="quarter" idx="10"/>
          </p:nvPr>
        </p:nvSpPr>
        <p:spPr>
          <a:xfrm>
            <a:off x="395289" y="285728"/>
            <a:ext cx="5429288" cy="400110"/>
          </a:xfrm>
          <a:prstGeom prst="rect">
            <a:avLst/>
          </a:prstGeom>
        </p:spPr>
        <p:txBody>
          <a:bodyPr>
            <a:spAutoFit/>
          </a:bodyPr>
          <a:lstStyle>
            <a:lvl1pPr>
              <a:buNone/>
              <a:defRPr sz="2000">
                <a:latin typeface="华文中宋" pitchFamily="2" charset="-122"/>
                <a:ea typeface="华文中宋" pitchFamily="2" charset="-122"/>
              </a:defRPr>
            </a:lvl1pPr>
          </a:lstStyle>
          <a:p>
            <a:pPr lvl="0"/>
            <a:r>
              <a:rPr lang="zh-CN" altLang="en-US" smtClean="0"/>
              <a:t>单击此处编辑母版文本样式</a:t>
            </a:r>
          </a:p>
        </p:txBody>
      </p:sp>
    </p:spTree>
    <p:extLst>
      <p:ext uri="{BB962C8B-B14F-4D97-AF65-F5344CB8AC3E}">
        <p14:creationId xmlns:p14="http://schemas.microsoft.com/office/powerpoint/2010/main" val="2691329628"/>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pic>
        <p:nvPicPr>
          <p:cNvPr id="6" name="Picture 6" descr="应用部分3-02"/>
          <p:cNvPicPr>
            <a:picLocks noChangeAspect="1" noChangeArrowheads="1"/>
          </p:cNvPicPr>
          <p:nvPr userDrawn="1"/>
        </p:nvPicPr>
        <p:blipFill>
          <a:blip r:embed="rId2" cstate="print"/>
          <a:srcRect/>
          <a:stretch>
            <a:fillRect/>
          </a:stretch>
        </p:blipFill>
        <p:spPr bwMode="auto">
          <a:xfrm>
            <a:off x="-11112" y="-9525"/>
            <a:ext cx="9167813" cy="6877050"/>
          </a:xfrm>
          <a:prstGeom prst="rect">
            <a:avLst/>
          </a:prstGeom>
          <a:noFill/>
          <a:ln w="9525">
            <a:noFill/>
            <a:miter lim="800000"/>
            <a:headEnd/>
            <a:tailEnd/>
          </a:ln>
        </p:spPr>
      </p:pic>
      <p:sp>
        <p:nvSpPr>
          <p:cNvPr id="9" name="Text Box 3"/>
          <p:cNvSpPr txBox="1">
            <a:spLocks noChangeArrowheads="1"/>
          </p:cNvSpPr>
          <p:nvPr userDrawn="1"/>
        </p:nvSpPr>
        <p:spPr bwMode="auto">
          <a:xfrm>
            <a:off x="612775" y="1773248"/>
            <a:ext cx="3816350" cy="1463675"/>
          </a:xfrm>
          <a:prstGeom prst="rect">
            <a:avLst/>
          </a:prstGeom>
          <a:noFill/>
          <a:ln w="9525">
            <a:noFill/>
            <a:miter lim="800000"/>
            <a:headEnd/>
            <a:tailEnd/>
          </a:ln>
          <a:effectLst/>
        </p:spPr>
        <p:txBody>
          <a:bodyPr>
            <a:spAutoFit/>
          </a:bodyPr>
          <a:lstStyle/>
          <a:p>
            <a:r>
              <a:rPr lang="zh-CN" altLang="en-US" sz="5000" dirty="0">
                <a:solidFill>
                  <a:prstClr val="white"/>
                </a:solidFill>
                <a:latin typeface="华文中宋" pitchFamily="2" charset="-122"/>
                <a:ea typeface="华文中宋" pitchFamily="2" charset="-122"/>
              </a:rPr>
              <a:t>谢谢！</a:t>
            </a:r>
          </a:p>
          <a:p>
            <a:r>
              <a:rPr lang="en-US" altLang="zh-CN" sz="4000" dirty="0">
                <a:solidFill>
                  <a:prstClr val="white"/>
                </a:solidFill>
                <a:latin typeface="华文中宋" pitchFamily="2" charset="-122"/>
                <a:ea typeface="华文中宋" pitchFamily="2" charset="-122"/>
              </a:rPr>
              <a:t>Thank you!</a:t>
            </a:r>
          </a:p>
        </p:txBody>
      </p:sp>
    </p:spTree>
    <p:extLst>
      <p:ext uri="{BB962C8B-B14F-4D97-AF65-F5344CB8AC3E}">
        <p14:creationId xmlns:p14="http://schemas.microsoft.com/office/powerpoint/2010/main" val="10783178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7"/>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9A8AF57F-566E-4A6D-A2E4-AC225D1AB2C9}"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22725556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6" name="Picture 9" descr="应用部分3-02"/>
          <p:cNvPicPr>
            <a:picLocks noChangeAspect="1" noChangeArrowheads="1"/>
          </p:cNvPicPr>
          <p:nvPr userDrawn="1"/>
        </p:nvPicPr>
        <p:blipFill>
          <a:blip r:embed="rId2" cstate="print"/>
          <a:srcRect/>
          <a:stretch>
            <a:fillRect/>
          </a:stretch>
        </p:blipFill>
        <p:spPr bwMode="auto">
          <a:xfrm>
            <a:off x="-11112" y="-9525"/>
            <a:ext cx="9167813" cy="6877050"/>
          </a:xfrm>
          <a:prstGeom prst="rect">
            <a:avLst/>
          </a:prstGeom>
          <a:noFill/>
          <a:ln w="9525">
            <a:noFill/>
            <a:miter lim="800000"/>
            <a:headEnd/>
            <a:tailEnd/>
          </a:ln>
        </p:spPr>
      </p:pic>
      <p:sp>
        <p:nvSpPr>
          <p:cNvPr id="12" name="Text Box 8"/>
          <p:cNvSpPr txBox="1">
            <a:spLocks noChangeArrowheads="1"/>
          </p:cNvSpPr>
          <p:nvPr userDrawn="1"/>
        </p:nvSpPr>
        <p:spPr bwMode="auto">
          <a:xfrm>
            <a:off x="612782" y="5949950"/>
            <a:ext cx="2519363" cy="274638"/>
          </a:xfrm>
          <a:prstGeom prst="rect">
            <a:avLst/>
          </a:prstGeom>
          <a:noFill/>
          <a:ln w="9525">
            <a:noFill/>
            <a:miter lim="800000"/>
            <a:headEnd/>
            <a:tailEnd/>
          </a:ln>
          <a:effectLst/>
        </p:spPr>
        <p:txBody>
          <a:bodyPr>
            <a:spAutoFit/>
          </a:bodyPr>
          <a:lstStyle/>
          <a:p>
            <a:pPr>
              <a:spcBef>
                <a:spcPct val="50000"/>
              </a:spcBef>
            </a:pPr>
            <a:r>
              <a:rPr lang="en-US" altLang="zh-CN" sz="1200">
                <a:solidFill>
                  <a:srgbClr val="EEECE1"/>
                </a:solidFill>
              </a:rPr>
              <a:t>www.jd.com</a:t>
            </a:r>
          </a:p>
        </p:txBody>
      </p:sp>
    </p:spTree>
    <p:extLst>
      <p:ext uri="{BB962C8B-B14F-4D97-AF65-F5344CB8AC3E}">
        <p14:creationId xmlns:p14="http://schemas.microsoft.com/office/powerpoint/2010/main" val="18614969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8" name="Picture 3" descr="应用部分3-04"/>
          <p:cNvPicPr>
            <a:picLocks noChangeAspect="1" noChangeArrowheads="1"/>
          </p:cNvPicPr>
          <p:nvPr userDrawn="1"/>
        </p:nvPicPr>
        <p:blipFill>
          <a:blip r:embed="rId2" cstate="print"/>
          <a:srcRect/>
          <a:stretch>
            <a:fillRect/>
          </a:stretch>
        </p:blipFill>
        <p:spPr bwMode="auto">
          <a:xfrm>
            <a:off x="-17462" y="-9525"/>
            <a:ext cx="9180513" cy="6877050"/>
          </a:xfrm>
          <a:prstGeom prst="rect">
            <a:avLst/>
          </a:prstGeom>
          <a:noFill/>
          <a:ln w="9525">
            <a:noFill/>
            <a:miter lim="800000"/>
            <a:headEnd/>
            <a:tailEnd/>
          </a:ln>
        </p:spPr>
      </p:pic>
      <p:sp>
        <p:nvSpPr>
          <p:cNvPr id="9" name="Text Box 4"/>
          <p:cNvSpPr txBox="1">
            <a:spLocks noChangeArrowheads="1"/>
          </p:cNvSpPr>
          <p:nvPr userDrawn="1"/>
        </p:nvSpPr>
        <p:spPr bwMode="auto">
          <a:xfrm>
            <a:off x="612775" y="677863"/>
            <a:ext cx="4032250" cy="503237"/>
          </a:xfrm>
          <a:prstGeom prst="rect">
            <a:avLst/>
          </a:prstGeom>
          <a:noFill/>
          <a:ln w="9525">
            <a:noFill/>
            <a:miter lim="800000"/>
            <a:headEnd/>
            <a:tailEnd/>
          </a:ln>
          <a:effectLst/>
        </p:spPr>
        <p:txBody>
          <a:bodyPr>
            <a:spAutoFit/>
          </a:bodyPr>
          <a:lstStyle/>
          <a:p>
            <a:pPr>
              <a:spcBef>
                <a:spcPct val="50000"/>
              </a:spcBef>
            </a:pPr>
            <a:r>
              <a:rPr lang="zh-CN" altLang="en-US" sz="2600" dirty="0">
                <a:solidFill>
                  <a:prstClr val="white"/>
                </a:solidFill>
                <a:latin typeface="华文中宋" pitchFamily="2" charset="-122"/>
                <a:ea typeface="华文中宋" pitchFamily="2" charset="-122"/>
              </a:rPr>
              <a:t>目 录</a:t>
            </a:r>
            <a:r>
              <a:rPr lang="zh-CN" altLang="en-US" sz="1800" dirty="0">
                <a:solidFill>
                  <a:prstClr val="white"/>
                </a:solidFill>
                <a:latin typeface="华文中宋" pitchFamily="2" charset="-122"/>
                <a:ea typeface="华文中宋" pitchFamily="2" charset="-122"/>
              </a:rPr>
              <a:t>     </a:t>
            </a:r>
            <a:r>
              <a:rPr lang="en-US" altLang="zh-CN" sz="2700" dirty="0">
                <a:solidFill>
                  <a:prstClr val="white"/>
                </a:solidFill>
                <a:latin typeface="华文中宋" pitchFamily="2" charset="-122"/>
                <a:ea typeface="华文中宋" pitchFamily="2" charset="-122"/>
              </a:rPr>
              <a:t>CONTENTS</a:t>
            </a:r>
          </a:p>
        </p:txBody>
      </p:sp>
      <p:sp>
        <p:nvSpPr>
          <p:cNvPr id="12" name="文本占位符 11"/>
          <p:cNvSpPr>
            <a:spLocks noGrp="1"/>
          </p:cNvSpPr>
          <p:nvPr>
            <p:ph type="body" sz="quarter" idx="10"/>
          </p:nvPr>
        </p:nvSpPr>
        <p:spPr>
          <a:xfrm>
            <a:off x="1714502" y="1857375"/>
            <a:ext cx="3571875" cy="1857375"/>
          </a:xfrm>
          <a:prstGeom prst="rect">
            <a:avLst/>
          </a:prstGeom>
        </p:spPr>
        <p:txBody>
          <a:bodyPr/>
          <a:lstStyle>
            <a:lvl1pPr marL="0" algn="l" defTabSz="914400" rtl="0" eaLnBrk="1" latinLnBrk="0" hangingPunct="1">
              <a:lnSpc>
                <a:spcPct val="120000"/>
              </a:lnSpc>
              <a:defRPr lang="zh-CN" altLang="en-US" sz="1800" kern="1200" dirty="0" smtClean="0">
                <a:solidFill>
                  <a:schemeClr val="bg1"/>
                </a:solidFill>
                <a:latin typeface="+mn-lt"/>
                <a:ea typeface="微软雅黑" pitchFamily="34" charset="-122"/>
                <a:cs typeface="+mn-cs"/>
              </a:defRPr>
            </a:lvl1pPr>
            <a:lvl2pPr marL="0" algn="l" defTabSz="914400" rtl="0" eaLnBrk="1" latinLnBrk="0" hangingPunct="1">
              <a:lnSpc>
                <a:spcPct val="120000"/>
              </a:lnSpc>
              <a:buNone/>
              <a:defRPr lang="zh-CN" altLang="en-US" sz="1800" kern="1200" dirty="0" smtClean="0">
                <a:solidFill>
                  <a:schemeClr val="bg1"/>
                </a:solidFill>
                <a:latin typeface="+mn-lt"/>
                <a:ea typeface="微软雅黑" pitchFamily="34" charset="-122"/>
                <a:cs typeface="+mn-cs"/>
              </a:defRPr>
            </a:lvl2pPr>
            <a:lvl3pPr marL="0" algn="l" defTabSz="914400" rtl="0" eaLnBrk="1" latinLnBrk="0" hangingPunct="1">
              <a:lnSpc>
                <a:spcPct val="120000"/>
              </a:lnSpc>
              <a:defRPr lang="zh-CN" altLang="en-US" sz="1800" kern="1200" dirty="0" smtClean="0">
                <a:solidFill>
                  <a:schemeClr val="bg1"/>
                </a:solidFill>
                <a:latin typeface="+mn-lt"/>
                <a:ea typeface="微软雅黑" pitchFamily="34" charset="-122"/>
                <a:cs typeface="+mn-cs"/>
              </a:defRPr>
            </a:lvl3pPr>
            <a:lvl4pPr marL="0" algn="l" defTabSz="914400" rtl="0" eaLnBrk="1" latinLnBrk="0" hangingPunct="1">
              <a:lnSpc>
                <a:spcPct val="120000"/>
              </a:lnSpc>
              <a:defRPr lang="zh-CN" altLang="en-US" sz="1800" kern="1200" dirty="0" smtClean="0">
                <a:solidFill>
                  <a:schemeClr val="bg1"/>
                </a:solidFill>
                <a:latin typeface="+mn-lt"/>
                <a:ea typeface="微软雅黑" pitchFamily="34" charset="-122"/>
                <a:cs typeface="+mn-cs"/>
              </a:defRPr>
            </a:lvl4pPr>
            <a:lvl5pPr marL="0" algn="l" defTabSz="914400" rtl="0" eaLnBrk="1" latinLnBrk="0" hangingPunct="1">
              <a:lnSpc>
                <a:spcPct val="120000"/>
              </a:lnSpc>
              <a:defRPr lang="zh-CN" altLang="en-US" sz="1800" kern="1200" dirty="0">
                <a:solidFill>
                  <a:schemeClr val="bg1"/>
                </a:solidFill>
                <a:latin typeface="+mn-lt"/>
                <a:ea typeface="微软雅黑" pitchFamily="34" charset="-122"/>
                <a:cs typeface="+mn-cs"/>
              </a:defRPr>
            </a:lvl5pPr>
          </a:lstStyle>
          <a:p>
            <a:pPr lvl="0"/>
            <a:r>
              <a:rPr lang="zh-CN" altLang="en-US" smtClean="0"/>
              <a:t>单击此处编辑母版文本样式</a:t>
            </a:r>
          </a:p>
        </p:txBody>
      </p:sp>
    </p:spTree>
    <p:extLst>
      <p:ext uri="{BB962C8B-B14F-4D97-AF65-F5344CB8AC3E}">
        <p14:creationId xmlns:p14="http://schemas.microsoft.com/office/powerpoint/2010/main" val="13548652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8" name="Picture 4" descr="应用部分3-05"/>
          <p:cNvPicPr>
            <a:picLocks noChangeAspect="1" noChangeArrowheads="1"/>
          </p:cNvPicPr>
          <p:nvPr userDrawn="1"/>
        </p:nvPicPr>
        <p:blipFill>
          <a:blip r:embed="rId2" cstate="print"/>
          <a:srcRect/>
          <a:stretch>
            <a:fillRect/>
          </a:stretch>
        </p:blipFill>
        <p:spPr bwMode="auto">
          <a:xfrm>
            <a:off x="-31" y="-24"/>
            <a:ext cx="9180513" cy="6877050"/>
          </a:xfrm>
          <a:prstGeom prst="rect">
            <a:avLst/>
          </a:prstGeom>
          <a:noFill/>
          <a:ln w="9525">
            <a:noFill/>
            <a:miter lim="800000"/>
            <a:headEnd/>
            <a:tailEnd/>
          </a:ln>
        </p:spPr>
      </p:pic>
      <p:sp>
        <p:nvSpPr>
          <p:cNvPr id="11" name="Text Box 6"/>
          <p:cNvSpPr txBox="1">
            <a:spLocks noChangeArrowheads="1"/>
          </p:cNvSpPr>
          <p:nvPr userDrawn="1"/>
        </p:nvSpPr>
        <p:spPr bwMode="auto">
          <a:xfrm>
            <a:off x="323854" y="6308725"/>
            <a:ext cx="2519363" cy="274638"/>
          </a:xfrm>
          <a:prstGeom prst="rect">
            <a:avLst/>
          </a:prstGeom>
          <a:noFill/>
          <a:ln w="9525">
            <a:noFill/>
            <a:miter lim="800000"/>
            <a:headEnd/>
            <a:tailEnd/>
          </a:ln>
          <a:effectLst/>
        </p:spPr>
        <p:txBody>
          <a:bodyPr>
            <a:spAutoFit/>
          </a:bodyPr>
          <a:lstStyle/>
          <a:p>
            <a:pPr>
              <a:spcBef>
                <a:spcPct val="50000"/>
              </a:spcBef>
            </a:pPr>
            <a:r>
              <a:rPr lang="en-US" altLang="zh-CN" sz="1200" dirty="0">
                <a:solidFill>
                  <a:srgbClr val="EEECE1"/>
                </a:solidFill>
              </a:rPr>
              <a:t>www.jd.com</a:t>
            </a:r>
          </a:p>
        </p:txBody>
      </p:sp>
      <p:sp>
        <p:nvSpPr>
          <p:cNvPr id="17" name="文本占位符 16"/>
          <p:cNvSpPr>
            <a:spLocks noGrp="1"/>
          </p:cNvSpPr>
          <p:nvPr>
            <p:ph type="body" sz="quarter" idx="10"/>
          </p:nvPr>
        </p:nvSpPr>
        <p:spPr>
          <a:xfrm>
            <a:off x="395289" y="285728"/>
            <a:ext cx="5429288" cy="400110"/>
          </a:xfrm>
          <a:prstGeom prst="rect">
            <a:avLst/>
          </a:prstGeom>
        </p:spPr>
        <p:txBody>
          <a:bodyPr>
            <a:spAutoFit/>
          </a:bodyPr>
          <a:lstStyle>
            <a:lvl1pPr>
              <a:buNone/>
              <a:defRPr sz="2000">
                <a:latin typeface="华文中宋" pitchFamily="2" charset="-122"/>
                <a:ea typeface="华文中宋" pitchFamily="2" charset="-122"/>
              </a:defRPr>
            </a:lvl1pPr>
          </a:lstStyle>
          <a:p>
            <a:pPr lvl="0"/>
            <a:r>
              <a:rPr lang="zh-CN" altLang="en-US" smtClean="0"/>
              <a:t>单击此处编辑母版文本样式</a:t>
            </a:r>
          </a:p>
        </p:txBody>
      </p:sp>
    </p:spTree>
    <p:extLst>
      <p:ext uri="{BB962C8B-B14F-4D97-AF65-F5344CB8AC3E}">
        <p14:creationId xmlns:p14="http://schemas.microsoft.com/office/powerpoint/2010/main" val="2694068110"/>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pic>
        <p:nvPicPr>
          <p:cNvPr id="6" name="Picture 6" descr="应用部分3-02"/>
          <p:cNvPicPr>
            <a:picLocks noChangeAspect="1" noChangeArrowheads="1"/>
          </p:cNvPicPr>
          <p:nvPr userDrawn="1"/>
        </p:nvPicPr>
        <p:blipFill>
          <a:blip r:embed="rId2" cstate="print"/>
          <a:srcRect/>
          <a:stretch>
            <a:fillRect/>
          </a:stretch>
        </p:blipFill>
        <p:spPr bwMode="auto">
          <a:xfrm>
            <a:off x="-11112" y="-9525"/>
            <a:ext cx="9167813" cy="6877050"/>
          </a:xfrm>
          <a:prstGeom prst="rect">
            <a:avLst/>
          </a:prstGeom>
          <a:noFill/>
          <a:ln w="9525">
            <a:noFill/>
            <a:miter lim="800000"/>
            <a:headEnd/>
            <a:tailEnd/>
          </a:ln>
        </p:spPr>
      </p:pic>
      <p:sp>
        <p:nvSpPr>
          <p:cNvPr id="9" name="Text Box 3"/>
          <p:cNvSpPr txBox="1">
            <a:spLocks noChangeArrowheads="1"/>
          </p:cNvSpPr>
          <p:nvPr userDrawn="1"/>
        </p:nvSpPr>
        <p:spPr bwMode="auto">
          <a:xfrm>
            <a:off x="612775" y="1773250"/>
            <a:ext cx="3816350" cy="1463675"/>
          </a:xfrm>
          <a:prstGeom prst="rect">
            <a:avLst/>
          </a:prstGeom>
          <a:noFill/>
          <a:ln w="9525">
            <a:noFill/>
            <a:miter lim="800000"/>
            <a:headEnd/>
            <a:tailEnd/>
          </a:ln>
          <a:effectLst/>
        </p:spPr>
        <p:txBody>
          <a:bodyPr>
            <a:spAutoFit/>
          </a:bodyPr>
          <a:lstStyle/>
          <a:p>
            <a:r>
              <a:rPr lang="zh-CN" altLang="en-US" sz="5000" dirty="0">
                <a:solidFill>
                  <a:prstClr val="white"/>
                </a:solidFill>
                <a:latin typeface="华文中宋" pitchFamily="2" charset="-122"/>
                <a:ea typeface="华文中宋" pitchFamily="2" charset="-122"/>
              </a:rPr>
              <a:t>谢谢！</a:t>
            </a:r>
          </a:p>
          <a:p>
            <a:r>
              <a:rPr lang="en-US" altLang="zh-CN" sz="4000" dirty="0">
                <a:solidFill>
                  <a:prstClr val="white"/>
                </a:solidFill>
                <a:latin typeface="华文中宋" pitchFamily="2" charset="-122"/>
                <a:ea typeface="华文中宋" pitchFamily="2" charset="-122"/>
              </a:rPr>
              <a:t>Thank you!</a:t>
            </a:r>
          </a:p>
        </p:txBody>
      </p:sp>
    </p:spTree>
    <p:extLst>
      <p:ext uri="{BB962C8B-B14F-4D97-AF65-F5344CB8AC3E}">
        <p14:creationId xmlns:p14="http://schemas.microsoft.com/office/powerpoint/2010/main" val="33235074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9"/>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9A8AF57F-566E-4A6D-A2E4-AC225D1AB2C9}"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37187731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6" name="Picture 9" descr="应用部分3-02"/>
          <p:cNvPicPr>
            <a:picLocks noChangeAspect="1" noChangeArrowheads="1"/>
          </p:cNvPicPr>
          <p:nvPr userDrawn="1"/>
        </p:nvPicPr>
        <p:blipFill>
          <a:blip r:embed="rId2" cstate="print"/>
          <a:srcRect/>
          <a:stretch>
            <a:fillRect/>
          </a:stretch>
        </p:blipFill>
        <p:spPr bwMode="auto">
          <a:xfrm>
            <a:off x="-11112" y="-9525"/>
            <a:ext cx="9167813" cy="6877050"/>
          </a:xfrm>
          <a:prstGeom prst="rect">
            <a:avLst/>
          </a:prstGeom>
          <a:noFill/>
          <a:ln w="9525">
            <a:noFill/>
            <a:miter lim="800000"/>
            <a:headEnd/>
            <a:tailEnd/>
          </a:ln>
        </p:spPr>
      </p:pic>
      <p:sp>
        <p:nvSpPr>
          <p:cNvPr id="12" name="Text Box 8"/>
          <p:cNvSpPr txBox="1">
            <a:spLocks noChangeArrowheads="1"/>
          </p:cNvSpPr>
          <p:nvPr userDrawn="1"/>
        </p:nvSpPr>
        <p:spPr bwMode="auto">
          <a:xfrm>
            <a:off x="612783" y="5949950"/>
            <a:ext cx="2519363" cy="274638"/>
          </a:xfrm>
          <a:prstGeom prst="rect">
            <a:avLst/>
          </a:prstGeom>
          <a:noFill/>
          <a:ln w="9525">
            <a:noFill/>
            <a:miter lim="800000"/>
            <a:headEnd/>
            <a:tailEnd/>
          </a:ln>
          <a:effectLst/>
        </p:spPr>
        <p:txBody>
          <a:bodyPr>
            <a:spAutoFit/>
          </a:bodyPr>
          <a:lstStyle/>
          <a:p>
            <a:pPr>
              <a:spcBef>
                <a:spcPct val="50000"/>
              </a:spcBef>
            </a:pPr>
            <a:r>
              <a:rPr lang="en-US" altLang="zh-CN" sz="1200">
                <a:solidFill>
                  <a:srgbClr val="EEECE1"/>
                </a:solidFill>
              </a:rPr>
              <a:t>www.jd.com</a:t>
            </a:r>
          </a:p>
        </p:txBody>
      </p:sp>
    </p:spTree>
    <p:extLst>
      <p:ext uri="{BB962C8B-B14F-4D97-AF65-F5344CB8AC3E}">
        <p14:creationId xmlns:p14="http://schemas.microsoft.com/office/powerpoint/2010/main" val="296894205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8" name="Picture 3" descr="应用部分3-04"/>
          <p:cNvPicPr>
            <a:picLocks noChangeAspect="1" noChangeArrowheads="1"/>
          </p:cNvPicPr>
          <p:nvPr userDrawn="1"/>
        </p:nvPicPr>
        <p:blipFill>
          <a:blip r:embed="rId2" cstate="print"/>
          <a:srcRect/>
          <a:stretch>
            <a:fillRect/>
          </a:stretch>
        </p:blipFill>
        <p:spPr bwMode="auto">
          <a:xfrm>
            <a:off x="-17462" y="-9525"/>
            <a:ext cx="9180513" cy="6877050"/>
          </a:xfrm>
          <a:prstGeom prst="rect">
            <a:avLst/>
          </a:prstGeom>
          <a:noFill/>
          <a:ln w="9525">
            <a:noFill/>
            <a:miter lim="800000"/>
            <a:headEnd/>
            <a:tailEnd/>
          </a:ln>
        </p:spPr>
      </p:pic>
      <p:sp>
        <p:nvSpPr>
          <p:cNvPr id="9" name="Text Box 4"/>
          <p:cNvSpPr txBox="1">
            <a:spLocks noChangeArrowheads="1"/>
          </p:cNvSpPr>
          <p:nvPr userDrawn="1"/>
        </p:nvSpPr>
        <p:spPr bwMode="auto">
          <a:xfrm>
            <a:off x="612775" y="677863"/>
            <a:ext cx="4032250" cy="503237"/>
          </a:xfrm>
          <a:prstGeom prst="rect">
            <a:avLst/>
          </a:prstGeom>
          <a:noFill/>
          <a:ln w="9525">
            <a:noFill/>
            <a:miter lim="800000"/>
            <a:headEnd/>
            <a:tailEnd/>
          </a:ln>
          <a:effectLst/>
        </p:spPr>
        <p:txBody>
          <a:bodyPr>
            <a:spAutoFit/>
          </a:bodyPr>
          <a:lstStyle/>
          <a:p>
            <a:pPr>
              <a:spcBef>
                <a:spcPct val="50000"/>
              </a:spcBef>
            </a:pPr>
            <a:r>
              <a:rPr lang="zh-CN" altLang="en-US" sz="2600" dirty="0">
                <a:solidFill>
                  <a:prstClr val="white"/>
                </a:solidFill>
                <a:latin typeface="华文中宋" pitchFamily="2" charset="-122"/>
                <a:ea typeface="华文中宋" pitchFamily="2" charset="-122"/>
              </a:rPr>
              <a:t>目 录</a:t>
            </a:r>
            <a:r>
              <a:rPr lang="zh-CN" altLang="en-US" sz="1800" dirty="0">
                <a:solidFill>
                  <a:prstClr val="white"/>
                </a:solidFill>
                <a:latin typeface="华文中宋" pitchFamily="2" charset="-122"/>
                <a:ea typeface="华文中宋" pitchFamily="2" charset="-122"/>
              </a:rPr>
              <a:t>     </a:t>
            </a:r>
            <a:r>
              <a:rPr lang="en-US" altLang="zh-CN" sz="2700" dirty="0">
                <a:solidFill>
                  <a:prstClr val="white"/>
                </a:solidFill>
                <a:latin typeface="华文中宋" pitchFamily="2" charset="-122"/>
                <a:ea typeface="华文中宋" pitchFamily="2" charset="-122"/>
              </a:rPr>
              <a:t>CONTENTS</a:t>
            </a:r>
          </a:p>
        </p:txBody>
      </p:sp>
      <p:sp>
        <p:nvSpPr>
          <p:cNvPr id="12" name="文本占位符 11"/>
          <p:cNvSpPr>
            <a:spLocks noGrp="1"/>
          </p:cNvSpPr>
          <p:nvPr>
            <p:ph type="body" sz="quarter" idx="10"/>
          </p:nvPr>
        </p:nvSpPr>
        <p:spPr>
          <a:xfrm>
            <a:off x="1714502" y="1857377"/>
            <a:ext cx="3571875" cy="1857375"/>
          </a:xfrm>
          <a:prstGeom prst="rect">
            <a:avLst/>
          </a:prstGeom>
        </p:spPr>
        <p:txBody>
          <a:bodyPr/>
          <a:lstStyle>
            <a:lvl1pPr marL="0" algn="l" defTabSz="914400" rtl="0" eaLnBrk="1" latinLnBrk="0" hangingPunct="1">
              <a:lnSpc>
                <a:spcPct val="120000"/>
              </a:lnSpc>
              <a:defRPr lang="zh-CN" altLang="en-US" sz="1800" kern="1200" dirty="0" smtClean="0">
                <a:solidFill>
                  <a:schemeClr val="bg1"/>
                </a:solidFill>
                <a:latin typeface="+mn-lt"/>
                <a:ea typeface="微软雅黑" pitchFamily="34" charset="-122"/>
                <a:cs typeface="+mn-cs"/>
              </a:defRPr>
            </a:lvl1pPr>
            <a:lvl2pPr marL="0" algn="l" defTabSz="914400" rtl="0" eaLnBrk="1" latinLnBrk="0" hangingPunct="1">
              <a:lnSpc>
                <a:spcPct val="120000"/>
              </a:lnSpc>
              <a:buNone/>
              <a:defRPr lang="zh-CN" altLang="en-US" sz="1800" kern="1200" dirty="0" smtClean="0">
                <a:solidFill>
                  <a:schemeClr val="bg1"/>
                </a:solidFill>
                <a:latin typeface="+mn-lt"/>
                <a:ea typeface="微软雅黑" pitchFamily="34" charset="-122"/>
                <a:cs typeface="+mn-cs"/>
              </a:defRPr>
            </a:lvl2pPr>
            <a:lvl3pPr marL="0" algn="l" defTabSz="914400" rtl="0" eaLnBrk="1" latinLnBrk="0" hangingPunct="1">
              <a:lnSpc>
                <a:spcPct val="120000"/>
              </a:lnSpc>
              <a:defRPr lang="zh-CN" altLang="en-US" sz="1800" kern="1200" dirty="0" smtClean="0">
                <a:solidFill>
                  <a:schemeClr val="bg1"/>
                </a:solidFill>
                <a:latin typeface="+mn-lt"/>
                <a:ea typeface="微软雅黑" pitchFamily="34" charset="-122"/>
                <a:cs typeface="+mn-cs"/>
              </a:defRPr>
            </a:lvl3pPr>
            <a:lvl4pPr marL="0" algn="l" defTabSz="914400" rtl="0" eaLnBrk="1" latinLnBrk="0" hangingPunct="1">
              <a:lnSpc>
                <a:spcPct val="120000"/>
              </a:lnSpc>
              <a:defRPr lang="zh-CN" altLang="en-US" sz="1800" kern="1200" dirty="0" smtClean="0">
                <a:solidFill>
                  <a:schemeClr val="bg1"/>
                </a:solidFill>
                <a:latin typeface="+mn-lt"/>
                <a:ea typeface="微软雅黑" pitchFamily="34" charset="-122"/>
                <a:cs typeface="+mn-cs"/>
              </a:defRPr>
            </a:lvl4pPr>
            <a:lvl5pPr marL="0" algn="l" defTabSz="914400" rtl="0" eaLnBrk="1" latinLnBrk="0" hangingPunct="1">
              <a:lnSpc>
                <a:spcPct val="120000"/>
              </a:lnSpc>
              <a:defRPr lang="zh-CN" altLang="en-US" sz="1800" kern="1200" dirty="0">
                <a:solidFill>
                  <a:schemeClr val="bg1"/>
                </a:solidFill>
                <a:latin typeface="+mn-lt"/>
                <a:ea typeface="微软雅黑" pitchFamily="34" charset="-122"/>
                <a:cs typeface="+mn-cs"/>
              </a:defRPr>
            </a:lvl5pPr>
          </a:lstStyle>
          <a:p>
            <a:pPr lvl="0"/>
            <a:r>
              <a:rPr lang="zh-CN" altLang="en-US" smtClean="0"/>
              <a:t>单击此处编辑母版文本样式</a:t>
            </a:r>
          </a:p>
        </p:txBody>
      </p:sp>
    </p:spTree>
    <p:extLst>
      <p:ext uri="{BB962C8B-B14F-4D97-AF65-F5344CB8AC3E}">
        <p14:creationId xmlns:p14="http://schemas.microsoft.com/office/powerpoint/2010/main" val="4051817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428625" y="5643563"/>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p>
        </p:txBody>
      </p:sp>
      <p:sp>
        <p:nvSpPr>
          <p:cNvPr id="5" name="页脚占位符 4"/>
          <p:cNvSpPr>
            <a:spLocks noGrp="1"/>
          </p:cNvSpPr>
          <p:nvPr>
            <p:ph type="ftr" sz="quarter" idx="11"/>
          </p:nvPr>
        </p:nvSpPr>
        <p:spPr>
          <a:xfrm>
            <a:off x="3071813" y="5715000"/>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p>
        </p:txBody>
      </p:sp>
      <p:sp>
        <p:nvSpPr>
          <p:cNvPr id="6" name="灯片编号占位符 5"/>
          <p:cNvSpPr>
            <a:spLocks noGrp="1"/>
          </p:cNvSpPr>
          <p:nvPr>
            <p:ph type="sldNum" sz="quarter" idx="12"/>
          </p:nvPr>
        </p:nvSpPr>
        <p:spPr>
          <a:xfrm>
            <a:off x="6500813" y="5786438"/>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ea typeface="宋体" charset="0"/>
                <a:cs typeface="宋体" charset="0"/>
              </a:defRPr>
            </a:lvl1pPr>
          </a:lstStyle>
          <a:p>
            <a:pPr>
              <a:defRPr/>
            </a:pPr>
            <a:fld id="{CE2EAB4C-007C-2747-91F4-1752FAF83D76}" type="slidenum">
              <a:rPr lang="en-US" altLang="zh-CN"/>
              <a:pPr>
                <a:defRPr/>
              </a:pPr>
              <a:t>‹#›</a:t>
            </a:fld>
            <a:endParaRPr lang="en-US" altLang="zh-CN"/>
          </a:p>
        </p:txBody>
      </p:sp>
    </p:spTree>
    <p:extLst>
      <p:ext uri="{BB962C8B-B14F-4D97-AF65-F5344CB8AC3E}">
        <p14:creationId xmlns:p14="http://schemas.microsoft.com/office/powerpoint/2010/main" val="27473937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8" name="Picture 4" descr="应用部分3-05"/>
          <p:cNvPicPr>
            <a:picLocks noChangeAspect="1" noChangeArrowheads="1"/>
          </p:cNvPicPr>
          <p:nvPr userDrawn="1"/>
        </p:nvPicPr>
        <p:blipFill>
          <a:blip r:embed="rId2" cstate="print"/>
          <a:srcRect/>
          <a:stretch>
            <a:fillRect/>
          </a:stretch>
        </p:blipFill>
        <p:spPr bwMode="auto">
          <a:xfrm>
            <a:off x="-31" y="-24"/>
            <a:ext cx="9180513" cy="6877050"/>
          </a:xfrm>
          <a:prstGeom prst="rect">
            <a:avLst/>
          </a:prstGeom>
          <a:noFill/>
          <a:ln w="9525">
            <a:noFill/>
            <a:miter lim="800000"/>
            <a:headEnd/>
            <a:tailEnd/>
          </a:ln>
        </p:spPr>
      </p:pic>
      <p:sp>
        <p:nvSpPr>
          <p:cNvPr id="11" name="Text Box 6"/>
          <p:cNvSpPr txBox="1">
            <a:spLocks noChangeArrowheads="1"/>
          </p:cNvSpPr>
          <p:nvPr userDrawn="1"/>
        </p:nvSpPr>
        <p:spPr bwMode="auto">
          <a:xfrm>
            <a:off x="323855" y="6308725"/>
            <a:ext cx="2519363" cy="274638"/>
          </a:xfrm>
          <a:prstGeom prst="rect">
            <a:avLst/>
          </a:prstGeom>
          <a:noFill/>
          <a:ln w="9525">
            <a:noFill/>
            <a:miter lim="800000"/>
            <a:headEnd/>
            <a:tailEnd/>
          </a:ln>
          <a:effectLst/>
        </p:spPr>
        <p:txBody>
          <a:bodyPr>
            <a:spAutoFit/>
          </a:bodyPr>
          <a:lstStyle/>
          <a:p>
            <a:pPr>
              <a:spcBef>
                <a:spcPct val="50000"/>
              </a:spcBef>
            </a:pPr>
            <a:r>
              <a:rPr lang="en-US" altLang="zh-CN" sz="1200" dirty="0">
                <a:solidFill>
                  <a:srgbClr val="EEECE1"/>
                </a:solidFill>
              </a:rPr>
              <a:t>www.jd.com</a:t>
            </a:r>
          </a:p>
        </p:txBody>
      </p:sp>
      <p:sp>
        <p:nvSpPr>
          <p:cNvPr id="17" name="文本占位符 16"/>
          <p:cNvSpPr>
            <a:spLocks noGrp="1"/>
          </p:cNvSpPr>
          <p:nvPr>
            <p:ph type="body" sz="quarter" idx="10"/>
          </p:nvPr>
        </p:nvSpPr>
        <p:spPr>
          <a:xfrm>
            <a:off x="395289" y="285728"/>
            <a:ext cx="5429288" cy="400110"/>
          </a:xfrm>
          <a:prstGeom prst="rect">
            <a:avLst/>
          </a:prstGeom>
        </p:spPr>
        <p:txBody>
          <a:bodyPr>
            <a:spAutoFit/>
          </a:bodyPr>
          <a:lstStyle>
            <a:lvl1pPr>
              <a:buNone/>
              <a:defRPr sz="2000">
                <a:latin typeface="华文中宋" pitchFamily="2" charset="-122"/>
                <a:ea typeface="华文中宋" pitchFamily="2" charset="-122"/>
              </a:defRPr>
            </a:lvl1pPr>
          </a:lstStyle>
          <a:p>
            <a:pPr lvl="0"/>
            <a:r>
              <a:rPr lang="zh-CN" altLang="en-US" smtClean="0"/>
              <a:t>单击此处编辑母版文本样式</a:t>
            </a:r>
          </a:p>
        </p:txBody>
      </p:sp>
    </p:spTree>
    <p:extLst>
      <p:ext uri="{BB962C8B-B14F-4D97-AF65-F5344CB8AC3E}">
        <p14:creationId xmlns:p14="http://schemas.microsoft.com/office/powerpoint/2010/main" val="3857322510"/>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pic>
        <p:nvPicPr>
          <p:cNvPr id="6" name="Picture 6" descr="应用部分3-02"/>
          <p:cNvPicPr>
            <a:picLocks noChangeAspect="1" noChangeArrowheads="1"/>
          </p:cNvPicPr>
          <p:nvPr userDrawn="1"/>
        </p:nvPicPr>
        <p:blipFill>
          <a:blip r:embed="rId2" cstate="print"/>
          <a:srcRect/>
          <a:stretch>
            <a:fillRect/>
          </a:stretch>
        </p:blipFill>
        <p:spPr bwMode="auto">
          <a:xfrm>
            <a:off x="-11112" y="-9525"/>
            <a:ext cx="9167813" cy="6877050"/>
          </a:xfrm>
          <a:prstGeom prst="rect">
            <a:avLst/>
          </a:prstGeom>
          <a:noFill/>
          <a:ln w="9525">
            <a:noFill/>
            <a:miter lim="800000"/>
            <a:headEnd/>
            <a:tailEnd/>
          </a:ln>
        </p:spPr>
      </p:pic>
      <p:sp>
        <p:nvSpPr>
          <p:cNvPr id="9" name="Text Box 3"/>
          <p:cNvSpPr txBox="1">
            <a:spLocks noChangeArrowheads="1"/>
          </p:cNvSpPr>
          <p:nvPr userDrawn="1"/>
        </p:nvSpPr>
        <p:spPr bwMode="auto">
          <a:xfrm>
            <a:off x="612775" y="1773252"/>
            <a:ext cx="3816350" cy="1463675"/>
          </a:xfrm>
          <a:prstGeom prst="rect">
            <a:avLst/>
          </a:prstGeom>
          <a:noFill/>
          <a:ln w="9525">
            <a:noFill/>
            <a:miter lim="800000"/>
            <a:headEnd/>
            <a:tailEnd/>
          </a:ln>
          <a:effectLst/>
        </p:spPr>
        <p:txBody>
          <a:bodyPr>
            <a:spAutoFit/>
          </a:bodyPr>
          <a:lstStyle/>
          <a:p>
            <a:r>
              <a:rPr lang="zh-CN" altLang="en-US" sz="5000" dirty="0">
                <a:solidFill>
                  <a:prstClr val="white"/>
                </a:solidFill>
                <a:latin typeface="华文中宋" pitchFamily="2" charset="-122"/>
                <a:ea typeface="华文中宋" pitchFamily="2" charset="-122"/>
              </a:rPr>
              <a:t>谢谢！</a:t>
            </a:r>
          </a:p>
          <a:p>
            <a:r>
              <a:rPr lang="en-US" altLang="zh-CN" sz="4000" dirty="0">
                <a:solidFill>
                  <a:prstClr val="white"/>
                </a:solidFill>
                <a:latin typeface="华文中宋" pitchFamily="2" charset="-122"/>
                <a:ea typeface="华文中宋" pitchFamily="2" charset="-122"/>
              </a:rPr>
              <a:t>Thank you!</a:t>
            </a:r>
          </a:p>
        </p:txBody>
      </p:sp>
    </p:spTree>
    <p:extLst>
      <p:ext uri="{BB962C8B-B14F-4D97-AF65-F5344CB8AC3E}">
        <p14:creationId xmlns:p14="http://schemas.microsoft.com/office/powerpoint/2010/main" val="20839320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41"/>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9A8AF57F-566E-4A6D-A2E4-AC225D1AB2C9}"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31645967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8190340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28625" y="5643563"/>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071813" y="5715000"/>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00813" y="5786438"/>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ea typeface="宋体" charset="0"/>
                <a:cs typeface="宋体" charset="0"/>
              </a:defRPr>
            </a:lvl1pPr>
          </a:lstStyle>
          <a:p>
            <a:pPr>
              <a:defRPr/>
            </a:pPr>
            <a:fld id="{FE4ACF92-1FC0-5F4F-BE73-FB4FD251109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864078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428625" y="5643563"/>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071813" y="5715000"/>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00813" y="5786438"/>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ea typeface="宋体" charset="0"/>
                <a:cs typeface="宋体" charset="0"/>
              </a:defRPr>
            </a:lvl1pPr>
          </a:lstStyle>
          <a:p>
            <a:pPr>
              <a:defRPr/>
            </a:pPr>
            <a:fld id="{CE2EAB4C-007C-2747-91F4-1752FAF83D7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829552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28625" y="5643563"/>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a:xfrm>
            <a:off x="3071813" y="5715000"/>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a:xfrm>
            <a:off x="6500813" y="5786438"/>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ea typeface="宋体" charset="0"/>
                <a:cs typeface="宋体" charset="0"/>
              </a:defRPr>
            </a:lvl1pPr>
          </a:lstStyle>
          <a:p>
            <a:pPr>
              <a:defRPr/>
            </a:pPr>
            <a:fld id="{E3A0B937-1937-DC42-A62D-75931ED5CA1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537756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28625" y="5643563"/>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solidFill>
                <a:srgbClr val="000000"/>
              </a:solidFill>
            </a:endParaRPr>
          </a:p>
        </p:txBody>
      </p:sp>
      <p:sp>
        <p:nvSpPr>
          <p:cNvPr id="8" name="页脚占位符 7"/>
          <p:cNvSpPr>
            <a:spLocks noGrp="1"/>
          </p:cNvSpPr>
          <p:nvPr>
            <p:ph type="ftr" sz="quarter" idx="11"/>
          </p:nvPr>
        </p:nvSpPr>
        <p:spPr>
          <a:xfrm>
            <a:off x="3071813" y="5715000"/>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solidFill>
                <a:srgbClr val="000000"/>
              </a:solidFill>
            </a:endParaRPr>
          </a:p>
        </p:txBody>
      </p:sp>
      <p:sp>
        <p:nvSpPr>
          <p:cNvPr id="9" name="灯片编号占位符 8"/>
          <p:cNvSpPr>
            <a:spLocks noGrp="1"/>
          </p:cNvSpPr>
          <p:nvPr>
            <p:ph type="sldNum" sz="quarter" idx="12"/>
          </p:nvPr>
        </p:nvSpPr>
        <p:spPr>
          <a:xfrm>
            <a:off x="6500813" y="5786438"/>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ea typeface="宋体" charset="0"/>
                <a:cs typeface="宋体" charset="0"/>
              </a:defRPr>
            </a:lvl1pPr>
          </a:lstStyle>
          <a:p>
            <a:pPr>
              <a:defRPr/>
            </a:pPr>
            <a:fld id="{6A329B6E-773B-0E45-977A-D9E90C62977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30970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28625" y="5643563"/>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solidFill>
                <a:srgbClr val="000000"/>
              </a:solidFill>
            </a:endParaRPr>
          </a:p>
        </p:txBody>
      </p:sp>
      <p:sp>
        <p:nvSpPr>
          <p:cNvPr id="4" name="页脚占位符 3"/>
          <p:cNvSpPr>
            <a:spLocks noGrp="1"/>
          </p:cNvSpPr>
          <p:nvPr>
            <p:ph type="ftr" sz="quarter" idx="11"/>
          </p:nvPr>
        </p:nvSpPr>
        <p:spPr>
          <a:xfrm>
            <a:off x="3071813" y="5715000"/>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solidFill>
                <a:srgbClr val="000000"/>
              </a:solidFill>
            </a:endParaRPr>
          </a:p>
        </p:txBody>
      </p:sp>
      <p:sp>
        <p:nvSpPr>
          <p:cNvPr id="5" name="灯片编号占位符 4"/>
          <p:cNvSpPr>
            <a:spLocks noGrp="1"/>
          </p:cNvSpPr>
          <p:nvPr>
            <p:ph type="sldNum" sz="quarter" idx="12"/>
          </p:nvPr>
        </p:nvSpPr>
        <p:spPr>
          <a:xfrm>
            <a:off x="6500813" y="5786438"/>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ea typeface="宋体" charset="0"/>
                <a:cs typeface="宋体" charset="0"/>
              </a:defRPr>
            </a:lvl1pPr>
          </a:lstStyle>
          <a:p>
            <a:pPr>
              <a:defRPr/>
            </a:pPr>
            <a:fld id="{D5FA13DD-508E-964D-B66C-A03C1EFF56E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448724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28625" y="5643563"/>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a:xfrm>
            <a:off x="3071813" y="5715000"/>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6500813" y="5786438"/>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ea typeface="宋体" charset="0"/>
                <a:cs typeface="宋体" charset="0"/>
              </a:defRPr>
            </a:lvl1pPr>
          </a:lstStyle>
          <a:p>
            <a:pPr>
              <a:defRPr/>
            </a:pPr>
            <a:fld id="{28E94110-02EA-3F4A-8FBC-D185C0C0816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33796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28625" y="5643563"/>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p>
        </p:txBody>
      </p:sp>
      <p:sp>
        <p:nvSpPr>
          <p:cNvPr id="6" name="页脚占位符 5"/>
          <p:cNvSpPr>
            <a:spLocks noGrp="1"/>
          </p:cNvSpPr>
          <p:nvPr>
            <p:ph type="ftr" sz="quarter" idx="11"/>
          </p:nvPr>
        </p:nvSpPr>
        <p:spPr>
          <a:xfrm>
            <a:off x="3071813" y="5715000"/>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p>
        </p:txBody>
      </p:sp>
      <p:sp>
        <p:nvSpPr>
          <p:cNvPr id="7" name="灯片编号占位符 6"/>
          <p:cNvSpPr>
            <a:spLocks noGrp="1"/>
          </p:cNvSpPr>
          <p:nvPr>
            <p:ph type="sldNum" sz="quarter" idx="12"/>
          </p:nvPr>
        </p:nvSpPr>
        <p:spPr>
          <a:xfrm>
            <a:off x="6500813" y="5786438"/>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ea typeface="宋体" charset="0"/>
                <a:cs typeface="宋体" charset="0"/>
              </a:defRPr>
            </a:lvl1pPr>
          </a:lstStyle>
          <a:p>
            <a:pPr>
              <a:defRPr/>
            </a:pPr>
            <a:fld id="{E3A0B937-1937-DC42-A62D-75931ED5CA1D}" type="slidenum">
              <a:rPr lang="en-US" altLang="zh-CN"/>
              <a:pPr>
                <a:defRPr/>
              </a:pPr>
              <a:t>‹#›</a:t>
            </a:fld>
            <a:endParaRPr lang="en-US" altLang="zh-CN"/>
          </a:p>
        </p:txBody>
      </p:sp>
    </p:spTree>
    <p:extLst>
      <p:ext uri="{BB962C8B-B14F-4D97-AF65-F5344CB8AC3E}">
        <p14:creationId xmlns:p14="http://schemas.microsoft.com/office/powerpoint/2010/main" val="9936543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28625" y="5643563"/>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a:xfrm>
            <a:off x="3071813" y="5715000"/>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a:xfrm>
            <a:off x="6500813" y="5786438"/>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ea typeface="宋体" charset="0"/>
                <a:cs typeface="宋体" charset="0"/>
              </a:defRPr>
            </a:lvl1pPr>
          </a:lstStyle>
          <a:p>
            <a:pPr>
              <a:defRPr/>
            </a:pPr>
            <a:fld id="{7C663773-3D20-C040-991A-64CDC9DAE79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402896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28625" y="5643563"/>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solidFill>
                <a:srgbClr val="000000"/>
              </a:solidFill>
            </a:endParaRPr>
          </a:p>
        </p:txBody>
      </p:sp>
      <p:sp>
        <p:nvSpPr>
          <p:cNvPr id="6" name="页脚占位符 5"/>
          <p:cNvSpPr>
            <a:spLocks noGrp="1"/>
          </p:cNvSpPr>
          <p:nvPr>
            <p:ph type="ftr" sz="quarter" idx="11"/>
          </p:nvPr>
        </p:nvSpPr>
        <p:spPr>
          <a:xfrm>
            <a:off x="3071813" y="5715000"/>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a:xfrm>
            <a:off x="6500813" y="5786438"/>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ea typeface="宋体" charset="0"/>
                <a:cs typeface="宋体" charset="0"/>
              </a:defRPr>
            </a:lvl1pPr>
          </a:lstStyle>
          <a:p>
            <a:pPr>
              <a:defRPr/>
            </a:pPr>
            <a:fld id="{F9205349-FBA1-C04D-B072-BED1BBF3AF7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866036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28625" y="5643563"/>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071813" y="5715000"/>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00813" y="5786438"/>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ea typeface="宋体" charset="0"/>
                <a:cs typeface="宋体" charset="0"/>
              </a:defRPr>
            </a:lvl1pPr>
          </a:lstStyle>
          <a:p>
            <a:pPr>
              <a:defRPr/>
            </a:pPr>
            <a:fld id="{E654EBA1-D2B7-EB4C-B750-5A8B59BE36F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716070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28625" y="5643563"/>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071813" y="5715000"/>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00813" y="5786438"/>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ea typeface="宋体" charset="0"/>
                <a:cs typeface="宋体" charset="0"/>
              </a:defRPr>
            </a:lvl1pPr>
          </a:lstStyle>
          <a:p>
            <a:pPr>
              <a:defRPr/>
            </a:pPr>
            <a:fld id="{CE45D116-4D2A-0244-A492-352C1F440B8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42547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28625" y="5643563"/>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p>
        </p:txBody>
      </p:sp>
      <p:sp>
        <p:nvSpPr>
          <p:cNvPr id="8" name="页脚占位符 7"/>
          <p:cNvSpPr>
            <a:spLocks noGrp="1"/>
          </p:cNvSpPr>
          <p:nvPr>
            <p:ph type="ftr" sz="quarter" idx="11"/>
          </p:nvPr>
        </p:nvSpPr>
        <p:spPr>
          <a:xfrm>
            <a:off x="3071813" y="5715000"/>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p>
        </p:txBody>
      </p:sp>
      <p:sp>
        <p:nvSpPr>
          <p:cNvPr id="9" name="灯片编号占位符 8"/>
          <p:cNvSpPr>
            <a:spLocks noGrp="1"/>
          </p:cNvSpPr>
          <p:nvPr>
            <p:ph type="sldNum" sz="quarter" idx="12"/>
          </p:nvPr>
        </p:nvSpPr>
        <p:spPr>
          <a:xfrm>
            <a:off x="6500813" y="5786438"/>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ea typeface="宋体" charset="0"/>
                <a:cs typeface="宋体" charset="0"/>
              </a:defRPr>
            </a:lvl1pPr>
          </a:lstStyle>
          <a:p>
            <a:pPr>
              <a:defRPr/>
            </a:pPr>
            <a:fld id="{6A329B6E-773B-0E45-977A-D9E90C629772}" type="slidenum">
              <a:rPr lang="en-US" altLang="zh-CN"/>
              <a:pPr>
                <a:defRPr/>
              </a:pPr>
              <a:t>‹#›</a:t>
            </a:fld>
            <a:endParaRPr lang="en-US" altLang="zh-CN"/>
          </a:p>
        </p:txBody>
      </p:sp>
    </p:spTree>
    <p:extLst>
      <p:ext uri="{BB962C8B-B14F-4D97-AF65-F5344CB8AC3E}">
        <p14:creationId xmlns:p14="http://schemas.microsoft.com/office/powerpoint/2010/main" val="1605882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28625" y="5643563"/>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p>
        </p:txBody>
      </p:sp>
      <p:sp>
        <p:nvSpPr>
          <p:cNvPr id="4" name="页脚占位符 3"/>
          <p:cNvSpPr>
            <a:spLocks noGrp="1"/>
          </p:cNvSpPr>
          <p:nvPr>
            <p:ph type="ftr" sz="quarter" idx="11"/>
          </p:nvPr>
        </p:nvSpPr>
        <p:spPr>
          <a:xfrm>
            <a:off x="3071813" y="5715000"/>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p>
        </p:txBody>
      </p:sp>
      <p:sp>
        <p:nvSpPr>
          <p:cNvPr id="5" name="灯片编号占位符 4"/>
          <p:cNvSpPr>
            <a:spLocks noGrp="1"/>
          </p:cNvSpPr>
          <p:nvPr>
            <p:ph type="sldNum" sz="quarter" idx="12"/>
          </p:nvPr>
        </p:nvSpPr>
        <p:spPr>
          <a:xfrm>
            <a:off x="6500813" y="5786438"/>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ea typeface="宋体" charset="0"/>
                <a:cs typeface="宋体" charset="0"/>
              </a:defRPr>
            </a:lvl1pPr>
          </a:lstStyle>
          <a:p>
            <a:pPr>
              <a:defRPr/>
            </a:pPr>
            <a:fld id="{D5FA13DD-508E-964D-B66C-A03C1EFF56EB}" type="slidenum">
              <a:rPr lang="en-US" altLang="zh-CN"/>
              <a:pPr>
                <a:defRPr/>
              </a:pPr>
              <a:t>‹#›</a:t>
            </a:fld>
            <a:endParaRPr lang="en-US" altLang="zh-CN"/>
          </a:p>
        </p:txBody>
      </p:sp>
    </p:spTree>
    <p:extLst>
      <p:ext uri="{BB962C8B-B14F-4D97-AF65-F5344CB8AC3E}">
        <p14:creationId xmlns:p14="http://schemas.microsoft.com/office/powerpoint/2010/main" val="719068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28625" y="5643563"/>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p>
        </p:txBody>
      </p:sp>
      <p:sp>
        <p:nvSpPr>
          <p:cNvPr id="3" name="页脚占位符 2"/>
          <p:cNvSpPr>
            <a:spLocks noGrp="1"/>
          </p:cNvSpPr>
          <p:nvPr>
            <p:ph type="ftr" sz="quarter" idx="11"/>
          </p:nvPr>
        </p:nvSpPr>
        <p:spPr>
          <a:xfrm>
            <a:off x="3071813" y="5715000"/>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p>
        </p:txBody>
      </p:sp>
      <p:sp>
        <p:nvSpPr>
          <p:cNvPr id="4" name="灯片编号占位符 3"/>
          <p:cNvSpPr>
            <a:spLocks noGrp="1"/>
          </p:cNvSpPr>
          <p:nvPr>
            <p:ph type="sldNum" sz="quarter" idx="12"/>
          </p:nvPr>
        </p:nvSpPr>
        <p:spPr>
          <a:xfrm>
            <a:off x="6500813" y="5786438"/>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ea typeface="宋体" charset="0"/>
                <a:cs typeface="宋体" charset="0"/>
              </a:defRPr>
            </a:lvl1pPr>
          </a:lstStyle>
          <a:p>
            <a:pPr>
              <a:defRPr/>
            </a:pPr>
            <a:fld id="{28E94110-02EA-3F4A-8FBC-D185C0C0816F}" type="slidenum">
              <a:rPr lang="en-US" altLang="zh-CN"/>
              <a:pPr>
                <a:defRPr/>
              </a:pPr>
              <a:t>‹#›</a:t>
            </a:fld>
            <a:endParaRPr lang="en-US" altLang="zh-CN"/>
          </a:p>
        </p:txBody>
      </p:sp>
    </p:spTree>
    <p:extLst>
      <p:ext uri="{BB962C8B-B14F-4D97-AF65-F5344CB8AC3E}">
        <p14:creationId xmlns:p14="http://schemas.microsoft.com/office/powerpoint/2010/main" val="4259145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28625" y="5643563"/>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p>
        </p:txBody>
      </p:sp>
      <p:sp>
        <p:nvSpPr>
          <p:cNvPr id="6" name="页脚占位符 5"/>
          <p:cNvSpPr>
            <a:spLocks noGrp="1"/>
          </p:cNvSpPr>
          <p:nvPr>
            <p:ph type="ftr" sz="quarter" idx="11"/>
          </p:nvPr>
        </p:nvSpPr>
        <p:spPr>
          <a:xfrm>
            <a:off x="3071813" y="5715000"/>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p>
        </p:txBody>
      </p:sp>
      <p:sp>
        <p:nvSpPr>
          <p:cNvPr id="7" name="灯片编号占位符 6"/>
          <p:cNvSpPr>
            <a:spLocks noGrp="1"/>
          </p:cNvSpPr>
          <p:nvPr>
            <p:ph type="sldNum" sz="quarter" idx="12"/>
          </p:nvPr>
        </p:nvSpPr>
        <p:spPr>
          <a:xfrm>
            <a:off x="6500813" y="5786438"/>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ea typeface="宋体" charset="0"/>
                <a:cs typeface="宋体" charset="0"/>
              </a:defRPr>
            </a:lvl1pPr>
          </a:lstStyle>
          <a:p>
            <a:pPr>
              <a:defRPr/>
            </a:pPr>
            <a:fld id="{7C663773-3D20-C040-991A-64CDC9DAE79C}" type="slidenum">
              <a:rPr lang="en-US" altLang="zh-CN"/>
              <a:pPr>
                <a:defRPr/>
              </a:pPr>
              <a:t>‹#›</a:t>
            </a:fld>
            <a:endParaRPr lang="en-US" altLang="zh-CN"/>
          </a:p>
        </p:txBody>
      </p:sp>
    </p:spTree>
    <p:extLst>
      <p:ext uri="{BB962C8B-B14F-4D97-AF65-F5344CB8AC3E}">
        <p14:creationId xmlns:p14="http://schemas.microsoft.com/office/powerpoint/2010/main" val="806263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28625" y="5643563"/>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p>
        </p:txBody>
      </p:sp>
      <p:sp>
        <p:nvSpPr>
          <p:cNvPr id="6" name="页脚占位符 5"/>
          <p:cNvSpPr>
            <a:spLocks noGrp="1"/>
          </p:cNvSpPr>
          <p:nvPr>
            <p:ph type="ftr" sz="quarter" idx="11"/>
          </p:nvPr>
        </p:nvSpPr>
        <p:spPr>
          <a:xfrm>
            <a:off x="3071813" y="5715000"/>
            <a:ext cx="2895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cs typeface="宋体" charset="0"/>
              </a:defRPr>
            </a:lvl1pPr>
          </a:lstStyle>
          <a:p>
            <a:pPr>
              <a:defRPr/>
            </a:pPr>
            <a:endParaRPr lang="en-US" altLang="zh-CN"/>
          </a:p>
        </p:txBody>
      </p:sp>
      <p:sp>
        <p:nvSpPr>
          <p:cNvPr id="7" name="灯片编号占位符 6"/>
          <p:cNvSpPr>
            <a:spLocks noGrp="1"/>
          </p:cNvSpPr>
          <p:nvPr>
            <p:ph type="sldNum" sz="quarter" idx="12"/>
          </p:nvPr>
        </p:nvSpPr>
        <p:spPr>
          <a:xfrm>
            <a:off x="6500813" y="5786438"/>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charset="0"/>
              <a:buNone/>
              <a:defRPr>
                <a:ea typeface="宋体" charset="0"/>
                <a:cs typeface="宋体" charset="0"/>
              </a:defRPr>
            </a:lvl1pPr>
          </a:lstStyle>
          <a:p>
            <a:pPr>
              <a:defRPr/>
            </a:pPr>
            <a:fld id="{F9205349-FBA1-C04D-B072-BED1BBF3AF71}" type="slidenum">
              <a:rPr lang="en-US" altLang="zh-CN"/>
              <a:pPr>
                <a:defRPr/>
              </a:pPr>
              <a:t>‹#›</a:t>
            </a:fld>
            <a:endParaRPr lang="en-US" altLang="zh-CN"/>
          </a:p>
        </p:txBody>
      </p:sp>
    </p:spTree>
    <p:extLst>
      <p:ext uri="{BB962C8B-B14F-4D97-AF65-F5344CB8AC3E}">
        <p14:creationId xmlns:p14="http://schemas.microsoft.com/office/powerpoint/2010/main" val="4071553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4.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theme" Target="../theme/theme5.xml"/><Relationship Id="rId5" Type="http://schemas.openxmlformats.org/officeDocument/2006/relationships/slideLayout" Target="../slideLayouts/slideLayout32.xml"/><Relationship Id="rId4" Type="http://schemas.openxmlformats.org/officeDocument/2006/relationships/slideLayout" Target="../slideLayouts/slideLayout3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media/image1.jpe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6.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Tree>
    <p:extLst>
      <p:ext uri="{BB962C8B-B14F-4D97-AF65-F5344CB8AC3E}">
        <p14:creationId xmlns:p14="http://schemas.microsoft.com/office/powerpoint/2010/main" val="1095961846"/>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宋体" charset="0"/>
        </a:defRPr>
      </a:lvl1pPr>
      <a:lvl2pPr algn="ctr" rtl="0" eaLnBrk="0" fontAlgn="base" hangingPunct="0">
        <a:spcBef>
          <a:spcPct val="0"/>
        </a:spcBef>
        <a:spcAft>
          <a:spcPct val="0"/>
        </a:spcAft>
        <a:defRPr sz="4400">
          <a:solidFill>
            <a:schemeClr val="tx2"/>
          </a:solidFill>
          <a:latin typeface="Arial" pitchFamily="34" charset="0"/>
          <a:ea typeface="ＭＳ Ｐゴシック" charset="0"/>
          <a:cs typeface="宋体" charset="0"/>
        </a:defRPr>
      </a:lvl2pPr>
      <a:lvl3pPr algn="ctr" rtl="0" eaLnBrk="0" fontAlgn="base" hangingPunct="0">
        <a:spcBef>
          <a:spcPct val="0"/>
        </a:spcBef>
        <a:spcAft>
          <a:spcPct val="0"/>
        </a:spcAft>
        <a:defRPr sz="4400">
          <a:solidFill>
            <a:schemeClr val="tx2"/>
          </a:solidFill>
          <a:latin typeface="Arial" pitchFamily="34" charset="0"/>
          <a:ea typeface="ＭＳ Ｐゴシック" charset="0"/>
          <a:cs typeface="宋体" charset="0"/>
        </a:defRPr>
      </a:lvl3pPr>
      <a:lvl4pPr algn="ctr" rtl="0" eaLnBrk="0" fontAlgn="base" hangingPunct="0">
        <a:spcBef>
          <a:spcPct val="0"/>
        </a:spcBef>
        <a:spcAft>
          <a:spcPct val="0"/>
        </a:spcAft>
        <a:defRPr sz="4400">
          <a:solidFill>
            <a:schemeClr val="tx2"/>
          </a:solidFill>
          <a:latin typeface="Arial" pitchFamily="34" charset="0"/>
          <a:ea typeface="ＭＳ Ｐゴシック" charset="0"/>
          <a:cs typeface="宋体" charset="0"/>
        </a:defRPr>
      </a:lvl4pPr>
      <a:lvl5pPr algn="ctr" rtl="0" eaLnBrk="0" fontAlgn="base" hangingPunct="0">
        <a:spcBef>
          <a:spcPct val="0"/>
        </a:spcBef>
        <a:spcAft>
          <a:spcPct val="0"/>
        </a:spcAft>
        <a:defRPr sz="4400">
          <a:solidFill>
            <a:schemeClr val="tx2"/>
          </a:solidFill>
          <a:latin typeface="Arial" pitchFamily="34" charset="0"/>
          <a:ea typeface="ＭＳ Ｐゴシック" charset="0"/>
          <a:cs typeface="宋体" charset="0"/>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宋体" charset="0"/>
        </a:defRPr>
      </a:lvl1pPr>
      <a:lvl2pPr marL="742950" indent="-285750" algn="l" rtl="0" eaLnBrk="0" fontAlgn="base" hangingPunct="0">
        <a:spcBef>
          <a:spcPct val="20000"/>
        </a:spcBef>
        <a:spcAft>
          <a:spcPct val="0"/>
        </a:spcAft>
        <a:buChar char="–"/>
        <a:defRPr sz="2800">
          <a:solidFill>
            <a:schemeClr val="tx1"/>
          </a:solidFill>
          <a:latin typeface="+mn-lt"/>
          <a:ea typeface="+mn-ea"/>
          <a:cs typeface="宋体" charset="0"/>
        </a:defRPr>
      </a:lvl2pPr>
      <a:lvl3pPr marL="1143000" indent="-228600" algn="l" rtl="0" eaLnBrk="0" fontAlgn="base" hangingPunct="0">
        <a:spcBef>
          <a:spcPct val="20000"/>
        </a:spcBef>
        <a:spcAft>
          <a:spcPct val="0"/>
        </a:spcAft>
        <a:buChar char="•"/>
        <a:defRPr sz="2400">
          <a:solidFill>
            <a:schemeClr val="tx1"/>
          </a:solidFill>
          <a:latin typeface="+mn-lt"/>
          <a:ea typeface="+mn-ea"/>
          <a:cs typeface="宋体" charset="0"/>
        </a:defRPr>
      </a:lvl3pPr>
      <a:lvl4pPr marL="1600200" indent="-228600" algn="l" rtl="0" eaLnBrk="0" fontAlgn="base" hangingPunct="0">
        <a:spcBef>
          <a:spcPct val="20000"/>
        </a:spcBef>
        <a:spcAft>
          <a:spcPct val="0"/>
        </a:spcAft>
        <a:buChar char="–"/>
        <a:defRPr sz="2000">
          <a:solidFill>
            <a:schemeClr val="tx1"/>
          </a:solidFill>
          <a:latin typeface="+mn-lt"/>
          <a:ea typeface="+mn-ea"/>
          <a:cs typeface="宋体" charset="0"/>
        </a:defRPr>
      </a:lvl4pPr>
      <a:lvl5pPr marL="2057400" indent="-228600" algn="l" rtl="0" eaLnBrk="0" fontAlgn="base" hangingPunct="0">
        <a:spcBef>
          <a:spcPct val="20000"/>
        </a:spcBef>
        <a:spcAft>
          <a:spcPct val="0"/>
        </a:spcAft>
        <a:buChar char="»"/>
        <a:defRPr sz="2000">
          <a:solidFill>
            <a:schemeClr val="tx1"/>
          </a:solidFill>
          <a:latin typeface="+mn-lt"/>
          <a:ea typeface="+mn-ea"/>
          <a:cs typeface="宋体" charset="0"/>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065859"/>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591659"/>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8503032"/>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83527"/>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Tree>
    <p:extLst>
      <p:ext uri="{BB962C8B-B14F-4D97-AF65-F5344CB8AC3E}">
        <p14:creationId xmlns:p14="http://schemas.microsoft.com/office/powerpoint/2010/main" val="3974786832"/>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宋体" charset="0"/>
        </a:defRPr>
      </a:lvl1pPr>
      <a:lvl2pPr algn="ctr" rtl="0" eaLnBrk="0" fontAlgn="base" hangingPunct="0">
        <a:spcBef>
          <a:spcPct val="0"/>
        </a:spcBef>
        <a:spcAft>
          <a:spcPct val="0"/>
        </a:spcAft>
        <a:defRPr sz="4400">
          <a:solidFill>
            <a:schemeClr val="tx2"/>
          </a:solidFill>
          <a:latin typeface="Arial" pitchFamily="34" charset="0"/>
          <a:ea typeface="ＭＳ Ｐゴシック" charset="0"/>
          <a:cs typeface="宋体" charset="0"/>
        </a:defRPr>
      </a:lvl2pPr>
      <a:lvl3pPr algn="ctr" rtl="0" eaLnBrk="0" fontAlgn="base" hangingPunct="0">
        <a:spcBef>
          <a:spcPct val="0"/>
        </a:spcBef>
        <a:spcAft>
          <a:spcPct val="0"/>
        </a:spcAft>
        <a:defRPr sz="4400">
          <a:solidFill>
            <a:schemeClr val="tx2"/>
          </a:solidFill>
          <a:latin typeface="Arial" pitchFamily="34" charset="0"/>
          <a:ea typeface="ＭＳ Ｐゴシック" charset="0"/>
          <a:cs typeface="宋体" charset="0"/>
        </a:defRPr>
      </a:lvl3pPr>
      <a:lvl4pPr algn="ctr" rtl="0" eaLnBrk="0" fontAlgn="base" hangingPunct="0">
        <a:spcBef>
          <a:spcPct val="0"/>
        </a:spcBef>
        <a:spcAft>
          <a:spcPct val="0"/>
        </a:spcAft>
        <a:defRPr sz="4400">
          <a:solidFill>
            <a:schemeClr val="tx2"/>
          </a:solidFill>
          <a:latin typeface="Arial" pitchFamily="34" charset="0"/>
          <a:ea typeface="ＭＳ Ｐゴシック" charset="0"/>
          <a:cs typeface="宋体" charset="0"/>
        </a:defRPr>
      </a:lvl4pPr>
      <a:lvl5pPr algn="ctr" rtl="0" eaLnBrk="0" fontAlgn="base" hangingPunct="0">
        <a:spcBef>
          <a:spcPct val="0"/>
        </a:spcBef>
        <a:spcAft>
          <a:spcPct val="0"/>
        </a:spcAft>
        <a:defRPr sz="4400">
          <a:solidFill>
            <a:schemeClr val="tx2"/>
          </a:solidFill>
          <a:latin typeface="Arial" pitchFamily="34" charset="0"/>
          <a:ea typeface="ＭＳ Ｐゴシック" charset="0"/>
          <a:cs typeface="宋体" charset="0"/>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宋体" charset="0"/>
        </a:defRPr>
      </a:lvl1pPr>
      <a:lvl2pPr marL="742950" indent="-285750" algn="l" rtl="0" eaLnBrk="0" fontAlgn="base" hangingPunct="0">
        <a:spcBef>
          <a:spcPct val="20000"/>
        </a:spcBef>
        <a:spcAft>
          <a:spcPct val="0"/>
        </a:spcAft>
        <a:buChar char="–"/>
        <a:defRPr sz="2800">
          <a:solidFill>
            <a:schemeClr val="tx1"/>
          </a:solidFill>
          <a:latin typeface="+mn-lt"/>
          <a:ea typeface="+mn-ea"/>
          <a:cs typeface="宋体" charset="0"/>
        </a:defRPr>
      </a:lvl2pPr>
      <a:lvl3pPr marL="1143000" indent="-228600" algn="l" rtl="0" eaLnBrk="0" fontAlgn="base" hangingPunct="0">
        <a:spcBef>
          <a:spcPct val="20000"/>
        </a:spcBef>
        <a:spcAft>
          <a:spcPct val="0"/>
        </a:spcAft>
        <a:buChar char="•"/>
        <a:defRPr sz="2400">
          <a:solidFill>
            <a:schemeClr val="tx1"/>
          </a:solidFill>
          <a:latin typeface="+mn-lt"/>
          <a:ea typeface="+mn-ea"/>
          <a:cs typeface="宋体" charset="0"/>
        </a:defRPr>
      </a:lvl3pPr>
      <a:lvl4pPr marL="1600200" indent="-228600" algn="l" rtl="0" eaLnBrk="0" fontAlgn="base" hangingPunct="0">
        <a:spcBef>
          <a:spcPct val="20000"/>
        </a:spcBef>
        <a:spcAft>
          <a:spcPct val="0"/>
        </a:spcAft>
        <a:buChar char="–"/>
        <a:defRPr sz="2000">
          <a:solidFill>
            <a:schemeClr val="tx1"/>
          </a:solidFill>
          <a:latin typeface="+mn-lt"/>
          <a:ea typeface="+mn-ea"/>
          <a:cs typeface="宋体" charset="0"/>
        </a:defRPr>
      </a:lvl4pPr>
      <a:lvl5pPr marL="2057400" indent="-228600" algn="l" rtl="0" eaLnBrk="0" fontAlgn="base" hangingPunct="0">
        <a:spcBef>
          <a:spcPct val="20000"/>
        </a:spcBef>
        <a:spcAft>
          <a:spcPct val="0"/>
        </a:spcAft>
        <a:buChar char="»"/>
        <a:defRPr sz="2000">
          <a:solidFill>
            <a:schemeClr val="tx1"/>
          </a:solidFill>
          <a:latin typeface="+mn-lt"/>
          <a:ea typeface="+mn-ea"/>
          <a:cs typeface="宋体" charset="0"/>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hemeOverride" Target="../theme/themeOverride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hemeOverride" Target="../theme/themeOverride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hemeOverride" Target="../theme/themeOverride9.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4.xml"/><Relationship Id="rId1" Type="http://schemas.openxmlformats.org/officeDocument/2006/relationships/themeOverride" Target="../theme/themeOverride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themeOverride" Target="../theme/themeOverride1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themeOverride" Target="../theme/themeOverride15.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9.png"/><Relationship Id="rId2" Type="http://schemas.openxmlformats.org/officeDocument/2006/relationships/slideLayout" Target="../slideLayouts/slideLayout14.xml"/><Relationship Id="rId1" Type="http://schemas.openxmlformats.org/officeDocument/2006/relationships/themeOverride" Target="../theme/themeOverride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themeOverride" Target="../theme/themeOverride17.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4.xml"/><Relationship Id="rId1" Type="http://schemas.openxmlformats.org/officeDocument/2006/relationships/themeOverride" Target="../theme/themeOverride1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themeOverride" Target="../theme/themeOverride19.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xml"/><Relationship Id="rId1" Type="http://schemas.openxmlformats.org/officeDocument/2006/relationships/themeOverride" Target="../theme/themeOverride20.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4.xml"/><Relationship Id="rId1" Type="http://schemas.openxmlformats.org/officeDocument/2006/relationships/themeOverride" Target="../theme/themeOverride21.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4.xml"/><Relationship Id="rId1" Type="http://schemas.openxmlformats.org/officeDocument/2006/relationships/themeOverride" Target="../theme/themeOverride2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4.xml"/><Relationship Id="rId1" Type="http://schemas.openxmlformats.org/officeDocument/2006/relationships/themeOverride" Target="../theme/themeOverride23.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4.xml"/><Relationship Id="rId1" Type="http://schemas.openxmlformats.org/officeDocument/2006/relationships/themeOverride" Target="../theme/themeOverride24.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4.xml"/><Relationship Id="rId1" Type="http://schemas.openxmlformats.org/officeDocument/2006/relationships/themeOverride" Target="../theme/themeOverride2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slideLayout" Target="../slideLayouts/slideLayout14.xml"/><Relationship Id="rId7"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Override" Target="../theme/themeOverride2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4.xml"/><Relationship Id="rId1" Type="http://schemas.openxmlformats.org/officeDocument/2006/relationships/themeOverride" Target="../theme/themeOverride2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4.xml"/><Relationship Id="rId1" Type="http://schemas.openxmlformats.org/officeDocument/2006/relationships/themeOverride" Target="../theme/themeOverride28.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4.xml"/><Relationship Id="rId1" Type="http://schemas.openxmlformats.org/officeDocument/2006/relationships/themeOverride" Target="../theme/themeOverride29.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4.xml"/><Relationship Id="rId1" Type="http://schemas.openxmlformats.org/officeDocument/2006/relationships/themeOverride" Target="../theme/themeOverride30.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4.xml"/><Relationship Id="rId1" Type="http://schemas.openxmlformats.org/officeDocument/2006/relationships/themeOverride" Target="../theme/themeOverride31.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4.xml"/><Relationship Id="rId1" Type="http://schemas.openxmlformats.org/officeDocument/2006/relationships/themeOverride" Target="../theme/themeOverride32.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hemeOverride" Target="../theme/themeOverride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4.xml"/><Relationship Id="rId1" Type="http://schemas.openxmlformats.org/officeDocument/2006/relationships/themeOverride" Target="../theme/themeOverride3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4.xml"/><Relationship Id="rId1" Type="http://schemas.openxmlformats.org/officeDocument/2006/relationships/themeOverride" Target="../theme/themeOverride35.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hemeOverride" Target="../theme/themeOverride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hemeOverride" Target="../theme/themeOverride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hemeOverride" Target="../theme/themeOverride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043608" y="2057400"/>
            <a:ext cx="6553200" cy="1939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charset="0"/>
                <a:cs typeface="宋体" charset="0"/>
              </a:defRPr>
            </a:lvl1pPr>
            <a:lvl2pPr algn="ctr" rtl="0" eaLnBrk="0" fontAlgn="base" hangingPunct="0">
              <a:spcBef>
                <a:spcPct val="0"/>
              </a:spcBef>
              <a:spcAft>
                <a:spcPct val="0"/>
              </a:spcAft>
              <a:defRPr sz="4400">
                <a:solidFill>
                  <a:schemeClr val="tx2"/>
                </a:solidFill>
                <a:latin typeface="Arial" pitchFamily="34" charset="0"/>
                <a:ea typeface="ＭＳ Ｐゴシック" charset="0"/>
                <a:cs typeface="宋体" charset="0"/>
              </a:defRPr>
            </a:lvl2pPr>
            <a:lvl3pPr algn="ctr" rtl="0" eaLnBrk="0" fontAlgn="base" hangingPunct="0">
              <a:spcBef>
                <a:spcPct val="0"/>
              </a:spcBef>
              <a:spcAft>
                <a:spcPct val="0"/>
              </a:spcAft>
              <a:defRPr sz="4400">
                <a:solidFill>
                  <a:schemeClr val="tx2"/>
                </a:solidFill>
                <a:latin typeface="Arial" pitchFamily="34" charset="0"/>
                <a:ea typeface="ＭＳ Ｐゴシック" charset="0"/>
                <a:cs typeface="宋体" charset="0"/>
              </a:defRPr>
            </a:lvl3pPr>
            <a:lvl4pPr algn="ctr" rtl="0" eaLnBrk="0" fontAlgn="base" hangingPunct="0">
              <a:spcBef>
                <a:spcPct val="0"/>
              </a:spcBef>
              <a:spcAft>
                <a:spcPct val="0"/>
              </a:spcAft>
              <a:defRPr sz="4400">
                <a:solidFill>
                  <a:schemeClr val="tx2"/>
                </a:solidFill>
                <a:latin typeface="Arial" pitchFamily="34" charset="0"/>
                <a:ea typeface="ＭＳ Ｐゴシック" charset="0"/>
                <a:cs typeface="宋体" charset="0"/>
              </a:defRPr>
            </a:lvl4pPr>
            <a:lvl5pPr algn="ctr" rtl="0" eaLnBrk="0" fontAlgn="base" hangingPunct="0">
              <a:spcBef>
                <a:spcPct val="0"/>
              </a:spcBef>
              <a:spcAft>
                <a:spcPct val="0"/>
              </a:spcAft>
              <a:defRPr sz="4400">
                <a:solidFill>
                  <a:schemeClr val="tx2"/>
                </a:solidFill>
                <a:latin typeface="Arial" pitchFamily="34" charset="0"/>
                <a:ea typeface="ＭＳ Ｐゴシック" charset="0"/>
                <a:cs typeface="宋体" charset="0"/>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eaLnBrk="1" hangingPunct="1"/>
            <a:r>
              <a:rPr lang="en-US" altLang="zh-CN" b="1" dirty="0" err="1" smtClean="0">
                <a:solidFill>
                  <a:srgbClr val="FFFFFF"/>
                </a:solidFill>
                <a:ea typeface="宋体" pitchFamily="2" charset="-122"/>
              </a:rPr>
              <a:t>SparkSQL</a:t>
            </a:r>
            <a:endParaRPr lang="en-US" altLang="zh-CN" b="1" dirty="0">
              <a:solidFill>
                <a:srgbClr val="FFFFFF"/>
              </a:solidFill>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600" b="1" dirty="0" err="1" smtClean="0">
                <a:solidFill>
                  <a:srgbClr val="000000"/>
                </a:solidFill>
                <a:latin typeface="微软雅黑" pitchFamily="34" charset="-122"/>
                <a:ea typeface="微软雅黑" pitchFamily="34" charset="-122"/>
              </a:rPr>
              <a:t>Dataframe</a:t>
            </a:r>
            <a:endParaRPr lang="zh-CN" altLang="en-US" sz="36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152400" y="987896"/>
            <a:ext cx="8991600" cy="5105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b="1" dirty="0" err="1"/>
              <a:t>DataFrame</a:t>
            </a:r>
            <a:r>
              <a:rPr lang="zh-CN" altLang="en-US" sz="2400" b="1" dirty="0" smtClean="0"/>
              <a:t>优点</a:t>
            </a:r>
            <a:r>
              <a:rPr lang="en-US" altLang="zh-CN" sz="2400" b="1" dirty="0" smtClean="0"/>
              <a:t>2</a:t>
            </a:r>
            <a:endParaRPr lang="en-US" altLang="zh-CN" sz="2400" b="1" dirty="0"/>
          </a:p>
          <a:p>
            <a:pPr marL="0" indent="0">
              <a:buNone/>
            </a:pPr>
            <a:r>
              <a:rPr lang="zh-CN" altLang="en-US" sz="2400" dirty="0" smtClean="0"/>
              <a:t>支持列式</a:t>
            </a:r>
            <a:r>
              <a:rPr lang="zh-CN" altLang="en-US" sz="2400" dirty="0"/>
              <a:t>数据</a:t>
            </a:r>
            <a:r>
              <a:rPr lang="zh-CN" altLang="en-US" sz="2400" dirty="0" smtClean="0"/>
              <a:t>存储 </a:t>
            </a: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b="1" dirty="0" smtClean="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772816"/>
            <a:ext cx="5846397"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54365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600" b="1" dirty="0" err="1" smtClean="0">
                <a:solidFill>
                  <a:srgbClr val="000000"/>
                </a:solidFill>
                <a:latin typeface="微软雅黑" pitchFamily="34" charset="-122"/>
                <a:ea typeface="微软雅黑" pitchFamily="34" charset="-122"/>
              </a:rPr>
              <a:t>Dataframe</a:t>
            </a:r>
            <a:endParaRPr lang="zh-CN" altLang="en-US" sz="36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152400" y="987896"/>
            <a:ext cx="8308032" cy="5105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b="1" dirty="0" err="1"/>
              <a:t>DataFrame</a:t>
            </a:r>
            <a:r>
              <a:rPr lang="zh-CN" altLang="en-US" sz="2400" b="1" dirty="0" smtClean="0"/>
              <a:t>优点</a:t>
            </a:r>
            <a:r>
              <a:rPr lang="en-US" altLang="zh-CN" sz="2400" b="1" dirty="0" smtClean="0"/>
              <a:t>3</a:t>
            </a:r>
            <a:endParaRPr lang="en-US" altLang="zh-CN" sz="2400" b="1" dirty="0"/>
          </a:p>
          <a:p>
            <a:pPr marL="0" indent="0">
              <a:buNone/>
            </a:pPr>
            <a:r>
              <a:rPr lang="zh-CN" altLang="en-US" sz="2400" dirty="0" smtClean="0"/>
              <a:t>执行效率高</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r>
              <a:rPr lang="zh-CN" altLang="en-US" sz="2400" dirty="0" smtClean="0"/>
              <a:t>              测试</a:t>
            </a:r>
            <a:r>
              <a:rPr lang="zh-CN" altLang="en-US" sz="2400" dirty="0"/>
              <a:t>过程是在</a:t>
            </a:r>
            <a:r>
              <a:rPr lang="en-US" altLang="zh-CN" sz="2400" dirty="0"/>
              <a:t>10billion</a:t>
            </a:r>
            <a:r>
              <a:rPr lang="zh-CN" altLang="en-US" sz="2400" dirty="0"/>
              <a:t>数据规模下进行过滤</a:t>
            </a:r>
            <a:r>
              <a:rPr lang="zh-CN" altLang="en-US" sz="2400" dirty="0" smtClean="0"/>
              <a:t>聚合</a:t>
            </a:r>
            <a:endParaRPr lang="en-US" altLang="zh-CN" sz="2400"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b="1" dirty="0" smtClean="0"/>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1150" y="2205038"/>
            <a:ext cx="598170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97281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600" b="1" dirty="0" err="1" smtClean="0">
                <a:solidFill>
                  <a:srgbClr val="000000"/>
                </a:solidFill>
                <a:latin typeface="微软雅黑" pitchFamily="34" charset="-122"/>
                <a:ea typeface="微软雅黑" pitchFamily="34" charset="-122"/>
              </a:rPr>
              <a:t>Dataframe</a:t>
            </a:r>
            <a:endParaRPr lang="zh-CN" altLang="en-US" sz="36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152400" y="987896"/>
            <a:ext cx="8991600" cy="5105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zh-CN" altLang="en-US" sz="2400" dirty="0" smtClean="0">
              <a:solidFill>
                <a:srgbClr val="000000"/>
              </a:solidFill>
              <a:latin typeface="Times New Roman" pitchFamily="18" charset="0"/>
              <a:ea typeface="宋体" charset="-122"/>
              <a:cs typeface="Times New Roman" pitchFamily="18" charset="0"/>
            </a:endParaRPr>
          </a:p>
        </p:txBody>
      </p:sp>
      <p:sp>
        <p:nvSpPr>
          <p:cNvPr id="6" name="内容占位符 2"/>
          <p:cNvSpPr txBox="1">
            <a:spLocks/>
          </p:cNvSpPr>
          <p:nvPr/>
        </p:nvSpPr>
        <p:spPr>
          <a:xfrm>
            <a:off x="232792" y="836712"/>
            <a:ext cx="8659688" cy="554461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b="1" dirty="0" smtClean="0"/>
              <a:t> </a:t>
            </a:r>
            <a:r>
              <a:rPr lang="en-US" altLang="zh-CN" sz="2400" b="1" dirty="0" err="1" smtClean="0"/>
              <a:t>DataFrame</a:t>
            </a:r>
            <a:r>
              <a:rPr lang="zh-CN" altLang="en-US" sz="2400" dirty="0" smtClean="0"/>
              <a:t>支持外部数据源</a:t>
            </a:r>
            <a:endParaRPr lang="en-US" altLang="zh-CN" sz="2400" dirty="0">
              <a:solidFill>
                <a:srgbClr val="000000"/>
              </a:solidFill>
              <a:latin typeface="Times New Roman" pitchFamily="18" charset="0"/>
              <a:ea typeface="宋体" charset="-122"/>
              <a:cs typeface="Times New Roman" pitchFamily="18" charset="0"/>
            </a:endParaRPr>
          </a:p>
          <a:p>
            <a:pPr marL="0" indent="0">
              <a:lnSpc>
                <a:spcPct val="150000"/>
              </a:lnSpc>
              <a:buNone/>
            </a:pPr>
            <a:endParaRPr lang="en-US" altLang="zh-CN" sz="2400" dirty="0" smtClean="0">
              <a:solidFill>
                <a:srgbClr val="000000"/>
              </a:solidFill>
              <a:latin typeface="Times New Roman" pitchFamily="18" charset="0"/>
              <a:ea typeface="宋体" charset="-122"/>
              <a:cs typeface="Times New Roman" pitchFamily="18" charset="0"/>
            </a:endParaRPr>
          </a:p>
          <a:p>
            <a:pPr marL="0" indent="0">
              <a:lnSpc>
                <a:spcPct val="150000"/>
              </a:lnSpc>
              <a:buNone/>
            </a:pPr>
            <a:endParaRPr lang="en-US" altLang="zh-CN" sz="2400" dirty="0">
              <a:solidFill>
                <a:srgbClr val="000000"/>
              </a:solidFill>
              <a:latin typeface="Times New Roman" pitchFamily="18" charset="0"/>
              <a:ea typeface="宋体" charset="-122"/>
              <a:cs typeface="Times New Roman" pitchFamily="18" charset="0"/>
            </a:endParaRPr>
          </a:p>
          <a:p>
            <a:pPr marL="0" indent="0">
              <a:lnSpc>
                <a:spcPct val="150000"/>
              </a:lnSpc>
              <a:buNone/>
            </a:pPr>
            <a:endParaRPr lang="en-US" altLang="zh-CN" sz="2000" dirty="0" smtClean="0">
              <a:solidFill>
                <a:srgbClr val="000000"/>
              </a:solidFill>
              <a:latin typeface="Times New Roman" pitchFamily="18" charset="0"/>
              <a:ea typeface="宋体" charset="-122"/>
              <a:cs typeface="Times New Roman" pitchFamily="18" charset="0"/>
            </a:endParaRPr>
          </a:p>
          <a:p>
            <a:pPr marL="0" indent="0">
              <a:lnSpc>
                <a:spcPct val="150000"/>
              </a:lnSpc>
              <a:buNone/>
            </a:pPr>
            <a:endParaRPr lang="en-US" altLang="zh-CN" sz="2000" dirty="0" smtClean="0">
              <a:solidFill>
                <a:srgbClr val="000000"/>
              </a:solidFill>
              <a:latin typeface="Times New Roman" pitchFamily="18" charset="0"/>
              <a:ea typeface="宋体" charset="-122"/>
              <a:cs typeface="Times New Roman" pitchFamily="18" charset="0"/>
            </a:endParaRP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667908"/>
            <a:ext cx="5832648" cy="405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8759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600" b="1" dirty="0" err="1" smtClean="0">
                <a:solidFill>
                  <a:srgbClr val="000000"/>
                </a:solidFill>
                <a:latin typeface="微软雅黑" pitchFamily="34" charset="-122"/>
                <a:ea typeface="微软雅黑" pitchFamily="34" charset="-122"/>
              </a:rPr>
              <a:t>DataFrame</a:t>
            </a:r>
            <a:r>
              <a:rPr lang="en-US" altLang="zh-CN" sz="3600" b="1" dirty="0" smtClean="0">
                <a:solidFill>
                  <a:srgbClr val="000000"/>
                </a:solidFill>
                <a:latin typeface="微软雅黑" pitchFamily="34" charset="-122"/>
                <a:ea typeface="微软雅黑" pitchFamily="34" charset="-122"/>
              </a:rPr>
              <a:t> </a:t>
            </a:r>
            <a:endParaRPr lang="zh-CN" altLang="en-US" sz="36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152400" y="987896"/>
            <a:ext cx="8991600" cy="5105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zh-CN" altLang="en-US" sz="2400" dirty="0" smtClean="0">
              <a:solidFill>
                <a:srgbClr val="000000"/>
              </a:solidFill>
              <a:latin typeface="Times New Roman" pitchFamily="18" charset="0"/>
              <a:ea typeface="宋体" charset="-122"/>
              <a:cs typeface="Times New Roman" pitchFamily="18" charset="0"/>
            </a:endParaRPr>
          </a:p>
        </p:txBody>
      </p:sp>
      <p:sp>
        <p:nvSpPr>
          <p:cNvPr id="7" name="内容占位符 2"/>
          <p:cNvSpPr txBox="1">
            <a:spLocks/>
          </p:cNvSpPr>
          <p:nvPr/>
        </p:nvSpPr>
        <p:spPr>
          <a:xfrm>
            <a:off x="395536" y="836712"/>
            <a:ext cx="8659688" cy="554461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sz="2000" dirty="0"/>
          </a:p>
        </p:txBody>
      </p:sp>
      <p:sp>
        <p:nvSpPr>
          <p:cNvPr id="6" name="内容占位符 2"/>
          <p:cNvSpPr txBox="1">
            <a:spLocks/>
          </p:cNvSpPr>
          <p:nvPr/>
        </p:nvSpPr>
        <p:spPr>
          <a:xfrm>
            <a:off x="457200" y="1066800"/>
            <a:ext cx="8229600" cy="52578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50000"/>
              </a:lnSpc>
              <a:buFont typeface="Arial" pitchFamily="34" charset="0"/>
              <a:buNone/>
            </a:pPr>
            <a:r>
              <a:rPr lang="en-US" altLang="zh-CN" sz="2000" b="1" dirty="0" smtClean="0">
                <a:solidFill>
                  <a:srgbClr val="000000"/>
                </a:solidFill>
                <a:latin typeface="Times New Roman" pitchFamily="18" charset="0"/>
                <a:ea typeface="宋体" charset="-122"/>
                <a:cs typeface="Times New Roman" pitchFamily="18" charset="0"/>
              </a:rPr>
              <a:t>import </a:t>
            </a:r>
            <a:r>
              <a:rPr lang="en-US" altLang="zh-CN" sz="2000" b="1" dirty="0" err="1" smtClean="0">
                <a:solidFill>
                  <a:srgbClr val="000000"/>
                </a:solidFill>
                <a:latin typeface="Times New Roman" pitchFamily="18" charset="0"/>
                <a:ea typeface="宋体" charset="-122"/>
                <a:cs typeface="Times New Roman" pitchFamily="18" charset="0"/>
              </a:rPr>
              <a:t>org.apache.spark.sql.SparkSession</a:t>
            </a:r>
            <a:endParaRPr lang="en-US" altLang="zh-CN" sz="2000" b="1" dirty="0" smtClean="0">
              <a:solidFill>
                <a:srgbClr val="000000"/>
              </a:solidFill>
              <a:latin typeface="Times New Roman" pitchFamily="18" charset="0"/>
              <a:ea typeface="宋体" charset="-122"/>
              <a:cs typeface="Times New Roman" pitchFamily="18" charset="0"/>
            </a:endParaRPr>
          </a:p>
          <a:p>
            <a:pPr marL="457200" lvl="1" indent="0">
              <a:lnSpc>
                <a:spcPct val="150000"/>
              </a:lnSpc>
              <a:buFont typeface="Arial" pitchFamily="34" charset="0"/>
              <a:buNone/>
            </a:pPr>
            <a:r>
              <a:rPr lang="en-US" altLang="zh-CN" sz="2000" b="1" dirty="0" err="1" smtClean="0">
                <a:solidFill>
                  <a:srgbClr val="000000"/>
                </a:solidFill>
                <a:latin typeface="Times New Roman" pitchFamily="18" charset="0"/>
                <a:ea typeface="宋体" charset="-122"/>
                <a:cs typeface="Times New Roman" pitchFamily="18" charset="0"/>
              </a:rPr>
              <a:t>val</a:t>
            </a:r>
            <a:r>
              <a:rPr lang="en-US" altLang="zh-CN" sz="2000" b="1" dirty="0" smtClean="0">
                <a:solidFill>
                  <a:srgbClr val="000000"/>
                </a:solidFill>
                <a:latin typeface="Times New Roman" pitchFamily="18" charset="0"/>
                <a:ea typeface="宋体" charset="-122"/>
                <a:cs typeface="Times New Roman" pitchFamily="18" charset="0"/>
              </a:rPr>
              <a:t> </a:t>
            </a:r>
            <a:r>
              <a:rPr lang="en-US" altLang="zh-CN" sz="2000" b="1" dirty="0">
                <a:solidFill>
                  <a:srgbClr val="000000"/>
                </a:solidFill>
                <a:latin typeface="Times New Roman" pitchFamily="18" charset="0"/>
                <a:ea typeface="宋体" charset="-122"/>
                <a:cs typeface="Times New Roman" pitchFamily="18" charset="0"/>
              </a:rPr>
              <a:t>spark = </a:t>
            </a:r>
            <a:r>
              <a:rPr lang="en-US" altLang="zh-CN" sz="2000" b="1" dirty="0" err="1">
                <a:solidFill>
                  <a:srgbClr val="000000"/>
                </a:solidFill>
                <a:latin typeface="Times New Roman" pitchFamily="18" charset="0"/>
                <a:ea typeface="宋体" charset="-122"/>
                <a:cs typeface="Times New Roman" pitchFamily="18" charset="0"/>
              </a:rPr>
              <a:t>SparkSession</a:t>
            </a:r>
            <a:r>
              <a:rPr lang="en-US" altLang="zh-CN" sz="2000" b="1" dirty="0">
                <a:solidFill>
                  <a:srgbClr val="000000"/>
                </a:solidFill>
                <a:latin typeface="Times New Roman" pitchFamily="18" charset="0"/>
                <a:ea typeface="宋体" charset="-122"/>
                <a:cs typeface="Times New Roman" pitchFamily="18" charset="0"/>
              </a:rPr>
              <a:t>  </a:t>
            </a:r>
            <a:endParaRPr lang="en-US" altLang="zh-CN" sz="2000" b="1" dirty="0" smtClean="0">
              <a:solidFill>
                <a:srgbClr val="000000"/>
              </a:solidFill>
              <a:latin typeface="Times New Roman" pitchFamily="18" charset="0"/>
              <a:ea typeface="宋体" charset="-122"/>
              <a:cs typeface="Times New Roman" pitchFamily="18" charset="0"/>
            </a:endParaRPr>
          </a:p>
          <a:p>
            <a:pPr marL="457200" lvl="1" indent="0">
              <a:lnSpc>
                <a:spcPct val="150000"/>
              </a:lnSpc>
              <a:buFont typeface="Arial" pitchFamily="34" charset="0"/>
              <a:buNone/>
            </a:pPr>
            <a:r>
              <a:rPr lang="en-US" altLang="zh-CN" sz="2000" b="1" dirty="0" smtClean="0">
                <a:solidFill>
                  <a:srgbClr val="000000"/>
                </a:solidFill>
                <a:latin typeface="Times New Roman" pitchFamily="18" charset="0"/>
                <a:ea typeface="宋体" charset="-122"/>
                <a:cs typeface="Times New Roman" pitchFamily="18" charset="0"/>
              </a:rPr>
              <a:t>.</a:t>
            </a:r>
            <a:r>
              <a:rPr lang="en-US" altLang="zh-CN" sz="2000" b="1" dirty="0">
                <a:solidFill>
                  <a:srgbClr val="000000"/>
                </a:solidFill>
                <a:latin typeface="Times New Roman" pitchFamily="18" charset="0"/>
                <a:ea typeface="宋体" charset="-122"/>
                <a:cs typeface="Times New Roman" pitchFamily="18" charset="0"/>
              </a:rPr>
              <a:t>builder() </a:t>
            </a:r>
            <a:endParaRPr lang="en-US" altLang="zh-CN" sz="2000" b="1" dirty="0" smtClean="0">
              <a:solidFill>
                <a:srgbClr val="000000"/>
              </a:solidFill>
              <a:latin typeface="Times New Roman" pitchFamily="18" charset="0"/>
              <a:ea typeface="宋体" charset="-122"/>
              <a:cs typeface="Times New Roman" pitchFamily="18" charset="0"/>
            </a:endParaRPr>
          </a:p>
          <a:p>
            <a:pPr marL="457200" lvl="1" indent="0">
              <a:lnSpc>
                <a:spcPct val="150000"/>
              </a:lnSpc>
              <a:buFont typeface="Arial" pitchFamily="34" charset="0"/>
              <a:buNone/>
            </a:pPr>
            <a:r>
              <a:rPr lang="en-US" altLang="zh-CN" sz="2000" b="1" dirty="0" smtClean="0">
                <a:solidFill>
                  <a:srgbClr val="000000"/>
                </a:solidFill>
                <a:latin typeface="Times New Roman" pitchFamily="18" charset="0"/>
                <a:ea typeface="宋体" charset="-122"/>
                <a:cs typeface="Times New Roman" pitchFamily="18" charset="0"/>
              </a:rPr>
              <a:t> </a:t>
            </a:r>
            <a:r>
              <a:rPr lang="en-US" altLang="zh-CN" sz="2000" b="1" dirty="0">
                <a:solidFill>
                  <a:srgbClr val="000000"/>
                </a:solidFill>
                <a:latin typeface="Times New Roman" pitchFamily="18" charset="0"/>
                <a:ea typeface="宋体" charset="-122"/>
                <a:cs typeface="Times New Roman" pitchFamily="18" charset="0"/>
              </a:rPr>
              <a:t>.</a:t>
            </a:r>
            <a:r>
              <a:rPr lang="en-US" altLang="zh-CN" sz="2000" b="1" dirty="0" err="1">
                <a:solidFill>
                  <a:srgbClr val="000000"/>
                </a:solidFill>
                <a:latin typeface="Times New Roman" pitchFamily="18" charset="0"/>
                <a:ea typeface="宋体" charset="-122"/>
                <a:cs typeface="Times New Roman" pitchFamily="18" charset="0"/>
              </a:rPr>
              <a:t>appName</a:t>
            </a:r>
            <a:r>
              <a:rPr lang="en-US" altLang="zh-CN" sz="2000" b="1" dirty="0">
                <a:solidFill>
                  <a:srgbClr val="000000"/>
                </a:solidFill>
                <a:latin typeface="Times New Roman" pitchFamily="18" charset="0"/>
                <a:ea typeface="宋体" charset="-122"/>
                <a:cs typeface="Times New Roman" pitchFamily="18" charset="0"/>
              </a:rPr>
              <a:t>("Spark SQL Example")  </a:t>
            </a:r>
            <a:endParaRPr lang="en-US" altLang="zh-CN" sz="2000" b="1" dirty="0" smtClean="0">
              <a:solidFill>
                <a:srgbClr val="000000"/>
              </a:solidFill>
              <a:latin typeface="Times New Roman" pitchFamily="18" charset="0"/>
              <a:ea typeface="宋体" charset="-122"/>
              <a:cs typeface="Times New Roman" pitchFamily="18" charset="0"/>
            </a:endParaRPr>
          </a:p>
          <a:p>
            <a:pPr marL="457200" lvl="1" indent="0">
              <a:lnSpc>
                <a:spcPct val="150000"/>
              </a:lnSpc>
              <a:buFont typeface="Arial" pitchFamily="34" charset="0"/>
              <a:buNone/>
            </a:pPr>
            <a:r>
              <a:rPr lang="en-US" altLang="zh-CN" sz="2000" b="1" dirty="0" smtClean="0">
                <a:solidFill>
                  <a:srgbClr val="000000"/>
                </a:solidFill>
                <a:latin typeface="Times New Roman" pitchFamily="18" charset="0"/>
                <a:ea typeface="宋体" charset="-122"/>
                <a:cs typeface="Times New Roman" pitchFamily="18" charset="0"/>
              </a:rPr>
              <a:t>.</a:t>
            </a:r>
            <a:r>
              <a:rPr lang="en-US" altLang="zh-CN" sz="2000" b="1" dirty="0" err="1">
                <a:solidFill>
                  <a:srgbClr val="000000"/>
                </a:solidFill>
                <a:latin typeface="Times New Roman" pitchFamily="18" charset="0"/>
                <a:ea typeface="宋体" charset="-122"/>
                <a:cs typeface="Times New Roman" pitchFamily="18" charset="0"/>
              </a:rPr>
              <a:t>config</a:t>
            </a:r>
            <a:r>
              <a:rPr lang="en-US" altLang="zh-CN" sz="2000" b="1" dirty="0">
                <a:solidFill>
                  <a:srgbClr val="000000"/>
                </a:solidFill>
                <a:latin typeface="Times New Roman" pitchFamily="18" charset="0"/>
                <a:ea typeface="宋体" charset="-122"/>
                <a:cs typeface="Times New Roman" pitchFamily="18" charset="0"/>
              </a:rPr>
              <a:t>("</a:t>
            </a:r>
            <a:r>
              <a:rPr lang="en-US" altLang="zh-CN" sz="2000" b="1" dirty="0" err="1">
                <a:solidFill>
                  <a:srgbClr val="000000"/>
                </a:solidFill>
                <a:latin typeface="Times New Roman" pitchFamily="18" charset="0"/>
                <a:ea typeface="宋体" charset="-122"/>
                <a:cs typeface="Times New Roman" pitchFamily="18" charset="0"/>
              </a:rPr>
              <a:t>spark.some.config.option</a:t>
            </a:r>
            <a:r>
              <a:rPr lang="en-US" altLang="zh-CN" sz="2000" b="1" dirty="0">
                <a:solidFill>
                  <a:srgbClr val="000000"/>
                </a:solidFill>
                <a:latin typeface="Times New Roman" pitchFamily="18" charset="0"/>
                <a:ea typeface="宋体" charset="-122"/>
                <a:cs typeface="Times New Roman" pitchFamily="18" charset="0"/>
              </a:rPr>
              <a:t>", "some-value</a:t>
            </a:r>
            <a:r>
              <a:rPr lang="en-US" altLang="zh-CN" sz="2000" b="1" dirty="0" smtClean="0">
                <a:solidFill>
                  <a:srgbClr val="000000"/>
                </a:solidFill>
                <a:latin typeface="Times New Roman" pitchFamily="18" charset="0"/>
                <a:ea typeface="宋体" charset="-122"/>
                <a:cs typeface="Times New Roman" pitchFamily="18" charset="0"/>
              </a:rPr>
              <a:t>")</a:t>
            </a:r>
          </a:p>
          <a:p>
            <a:pPr marL="457200" lvl="1" indent="0">
              <a:lnSpc>
                <a:spcPct val="150000"/>
              </a:lnSpc>
              <a:buFont typeface="Arial" pitchFamily="34" charset="0"/>
              <a:buNone/>
            </a:pPr>
            <a:r>
              <a:rPr lang="en-US" altLang="zh-CN" sz="2000" b="1" dirty="0" smtClean="0">
                <a:solidFill>
                  <a:srgbClr val="000000"/>
                </a:solidFill>
                <a:latin typeface="Times New Roman" pitchFamily="18" charset="0"/>
                <a:ea typeface="宋体" charset="-122"/>
                <a:cs typeface="Times New Roman" pitchFamily="18" charset="0"/>
              </a:rPr>
              <a:t> .</a:t>
            </a:r>
            <a:r>
              <a:rPr lang="en-US" altLang="zh-CN" sz="2000" b="1" dirty="0" err="1">
                <a:solidFill>
                  <a:srgbClr val="000000"/>
                </a:solidFill>
                <a:latin typeface="Times New Roman" pitchFamily="18" charset="0"/>
                <a:ea typeface="宋体" charset="-122"/>
                <a:cs typeface="Times New Roman" pitchFamily="18" charset="0"/>
              </a:rPr>
              <a:t>getOrCreate</a:t>
            </a:r>
            <a:r>
              <a:rPr lang="en-US" altLang="zh-CN" sz="2000" b="1" dirty="0">
                <a:solidFill>
                  <a:srgbClr val="000000"/>
                </a:solidFill>
                <a:latin typeface="Times New Roman" pitchFamily="18" charset="0"/>
                <a:ea typeface="宋体" charset="-122"/>
                <a:cs typeface="Times New Roman" pitchFamily="18" charset="0"/>
              </a:rPr>
              <a:t>() </a:t>
            </a:r>
            <a:endParaRPr lang="en-US" altLang="zh-CN" sz="2000" b="1" dirty="0" smtClean="0">
              <a:solidFill>
                <a:srgbClr val="000000"/>
              </a:solidFill>
              <a:latin typeface="Times New Roman" pitchFamily="18" charset="0"/>
              <a:ea typeface="宋体" charset="-122"/>
              <a:cs typeface="Times New Roman" pitchFamily="18" charset="0"/>
            </a:endParaRPr>
          </a:p>
          <a:p>
            <a:pPr marL="457200" lvl="1" indent="0">
              <a:lnSpc>
                <a:spcPct val="150000"/>
              </a:lnSpc>
              <a:buFont typeface="Arial" pitchFamily="34" charset="0"/>
              <a:buNone/>
            </a:pPr>
            <a:endParaRPr lang="en-US" altLang="zh-CN" sz="2000" b="1" dirty="0" smtClean="0">
              <a:solidFill>
                <a:srgbClr val="000000"/>
              </a:solidFill>
              <a:latin typeface="Times New Roman" pitchFamily="18" charset="0"/>
              <a:ea typeface="宋体" charset="-122"/>
              <a:cs typeface="Times New Roman" pitchFamily="18" charset="0"/>
            </a:endParaRPr>
          </a:p>
          <a:p>
            <a:pPr marL="457200" lvl="1" indent="0">
              <a:lnSpc>
                <a:spcPct val="150000"/>
              </a:lnSpc>
              <a:buFont typeface="Arial" pitchFamily="34" charset="0"/>
              <a:buNone/>
            </a:pPr>
            <a:r>
              <a:rPr lang="en-US" altLang="zh-CN" sz="2000" b="1" dirty="0" smtClean="0">
                <a:solidFill>
                  <a:srgbClr val="000000"/>
                </a:solidFill>
                <a:latin typeface="Times New Roman" pitchFamily="18" charset="0"/>
                <a:ea typeface="宋体" charset="-122"/>
                <a:cs typeface="Times New Roman" pitchFamily="18" charset="0"/>
              </a:rPr>
              <a:t>// </a:t>
            </a:r>
            <a:r>
              <a:rPr lang="en-US" altLang="zh-CN" sz="2000" b="1" dirty="0">
                <a:solidFill>
                  <a:srgbClr val="000000"/>
                </a:solidFill>
                <a:latin typeface="Times New Roman" pitchFamily="18" charset="0"/>
                <a:ea typeface="宋体" charset="-122"/>
                <a:cs typeface="Times New Roman" pitchFamily="18" charset="0"/>
              </a:rPr>
              <a:t>For implicit conversions like converting RDDs to </a:t>
            </a:r>
            <a:r>
              <a:rPr lang="en-US" altLang="zh-CN" sz="2000" b="1" dirty="0" err="1" smtClean="0">
                <a:solidFill>
                  <a:srgbClr val="000000"/>
                </a:solidFill>
                <a:latin typeface="Times New Roman" pitchFamily="18" charset="0"/>
                <a:ea typeface="宋体" charset="-122"/>
                <a:cs typeface="Times New Roman" pitchFamily="18" charset="0"/>
              </a:rPr>
              <a:t>DataFrames</a:t>
            </a:r>
            <a:endParaRPr lang="en-US" altLang="zh-CN" sz="2000" b="1" dirty="0" smtClean="0">
              <a:solidFill>
                <a:srgbClr val="000000"/>
              </a:solidFill>
              <a:latin typeface="Times New Roman" pitchFamily="18" charset="0"/>
              <a:ea typeface="宋体" charset="-122"/>
              <a:cs typeface="Times New Roman" pitchFamily="18" charset="0"/>
            </a:endParaRPr>
          </a:p>
          <a:p>
            <a:pPr marL="457200" lvl="1" indent="0">
              <a:lnSpc>
                <a:spcPct val="150000"/>
              </a:lnSpc>
              <a:buFont typeface="Arial" pitchFamily="34" charset="0"/>
              <a:buNone/>
            </a:pPr>
            <a:r>
              <a:rPr lang="en-US" altLang="zh-CN" sz="2000" b="1" dirty="0" smtClean="0">
                <a:solidFill>
                  <a:srgbClr val="000000"/>
                </a:solidFill>
                <a:latin typeface="Times New Roman" pitchFamily="18" charset="0"/>
                <a:ea typeface="宋体" charset="-122"/>
                <a:cs typeface="Times New Roman" pitchFamily="18" charset="0"/>
              </a:rPr>
              <a:t>import </a:t>
            </a:r>
            <a:r>
              <a:rPr lang="en-US" altLang="zh-CN" sz="2000" b="1" dirty="0" err="1">
                <a:solidFill>
                  <a:srgbClr val="000000"/>
                </a:solidFill>
                <a:latin typeface="Times New Roman" pitchFamily="18" charset="0"/>
                <a:ea typeface="宋体" charset="-122"/>
                <a:cs typeface="Times New Roman" pitchFamily="18" charset="0"/>
              </a:rPr>
              <a:t>spark.implicits</a:t>
            </a:r>
            <a:r>
              <a:rPr lang="en-US" altLang="zh-CN" sz="2000" b="1" dirty="0">
                <a:solidFill>
                  <a:srgbClr val="000000"/>
                </a:solidFill>
                <a:latin typeface="Times New Roman" pitchFamily="18" charset="0"/>
                <a:ea typeface="宋体" charset="-122"/>
                <a:cs typeface="Times New Roman" pitchFamily="18" charset="0"/>
              </a:rPr>
              <a:t>._</a:t>
            </a:r>
            <a:endParaRPr lang="en-US" altLang="zh-CN" sz="2000" b="1" dirty="0" smtClean="0">
              <a:solidFill>
                <a:srgbClr val="000000"/>
              </a:solidFill>
              <a:latin typeface="Times New Roman" pitchFamily="18" charset="0"/>
              <a:ea typeface="宋体" charset="-122"/>
              <a:cs typeface="Times New Roman" pitchFamily="18" charset="0"/>
            </a:endParaRPr>
          </a:p>
        </p:txBody>
      </p:sp>
    </p:spTree>
    <p:extLst>
      <p:ext uri="{BB962C8B-B14F-4D97-AF65-F5344CB8AC3E}">
        <p14:creationId xmlns:p14="http://schemas.microsoft.com/office/powerpoint/2010/main" val="31626546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600" b="1" dirty="0" err="1" smtClean="0">
                <a:solidFill>
                  <a:srgbClr val="000000"/>
                </a:solidFill>
                <a:latin typeface="微软雅黑" pitchFamily="34" charset="-122"/>
                <a:ea typeface="微软雅黑" pitchFamily="34" charset="-122"/>
              </a:rPr>
              <a:t>DataFrame</a:t>
            </a:r>
            <a:r>
              <a:rPr lang="en-US" altLang="zh-CN" sz="3600" b="1" dirty="0" smtClean="0">
                <a:solidFill>
                  <a:srgbClr val="000000"/>
                </a:solidFill>
                <a:latin typeface="微软雅黑" pitchFamily="34" charset="-122"/>
                <a:ea typeface="微软雅黑" pitchFamily="34" charset="-122"/>
              </a:rPr>
              <a:t> </a:t>
            </a:r>
            <a:endParaRPr lang="zh-CN" altLang="en-US" sz="36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152400" y="987896"/>
            <a:ext cx="8991600" cy="5105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zh-CN" altLang="en-US" sz="2400" dirty="0" smtClean="0">
              <a:solidFill>
                <a:srgbClr val="000000"/>
              </a:solidFill>
              <a:latin typeface="Times New Roman" pitchFamily="18" charset="0"/>
              <a:ea typeface="宋体" charset="-122"/>
              <a:cs typeface="Times New Roman" pitchFamily="18" charset="0"/>
            </a:endParaRPr>
          </a:p>
        </p:txBody>
      </p:sp>
      <p:sp>
        <p:nvSpPr>
          <p:cNvPr id="7" name="内容占位符 2"/>
          <p:cNvSpPr txBox="1">
            <a:spLocks/>
          </p:cNvSpPr>
          <p:nvPr/>
        </p:nvSpPr>
        <p:spPr>
          <a:xfrm>
            <a:off x="395536" y="836712"/>
            <a:ext cx="8659688" cy="554461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sz="2000" dirty="0"/>
          </a:p>
        </p:txBody>
      </p:sp>
      <p:sp>
        <p:nvSpPr>
          <p:cNvPr id="6" name="内容占位符 2"/>
          <p:cNvSpPr txBox="1">
            <a:spLocks/>
          </p:cNvSpPr>
          <p:nvPr/>
        </p:nvSpPr>
        <p:spPr>
          <a:xfrm>
            <a:off x="457200" y="1066800"/>
            <a:ext cx="8229600" cy="52578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dirty="0"/>
          </a:p>
          <a:p>
            <a:pPr marL="0" indent="0">
              <a:buNone/>
            </a:pPr>
            <a:endParaRPr lang="en-US" altLang="zh-CN" dirty="0" smtClean="0"/>
          </a:p>
          <a:p>
            <a:pPr marL="0" indent="0">
              <a:buNone/>
            </a:pPr>
            <a:endParaRPr lang="en-US" altLang="zh-CN" dirty="0"/>
          </a:p>
        </p:txBody>
      </p:sp>
      <p:sp>
        <p:nvSpPr>
          <p:cNvPr id="2" name="矩形 1"/>
          <p:cNvSpPr/>
          <p:nvPr/>
        </p:nvSpPr>
        <p:spPr>
          <a:xfrm>
            <a:off x="395536" y="836712"/>
            <a:ext cx="8496944" cy="5632311"/>
          </a:xfrm>
          <a:prstGeom prst="rect">
            <a:avLst/>
          </a:prstGeom>
        </p:spPr>
        <p:txBody>
          <a:bodyPr wrap="square">
            <a:spAutoFit/>
          </a:bodyPr>
          <a:lstStyle/>
          <a:p>
            <a:r>
              <a:rPr lang="en-US" altLang="zh-CN" dirty="0" err="1"/>
              <a:t>val</a:t>
            </a:r>
            <a:r>
              <a:rPr lang="en-US" altLang="zh-CN" dirty="0"/>
              <a:t> </a:t>
            </a:r>
            <a:r>
              <a:rPr lang="en-US" altLang="zh-CN" dirty="0" err="1"/>
              <a:t>df</a:t>
            </a:r>
            <a:r>
              <a:rPr lang="en-US" altLang="zh-CN" dirty="0"/>
              <a:t> = </a:t>
            </a:r>
            <a:r>
              <a:rPr lang="en-US" altLang="zh-CN" dirty="0" err="1"/>
              <a:t>spark.read.json</a:t>
            </a:r>
            <a:r>
              <a:rPr lang="en-US" altLang="zh-CN" dirty="0"/>
              <a:t>("examples/</a:t>
            </a:r>
            <a:r>
              <a:rPr lang="en-US" altLang="zh-CN" dirty="0" err="1"/>
              <a:t>src</a:t>
            </a:r>
            <a:r>
              <a:rPr lang="en-US" altLang="zh-CN" dirty="0"/>
              <a:t>/main/resources/</a:t>
            </a:r>
            <a:r>
              <a:rPr lang="en-US" altLang="zh-CN" dirty="0" err="1"/>
              <a:t>people.json</a:t>
            </a:r>
            <a:r>
              <a:rPr lang="en-US" altLang="zh-CN" dirty="0" smtClean="0"/>
              <a:t>")</a:t>
            </a:r>
          </a:p>
          <a:p>
            <a:endParaRPr lang="en-US" altLang="zh-CN" dirty="0"/>
          </a:p>
          <a:p>
            <a:r>
              <a:rPr lang="en-US" altLang="zh-CN" dirty="0" smtClean="0"/>
              <a:t> </a:t>
            </a:r>
            <a:r>
              <a:rPr lang="en-US" altLang="zh-CN" dirty="0" err="1"/>
              <a:t>df.printSchema</a:t>
            </a:r>
            <a:r>
              <a:rPr lang="en-US" altLang="zh-CN" dirty="0" smtClean="0"/>
              <a:t>()</a:t>
            </a:r>
          </a:p>
          <a:p>
            <a:endParaRPr lang="en-US" altLang="zh-CN" dirty="0" smtClean="0"/>
          </a:p>
          <a:p>
            <a:r>
              <a:rPr lang="en-US" altLang="zh-CN" dirty="0" smtClean="0"/>
              <a:t> </a:t>
            </a:r>
            <a:r>
              <a:rPr lang="en-US" altLang="zh-CN" dirty="0"/>
              <a:t>// </a:t>
            </a:r>
            <a:r>
              <a:rPr lang="en-US" altLang="zh-CN" dirty="0" smtClean="0"/>
              <a:t>root</a:t>
            </a:r>
          </a:p>
          <a:p>
            <a:r>
              <a:rPr lang="en-US" altLang="zh-CN" dirty="0" smtClean="0"/>
              <a:t> // </a:t>
            </a:r>
            <a:r>
              <a:rPr lang="en-US" altLang="zh-CN" dirty="0"/>
              <a:t>|-- age: long (</a:t>
            </a:r>
            <a:r>
              <a:rPr lang="en-US" altLang="zh-CN" dirty="0" err="1"/>
              <a:t>nullable</a:t>
            </a:r>
            <a:r>
              <a:rPr lang="en-US" altLang="zh-CN" dirty="0"/>
              <a:t> = true</a:t>
            </a:r>
            <a:r>
              <a:rPr lang="en-US" altLang="zh-CN" dirty="0" smtClean="0"/>
              <a:t>)</a:t>
            </a:r>
          </a:p>
          <a:p>
            <a:r>
              <a:rPr lang="en-US" altLang="zh-CN" dirty="0" smtClean="0"/>
              <a:t> </a:t>
            </a:r>
            <a:r>
              <a:rPr lang="en-US" altLang="zh-CN" dirty="0"/>
              <a:t>// |-- name: string (</a:t>
            </a:r>
            <a:r>
              <a:rPr lang="en-US" altLang="zh-CN" dirty="0" err="1"/>
              <a:t>nullable</a:t>
            </a:r>
            <a:r>
              <a:rPr lang="en-US" altLang="zh-CN" dirty="0"/>
              <a:t> = true) </a:t>
            </a:r>
            <a:endParaRPr lang="en-US" altLang="zh-CN" dirty="0" smtClean="0"/>
          </a:p>
          <a:p>
            <a:endParaRPr lang="en-US" altLang="zh-CN" dirty="0" smtClean="0"/>
          </a:p>
          <a:p>
            <a:r>
              <a:rPr lang="en-US" altLang="zh-CN" dirty="0"/>
              <a:t> // Select only the "name" column </a:t>
            </a:r>
            <a:endParaRPr lang="en-US" altLang="zh-CN" dirty="0" smtClean="0"/>
          </a:p>
          <a:p>
            <a:r>
              <a:rPr lang="en-US" altLang="zh-CN" dirty="0" err="1" smtClean="0"/>
              <a:t>df.select</a:t>
            </a:r>
            <a:r>
              <a:rPr lang="en-US" altLang="zh-CN" dirty="0"/>
              <a:t>("name").show() </a:t>
            </a:r>
            <a:endParaRPr lang="en-US" altLang="zh-CN" dirty="0" smtClean="0"/>
          </a:p>
          <a:p>
            <a:endParaRPr lang="en-US" altLang="zh-CN" dirty="0" smtClean="0"/>
          </a:p>
          <a:p>
            <a:r>
              <a:rPr lang="en-US" altLang="zh-CN" dirty="0" smtClean="0"/>
              <a:t>// </a:t>
            </a:r>
            <a:r>
              <a:rPr lang="en-US" altLang="zh-CN" dirty="0"/>
              <a:t>Select everybody, but increment the age by 1 </a:t>
            </a:r>
            <a:endParaRPr lang="en-US" altLang="zh-CN" dirty="0" smtClean="0"/>
          </a:p>
          <a:p>
            <a:r>
              <a:rPr lang="en-US" altLang="zh-CN" dirty="0" err="1" smtClean="0"/>
              <a:t>df.select</a:t>
            </a:r>
            <a:r>
              <a:rPr lang="en-US" altLang="zh-CN" dirty="0"/>
              <a:t>($"name", $"age" + 1).show() </a:t>
            </a:r>
            <a:endParaRPr lang="en-US" altLang="zh-CN" dirty="0" smtClean="0"/>
          </a:p>
          <a:p>
            <a:endParaRPr lang="en-US" altLang="zh-CN" dirty="0" smtClean="0"/>
          </a:p>
          <a:p>
            <a:r>
              <a:rPr lang="en-US" altLang="zh-CN" dirty="0"/>
              <a:t> // Select people older than 21 </a:t>
            </a:r>
            <a:endParaRPr lang="en-US" altLang="zh-CN" dirty="0" smtClean="0"/>
          </a:p>
          <a:p>
            <a:r>
              <a:rPr lang="en-US" altLang="zh-CN" dirty="0" err="1" smtClean="0"/>
              <a:t>df.filter</a:t>
            </a:r>
            <a:r>
              <a:rPr lang="en-US" altLang="zh-CN" dirty="0"/>
              <a:t>($"age" &gt; 21).show()  </a:t>
            </a:r>
            <a:endParaRPr lang="en-US" altLang="zh-CN" dirty="0" smtClean="0"/>
          </a:p>
          <a:p>
            <a:endParaRPr lang="en-US" altLang="zh-CN" dirty="0" smtClean="0"/>
          </a:p>
          <a:p>
            <a:r>
              <a:rPr lang="en-US" altLang="zh-CN" dirty="0"/>
              <a:t> // Count people by age </a:t>
            </a:r>
            <a:endParaRPr lang="en-US" altLang="zh-CN" dirty="0" smtClean="0"/>
          </a:p>
          <a:p>
            <a:r>
              <a:rPr lang="en-US" altLang="zh-CN" dirty="0" err="1" smtClean="0"/>
              <a:t>df.groupBy</a:t>
            </a:r>
            <a:r>
              <a:rPr lang="en-US" altLang="zh-CN" dirty="0"/>
              <a:t>("age").count().show() </a:t>
            </a:r>
            <a:endParaRPr lang="en-US" altLang="zh-CN" dirty="0" smtClean="0"/>
          </a:p>
          <a:p>
            <a:endParaRPr lang="en-US" altLang="zh-CN" dirty="0"/>
          </a:p>
        </p:txBody>
      </p:sp>
    </p:spTree>
    <p:extLst>
      <p:ext uri="{BB962C8B-B14F-4D97-AF65-F5344CB8AC3E}">
        <p14:creationId xmlns:p14="http://schemas.microsoft.com/office/powerpoint/2010/main" val="2463497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600" b="1" dirty="0" smtClean="0">
                <a:solidFill>
                  <a:srgbClr val="000000"/>
                </a:solidFill>
                <a:latin typeface="微软雅黑" pitchFamily="34" charset="-122"/>
                <a:ea typeface="微软雅黑" pitchFamily="34" charset="-122"/>
              </a:rPr>
              <a:t>Dataset </a:t>
            </a:r>
            <a:endParaRPr lang="zh-CN" altLang="en-US" sz="36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152400" y="987896"/>
            <a:ext cx="8991600" cy="5105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zh-CN" altLang="en-US" sz="2400" dirty="0" smtClean="0">
              <a:solidFill>
                <a:srgbClr val="000000"/>
              </a:solidFill>
              <a:latin typeface="Times New Roman" pitchFamily="18" charset="0"/>
              <a:ea typeface="宋体" charset="-122"/>
              <a:cs typeface="Times New Roman" pitchFamily="18" charset="0"/>
            </a:endParaRPr>
          </a:p>
        </p:txBody>
      </p:sp>
      <p:sp>
        <p:nvSpPr>
          <p:cNvPr id="7" name="内容占位符 2"/>
          <p:cNvSpPr txBox="1">
            <a:spLocks/>
          </p:cNvSpPr>
          <p:nvPr/>
        </p:nvSpPr>
        <p:spPr>
          <a:xfrm>
            <a:off x="395536" y="836712"/>
            <a:ext cx="8659688" cy="554461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b="1" dirty="0"/>
              <a:t>Dataset</a:t>
            </a:r>
            <a:r>
              <a:rPr lang="zh-CN" altLang="en-US" sz="2400" dirty="0"/>
              <a:t>可以认为是</a:t>
            </a:r>
            <a:r>
              <a:rPr lang="en-US" altLang="zh-CN" sz="2400" dirty="0" err="1"/>
              <a:t>DataFrame</a:t>
            </a:r>
            <a:r>
              <a:rPr lang="zh-CN" altLang="en-US" sz="2400" dirty="0"/>
              <a:t>的一个</a:t>
            </a:r>
            <a:r>
              <a:rPr lang="zh-CN" altLang="en-US" sz="2400" dirty="0" smtClean="0"/>
              <a:t>特例</a:t>
            </a:r>
            <a:endParaRPr lang="en-US" altLang="zh-CN" sz="2400" dirty="0" smtClean="0"/>
          </a:p>
          <a:p>
            <a:pPr marL="0" indent="0">
              <a:buNone/>
            </a:pPr>
            <a:r>
              <a:rPr lang="zh-CN" altLang="en-US" sz="2400" dirty="0" smtClean="0"/>
              <a:t>主要</a:t>
            </a:r>
            <a:r>
              <a:rPr lang="zh-CN" altLang="en-US" sz="2400" dirty="0"/>
              <a:t>区别是</a:t>
            </a:r>
            <a:r>
              <a:rPr lang="en-US" altLang="zh-CN" sz="2400" dirty="0"/>
              <a:t>Dataset</a:t>
            </a:r>
            <a:r>
              <a:rPr lang="zh-CN" altLang="en-US" sz="2400" dirty="0"/>
              <a:t>每一个</a:t>
            </a:r>
            <a:r>
              <a:rPr lang="en-US" altLang="zh-CN" sz="2400" dirty="0"/>
              <a:t>record</a:t>
            </a:r>
            <a:r>
              <a:rPr lang="zh-CN" altLang="en-US" sz="2400" dirty="0"/>
              <a:t>存储的是一个强类型值而不是一个</a:t>
            </a:r>
            <a:r>
              <a:rPr lang="en-US" altLang="zh-CN" sz="2400" dirty="0"/>
              <a:t>Row</a:t>
            </a:r>
            <a:r>
              <a:rPr lang="zh-CN" altLang="en-US" sz="2400" dirty="0" smtClean="0"/>
              <a:t>。</a:t>
            </a:r>
            <a:endParaRPr lang="en-US" altLang="zh-CN" sz="2400" dirty="0" smtClean="0"/>
          </a:p>
          <a:p>
            <a:pPr marL="0" indent="0">
              <a:buNone/>
            </a:pPr>
            <a:r>
              <a:rPr lang="zh-CN" altLang="en-US" sz="2400" dirty="0" smtClean="0"/>
              <a:t>具有</a:t>
            </a:r>
            <a:r>
              <a:rPr lang="zh-CN" altLang="en-US" sz="2400" dirty="0"/>
              <a:t>如下三个特点：</a:t>
            </a:r>
          </a:p>
          <a:p>
            <a:pPr>
              <a:buFont typeface="Wingdings" panose="05000000000000000000" pitchFamily="2" charset="2"/>
              <a:buChar char="Ø"/>
            </a:pPr>
            <a:r>
              <a:rPr lang="en-US" altLang="zh-CN" sz="2400" dirty="0" err="1"/>
              <a:t>DataSet</a:t>
            </a:r>
            <a:r>
              <a:rPr lang="zh-CN" altLang="en-US" sz="2400" dirty="0"/>
              <a:t>可以在编译时检查</a:t>
            </a:r>
            <a:r>
              <a:rPr lang="zh-CN" altLang="en-US" sz="2400" dirty="0" smtClean="0"/>
              <a:t>类型</a:t>
            </a:r>
            <a:endParaRPr lang="zh-CN" altLang="en-US" sz="2400" dirty="0"/>
          </a:p>
          <a:p>
            <a:pPr>
              <a:buFont typeface="Wingdings" panose="05000000000000000000" pitchFamily="2" charset="2"/>
              <a:buChar char="Ø"/>
            </a:pPr>
            <a:r>
              <a:rPr lang="zh-CN" altLang="en-US" sz="2400" dirty="0" smtClean="0"/>
              <a:t>是</a:t>
            </a:r>
            <a:r>
              <a:rPr lang="zh-CN" altLang="en-US" sz="2400" dirty="0"/>
              <a:t>面向对象的编程</a:t>
            </a:r>
            <a:r>
              <a:rPr lang="zh-CN" altLang="en-US" sz="2400" dirty="0" smtClean="0"/>
              <a:t>接口</a:t>
            </a:r>
            <a:endParaRPr lang="en-US" altLang="zh-CN" sz="2400" dirty="0" smtClean="0"/>
          </a:p>
          <a:p>
            <a:pPr>
              <a:buFont typeface="Wingdings" panose="05000000000000000000" pitchFamily="2" charset="2"/>
              <a:buChar char="Ø"/>
            </a:pPr>
            <a:r>
              <a:rPr lang="en-US" altLang="zh-CN" sz="2400" dirty="0" err="1" smtClean="0"/>
              <a:t>DataFrame</a:t>
            </a:r>
            <a:r>
              <a:rPr lang="zh-CN" altLang="en-US" sz="2400" dirty="0" smtClean="0"/>
              <a:t>继承</a:t>
            </a:r>
            <a:r>
              <a:rPr lang="en-US" altLang="zh-CN" sz="2400" dirty="0" err="1"/>
              <a:t>DataSet</a:t>
            </a:r>
            <a:r>
              <a:rPr lang="zh-CN" altLang="en-US" sz="2400" dirty="0"/>
              <a:t>，</a:t>
            </a:r>
            <a:r>
              <a:rPr lang="en-US" altLang="zh-CN" sz="2400" dirty="0" err="1"/>
              <a:t>DataFrame</a:t>
            </a:r>
            <a:r>
              <a:rPr lang="zh-CN" altLang="en-US" sz="2400" dirty="0"/>
              <a:t>是面向</a:t>
            </a:r>
            <a:r>
              <a:rPr lang="en-US" altLang="zh-CN" sz="2400" dirty="0"/>
              <a:t>Spark SQL</a:t>
            </a:r>
            <a:r>
              <a:rPr lang="zh-CN" altLang="en-US" sz="2400" dirty="0"/>
              <a:t>的</a:t>
            </a:r>
            <a:r>
              <a:rPr lang="zh-CN" altLang="en-US" sz="2400" dirty="0" smtClean="0"/>
              <a:t>接口</a:t>
            </a:r>
            <a:endParaRPr lang="zh-CN" altLang="en-US" sz="2400" dirty="0"/>
          </a:p>
          <a:p>
            <a:pPr marL="0" indent="0">
              <a:buNone/>
            </a:pPr>
            <a:endParaRPr lang="en-US" altLang="zh-CN" sz="2400" dirty="0" smtClean="0"/>
          </a:p>
          <a:p>
            <a:pPr marL="0" indent="0">
              <a:buNone/>
            </a:pPr>
            <a:r>
              <a:rPr lang="zh-CN" altLang="en-US" sz="2400" dirty="0"/>
              <a:t/>
            </a:r>
            <a:br>
              <a:rPr lang="zh-CN" altLang="en-US" sz="2400" dirty="0"/>
            </a:br>
            <a:r>
              <a:rPr lang="en-US" altLang="zh-CN" sz="2400" dirty="0" err="1"/>
              <a:t>DataFrame</a:t>
            </a:r>
            <a:r>
              <a:rPr lang="zh-CN" altLang="en-US" sz="2400" dirty="0"/>
              <a:t>和</a:t>
            </a:r>
            <a:r>
              <a:rPr lang="en-US" altLang="zh-CN" sz="2400" dirty="0" err="1"/>
              <a:t>DataSet</a:t>
            </a:r>
            <a:r>
              <a:rPr lang="zh-CN" altLang="en-US" sz="2400" dirty="0"/>
              <a:t>可以相互</a:t>
            </a:r>
            <a:r>
              <a:rPr lang="zh-CN" altLang="en-US" sz="2400" dirty="0" smtClean="0"/>
              <a:t>转化</a:t>
            </a:r>
            <a:r>
              <a:rPr lang="zh-CN" altLang="en-US" sz="2400" dirty="0"/>
              <a:t>：</a:t>
            </a:r>
            <a:endParaRPr lang="en-US" altLang="zh-CN" sz="2400" dirty="0" smtClean="0"/>
          </a:p>
          <a:p>
            <a:pPr marL="0" indent="0">
              <a:buNone/>
            </a:pPr>
            <a:r>
              <a:rPr lang="en-US" altLang="zh-CN" sz="2400" dirty="0" smtClean="0"/>
              <a:t>df.as[</a:t>
            </a:r>
            <a:r>
              <a:rPr lang="en-US" altLang="zh-CN" sz="2400" dirty="0" err="1" smtClean="0"/>
              <a:t>ElementType</a:t>
            </a:r>
            <a:r>
              <a:rPr lang="en-US" altLang="zh-CN" sz="2400" dirty="0" smtClean="0"/>
              <a:t>]   =&gt;</a:t>
            </a:r>
            <a:r>
              <a:rPr lang="zh-CN" altLang="en-US" sz="2400" dirty="0" smtClean="0"/>
              <a:t>            </a:t>
            </a:r>
            <a:r>
              <a:rPr lang="en-US" altLang="zh-CN" sz="2400" dirty="0" err="1" smtClean="0"/>
              <a:t>DataFrame</a:t>
            </a:r>
            <a:r>
              <a:rPr lang="zh-CN" altLang="en-US" sz="2400" dirty="0"/>
              <a:t>转化为</a:t>
            </a:r>
            <a:r>
              <a:rPr lang="en-US" altLang="zh-CN" sz="2400" dirty="0" err="1" smtClean="0"/>
              <a:t>DataSet</a:t>
            </a:r>
            <a:endParaRPr lang="en-US" altLang="zh-CN" sz="2400" dirty="0" smtClean="0"/>
          </a:p>
          <a:p>
            <a:pPr marL="0" indent="0">
              <a:buNone/>
            </a:pPr>
            <a:r>
              <a:rPr lang="en-US" altLang="zh-CN" sz="2400" dirty="0" err="1" smtClean="0"/>
              <a:t>ds.toDF</a:t>
            </a:r>
            <a:r>
              <a:rPr lang="en-US" altLang="zh-CN" sz="2400" dirty="0" smtClean="0"/>
              <a:t>()</a:t>
            </a:r>
            <a:r>
              <a:rPr lang="zh-CN" altLang="en-US" sz="2400" dirty="0" smtClean="0"/>
              <a:t>                      </a:t>
            </a:r>
            <a:r>
              <a:rPr lang="en-US" altLang="zh-CN" sz="2400" dirty="0" smtClean="0"/>
              <a:t>=&gt;</a:t>
            </a:r>
            <a:r>
              <a:rPr lang="zh-CN" altLang="en-US" sz="2400" dirty="0" smtClean="0"/>
              <a:t>           </a:t>
            </a:r>
            <a:r>
              <a:rPr lang="en-US" altLang="zh-CN" sz="2400" dirty="0" err="1" smtClean="0"/>
              <a:t>DataSet</a:t>
            </a:r>
            <a:r>
              <a:rPr lang="zh-CN" altLang="en-US" sz="2400" dirty="0"/>
              <a:t>转化为</a:t>
            </a:r>
            <a:r>
              <a:rPr lang="en-US" altLang="zh-CN" sz="2400" dirty="0" err="1" smtClean="0"/>
              <a:t>DataFrame</a:t>
            </a:r>
            <a:endParaRPr lang="zh-CN" altLang="en-US" sz="2400" dirty="0"/>
          </a:p>
          <a:p>
            <a:pPr marL="0" indent="0">
              <a:buNone/>
            </a:pPr>
            <a:endParaRPr lang="en-US" altLang="zh-CN" sz="2000" dirty="0"/>
          </a:p>
        </p:txBody>
      </p:sp>
    </p:spTree>
    <p:extLst>
      <p:ext uri="{BB962C8B-B14F-4D97-AF65-F5344CB8AC3E}">
        <p14:creationId xmlns:p14="http://schemas.microsoft.com/office/powerpoint/2010/main" val="574517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1"/>
          <p:cNvSpPr>
            <a:spLocks noGrp="1"/>
          </p:cNvSpPr>
          <p:nvPr>
            <p:ph type="title" idx="4294967295"/>
          </p:nvPr>
        </p:nvSpPr>
        <p:spPr>
          <a:xfrm>
            <a:off x="0" y="836613"/>
            <a:ext cx="8229600" cy="687387"/>
          </a:xfrm>
          <a:prstGeom prst="rect">
            <a:avLst/>
          </a:prstGeom>
        </p:spPr>
        <p:txBody>
          <a:bodyPr/>
          <a:lstStyle/>
          <a:p>
            <a:r>
              <a:rPr lang="zh-CN" altLang="en-US" dirty="0" smtClean="0"/>
              <a:t>主要内容</a:t>
            </a:r>
            <a:endParaRPr lang="zh-CN" altLang="en-US" dirty="0"/>
          </a:p>
        </p:txBody>
      </p:sp>
      <p:grpSp>
        <p:nvGrpSpPr>
          <p:cNvPr id="18" name="Group 46"/>
          <p:cNvGrpSpPr>
            <a:grpSpLocks/>
          </p:cNvGrpSpPr>
          <p:nvPr/>
        </p:nvGrpSpPr>
        <p:grpSpPr bwMode="auto">
          <a:xfrm>
            <a:off x="1524000" y="1828800"/>
            <a:ext cx="5029200" cy="685800"/>
            <a:chOff x="1296" y="1824"/>
            <a:chExt cx="2976" cy="432"/>
          </a:xfrm>
          <a:solidFill>
            <a:srgbClr val="008000"/>
          </a:solidFill>
        </p:grpSpPr>
        <p:sp>
          <p:nvSpPr>
            <p:cNvPr id="19" name="AutoShape 47"/>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p:spPr>
          <p:txBody>
            <a:bodyPr wrap="none" anchor="ctr"/>
            <a:lstStyle/>
            <a:p>
              <a:pPr algn="ctr">
                <a:defRPr/>
              </a:pPr>
              <a:endParaRPr lang="zh-CN" altLang="en-US" b="1">
                <a:solidFill>
                  <a:prstClr val="white"/>
                </a:solidFill>
              </a:endParaRPr>
            </a:p>
          </p:txBody>
        </p:sp>
        <p:sp>
          <p:nvSpPr>
            <p:cNvPr id="20" name="AutoShape 48"/>
            <p:cNvSpPr>
              <a:spLocks noChangeArrowheads="1"/>
            </p:cNvSpPr>
            <p:nvPr/>
          </p:nvSpPr>
          <p:spPr bwMode="gray">
            <a:xfrm>
              <a:off x="1296" y="1824"/>
              <a:ext cx="432" cy="432"/>
            </a:xfrm>
            <a:prstGeom prst="diamond">
              <a:avLst/>
            </a:prstGeom>
            <a:grpFill/>
            <a:ln w="25400" algn="ctr">
              <a:solidFill>
                <a:schemeClr val="bg1"/>
              </a:solidFill>
              <a:miter lim="800000"/>
              <a:headEnd/>
              <a:tailEnd/>
            </a:ln>
          </p:spPr>
          <p:txBody>
            <a:bodyPr wrap="none" anchor="ctr"/>
            <a:lstStyle/>
            <a:p>
              <a:pPr algn="ctr"/>
              <a:endParaRPr lang="zh-CN" altLang="en-US" b="1">
                <a:solidFill>
                  <a:prstClr val="white"/>
                </a:solidFill>
              </a:endParaRPr>
            </a:p>
          </p:txBody>
        </p:sp>
        <p:sp>
          <p:nvSpPr>
            <p:cNvPr id="21" name="Text Box 49"/>
            <p:cNvSpPr txBox="1">
              <a:spLocks noChangeArrowheads="1"/>
            </p:cNvSpPr>
            <p:nvPr/>
          </p:nvSpPr>
          <p:spPr bwMode="gray">
            <a:xfrm>
              <a:off x="1680" y="1934"/>
              <a:ext cx="2160" cy="233"/>
            </a:xfrm>
            <a:prstGeom prst="rect">
              <a:avLst/>
            </a:prstGeom>
            <a:grpFill/>
            <a:ln w="9525" algn="ctr">
              <a:noFill/>
              <a:miter lim="800000"/>
              <a:headEnd/>
              <a:tailEnd/>
            </a:ln>
          </p:spPr>
          <p:txBody>
            <a:bodyPr>
              <a:spAutoFit/>
            </a:bodyPr>
            <a:lstStyle/>
            <a:p>
              <a:pPr algn="ctr" eaLnBrk="0" hangingPunct="0"/>
              <a:r>
                <a:rPr lang="en-US" altLang="zh-CN" b="1" dirty="0" err="1">
                  <a:solidFill>
                    <a:prstClr val="white"/>
                  </a:solidFill>
                </a:rPr>
                <a:t>Dataframe</a:t>
              </a:r>
              <a:r>
                <a:rPr lang="zh-CN" altLang="en-US" b="1" dirty="0">
                  <a:solidFill>
                    <a:prstClr val="white"/>
                  </a:solidFill>
                </a:rPr>
                <a:t>介绍</a:t>
              </a:r>
              <a:endParaRPr lang="en-US" altLang="zh-CN" b="1" dirty="0">
                <a:solidFill>
                  <a:prstClr val="white"/>
                </a:solidFill>
              </a:endParaRPr>
            </a:p>
          </p:txBody>
        </p:sp>
        <p:sp>
          <p:nvSpPr>
            <p:cNvPr id="22" name="Text Box 50"/>
            <p:cNvSpPr txBox="1">
              <a:spLocks noChangeArrowheads="1"/>
            </p:cNvSpPr>
            <p:nvPr/>
          </p:nvSpPr>
          <p:spPr bwMode="gray">
            <a:xfrm>
              <a:off x="1399" y="1886"/>
              <a:ext cx="211" cy="291"/>
            </a:xfrm>
            <a:prstGeom prst="rect">
              <a:avLst/>
            </a:prstGeom>
            <a:grpFill/>
            <a:ln w="9525" algn="ctr">
              <a:noFill/>
              <a:miter lim="800000"/>
              <a:headEnd/>
              <a:tailEnd/>
            </a:ln>
          </p:spPr>
          <p:txBody>
            <a:bodyPr wrap="none">
              <a:spAutoFit/>
            </a:bodyPr>
            <a:lstStyle/>
            <a:p>
              <a:pPr algn="ctr" eaLnBrk="0" hangingPunct="0"/>
              <a:r>
                <a:rPr lang="en-US" altLang="zh-CN" sz="2400" b="1">
                  <a:solidFill>
                    <a:prstClr val="white"/>
                  </a:solidFill>
                </a:rPr>
                <a:t>1</a:t>
              </a:r>
            </a:p>
          </p:txBody>
        </p:sp>
      </p:grpSp>
      <p:grpSp>
        <p:nvGrpSpPr>
          <p:cNvPr id="23" name="Group 51"/>
          <p:cNvGrpSpPr>
            <a:grpSpLocks/>
          </p:cNvGrpSpPr>
          <p:nvPr/>
        </p:nvGrpSpPr>
        <p:grpSpPr bwMode="auto">
          <a:xfrm>
            <a:off x="1571604" y="2780928"/>
            <a:ext cx="5029200" cy="685800"/>
            <a:chOff x="1296" y="1824"/>
            <a:chExt cx="2976" cy="432"/>
          </a:xfrm>
          <a:solidFill>
            <a:srgbClr val="008000"/>
          </a:solidFill>
        </p:grpSpPr>
        <p:sp>
          <p:nvSpPr>
            <p:cNvPr id="24" name="AutoShape 5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p:spPr>
          <p:txBody>
            <a:bodyPr wrap="none" anchor="ctr"/>
            <a:lstStyle/>
            <a:p>
              <a:pPr algn="ctr">
                <a:defRPr/>
              </a:pPr>
              <a:endParaRPr lang="zh-CN" altLang="en-US" b="1">
                <a:solidFill>
                  <a:prstClr val="white"/>
                </a:solidFill>
              </a:endParaRPr>
            </a:p>
          </p:txBody>
        </p:sp>
        <p:sp>
          <p:nvSpPr>
            <p:cNvPr id="25" name="AutoShape 53"/>
            <p:cNvSpPr>
              <a:spLocks noChangeArrowheads="1"/>
            </p:cNvSpPr>
            <p:nvPr/>
          </p:nvSpPr>
          <p:spPr bwMode="gray">
            <a:xfrm>
              <a:off x="1296" y="1824"/>
              <a:ext cx="432" cy="432"/>
            </a:xfrm>
            <a:prstGeom prst="diamond">
              <a:avLst/>
            </a:prstGeom>
            <a:grpFill/>
            <a:ln w="25400" algn="ctr">
              <a:solidFill>
                <a:schemeClr val="bg1"/>
              </a:solidFill>
              <a:miter lim="800000"/>
              <a:headEnd/>
              <a:tailEnd/>
            </a:ln>
          </p:spPr>
          <p:txBody>
            <a:bodyPr wrap="none" anchor="ctr"/>
            <a:lstStyle/>
            <a:p>
              <a:pPr algn="ctr"/>
              <a:endParaRPr lang="zh-CN" altLang="en-US" b="1">
                <a:solidFill>
                  <a:prstClr val="white"/>
                </a:solidFill>
              </a:endParaRPr>
            </a:p>
          </p:txBody>
        </p:sp>
        <p:sp>
          <p:nvSpPr>
            <p:cNvPr id="26" name="Text Box 54"/>
            <p:cNvSpPr txBox="1">
              <a:spLocks noChangeArrowheads="1"/>
            </p:cNvSpPr>
            <p:nvPr/>
          </p:nvSpPr>
          <p:spPr bwMode="gray">
            <a:xfrm>
              <a:off x="1680" y="1934"/>
              <a:ext cx="2160" cy="231"/>
            </a:xfrm>
            <a:prstGeom prst="rect">
              <a:avLst/>
            </a:prstGeom>
            <a:grpFill/>
            <a:ln w="9525" algn="ctr">
              <a:noFill/>
              <a:miter lim="800000"/>
              <a:headEnd/>
              <a:tailEnd/>
            </a:ln>
          </p:spPr>
          <p:txBody>
            <a:bodyPr>
              <a:spAutoFit/>
            </a:bodyPr>
            <a:lstStyle/>
            <a:p>
              <a:pPr algn="ctr" eaLnBrk="0" hangingPunct="0"/>
              <a:r>
                <a:rPr lang="en-US" altLang="zh-CN" b="1" dirty="0">
                  <a:solidFill>
                    <a:prstClr val="white"/>
                  </a:solidFill>
                </a:rPr>
                <a:t>Spark SQL </a:t>
              </a:r>
              <a:r>
                <a:rPr lang="zh-CN" altLang="en-US" b="1" dirty="0">
                  <a:solidFill>
                    <a:prstClr val="white"/>
                  </a:solidFill>
                </a:rPr>
                <a:t>运行原理</a:t>
              </a:r>
              <a:endParaRPr lang="en-US" altLang="zh-CN" b="1" dirty="0">
                <a:solidFill>
                  <a:prstClr val="white"/>
                </a:solidFill>
              </a:endParaRPr>
            </a:p>
          </p:txBody>
        </p:sp>
        <p:sp>
          <p:nvSpPr>
            <p:cNvPr id="27" name="Text Box 55"/>
            <p:cNvSpPr txBox="1">
              <a:spLocks noChangeArrowheads="1"/>
            </p:cNvSpPr>
            <p:nvPr/>
          </p:nvSpPr>
          <p:spPr bwMode="gray">
            <a:xfrm>
              <a:off x="1399" y="1886"/>
              <a:ext cx="211" cy="291"/>
            </a:xfrm>
            <a:prstGeom prst="rect">
              <a:avLst/>
            </a:prstGeom>
            <a:grpFill/>
            <a:ln w="9525" algn="ctr">
              <a:noFill/>
              <a:miter lim="800000"/>
              <a:headEnd/>
              <a:tailEnd/>
            </a:ln>
          </p:spPr>
          <p:txBody>
            <a:bodyPr wrap="none">
              <a:spAutoFit/>
            </a:bodyPr>
            <a:lstStyle/>
            <a:p>
              <a:pPr algn="ctr" eaLnBrk="0" hangingPunct="0"/>
              <a:r>
                <a:rPr lang="en-US" altLang="zh-CN" sz="2400" b="1">
                  <a:solidFill>
                    <a:prstClr val="white"/>
                  </a:solidFill>
                </a:rPr>
                <a:t>2</a:t>
              </a:r>
            </a:p>
          </p:txBody>
        </p:sp>
      </p:grpSp>
      <p:grpSp>
        <p:nvGrpSpPr>
          <p:cNvPr id="28" name="Group 51"/>
          <p:cNvGrpSpPr>
            <a:grpSpLocks/>
          </p:cNvGrpSpPr>
          <p:nvPr/>
        </p:nvGrpSpPr>
        <p:grpSpPr bwMode="auto">
          <a:xfrm>
            <a:off x="1571604" y="3751312"/>
            <a:ext cx="5029200" cy="685800"/>
            <a:chOff x="1296" y="1824"/>
            <a:chExt cx="2976" cy="432"/>
          </a:xfrm>
          <a:solidFill>
            <a:srgbClr val="008000"/>
          </a:solidFill>
        </p:grpSpPr>
        <p:sp>
          <p:nvSpPr>
            <p:cNvPr id="29" name="AutoShape 5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p:spPr>
          <p:txBody>
            <a:bodyPr wrap="none" anchor="ctr"/>
            <a:lstStyle/>
            <a:p>
              <a:pPr algn="ctr">
                <a:defRPr/>
              </a:pPr>
              <a:endParaRPr lang="zh-CN" altLang="en-US" b="1">
                <a:solidFill>
                  <a:prstClr val="white"/>
                </a:solidFill>
              </a:endParaRPr>
            </a:p>
          </p:txBody>
        </p:sp>
        <p:sp>
          <p:nvSpPr>
            <p:cNvPr id="30" name="AutoShape 53"/>
            <p:cNvSpPr>
              <a:spLocks noChangeArrowheads="1"/>
            </p:cNvSpPr>
            <p:nvPr/>
          </p:nvSpPr>
          <p:spPr bwMode="gray">
            <a:xfrm>
              <a:off x="1296" y="1824"/>
              <a:ext cx="432" cy="432"/>
            </a:xfrm>
            <a:prstGeom prst="diamond">
              <a:avLst/>
            </a:prstGeom>
            <a:grpFill/>
            <a:ln w="25400" algn="ctr">
              <a:solidFill>
                <a:schemeClr val="bg1"/>
              </a:solidFill>
              <a:miter lim="800000"/>
              <a:headEnd/>
              <a:tailEnd/>
            </a:ln>
          </p:spPr>
          <p:txBody>
            <a:bodyPr wrap="none" anchor="ctr"/>
            <a:lstStyle/>
            <a:p>
              <a:pPr algn="ctr"/>
              <a:endParaRPr lang="zh-CN" altLang="en-US" b="1">
                <a:solidFill>
                  <a:prstClr val="white"/>
                </a:solidFill>
              </a:endParaRPr>
            </a:p>
          </p:txBody>
        </p:sp>
        <p:sp>
          <p:nvSpPr>
            <p:cNvPr id="31" name="Text Box 54"/>
            <p:cNvSpPr txBox="1">
              <a:spLocks noChangeArrowheads="1"/>
            </p:cNvSpPr>
            <p:nvPr/>
          </p:nvSpPr>
          <p:spPr bwMode="gray">
            <a:xfrm>
              <a:off x="1680" y="1934"/>
              <a:ext cx="2160" cy="231"/>
            </a:xfrm>
            <a:prstGeom prst="rect">
              <a:avLst/>
            </a:prstGeom>
            <a:grpFill/>
            <a:ln w="9525" algn="ctr">
              <a:noFill/>
              <a:miter lim="800000"/>
              <a:headEnd/>
              <a:tailEnd/>
            </a:ln>
          </p:spPr>
          <p:txBody>
            <a:bodyPr>
              <a:spAutoFit/>
            </a:bodyPr>
            <a:lstStyle/>
            <a:p>
              <a:pPr algn="ctr" eaLnBrk="0" hangingPunct="0"/>
              <a:r>
                <a:rPr lang="en-US" altLang="zh-CN" b="1" dirty="0" smtClean="0">
                  <a:solidFill>
                    <a:prstClr val="white"/>
                  </a:solidFill>
                </a:rPr>
                <a:t>Spark SQL  </a:t>
              </a:r>
              <a:r>
                <a:rPr lang="en-US" altLang="zh-CN" b="1" dirty="0">
                  <a:solidFill>
                    <a:prstClr val="white"/>
                  </a:solidFill>
                </a:rPr>
                <a:t>code</a:t>
              </a:r>
              <a:r>
                <a:rPr lang="en-US" altLang="zh-CN" b="1" dirty="0" smtClean="0">
                  <a:solidFill>
                    <a:prstClr val="white"/>
                  </a:solidFill>
                </a:rPr>
                <a:t> </a:t>
              </a:r>
              <a:endParaRPr lang="en-US" altLang="zh-CN" b="1" dirty="0">
                <a:solidFill>
                  <a:prstClr val="white"/>
                </a:solidFill>
              </a:endParaRPr>
            </a:p>
          </p:txBody>
        </p:sp>
        <p:sp>
          <p:nvSpPr>
            <p:cNvPr id="43" name="Text Box 55"/>
            <p:cNvSpPr txBox="1">
              <a:spLocks noChangeArrowheads="1"/>
            </p:cNvSpPr>
            <p:nvPr/>
          </p:nvSpPr>
          <p:spPr bwMode="gray">
            <a:xfrm>
              <a:off x="1399" y="1886"/>
              <a:ext cx="211" cy="291"/>
            </a:xfrm>
            <a:prstGeom prst="rect">
              <a:avLst/>
            </a:prstGeom>
            <a:grpFill/>
            <a:ln w="9525" algn="ctr">
              <a:noFill/>
              <a:miter lim="800000"/>
              <a:headEnd/>
              <a:tailEnd/>
            </a:ln>
          </p:spPr>
          <p:txBody>
            <a:bodyPr wrap="none">
              <a:spAutoFit/>
            </a:bodyPr>
            <a:lstStyle/>
            <a:p>
              <a:pPr algn="ctr" eaLnBrk="0" hangingPunct="0"/>
              <a:r>
                <a:rPr lang="en-US" altLang="zh-CN" sz="2400" b="1" dirty="0" smtClean="0">
                  <a:solidFill>
                    <a:prstClr val="white"/>
                  </a:solidFill>
                </a:rPr>
                <a:t>3</a:t>
              </a:r>
              <a:endParaRPr lang="en-US" altLang="zh-CN" sz="2400" b="1" dirty="0">
                <a:solidFill>
                  <a:prstClr val="white"/>
                </a:solidFill>
              </a:endParaRPr>
            </a:p>
          </p:txBody>
        </p:sp>
      </p:grpSp>
    </p:spTree>
    <p:extLst>
      <p:ext uri="{BB962C8B-B14F-4D97-AF65-F5344CB8AC3E}">
        <p14:creationId xmlns:p14="http://schemas.microsoft.com/office/powerpoint/2010/main" val="3939943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smtClean="0">
                <a:solidFill>
                  <a:srgbClr val="000000"/>
                </a:solidFill>
                <a:latin typeface="微软雅黑" pitchFamily="34" charset="-122"/>
                <a:ea typeface="微软雅黑" pitchFamily="34" charset="-122"/>
              </a:rPr>
              <a:t>SparkSQL</a:t>
            </a:r>
            <a:r>
              <a:rPr lang="en-US" altLang="zh-CN" sz="3800" b="1" dirty="0" smtClean="0">
                <a:solidFill>
                  <a:srgbClr val="000000"/>
                </a:solidFill>
                <a:latin typeface="微软雅黑" pitchFamily="34" charset="-122"/>
                <a:ea typeface="微软雅黑" pitchFamily="34" charset="-122"/>
              </a:rPr>
              <a:t> </a:t>
            </a:r>
            <a:r>
              <a:rPr lang="zh-CN" altLang="en-US" sz="3800" b="1" dirty="0">
                <a:solidFill>
                  <a:srgbClr val="000000"/>
                </a:solidFill>
                <a:latin typeface="微软雅黑" pitchFamily="34" charset="-122"/>
                <a:ea typeface="微软雅黑" pitchFamily="34" charset="-122"/>
              </a:rPr>
              <a:t>运行</a:t>
            </a:r>
            <a:r>
              <a:rPr lang="zh-CN" altLang="en-US" sz="3800" b="1" dirty="0" smtClean="0">
                <a:solidFill>
                  <a:srgbClr val="000000"/>
                </a:solidFill>
                <a:latin typeface="微软雅黑" pitchFamily="34" charset="-122"/>
                <a:ea typeface="微软雅黑" pitchFamily="34" charset="-122"/>
              </a:rPr>
              <a:t>原理</a:t>
            </a:r>
            <a:endParaRPr lang="zh-CN" altLang="en-US" sz="38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260920" y="1628800"/>
            <a:ext cx="8415536" cy="252028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50000"/>
              </a:lnSpc>
              <a:buNone/>
            </a:pPr>
            <a:endParaRPr lang="en-US" altLang="zh-CN" sz="2000" dirty="0"/>
          </a:p>
          <a:p>
            <a:pPr marL="457200" lvl="1" indent="0">
              <a:lnSpc>
                <a:spcPct val="150000"/>
              </a:lnSpc>
              <a:buNone/>
            </a:pPr>
            <a:r>
              <a:rPr lang="en-US" altLang="zh-CN" sz="3200" dirty="0" smtClean="0"/>
              <a:t>Select </a:t>
            </a:r>
            <a:r>
              <a:rPr lang="en-US" altLang="zh-CN" sz="3200" dirty="0" smtClean="0"/>
              <a:t>a1,a2,a3  from </a:t>
            </a:r>
            <a:r>
              <a:rPr lang="en-US" altLang="zh-CN" sz="3200" dirty="0" err="1" smtClean="0"/>
              <a:t>tableA</a:t>
            </a:r>
            <a:r>
              <a:rPr lang="en-US" altLang="zh-CN" sz="3200" dirty="0" smtClean="0"/>
              <a:t> where </a:t>
            </a:r>
            <a:r>
              <a:rPr lang="en-US" altLang="zh-CN" sz="3200" dirty="0" smtClean="0"/>
              <a:t>a1&gt;10</a:t>
            </a:r>
          </a:p>
          <a:p>
            <a:pPr marL="457200" lvl="1" indent="0">
              <a:lnSpc>
                <a:spcPct val="150000"/>
              </a:lnSpc>
              <a:buNone/>
            </a:pPr>
            <a:r>
              <a:rPr lang="zh-CN" altLang="en-US" sz="3200" dirty="0" smtClean="0">
                <a:solidFill>
                  <a:srgbClr val="000000"/>
                </a:solidFill>
                <a:latin typeface="Times New Roman" pitchFamily="18" charset="0"/>
                <a:ea typeface="宋体" charset="-122"/>
                <a:cs typeface="Times New Roman" pitchFamily="18" charset="0"/>
              </a:rPr>
              <a:t>         </a:t>
            </a:r>
            <a:r>
              <a:rPr lang="en-US" altLang="zh-CN" sz="3200" dirty="0" err="1" smtClean="0">
                <a:solidFill>
                  <a:srgbClr val="FF0000"/>
                </a:solidFill>
                <a:latin typeface="Times New Roman" pitchFamily="18" charset="0"/>
                <a:ea typeface="宋体" charset="-122"/>
                <a:cs typeface="Times New Roman" pitchFamily="18" charset="0"/>
              </a:rPr>
              <a:t>sql</a:t>
            </a:r>
            <a:r>
              <a:rPr lang="zh-CN" altLang="en-US" sz="3200" dirty="0" smtClean="0">
                <a:solidFill>
                  <a:srgbClr val="FF0000"/>
                </a:solidFill>
                <a:latin typeface="Times New Roman" pitchFamily="18" charset="0"/>
                <a:ea typeface="宋体" charset="-122"/>
                <a:cs typeface="Times New Roman" pitchFamily="18" charset="0"/>
              </a:rPr>
              <a:t>是执行</a:t>
            </a:r>
            <a:r>
              <a:rPr lang="zh-CN" altLang="en-US" sz="3200" dirty="0">
                <a:solidFill>
                  <a:srgbClr val="FF0000"/>
                </a:solidFill>
                <a:latin typeface="Times New Roman" pitchFamily="18" charset="0"/>
                <a:ea typeface="宋体" charset="-122"/>
                <a:cs typeface="Times New Roman" pitchFamily="18" charset="0"/>
              </a:rPr>
              <a:t>顺序</a:t>
            </a:r>
            <a:r>
              <a:rPr lang="zh-CN" altLang="en-US" sz="3200" dirty="0" smtClean="0">
                <a:solidFill>
                  <a:srgbClr val="FF0000"/>
                </a:solidFill>
                <a:latin typeface="Times New Roman" pitchFamily="18" charset="0"/>
                <a:ea typeface="宋体" charset="-122"/>
                <a:cs typeface="Times New Roman" pitchFamily="18" charset="0"/>
              </a:rPr>
              <a:t>？</a:t>
            </a:r>
            <a:endParaRPr lang="en-US" altLang="zh-CN" sz="2400" dirty="0">
              <a:solidFill>
                <a:srgbClr val="FF0000"/>
              </a:solidFill>
              <a:latin typeface="Times New Roman" pitchFamily="18" charset="0"/>
              <a:ea typeface="宋体" charset="-122"/>
              <a:cs typeface="Times New Roman" pitchFamily="18" charset="0"/>
            </a:endParaRPr>
          </a:p>
          <a:p>
            <a:pPr marL="457200" lvl="1" indent="0">
              <a:lnSpc>
                <a:spcPct val="150000"/>
              </a:lnSpc>
              <a:buNone/>
            </a:pPr>
            <a:endParaRPr lang="en-US" altLang="zh-CN" sz="2400" dirty="0" smtClean="0">
              <a:solidFill>
                <a:srgbClr val="000000"/>
              </a:solidFill>
              <a:latin typeface="Times New Roman" pitchFamily="18" charset="0"/>
              <a:ea typeface="宋体" charset="-122"/>
              <a:cs typeface="Times New Roman" pitchFamily="18" charset="0"/>
            </a:endParaRPr>
          </a:p>
          <a:p>
            <a:pPr marL="457200" lvl="1" indent="0">
              <a:lnSpc>
                <a:spcPct val="150000"/>
              </a:lnSpc>
              <a:buNone/>
            </a:pPr>
            <a:endParaRPr lang="en-US" altLang="zh-CN" sz="2400" dirty="0">
              <a:solidFill>
                <a:srgbClr val="000000"/>
              </a:solidFill>
              <a:latin typeface="Times New Roman" pitchFamily="18" charset="0"/>
              <a:ea typeface="宋体" charset="-122"/>
              <a:cs typeface="Times New Roman" pitchFamily="18" charset="0"/>
            </a:endParaRPr>
          </a:p>
          <a:p>
            <a:pPr marL="457200" lvl="1" indent="0">
              <a:lnSpc>
                <a:spcPct val="150000"/>
              </a:lnSpc>
              <a:buNone/>
            </a:pPr>
            <a:endParaRPr lang="en-US" altLang="zh-CN" sz="2400" dirty="0" smtClean="0">
              <a:solidFill>
                <a:srgbClr val="000000"/>
              </a:solidFill>
              <a:latin typeface="Times New Roman" pitchFamily="18" charset="0"/>
              <a:ea typeface="宋体" charset="-122"/>
              <a:cs typeface="Times New Roman" pitchFamily="18" charset="0"/>
            </a:endParaRPr>
          </a:p>
        </p:txBody>
      </p:sp>
    </p:spTree>
    <p:extLst>
      <p:ext uri="{BB962C8B-B14F-4D97-AF65-F5344CB8AC3E}">
        <p14:creationId xmlns:p14="http://schemas.microsoft.com/office/powerpoint/2010/main" val="18166653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smtClean="0">
                <a:solidFill>
                  <a:srgbClr val="000000"/>
                </a:solidFill>
                <a:latin typeface="微软雅黑" pitchFamily="34" charset="-122"/>
                <a:ea typeface="微软雅黑" pitchFamily="34" charset="-122"/>
              </a:rPr>
              <a:t>SparkSQL</a:t>
            </a:r>
            <a:r>
              <a:rPr lang="en-US" altLang="zh-CN" sz="3800" b="1" dirty="0" smtClean="0">
                <a:solidFill>
                  <a:srgbClr val="000000"/>
                </a:solidFill>
                <a:latin typeface="微软雅黑" pitchFamily="34" charset="-122"/>
                <a:ea typeface="微软雅黑" pitchFamily="34" charset="-122"/>
              </a:rPr>
              <a:t> </a:t>
            </a:r>
            <a:r>
              <a:rPr lang="zh-CN" altLang="en-US" sz="3800" b="1" dirty="0">
                <a:solidFill>
                  <a:srgbClr val="000000"/>
                </a:solidFill>
                <a:latin typeface="微软雅黑" pitchFamily="34" charset="-122"/>
                <a:ea typeface="微软雅黑" pitchFamily="34" charset="-122"/>
              </a:rPr>
              <a:t>运行</a:t>
            </a:r>
            <a:r>
              <a:rPr lang="zh-CN" altLang="en-US" sz="3800" b="1" dirty="0" smtClean="0">
                <a:solidFill>
                  <a:srgbClr val="000000"/>
                </a:solidFill>
                <a:latin typeface="微软雅黑" pitchFamily="34" charset="-122"/>
                <a:ea typeface="微软雅黑" pitchFamily="34" charset="-122"/>
              </a:rPr>
              <a:t>原理</a:t>
            </a:r>
            <a:endParaRPr lang="zh-CN" altLang="en-US" sz="38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260920" y="843880"/>
            <a:ext cx="8775576" cy="5105400"/>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50000"/>
              </a:lnSpc>
              <a:buNone/>
            </a:pPr>
            <a:r>
              <a:rPr lang="zh-CN" altLang="en-US" b="1" dirty="0" smtClean="0"/>
              <a:t>关系型数据库</a:t>
            </a:r>
            <a:r>
              <a:rPr lang="en-US" altLang="zh-CN" b="1" dirty="0" smtClean="0"/>
              <a:t>SQL</a:t>
            </a:r>
            <a:r>
              <a:rPr lang="zh-CN" altLang="en-US" b="1" dirty="0" smtClean="0"/>
              <a:t>执行</a:t>
            </a:r>
            <a:r>
              <a:rPr lang="zh-CN" altLang="en-US" b="1" dirty="0"/>
              <a:t>原理</a:t>
            </a:r>
            <a:endParaRPr lang="en-US" altLang="zh-CN" b="1" dirty="0" smtClean="0"/>
          </a:p>
          <a:p>
            <a:pPr marL="457200" lvl="1" indent="0">
              <a:lnSpc>
                <a:spcPct val="150000"/>
              </a:lnSpc>
              <a:buNone/>
            </a:pPr>
            <a:endParaRPr lang="en-US" altLang="zh-CN" sz="2000" b="1" dirty="0"/>
          </a:p>
          <a:p>
            <a:pPr marL="457200" lvl="1" indent="0">
              <a:lnSpc>
                <a:spcPct val="150000"/>
              </a:lnSpc>
              <a:buNone/>
            </a:pPr>
            <a:endParaRPr lang="en-US" altLang="zh-CN" sz="2000" dirty="0"/>
          </a:p>
          <a:p>
            <a:pPr marL="457200" lvl="1" indent="0">
              <a:lnSpc>
                <a:spcPct val="150000"/>
              </a:lnSpc>
              <a:buNone/>
            </a:pPr>
            <a:endParaRPr lang="en-US" altLang="zh-CN" sz="2000" dirty="0" smtClean="0"/>
          </a:p>
          <a:p>
            <a:pPr marL="457200" lvl="1" indent="0">
              <a:lnSpc>
                <a:spcPct val="150000"/>
              </a:lnSpc>
              <a:buNone/>
            </a:pPr>
            <a:endParaRPr lang="en-US" altLang="zh-CN" sz="2400" dirty="0">
              <a:solidFill>
                <a:srgbClr val="000000"/>
              </a:solidFill>
              <a:latin typeface="Times New Roman" pitchFamily="18" charset="0"/>
              <a:ea typeface="宋体" charset="-122"/>
              <a:cs typeface="Times New Roman" pitchFamily="18" charset="0"/>
            </a:endParaRPr>
          </a:p>
          <a:p>
            <a:pPr marL="457200" lvl="1" indent="0">
              <a:lnSpc>
                <a:spcPct val="150000"/>
              </a:lnSpc>
              <a:buNone/>
            </a:pPr>
            <a:endParaRPr lang="en-US" altLang="zh-CN" sz="2400" dirty="0" smtClean="0">
              <a:solidFill>
                <a:srgbClr val="000000"/>
              </a:solidFill>
              <a:latin typeface="Times New Roman" pitchFamily="18" charset="0"/>
              <a:ea typeface="宋体" charset="-122"/>
              <a:cs typeface="Times New Roman" pitchFamily="18" charset="0"/>
            </a:endParaRPr>
          </a:p>
          <a:p>
            <a:pPr marL="457200" lvl="1" indent="0">
              <a:lnSpc>
                <a:spcPct val="150000"/>
              </a:lnSpc>
              <a:buNone/>
            </a:pPr>
            <a:endParaRPr lang="en-US" altLang="zh-CN" sz="2400" dirty="0">
              <a:solidFill>
                <a:srgbClr val="000000"/>
              </a:solidFill>
              <a:latin typeface="Times New Roman" pitchFamily="18" charset="0"/>
              <a:ea typeface="宋体" charset="-122"/>
              <a:cs typeface="Times New Roman" pitchFamily="18" charset="0"/>
            </a:endParaRPr>
          </a:p>
          <a:p>
            <a:pPr marL="457200" lvl="1" indent="0">
              <a:lnSpc>
                <a:spcPct val="150000"/>
              </a:lnSpc>
              <a:buNone/>
            </a:pPr>
            <a:endParaRPr lang="en-US" altLang="zh-CN" sz="2400" dirty="0" smtClean="0">
              <a:solidFill>
                <a:srgbClr val="000000"/>
              </a:solidFill>
              <a:latin typeface="Times New Roman" pitchFamily="18" charset="0"/>
              <a:ea typeface="宋体" charset="-122"/>
              <a:cs typeface="Times New Roman" pitchFamily="18" charset="0"/>
            </a:endParaRPr>
          </a:p>
          <a:p>
            <a:pPr marL="457200" lvl="1" indent="0">
              <a:lnSpc>
                <a:spcPct val="150000"/>
              </a:lnSpc>
              <a:buNone/>
            </a:pPr>
            <a:r>
              <a:rPr lang="zh-CN" altLang="en-US" sz="2400" dirty="0"/>
              <a:t>由</a:t>
            </a:r>
            <a:r>
              <a:rPr lang="en-US" altLang="zh-CN" sz="2400" dirty="0"/>
              <a:t>Projection</a:t>
            </a:r>
            <a:r>
              <a:rPr lang="zh-CN" altLang="en-US" sz="2400" dirty="0"/>
              <a:t>（</a:t>
            </a:r>
            <a:r>
              <a:rPr lang="en-US" altLang="zh-CN" sz="2400" dirty="0"/>
              <a:t>a1</a:t>
            </a:r>
            <a:r>
              <a:rPr lang="zh-CN" altLang="en-US" sz="2400" dirty="0"/>
              <a:t>，</a:t>
            </a:r>
            <a:r>
              <a:rPr lang="en-US" altLang="zh-CN" sz="2400" dirty="0"/>
              <a:t>a2</a:t>
            </a:r>
            <a:r>
              <a:rPr lang="zh-CN" altLang="en-US" sz="2400" dirty="0"/>
              <a:t>，</a:t>
            </a:r>
            <a:r>
              <a:rPr lang="en-US" altLang="zh-CN" sz="2400" dirty="0"/>
              <a:t>a3</a:t>
            </a:r>
            <a:r>
              <a:rPr lang="zh-CN" altLang="en-US" sz="2400" dirty="0"/>
              <a:t>）、</a:t>
            </a:r>
            <a:r>
              <a:rPr lang="en-US" altLang="zh-CN" sz="2400" dirty="0"/>
              <a:t>Data Source</a:t>
            </a:r>
            <a:r>
              <a:rPr lang="zh-CN" altLang="en-US" sz="2400" dirty="0"/>
              <a:t>（</a:t>
            </a:r>
            <a:r>
              <a:rPr lang="en-US" altLang="zh-CN" sz="2400" dirty="0" err="1"/>
              <a:t>tableA</a:t>
            </a:r>
            <a:r>
              <a:rPr lang="zh-CN" altLang="en-US" sz="2400" dirty="0"/>
              <a:t>）、</a:t>
            </a:r>
            <a:r>
              <a:rPr lang="en-US" altLang="zh-CN" sz="2400" dirty="0"/>
              <a:t>Filter</a:t>
            </a:r>
            <a:r>
              <a:rPr lang="zh-CN" altLang="en-US" sz="2400" dirty="0"/>
              <a:t>（</a:t>
            </a:r>
            <a:r>
              <a:rPr lang="en-US" altLang="zh-CN" sz="2400" dirty="0"/>
              <a:t>condition</a:t>
            </a:r>
            <a:r>
              <a:rPr lang="zh-CN" altLang="en-US" sz="2400" dirty="0"/>
              <a:t>）组成，分别对应</a:t>
            </a:r>
            <a:r>
              <a:rPr lang="en-US" altLang="zh-CN" sz="2400" dirty="0" err="1"/>
              <a:t>sql</a:t>
            </a:r>
            <a:r>
              <a:rPr lang="zh-CN" altLang="en-US" sz="2400" dirty="0"/>
              <a:t>查询过程中的</a:t>
            </a:r>
            <a:r>
              <a:rPr lang="en-US" altLang="zh-CN" sz="2400" dirty="0"/>
              <a:t>Result</a:t>
            </a:r>
            <a:r>
              <a:rPr lang="zh-CN" altLang="en-US" sz="2400" dirty="0"/>
              <a:t>、</a:t>
            </a:r>
            <a:r>
              <a:rPr lang="en-US" altLang="zh-CN" sz="2400" dirty="0"/>
              <a:t>Data Source</a:t>
            </a:r>
            <a:r>
              <a:rPr lang="zh-CN" altLang="en-US" sz="2400" dirty="0"/>
              <a:t>、</a:t>
            </a:r>
            <a:r>
              <a:rPr lang="en-US" altLang="zh-CN" sz="2400" dirty="0"/>
              <a:t>Operation</a:t>
            </a:r>
          </a:p>
          <a:p>
            <a:pPr marL="457200" lvl="1" indent="0">
              <a:lnSpc>
                <a:spcPct val="150000"/>
              </a:lnSpc>
              <a:buNone/>
            </a:pPr>
            <a:r>
              <a:rPr lang="zh-CN" altLang="en-US" sz="2400" dirty="0"/>
              <a:t>也就是说</a:t>
            </a:r>
            <a:r>
              <a:rPr lang="en-US" altLang="zh-CN" sz="2400" dirty="0"/>
              <a:t>SQL</a:t>
            </a:r>
            <a:r>
              <a:rPr lang="zh-CN" altLang="en-US" sz="2400" dirty="0"/>
              <a:t>语句按</a:t>
            </a:r>
            <a:r>
              <a:rPr lang="en-US" altLang="zh-CN" sz="2400" dirty="0"/>
              <a:t>Result--&gt;Data Source--&gt;Operation</a:t>
            </a:r>
            <a:r>
              <a:rPr lang="zh-CN" altLang="en-US" sz="2400" dirty="0"/>
              <a:t>的次序来描述的</a:t>
            </a:r>
            <a:r>
              <a:rPr lang="zh-CN" altLang="en-US" sz="2400" dirty="0" smtClean="0"/>
              <a:t>。</a:t>
            </a:r>
            <a:endParaRPr lang="en-US" altLang="zh-CN" sz="24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484784"/>
            <a:ext cx="6984776" cy="244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13563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a:solidFill>
                  <a:srgbClr val="000000"/>
                </a:solidFill>
                <a:latin typeface="微软雅黑" pitchFamily="34" charset="-122"/>
                <a:ea typeface="微软雅黑" pitchFamily="34" charset="-122"/>
              </a:rPr>
              <a:t>SparkSQL</a:t>
            </a:r>
            <a:r>
              <a:rPr lang="en-US" altLang="zh-CN" sz="3800" b="1" dirty="0">
                <a:solidFill>
                  <a:srgbClr val="000000"/>
                </a:solidFill>
                <a:latin typeface="微软雅黑" pitchFamily="34" charset="-122"/>
                <a:ea typeface="微软雅黑" pitchFamily="34" charset="-122"/>
              </a:rPr>
              <a:t> </a:t>
            </a:r>
            <a:r>
              <a:rPr lang="zh-CN" altLang="en-US" sz="3800" b="1" dirty="0">
                <a:solidFill>
                  <a:srgbClr val="000000"/>
                </a:solidFill>
                <a:latin typeface="微软雅黑" pitchFamily="34" charset="-122"/>
                <a:ea typeface="微软雅黑" pitchFamily="34" charset="-122"/>
              </a:rPr>
              <a:t>运行原理</a:t>
            </a:r>
          </a:p>
        </p:txBody>
      </p:sp>
      <p:sp>
        <p:nvSpPr>
          <p:cNvPr id="8" name="内容占位符 2"/>
          <p:cNvSpPr txBox="1">
            <a:spLocks/>
          </p:cNvSpPr>
          <p:nvPr/>
        </p:nvSpPr>
        <p:spPr>
          <a:xfrm>
            <a:off x="152400" y="987896"/>
            <a:ext cx="8991600" cy="5465440"/>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a:p>
          <a:p>
            <a:pPr marL="0" indent="0">
              <a:buNone/>
            </a:pPr>
            <a:endParaRPr lang="en-US" altLang="zh-CN" sz="3600" dirty="0" smtClean="0"/>
          </a:p>
          <a:p>
            <a:pPr marL="0" indent="0">
              <a:buNone/>
            </a:pPr>
            <a:r>
              <a:rPr lang="zh-CN" altLang="en-US" sz="3600" dirty="0" smtClean="0"/>
              <a:t>但是实际执行</a:t>
            </a:r>
            <a:r>
              <a:rPr lang="en-US" altLang="zh-CN" sz="3600" dirty="0" smtClean="0"/>
              <a:t>SQL</a:t>
            </a:r>
            <a:r>
              <a:rPr lang="zh-CN" altLang="en-US" sz="3600" dirty="0" smtClean="0"/>
              <a:t>过程与语法顺序刚好相反：</a:t>
            </a:r>
            <a:endParaRPr lang="zh-CN" altLang="en-US" sz="3600" dirty="0"/>
          </a:p>
          <a:p>
            <a:r>
              <a:rPr lang="en-US" altLang="zh-CN" sz="3600" dirty="0"/>
              <a:t>1</a:t>
            </a:r>
            <a:r>
              <a:rPr lang="en-US" altLang="zh-CN" sz="3600" dirty="0" smtClean="0"/>
              <a:t>.</a:t>
            </a:r>
            <a:r>
              <a:rPr lang="zh-CN" altLang="en-US" sz="3600" b="1" dirty="0" smtClean="0"/>
              <a:t>语法和词法解析 </a:t>
            </a:r>
            <a:r>
              <a:rPr lang="zh-CN" altLang="en-US" sz="3600" b="1" dirty="0"/>
              <a:t>（</a:t>
            </a:r>
            <a:r>
              <a:rPr lang="en-US" altLang="zh-CN" sz="3600" b="1" dirty="0"/>
              <a:t>Parse</a:t>
            </a:r>
            <a:r>
              <a:rPr lang="zh-CN" altLang="en-US" sz="3600" b="1" dirty="0" smtClean="0"/>
              <a:t>）：</a:t>
            </a:r>
            <a:r>
              <a:rPr lang="zh-CN" altLang="en-US" sz="3600" dirty="0" smtClean="0"/>
              <a:t>对读入的</a:t>
            </a:r>
            <a:r>
              <a:rPr lang="en-US" altLang="zh-CN" sz="3600" dirty="0" smtClean="0"/>
              <a:t>SQL</a:t>
            </a:r>
            <a:r>
              <a:rPr lang="zh-CN" altLang="en-US" sz="3600" dirty="0" smtClean="0"/>
              <a:t>语句进行解析（</a:t>
            </a:r>
            <a:r>
              <a:rPr lang="en-US" altLang="zh-CN" sz="3600" dirty="0"/>
              <a:t>Parse</a:t>
            </a:r>
            <a:r>
              <a:rPr lang="zh-CN" altLang="en-US" sz="3600" dirty="0"/>
              <a:t>），分辨出</a:t>
            </a:r>
            <a:r>
              <a:rPr lang="en-US" altLang="zh-CN" sz="3600" dirty="0"/>
              <a:t>SQL</a:t>
            </a:r>
            <a:r>
              <a:rPr lang="zh-CN" altLang="en-US" sz="3600" dirty="0"/>
              <a:t>语句中哪些词是关键词（如</a:t>
            </a:r>
            <a:r>
              <a:rPr lang="en-US" altLang="zh-CN" sz="3600" dirty="0"/>
              <a:t>SELECT</a:t>
            </a:r>
            <a:r>
              <a:rPr lang="zh-CN" altLang="en-US" sz="3600" dirty="0"/>
              <a:t>、</a:t>
            </a:r>
            <a:r>
              <a:rPr lang="en-US" altLang="zh-CN" sz="3600" dirty="0"/>
              <a:t>FROM</a:t>
            </a:r>
            <a:r>
              <a:rPr lang="zh-CN" altLang="en-US" sz="3600" dirty="0"/>
              <a:t>、</a:t>
            </a:r>
            <a:r>
              <a:rPr lang="en-US" altLang="zh-CN" sz="3600" dirty="0"/>
              <a:t>WHERE</a:t>
            </a:r>
            <a:r>
              <a:rPr lang="zh-CN" altLang="en-US" sz="3600" dirty="0"/>
              <a:t>），哪些是表达式、哪些是</a:t>
            </a:r>
            <a:r>
              <a:rPr lang="en-US" altLang="zh-CN" sz="3600" dirty="0"/>
              <a:t>Projection</a:t>
            </a:r>
            <a:r>
              <a:rPr lang="zh-CN" altLang="en-US" sz="3600" dirty="0"/>
              <a:t>、哪些是</a:t>
            </a:r>
            <a:r>
              <a:rPr lang="en-US" altLang="zh-CN" sz="3600" dirty="0"/>
              <a:t>Data Source</a:t>
            </a:r>
            <a:r>
              <a:rPr lang="zh-CN" altLang="en-US" sz="3600" dirty="0"/>
              <a:t>等，从而判断</a:t>
            </a:r>
            <a:r>
              <a:rPr lang="en-US" altLang="zh-CN" sz="3600" dirty="0"/>
              <a:t>SQL</a:t>
            </a:r>
            <a:r>
              <a:rPr lang="zh-CN" altLang="en-US" sz="3600" dirty="0"/>
              <a:t>语句是否</a:t>
            </a:r>
            <a:r>
              <a:rPr lang="zh-CN" altLang="en-US" sz="3600" dirty="0" smtClean="0"/>
              <a:t>规范，形成逻辑计划</a:t>
            </a:r>
            <a:endParaRPr lang="zh-CN" altLang="en-US" sz="3600" dirty="0"/>
          </a:p>
          <a:p>
            <a:r>
              <a:rPr lang="en-US" altLang="zh-CN" sz="3600" dirty="0"/>
              <a:t>2</a:t>
            </a:r>
            <a:r>
              <a:rPr lang="en-US" altLang="zh-CN" sz="3600" dirty="0" smtClean="0"/>
              <a:t>.</a:t>
            </a:r>
            <a:r>
              <a:rPr lang="zh-CN" altLang="en-US" sz="3600" b="1" dirty="0" smtClean="0"/>
              <a:t>绑定（</a:t>
            </a:r>
            <a:r>
              <a:rPr lang="en-US" altLang="zh-CN" sz="3600" b="1" dirty="0" smtClean="0"/>
              <a:t>Bind</a:t>
            </a:r>
            <a:r>
              <a:rPr lang="zh-CN" altLang="en-US" sz="3600" b="1" dirty="0" smtClean="0"/>
              <a:t>）</a:t>
            </a:r>
            <a:r>
              <a:rPr lang="zh-CN" altLang="en-US" sz="3600" b="1" dirty="0"/>
              <a:t>：</a:t>
            </a:r>
            <a:r>
              <a:rPr lang="zh-CN" altLang="en-US" sz="3600" dirty="0" smtClean="0"/>
              <a:t>将</a:t>
            </a:r>
            <a:r>
              <a:rPr lang="en-US" altLang="zh-CN" sz="3600" dirty="0"/>
              <a:t>SQL</a:t>
            </a:r>
            <a:r>
              <a:rPr lang="zh-CN" altLang="en-US" sz="3600" dirty="0"/>
              <a:t>语句和数据库的数据字典（列、表、</a:t>
            </a:r>
            <a:r>
              <a:rPr lang="zh-CN" altLang="en-US" sz="3600" dirty="0" smtClean="0"/>
              <a:t>视图等</a:t>
            </a:r>
            <a:r>
              <a:rPr lang="zh-CN" altLang="en-US" sz="3600" dirty="0"/>
              <a:t>）进行绑定（</a:t>
            </a:r>
            <a:r>
              <a:rPr lang="en-US" altLang="zh-CN" sz="3600" dirty="0"/>
              <a:t>Bind</a:t>
            </a:r>
            <a:r>
              <a:rPr lang="zh-CN" altLang="en-US" sz="3600" dirty="0"/>
              <a:t>），如果相关的</a:t>
            </a:r>
            <a:r>
              <a:rPr lang="en-US" altLang="zh-CN" sz="3600" dirty="0"/>
              <a:t>Projection</a:t>
            </a:r>
            <a:r>
              <a:rPr lang="zh-CN" altLang="en-US" sz="3600" dirty="0"/>
              <a:t>、</a:t>
            </a:r>
            <a:r>
              <a:rPr lang="en-US" altLang="zh-CN" sz="3600" dirty="0"/>
              <a:t>Data Source</a:t>
            </a:r>
            <a:r>
              <a:rPr lang="zh-CN" altLang="en-US" sz="3600" dirty="0"/>
              <a:t>等都是存在的话，就表示这个</a:t>
            </a:r>
            <a:r>
              <a:rPr lang="en-US" altLang="zh-CN" sz="3600" dirty="0"/>
              <a:t>SQL</a:t>
            </a:r>
            <a:r>
              <a:rPr lang="zh-CN" altLang="en-US" sz="3600" dirty="0"/>
              <a:t>语句是可以执行的；</a:t>
            </a:r>
          </a:p>
          <a:p>
            <a:r>
              <a:rPr lang="en-US" altLang="zh-CN" sz="3600" dirty="0"/>
              <a:t>3</a:t>
            </a:r>
            <a:r>
              <a:rPr lang="en-US" altLang="zh-CN" sz="3600" dirty="0" smtClean="0"/>
              <a:t>.</a:t>
            </a:r>
            <a:r>
              <a:rPr lang="zh-CN" altLang="en-US" sz="3600" b="1" dirty="0" smtClean="0"/>
              <a:t>优化（</a:t>
            </a:r>
            <a:r>
              <a:rPr lang="en-US" altLang="zh-CN" sz="3600" b="1" dirty="0"/>
              <a:t> Optimize </a:t>
            </a:r>
            <a:r>
              <a:rPr lang="zh-CN" altLang="en-US" sz="3600" b="1" dirty="0" smtClean="0"/>
              <a:t>）：</a:t>
            </a:r>
            <a:r>
              <a:rPr lang="zh-CN" altLang="en-US" sz="3600" dirty="0" smtClean="0"/>
              <a:t>一般</a:t>
            </a:r>
            <a:r>
              <a:rPr lang="zh-CN" altLang="en-US" sz="3600" dirty="0"/>
              <a:t>的数据库会提供几个执行计划，这些计划一般都有运行统计数据，数据库会在这些计划中选择一个最优计划（</a:t>
            </a:r>
            <a:r>
              <a:rPr lang="en-US" altLang="zh-CN" sz="3600" dirty="0"/>
              <a:t>Optimize</a:t>
            </a:r>
            <a:r>
              <a:rPr lang="zh-CN" altLang="en-US" sz="3600" dirty="0"/>
              <a:t>）</a:t>
            </a:r>
            <a:r>
              <a:rPr lang="zh-CN" altLang="en-US" sz="3600" dirty="0" smtClean="0"/>
              <a:t>；</a:t>
            </a:r>
            <a:endParaRPr lang="zh-CN" altLang="en-US" sz="3600" dirty="0"/>
          </a:p>
          <a:p>
            <a:r>
              <a:rPr lang="en-US" altLang="zh-CN" sz="3600" b="1" dirty="0"/>
              <a:t>4</a:t>
            </a:r>
            <a:r>
              <a:rPr lang="en-US" altLang="zh-CN" sz="3600" b="1" dirty="0" smtClean="0"/>
              <a:t>.</a:t>
            </a:r>
            <a:r>
              <a:rPr lang="zh-CN" altLang="en-US" sz="3600" b="1" dirty="0" smtClean="0"/>
              <a:t>执行</a:t>
            </a:r>
            <a:r>
              <a:rPr lang="zh-CN" altLang="en-US" sz="3600" b="1" dirty="0"/>
              <a:t>（</a:t>
            </a:r>
            <a:r>
              <a:rPr lang="en-US" altLang="zh-CN" sz="3600" b="1" dirty="0"/>
              <a:t>Execute</a:t>
            </a:r>
            <a:r>
              <a:rPr lang="zh-CN" altLang="en-US" sz="3600" b="1" dirty="0" smtClean="0"/>
              <a:t>）：</a:t>
            </a:r>
            <a:r>
              <a:rPr lang="zh-CN" altLang="en-US" sz="3600" dirty="0" smtClean="0"/>
              <a:t>执行前面步骤获取的最优执行计划，返回数据库的中查询的数据集。</a:t>
            </a:r>
            <a:endParaRPr lang="en-US" altLang="zh-CN" sz="3600" dirty="0"/>
          </a:p>
        </p:txBody>
      </p:sp>
      <p:sp>
        <p:nvSpPr>
          <p:cNvPr id="2" name="矩形 1"/>
          <p:cNvSpPr/>
          <p:nvPr/>
        </p:nvSpPr>
        <p:spPr>
          <a:xfrm>
            <a:off x="2286000" y="751344"/>
            <a:ext cx="4572000" cy="369332"/>
          </a:xfrm>
          <a:prstGeom prst="rect">
            <a:avLst/>
          </a:prstGeom>
        </p:spPr>
        <p:txBody>
          <a:bodyPr>
            <a:spAutoFit/>
          </a:bodyPr>
          <a:lstStyle/>
          <a:p>
            <a:pPr latinLnBrk="0"/>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923434"/>
            <a:ext cx="6192688" cy="1622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19516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1"/>
          <p:cNvSpPr>
            <a:spLocks noGrp="1"/>
          </p:cNvSpPr>
          <p:nvPr>
            <p:ph type="title" idx="4294967295"/>
          </p:nvPr>
        </p:nvSpPr>
        <p:spPr>
          <a:xfrm>
            <a:off x="0" y="836613"/>
            <a:ext cx="8229600" cy="687387"/>
          </a:xfrm>
          <a:prstGeom prst="rect">
            <a:avLst/>
          </a:prstGeom>
        </p:spPr>
        <p:txBody>
          <a:bodyPr/>
          <a:lstStyle/>
          <a:p>
            <a:r>
              <a:rPr lang="zh-CN" altLang="en-US" dirty="0" smtClean="0"/>
              <a:t>主要内容</a:t>
            </a:r>
            <a:endParaRPr lang="zh-CN" altLang="en-US" dirty="0"/>
          </a:p>
        </p:txBody>
      </p:sp>
      <p:grpSp>
        <p:nvGrpSpPr>
          <p:cNvPr id="18" name="Group 46"/>
          <p:cNvGrpSpPr>
            <a:grpSpLocks/>
          </p:cNvGrpSpPr>
          <p:nvPr/>
        </p:nvGrpSpPr>
        <p:grpSpPr bwMode="auto">
          <a:xfrm>
            <a:off x="1524000" y="1828800"/>
            <a:ext cx="5029200" cy="685800"/>
            <a:chOff x="1296" y="1824"/>
            <a:chExt cx="2976" cy="432"/>
          </a:xfrm>
          <a:solidFill>
            <a:srgbClr val="008000"/>
          </a:solidFill>
        </p:grpSpPr>
        <p:sp>
          <p:nvSpPr>
            <p:cNvPr id="19" name="AutoShape 47"/>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p:spPr>
          <p:txBody>
            <a:bodyPr wrap="none" anchor="ctr"/>
            <a:lstStyle/>
            <a:p>
              <a:pPr algn="ctr">
                <a:defRPr/>
              </a:pPr>
              <a:endParaRPr lang="zh-CN" altLang="en-US" b="1">
                <a:solidFill>
                  <a:prstClr val="white"/>
                </a:solidFill>
              </a:endParaRPr>
            </a:p>
          </p:txBody>
        </p:sp>
        <p:sp>
          <p:nvSpPr>
            <p:cNvPr id="20" name="AutoShape 48"/>
            <p:cNvSpPr>
              <a:spLocks noChangeArrowheads="1"/>
            </p:cNvSpPr>
            <p:nvPr/>
          </p:nvSpPr>
          <p:spPr bwMode="gray">
            <a:xfrm>
              <a:off x="1296" y="1824"/>
              <a:ext cx="432" cy="432"/>
            </a:xfrm>
            <a:prstGeom prst="diamond">
              <a:avLst/>
            </a:prstGeom>
            <a:grpFill/>
            <a:ln w="25400" algn="ctr">
              <a:solidFill>
                <a:schemeClr val="bg1"/>
              </a:solidFill>
              <a:miter lim="800000"/>
              <a:headEnd/>
              <a:tailEnd/>
            </a:ln>
          </p:spPr>
          <p:txBody>
            <a:bodyPr wrap="none" anchor="ctr"/>
            <a:lstStyle/>
            <a:p>
              <a:pPr algn="ctr"/>
              <a:endParaRPr lang="zh-CN" altLang="en-US" b="1">
                <a:solidFill>
                  <a:prstClr val="white"/>
                </a:solidFill>
              </a:endParaRPr>
            </a:p>
          </p:txBody>
        </p:sp>
        <p:sp>
          <p:nvSpPr>
            <p:cNvPr id="21" name="Text Box 49"/>
            <p:cNvSpPr txBox="1">
              <a:spLocks noChangeArrowheads="1"/>
            </p:cNvSpPr>
            <p:nvPr/>
          </p:nvSpPr>
          <p:spPr bwMode="gray">
            <a:xfrm>
              <a:off x="1680" y="1934"/>
              <a:ext cx="2160" cy="233"/>
            </a:xfrm>
            <a:prstGeom prst="rect">
              <a:avLst/>
            </a:prstGeom>
            <a:grpFill/>
            <a:ln w="9525" algn="ctr">
              <a:noFill/>
              <a:miter lim="800000"/>
              <a:headEnd/>
              <a:tailEnd/>
            </a:ln>
          </p:spPr>
          <p:txBody>
            <a:bodyPr>
              <a:spAutoFit/>
            </a:bodyPr>
            <a:lstStyle/>
            <a:p>
              <a:pPr algn="ctr" eaLnBrk="0" hangingPunct="0"/>
              <a:r>
                <a:rPr lang="en-US" altLang="zh-CN" b="1" dirty="0" err="1">
                  <a:solidFill>
                    <a:prstClr val="white"/>
                  </a:solidFill>
                </a:rPr>
                <a:t>Dataframe</a:t>
              </a:r>
              <a:r>
                <a:rPr lang="zh-CN" altLang="en-US" b="1" dirty="0">
                  <a:solidFill>
                    <a:prstClr val="white"/>
                  </a:solidFill>
                </a:rPr>
                <a:t>介绍</a:t>
              </a:r>
              <a:endParaRPr lang="en-US" altLang="zh-CN" b="1" dirty="0">
                <a:solidFill>
                  <a:prstClr val="white"/>
                </a:solidFill>
              </a:endParaRPr>
            </a:p>
          </p:txBody>
        </p:sp>
        <p:sp>
          <p:nvSpPr>
            <p:cNvPr id="22" name="Text Box 50"/>
            <p:cNvSpPr txBox="1">
              <a:spLocks noChangeArrowheads="1"/>
            </p:cNvSpPr>
            <p:nvPr/>
          </p:nvSpPr>
          <p:spPr bwMode="gray">
            <a:xfrm>
              <a:off x="1399" y="1886"/>
              <a:ext cx="211" cy="291"/>
            </a:xfrm>
            <a:prstGeom prst="rect">
              <a:avLst/>
            </a:prstGeom>
            <a:grpFill/>
            <a:ln w="9525" algn="ctr">
              <a:noFill/>
              <a:miter lim="800000"/>
              <a:headEnd/>
              <a:tailEnd/>
            </a:ln>
          </p:spPr>
          <p:txBody>
            <a:bodyPr wrap="none">
              <a:spAutoFit/>
            </a:bodyPr>
            <a:lstStyle/>
            <a:p>
              <a:pPr algn="ctr" eaLnBrk="0" hangingPunct="0"/>
              <a:r>
                <a:rPr lang="en-US" altLang="zh-CN" sz="2400" b="1">
                  <a:solidFill>
                    <a:prstClr val="white"/>
                  </a:solidFill>
                </a:rPr>
                <a:t>1</a:t>
              </a:r>
            </a:p>
          </p:txBody>
        </p:sp>
      </p:grpSp>
      <p:grpSp>
        <p:nvGrpSpPr>
          <p:cNvPr id="23" name="Group 51"/>
          <p:cNvGrpSpPr>
            <a:grpSpLocks/>
          </p:cNvGrpSpPr>
          <p:nvPr/>
        </p:nvGrpSpPr>
        <p:grpSpPr bwMode="auto">
          <a:xfrm>
            <a:off x="1571604" y="2780928"/>
            <a:ext cx="5029200" cy="685800"/>
            <a:chOff x="1296" y="1824"/>
            <a:chExt cx="2976" cy="432"/>
          </a:xfrm>
          <a:solidFill>
            <a:srgbClr val="008000"/>
          </a:solidFill>
        </p:grpSpPr>
        <p:sp>
          <p:nvSpPr>
            <p:cNvPr id="24" name="AutoShape 5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p:spPr>
          <p:txBody>
            <a:bodyPr wrap="none" anchor="ctr"/>
            <a:lstStyle/>
            <a:p>
              <a:pPr algn="ctr">
                <a:defRPr/>
              </a:pPr>
              <a:endParaRPr lang="zh-CN" altLang="en-US" b="1">
                <a:solidFill>
                  <a:prstClr val="white"/>
                </a:solidFill>
              </a:endParaRPr>
            </a:p>
          </p:txBody>
        </p:sp>
        <p:sp>
          <p:nvSpPr>
            <p:cNvPr id="25" name="AutoShape 53"/>
            <p:cNvSpPr>
              <a:spLocks noChangeArrowheads="1"/>
            </p:cNvSpPr>
            <p:nvPr/>
          </p:nvSpPr>
          <p:spPr bwMode="gray">
            <a:xfrm>
              <a:off x="1296" y="1824"/>
              <a:ext cx="432" cy="432"/>
            </a:xfrm>
            <a:prstGeom prst="diamond">
              <a:avLst/>
            </a:prstGeom>
            <a:grpFill/>
            <a:ln w="25400" algn="ctr">
              <a:solidFill>
                <a:schemeClr val="bg1"/>
              </a:solidFill>
              <a:miter lim="800000"/>
              <a:headEnd/>
              <a:tailEnd/>
            </a:ln>
          </p:spPr>
          <p:txBody>
            <a:bodyPr wrap="none" anchor="ctr"/>
            <a:lstStyle/>
            <a:p>
              <a:pPr algn="ctr"/>
              <a:endParaRPr lang="zh-CN" altLang="en-US" b="1">
                <a:solidFill>
                  <a:prstClr val="white"/>
                </a:solidFill>
              </a:endParaRPr>
            </a:p>
          </p:txBody>
        </p:sp>
        <p:sp>
          <p:nvSpPr>
            <p:cNvPr id="26" name="Text Box 54"/>
            <p:cNvSpPr txBox="1">
              <a:spLocks noChangeArrowheads="1"/>
            </p:cNvSpPr>
            <p:nvPr/>
          </p:nvSpPr>
          <p:spPr bwMode="gray">
            <a:xfrm>
              <a:off x="1680" y="1934"/>
              <a:ext cx="2160" cy="231"/>
            </a:xfrm>
            <a:prstGeom prst="rect">
              <a:avLst/>
            </a:prstGeom>
            <a:grpFill/>
            <a:ln w="9525" algn="ctr">
              <a:noFill/>
              <a:miter lim="800000"/>
              <a:headEnd/>
              <a:tailEnd/>
            </a:ln>
          </p:spPr>
          <p:txBody>
            <a:bodyPr>
              <a:spAutoFit/>
            </a:bodyPr>
            <a:lstStyle/>
            <a:p>
              <a:pPr algn="ctr" eaLnBrk="0" hangingPunct="0"/>
              <a:r>
                <a:rPr lang="en-US" altLang="zh-CN" b="1" dirty="0">
                  <a:solidFill>
                    <a:prstClr val="white"/>
                  </a:solidFill>
                </a:rPr>
                <a:t>Spark SQL </a:t>
              </a:r>
              <a:r>
                <a:rPr lang="zh-CN" altLang="en-US" b="1" dirty="0">
                  <a:solidFill>
                    <a:prstClr val="white"/>
                  </a:solidFill>
                </a:rPr>
                <a:t>运行原理</a:t>
              </a:r>
              <a:endParaRPr lang="en-US" altLang="zh-CN" b="1" dirty="0">
                <a:solidFill>
                  <a:prstClr val="white"/>
                </a:solidFill>
              </a:endParaRPr>
            </a:p>
          </p:txBody>
        </p:sp>
        <p:sp>
          <p:nvSpPr>
            <p:cNvPr id="27" name="Text Box 55"/>
            <p:cNvSpPr txBox="1">
              <a:spLocks noChangeArrowheads="1"/>
            </p:cNvSpPr>
            <p:nvPr/>
          </p:nvSpPr>
          <p:spPr bwMode="gray">
            <a:xfrm>
              <a:off x="1399" y="1886"/>
              <a:ext cx="211" cy="291"/>
            </a:xfrm>
            <a:prstGeom prst="rect">
              <a:avLst/>
            </a:prstGeom>
            <a:grpFill/>
            <a:ln w="9525" algn="ctr">
              <a:noFill/>
              <a:miter lim="800000"/>
              <a:headEnd/>
              <a:tailEnd/>
            </a:ln>
          </p:spPr>
          <p:txBody>
            <a:bodyPr wrap="none">
              <a:spAutoFit/>
            </a:bodyPr>
            <a:lstStyle/>
            <a:p>
              <a:pPr algn="ctr" eaLnBrk="0" hangingPunct="0"/>
              <a:r>
                <a:rPr lang="en-US" altLang="zh-CN" sz="2400" b="1">
                  <a:solidFill>
                    <a:prstClr val="white"/>
                  </a:solidFill>
                </a:rPr>
                <a:t>2</a:t>
              </a:r>
            </a:p>
          </p:txBody>
        </p:sp>
      </p:grpSp>
      <p:grpSp>
        <p:nvGrpSpPr>
          <p:cNvPr id="28" name="Group 51"/>
          <p:cNvGrpSpPr>
            <a:grpSpLocks/>
          </p:cNvGrpSpPr>
          <p:nvPr/>
        </p:nvGrpSpPr>
        <p:grpSpPr bwMode="auto">
          <a:xfrm>
            <a:off x="1571604" y="3751312"/>
            <a:ext cx="5029200" cy="685800"/>
            <a:chOff x="1296" y="1824"/>
            <a:chExt cx="2976" cy="432"/>
          </a:xfrm>
          <a:solidFill>
            <a:srgbClr val="008000"/>
          </a:solidFill>
        </p:grpSpPr>
        <p:sp>
          <p:nvSpPr>
            <p:cNvPr id="29" name="AutoShape 5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p:spPr>
          <p:txBody>
            <a:bodyPr wrap="none" anchor="ctr"/>
            <a:lstStyle/>
            <a:p>
              <a:pPr algn="ctr">
                <a:defRPr/>
              </a:pPr>
              <a:endParaRPr lang="zh-CN" altLang="en-US" b="1">
                <a:solidFill>
                  <a:prstClr val="white"/>
                </a:solidFill>
              </a:endParaRPr>
            </a:p>
          </p:txBody>
        </p:sp>
        <p:sp>
          <p:nvSpPr>
            <p:cNvPr id="30" name="AutoShape 53"/>
            <p:cNvSpPr>
              <a:spLocks noChangeArrowheads="1"/>
            </p:cNvSpPr>
            <p:nvPr/>
          </p:nvSpPr>
          <p:spPr bwMode="gray">
            <a:xfrm>
              <a:off x="1296" y="1824"/>
              <a:ext cx="432" cy="432"/>
            </a:xfrm>
            <a:prstGeom prst="diamond">
              <a:avLst/>
            </a:prstGeom>
            <a:grpFill/>
            <a:ln w="25400" algn="ctr">
              <a:solidFill>
                <a:schemeClr val="bg1"/>
              </a:solidFill>
              <a:miter lim="800000"/>
              <a:headEnd/>
              <a:tailEnd/>
            </a:ln>
          </p:spPr>
          <p:txBody>
            <a:bodyPr wrap="none" anchor="ctr"/>
            <a:lstStyle/>
            <a:p>
              <a:pPr algn="ctr"/>
              <a:endParaRPr lang="zh-CN" altLang="en-US" b="1">
                <a:solidFill>
                  <a:prstClr val="white"/>
                </a:solidFill>
              </a:endParaRPr>
            </a:p>
          </p:txBody>
        </p:sp>
        <p:sp>
          <p:nvSpPr>
            <p:cNvPr id="31" name="Text Box 54"/>
            <p:cNvSpPr txBox="1">
              <a:spLocks noChangeArrowheads="1"/>
            </p:cNvSpPr>
            <p:nvPr/>
          </p:nvSpPr>
          <p:spPr bwMode="gray">
            <a:xfrm>
              <a:off x="1680" y="1934"/>
              <a:ext cx="2160" cy="231"/>
            </a:xfrm>
            <a:prstGeom prst="rect">
              <a:avLst/>
            </a:prstGeom>
            <a:grpFill/>
            <a:ln w="9525" algn="ctr">
              <a:noFill/>
              <a:miter lim="800000"/>
              <a:headEnd/>
              <a:tailEnd/>
            </a:ln>
          </p:spPr>
          <p:txBody>
            <a:bodyPr>
              <a:spAutoFit/>
            </a:bodyPr>
            <a:lstStyle/>
            <a:p>
              <a:pPr algn="ctr" eaLnBrk="0" hangingPunct="0"/>
              <a:r>
                <a:rPr lang="en-US" altLang="zh-CN" b="1" dirty="0" smtClean="0">
                  <a:solidFill>
                    <a:prstClr val="white"/>
                  </a:solidFill>
                </a:rPr>
                <a:t>Spark SQL  </a:t>
              </a:r>
              <a:r>
                <a:rPr lang="en-US" altLang="zh-CN" b="1" dirty="0">
                  <a:solidFill>
                    <a:prstClr val="white"/>
                  </a:solidFill>
                </a:rPr>
                <a:t>code</a:t>
              </a:r>
              <a:r>
                <a:rPr lang="en-US" altLang="zh-CN" b="1" dirty="0" smtClean="0">
                  <a:solidFill>
                    <a:prstClr val="white"/>
                  </a:solidFill>
                </a:rPr>
                <a:t> </a:t>
              </a:r>
              <a:endParaRPr lang="en-US" altLang="zh-CN" b="1" dirty="0">
                <a:solidFill>
                  <a:prstClr val="white"/>
                </a:solidFill>
              </a:endParaRPr>
            </a:p>
          </p:txBody>
        </p:sp>
        <p:sp>
          <p:nvSpPr>
            <p:cNvPr id="43" name="Text Box 55"/>
            <p:cNvSpPr txBox="1">
              <a:spLocks noChangeArrowheads="1"/>
            </p:cNvSpPr>
            <p:nvPr/>
          </p:nvSpPr>
          <p:spPr bwMode="gray">
            <a:xfrm>
              <a:off x="1399" y="1886"/>
              <a:ext cx="211" cy="291"/>
            </a:xfrm>
            <a:prstGeom prst="rect">
              <a:avLst/>
            </a:prstGeom>
            <a:grpFill/>
            <a:ln w="9525" algn="ctr">
              <a:noFill/>
              <a:miter lim="800000"/>
              <a:headEnd/>
              <a:tailEnd/>
            </a:ln>
          </p:spPr>
          <p:txBody>
            <a:bodyPr wrap="none">
              <a:spAutoFit/>
            </a:bodyPr>
            <a:lstStyle/>
            <a:p>
              <a:pPr algn="ctr" eaLnBrk="0" hangingPunct="0"/>
              <a:r>
                <a:rPr lang="en-US" altLang="zh-CN" sz="2400" b="1" dirty="0" smtClean="0">
                  <a:solidFill>
                    <a:prstClr val="white"/>
                  </a:solidFill>
                </a:rPr>
                <a:t>3</a:t>
              </a:r>
              <a:endParaRPr lang="en-US" altLang="zh-CN" sz="2400" b="1" dirty="0">
                <a:solidFill>
                  <a:prstClr val="white"/>
                </a:solidFill>
              </a:endParaRPr>
            </a:p>
          </p:txBody>
        </p:sp>
      </p:grpSp>
    </p:spTree>
    <p:extLst>
      <p:ext uri="{BB962C8B-B14F-4D97-AF65-F5344CB8AC3E}">
        <p14:creationId xmlns:p14="http://schemas.microsoft.com/office/powerpoint/2010/main" val="6387186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a:solidFill>
                  <a:srgbClr val="000000"/>
                </a:solidFill>
                <a:latin typeface="微软雅黑" pitchFamily="34" charset="-122"/>
                <a:ea typeface="微软雅黑" pitchFamily="34" charset="-122"/>
              </a:rPr>
              <a:t>SparkSQL</a:t>
            </a:r>
            <a:r>
              <a:rPr lang="en-US" altLang="zh-CN" sz="3800" b="1" dirty="0">
                <a:solidFill>
                  <a:srgbClr val="000000"/>
                </a:solidFill>
                <a:latin typeface="微软雅黑" pitchFamily="34" charset="-122"/>
                <a:ea typeface="微软雅黑" pitchFamily="34" charset="-122"/>
              </a:rPr>
              <a:t> </a:t>
            </a:r>
            <a:r>
              <a:rPr lang="zh-CN" altLang="en-US" sz="3800" b="1" dirty="0">
                <a:solidFill>
                  <a:srgbClr val="000000"/>
                </a:solidFill>
                <a:latin typeface="微软雅黑" pitchFamily="34" charset="-122"/>
                <a:ea typeface="微软雅黑" pitchFamily="34" charset="-122"/>
              </a:rPr>
              <a:t>运行原理</a:t>
            </a:r>
          </a:p>
        </p:txBody>
      </p:sp>
      <p:sp>
        <p:nvSpPr>
          <p:cNvPr id="8" name="内容占位符 2"/>
          <p:cNvSpPr txBox="1">
            <a:spLocks/>
          </p:cNvSpPr>
          <p:nvPr/>
        </p:nvSpPr>
        <p:spPr>
          <a:xfrm>
            <a:off x="152400" y="987896"/>
            <a:ext cx="8991600" cy="539343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t> </a:t>
            </a:r>
            <a:r>
              <a:rPr lang="en-US" altLang="zh-CN" dirty="0" err="1" smtClean="0"/>
              <a:t>SparkSQL</a:t>
            </a:r>
            <a:r>
              <a:rPr lang="zh-CN" altLang="en-US" dirty="0" smtClean="0"/>
              <a:t>组成</a:t>
            </a:r>
            <a:endParaRPr lang="en-US" altLang="zh-CN" dirty="0" smtClean="0"/>
          </a:p>
          <a:p>
            <a:pPr marL="0" indent="0">
              <a:buNone/>
            </a:pPr>
            <a:endParaRPr lang="en-US" altLang="zh-CN" dirty="0" smtClean="0"/>
          </a:p>
        </p:txBody>
      </p:sp>
      <p:sp>
        <p:nvSpPr>
          <p:cNvPr id="2" name="矩形 1"/>
          <p:cNvSpPr/>
          <p:nvPr/>
        </p:nvSpPr>
        <p:spPr>
          <a:xfrm>
            <a:off x="539552" y="2060848"/>
            <a:ext cx="1728192" cy="1357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core </a:t>
            </a:r>
            <a:endParaRPr lang="zh-CN" altLang="en-US" sz="2800" dirty="0">
              <a:solidFill>
                <a:schemeClr val="tx1"/>
              </a:solidFill>
            </a:endParaRPr>
          </a:p>
        </p:txBody>
      </p:sp>
      <p:sp>
        <p:nvSpPr>
          <p:cNvPr id="5" name="矩形 4"/>
          <p:cNvSpPr/>
          <p:nvPr/>
        </p:nvSpPr>
        <p:spPr>
          <a:xfrm>
            <a:off x="2411760" y="2071960"/>
            <a:ext cx="1728192" cy="1357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catalyst</a:t>
            </a:r>
            <a:endParaRPr lang="zh-CN" altLang="en-US" sz="2800" dirty="0">
              <a:solidFill>
                <a:srgbClr val="FF0000"/>
              </a:solidFill>
            </a:endParaRPr>
          </a:p>
        </p:txBody>
      </p:sp>
      <p:sp>
        <p:nvSpPr>
          <p:cNvPr id="6" name="矩形 5"/>
          <p:cNvSpPr/>
          <p:nvPr/>
        </p:nvSpPr>
        <p:spPr>
          <a:xfrm>
            <a:off x="4246228" y="2071960"/>
            <a:ext cx="1728192" cy="1357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Hive</a:t>
            </a:r>
            <a:endParaRPr lang="zh-CN" altLang="en-US" sz="2400" dirty="0"/>
          </a:p>
        </p:txBody>
      </p:sp>
      <p:sp>
        <p:nvSpPr>
          <p:cNvPr id="7" name="矩形 6"/>
          <p:cNvSpPr/>
          <p:nvPr/>
        </p:nvSpPr>
        <p:spPr>
          <a:xfrm>
            <a:off x="6084168" y="2071960"/>
            <a:ext cx="1728192" cy="1357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hive-</a:t>
            </a:r>
            <a:r>
              <a:rPr lang="en-US" altLang="zh-CN" sz="2400" b="1" dirty="0" err="1"/>
              <a:t>ThriftServer</a:t>
            </a:r>
            <a:endParaRPr lang="zh-CN" altLang="en-US" dirty="0"/>
          </a:p>
        </p:txBody>
      </p:sp>
      <p:sp>
        <p:nvSpPr>
          <p:cNvPr id="3" name="矩形 2"/>
          <p:cNvSpPr/>
          <p:nvPr/>
        </p:nvSpPr>
        <p:spPr>
          <a:xfrm>
            <a:off x="445902" y="3883114"/>
            <a:ext cx="1915492" cy="2308324"/>
          </a:xfrm>
          <a:prstGeom prst="rect">
            <a:avLst/>
          </a:prstGeom>
        </p:spPr>
        <p:txBody>
          <a:bodyPr wrap="square">
            <a:spAutoFit/>
          </a:bodyPr>
          <a:lstStyle/>
          <a:p>
            <a:r>
              <a:rPr lang="zh-CN" altLang="en-US" dirty="0"/>
              <a:t>处理数据的输入输出，从不同的数据源获取数据（</a:t>
            </a:r>
            <a:r>
              <a:rPr lang="en-US" altLang="zh-CN" dirty="0"/>
              <a:t>RDD</a:t>
            </a:r>
            <a:r>
              <a:rPr lang="zh-CN" altLang="en-US" dirty="0"/>
              <a:t>、</a:t>
            </a:r>
            <a:r>
              <a:rPr lang="en-US" altLang="zh-CN" dirty="0"/>
              <a:t>Parquet</a:t>
            </a:r>
            <a:r>
              <a:rPr lang="zh-CN" altLang="en-US" dirty="0"/>
              <a:t>、</a:t>
            </a:r>
            <a:r>
              <a:rPr lang="en-US" altLang="zh-CN" dirty="0" err="1"/>
              <a:t>json</a:t>
            </a:r>
            <a:r>
              <a:rPr lang="zh-CN" altLang="en-US" dirty="0"/>
              <a:t>等），将查询结果输出成</a:t>
            </a:r>
            <a:r>
              <a:rPr lang="en-US" altLang="zh-CN" dirty="0" err="1"/>
              <a:t>schemaRDD</a:t>
            </a:r>
            <a:r>
              <a:rPr lang="zh-CN" altLang="en-US" dirty="0"/>
              <a:t>； </a:t>
            </a:r>
          </a:p>
        </p:txBody>
      </p:sp>
      <p:sp>
        <p:nvSpPr>
          <p:cNvPr id="9" name="矩形 8"/>
          <p:cNvSpPr/>
          <p:nvPr/>
        </p:nvSpPr>
        <p:spPr>
          <a:xfrm>
            <a:off x="2511140" y="3861048"/>
            <a:ext cx="1628812" cy="1754326"/>
          </a:xfrm>
          <a:prstGeom prst="rect">
            <a:avLst/>
          </a:prstGeom>
        </p:spPr>
        <p:txBody>
          <a:bodyPr wrap="square">
            <a:spAutoFit/>
          </a:bodyPr>
          <a:lstStyle/>
          <a:p>
            <a:r>
              <a:rPr lang="zh-CN" altLang="en-US" dirty="0"/>
              <a:t>处理查询语句的整个处理过程，包括</a:t>
            </a:r>
            <a:r>
              <a:rPr lang="zh-CN" altLang="en-US" b="1" dirty="0"/>
              <a:t>解析、绑定、优化、物理计划</a:t>
            </a:r>
            <a:r>
              <a:rPr lang="zh-CN" altLang="en-US" b="1" dirty="0" smtClean="0"/>
              <a:t>等</a:t>
            </a:r>
            <a:r>
              <a:rPr lang="zh-CN" altLang="en-US" dirty="0" smtClean="0"/>
              <a:t>  最</a:t>
            </a:r>
            <a:r>
              <a:rPr lang="zh-CN" altLang="en-US" dirty="0"/>
              <a:t>核心的</a:t>
            </a:r>
            <a:r>
              <a:rPr lang="zh-CN" altLang="en-US" dirty="0" smtClean="0"/>
              <a:t>部分 </a:t>
            </a:r>
            <a:endParaRPr lang="en-US" altLang="zh-CN" dirty="0"/>
          </a:p>
        </p:txBody>
      </p:sp>
      <p:sp>
        <p:nvSpPr>
          <p:cNvPr id="10" name="矩形 9"/>
          <p:cNvSpPr/>
          <p:nvPr/>
        </p:nvSpPr>
        <p:spPr>
          <a:xfrm>
            <a:off x="4283968" y="3862429"/>
            <a:ext cx="1886024" cy="646331"/>
          </a:xfrm>
          <a:prstGeom prst="rect">
            <a:avLst/>
          </a:prstGeom>
        </p:spPr>
        <p:txBody>
          <a:bodyPr wrap="square">
            <a:spAutoFit/>
          </a:bodyPr>
          <a:lstStyle/>
          <a:p>
            <a:r>
              <a:rPr lang="zh-CN" altLang="en-US" dirty="0"/>
              <a:t>对</a:t>
            </a:r>
            <a:r>
              <a:rPr lang="en-US" altLang="zh-CN" dirty="0"/>
              <a:t>hive</a:t>
            </a:r>
            <a:r>
              <a:rPr lang="zh-CN" altLang="en-US" dirty="0"/>
              <a:t>数据的处理  </a:t>
            </a:r>
            <a:r>
              <a:rPr lang="zh-CN" altLang="en-US" dirty="0" smtClean="0"/>
              <a:t> </a:t>
            </a:r>
            <a:endParaRPr lang="en-US" altLang="zh-CN" dirty="0"/>
          </a:p>
        </p:txBody>
      </p:sp>
      <p:sp>
        <p:nvSpPr>
          <p:cNvPr id="11" name="矩形 10"/>
          <p:cNvSpPr/>
          <p:nvPr/>
        </p:nvSpPr>
        <p:spPr>
          <a:xfrm>
            <a:off x="6242000" y="3861048"/>
            <a:ext cx="1910352" cy="923330"/>
          </a:xfrm>
          <a:prstGeom prst="rect">
            <a:avLst/>
          </a:prstGeom>
        </p:spPr>
        <p:txBody>
          <a:bodyPr wrap="square">
            <a:spAutoFit/>
          </a:bodyPr>
          <a:lstStyle/>
          <a:p>
            <a:r>
              <a:rPr lang="zh-CN" altLang="en-US" dirty="0"/>
              <a:t>提供</a:t>
            </a:r>
            <a:r>
              <a:rPr lang="en-US" altLang="zh-CN" dirty="0"/>
              <a:t>CLI</a:t>
            </a:r>
            <a:r>
              <a:rPr lang="zh-CN" altLang="en-US" dirty="0"/>
              <a:t>和</a:t>
            </a:r>
            <a:r>
              <a:rPr lang="en-US" altLang="zh-CN" dirty="0"/>
              <a:t>JDBC/ODBC</a:t>
            </a:r>
            <a:r>
              <a:rPr lang="zh-CN" altLang="en-US" dirty="0" smtClean="0"/>
              <a:t>接口</a:t>
            </a:r>
            <a:endParaRPr lang="zh-CN" altLang="en-US" dirty="0"/>
          </a:p>
        </p:txBody>
      </p:sp>
      <p:cxnSp>
        <p:nvCxnSpPr>
          <p:cNvPr id="13" name="直接箭头连接符 12"/>
          <p:cNvCxnSpPr>
            <a:stCxn id="2" idx="2"/>
            <a:endCxn id="3" idx="0"/>
          </p:cNvCxnSpPr>
          <p:nvPr/>
        </p:nvCxnSpPr>
        <p:spPr>
          <a:xfrm>
            <a:off x="1403648" y="3417888"/>
            <a:ext cx="0" cy="465226"/>
          </a:xfrm>
          <a:prstGeom prst="straightConnector1">
            <a:avLst/>
          </a:prstGeom>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269804" y="3395822"/>
            <a:ext cx="0" cy="465226"/>
          </a:xfrm>
          <a:prstGeom prst="straightConnector1">
            <a:avLst/>
          </a:prstGeom>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5110324" y="3451999"/>
            <a:ext cx="0" cy="465226"/>
          </a:xfrm>
          <a:prstGeom prst="straightConnector1">
            <a:avLst/>
          </a:prstGeom>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940488" y="3371786"/>
            <a:ext cx="0" cy="465226"/>
          </a:xfrm>
          <a:prstGeom prst="straightConnector1">
            <a:avLst/>
          </a:prstGeom>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9102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animBg="1"/>
      <p:bldP spid="5" grpId="0" animBg="1"/>
      <p:bldP spid="6" grpId="0" animBg="1"/>
      <p:bldP spid="7" grpId="0" animBg="1"/>
      <p:bldP spid="3" grpId="0"/>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a:solidFill>
                  <a:srgbClr val="000000"/>
                </a:solidFill>
                <a:latin typeface="微软雅黑" pitchFamily="34" charset="-122"/>
                <a:ea typeface="微软雅黑" pitchFamily="34" charset="-122"/>
              </a:rPr>
              <a:t>SparkSQL</a:t>
            </a:r>
            <a:r>
              <a:rPr lang="en-US" altLang="zh-CN" sz="3800" b="1" dirty="0">
                <a:solidFill>
                  <a:srgbClr val="000000"/>
                </a:solidFill>
                <a:latin typeface="微软雅黑" pitchFamily="34" charset="-122"/>
                <a:ea typeface="微软雅黑" pitchFamily="34" charset="-122"/>
              </a:rPr>
              <a:t> </a:t>
            </a:r>
            <a:r>
              <a:rPr lang="zh-CN" altLang="en-US" sz="3800" b="1" dirty="0">
                <a:solidFill>
                  <a:srgbClr val="000000"/>
                </a:solidFill>
                <a:latin typeface="微软雅黑" pitchFamily="34" charset="-122"/>
                <a:ea typeface="微软雅黑" pitchFamily="34" charset="-122"/>
              </a:rPr>
              <a:t>运行原理</a:t>
            </a:r>
          </a:p>
        </p:txBody>
      </p:sp>
      <p:sp>
        <p:nvSpPr>
          <p:cNvPr id="8" name="内容占位符 2"/>
          <p:cNvSpPr txBox="1">
            <a:spLocks/>
          </p:cNvSpPr>
          <p:nvPr/>
        </p:nvSpPr>
        <p:spPr>
          <a:xfrm>
            <a:off x="152400" y="987896"/>
            <a:ext cx="8991600" cy="5105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err="1"/>
              <a:t>Tree&amp;Rule</a:t>
            </a:r>
            <a:endParaRPr lang="en-US" altLang="zh-CN"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722" y="1844824"/>
            <a:ext cx="6305550"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23528" y="4149080"/>
            <a:ext cx="8280920" cy="1015663"/>
          </a:xfrm>
          <a:prstGeom prst="rect">
            <a:avLst/>
          </a:prstGeom>
        </p:spPr>
        <p:txBody>
          <a:bodyPr wrap="square">
            <a:spAutoFit/>
          </a:bodyPr>
          <a:lstStyle/>
          <a:p>
            <a:r>
              <a:rPr lang="zh-CN" altLang="en-US" sz="2000" dirty="0"/>
              <a:t>左边表达式有</a:t>
            </a:r>
            <a:r>
              <a:rPr lang="en-US" altLang="zh-CN" sz="2000" dirty="0"/>
              <a:t>3</a:t>
            </a:r>
            <a:r>
              <a:rPr lang="zh-CN" altLang="en-US" sz="2000" dirty="0"/>
              <a:t>种数据类型（</a:t>
            </a:r>
            <a:r>
              <a:rPr lang="en-US" altLang="zh-CN" sz="2000" dirty="0"/>
              <a:t>Literal</a:t>
            </a:r>
            <a:r>
              <a:rPr lang="zh-CN" altLang="en-US" sz="2000" dirty="0"/>
              <a:t>表示常量、</a:t>
            </a:r>
            <a:r>
              <a:rPr lang="en-US" altLang="zh-CN" sz="2000" dirty="0"/>
              <a:t>Attribute</a:t>
            </a:r>
            <a:r>
              <a:rPr lang="zh-CN" altLang="en-US" sz="2000" dirty="0"/>
              <a:t>表示变量、</a:t>
            </a:r>
            <a:r>
              <a:rPr lang="en-US" altLang="zh-CN" sz="2000" dirty="0"/>
              <a:t>Add</a:t>
            </a:r>
            <a:r>
              <a:rPr lang="zh-CN" altLang="en-US" sz="2000" dirty="0"/>
              <a:t>表示动作），表示</a:t>
            </a:r>
            <a:r>
              <a:rPr lang="en-US" altLang="zh-CN" sz="2000" dirty="0"/>
              <a:t>x+(1+2</a:t>
            </a:r>
            <a:r>
              <a:rPr lang="en-US" altLang="zh-CN" sz="2000" dirty="0" smtClean="0"/>
              <a:t>)</a:t>
            </a:r>
          </a:p>
          <a:p>
            <a:endParaRPr lang="en-US" altLang="zh-CN" sz="2000" dirty="0"/>
          </a:p>
        </p:txBody>
      </p:sp>
      <p:sp>
        <p:nvSpPr>
          <p:cNvPr id="3" name="矩形 2"/>
          <p:cNvSpPr/>
          <p:nvPr/>
        </p:nvSpPr>
        <p:spPr>
          <a:xfrm>
            <a:off x="395536" y="5157192"/>
            <a:ext cx="8208912" cy="646331"/>
          </a:xfrm>
          <a:prstGeom prst="rect">
            <a:avLst/>
          </a:prstGeom>
        </p:spPr>
        <p:txBody>
          <a:bodyPr wrap="square">
            <a:spAutoFit/>
          </a:bodyPr>
          <a:lstStyle/>
          <a:p>
            <a:endParaRPr lang="en-US" altLang="zh-CN" dirty="0"/>
          </a:p>
          <a:p>
            <a:r>
              <a:rPr lang="zh-CN" altLang="en-US" dirty="0"/>
              <a:t>映射到右边树状结构后，每一种数据类型就会变成一个节点</a:t>
            </a:r>
          </a:p>
        </p:txBody>
      </p:sp>
    </p:spTree>
    <p:extLst>
      <p:ext uri="{BB962C8B-B14F-4D97-AF65-F5344CB8AC3E}">
        <p14:creationId xmlns:p14="http://schemas.microsoft.com/office/powerpoint/2010/main" val="27475680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a:solidFill>
                  <a:srgbClr val="000000"/>
                </a:solidFill>
                <a:latin typeface="微软雅黑" pitchFamily="34" charset="-122"/>
                <a:ea typeface="微软雅黑" pitchFamily="34" charset="-122"/>
              </a:rPr>
              <a:t>SparkSQL</a:t>
            </a:r>
            <a:r>
              <a:rPr lang="en-US" altLang="zh-CN" sz="3800" b="1" dirty="0">
                <a:solidFill>
                  <a:srgbClr val="000000"/>
                </a:solidFill>
                <a:latin typeface="微软雅黑" pitchFamily="34" charset="-122"/>
                <a:ea typeface="微软雅黑" pitchFamily="34" charset="-122"/>
              </a:rPr>
              <a:t> </a:t>
            </a:r>
            <a:r>
              <a:rPr lang="zh-CN" altLang="en-US" sz="3800" b="1" dirty="0">
                <a:solidFill>
                  <a:srgbClr val="000000"/>
                </a:solidFill>
                <a:latin typeface="微软雅黑" pitchFamily="34" charset="-122"/>
                <a:ea typeface="微软雅黑" pitchFamily="34" charset="-122"/>
              </a:rPr>
              <a:t>运行原理</a:t>
            </a:r>
          </a:p>
        </p:txBody>
      </p:sp>
      <p:sp>
        <p:nvSpPr>
          <p:cNvPr id="8" name="内容占位符 2"/>
          <p:cNvSpPr txBox="1">
            <a:spLocks/>
          </p:cNvSpPr>
          <p:nvPr/>
        </p:nvSpPr>
        <p:spPr>
          <a:xfrm>
            <a:off x="116904" y="987896"/>
            <a:ext cx="8991600" cy="136098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err="1" smtClean="0"/>
              <a:t>Tree&amp;Rule</a:t>
            </a:r>
            <a:endParaRPr lang="en-US" altLang="zh-CN" b="1" dirty="0" smtClean="0"/>
          </a:p>
          <a:p>
            <a:pPr marL="0" indent="0">
              <a:buNone/>
            </a:pPr>
            <a:endParaRPr lang="en-US" altLang="zh-CN" sz="2400" dirty="0" smtClean="0"/>
          </a:p>
          <a:p>
            <a:pPr marL="0" indent="0">
              <a:buNone/>
            </a:pPr>
            <a:endParaRPr lang="en-US" altLang="zh-CN" sz="2400" dirty="0" smtClean="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596172"/>
            <a:ext cx="6601904"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383" y="3573016"/>
            <a:ext cx="263842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6286" y="3745805"/>
            <a:ext cx="260985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4168" y="3845817"/>
            <a:ext cx="284797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44758" y="2670011"/>
            <a:ext cx="8387681" cy="830997"/>
          </a:xfrm>
          <a:prstGeom prst="rect">
            <a:avLst/>
          </a:prstGeom>
        </p:spPr>
        <p:txBody>
          <a:bodyPr wrap="square">
            <a:spAutoFit/>
          </a:bodyPr>
          <a:lstStyle/>
          <a:p>
            <a:pPr marL="0" indent="0">
              <a:buNone/>
            </a:pPr>
            <a:r>
              <a:rPr lang="zh-CN" altLang="en-US" sz="2400" dirty="0"/>
              <a:t>上面定义了一个等价变换规则（</a:t>
            </a:r>
            <a:r>
              <a:rPr lang="en-US" altLang="zh-CN" sz="2400" dirty="0"/>
              <a:t> Rule </a:t>
            </a:r>
            <a:r>
              <a:rPr lang="zh-CN" altLang="en-US" sz="2400" dirty="0"/>
              <a:t>）：</a:t>
            </a:r>
            <a:endParaRPr lang="en-US" altLang="zh-CN" sz="2400" dirty="0"/>
          </a:p>
          <a:p>
            <a:pPr marL="0" indent="0">
              <a:buNone/>
            </a:pPr>
            <a:r>
              <a:rPr lang="zh-CN" altLang="en-US" sz="2400" dirty="0"/>
              <a:t>两个</a:t>
            </a:r>
            <a:r>
              <a:rPr lang="en-US" altLang="zh-CN" sz="2400" dirty="0"/>
              <a:t>Integer</a:t>
            </a:r>
            <a:r>
              <a:rPr lang="zh-CN" altLang="en-US" sz="2400" dirty="0"/>
              <a:t>类型的常量相加可以等价转换为一个</a:t>
            </a:r>
            <a:r>
              <a:rPr lang="en-US" altLang="zh-CN" sz="2400" dirty="0"/>
              <a:t>Integer</a:t>
            </a:r>
            <a:r>
              <a:rPr lang="zh-CN" altLang="en-US" sz="2400" dirty="0" smtClean="0"/>
              <a:t>常量</a:t>
            </a:r>
            <a:endParaRPr lang="en-US" altLang="zh-CN" sz="2400" dirty="0"/>
          </a:p>
        </p:txBody>
      </p:sp>
      <p:sp>
        <p:nvSpPr>
          <p:cNvPr id="5" name="矩形 4"/>
          <p:cNvSpPr/>
          <p:nvPr/>
        </p:nvSpPr>
        <p:spPr>
          <a:xfrm>
            <a:off x="467544" y="5661248"/>
            <a:ext cx="4282496" cy="461665"/>
          </a:xfrm>
          <a:prstGeom prst="rect">
            <a:avLst/>
          </a:prstGeom>
        </p:spPr>
        <p:txBody>
          <a:bodyPr wrap="square">
            <a:spAutoFit/>
          </a:bodyPr>
          <a:lstStyle/>
          <a:p>
            <a:pPr marL="0" indent="0">
              <a:buNone/>
            </a:pPr>
            <a:r>
              <a:rPr lang="zh-CN" altLang="en-US" sz="2400" dirty="0"/>
              <a:t>表达式</a:t>
            </a:r>
            <a:r>
              <a:rPr lang="en-US" altLang="zh-CN" sz="2400" dirty="0"/>
              <a:t>x+(1+2)   =&gt;</a:t>
            </a:r>
            <a:r>
              <a:rPr lang="zh-CN" altLang="en-US" sz="2400" dirty="0"/>
              <a:t>   </a:t>
            </a:r>
            <a:r>
              <a:rPr lang="en-US" altLang="zh-CN" sz="2400" dirty="0"/>
              <a:t>x+3</a:t>
            </a:r>
            <a:r>
              <a:rPr lang="zh-CN" altLang="en-US" sz="2400" dirty="0"/>
              <a:t>。</a:t>
            </a:r>
            <a:endParaRPr lang="en-US" altLang="zh-CN" sz="2400" dirty="0"/>
          </a:p>
        </p:txBody>
      </p:sp>
    </p:spTree>
    <p:extLst>
      <p:ext uri="{BB962C8B-B14F-4D97-AF65-F5344CB8AC3E}">
        <p14:creationId xmlns:p14="http://schemas.microsoft.com/office/powerpoint/2010/main" val="139667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anim calcmode="lin" valueType="num">
                                      <p:cBhvr additive="base">
                                        <p:cTn id="19" dur="500" fill="hold"/>
                                        <p:tgtEl>
                                          <p:spTgt spid="2051"/>
                                        </p:tgtEl>
                                        <p:attrNameLst>
                                          <p:attrName>ppt_x</p:attrName>
                                        </p:attrNameLst>
                                      </p:cBhvr>
                                      <p:tavLst>
                                        <p:tav tm="0">
                                          <p:val>
                                            <p:strVal val="#ppt_x"/>
                                          </p:val>
                                        </p:tav>
                                        <p:tav tm="100000">
                                          <p:val>
                                            <p:strVal val="#ppt_x"/>
                                          </p:val>
                                        </p:tav>
                                      </p:tavLst>
                                    </p:anim>
                                    <p:anim calcmode="lin" valueType="num">
                                      <p:cBhvr additive="base">
                                        <p:cTn id="20"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2"/>
                                        </p:tgtEl>
                                        <p:attrNameLst>
                                          <p:attrName>style.visibility</p:attrName>
                                        </p:attrNameLst>
                                      </p:cBhvr>
                                      <p:to>
                                        <p:strVal val="visible"/>
                                      </p:to>
                                    </p:set>
                                    <p:anim calcmode="lin" valueType="num">
                                      <p:cBhvr additive="base">
                                        <p:cTn id="25" dur="500" fill="hold"/>
                                        <p:tgtEl>
                                          <p:spTgt spid="2052"/>
                                        </p:tgtEl>
                                        <p:attrNameLst>
                                          <p:attrName>ppt_x</p:attrName>
                                        </p:attrNameLst>
                                      </p:cBhvr>
                                      <p:tavLst>
                                        <p:tav tm="0">
                                          <p:val>
                                            <p:strVal val="#ppt_x"/>
                                          </p:val>
                                        </p:tav>
                                        <p:tav tm="100000">
                                          <p:val>
                                            <p:strVal val="#ppt_x"/>
                                          </p:val>
                                        </p:tav>
                                      </p:tavLst>
                                    </p:anim>
                                    <p:anim calcmode="lin" valueType="num">
                                      <p:cBhvr additive="base">
                                        <p:cTn id="26"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53"/>
                                        </p:tgtEl>
                                        <p:attrNameLst>
                                          <p:attrName>style.visibility</p:attrName>
                                        </p:attrNameLst>
                                      </p:cBhvr>
                                      <p:to>
                                        <p:strVal val="visible"/>
                                      </p:to>
                                    </p:set>
                                    <p:anim calcmode="lin" valueType="num">
                                      <p:cBhvr additive="base">
                                        <p:cTn id="31" dur="500" fill="hold"/>
                                        <p:tgtEl>
                                          <p:spTgt spid="2053"/>
                                        </p:tgtEl>
                                        <p:attrNameLst>
                                          <p:attrName>ppt_x</p:attrName>
                                        </p:attrNameLst>
                                      </p:cBhvr>
                                      <p:tavLst>
                                        <p:tav tm="0">
                                          <p:val>
                                            <p:strVal val="#ppt_x"/>
                                          </p:val>
                                        </p:tav>
                                        <p:tav tm="100000">
                                          <p:val>
                                            <p:strVal val="#ppt_x"/>
                                          </p:val>
                                        </p:tav>
                                      </p:tavLst>
                                    </p:anim>
                                    <p:anim calcmode="lin" valueType="num">
                                      <p:cBhvr additive="base">
                                        <p:cTn id="32"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a:solidFill>
                  <a:srgbClr val="000000"/>
                </a:solidFill>
                <a:latin typeface="微软雅黑" pitchFamily="34" charset="-122"/>
                <a:ea typeface="微软雅黑" pitchFamily="34" charset="-122"/>
              </a:rPr>
              <a:t>SparkSQL</a:t>
            </a:r>
            <a:r>
              <a:rPr lang="en-US" altLang="zh-CN" sz="3800" b="1" dirty="0">
                <a:solidFill>
                  <a:srgbClr val="000000"/>
                </a:solidFill>
                <a:latin typeface="微软雅黑" pitchFamily="34" charset="-122"/>
                <a:ea typeface="微软雅黑" pitchFamily="34" charset="-122"/>
              </a:rPr>
              <a:t> </a:t>
            </a:r>
            <a:r>
              <a:rPr lang="zh-CN" altLang="en-US" sz="3800" b="1" dirty="0" smtClean="0">
                <a:solidFill>
                  <a:srgbClr val="000000"/>
                </a:solidFill>
                <a:latin typeface="微软雅黑" pitchFamily="34" charset="-122"/>
                <a:ea typeface="微软雅黑" pitchFamily="34" charset="-122"/>
              </a:rPr>
              <a:t>运行原理</a:t>
            </a:r>
            <a:endParaRPr lang="zh-CN" altLang="en-US" sz="38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152400" y="987896"/>
            <a:ext cx="8991600" cy="5105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t>Catalyst</a:t>
            </a:r>
            <a:r>
              <a:rPr lang="zh-CN" altLang="en-US" b="1" dirty="0"/>
              <a:t>工作流程</a:t>
            </a:r>
            <a:endParaRPr lang="zh-CN" altLang="en-US" dirty="0"/>
          </a:p>
          <a:p>
            <a:pPr marL="0" indent="0">
              <a:buNone/>
            </a:pPr>
            <a:r>
              <a:rPr lang="zh-CN" altLang="en-US" dirty="0"/>
              <a:t/>
            </a:r>
            <a:br>
              <a:rPr lang="zh-CN" altLang="en-US" dirty="0"/>
            </a:br>
            <a:endParaRPr lang="en-US" altLang="zh-CN" dirty="0" smtClean="0">
              <a:solidFill>
                <a:srgbClr val="000000"/>
              </a:solidFill>
              <a:latin typeface="Times New Roman" pitchFamily="18" charset="0"/>
              <a:ea typeface="宋体" charset="-122"/>
              <a:cs typeface="Times New Roman" pitchFamily="18" charset="0"/>
            </a:endParaRPr>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215" y="1628800"/>
            <a:ext cx="8373363"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19932" y="4482986"/>
            <a:ext cx="7730876" cy="369332"/>
          </a:xfrm>
          <a:prstGeom prst="rect">
            <a:avLst/>
          </a:prstGeom>
        </p:spPr>
        <p:txBody>
          <a:bodyPr wrap="square">
            <a:spAutoFit/>
          </a:bodyPr>
          <a:lstStyle/>
          <a:p>
            <a:endParaRPr lang="zh-CN" altLang="en-US" dirty="0"/>
          </a:p>
        </p:txBody>
      </p:sp>
    </p:spTree>
    <p:extLst>
      <p:ext uri="{BB962C8B-B14F-4D97-AF65-F5344CB8AC3E}">
        <p14:creationId xmlns:p14="http://schemas.microsoft.com/office/powerpoint/2010/main" val="21286916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a:solidFill>
                  <a:srgbClr val="000000"/>
                </a:solidFill>
                <a:latin typeface="微软雅黑" pitchFamily="34" charset="-122"/>
                <a:ea typeface="微软雅黑" pitchFamily="34" charset="-122"/>
              </a:rPr>
              <a:t>SparkSQL</a:t>
            </a:r>
            <a:r>
              <a:rPr lang="en-US" altLang="zh-CN" sz="3800" b="1" dirty="0">
                <a:solidFill>
                  <a:srgbClr val="000000"/>
                </a:solidFill>
                <a:latin typeface="微软雅黑" pitchFamily="34" charset="-122"/>
                <a:ea typeface="微软雅黑" pitchFamily="34" charset="-122"/>
              </a:rPr>
              <a:t> </a:t>
            </a:r>
            <a:r>
              <a:rPr lang="zh-CN" altLang="en-US" sz="3800" b="1" dirty="0">
                <a:solidFill>
                  <a:srgbClr val="000000"/>
                </a:solidFill>
                <a:latin typeface="微软雅黑" pitchFamily="34" charset="-122"/>
                <a:ea typeface="微软雅黑" pitchFamily="34" charset="-122"/>
              </a:rPr>
              <a:t>运行原理</a:t>
            </a:r>
          </a:p>
        </p:txBody>
      </p:sp>
      <p:sp>
        <p:nvSpPr>
          <p:cNvPr id="8" name="内容占位符 2"/>
          <p:cNvSpPr txBox="1">
            <a:spLocks/>
          </p:cNvSpPr>
          <p:nvPr/>
        </p:nvSpPr>
        <p:spPr>
          <a:xfrm>
            <a:off x="152400" y="987896"/>
            <a:ext cx="8991600" cy="3072384"/>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smtClean="0"/>
              <a:t>Parser</a:t>
            </a:r>
          </a:p>
          <a:p>
            <a:pPr marL="0" indent="0">
              <a:buNone/>
            </a:pPr>
            <a:r>
              <a:rPr lang="en-US" altLang="zh-CN" dirty="0"/>
              <a:t>Parser</a:t>
            </a:r>
            <a:r>
              <a:rPr lang="zh-CN" altLang="en-US" dirty="0"/>
              <a:t>模块目前基本都使用第三方类库</a:t>
            </a:r>
            <a:r>
              <a:rPr lang="en-US" altLang="zh-CN" dirty="0"/>
              <a:t>ANTLR</a:t>
            </a:r>
            <a:r>
              <a:rPr lang="zh-CN" altLang="en-US" dirty="0"/>
              <a:t>进行实现，比如</a:t>
            </a:r>
            <a:r>
              <a:rPr lang="en-US" altLang="zh-CN" dirty="0"/>
              <a:t>Hive</a:t>
            </a:r>
            <a:r>
              <a:rPr lang="zh-CN" altLang="en-US" dirty="0"/>
              <a:t>、 </a:t>
            </a:r>
            <a:r>
              <a:rPr lang="en-US" altLang="zh-CN" dirty="0"/>
              <a:t>Presto</a:t>
            </a:r>
            <a:r>
              <a:rPr lang="zh-CN" altLang="en-US" dirty="0"/>
              <a:t>、</a:t>
            </a:r>
            <a:r>
              <a:rPr lang="en-US" altLang="zh-CN" dirty="0" err="1"/>
              <a:t>SparkSQL</a:t>
            </a:r>
            <a:r>
              <a:rPr lang="zh-CN" altLang="en-US" dirty="0"/>
              <a:t>等。</a:t>
            </a:r>
            <a:endParaRPr lang="en-US" altLang="zh-CN" dirty="0"/>
          </a:p>
          <a:p>
            <a:pPr marL="0" indent="0">
              <a:buNone/>
            </a:pPr>
            <a:r>
              <a:rPr lang="zh-CN" altLang="en-US" dirty="0" smtClean="0"/>
              <a:t>示例的</a:t>
            </a:r>
            <a:r>
              <a:rPr lang="en-US" altLang="zh-CN" dirty="0" smtClean="0"/>
              <a:t>SQL</a:t>
            </a:r>
            <a:r>
              <a:rPr lang="zh-CN" altLang="en-US" dirty="0" smtClean="0"/>
              <a:t>：</a:t>
            </a:r>
            <a:endParaRPr lang="en-US" altLang="zh-CN" dirty="0" smtClean="0"/>
          </a:p>
          <a:p>
            <a:pPr marL="0" indent="0">
              <a:buNone/>
            </a:pPr>
            <a:r>
              <a:rPr lang="en-US" altLang="zh-CN" sz="2900" dirty="0"/>
              <a:t>SELECT sum(v)</a:t>
            </a:r>
          </a:p>
          <a:p>
            <a:pPr marL="0" indent="0">
              <a:buNone/>
            </a:pPr>
            <a:r>
              <a:rPr lang="en-US" altLang="zh-CN" sz="2900" dirty="0"/>
              <a:t>FROM (</a:t>
            </a:r>
          </a:p>
          <a:p>
            <a:pPr marL="0" indent="0">
              <a:buNone/>
            </a:pPr>
            <a:r>
              <a:rPr lang="en-US" altLang="zh-CN" sz="2900" dirty="0"/>
              <a:t>	SELECT score.id ,100 + 80 + </a:t>
            </a:r>
            <a:r>
              <a:rPr lang="en-US" altLang="zh-CN" sz="2900" dirty="0" err="1"/>
              <a:t>score.math_score</a:t>
            </a:r>
            <a:r>
              <a:rPr lang="en-US" altLang="zh-CN" sz="2900" dirty="0"/>
              <a:t> + </a:t>
            </a:r>
            <a:r>
              <a:rPr lang="en-US" altLang="zh-CN" sz="2900" dirty="0" err="1"/>
              <a:t>score.english_score</a:t>
            </a:r>
            <a:r>
              <a:rPr lang="en-US" altLang="zh-CN" sz="2900" dirty="0"/>
              <a:t> AS v</a:t>
            </a:r>
          </a:p>
          <a:p>
            <a:pPr marL="0" indent="0">
              <a:buNone/>
            </a:pPr>
            <a:r>
              <a:rPr lang="en-US" altLang="zh-CN" sz="2900" dirty="0"/>
              <a:t>	FROM people</a:t>
            </a:r>
          </a:p>
          <a:p>
            <a:pPr marL="0" indent="0">
              <a:buNone/>
            </a:pPr>
            <a:r>
              <a:rPr lang="en-US" altLang="zh-CN" sz="2900" dirty="0"/>
              <a:t>	JOIN score</a:t>
            </a:r>
          </a:p>
          <a:p>
            <a:pPr marL="0" indent="0">
              <a:buNone/>
            </a:pPr>
            <a:r>
              <a:rPr lang="en-US" altLang="zh-CN" sz="2900" dirty="0"/>
              <a:t>	WHERE people.id = score.id</a:t>
            </a:r>
          </a:p>
          <a:p>
            <a:pPr marL="0" indent="0">
              <a:buNone/>
            </a:pPr>
            <a:r>
              <a:rPr lang="en-US" altLang="zh-CN" sz="2900" dirty="0"/>
              <a:t>		AND </a:t>
            </a:r>
            <a:r>
              <a:rPr lang="en-US" altLang="zh-CN" sz="2900" dirty="0" err="1"/>
              <a:t>people.age</a:t>
            </a:r>
            <a:r>
              <a:rPr lang="en-US" altLang="zh-CN" sz="2900" dirty="0"/>
              <a:t> &gt; 10) </a:t>
            </a:r>
            <a:r>
              <a:rPr lang="en-US" altLang="zh-CN" sz="2900" dirty="0" err="1" smtClean="0"/>
              <a:t>tmp</a:t>
            </a:r>
            <a:endParaRPr lang="en-US" altLang="zh-CN" sz="2900" dirty="0" smtClean="0"/>
          </a:p>
          <a:p>
            <a:pPr marL="0" indent="0">
              <a:buNone/>
            </a:pPr>
            <a:r>
              <a:rPr lang="zh-CN" altLang="en-US" dirty="0" smtClean="0"/>
              <a:t>（其中</a:t>
            </a:r>
            <a:r>
              <a:rPr lang="en-US" altLang="zh-CN" dirty="0"/>
              <a:t>people</a:t>
            </a:r>
            <a:r>
              <a:rPr lang="zh-CN" altLang="en-US" dirty="0"/>
              <a:t>表主要存储用户基本信息，</a:t>
            </a:r>
            <a:r>
              <a:rPr lang="en-US" altLang="zh-CN" dirty="0"/>
              <a:t>score</a:t>
            </a:r>
            <a:r>
              <a:rPr lang="zh-CN" altLang="en-US" dirty="0"/>
              <a:t>表存储用户的各种成绩</a:t>
            </a:r>
            <a:r>
              <a:rPr lang="zh-CN" altLang="en-US" dirty="0" smtClean="0"/>
              <a:t>）</a:t>
            </a:r>
            <a:endParaRPr lang="en-US" altLang="zh-CN"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240" y="4060279"/>
            <a:ext cx="553402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p:cNvSpPr txBox="1">
            <a:spLocks/>
          </p:cNvSpPr>
          <p:nvPr/>
        </p:nvSpPr>
        <p:spPr>
          <a:xfrm>
            <a:off x="290736" y="3949849"/>
            <a:ext cx="8991600" cy="215307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dirty="0" smtClean="0">
              <a:solidFill>
                <a:srgbClr val="000000"/>
              </a:solidFill>
              <a:latin typeface="Times New Roman" pitchFamily="18" charset="0"/>
              <a:ea typeface="宋体" charset="-122"/>
              <a:cs typeface="Times New Roman" pitchFamily="18" charset="0"/>
            </a:endParaRPr>
          </a:p>
        </p:txBody>
      </p:sp>
    </p:spTree>
    <p:extLst>
      <p:ext uri="{BB962C8B-B14F-4D97-AF65-F5344CB8AC3E}">
        <p14:creationId xmlns:p14="http://schemas.microsoft.com/office/powerpoint/2010/main" val="39141187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a:solidFill>
                  <a:srgbClr val="000000"/>
                </a:solidFill>
                <a:latin typeface="微软雅黑" pitchFamily="34" charset="-122"/>
                <a:ea typeface="微软雅黑" pitchFamily="34" charset="-122"/>
              </a:rPr>
              <a:t>SparkSQL</a:t>
            </a:r>
            <a:r>
              <a:rPr lang="en-US" altLang="zh-CN" sz="3800" b="1" dirty="0">
                <a:solidFill>
                  <a:srgbClr val="000000"/>
                </a:solidFill>
                <a:latin typeface="微软雅黑" pitchFamily="34" charset="-122"/>
                <a:ea typeface="微软雅黑" pitchFamily="34" charset="-122"/>
              </a:rPr>
              <a:t> </a:t>
            </a:r>
            <a:r>
              <a:rPr lang="zh-CN" altLang="en-US" sz="3800" b="1" dirty="0">
                <a:solidFill>
                  <a:srgbClr val="000000"/>
                </a:solidFill>
                <a:latin typeface="微软雅黑" pitchFamily="34" charset="-122"/>
                <a:ea typeface="微软雅黑" pitchFamily="34" charset="-122"/>
              </a:rPr>
              <a:t>运行原理</a:t>
            </a:r>
          </a:p>
        </p:txBody>
      </p:sp>
      <p:sp>
        <p:nvSpPr>
          <p:cNvPr id="8" name="内容占位符 2"/>
          <p:cNvSpPr txBox="1">
            <a:spLocks/>
          </p:cNvSpPr>
          <p:nvPr/>
        </p:nvSpPr>
        <p:spPr>
          <a:xfrm>
            <a:off x="152400" y="836712"/>
            <a:ext cx="8991600" cy="93610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smtClean="0"/>
              <a:t>Analyzer</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772816"/>
            <a:ext cx="583882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2"/>
          <p:cNvSpPr txBox="1">
            <a:spLocks/>
          </p:cNvSpPr>
          <p:nvPr/>
        </p:nvSpPr>
        <p:spPr>
          <a:xfrm>
            <a:off x="339502" y="4293096"/>
            <a:ext cx="8048922" cy="2016224"/>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t>Analyzer</a:t>
            </a:r>
            <a:r>
              <a:rPr lang="zh-CN" altLang="en-US" dirty="0"/>
              <a:t>会再次遍历整个语法树，对树上的每个节点进行数据类型绑定以及函数</a:t>
            </a:r>
            <a:r>
              <a:rPr lang="zh-CN" altLang="en-US" dirty="0" smtClean="0"/>
              <a:t>绑定。</a:t>
            </a:r>
            <a:endParaRPr lang="en-US" altLang="zh-CN" dirty="0"/>
          </a:p>
          <a:p>
            <a:pPr marL="0" indent="0">
              <a:buNone/>
            </a:pPr>
            <a:endParaRPr lang="en-US" altLang="zh-CN" dirty="0" smtClean="0"/>
          </a:p>
          <a:p>
            <a:pPr marL="0" indent="0">
              <a:buNone/>
            </a:pPr>
            <a:r>
              <a:rPr lang="zh-CN" altLang="en-US" dirty="0" smtClean="0"/>
              <a:t>比如</a:t>
            </a:r>
            <a:r>
              <a:rPr lang="en-US" altLang="zh-CN" dirty="0" smtClean="0"/>
              <a:t>people</a:t>
            </a:r>
            <a:r>
              <a:rPr lang="zh-CN" altLang="en-US" dirty="0" smtClean="0"/>
              <a:t> 解析</a:t>
            </a:r>
            <a:r>
              <a:rPr lang="zh-CN" altLang="en-US" dirty="0"/>
              <a:t>为包含</a:t>
            </a:r>
            <a:r>
              <a:rPr lang="en-US" altLang="zh-CN" dirty="0"/>
              <a:t>age</a:t>
            </a:r>
            <a:r>
              <a:rPr lang="zh-CN" altLang="en-US" dirty="0"/>
              <a:t>、</a:t>
            </a:r>
            <a:r>
              <a:rPr lang="en-US" altLang="zh-CN" dirty="0"/>
              <a:t>id</a:t>
            </a:r>
            <a:r>
              <a:rPr lang="zh-CN" altLang="en-US" dirty="0"/>
              <a:t>以及</a:t>
            </a:r>
            <a:r>
              <a:rPr lang="en-US" altLang="zh-CN" dirty="0"/>
              <a:t>name</a:t>
            </a:r>
            <a:r>
              <a:rPr lang="zh-CN" altLang="en-US" dirty="0"/>
              <a:t>三列的</a:t>
            </a:r>
            <a:r>
              <a:rPr lang="zh-CN" altLang="en-US" dirty="0" smtClean="0"/>
              <a:t>表</a:t>
            </a:r>
            <a:endParaRPr lang="en-US" altLang="zh-CN" dirty="0" smtClean="0"/>
          </a:p>
          <a:p>
            <a:pPr marL="0" indent="0">
              <a:buNone/>
            </a:pPr>
            <a:r>
              <a:rPr lang="en-US" altLang="zh-CN" dirty="0" err="1" smtClean="0"/>
              <a:t>people.age</a:t>
            </a:r>
            <a:r>
              <a:rPr lang="zh-CN" altLang="en-US" dirty="0"/>
              <a:t>会被解析为数据类型为</a:t>
            </a:r>
            <a:r>
              <a:rPr lang="en-US" altLang="zh-CN" dirty="0" err="1"/>
              <a:t>int</a:t>
            </a:r>
            <a:r>
              <a:rPr lang="zh-CN" altLang="en-US" dirty="0"/>
              <a:t>的</a:t>
            </a:r>
            <a:r>
              <a:rPr lang="zh-CN" altLang="en-US" dirty="0" smtClean="0"/>
              <a:t>变量</a:t>
            </a:r>
            <a:endParaRPr lang="en-US" altLang="zh-CN" dirty="0" smtClean="0"/>
          </a:p>
          <a:p>
            <a:pPr marL="0" indent="0">
              <a:buNone/>
            </a:pPr>
            <a:r>
              <a:rPr lang="en-US" altLang="zh-CN" dirty="0" smtClean="0"/>
              <a:t>sum</a:t>
            </a:r>
            <a:r>
              <a:rPr lang="zh-CN" altLang="en-US" dirty="0"/>
              <a:t>会被解析为特定的聚合</a:t>
            </a:r>
            <a:r>
              <a:rPr lang="zh-CN" altLang="en-US" dirty="0" smtClean="0"/>
              <a:t>函数</a:t>
            </a:r>
            <a:endParaRPr lang="en-US" altLang="zh-CN" dirty="0" smtClean="0"/>
          </a:p>
        </p:txBody>
      </p:sp>
    </p:spTree>
    <p:extLst>
      <p:ext uri="{BB962C8B-B14F-4D97-AF65-F5344CB8AC3E}">
        <p14:creationId xmlns:p14="http://schemas.microsoft.com/office/powerpoint/2010/main" val="33890931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1628800"/>
            <a:ext cx="609600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a:solidFill>
                  <a:srgbClr val="000000"/>
                </a:solidFill>
                <a:latin typeface="微软雅黑" pitchFamily="34" charset="-122"/>
                <a:ea typeface="微软雅黑" pitchFamily="34" charset="-122"/>
              </a:rPr>
              <a:t>SparkSQL</a:t>
            </a:r>
            <a:r>
              <a:rPr lang="en-US" altLang="zh-CN" sz="3800" b="1" dirty="0">
                <a:solidFill>
                  <a:srgbClr val="000000"/>
                </a:solidFill>
                <a:latin typeface="微软雅黑" pitchFamily="34" charset="-122"/>
                <a:ea typeface="微软雅黑" pitchFamily="34" charset="-122"/>
              </a:rPr>
              <a:t> </a:t>
            </a:r>
            <a:r>
              <a:rPr lang="zh-CN" altLang="en-US" sz="3800" b="1" dirty="0">
                <a:solidFill>
                  <a:srgbClr val="000000"/>
                </a:solidFill>
                <a:latin typeface="微软雅黑" pitchFamily="34" charset="-122"/>
                <a:ea typeface="微软雅黑" pitchFamily="34" charset="-122"/>
              </a:rPr>
              <a:t>运行原理</a:t>
            </a:r>
          </a:p>
        </p:txBody>
      </p:sp>
      <p:sp>
        <p:nvSpPr>
          <p:cNvPr id="8" name="内容占位符 2"/>
          <p:cNvSpPr txBox="1">
            <a:spLocks/>
          </p:cNvSpPr>
          <p:nvPr/>
        </p:nvSpPr>
        <p:spPr>
          <a:xfrm>
            <a:off x="152400" y="987896"/>
            <a:ext cx="8991600" cy="71291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smtClean="0"/>
              <a:t>Optimizer</a:t>
            </a:r>
          </a:p>
        </p:txBody>
      </p:sp>
      <p:sp>
        <p:nvSpPr>
          <p:cNvPr id="9" name="内容占位符 2"/>
          <p:cNvSpPr txBox="1">
            <a:spLocks/>
          </p:cNvSpPr>
          <p:nvPr/>
        </p:nvSpPr>
        <p:spPr>
          <a:xfrm>
            <a:off x="1619672" y="4797152"/>
            <a:ext cx="5984304" cy="71291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2400" dirty="0" smtClean="0"/>
              <a:t> 谓词</a:t>
            </a:r>
            <a:r>
              <a:rPr lang="zh-CN" altLang="en-US" sz="2400" dirty="0"/>
              <a:t>下推（</a:t>
            </a:r>
            <a:r>
              <a:rPr lang="en-US" altLang="zh-CN" sz="2400" dirty="0"/>
              <a:t>Predicate </a:t>
            </a:r>
            <a:r>
              <a:rPr lang="en-US" altLang="zh-CN" sz="2400" dirty="0" smtClean="0"/>
              <a:t>Pushdown</a:t>
            </a:r>
            <a:r>
              <a:rPr lang="zh-CN" altLang="en-US" sz="2400" dirty="0" smtClean="0"/>
              <a:t>）</a:t>
            </a:r>
          </a:p>
          <a:p>
            <a:pPr marL="0" indent="0" algn="ctr">
              <a:buNone/>
            </a:pPr>
            <a:endParaRPr lang="en-US" altLang="zh-CN" sz="2400" b="1" dirty="0" smtClean="0"/>
          </a:p>
        </p:txBody>
      </p:sp>
    </p:spTree>
    <p:extLst>
      <p:ext uri="{BB962C8B-B14F-4D97-AF65-F5344CB8AC3E}">
        <p14:creationId xmlns:p14="http://schemas.microsoft.com/office/powerpoint/2010/main" val="4201547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a:solidFill>
                  <a:srgbClr val="000000"/>
                </a:solidFill>
                <a:latin typeface="微软雅黑" pitchFamily="34" charset="-122"/>
                <a:ea typeface="微软雅黑" pitchFamily="34" charset="-122"/>
              </a:rPr>
              <a:t>SparkSQL</a:t>
            </a:r>
            <a:r>
              <a:rPr lang="en-US" altLang="zh-CN" sz="3800" b="1" dirty="0">
                <a:solidFill>
                  <a:srgbClr val="000000"/>
                </a:solidFill>
                <a:latin typeface="微软雅黑" pitchFamily="34" charset="-122"/>
                <a:ea typeface="微软雅黑" pitchFamily="34" charset="-122"/>
              </a:rPr>
              <a:t> </a:t>
            </a:r>
            <a:r>
              <a:rPr lang="zh-CN" altLang="en-US" sz="3800" b="1" dirty="0">
                <a:solidFill>
                  <a:srgbClr val="000000"/>
                </a:solidFill>
                <a:latin typeface="微软雅黑" pitchFamily="34" charset="-122"/>
                <a:ea typeface="微软雅黑" pitchFamily="34" charset="-122"/>
              </a:rPr>
              <a:t>运行原理</a:t>
            </a:r>
          </a:p>
        </p:txBody>
      </p:sp>
      <p:sp>
        <p:nvSpPr>
          <p:cNvPr id="8" name="内容占位符 2"/>
          <p:cNvSpPr txBox="1">
            <a:spLocks/>
          </p:cNvSpPr>
          <p:nvPr/>
        </p:nvSpPr>
        <p:spPr>
          <a:xfrm>
            <a:off x="152400" y="987896"/>
            <a:ext cx="8991600" cy="71291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smtClean="0"/>
              <a:t>Optimizer</a:t>
            </a:r>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628428"/>
            <a:ext cx="62865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内容占位符 2"/>
          <p:cNvSpPr txBox="1">
            <a:spLocks/>
          </p:cNvSpPr>
          <p:nvPr/>
        </p:nvSpPr>
        <p:spPr>
          <a:xfrm>
            <a:off x="1619672" y="4797152"/>
            <a:ext cx="5984304" cy="71291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2400" dirty="0"/>
              <a:t>常量累加（</a:t>
            </a:r>
            <a:r>
              <a:rPr lang="en-US" altLang="zh-CN" sz="2400" dirty="0"/>
              <a:t>Constant Folding</a:t>
            </a:r>
            <a:r>
              <a:rPr lang="zh-CN" altLang="en-US" sz="2400" dirty="0"/>
              <a:t>）</a:t>
            </a:r>
            <a:endParaRPr lang="en-US" altLang="zh-CN" sz="2400" b="1" dirty="0" smtClean="0"/>
          </a:p>
        </p:txBody>
      </p:sp>
    </p:spTree>
    <p:extLst>
      <p:ext uri="{BB962C8B-B14F-4D97-AF65-F5344CB8AC3E}">
        <p14:creationId xmlns:p14="http://schemas.microsoft.com/office/powerpoint/2010/main" val="30902618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1000"/>
                                        <p:tgtEl>
                                          <p:spTgt spid="5123"/>
                                        </p:tgtEl>
                                      </p:cBhvr>
                                    </p:animEffect>
                                    <p:anim calcmode="lin" valueType="num">
                                      <p:cBhvr>
                                        <p:cTn id="8" dur="1000" fill="hold"/>
                                        <p:tgtEl>
                                          <p:spTgt spid="5123"/>
                                        </p:tgtEl>
                                        <p:attrNameLst>
                                          <p:attrName>ppt_x</p:attrName>
                                        </p:attrNameLst>
                                      </p:cBhvr>
                                      <p:tavLst>
                                        <p:tav tm="0">
                                          <p:val>
                                            <p:strVal val="#ppt_x"/>
                                          </p:val>
                                        </p:tav>
                                        <p:tav tm="100000">
                                          <p:val>
                                            <p:strVal val="#ppt_x"/>
                                          </p:val>
                                        </p:tav>
                                      </p:tavLst>
                                    </p:anim>
                                    <p:anim calcmode="lin" valueType="num">
                                      <p:cBhvr>
                                        <p:cTn id="9"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1772816"/>
            <a:ext cx="609600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a:solidFill>
                  <a:srgbClr val="000000"/>
                </a:solidFill>
                <a:latin typeface="微软雅黑" pitchFamily="34" charset="-122"/>
                <a:ea typeface="微软雅黑" pitchFamily="34" charset="-122"/>
              </a:rPr>
              <a:t>SparkSQL</a:t>
            </a:r>
            <a:r>
              <a:rPr lang="en-US" altLang="zh-CN" sz="3800" b="1" dirty="0">
                <a:solidFill>
                  <a:srgbClr val="000000"/>
                </a:solidFill>
                <a:latin typeface="微软雅黑" pitchFamily="34" charset="-122"/>
                <a:ea typeface="微软雅黑" pitchFamily="34" charset="-122"/>
              </a:rPr>
              <a:t> </a:t>
            </a:r>
            <a:r>
              <a:rPr lang="zh-CN" altLang="en-US" sz="3800" b="1" dirty="0">
                <a:solidFill>
                  <a:srgbClr val="000000"/>
                </a:solidFill>
                <a:latin typeface="微软雅黑" pitchFamily="34" charset="-122"/>
                <a:ea typeface="微软雅黑" pitchFamily="34" charset="-122"/>
              </a:rPr>
              <a:t>运行原理</a:t>
            </a:r>
          </a:p>
        </p:txBody>
      </p:sp>
      <p:sp>
        <p:nvSpPr>
          <p:cNvPr id="8" name="内容占位符 2"/>
          <p:cNvSpPr txBox="1">
            <a:spLocks/>
          </p:cNvSpPr>
          <p:nvPr/>
        </p:nvSpPr>
        <p:spPr>
          <a:xfrm>
            <a:off x="152400" y="987896"/>
            <a:ext cx="8991600" cy="71291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smtClean="0"/>
              <a:t>Optimizer</a:t>
            </a:r>
          </a:p>
        </p:txBody>
      </p:sp>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4950" y="1805980"/>
            <a:ext cx="62865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3736" y="1556792"/>
            <a:ext cx="619125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内容占位符 2"/>
          <p:cNvSpPr txBox="1">
            <a:spLocks/>
          </p:cNvSpPr>
          <p:nvPr/>
        </p:nvSpPr>
        <p:spPr>
          <a:xfrm>
            <a:off x="1619672" y="4948336"/>
            <a:ext cx="5984304" cy="71291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2400" dirty="0"/>
              <a:t>列值裁剪（</a:t>
            </a:r>
            <a:r>
              <a:rPr lang="en-US" altLang="zh-CN" sz="2400" dirty="0"/>
              <a:t>Column Pruning</a:t>
            </a:r>
            <a:r>
              <a:rPr lang="zh-CN" altLang="en-US" sz="2400" dirty="0"/>
              <a:t>）</a:t>
            </a:r>
            <a:endParaRPr lang="en-US" altLang="zh-CN" sz="2400" b="1" dirty="0" smtClean="0"/>
          </a:p>
        </p:txBody>
      </p:sp>
    </p:spTree>
    <p:extLst>
      <p:ext uri="{BB962C8B-B14F-4D97-AF65-F5344CB8AC3E}">
        <p14:creationId xmlns:p14="http://schemas.microsoft.com/office/powerpoint/2010/main" val="30625877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3"/>
                                        </p:tgtEl>
                                        <p:attrNameLst>
                                          <p:attrName>style.visibility</p:attrName>
                                        </p:attrNameLst>
                                      </p:cBhvr>
                                      <p:to>
                                        <p:strVal val="visible"/>
                                      </p:to>
                                    </p:set>
                                    <p:animEffect transition="in" filter="fade">
                                      <p:cBhvr>
                                        <p:cTn id="14" dur="1000"/>
                                        <p:tgtEl>
                                          <p:spTgt spid="5123"/>
                                        </p:tgtEl>
                                      </p:cBhvr>
                                    </p:animEffect>
                                    <p:anim calcmode="lin" valueType="num">
                                      <p:cBhvr>
                                        <p:cTn id="15" dur="1000" fill="hold"/>
                                        <p:tgtEl>
                                          <p:spTgt spid="5123"/>
                                        </p:tgtEl>
                                        <p:attrNameLst>
                                          <p:attrName>ppt_x</p:attrName>
                                        </p:attrNameLst>
                                      </p:cBhvr>
                                      <p:tavLst>
                                        <p:tav tm="0">
                                          <p:val>
                                            <p:strVal val="#ppt_x"/>
                                          </p:val>
                                        </p:tav>
                                        <p:tav tm="100000">
                                          <p:val>
                                            <p:strVal val="#ppt_x"/>
                                          </p:val>
                                        </p:tav>
                                      </p:tavLst>
                                    </p:anim>
                                    <p:anim calcmode="lin" valueType="num">
                                      <p:cBhvr>
                                        <p:cTn id="16"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24"/>
                                        </p:tgtEl>
                                        <p:attrNameLst>
                                          <p:attrName>style.visibility</p:attrName>
                                        </p:attrNameLst>
                                      </p:cBhvr>
                                      <p:to>
                                        <p:strVal val="visible"/>
                                      </p:to>
                                    </p:set>
                                    <p:animEffect transition="in" filter="fade">
                                      <p:cBhvr>
                                        <p:cTn id="21" dur="1000"/>
                                        <p:tgtEl>
                                          <p:spTgt spid="5124"/>
                                        </p:tgtEl>
                                      </p:cBhvr>
                                    </p:animEffect>
                                    <p:anim calcmode="lin" valueType="num">
                                      <p:cBhvr>
                                        <p:cTn id="22" dur="1000" fill="hold"/>
                                        <p:tgtEl>
                                          <p:spTgt spid="5124"/>
                                        </p:tgtEl>
                                        <p:attrNameLst>
                                          <p:attrName>ppt_x</p:attrName>
                                        </p:attrNameLst>
                                      </p:cBhvr>
                                      <p:tavLst>
                                        <p:tav tm="0">
                                          <p:val>
                                            <p:strVal val="#ppt_x"/>
                                          </p:val>
                                        </p:tav>
                                        <p:tav tm="100000">
                                          <p:val>
                                            <p:strVal val="#ppt_x"/>
                                          </p:val>
                                        </p:tav>
                                      </p:tavLst>
                                    </p:anim>
                                    <p:anim calcmode="lin" valueType="num">
                                      <p:cBhvr>
                                        <p:cTn id="23" dur="1000" fill="hold"/>
                                        <p:tgtEl>
                                          <p:spTgt spid="5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a:solidFill>
                  <a:srgbClr val="000000"/>
                </a:solidFill>
                <a:latin typeface="微软雅黑" pitchFamily="34" charset="-122"/>
                <a:ea typeface="微软雅黑" pitchFamily="34" charset="-122"/>
              </a:rPr>
              <a:t>SparkSQL</a:t>
            </a:r>
            <a:r>
              <a:rPr lang="en-US" altLang="zh-CN" sz="3800" b="1" dirty="0">
                <a:solidFill>
                  <a:srgbClr val="000000"/>
                </a:solidFill>
                <a:latin typeface="微软雅黑" pitchFamily="34" charset="-122"/>
                <a:ea typeface="微软雅黑" pitchFamily="34" charset="-122"/>
              </a:rPr>
              <a:t> </a:t>
            </a:r>
            <a:r>
              <a:rPr lang="zh-CN" altLang="en-US" sz="3800" b="1" dirty="0">
                <a:solidFill>
                  <a:srgbClr val="000000"/>
                </a:solidFill>
                <a:latin typeface="微软雅黑" pitchFamily="34" charset="-122"/>
                <a:ea typeface="微软雅黑" pitchFamily="34" charset="-122"/>
              </a:rPr>
              <a:t>运行原理</a:t>
            </a:r>
          </a:p>
        </p:txBody>
      </p:sp>
      <p:sp>
        <p:nvSpPr>
          <p:cNvPr id="8" name="内容占位符 2"/>
          <p:cNvSpPr txBox="1">
            <a:spLocks/>
          </p:cNvSpPr>
          <p:nvPr/>
        </p:nvSpPr>
        <p:spPr>
          <a:xfrm>
            <a:off x="152400" y="987896"/>
            <a:ext cx="8991600" cy="5105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smtClean="0"/>
              <a:t>Optimizer</a:t>
            </a:r>
            <a:endParaRPr lang="en-US" altLang="zh-CN" dirty="0" smtClean="0">
              <a:solidFill>
                <a:srgbClr val="000000"/>
              </a:solidFill>
              <a:latin typeface="Times New Roman" pitchFamily="18" charset="0"/>
              <a:ea typeface="宋体" charset="-122"/>
              <a:cs typeface="Times New Roman" pitchFamily="18" charset="0"/>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1613" y="1743075"/>
            <a:ext cx="6200775"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p:cNvSpPr txBox="1">
            <a:spLocks/>
          </p:cNvSpPr>
          <p:nvPr/>
        </p:nvSpPr>
        <p:spPr>
          <a:xfrm>
            <a:off x="1656048" y="5188260"/>
            <a:ext cx="5984304" cy="71291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2400" dirty="0" smtClean="0"/>
              <a:t>物理执行</a:t>
            </a:r>
            <a:r>
              <a:rPr lang="zh-CN" altLang="en-US" sz="2400" dirty="0" smtClean="0"/>
              <a:t>计划（</a:t>
            </a:r>
            <a:r>
              <a:rPr lang="en-US" altLang="zh-CN" sz="2400" dirty="0" smtClean="0"/>
              <a:t>Physical Plan</a:t>
            </a:r>
            <a:r>
              <a:rPr lang="zh-CN" altLang="en-US" sz="2400" dirty="0" smtClean="0"/>
              <a:t>）</a:t>
            </a:r>
            <a:endParaRPr lang="en-US" altLang="zh-CN" sz="2400" dirty="0" smtClean="0"/>
          </a:p>
        </p:txBody>
      </p:sp>
    </p:spTree>
    <p:extLst>
      <p:ext uri="{BB962C8B-B14F-4D97-AF65-F5344CB8AC3E}">
        <p14:creationId xmlns:p14="http://schemas.microsoft.com/office/powerpoint/2010/main" val="4861794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smtClean="0">
                <a:solidFill>
                  <a:srgbClr val="000000"/>
                </a:solidFill>
                <a:latin typeface="微软雅黑" pitchFamily="34" charset="-122"/>
                <a:ea typeface="微软雅黑" pitchFamily="34" charset="-122"/>
              </a:rPr>
              <a:t>SparkSQL</a:t>
            </a:r>
            <a:r>
              <a:rPr lang="zh-CN" altLang="en-US" sz="3800" b="1" dirty="0" smtClean="0">
                <a:solidFill>
                  <a:srgbClr val="000000"/>
                </a:solidFill>
                <a:latin typeface="微软雅黑" pitchFamily="34" charset="-122"/>
                <a:ea typeface="微软雅黑" pitchFamily="34" charset="-122"/>
              </a:rPr>
              <a:t>概述</a:t>
            </a:r>
            <a:endParaRPr lang="zh-CN" altLang="en-US" sz="38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548952" y="987896"/>
            <a:ext cx="8991600" cy="344921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smtClean="0"/>
              <a:t>Spark</a:t>
            </a:r>
            <a:r>
              <a:rPr lang="zh-CN" altLang="en-US" b="1" dirty="0" smtClean="0"/>
              <a:t>的主要成员</a:t>
            </a:r>
            <a:endParaRPr lang="en-US" altLang="zh-CN" b="1" dirty="0" smtClean="0"/>
          </a:p>
          <a:p>
            <a:pPr marL="0" indent="0">
              <a:buNone/>
            </a:pPr>
            <a:endParaRPr lang="en-US" altLang="zh-CN" b="1" dirty="0"/>
          </a:p>
          <a:p>
            <a:pPr marL="0" indent="0">
              <a:buNone/>
            </a:pPr>
            <a:endParaRPr lang="en-US" altLang="zh-CN" b="1" dirty="0" smtClean="0"/>
          </a:p>
          <a:p>
            <a:pPr marL="0" indent="0">
              <a:buNone/>
            </a:pPr>
            <a:endParaRPr lang="en-US" altLang="zh-CN" b="1" dirty="0"/>
          </a:p>
          <a:p>
            <a:pPr marL="0" indent="0">
              <a:buNone/>
            </a:pPr>
            <a:endParaRPr lang="en-US" altLang="zh-CN" b="1" dirty="0"/>
          </a:p>
          <a:p>
            <a:pPr marL="0" indent="0">
              <a:buNone/>
            </a:pPr>
            <a:endParaRPr lang="en-US" altLang="zh-CN" b="1"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769230"/>
            <a:ext cx="4747126" cy="233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95536" y="4797152"/>
            <a:ext cx="8280920" cy="954107"/>
          </a:xfrm>
          <a:prstGeom prst="rect">
            <a:avLst/>
          </a:prstGeom>
        </p:spPr>
        <p:txBody>
          <a:bodyPr wrap="square">
            <a:spAutoFit/>
          </a:bodyPr>
          <a:lstStyle/>
          <a:p>
            <a:pPr marL="0" indent="0">
              <a:buNone/>
            </a:pPr>
            <a:r>
              <a:rPr lang="en-US" altLang="zh-CN" sz="2800" b="1" dirty="0"/>
              <a:t>Spark SQL</a:t>
            </a:r>
            <a:r>
              <a:rPr lang="en-US" altLang="zh-CN" sz="2800" dirty="0"/>
              <a:t> is Apache Spark's module for working with structured data.</a:t>
            </a:r>
            <a:endParaRPr lang="en-US" altLang="zh-CN" sz="2800" dirty="0"/>
          </a:p>
        </p:txBody>
      </p:sp>
    </p:spTree>
    <p:extLst>
      <p:ext uri="{BB962C8B-B14F-4D97-AF65-F5344CB8AC3E}">
        <p14:creationId xmlns:p14="http://schemas.microsoft.com/office/powerpoint/2010/main" val="3247459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smtClean="0">
                <a:solidFill>
                  <a:srgbClr val="000000"/>
                </a:solidFill>
                <a:latin typeface="微软雅黑" pitchFamily="34" charset="-122"/>
                <a:ea typeface="微软雅黑" pitchFamily="34" charset="-122"/>
              </a:rPr>
              <a:t>SparkSQL</a:t>
            </a:r>
            <a:r>
              <a:rPr lang="zh-CN" altLang="en-US" sz="3800" b="1" dirty="0" smtClean="0">
                <a:solidFill>
                  <a:srgbClr val="000000"/>
                </a:solidFill>
                <a:latin typeface="微软雅黑" pitchFamily="34" charset="-122"/>
                <a:ea typeface="微软雅黑" pitchFamily="34" charset="-122"/>
              </a:rPr>
              <a:t>执行计划</a:t>
            </a:r>
            <a:endParaRPr lang="zh-CN" altLang="en-US" sz="38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152400" y="987896"/>
            <a:ext cx="8991600" cy="5105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dirty="0" smtClean="0">
              <a:solidFill>
                <a:srgbClr val="000000"/>
              </a:solidFill>
              <a:latin typeface="Times New Roman" pitchFamily="18" charset="0"/>
              <a:ea typeface="宋体" charset="-122"/>
              <a:cs typeface="Times New Roman" pitchFamily="18" charset="0"/>
            </a:endParaRPr>
          </a:p>
        </p:txBody>
      </p:sp>
      <p:sp>
        <p:nvSpPr>
          <p:cNvPr id="2" name="矩形 1"/>
          <p:cNvSpPr/>
          <p:nvPr/>
        </p:nvSpPr>
        <p:spPr>
          <a:xfrm>
            <a:off x="323528" y="836712"/>
            <a:ext cx="7848872" cy="1754326"/>
          </a:xfrm>
          <a:prstGeom prst="rect">
            <a:avLst/>
          </a:prstGeom>
        </p:spPr>
        <p:txBody>
          <a:bodyPr wrap="square">
            <a:spAutoFit/>
          </a:bodyPr>
          <a:lstStyle/>
          <a:p>
            <a:r>
              <a:rPr lang="en-US" altLang="zh-CN" b="1" dirty="0" err="1"/>
              <a:t>SparkSQL</a:t>
            </a:r>
            <a:r>
              <a:rPr lang="zh-CN" altLang="en-US" b="1" dirty="0"/>
              <a:t>执行</a:t>
            </a:r>
            <a:r>
              <a:rPr lang="zh-CN" altLang="en-US" b="1" dirty="0" smtClean="0"/>
              <a:t>计划</a:t>
            </a:r>
            <a:endParaRPr lang="en-US" altLang="zh-CN" b="1" dirty="0" smtClean="0"/>
          </a:p>
          <a:p>
            <a:pPr marL="285750" indent="-285750">
              <a:buFont typeface="Wingdings" panose="05000000000000000000" pitchFamily="2" charset="2"/>
              <a:buChar char="Ø"/>
            </a:pPr>
            <a:r>
              <a:rPr lang="en-US" altLang="zh-CN" dirty="0" err="1"/>
              <a:t>queryExecution</a:t>
            </a:r>
            <a:r>
              <a:rPr lang="zh-CN" altLang="en-US" dirty="0"/>
              <a:t>方法查看逻辑执行</a:t>
            </a:r>
            <a:r>
              <a:rPr lang="zh-CN" altLang="en-US" dirty="0" smtClean="0"/>
              <a:t>计划</a:t>
            </a:r>
            <a:endParaRPr lang="en-US" altLang="zh-CN" b="1" dirty="0" smtClean="0"/>
          </a:p>
          <a:p>
            <a:r>
              <a:rPr lang="en-US" altLang="zh-CN" dirty="0" err="1"/>
              <a:t>spark.sql</a:t>
            </a:r>
            <a:r>
              <a:rPr lang="en-US" altLang="zh-CN" dirty="0"/>
              <a:t>(“SELECT  </a:t>
            </a:r>
            <a:r>
              <a:rPr lang="en-US" altLang="zh-CN" dirty="0" err="1"/>
              <a:t>b.item_sku_id,b.sku_name</a:t>
            </a:r>
            <a:r>
              <a:rPr lang="en-US" altLang="zh-CN" dirty="0"/>
              <a:t> FROM </a:t>
            </a:r>
            <a:r>
              <a:rPr lang="en-US" altLang="zh-CN" dirty="0" err="1"/>
              <a:t>fdm.fdm_szad_b_dtcy_cate_list</a:t>
            </a:r>
            <a:r>
              <a:rPr lang="en-US" altLang="zh-CN" dirty="0"/>
              <a:t> a JOIN </a:t>
            </a:r>
            <a:r>
              <a:rPr lang="en-US" altLang="zh-CN" dirty="0" err="1"/>
              <a:t>app.app_szad_m_xp_sku_list_day</a:t>
            </a:r>
            <a:r>
              <a:rPr lang="en-US" altLang="zh-CN" dirty="0"/>
              <a:t> b ON </a:t>
            </a:r>
            <a:r>
              <a:rPr lang="en-US" altLang="zh-CN" dirty="0" err="1"/>
              <a:t>a.dtcy_cate_id</a:t>
            </a:r>
            <a:r>
              <a:rPr lang="en-US" altLang="zh-CN" dirty="0"/>
              <a:t> = </a:t>
            </a:r>
            <a:r>
              <a:rPr lang="en-US" altLang="zh-CN" dirty="0" err="1"/>
              <a:t>b.item_third_cate_cd</a:t>
            </a:r>
            <a:r>
              <a:rPr lang="en-US" altLang="zh-CN" dirty="0"/>
              <a:t> WHERE </a:t>
            </a:r>
            <a:r>
              <a:rPr lang="en-US" altLang="zh-CN" dirty="0" err="1"/>
              <a:t>b.ftime</a:t>
            </a:r>
            <a:r>
              <a:rPr lang="en-US" altLang="zh-CN" dirty="0"/>
              <a:t> = ‘20171126’ AND </a:t>
            </a:r>
            <a:r>
              <a:rPr lang="en-US" altLang="zh-CN" dirty="0" err="1"/>
              <a:t>b.uv</a:t>
            </a:r>
            <a:r>
              <a:rPr lang="en-US" altLang="zh-CN" dirty="0"/>
              <a:t> &gt;= 5 ”). </a:t>
            </a:r>
            <a:r>
              <a:rPr lang="en-US" altLang="zh-CN" dirty="0" err="1" smtClean="0"/>
              <a:t>queryExecution</a:t>
            </a:r>
            <a:endParaRPr lang="en-US" altLang="zh-CN"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252" y="2616934"/>
            <a:ext cx="8791575"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05846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smtClean="0">
                <a:solidFill>
                  <a:srgbClr val="000000"/>
                </a:solidFill>
                <a:latin typeface="微软雅黑" pitchFamily="34" charset="-122"/>
                <a:ea typeface="微软雅黑" pitchFamily="34" charset="-122"/>
              </a:rPr>
              <a:t>SparkSQL</a:t>
            </a:r>
            <a:r>
              <a:rPr lang="zh-CN" altLang="en-US" sz="3800" b="1" dirty="0" smtClean="0">
                <a:solidFill>
                  <a:srgbClr val="000000"/>
                </a:solidFill>
                <a:latin typeface="微软雅黑" pitchFamily="34" charset="-122"/>
                <a:ea typeface="微软雅黑" pitchFamily="34" charset="-122"/>
              </a:rPr>
              <a:t>执行计划</a:t>
            </a:r>
            <a:endParaRPr lang="zh-CN" altLang="en-US" sz="38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152400" y="987896"/>
            <a:ext cx="8991600" cy="5105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dirty="0" smtClean="0">
              <a:solidFill>
                <a:srgbClr val="000000"/>
              </a:solidFill>
              <a:latin typeface="Times New Roman" pitchFamily="18" charset="0"/>
              <a:ea typeface="宋体" charset="-122"/>
              <a:cs typeface="Times New Roman" pitchFamily="18" charset="0"/>
            </a:endParaRPr>
          </a:p>
        </p:txBody>
      </p:sp>
      <p:sp>
        <p:nvSpPr>
          <p:cNvPr id="2" name="矩形 1"/>
          <p:cNvSpPr/>
          <p:nvPr/>
        </p:nvSpPr>
        <p:spPr>
          <a:xfrm>
            <a:off x="323528" y="836712"/>
            <a:ext cx="7848872" cy="1754326"/>
          </a:xfrm>
          <a:prstGeom prst="rect">
            <a:avLst/>
          </a:prstGeom>
        </p:spPr>
        <p:txBody>
          <a:bodyPr wrap="square">
            <a:spAutoFit/>
          </a:bodyPr>
          <a:lstStyle/>
          <a:p>
            <a:r>
              <a:rPr lang="en-US" altLang="zh-CN" b="1" dirty="0" err="1"/>
              <a:t>SparkSQL</a:t>
            </a:r>
            <a:r>
              <a:rPr lang="zh-CN" altLang="en-US" b="1" dirty="0"/>
              <a:t>执行</a:t>
            </a:r>
            <a:r>
              <a:rPr lang="zh-CN" altLang="en-US" b="1" dirty="0" smtClean="0"/>
              <a:t>计划</a:t>
            </a:r>
            <a:endParaRPr lang="en-US" altLang="zh-CN" b="1" dirty="0" smtClean="0"/>
          </a:p>
          <a:p>
            <a:pPr marL="285750" indent="-285750">
              <a:buFont typeface="Wingdings" panose="05000000000000000000" pitchFamily="2" charset="2"/>
              <a:buChar char="Ø"/>
            </a:pPr>
            <a:r>
              <a:rPr lang="en-US" altLang="zh-CN" dirty="0"/>
              <a:t>explain</a:t>
            </a:r>
            <a:r>
              <a:rPr lang="zh-CN" altLang="en-US" dirty="0"/>
              <a:t>方法查看物理执行计划</a:t>
            </a:r>
            <a:endParaRPr lang="en-US" altLang="zh-CN" dirty="0"/>
          </a:p>
          <a:p>
            <a:r>
              <a:rPr lang="en-US" altLang="zh-CN" dirty="0" err="1"/>
              <a:t>spark.sql</a:t>
            </a:r>
            <a:r>
              <a:rPr lang="en-US" altLang="zh-CN" dirty="0" smtClean="0"/>
              <a:t>(“SELECT  </a:t>
            </a:r>
            <a:r>
              <a:rPr lang="en-US" altLang="zh-CN" dirty="0" err="1"/>
              <a:t>b.item_sku_id,b.sku_name</a:t>
            </a:r>
            <a:r>
              <a:rPr lang="en-US" altLang="zh-CN" dirty="0"/>
              <a:t> FROM </a:t>
            </a:r>
            <a:r>
              <a:rPr lang="en-US" altLang="zh-CN" dirty="0" err="1"/>
              <a:t>fdm.fdm_szad_b_dtcy_cate_list</a:t>
            </a:r>
            <a:r>
              <a:rPr lang="en-US" altLang="zh-CN" dirty="0"/>
              <a:t> a JOIN </a:t>
            </a:r>
            <a:r>
              <a:rPr lang="en-US" altLang="zh-CN" dirty="0" err="1"/>
              <a:t>app.app_szad_m_xp_sku_list_day</a:t>
            </a:r>
            <a:r>
              <a:rPr lang="en-US" altLang="zh-CN" dirty="0"/>
              <a:t> b ON </a:t>
            </a:r>
            <a:r>
              <a:rPr lang="en-US" altLang="zh-CN" dirty="0" err="1"/>
              <a:t>a.dtcy_cate_id</a:t>
            </a:r>
            <a:r>
              <a:rPr lang="en-US" altLang="zh-CN" dirty="0"/>
              <a:t> = </a:t>
            </a:r>
            <a:r>
              <a:rPr lang="en-US" altLang="zh-CN" dirty="0" err="1"/>
              <a:t>b.item_third_cate_cd</a:t>
            </a:r>
            <a:r>
              <a:rPr lang="en-US" altLang="zh-CN" dirty="0"/>
              <a:t> WHERE </a:t>
            </a:r>
            <a:r>
              <a:rPr lang="en-US" altLang="zh-CN" dirty="0" err="1"/>
              <a:t>b.ftime</a:t>
            </a:r>
            <a:r>
              <a:rPr lang="en-US" altLang="zh-CN" dirty="0"/>
              <a:t> = </a:t>
            </a:r>
            <a:r>
              <a:rPr lang="en-US" altLang="zh-CN" dirty="0" smtClean="0"/>
              <a:t>‘20171126’ </a:t>
            </a:r>
            <a:r>
              <a:rPr lang="en-US" altLang="zh-CN" dirty="0"/>
              <a:t>AND </a:t>
            </a:r>
            <a:r>
              <a:rPr lang="en-US" altLang="zh-CN" dirty="0" err="1"/>
              <a:t>b.uv</a:t>
            </a:r>
            <a:r>
              <a:rPr lang="en-US" altLang="zh-CN" dirty="0"/>
              <a:t> &gt;= 5 </a:t>
            </a:r>
            <a:r>
              <a:rPr lang="en-US" altLang="zh-CN" dirty="0" smtClean="0"/>
              <a:t>”).</a:t>
            </a:r>
            <a:r>
              <a:rPr lang="en-US" altLang="zh-CN" dirty="0"/>
              <a:t> explain</a:t>
            </a:r>
          </a:p>
        </p:txBody>
      </p:sp>
      <p:pic>
        <p:nvPicPr>
          <p:cNvPr id="7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2852936"/>
            <a:ext cx="83534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921" y="4481711"/>
            <a:ext cx="88201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4754761"/>
            <a:ext cx="13144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42554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4"/>
                                        </p:tgtEl>
                                        <p:attrNameLst>
                                          <p:attrName>style.visibility</p:attrName>
                                        </p:attrNameLst>
                                      </p:cBhvr>
                                      <p:to>
                                        <p:strVal val="visible"/>
                                      </p:to>
                                    </p:set>
                                    <p:anim calcmode="lin" valueType="num">
                                      <p:cBhvr additive="base">
                                        <p:cTn id="7" dur="500" fill="hold"/>
                                        <p:tgtEl>
                                          <p:spTgt spid="7174"/>
                                        </p:tgtEl>
                                        <p:attrNameLst>
                                          <p:attrName>ppt_x</p:attrName>
                                        </p:attrNameLst>
                                      </p:cBhvr>
                                      <p:tavLst>
                                        <p:tav tm="0">
                                          <p:val>
                                            <p:strVal val="#ppt_x"/>
                                          </p:val>
                                        </p:tav>
                                        <p:tav tm="100000">
                                          <p:val>
                                            <p:strVal val="#ppt_x"/>
                                          </p:val>
                                        </p:tav>
                                      </p:tavLst>
                                    </p:anim>
                                    <p:anim calcmode="lin" valueType="num">
                                      <p:cBhvr additive="base">
                                        <p:cTn id="8" dur="500" fill="hold"/>
                                        <p:tgtEl>
                                          <p:spTgt spid="717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6"/>
                                        </p:tgtEl>
                                        <p:attrNameLst>
                                          <p:attrName>style.visibility</p:attrName>
                                        </p:attrNameLst>
                                      </p:cBhvr>
                                      <p:to>
                                        <p:strVal val="visible"/>
                                      </p:to>
                                    </p:set>
                                    <p:anim calcmode="lin" valueType="num">
                                      <p:cBhvr additive="base">
                                        <p:cTn id="11" dur="500" fill="hold"/>
                                        <p:tgtEl>
                                          <p:spTgt spid="7176"/>
                                        </p:tgtEl>
                                        <p:attrNameLst>
                                          <p:attrName>ppt_x</p:attrName>
                                        </p:attrNameLst>
                                      </p:cBhvr>
                                      <p:tavLst>
                                        <p:tav tm="0">
                                          <p:val>
                                            <p:strVal val="#ppt_x"/>
                                          </p:val>
                                        </p:tav>
                                        <p:tav tm="100000">
                                          <p:val>
                                            <p:strVal val="#ppt_x"/>
                                          </p:val>
                                        </p:tav>
                                      </p:tavLst>
                                    </p:anim>
                                    <p:anim calcmode="lin" valueType="num">
                                      <p:cBhvr additive="base">
                                        <p:cTn id="12" dur="500" fill="hold"/>
                                        <p:tgtEl>
                                          <p:spTgt spid="717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77"/>
                                        </p:tgtEl>
                                        <p:attrNameLst>
                                          <p:attrName>style.visibility</p:attrName>
                                        </p:attrNameLst>
                                      </p:cBhvr>
                                      <p:to>
                                        <p:strVal val="visible"/>
                                      </p:to>
                                    </p:set>
                                    <p:anim calcmode="lin" valueType="num">
                                      <p:cBhvr additive="base">
                                        <p:cTn id="15" dur="500" fill="hold"/>
                                        <p:tgtEl>
                                          <p:spTgt spid="7177"/>
                                        </p:tgtEl>
                                        <p:attrNameLst>
                                          <p:attrName>ppt_x</p:attrName>
                                        </p:attrNameLst>
                                      </p:cBhvr>
                                      <p:tavLst>
                                        <p:tav tm="0">
                                          <p:val>
                                            <p:strVal val="#ppt_x"/>
                                          </p:val>
                                        </p:tav>
                                        <p:tav tm="100000">
                                          <p:val>
                                            <p:strVal val="#ppt_x"/>
                                          </p:val>
                                        </p:tav>
                                      </p:tavLst>
                                    </p:anim>
                                    <p:anim calcmode="lin" valueType="num">
                                      <p:cBhvr additive="base">
                                        <p:cTn id="16" dur="500" fill="hold"/>
                                        <p:tgtEl>
                                          <p:spTgt spid="71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smtClean="0">
                <a:solidFill>
                  <a:srgbClr val="000000"/>
                </a:solidFill>
                <a:latin typeface="微软雅黑" pitchFamily="34" charset="-122"/>
                <a:ea typeface="微软雅黑" pitchFamily="34" charset="-122"/>
              </a:rPr>
              <a:t>SparkSQL</a:t>
            </a:r>
            <a:r>
              <a:rPr lang="zh-CN" altLang="en-US" sz="3800" b="1" dirty="0" smtClean="0">
                <a:solidFill>
                  <a:srgbClr val="000000"/>
                </a:solidFill>
                <a:latin typeface="微软雅黑" pitchFamily="34" charset="-122"/>
                <a:ea typeface="微软雅黑" pitchFamily="34" charset="-122"/>
              </a:rPr>
              <a:t>执行计划</a:t>
            </a:r>
            <a:endParaRPr lang="zh-CN" altLang="en-US" sz="38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152400" y="987896"/>
            <a:ext cx="8991600" cy="5105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dirty="0" smtClean="0">
              <a:solidFill>
                <a:srgbClr val="000000"/>
              </a:solidFill>
              <a:latin typeface="Times New Roman" pitchFamily="18" charset="0"/>
              <a:ea typeface="宋体" charset="-122"/>
              <a:cs typeface="Times New Roman" pitchFamily="18" charset="0"/>
            </a:endParaRPr>
          </a:p>
        </p:txBody>
      </p:sp>
      <p:sp>
        <p:nvSpPr>
          <p:cNvPr id="2" name="矩形 1"/>
          <p:cNvSpPr/>
          <p:nvPr/>
        </p:nvSpPr>
        <p:spPr>
          <a:xfrm>
            <a:off x="323528" y="836712"/>
            <a:ext cx="7848872" cy="646331"/>
          </a:xfrm>
          <a:prstGeom prst="rect">
            <a:avLst/>
          </a:prstGeom>
        </p:spPr>
        <p:txBody>
          <a:bodyPr wrap="square">
            <a:spAutoFit/>
          </a:bodyPr>
          <a:lstStyle/>
          <a:p>
            <a:r>
              <a:rPr lang="en-US" altLang="zh-CN" b="1" dirty="0" err="1"/>
              <a:t>SparkSQL</a:t>
            </a:r>
            <a:r>
              <a:rPr lang="zh-CN" altLang="en-US" b="1" dirty="0"/>
              <a:t>执行</a:t>
            </a:r>
            <a:r>
              <a:rPr lang="zh-CN" altLang="en-US" b="1" dirty="0" smtClean="0"/>
              <a:t>计划</a:t>
            </a:r>
            <a:endParaRPr lang="en-US" altLang="zh-CN" b="1" dirty="0" smtClean="0"/>
          </a:p>
          <a:p>
            <a:pPr marL="285750" indent="-285750">
              <a:buFont typeface="Wingdings" panose="05000000000000000000" pitchFamily="2" charset="2"/>
              <a:buChar char="Ø"/>
            </a:pPr>
            <a:r>
              <a:rPr lang="zh-CN" altLang="en-US" dirty="0"/>
              <a:t>使用</a:t>
            </a:r>
            <a:r>
              <a:rPr lang="en-US" altLang="zh-CN" dirty="0"/>
              <a:t>Spark </a:t>
            </a:r>
            <a:r>
              <a:rPr lang="en-US" altLang="zh-CN" dirty="0" err="1"/>
              <a:t>WebUI</a:t>
            </a:r>
            <a:r>
              <a:rPr lang="zh-CN" altLang="en-US" dirty="0"/>
              <a:t>进行查看，</a:t>
            </a:r>
            <a:endParaRPr lang="en-US" altLang="zh-CN" b="1" dirty="0" smtClean="0"/>
          </a:p>
        </p:txBody>
      </p:sp>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1483043"/>
            <a:ext cx="6543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1940987"/>
            <a:ext cx="4162966" cy="491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extLst>
              <p:ext uri="{D42A27DB-BD31-4B8C-83A1-F6EECF244321}">
                <p14:modId xmlns:p14="http://schemas.microsoft.com/office/powerpoint/2010/main" val="2198287642"/>
              </p:ext>
            </p:extLst>
          </p:nvPr>
        </p:nvGraphicFramePr>
        <p:xfrm>
          <a:off x="6698035" y="3126258"/>
          <a:ext cx="914400" cy="828675"/>
        </p:xfrm>
        <a:graphic>
          <a:graphicData uri="http://schemas.openxmlformats.org/presentationml/2006/ole">
            <mc:AlternateContent xmlns:mc="http://schemas.openxmlformats.org/markup-compatibility/2006">
              <mc:Choice xmlns:v="urn:schemas-microsoft-com:vml" Requires="v">
                <p:oleObj spid="_x0000_s6344" name="包装程序外壳对象" showAsIcon="1" r:id="rId7" imgW="914400" imgH="828720" progId="Package">
                  <p:embed/>
                </p:oleObj>
              </mc:Choice>
              <mc:Fallback>
                <p:oleObj name="包装程序外壳对象" showAsIcon="1" r:id="rId7" imgW="914400" imgH="828720" progId="Package">
                  <p:embed/>
                  <p:pic>
                    <p:nvPicPr>
                      <p:cNvPr id="0" name=""/>
                      <p:cNvPicPr/>
                      <p:nvPr/>
                    </p:nvPicPr>
                    <p:blipFill>
                      <a:blip r:embed="rId8"/>
                      <a:stretch>
                        <a:fillRect/>
                      </a:stretch>
                    </p:blipFill>
                    <p:spPr>
                      <a:xfrm>
                        <a:off x="6698035" y="3126258"/>
                        <a:ext cx="914400" cy="828675"/>
                      </a:xfrm>
                      <a:prstGeom prst="rect">
                        <a:avLst/>
                      </a:prstGeom>
                    </p:spPr>
                  </p:pic>
                </p:oleObj>
              </mc:Fallback>
            </mc:AlternateContent>
          </a:graphicData>
        </a:graphic>
      </p:graphicFrame>
    </p:spTree>
    <p:extLst>
      <p:ext uri="{BB962C8B-B14F-4D97-AF65-F5344CB8AC3E}">
        <p14:creationId xmlns:p14="http://schemas.microsoft.com/office/powerpoint/2010/main" val="27029292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50"/>
                                        </p:tgtEl>
                                        <p:attrNameLst>
                                          <p:attrName>style.visibility</p:attrName>
                                        </p:attrNameLst>
                                      </p:cBhvr>
                                      <p:to>
                                        <p:strVal val="visible"/>
                                      </p:to>
                                    </p:set>
                                    <p:anim calcmode="lin" valueType="num">
                                      <p:cBhvr additive="base">
                                        <p:cTn id="7" dur="500" fill="hold"/>
                                        <p:tgtEl>
                                          <p:spTgt spid="6150"/>
                                        </p:tgtEl>
                                        <p:attrNameLst>
                                          <p:attrName>ppt_x</p:attrName>
                                        </p:attrNameLst>
                                      </p:cBhvr>
                                      <p:tavLst>
                                        <p:tav tm="0">
                                          <p:val>
                                            <p:strVal val="#ppt_x"/>
                                          </p:val>
                                        </p:tav>
                                        <p:tav tm="100000">
                                          <p:val>
                                            <p:strVal val="#ppt_x"/>
                                          </p:val>
                                        </p:tav>
                                      </p:tavLst>
                                    </p:anim>
                                    <p:anim calcmode="lin" valueType="num">
                                      <p:cBhvr additive="base">
                                        <p:cTn id="8"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51"/>
                                        </p:tgtEl>
                                        <p:attrNameLst>
                                          <p:attrName>style.visibility</p:attrName>
                                        </p:attrNameLst>
                                      </p:cBhvr>
                                      <p:to>
                                        <p:strVal val="visible"/>
                                      </p:to>
                                    </p:set>
                                    <p:anim calcmode="lin" valueType="num">
                                      <p:cBhvr additive="base">
                                        <p:cTn id="13" dur="500" fill="hold"/>
                                        <p:tgtEl>
                                          <p:spTgt spid="6151"/>
                                        </p:tgtEl>
                                        <p:attrNameLst>
                                          <p:attrName>ppt_x</p:attrName>
                                        </p:attrNameLst>
                                      </p:cBhvr>
                                      <p:tavLst>
                                        <p:tav tm="0">
                                          <p:val>
                                            <p:strVal val="#ppt_x"/>
                                          </p:val>
                                        </p:tav>
                                        <p:tav tm="100000">
                                          <p:val>
                                            <p:strVal val="#ppt_x"/>
                                          </p:val>
                                        </p:tav>
                                      </p:tavLst>
                                    </p:anim>
                                    <p:anim calcmode="lin" valueType="num">
                                      <p:cBhvr additive="base">
                                        <p:cTn id="14" dur="500" fill="hold"/>
                                        <p:tgtEl>
                                          <p:spTgt spid="61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smtClean="0">
                <a:solidFill>
                  <a:srgbClr val="000000"/>
                </a:solidFill>
                <a:latin typeface="微软雅黑" pitchFamily="34" charset="-122"/>
                <a:ea typeface="微软雅黑" pitchFamily="34" charset="-122"/>
              </a:rPr>
              <a:t>SparkSQL</a:t>
            </a:r>
            <a:r>
              <a:rPr lang="zh-CN" altLang="en-US" sz="3800" b="1" dirty="0" smtClean="0">
                <a:solidFill>
                  <a:srgbClr val="000000"/>
                </a:solidFill>
                <a:latin typeface="微软雅黑" pitchFamily="34" charset="-122"/>
                <a:ea typeface="微软雅黑" pitchFamily="34" charset="-122"/>
              </a:rPr>
              <a:t> </a:t>
            </a:r>
            <a:r>
              <a:rPr lang="en-US" altLang="zh-CN" sz="3800" b="1" dirty="0" smtClean="0">
                <a:solidFill>
                  <a:srgbClr val="000000"/>
                </a:solidFill>
                <a:latin typeface="微软雅黑" pitchFamily="34" charset="-122"/>
                <a:ea typeface="微软雅黑" pitchFamily="34" charset="-122"/>
              </a:rPr>
              <a:t>Join</a:t>
            </a:r>
            <a:endParaRPr lang="zh-CN" altLang="en-US" sz="38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152400" y="987896"/>
            <a:ext cx="8991600" cy="5105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dirty="0" smtClean="0">
              <a:solidFill>
                <a:srgbClr val="000000"/>
              </a:solidFill>
              <a:latin typeface="Times New Roman" pitchFamily="18" charset="0"/>
              <a:ea typeface="宋体" charset="-122"/>
              <a:cs typeface="Times New Roman" pitchFamily="18" charset="0"/>
            </a:endParaRPr>
          </a:p>
        </p:txBody>
      </p:sp>
      <p:sp>
        <p:nvSpPr>
          <p:cNvPr id="2" name="矩形 1"/>
          <p:cNvSpPr/>
          <p:nvPr/>
        </p:nvSpPr>
        <p:spPr>
          <a:xfrm>
            <a:off x="323528" y="836712"/>
            <a:ext cx="8568952" cy="3785652"/>
          </a:xfrm>
          <a:prstGeom prst="rect">
            <a:avLst/>
          </a:prstGeom>
        </p:spPr>
        <p:txBody>
          <a:bodyPr wrap="square">
            <a:spAutoFit/>
          </a:bodyPr>
          <a:lstStyle/>
          <a:p>
            <a:r>
              <a:rPr lang="en-US" altLang="zh-CN" sz="4800" dirty="0" err="1"/>
              <a:t>SparkSQL</a:t>
            </a:r>
            <a:r>
              <a:rPr lang="zh-CN" altLang="en-US" sz="4800" dirty="0"/>
              <a:t>支持三种</a:t>
            </a:r>
            <a:r>
              <a:rPr lang="en-US" altLang="zh-CN" sz="4800" dirty="0"/>
              <a:t>Join</a:t>
            </a:r>
            <a:r>
              <a:rPr lang="zh-CN" altLang="en-US" sz="4800" dirty="0" smtClean="0"/>
              <a:t>算法</a:t>
            </a:r>
            <a:endParaRPr lang="en-US" altLang="zh-CN" sz="4800" dirty="0" smtClean="0"/>
          </a:p>
          <a:p>
            <a:pPr marL="800100" lvl="1" indent="-342900">
              <a:buFont typeface="Wingdings" panose="05000000000000000000" pitchFamily="2" charset="2"/>
              <a:buChar char="Ø"/>
            </a:pPr>
            <a:r>
              <a:rPr lang="en-US" altLang="zh-CN" sz="4800" dirty="0" smtClean="0"/>
              <a:t>shuffle </a:t>
            </a:r>
            <a:r>
              <a:rPr lang="en-US" altLang="zh-CN" sz="4800" dirty="0"/>
              <a:t>hash </a:t>
            </a:r>
            <a:r>
              <a:rPr lang="en-US" altLang="zh-CN" sz="4800" dirty="0" smtClean="0"/>
              <a:t>join</a:t>
            </a:r>
            <a:r>
              <a:rPr lang="zh-CN" altLang="en-US" sz="4800" dirty="0" smtClean="0"/>
              <a:t>：</a:t>
            </a:r>
            <a:endParaRPr lang="en-US" altLang="zh-CN" sz="4800" dirty="0" smtClean="0"/>
          </a:p>
          <a:p>
            <a:pPr marL="800100" lvl="1" indent="-342900">
              <a:buFont typeface="Wingdings" panose="05000000000000000000" pitchFamily="2" charset="2"/>
              <a:buChar char="Ø"/>
            </a:pPr>
            <a:r>
              <a:rPr lang="en-US" altLang="zh-CN" sz="4800" dirty="0" smtClean="0"/>
              <a:t>broadcast hash join</a:t>
            </a:r>
            <a:r>
              <a:rPr lang="zh-CN" altLang="en-US" sz="4800" dirty="0" smtClean="0"/>
              <a:t>：</a:t>
            </a:r>
            <a:endParaRPr lang="en-US" altLang="zh-CN" sz="4800" dirty="0" smtClean="0"/>
          </a:p>
          <a:p>
            <a:pPr marL="800100" lvl="1" indent="-342900">
              <a:buFont typeface="Wingdings" panose="05000000000000000000" pitchFamily="2" charset="2"/>
              <a:buChar char="Ø"/>
            </a:pPr>
            <a:r>
              <a:rPr lang="en-US" altLang="zh-CN" sz="4800" dirty="0" smtClean="0"/>
              <a:t>sort </a:t>
            </a:r>
            <a:r>
              <a:rPr lang="en-US" altLang="zh-CN" sz="4800" dirty="0"/>
              <a:t>merge </a:t>
            </a:r>
            <a:r>
              <a:rPr lang="en-US" altLang="zh-CN" sz="4800" dirty="0" smtClean="0"/>
              <a:t>join</a:t>
            </a:r>
          </a:p>
          <a:p>
            <a:pPr lvl="1"/>
            <a:endParaRPr lang="en-US" altLang="zh-CN" sz="4800" dirty="0" smtClean="0"/>
          </a:p>
        </p:txBody>
      </p:sp>
    </p:spTree>
    <p:extLst>
      <p:ext uri="{BB962C8B-B14F-4D97-AF65-F5344CB8AC3E}">
        <p14:creationId xmlns:p14="http://schemas.microsoft.com/office/powerpoint/2010/main" val="8437292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smtClean="0">
                <a:solidFill>
                  <a:srgbClr val="000000"/>
                </a:solidFill>
                <a:latin typeface="微软雅黑" pitchFamily="34" charset="-122"/>
                <a:ea typeface="微软雅黑" pitchFamily="34" charset="-122"/>
              </a:rPr>
              <a:t>SparkSQL</a:t>
            </a:r>
            <a:r>
              <a:rPr lang="zh-CN" altLang="en-US" sz="3800" b="1" dirty="0" smtClean="0">
                <a:solidFill>
                  <a:srgbClr val="000000"/>
                </a:solidFill>
                <a:latin typeface="微软雅黑" pitchFamily="34" charset="-122"/>
                <a:ea typeface="微软雅黑" pitchFamily="34" charset="-122"/>
              </a:rPr>
              <a:t> </a:t>
            </a:r>
            <a:r>
              <a:rPr lang="en-US" altLang="zh-CN" sz="3800" b="1" dirty="0" smtClean="0">
                <a:solidFill>
                  <a:srgbClr val="000000"/>
                </a:solidFill>
                <a:latin typeface="微软雅黑" pitchFamily="34" charset="-122"/>
                <a:ea typeface="微软雅黑" pitchFamily="34" charset="-122"/>
              </a:rPr>
              <a:t>Join</a:t>
            </a:r>
            <a:endParaRPr lang="zh-CN" altLang="en-US" sz="38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152400" y="987896"/>
            <a:ext cx="8991600" cy="5105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dirty="0" smtClean="0">
              <a:solidFill>
                <a:srgbClr val="000000"/>
              </a:solidFill>
              <a:latin typeface="Times New Roman" pitchFamily="18" charset="0"/>
              <a:ea typeface="宋体" charset="-122"/>
              <a:cs typeface="Times New Roman" pitchFamily="18" charset="0"/>
            </a:endParaRPr>
          </a:p>
        </p:txBody>
      </p:sp>
      <p:sp>
        <p:nvSpPr>
          <p:cNvPr id="2" name="矩形 1"/>
          <p:cNvSpPr/>
          <p:nvPr/>
        </p:nvSpPr>
        <p:spPr>
          <a:xfrm>
            <a:off x="323528" y="836712"/>
            <a:ext cx="8568952" cy="5570756"/>
          </a:xfrm>
          <a:prstGeom prst="rect">
            <a:avLst/>
          </a:prstGeom>
        </p:spPr>
        <p:txBody>
          <a:bodyPr wrap="square">
            <a:spAutoFit/>
          </a:bodyPr>
          <a:lstStyle/>
          <a:p>
            <a:r>
              <a:rPr lang="en-US" altLang="zh-CN" sz="2400" b="1" dirty="0"/>
              <a:t>Hash Join</a:t>
            </a:r>
            <a:br>
              <a:rPr lang="en-US" altLang="zh-CN" sz="2400" b="1" dirty="0"/>
            </a:br>
            <a:endParaRPr lang="en-US" altLang="zh-CN" sz="2400" b="1" dirty="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smtClean="0"/>
          </a:p>
          <a:p>
            <a:endParaRPr lang="en-US" altLang="zh-CN" sz="2400" dirty="0"/>
          </a:p>
          <a:p>
            <a:pPr marL="457200" indent="-457200">
              <a:buFont typeface="+mj-lt"/>
              <a:buAutoNum type="arabicPeriod"/>
            </a:pPr>
            <a:r>
              <a:rPr lang="zh-CN" altLang="en-US" sz="2400" dirty="0" smtClean="0"/>
              <a:t>确定</a:t>
            </a:r>
            <a:r>
              <a:rPr lang="en-US" altLang="zh-CN" sz="2400" dirty="0"/>
              <a:t>Build Table</a:t>
            </a:r>
            <a:r>
              <a:rPr lang="zh-CN" altLang="en-US" sz="2400" dirty="0"/>
              <a:t>以及</a:t>
            </a:r>
            <a:r>
              <a:rPr lang="en-US" altLang="zh-CN" sz="2400" dirty="0"/>
              <a:t>Probe </a:t>
            </a:r>
            <a:r>
              <a:rPr lang="en-US" altLang="zh-CN" sz="2400" dirty="0" smtClean="0"/>
              <a:t>Table</a:t>
            </a:r>
          </a:p>
          <a:p>
            <a:pPr marL="457200" indent="-457200">
              <a:buFont typeface="+mj-lt"/>
              <a:buAutoNum type="arabicPeriod"/>
            </a:pPr>
            <a:r>
              <a:rPr lang="zh-CN" altLang="en-US" sz="2400" dirty="0"/>
              <a:t>构建</a:t>
            </a:r>
            <a:r>
              <a:rPr lang="en-US" altLang="zh-CN" sz="2400" dirty="0"/>
              <a:t>Hash </a:t>
            </a:r>
            <a:r>
              <a:rPr lang="en-US" altLang="zh-CN" sz="2400" dirty="0" smtClean="0"/>
              <a:t>Table</a:t>
            </a:r>
          </a:p>
          <a:p>
            <a:pPr marL="457200" indent="-457200">
              <a:buFont typeface="+mj-lt"/>
              <a:buAutoNum type="arabicPeriod"/>
            </a:pPr>
            <a:r>
              <a:rPr lang="zh-CN" altLang="en-US" sz="2400" dirty="0" smtClean="0"/>
              <a:t>探测</a:t>
            </a:r>
            <a:endParaRPr lang="en-US" altLang="zh-CN" sz="2400" dirty="0" smtClean="0"/>
          </a:p>
          <a:p>
            <a:pPr marL="457200" indent="-457200">
              <a:buFont typeface="+mj-lt"/>
              <a:buAutoNum type="arabicPeriod"/>
            </a:pPr>
            <a:endParaRPr lang="en-US" altLang="zh-CN" sz="2000"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056" y="1381869"/>
            <a:ext cx="5791200"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9615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smtClean="0">
                <a:solidFill>
                  <a:srgbClr val="000000"/>
                </a:solidFill>
                <a:latin typeface="微软雅黑" pitchFamily="34" charset="-122"/>
                <a:ea typeface="微软雅黑" pitchFamily="34" charset="-122"/>
              </a:rPr>
              <a:t>SparkSQL</a:t>
            </a:r>
            <a:r>
              <a:rPr lang="zh-CN" altLang="en-US" sz="3800" b="1" dirty="0" smtClean="0">
                <a:solidFill>
                  <a:srgbClr val="000000"/>
                </a:solidFill>
                <a:latin typeface="微软雅黑" pitchFamily="34" charset="-122"/>
                <a:ea typeface="微软雅黑" pitchFamily="34" charset="-122"/>
              </a:rPr>
              <a:t> </a:t>
            </a:r>
            <a:r>
              <a:rPr lang="en-US" altLang="zh-CN" sz="3800" b="1" dirty="0" smtClean="0">
                <a:solidFill>
                  <a:srgbClr val="000000"/>
                </a:solidFill>
                <a:latin typeface="微软雅黑" pitchFamily="34" charset="-122"/>
                <a:ea typeface="微软雅黑" pitchFamily="34" charset="-122"/>
              </a:rPr>
              <a:t>Join</a:t>
            </a:r>
            <a:endParaRPr lang="zh-CN" altLang="en-US" sz="38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2339752" y="1048692"/>
            <a:ext cx="8991600" cy="5105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dirty="0" smtClean="0">
              <a:solidFill>
                <a:srgbClr val="000000"/>
              </a:solidFill>
              <a:latin typeface="Times New Roman" pitchFamily="18" charset="0"/>
              <a:ea typeface="宋体" charset="-122"/>
              <a:cs typeface="Times New Roman" pitchFamily="18" charset="0"/>
            </a:endParaRPr>
          </a:p>
        </p:txBody>
      </p:sp>
      <p:sp>
        <p:nvSpPr>
          <p:cNvPr id="2" name="矩形 1"/>
          <p:cNvSpPr/>
          <p:nvPr/>
        </p:nvSpPr>
        <p:spPr>
          <a:xfrm>
            <a:off x="107504" y="856357"/>
            <a:ext cx="8568952" cy="4893647"/>
          </a:xfrm>
          <a:prstGeom prst="rect">
            <a:avLst/>
          </a:prstGeom>
        </p:spPr>
        <p:txBody>
          <a:bodyPr wrap="square">
            <a:spAutoFit/>
          </a:bodyPr>
          <a:lstStyle/>
          <a:p>
            <a:r>
              <a:rPr lang="en-US" altLang="zh-CN" sz="2400" b="1" dirty="0"/>
              <a:t>Broadcast Hash </a:t>
            </a:r>
            <a:r>
              <a:rPr lang="en-US" altLang="zh-CN" sz="2400" b="1" dirty="0" smtClean="0"/>
              <a:t>Join</a:t>
            </a:r>
            <a:endParaRPr lang="en-US" altLang="zh-CN" sz="2400" dirty="0" smtClean="0"/>
          </a:p>
          <a:p>
            <a:pPr marL="457200" indent="-457200">
              <a:buAutoNum type="arabicPeriod"/>
            </a:pPr>
            <a:r>
              <a:rPr lang="en-US" altLang="zh-CN" sz="2400" dirty="0" smtClean="0"/>
              <a:t>broadcast</a:t>
            </a:r>
            <a:r>
              <a:rPr lang="zh-CN" altLang="en-US" sz="2400" dirty="0" smtClean="0"/>
              <a:t>阶段：将小表广播分发到大表所在的所有主机。</a:t>
            </a:r>
            <a:endParaRPr lang="en-US" altLang="zh-CN" sz="2400" dirty="0" smtClean="0"/>
          </a:p>
          <a:p>
            <a:pPr marL="457200" indent="-457200">
              <a:buAutoNum type="arabicPeriod"/>
            </a:pPr>
            <a:r>
              <a:rPr lang="en-US" altLang="zh-CN" sz="2400" dirty="0" smtClean="0"/>
              <a:t>hash </a:t>
            </a:r>
            <a:r>
              <a:rPr lang="en-US" altLang="zh-CN" sz="2400" dirty="0"/>
              <a:t>join</a:t>
            </a:r>
            <a:r>
              <a:rPr lang="zh-CN" altLang="en-US" sz="2400" dirty="0"/>
              <a:t>阶段：在每个</a:t>
            </a:r>
            <a:r>
              <a:rPr lang="en-US" altLang="zh-CN" sz="2400" dirty="0"/>
              <a:t>executor</a:t>
            </a:r>
            <a:r>
              <a:rPr lang="zh-CN" altLang="en-US" sz="2400" dirty="0"/>
              <a:t>上执行单机版</a:t>
            </a:r>
            <a:r>
              <a:rPr lang="en-US" altLang="zh-CN" sz="2400" dirty="0"/>
              <a:t>hash join</a:t>
            </a:r>
            <a:r>
              <a:rPr lang="zh-CN" altLang="en-US" sz="2400" dirty="0"/>
              <a:t>，小表映射，大表试探</a:t>
            </a:r>
            <a:r>
              <a:rPr lang="zh-CN" altLang="en-US" sz="2400" dirty="0" smtClean="0"/>
              <a:t>；</a:t>
            </a:r>
            <a:endParaRPr lang="en-US" altLang="zh-CN" sz="2400" dirty="0" smtClean="0"/>
          </a:p>
          <a:p>
            <a:pPr marL="457200" indent="-457200">
              <a:buAutoNum type="arabicPeriod"/>
            </a:pPr>
            <a:endParaRPr lang="en-US" altLang="zh-CN" sz="2400" dirty="0"/>
          </a:p>
          <a:p>
            <a:pPr marL="457200" indent="-457200">
              <a:buAutoNum type="arabicPeriod"/>
            </a:pPr>
            <a:endParaRPr lang="en-US" altLang="zh-CN" sz="2400" dirty="0" smtClean="0"/>
          </a:p>
          <a:p>
            <a:pPr marL="457200" indent="-457200">
              <a:buAutoNum type="arabicPeriod"/>
            </a:pPr>
            <a:endParaRPr lang="en-US" altLang="zh-CN" sz="2400" dirty="0"/>
          </a:p>
          <a:p>
            <a:pPr marL="457200" indent="-457200">
              <a:buAutoNum type="arabicPeriod"/>
            </a:pPr>
            <a:endParaRPr lang="en-US" altLang="zh-CN" sz="2400" dirty="0" smtClean="0"/>
          </a:p>
          <a:p>
            <a:pPr marL="457200" indent="-457200">
              <a:buAutoNum type="arabicPeriod"/>
            </a:pPr>
            <a:endParaRPr lang="en-US" altLang="zh-CN" sz="2400" dirty="0"/>
          </a:p>
          <a:p>
            <a:pPr marL="457200" indent="-457200">
              <a:buAutoNum type="arabicPeriod"/>
            </a:pPr>
            <a:endParaRPr lang="en-US" altLang="zh-CN" sz="2400" dirty="0" smtClean="0"/>
          </a:p>
          <a:p>
            <a:pPr marL="457200" indent="-457200">
              <a:buAutoNum type="arabicPeriod"/>
            </a:pPr>
            <a:endParaRPr lang="en-US" altLang="zh-CN" sz="2400" dirty="0"/>
          </a:p>
          <a:p>
            <a:pPr marL="457200" indent="-457200">
              <a:buFontTx/>
              <a:buAutoNum type="arabicPeriod"/>
            </a:pPr>
            <a:endParaRPr lang="en-US" altLang="zh-CN" sz="2400" dirty="0" smtClean="0"/>
          </a:p>
          <a:p>
            <a:pPr marL="457200" indent="-457200">
              <a:buFontTx/>
              <a:buAutoNum type="arabicPeriod"/>
            </a:pPr>
            <a:endParaRPr lang="en-US" altLang="zh-CN" sz="2400"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8411" y="2428081"/>
            <a:ext cx="6257925"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95536" y="5877272"/>
            <a:ext cx="7920880" cy="707886"/>
          </a:xfrm>
          <a:prstGeom prst="rect">
            <a:avLst/>
          </a:prstGeom>
        </p:spPr>
        <p:txBody>
          <a:bodyPr wrap="square">
            <a:spAutoFit/>
          </a:bodyPr>
          <a:lstStyle/>
          <a:p>
            <a:r>
              <a:rPr lang="zh-CN" altLang="en-US" sz="2000" dirty="0"/>
              <a:t>适用场景：大表</a:t>
            </a:r>
            <a:r>
              <a:rPr lang="en-US" altLang="zh-CN" sz="2000" dirty="0" smtClean="0"/>
              <a:t>join</a:t>
            </a:r>
            <a:r>
              <a:rPr lang="zh-CN" altLang="en-US" sz="2000" dirty="0" smtClean="0"/>
              <a:t>极小表 </a:t>
            </a:r>
            <a:endParaRPr lang="en-US" altLang="zh-CN" sz="2000" dirty="0"/>
          </a:p>
          <a:p>
            <a:r>
              <a:rPr lang="zh-CN" altLang="en-US" sz="2000" dirty="0" smtClean="0"/>
              <a:t>表小于</a:t>
            </a:r>
            <a:r>
              <a:rPr lang="en-US" altLang="zh-CN" sz="2000" dirty="0" err="1" smtClean="0"/>
              <a:t>spark.sql.autoBroadcastJoinThreshold</a:t>
            </a:r>
            <a:r>
              <a:rPr lang="zh-CN" altLang="en-US" sz="2000" dirty="0"/>
              <a:t>，默认为</a:t>
            </a:r>
            <a:r>
              <a:rPr lang="en-US" altLang="zh-CN" sz="2000" dirty="0"/>
              <a:t>10M</a:t>
            </a:r>
            <a:r>
              <a:rPr lang="zh-CN" altLang="en-US" sz="2000" dirty="0"/>
              <a:t>。</a:t>
            </a:r>
            <a:endParaRPr lang="en-US" altLang="zh-CN" sz="2000" dirty="0"/>
          </a:p>
        </p:txBody>
      </p:sp>
    </p:spTree>
    <p:extLst>
      <p:ext uri="{BB962C8B-B14F-4D97-AF65-F5344CB8AC3E}">
        <p14:creationId xmlns:p14="http://schemas.microsoft.com/office/powerpoint/2010/main" val="3335083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additive="base">
                                        <p:cTn id="11" dur="500" fill="hold"/>
                                        <p:tgtEl>
                                          <p:spTgt spid="2050"/>
                                        </p:tgtEl>
                                        <p:attrNameLst>
                                          <p:attrName>ppt_x</p:attrName>
                                        </p:attrNameLst>
                                      </p:cBhvr>
                                      <p:tavLst>
                                        <p:tav tm="0">
                                          <p:val>
                                            <p:strVal val="#ppt_x"/>
                                          </p:val>
                                        </p:tav>
                                        <p:tav tm="100000">
                                          <p:val>
                                            <p:strVal val="#ppt_x"/>
                                          </p:val>
                                        </p:tav>
                                      </p:tavLst>
                                    </p:anim>
                                    <p:anim calcmode="lin" valueType="num">
                                      <p:cBhvr additive="base">
                                        <p:cTn id="12"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smtClean="0">
                <a:solidFill>
                  <a:srgbClr val="000000"/>
                </a:solidFill>
                <a:latin typeface="微软雅黑" pitchFamily="34" charset="-122"/>
                <a:ea typeface="微软雅黑" pitchFamily="34" charset="-122"/>
              </a:rPr>
              <a:t>SparkSQL</a:t>
            </a:r>
            <a:r>
              <a:rPr lang="zh-CN" altLang="en-US" sz="3800" b="1" dirty="0" smtClean="0">
                <a:solidFill>
                  <a:srgbClr val="000000"/>
                </a:solidFill>
                <a:latin typeface="微软雅黑" pitchFamily="34" charset="-122"/>
                <a:ea typeface="微软雅黑" pitchFamily="34" charset="-122"/>
              </a:rPr>
              <a:t> </a:t>
            </a:r>
            <a:r>
              <a:rPr lang="en-US" altLang="zh-CN" sz="3800" b="1" dirty="0" smtClean="0">
                <a:solidFill>
                  <a:srgbClr val="000000"/>
                </a:solidFill>
                <a:latin typeface="微软雅黑" pitchFamily="34" charset="-122"/>
                <a:ea typeface="微软雅黑" pitchFamily="34" charset="-122"/>
              </a:rPr>
              <a:t>Join</a:t>
            </a:r>
            <a:endParaRPr lang="zh-CN" altLang="en-US" sz="38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152400" y="987896"/>
            <a:ext cx="8991600" cy="5105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dirty="0" smtClean="0">
              <a:solidFill>
                <a:srgbClr val="000000"/>
              </a:solidFill>
              <a:latin typeface="Times New Roman" pitchFamily="18" charset="0"/>
              <a:ea typeface="宋体" charset="-122"/>
              <a:cs typeface="Times New Roman" pitchFamily="18" charset="0"/>
            </a:endParaRPr>
          </a:p>
        </p:txBody>
      </p:sp>
      <p:sp>
        <p:nvSpPr>
          <p:cNvPr id="2" name="矩形 1"/>
          <p:cNvSpPr/>
          <p:nvPr/>
        </p:nvSpPr>
        <p:spPr>
          <a:xfrm>
            <a:off x="323528" y="836712"/>
            <a:ext cx="8568952" cy="4462760"/>
          </a:xfrm>
          <a:prstGeom prst="rect">
            <a:avLst/>
          </a:prstGeom>
        </p:spPr>
        <p:txBody>
          <a:bodyPr wrap="square">
            <a:spAutoFit/>
          </a:bodyPr>
          <a:lstStyle/>
          <a:p>
            <a:r>
              <a:rPr lang="en-US" altLang="zh-CN" sz="2400" b="1" dirty="0"/>
              <a:t>Shuffle Hash </a:t>
            </a:r>
            <a:r>
              <a:rPr lang="en-US" altLang="zh-CN" sz="2400" b="1" dirty="0" smtClean="0"/>
              <a:t>Join</a:t>
            </a:r>
            <a:r>
              <a:rPr lang="en-US" altLang="zh-CN" sz="2400" b="1" dirty="0"/>
              <a:t/>
            </a:r>
            <a:br>
              <a:rPr lang="en-US" altLang="zh-CN" sz="2400" b="1" dirty="0"/>
            </a:br>
            <a:r>
              <a:rPr lang="en-US" altLang="zh-CN" sz="2400" dirty="0" smtClean="0"/>
              <a:t>1. </a:t>
            </a:r>
            <a:r>
              <a:rPr lang="en-US" altLang="zh-CN" sz="2400" dirty="0"/>
              <a:t>shuffle</a:t>
            </a:r>
            <a:r>
              <a:rPr lang="zh-CN" altLang="en-US" sz="2400" dirty="0"/>
              <a:t>阶段：分别将两个表按照</a:t>
            </a:r>
            <a:r>
              <a:rPr lang="en-US" altLang="zh-CN" sz="2400" dirty="0"/>
              <a:t>join key</a:t>
            </a:r>
            <a:r>
              <a:rPr lang="zh-CN" altLang="en-US" sz="2400" dirty="0"/>
              <a:t>进行分区，将相同</a:t>
            </a:r>
            <a:r>
              <a:rPr lang="en-US" altLang="zh-CN" sz="2400" dirty="0"/>
              <a:t>join key</a:t>
            </a:r>
            <a:r>
              <a:rPr lang="zh-CN" altLang="en-US" sz="2400" dirty="0"/>
              <a:t>的记录重分布到同一节点，两张表的数据会被重分布到集群中所有节点。这个过程称为</a:t>
            </a:r>
            <a:r>
              <a:rPr lang="en-US" altLang="zh-CN" sz="2400" dirty="0"/>
              <a:t>shuffle</a:t>
            </a:r>
          </a:p>
          <a:p>
            <a:r>
              <a:rPr lang="en-US" altLang="zh-CN" sz="2400" dirty="0"/>
              <a:t>2. hash join</a:t>
            </a:r>
            <a:r>
              <a:rPr lang="zh-CN" altLang="en-US" sz="2400" dirty="0"/>
              <a:t>阶段：每个分区节点上的数据单独执行单机</a:t>
            </a:r>
            <a:r>
              <a:rPr lang="en-US" altLang="zh-CN" sz="2400" dirty="0"/>
              <a:t>hash join</a:t>
            </a:r>
            <a:r>
              <a:rPr lang="zh-CN" altLang="en-US" sz="2400" dirty="0"/>
              <a:t>算法</a:t>
            </a:r>
            <a:r>
              <a:rPr lang="zh-CN" altLang="en-US" sz="2400" dirty="0" smtClean="0"/>
              <a:t>。</a:t>
            </a:r>
            <a:endParaRPr lang="zh-CN" altLang="en-US" sz="2400" dirty="0"/>
          </a:p>
          <a:p>
            <a:endParaRPr lang="en-US" altLang="zh-CN" sz="2400" dirty="0" smtClean="0"/>
          </a:p>
          <a:p>
            <a:endParaRPr lang="en-US" altLang="zh-CN" sz="2400" dirty="0" smtClean="0"/>
          </a:p>
          <a:p>
            <a:endParaRPr lang="en-US" altLang="zh-CN" sz="2400" dirty="0"/>
          </a:p>
          <a:p>
            <a:endParaRPr lang="en-US" altLang="zh-CN" sz="2400" dirty="0" smtClean="0"/>
          </a:p>
          <a:p>
            <a:endParaRPr lang="en-US" altLang="zh-CN" sz="2400" dirty="0" smtClean="0"/>
          </a:p>
          <a:p>
            <a:pPr marL="457200" indent="-457200">
              <a:buFont typeface="+mj-lt"/>
              <a:buAutoNum type="arabicPeriod"/>
            </a:pPr>
            <a:endParaRPr lang="en-US" altLang="zh-CN" sz="2000" dirty="0" smtClean="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0703" y="3188940"/>
            <a:ext cx="6143625"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95536" y="5877272"/>
            <a:ext cx="7920880" cy="461665"/>
          </a:xfrm>
          <a:prstGeom prst="rect">
            <a:avLst/>
          </a:prstGeom>
        </p:spPr>
        <p:txBody>
          <a:bodyPr wrap="square">
            <a:spAutoFit/>
          </a:bodyPr>
          <a:lstStyle/>
          <a:p>
            <a:r>
              <a:rPr lang="zh-CN" altLang="en-US" sz="2400" dirty="0" smtClean="0"/>
              <a:t>适用场景：大</a:t>
            </a:r>
            <a:r>
              <a:rPr lang="zh-CN" altLang="en-US" sz="2400" dirty="0"/>
              <a:t>表</a:t>
            </a:r>
            <a:r>
              <a:rPr lang="en-US" altLang="zh-CN" sz="2400" dirty="0" smtClean="0"/>
              <a:t>join</a:t>
            </a:r>
            <a:r>
              <a:rPr lang="zh-CN" altLang="en-US" sz="2400" dirty="0" smtClean="0"/>
              <a:t>小表</a:t>
            </a:r>
            <a:endParaRPr lang="en-US" altLang="zh-CN" sz="2400" dirty="0"/>
          </a:p>
        </p:txBody>
      </p:sp>
    </p:spTree>
    <p:extLst>
      <p:ext uri="{BB962C8B-B14F-4D97-AF65-F5344CB8AC3E}">
        <p14:creationId xmlns:p14="http://schemas.microsoft.com/office/powerpoint/2010/main" val="31361512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anim calcmode="lin" valueType="num">
                                      <p:cBhvr additive="base">
                                        <p:cTn id="11" dur="500" fill="hold"/>
                                        <p:tgtEl>
                                          <p:spTgt spid="3074"/>
                                        </p:tgtEl>
                                        <p:attrNameLst>
                                          <p:attrName>ppt_x</p:attrName>
                                        </p:attrNameLst>
                                      </p:cBhvr>
                                      <p:tavLst>
                                        <p:tav tm="0">
                                          <p:val>
                                            <p:strVal val="#ppt_x"/>
                                          </p:val>
                                        </p:tav>
                                        <p:tav tm="100000">
                                          <p:val>
                                            <p:strVal val="#ppt_x"/>
                                          </p:val>
                                        </p:tav>
                                      </p:tavLst>
                                    </p:anim>
                                    <p:anim calcmode="lin" valueType="num">
                                      <p:cBhvr additive="base">
                                        <p:cTn id="12"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smtClean="0">
                <a:solidFill>
                  <a:srgbClr val="000000"/>
                </a:solidFill>
                <a:latin typeface="微软雅黑" pitchFamily="34" charset="-122"/>
                <a:ea typeface="微软雅黑" pitchFamily="34" charset="-122"/>
              </a:rPr>
              <a:t>SparkSQL</a:t>
            </a:r>
            <a:r>
              <a:rPr lang="zh-CN" altLang="en-US" sz="3800" b="1" dirty="0" smtClean="0">
                <a:solidFill>
                  <a:srgbClr val="000000"/>
                </a:solidFill>
                <a:latin typeface="微软雅黑" pitchFamily="34" charset="-122"/>
                <a:ea typeface="微软雅黑" pitchFamily="34" charset="-122"/>
              </a:rPr>
              <a:t> </a:t>
            </a:r>
            <a:r>
              <a:rPr lang="en-US" altLang="zh-CN" sz="3800" b="1" dirty="0" smtClean="0">
                <a:solidFill>
                  <a:srgbClr val="000000"/>
                </a:solidFill>
                <a:latin typeface="微软雅黑" pitchFamily="34" charset="-122"/>
                <a:ea typeface="微软雅黑" pitchFamily="34" charset="-122"/>
              </a:rPr>
              <a:t>Join</a:t>
            </a:r>
            <a:endParaRPr lang="zh-CN" altLang="en-US" sz="38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152400" y="987896"/>
            <a:ext cx="8991600" cy="5105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dirty="0" smtClean="0">
              <a:solidFill>
                <a:srgbClr val="000000"/>
              </a:solidFill>
              <a:latin typeface="Times New Roman" pitchFamily="18" charset="0"/>
              <a:ea typeface="宋体" charset="-122"/>
              <a:cs typeface="Times New Roman" pitchFamily="18" charset="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732" y="1484784"/>
            <a:ext cx="6315075"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251520" y="4820959"/>
            <a:ext cx="8568952" cy="1200329"/>
          </a:xfrm>
          <a:prstGeom prst="rect">
            <a:avLst/>
          </a:prstGeom>
        </p:spPr>
        <p:txBody>
          <a:bodyPr wrap="square">
            <a:spAutoFit/>
          </a:bodyPr>
          <a:lstStyle/>
          <a:p>
            <a:r>
              <a:rPr lang="en-US" altLang="zh-CN" sz="2400" dirty="0" smtClean="0"/>
              <a:t>1</a:t>
            </a:r>
            <a:r>
              <a:rPr lang="en-US" altLang="zh-CN" sz="2400" dirty="0"/>
              <a:t>. shuffle</a:t>
            </a:r>
            <a:r>
              <a:rPr lang="zh-CN" altLang="en-US" sz="2400" dirty="0"/>
              <a:t>阶段：将两张大表根据</a:t>
            </a:r>
            <a:r>
              <a:rPr lang="en-US" altLang="zh-CN" sz="2400" dirty="0"/>
              <a:t>join key</a:t>
            </a:r>
            <a:r>
              <a:rPr lang="zh-CN" altLang="en-US" sz="2400" dirty="0"/>
              <a:t>进行重新分区，两张表数据会分布到整个集群，以便分布式并行处理</a:t>
            </a:r>
          </a:p>
          <a:p>
            <a:r>
              <a:rPr lang="en-US" altLang="zh-CN" sz="2400" dirty="0"/>
              <a:t>2. sort</a:t>
            </a:r>
            <a:r>
              <a:rPr lang="zh-CN" altLang="en-US" sz="2400" dirty="0"/>
              <a:t>阶段：对单个分区节点的两表数据，分别进行</a:t>
            </a:r>
            <a:r>
              <a:rPr lang="zh-CN" altLang="en-US" sz="2400" dirty="0" smtClean="0"/>
              <a:t>排序</a:t>
            </a:r>
            <a:endParaRPr lang="en-US" altLang="zh-CN" sz="2400" dirty="0"/>
          </a:p>
        </p:txBody>
      </p:sp>
      <p:sp>
        <p:nvSpPr>
          <p:cNvPr id="4" name="矩形 3"/>
          <p:cNvSpPr/>
          <p:nvPr/>
        </p:nvSpPr>
        <p:spPr>
          <a:xfrm>
            <a:off x="251520" y="803230"/>
            <a:ext cx="2076209" cy="400110"/>
          </a:xfrm>
          <a:prstGeom prst="rect">
            <a:avLst/>
          </a:prstGeom>
        </p:spPr>
        <p:txBody>
          <a:bodyPr wrap="none">
            <a:spAutoFit/>
          </a:bodyPr>
          <a:lstStyle/>
          <a:p>
            <a:r>
              <a:rPr lang="en-US" altLang="zh-CN" sz="2000" b="1" dirty="0"/>
              <a:t>Sort-Merge</a:t>
            </a:r>
            <a:r>
              <a:rPr lang="en-US" altLang="zh-CN" b="1" dirty="0"/>
              <a:t> Join</a:t>
            </a:r>
            <a:endParaRPr lang="en-US" altLang="zh-CN" dirty="0"/>
          </a:p>
        </p:txBody>
      </p:sp>
    </p:spTree>
    <p:extLst>
      <p:ext uri="{BB962C8B-B14F-4D97-AF65-F5344CB8AC3E}">
        <p14:creationId xmlns:p14="http://schemas.microsoft.com/office/powerpoint/2010/main" val="33118358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smtClean="0">
                <a:solidFill>
                  <a:srgbClr val="000000"/>
                </a:solidFill>
                <a:latin typeface="微软雅黑" pitchFamily="34" charset="-122"/>
                <a:ea typeface="微软雅黑" pitchFamily="34" charset="-122"/>
              </a:rPr>
              <a:t>SparkSQL</a:t>
            </a:r>
            <a:r>
              <a:rPr lang="zh-CN" altLang="en-US" sz="3800" b="1" dirty="0" smtClean="0">
                <a:solidFill>
                  <a:srgbClr val="000000"/>
                </a:solidFill>
                <a:latin typeface="微软雅黑" pitchFamily="34" charset="-122"/>
                <a:ea typeface="微软雅黑" pitchFamily="34" charset="-122"/>
              </a:rPr>
              <a:t> </a:t>
            </a:r>
            <a:r>
              <a:rPr lang="en-US" altLang="zh-CN" sz="3800" b="1" dirty="0" smtClean="0">
                <a:solidFill>
                  <a:srgbClr val="000000"/>
                </a:solidFill>
                <a:latin typeface="微软雅黑" pitchFamily="34" charset="-122"/>
                <a:ea typeface="微软雅黑" pitchFamily="34" charset="-122"/>
              </a:rPr>
              <a:t>Join</a:t>
            </a:r>
            <a:endParaRPr lang="zh-CN" altLang="en-US" sz="38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152400" y="987896"/>
            <a:ext cx="8991600" cy="5105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dirty="0" smtClean="0">
              <a:solidFill>
                <a:srgbClr val="000000"/>
              </a:solidFill>
              <a:latin typeface="Times New Roman" pitchFamily="18" charset="0"/>
              <a:ea typeface="宋体" charset="-122"/>
              <a:cs typeface="Times New Roman" pitchFamily="18" charset="0"/>
            </a:endParaRPr>
          </a:p>
        </p:txBody>
      </p:sp>
      <p:sp>
        <p:nvSpPr>
          <p:cNvPr id="3" name="矩形 2"/>
          <p:cNvSpPr/>
          <p:nvPr/>
        </p:nvSpPr>
        <p:spPr>
          <a:xfrm>
            <a:off x="152400" y="866458"/>
            <a:ext cx="7803976" cy="1477328"/>
          </a:xfrm>
          <a:prstGeom prst="rect">
            <a:avLst/>
          </a:prstGeom>
        </p:spPr>
        <p:txBody>
          <a:bodyPr wrap="square">
            <a:spAutoFit/>
          </a:bodyPr>
          <a:lstStyle/>
          <a:p>
            <a:r>
              <a:rPr lang="en-US" altLang="zh-CN" b="1" dirty="0"/>
              <a:t>Sort-Merge </a:t>
            </a:r>
            <a:r>
              <a:rPr lang="en-US" altLang="zh-CN" b="1" dirty="0" smtClean="0"/>
              <a:t>Join</a:t>
            </a:r>
          </a:p>
          <a:p>
            <a:endParaRPr lang="en-US" altLang="zh-CN" b="1" dirty="0" smtClean="0"/>
          </a:p>
          <a:p>
            <a:r>
              <a:rPr lang="en-US" altLang="zh-CN" dirty="0"/>
              <a:t>3. merge</a:t>
            </a:r>
            <a:r>
              <a:rPr lang="zh-CN" altLang="en-US" dirty="0"/>
              <a:t>阶段：对排好序的两张分区表数据执行</a:t>
            </a:r>
            <a:r>
              <a:rPr lang="en-US" altLang="zh-CN" dirty="0"/>
              <a:t>join</a:t>
            </a:r>
            <a:r>
              <a:rPr lang="zh-CN" altLang="en-US" dirty="0"/>
              <a:t>操作</a:t>
            </a:r>
            <a:r>
              <a:rPr lang="zh-CN" altLang="en-US" dirty="0" smtClean="0"/>
              <a:t>。</a:t>
            </a:r>
            <a:endParaRPr lang="en-US" altLang="zh-CN" dirty="0" smtClean="0"/>
          </a:p>
          <a:p>
            <a:r>
              <a:rPr lang="en-US" altLang="zh-CN" dirty="0"/>
              <a:t> </a:t>
            </a:r>
            <a:r>
              <a:rPr lang="en-US" altLang="zh-CN" dirty="0" smtClean="0"/>
              <a:t>   </a:t>
            </a:r>
            <a:r>
              <a:rPr lang="zh-CN" altLang="en-US" dirty="0" smtClean="0"/>
              <a:t>分别</a:t>
            </a:r>
            <a:r>
              <a:rPr lang="zh-CN" altLang="en-US" dirty="0"/>
              <a:t>遍历两个有序序列，碰到相同</a:t>
            </a:r>
            <a:r>
              <a:rPr lang="en-US" altLang="zh-CN" dirty="0"/>
              <a:t>join key</a:t>
            </a:r>
            <a:r>
              <a:rPr lang="zh-CN" altLang="en-US" dirty="0"/>
              <a:t>就</a:t>
            </a:r>
            <a:r>
              <a:rPr lang="en-US" altLang="zh-CN" dirty="0"/>
              <a:t>merge</a:t>
            </a:r>
            <a:r>
              <a:rPr lang="zh-CN" altLang="en-US" dirty="0"/>
              <a:t>输出，否则取更小一边，见下图示意：</a:t>
            </a:r>
            <a:endParaRPr lang="en-US" altLang="zh-CN" dirty="0"/>
          </a:p>
        </p:txBody>
      </p:sp>
      <p:sp>
        <p:nvSpPr>
          <p:cNvPr id="2" name="矩形 1"/>
          <p:cNvSpPr/>
          <p:nvPr/>
        </p:nvSpPr>
        <p:spPr>
          <a:xfrm>
            <a:off x="467544" y="5117122"/>
            <a:ext cx="2893741" cy="400110"/>
          </a:xfrm>
          <a:prstGeom prst="rect">
            <a:avLst/>
          </a:prstGeom>
        </p:spPr>
        <p:txBody>
          <a:bodyPr wrap="none">
            <a:spAutoFit/>
          </a:bodyPr>
          <a:lstStyle/>
          <a:p>
            <a:r>
              <a:rPr lang="zh-CN" altLang="en-US" sz="2000" dirty="0"/>
              <a:t>适用场景：大表</a:t>
            </a:r>
            <a:r>
              <a:rPr lang="en-US" altLang="zh-CN" sz="2000" dirty="0"/>
              <a:t>join</a:t>
            </a:r>
            <a:r>
              <a:rPr lang="zh-CN" altLang="en-US" sz="2000" dirty="0"/>
              <a:t>大表</a:t>
            </a:r>
            <a:endParaRPr lang="en-US" altLang="zh-CN" sz="2000"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2577827"/>
            <a:ext cx="3744416" cy="2295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66634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1"/>
          <p:cNvSpPr>
            <a:spLocks noGrp="1"/>
          </p:cNvSpPr>
          <p:nvPr>
            <p:ph type="title" idx="4294967295"/>
          </p:nvPr>
        </p:nvSpPr>
        <p:spPr>
          <a:xfrm>
            <a:off x="0" y="836613"/>
            <a:ext cx="8229600" cy="687387"/>
          </a:xfrm>
          <a:prstGeom prst="rect">
            <a:avLst/>
          </a:prstGeom>
        </p:spPr>
        <p:txBody>
          <a:bodyPr/>
          <a:lstStyle/>
          <a:p>
            <a:r>
              <a:rPr lang="zh-CN" altLang="en-US" dirty="0" smtClean="0"/>
              <a:t>主要内容</a:t>
            </a:r>
            <a:endParaRPr lang="zh-CN" altLang="en-US" dirty="0"/>
          </a:p>
        </p:txBody>
      </p:sp>
      <p:grpSp>
        <p:nvGrpSpPr>
          <p:cNvPr id="18" name="Group 46"/>
          <p:cNvGrpSpPr>
            <a:grpSpLocks/>
          </p:cNvGrpSpPr>
          <p:nvPr/>
        </p:nvGrpSpPr>
        <p:grpSpPr bwMode="auto">
          <a:xfrm>
            <a:off x="1524000" y="1828800"/>
            <a:ext cx="5029200" cy="685800"/>
            <a:chOff x="1296" y="1824"/>
            <a:chExt cx="2976" cy="432"/>
          </a:xfrm>
          <a:solidFill>
            <a:srgbClr val="008000"/>
          </a:solidFill>
        </p:grpSpPr>
        <p:sp>
          <p:nvSpPr>
            <p:cNvPr id="19" name="AutoShape 47"/>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p:spPr>
          <p:txBody>
            <a:bodyPr wrap="none" anchor="ctr"/>
            <a:lstStyle/>
            <a:p>
              <a:pPr algn="ctr">
                <a:defRPr/>
              </a:pPr>
              <a:endParaRPr lang="zh-CN" altLang="en-US" b="1">
                <a:solidFill>
                  <a:prstClr val="white"/>
                </a:solidFill>
              </a:endParaRPr>
            </a:p>
          </p:txBody>
        </p:sp>
        <p:sp>
          <p:nvSpPr>
            <p:cNvPr id="20" name="AutoShape 48"/>
            <p:cNvSpPr>
              <a:spLocks noChangeArrowheads="1"/>
            </p:cNvSpPr>
            <p:nvPr/>
          </p:nvSpPr>
          <p:spPr bwMode="gray">
            <a:xfrm>
              <a:off x="1296" y="1824"/>
              <a:ext cx="432" cy="432"/>
            </a:xfrm>
            <a:prstGeom prst="diamond">
              <a:avLst/>
            </a:prstGeom>
            <a:grpFill/>
            <a:ln w="25400" algn="ctr">
              <a:solidFill>
                <a:schemeClr val="bg1"/>
              </a:solidFill>
              <a:miter lim="800000"/>
              <a:headEnd/>
              <a:tailEnd/>
            </a:ln>
          </p:spPr>
          <p:txBody>
            <a:bodyPr wrap="none" anchor="ctr"/>
            <a:lstStyle/>
            <a:p>
              <a:pPr algn="ctr"/>
              <a:endParaRPr lang="zh-CN" altLang="en-US" b="1">
                <a:solidFill>
                  <a:prstClr val="white"/>
                </a:solidFill>
              </a:endParaRPr>
            </a:p>
          </p:txBody>
        </p:sp>
        <p:sp>
          <p:nvSpPr>
            <p:cNvPr id="21" name="Text Box 49"/>
            <p:cNvSpPr txBox="1">
              <a:spLocks noChangeArrowheads="1"/>
            </p:cNvSpPr>
            <p:nvPr/>
          </p:nvSpPr>
          <p:spPr bwMode="gray">
            <a:xfrm>
              <a:off x="1680" y="1934"/>
              <a:ext cx="2160" cy="233"/>
            </a:xfrm>
            <a:prstGeom prst="rect">
              <a:avLst/>
            </a:prstGeom>
            <a:grpFill/>
            <a:ln w="9525" algn="ctr">
              <a:noFill/>
              <a:miter lim="800000"/>
              <a:headEnd/>
              <a:tailEnd/>
            </a:ln>
          </p:spPr>
          <p:txBody>
            <a:bodyPr>
              <a:spAutoFit/>
            </a:bodyPr>
            <a:lstStyle/>
            <a:p>
              <a:pPr algn="ctr" eaLnBrk="0" hangingPunct="0"/>
              <a:r>
                <a:rPr lang="en-US" altLang="zh-CN" b="1" dirty="0" err="1">
                  <a:solidFill>
                    <a:prstClr val="white"/>
                  </a:solidFill>
                </a:rPr>
                <a:t>Dataframe</a:t>
              </a:r>
              <a:r>
                <a:rPr lang="zh-CN" altLang="en-US" b="1" dirty="0">
                  <a:solidFill>
                    <a:prstClr val="white"/>
                  </a:solidFill>
                </a:rPr>
                <a:t>介绍</a:t>
              </a:r>
              <a:endParaRPr lang="en-US" altLang="zh-CN" b="1" dirty="0">
                <a:solidFill>
                  <a:prstClr val="white"/>
                </a:solidFill>
              </a:endParaRPr>
            </a:p>
          </p:txBody>
        </p:sp>
        <p:sp>
          <p:nvSpPr>
            <p:cNvPr id="22" name="Text Box 50"/>
            <p:cNvSpPr txBox="1">
              <a:spLocks noChangeArrowheads="1"/>
            </p:cNvSpPr>
            <p:nvPr/>
          </p:nvSpPr>
          <p:spPr bwMode="gray">
            <a:xfrm>
              <a:off x="1399" y="1886"/>
              <a:ext cx="211" cy="291"/>
            </a:xfrm>
            <a:prstGeom prst="rect">
              <a:avLst/>
            </a:prstGeom>
            <a:grpFill/>
            <a:ln w="9525" algn="ctr">
              <a:noFill/>
              <a:miter lim="800000"/>
              <a:headEnd/>
              <a:tailEnd/>
            </a:ln>
          </p:spPr>
          <p:txBody>
            <a:bodyPr wrap="none">
              <a:spAutoFit/>
            </a:bodyPr>
            <a:lstStyle/>
            <a:p>
              <a:pPr algn="ctr" eaLnBrk="0" hangingPunct="0"/>
              <a:r>
                <a:rPr lang="en-US" altLang="zh-CN" sz="2400" b="1">
                  <a:solidFill>
                    <a:prstClr val="white"/>
                  </a:solidFill>
                </a:rPr>
                <a:t>1</a:t>
              </a:r>
            </a:p>
          </p:txBody>
        </p:sp>
      </p:grpSp>
      <p:grpSp>
        <p:nvGrpSpPr>
          <p:cNvPr id="23" name="Group 51"/>
          <p:cNvGrpSpPr>
            <a:grpSpLocks/>
          </p:cNvGrpSpPr>
          <p:nvPr/>
        </p:nvGrpSpPr>
        <p:grpSpPr bwMode="auto">
          <a:xfrm>
            <a:off x="1571604" y="2780928"/>
            <a:ext cx="5029200" cy="685800"/>
            <a:chOff x="1296" y="1824"/>
            <a:chExt cx="2976" cy="432"/>
          </a:xfrm>
          <a:solidFill>
            <a:srgbClr val="008000"/>
          </a:solidFill>
        </p:grpSpPr>
        <p:sp>
          <p:nvSpPr>
            <p:cNvPr id="24" name="AutoShape 5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p:spPr>
          <p:txBody>
            <a:bodyPr wrap="none" anchor="ctr"/>
            <a:lstStyle/>
            <a:p>
              <a:pPr algn="ctr">
                <a:defRPr/>
              </a:pPr>
              <a:endParaRPr lang="zh-CN" altLang="en-US" b="1">
                <a:solidFill>
                  <a:prstClr val="white"/>
                </a:solidFill>
              </a:endParaRPr>
            </a:p>
          </p:txBody>
        </p:sp>
        <p:sp>
          <p:nvSpPr>
            <p:cNvPr id="25" name="AutoShape 53"/>
            <p:cNvSpPr>
              <a:spLocks noChangeArrowheads="1"/>
            </p:cNvSpPr>
            <p:nvPr/>
          </p:nvSpPr>
          <p:spPr bwMode="gray">
            <a:xfrm>
              <a:off x="1296" y="1824"/>
              <a:ext cx="432" cy="432"/>
            </a:xfrm>
            <a:prstGeom prst="diamond">
              <a:avLst/>
            </a:prstGeom>
            <a:grpFill/>
            <a:ln w="25400" algn="ctr">
              <a:solidFill>
                <a:schemeClr val="bg1"/>
              </a:solidFill>
              <a:miter lim="800000"/>
              <a:headEnd/>
              <a:tailEnd/>
            </a:ln>
          </p:spPr>
          <p:txBody>
            <a:bodyPr wrap="none" anchor="ctr"/>
            <a:lstStyle/>
            <a:p>
              <a:pPr algn="ctr"/>
              <a:endParaRPr lang="zh-CN" altLang="en-US" b="1">
                <a:solidFill>
                  <a:prstClr val="white"/>
                </a:solidFill>
              </a:endParaRPr>
            </a:p>
          </p:txBody>
        </p:sp>
        <p:sp>
          <p:nvSpPr>
            <p:cNvPr id="26" name="Text Box 54"/>
            <p:cNvSpPr txBox="1">
              <a:spLocks noChangeArrowheads="1"/>
            </p:cNvSpPr>
            <p:nvPr/>
          </p:nvSpPr>
          <p:spPr bwMode="gray">
            <a:xfrm>
              <a:off x="1680" y="1934"/>
              <a:ext cx="2160" cy="231"/>
            </a:xfrm>
            <a:prstGeom prst="rect">
              <a:avLst/>
            </a:prstGeom>
            <a:grpFill/>
            <a:ln w="9525" algn="ctr">
              <a:noFill/>
              <a:miter lim="800000"/>
              <a:headEnd/>
              <a:tailEnd/>
            </a:ln>
          </p:spPr>
          <p:txBody>
            <a:bodyPr>
              <a:spAutoFit/>
            </a:bodyPr>
            <a:lstStyle/>
            <a:p>
              <a:pPr algn="ctr" eaLnBrk="0" hangingPunct="0"/>
              <a:r>
                <a:rPr lang="en-US" altLang="zh-CN" b="1" dirty="0">
                  <a:solidFill>
                    <a:prstClr val="white"/>
                  </a:solidFill>
                </a:rPr>
                <a:t>Spark SQL </a:t>
              </a:r>
              <a:r>
                <a:rPr lang="zh-CN" altLang="en-US" b="1" dirty="0">
                  <a:solidFill>
                    <a:prstClr val="white"/>
                  </a:solidFill>
                </a:rPr>
                <a:t>运行原理</a:t>
              </a:r>
              <a:endParaRPr lang="en-US" altLang="zh-CN" b="1" dirty="0">
                <a:solidFill>
                  <a:prstClr val="white"/>
                </a:solidFill>
              </a:endParaRPr>
            </a:p>
          </p:txBody>
        </p:sp>
        <p:sp>
          <p:nvSpPr>
            <p:cNvPr id="27" name="Text Box 55"/>
            <p:cNvSpPr txBox="1">
              <a:spLocks noChangeArrowheads="1"/>
            </p:cNvSpPr>
            <p:nvPr/>
          </p:nvSpPr>
          <p:spPr bwMode="gray">
            <a:xfrm>
              <a:off x="1399" y="1886"/>
              <a:ext cx="211" cy="291"/>
            </a:xfrm>
            <a:prstGeom prst="rect">
              <a:avLst/>
            </a:prstGeom>
            <a:grpFill/>
            <a:ln w="9525" algn="ctr">
              <a:noFill/>
              <a:miter lim="800000"/>
              <a:headEnd/>
              <a:tailEnd/>
            </a:ln>
          </p:spPr>
          <p:txBody>
            <a:bodyPr wrap="none">
              <a:spAutoFit/>
            </a:bodyPr>
            <a:lstStyle/>
            <a:p>
              <a:pPr algn="ctr" eaLnBrk="0" hangingPunct="0"/>
              <a:r>
                <a:rPr lang="en-US" altLang="zh-CN" sz="2400" b="1">
                  <a:solidFill>
                    <a:prstClr val="white"/>
                  </a:solidFill>
                </a:rPr>
                <a:t>2</a:t>
              </a:r>
            </a:p>
          </p:txBody>
        </p:sp>
      </p:grpSp>
      <p:grpSp>
        <p:nvGrpSpPr>
          <p:cNvPr id="28" name="Group 51"/>
          <p:cNvGrpSpPr>
            <a:grpSpLocks/>
          </p:cNvGrpSpPr>
          <p:nvPr/>
        </p:nvGrpSpPr>
        <p:grpSpPr bwMode="auto">
          <a:xfrm>
            <a:off x="1571604" y="3751312"/>
            <a:ext cx="5029200" cy="685800"/>
            <a:chOff x="1296" y="1824"/>
            <a:chExt cx="2976" cy="432"/>
          </a:xfrm>
          <a:solidFill>
            <a:srgbClr val="008000"/>
          </a:solidFill>
        </p:grpSpPr>
        <p:sp>
          <p:nvSpPr>
            <p:cNvPr id="29" name="AutoShape 5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p:spPr>
          <p:txBody>
            <a:bodyPr wrap="none" anchor="ctr"/>
            <a:lstStyle/>
            <a:p>
              <a:pPr algn="ctr">
                <a:defRPr/>
              </a:pPr>
              <a:endParaRPr lang="zh-CN" altLang="en-US" b="1">
                <a:solidFill>
                  <a:prstClr val="white"/>
                </a:solidFill>
              </a:endParaRPr>
            </a:p>
          </p:txBody>
        </p:sp>
        <p:sp>
          <p:nvSpPr>
            <p:cNvPr id="30" name="AutoShape 53"/>
            <p:cNvSpPr>
              <a:spLocks noChangeArrowheads="1"/>
            </p:cNvSpPr>
            <p:nvPr/>
          </p:nvSpPr>
          <p:spPr bwMode="gray">
            <a:xfrm>
              <a:off x="1296" y="1824"/>
              <a:ext cx="432" cy="432"/>
            </a:xfrm>
            <a:prstGeom prst="diamond">
              <a:avLst/>
            </a:prstGeom>
            <a:grpFill/>
            <a:ln w="25400" algn="ctr">
              <a:solidFill>
                <a:schemeClr val="bg1"/>
              </a:solidFill>
              <a:miter lim="800000"/>
              <a:headEnd/>
              <a:tailEnd/>
            </a:ln>
          </p:spPr>
          <p:txBody>
            <a:bodyPr wrap="none" anchor="ctr"/>
            <a:lstStyle/>
            <a:p>
              <a:pPr algn="ctr"/>
              <a:endParaRPr lang="zh-CN" altLang="en-US" b="1">
                <a:solidFill>
                  <a:prstClr val="white"/>
                </a:solidFill>
              </a:endParaRPr>
            </a:p>
          </p:txBody>
        </p:sp>
        <p:sp>
          <p:nvSpPr>
            <p:cNvPr id="31" name="Text Box 54"/>
            <p:cNvSpPr txBox="1">
              <a:spLocks noChangeArrowheads="1"/>
            </p:cNvSpPr>
            <p:nvPr/>
          </p:nvSpPr>
          <p:spPr bwMode="gray">
            <a:xfrm>
              <a:off x="1680" y="1934"/>
              <a:ext cx="2160" cy="231"/>
            </a:xfrm>
            <a:prstGeom prst="rect">
              <a:avLst/>
            </a:prstGeom>
            <a:grpFill/>
            <a:ln w="9525" algn="ctr">
              <a:noFill/>
              <a:miter lim="800000"/>
              <a:headEnd/>
              <a:tailEnd/>
            </a:ln>
          </p:spPr>
          <p:txBody>
            <a:bodyPr>
              <a:spAutoFit/>
            </a:bodyPr>
            <a:lstStyle/>
            <a:p>
              <a:pPr algn="ctr" eaLnBrk="0" hangingPunct="0"/>
              <a:r>
                <a:rPr lang="en-US" altLang="zh-CN" b="1" dirty="0" smtClean="0">
                  <a:solidFill>
                    <a:prstClr val="white"/>
                  </a:solidFill>
                </a:rPr>
                <a:t>Spark SQL  </a:t>
              </a:r>
              <a:r>
                <a:rPr lang="en-US" altLang="zh-CN" b="1" dirty="0">
                  <a:solidFill>
                    <a:prstClr val="white"/>
                  </a:solidFill>
                </a:rPr>
                <a:t>code</a:t>
              </a:r>
              <a:r>
                <a:rPr lang="en-US" altLang="zh-CN" b="1" dirty="0" smtClean="0">
                  <a:solidFill>
                    <a:prstClr val="white"/>
                  </a:solidFill>
                </a:rPr>
                <a:t> </a:t>
              </a:r>
              <a:endParaRPr lang="en-US" altLang="zh-CN" b="1" dirty="0">
                <a:solidFill>
                  <a:prstClr val="white"/>
                </a:solidFill>
              </a:endParaRPr>
            </a:p>
          </p:txBody>
        </p:sp>
        <p:sp>
          <p:nvSpPr>
            <p:cNvPr id="43" name="Text Box 55"/>
            <p:cNvSpPr txBox="1">
              <a:spLocks noChangeArrowheads="1"/>
            </p:cNvSpPr>
            <p:nvPr/>
          </p:nvSpPr>
          <p:spPr bwMode="gray">
            <a:xfrm>
              <a:off x="1399" y="1886"/>
              <a:ext cx="211" cy="291"/>
            </a:xfrm>
            <a:prstGeom prst="rect">
              <a:avLst/>
            </a:prstGeom>
            <a:grpFill/>
            <a:ln w="9525" algn="ctr">
              <a:noFill/>
              <a:miter lim="800000"/>
              <a:headEnd/>
              <a:tailEnd/>
            </a:ln>
          </p:spPr>
          <p:txBody>
            <a:bodyPr wrap="none">
              <a:spAutoFit/>
            </a:bodyPr>
            <a:lstStyle/>
            <a:p>
              <a:pPr algn="ctr" eaLnBrk="0" hangingPunct="0"/>
              <a:r>
                <a:rPr lang="en-US" altLang="zh-CN" sz="2400" b="1" dirty="0" smtClean="0">
                  <a:solidFill>
                    <a:prstClr val="white"/>
                  </a:solidFill>
                </a:rPr>
                <a:t>3</a:t>
              </a:r>
              <a:endParaRPr lang="en-US" altLang="zh-CN" sz="2400" b="1" dirty="0">
                <a:solidFill>
                  <a:prstClr val="white"/>
                </a:solidFill>
              </a:endParaRPr>
            </a:p>
          </p:txBody>
        </p:sp>
      </p:grpSp>
    </p:spTree>
    <p:extLst>
      <p:ext uri="{BB962C8B-B14F-4D97-AF65-F5344CB8AC3E}">
        <p14:creationId xmlns:p14="http://schemas.microsoft.com/office/powerpoint/2010/main" val="2612241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smtClean="0">
                <a:solidFill>
                  <a:srgbClr val="000000"/>
                </a:solidFill>
                <a:latin typeface="微软雅黑" pitchFamily="34" charset="-122"/>
                <a:ea typeface="微软雅黑" pitchFamily="34" charset="-122"/>
              </a:rPr>
              <a:t>SparkSQL</a:t>
            </a:r>
            <a:r>
              <a:rPr lang="zh-CN" altLang="en-US" sz="3800" b="1" dirty="0" smtClean="0">
                <a:solidFill>
                  <a:srgbClr val="000000"/>
                </a:solidFill>
                <a:latin typeface="微软雅黑" pitchFamily="34" charset="-122"/>
                <a:ea typeface="微软雅黑" pitchFamily="34" charset="-122"/>
              </a:rPr>
              <a:t>概述</a:t>
            </a:r>
            <a:endParaRPr lang="zh-CN" altLang="en-US" sz="3800" b="1" dirty="0">
              <a:solidFill>
                <a:srgbClr val="000000"/>
              </a:solidFill>
              <a:latin typeface="微软雅黑" pitchFamily="34" charset="-122"/>
              <a:ea typeface="微软雅黑" pitchFamily="34" charset="-122"/>
            </a:endParaRPr>
          </a:p>
        </p:txBody>
      </p:sp>
      <p:pic>
        <p:nvPicPr>
          <p:cNvPr id="4" name="Picture 2"/>
          <p:cNvPicPr>
            <a:picLocks noChangeAspect="1" noChangeArrowheads="1"/>
          </p:cNvPicPr>
          <p:nvPr/>
        </p:nvPicPr>
        <p:blipFill>
          <a:blip r:embed="rId4"/>
          <a:srcRect/>
          <a:stretch>
            <a:fillRect/>
          </a:stretch>
        </p:blipFill>
        <p:spPr bwMode="auto">
          <a:xfrm>
            <a:off x="5319719" y="857232"/>
            <a:ext cx="3808788" cy="4786346"/>
          </a:xfrm>
          <a:prstGeom prst="rect">
            <a:avLst/>
          </a:prstGeom>
          <a:noFill/>
          <a:ln w="9525">
            <a:noFill/>
            <a:miter lim="800000"/>
            <a:headEnd/>
            <a:tailEnd/>
          </a:ln>
          <a:effectLst/>
        </p:spPr>
      </p:pic>
      <p:sp>
        <p:nvSpPr>
          <p:cNvPr id="8" name="内容占位符 2"/>
          <p:cNvSpPr txBox="1">
            <a:spLocks/>
          </p:cNvSpPr>
          <p:nvPr/>
        </p:nvSpPr>
        <p:spPr>
          <a:xfrm>
            <a:off x="152400" y="987896"/>
            <a:ext cx="8991600" cy="5105400"/>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itchFamily="2" charset="2"/>
              <a:buChar char="Ø"/>
            </a:pPr>
            <a:r>
              <a:rPr lang="zh-CN" altLang="en-US" dirty="0" smtClean="0">
                <a:solidFill>
                  <a:srgbClr val="000000"/>
                </a:solidFill>
                <a:latin typeface="Times New Roman" pitchFamily="18" charset="0"/>
                <a:ea typeface="宋体" charset="-122"/>
                <a:cs typeface="Times New Roman" pitchFamily="18" charset="0"/>
              </a:rPr>
              <a:t>集成 使用</a:t>
            </a:r>
            <a:r>
              <a:rPr lang="en-US" altLang="zh-CN" dirty="0" smtClean="0">
                <a:solidFill>
                  <a:srgbClr val="000000"/>
                </a:solidFill>
                <a:latin typeface="Times New Roman" pitchFamily="18" charset="0"/>
                <a:ea typeface="宋体" charset="-122"/>
                <a:cs typeface="Times New Roman" pitchFamily="18" charset="0"/>
              </a:rPr>
              <a:t>spark</a:t>
            </a:r>
            <a:r>
              <a:rPr lang="zh-CN" altLang="en-US" dirty="0" smtClean="0">
                <a:solidFill>
                  <a:srgbClr val="000000"/>
                </a:solidFill>
                <a:latin typeface="Times New Roman" pitchFamily="18" charset="0"/>
                <a:ea typeface="宋体" charset="-122"/>
                <a:cs typeface="Times New Roman" pitchFamily="18" charset="0"/>
              </a:rPr>
              <a:t>程序无缝混合</a:t>
            </a:r>
            <a:r>
              <a:rPr lang="en-US" altLang="zh-CN" dirty="0" smtClean="0">
                <a:solidFill>
                  <a:srgbClr val="000000"/>
                </a:solidFill>
                <a:latin typeface="Times New Roman" pitchFamily="18" charset="0"/>
                <a:ea typeface="宋体" charset="-122"/>
                <a:cs typeface="Times New Roman" pitchFamily="18" charset="0"/>
              </a:rPr>
              <a:t>SQL</a:t>
            </a:r>
            <a:r>
              <a:rPr lang="zh-CN" altLang="en-US" dirty="0" smtClean="0">
                <a:solidFill>
                  <a:srgbClr val="000000"/>
                </a:solidFill>
                <a:latin typeface="Times New Roman" pitchFamily="18" charset="0"/>
                <a:ea typeface="宋体" charset="-122"/>
                <a:cs typeface="Times New Roman" pitchFamily="18" charset="0"/>
              </a:rPr>
              <a:t>查询</a:t>
            </a:r>
            <a:endParaRPr lang="en-US" altLang="zh-CN" dirty="0" smtClean="0">
              <a:solidFill>
                <a:srgbClr val="000000"/>
              </a:solidFill>
              <a:latin typeface="Times New Roman" pitchFamily="18" charset="0"/>
              <a:ea typeface="宋体" charset="-122"/>
              <a:cs typeface="Times New Roman" pitchFamily="18" charset="0"/>
            </a:endParaRPr>
          </a:p>
          <a:p>
            <a:pPr lvl="1">
              <a:lnSpc>
                <a:spcPct val="150000"/>
              </a:lnSpc>
              <a:buFont typeface="Wingdings" pitchFamily="2" charset="2"/>
              <a:buChar char="Ø"/>
            </a:pPr>
            <a:r>
              <a:rPr lang="zh-CN" altLang="en-US" sz="2600" dirty="0" smtClean="0">
                <a:solidFill>
                  <a:srgbClr val="000000"/>
                </a:solidFill>
                <a:latin typeface="Times New Roman" pitchFamily="18" charset="0"/>
                <a:ea typeface="宋体" charset="-122"/>
                <a:cs typeface="Times New Roman" pitchFamily="18" charset="0"/>
              </a:rPr>
              <a:t>提供</a:t>
            </a:r>
            <a:r>
              <a:rPr lang="en-US" altLang="zh-CN" sz="2600" dirty="0" err="1" smtClean="0">
                <a:solidFill>
                  <a:srgbClr val="000000"/>
                </a:solidFill>
                <a:latin typeface="Times New Roman" pitchFamily="18" charset="0"/>
                <a:ea typeface="宋体" charset="-122"/>
                <a:cs typeface="Times New Roman" pitchFamily="18" charset="0"/>
              </a:rPr>
              <a:t>python,java,scala</a:t>
            </a:r>
            <a:r>
              <a:rPr lang="en-US" altLang="zh-CN" sz="2600" dirty="0" smtClean="0">
                <a:solidFill>
                  <a:srgbClr val="000000"/>
                </a:solidFill>
                <a:latin typeface="Times New Roman" pitchFamily="18" charset="0"/>
                <a:ea typeface="宋体" charset="-122"/>
                <a:cs typeface="Times New Roman" pitchFamily="18" charset="0"/>
              </a:rPr>
              <a:t> </a:t>
            </a:r>
            <a:r>
              <a:rPr lang="zh-CN" altLang="en-US" sz="2600" dirty="0" smtClean="0">
                <a:solidFill>
                  <a:srgbClr val="000000"/>
                </a:solidFill>
                <a:latin typeface="Times New Roman" pitchFamily="18" charset="0"/>
                <a:ea typeface="宋体" charset="-122"/>
                <a:cs typeface="Times New Roman" pitchFamily="18" charset="0"/>
              </a:rPr>
              <a:t>接口</a:t>
            </a:r>
            <a:endParaRPr lang="en-US" altLang="zh-CN" sz="2600" dirty="0" smtClean="0">
              <a:solidFill>
                <a:srgbClr val="000000"/>
              </a:solidFill>
              <a:latin typeface="Times New Roman" pitchFamily="18" charset="0"/>
              <a:ea typeface="宋体" charset="-122"/>
              <a:cs typeface="Times New Roman" pitchFamily="18" charset="0"/>
            </a:endParaRPr>
          </a:p>
          <a:p>
            <a:pPr lvl="1">
              <a:lnSpc>
                <a:spcPct val="150000"/>
              </a:lnSpc>
              <a:buFont typeface="Wingdings" pitchFamily="2" charset="2"/>
              <a:buChar char="Ø"/>
            </a:pPr>
            <a:r>
              <a:rPr lang="zh-CN" altLang="en-US" sz="2600" dirty="0" smtClean="0">
                <a:solidFill>
                  <a:srgbClr val="000000"/>
                </a:solidFill>
                <a:latin typeface="Times New Roman" pitchFamily="18" charset="0"/>
                <a:ea typeface="宋体" charset="-122"/>
                <a:cs typeface="Times New Roman" pitchFamily="18" charset="0"/>
              </a:rPr>
              <a:t>使用</a:t>
            </a:r>
            <a:r>
              <a:rPr lang="en-US" altLang="zh-CN" sz="2600" dirty="0" smtClean="0">
                <a:solidFill>
                  <a:srgbClr val="000000"/>
                </a:solidFill>
                <a:latin typeface="Times New Roman" pitchFamily="18" charset="0"/>
                <a:ea typeface="宋体" charset="-122"/>
                <a:cs typeface="Times New Roman" pitchFamily="18" charset="0"/>
              </a:rPr>
              <a:t>SQL</a:t>
            </a:r>
            <a:r>
              <a:rPr lang="zh-CN" altLang="en-US" sz="2600" dirty="0" smtClean="0">
                <a:solidFill>
                  <a:srgbClr val="000000"/>
                </a:solidFill>
                <a:latin typeface="Times New Roman" pitchFamily="18" charset="0"/>
                <a:ea typeface="宋体" charset="-122"/>
                <a:cs typeface="Times New Roman" pitchFamily="18" charset="0"/>
              </a:rPr>
              <a:t>查询结构化的</a:t>
            </a:r>
            <a:r>
              <a:rPr lang="en-US" altLang="zh-CN" sz="2600" dirty="0" smtClean="0">
                <a:solidFill>
                  <a:srgbClr val="000000"/>
                </a:solidFill>
                <a:latin typeface="Times New Roman" pitchFamily="18" charset="0"/>
                <a:ea typeface="宋体" charset="-122"/>
                <a:cs typeface="Times New Roman" pitchFamily="18" charset="0"/>
              </a:rPr>
              <a:t>RDD</a:t>
            </a:r>
            <a:r>
              <a:rPr lang="zh-CN" altLang="en-US" sz="2600" dirty="0" smtClean="0">
                <a:solidFill>
                  <a:srgbClr val="000000"/>
                </a:solidFill>
                <a:latin typeface="Times New Roman" pitchFamily="18" charset="0"/>
                <a:ea typeface="宋体" charset="-122"/>
                <a:cs typeface="Times New Roman" pitchFamily="18" charset="0"/>
              </a:rPr>
              <a:t>数据</a:t>
            </a:r>
            <a:endParaRPr lang="en-US" altLang="zh-CN" sz="2600" dirty="0" smtClean="0">
              <a:solidFill>
                <a:srgbClr val="000000"/>
              </a:solidFill>
              <a:latin typeface="Times New Roman" pitchFamily="18" charset="0"/>
              <a:ea typeface="宋体" charset="-122"/>
              <a:cs typeface="Times New Roman" pitchFamily="18" charset="0"/>
            </a:endParaRPr>
          </a:p>
          <a:p>
            <a:pPr lvl="1">
              <a:lnSpc>
                <a:spcPct val="150000"/>
              </a:lnSpc>
              <a:buFont typeface="Wingdings" pitchFamily="2" charset="2"/>
              <a:buChar char="Ø"/>
            </a:pPr>
            <a:r>
              <a:rPr lang="zh-CN" altLang="en-US" sz="2600" dirty="0" smtClean="0">
                <a:solidFill>
                  <a:srgbClr val="000000"/>
                </a:solidFill>
                <a:latin typeface="Times New Roman" pitchFamily="18" charset="0"/>
                <a:ea typeface="宋体" charset="-122"/>
                <a:cs typeface="Times New Roman" pitchFamily="18" charset="0"/>
              </a:rPr>
              <a:t>很容易完成复杂的分析算法</a:t>
            </a:r>
            <a:endParaRPr lang="en-US" altLang="zh-CN" sz="2600" dirty="0" smtClean="0">
              <a:solidFill>
                <a:srgbClr val="000000"/>
              </a:solidFill>
              <a:latin typeface="Times New Roman" pitchFamily="18" charset="0"/>
              <a:ea typeface="宋体" charset="-122"/>
              <a:cs typeface="Times New Roman" pitchFamily="18" charset="0"/>
            </a:endParaRPr>
          </a:p>
          <a:p>
            <a:pPr>
              <a:lnSpc>
                <a:spcPct val="150000"/>
              </a:lnSpc>
              <a:buFont typeface="Wingdings" pitchFamily="2" charset="2"/>
              <a:buChar char="Ø"/>
            </a:pPr>
            <a:r>
              <a:rPr lang="zh-CN" altLang="en-US" dirty="0" smtClean="0">
                <a:solidFill>
                  <a:srgbClr val="000000"/>
                </a:solidFill>
                <a:latin typeface="Times New Roman" pitchFamily="18" charset="0"/>
                <a:ea typeface="宋体" charset="-122"/>
                <a:cs typeface="Times New Roman" pitchFamily="18" charset="0"/>
              </a:rPr>
              <a:t>统一的数据访问</a:t>
            </a:r>
            <a:endParaRPr lang="en-US" altLang="zh-CN" dirty="0" smtClean="0">
              <a:solidFill>
                <a:srgbClr val="000000"/>
              </a:solidFill>
              <a:latin typeface="Times New Roman" pitchFamily="18" charset="0"/>
              <a:ea typeface="宋体" charset="-122"/>
              <a:cs typeface="Times New Roman" pitchFamily="18" charset="0"/>
            </a:endParaRPr>
          </a:p>
          <a:p>
            <a:pPr lvl="1">
              <a:lnSpc>
                <a:spcPct val="150000"/>
              </a:lnSpc>
              <a:buFont typeface="Wingdings" pitchFamily="2" charset="2"/>
              <a:buChar char="Ø"/>
            </a:pPr>
            <a:r>
              <a:rPr lang="zh-CN" altLang="en-US" sz="2900" dirty="0" smtClean="0">
                <a:solidFill>
                  <a:srgbClr val="000000"/>
                </a:solidFill>
                <a:latin typeface="Times New Roman" pitchFamily="18" charset="0"/>
                <a:ea typeface="宋体" charset="-122"/>
                <a:cs typeface="Times New Roman" pitchFamily="18" charset="0"/>
              </a:rPr>
              <a:t>可以加载和查询各种数据源</a:t>
            </a:r>
            <a:endParaRPr lang="en-US" altLang="zh-CN" sz="2900" dirty="0" smtClean="0">
              <a:solidFill>
                <a:srgbClr val="000000"/>
              </a:solidFill>
              <a:latin typeface="Times New Roman" pitchFamily="18" charset="0"/>
              <a:ea typeface="宋体" charset="-122"/>
              <a:cs typeface="Times New Roman" pitchFamily="18" charset="0"/>
            </a:endParaRPr>
          </a:p>
          <a:p>
            <a:pPr lvl="1">
              <a:lnSpc>
                <a:spcPct val="150000"/>
              </a:lnSpc>
              <a:buFont typeface="Wingdings" pitchFamily="2" charset="2"/>
              <a:buChar char="Ø"/>
            </a:pPr>
            <a:r>
              <a:rPr lang="en-US" altLang="zh-CN" sz="2900" dirty="0" err="1" smtClean="0">
                <a:solidFill>
                  <a:srgbClr val="000000"/>
                </a:solidFill>
                <a:latin typeface="Times New Roman" pitchFamily="18" charset="0"/>
                <a:ea typeface="宋体" charset="-122"/>
                <a:cs typeface="Times New Roman" pitchFamily="18" charset="0"/>
              </a:rPr>
              <a:t>SchemaRDDs</a:t>
            </a:r>
            <a:r>
              <a:rPr lang="en-US" altLang="zh-CN" sz="2900" dirty="0" smtClean="0">
                <a:solidFill>
                  <a:srgbClr val="000000"/>
                </a:solidFill>
                <a:latin typeface="Times New Roman" pitchFamily="18" charset="0"/>
                <a:ea typeface="宋体" charset="-122"/>
                <a:cs typeface="Times New Roman" pitchFamily="18" charset="0"/>
              </a:rPr>
              <a:t> </a:t>
            </a:r>
            <a:r>
              <a:rPr lang="zh-CN" altLang="en-US" sz="2900" dirty="0" smtClean="0">
                <a:solidFill>
                  <a:srgbClr val="000000"/>
                </a:solidFill>
                <a:latin typeface="Times New Roman" pitchFamily="18" charset="0"/>
                <a:ea typeface="宋体" charset="-122"/>
                <a:cs typeface="Times New Roman" pitchFamily="18" charset="0"/>
              </a:rPr>
              <a:t>提供高效的结构化数据查询接口</a:t>
            </a:r>
            <a:endParaRPr lang="en-US" altLang="zh-CN" sz="2900" dirty="0" smtClean="0">
              <a:solidFill>
                <a:srgbClr val="000000"/>
              </a:solidFill>
              <a:latin typeface="Times New Roman" pitchFamily="18" charset="0"/>
              <a:ea typeface="宋体" charset="-122"/>
              <a:cs typeface="Times New Roman" pitchFamily="18" charset="0"/>
            </a:endParaRPr>
          </a:p>
          <a:p>
            <a:pPr lvl="1">
              <a:lnSpc>
                <a:spcPct val="150000"/>
              </a:lnSpc>
              <a:buFont typeface="Wingdings" pitchFamily="2" charset="2"/>
              <a:buChar char="Ø"/>
            </a:pPr>
            <a:r>
              <a:rPr lang="en-US" altLang="zh-CN" sz="2900" dirty="0" smtClean="0">
                <a:solidFill>
                  <a:srgbClr val="000000"/>
                </a:solidFill>
                <a:latin typeface="Times New Roman" pitchFamily="18" charset="0"/>
                <a:ea typeface="宋体" charset="-122"/>
                <a:cs typeface="Times New Roman" pitchFamily="18" charset="0"/>
              </a:rPr>
              <a:t>Hive</a:t>
            </a:r>
            <a:r>
              <a:rPr lang="en-US" altLang="zh-CN" sz="2900" dirty="0">
                <a:solidFill>
                  <a:srgbClr val="000000"/>
                </a:solidFill>
                <a:latin typeface="Times New Roman" pitchFamily="18" charset="0"/>
                <a:ea typeface="宋体" charset="-122"/>
                <a:cs typeface="Times New Roman" pitchFamily="18" charset="0"/>
              </a:rPr>
              <a:t>, Avro, Parquet, ORC, JSON, and JDBC</a:t>
            </a:r>
          </a:p>
          <a:p>
            <a:pPr>
              <a:lnSpc>
                <a:spcPct val="150000"/>
              </a:lnSpc>
              <a:buFont typeface="Wingdings" pitchFamily="2" charset="2"/>
              <a:buChar char="Ø"/>
            </a:pPr>
            <a:r>
              <a:rPr lang="zh-CN" altLang="en-US" dirty="0" smtClean="0">
                <a:solidFill>
                  <a:srgbClr val="000000"/>
                </a:solidFill>
                <a:latin typeface="Times New Roman" pitchFamily="18" charset="0"/>
                <a:ea typeface="宋体" charset="-122"/>
                <a:cs typeface="Times New Roman" pitchFamily="18" charset="0"/>
              </a:rPr>
              <a:t>兼容</a:t>
            </a:r>
            <a:r>
              <a:rPr lang="en-US" altLang="zh-CN" dirty="0" smtClean="0">
                <a:solidFill>
                  <a:srgbClr val="000000"/>
                </a:solidFill>
                <a:latin typeface="Times New Roman" pitchFamily="18" charset="0"/>
                <a:ea typeface="宋体" charset="-122"/>
                <a:cs typeface="Times New Roman" pitchFamily="18" charset="0"/>
              </a:rPr>
              <a:t>HIVE</a:t>
            </a:r>
          </a:p>
          <a:p>
            <a:pPr lvl="1">
              <a:lnSpc>
                <a:spcPct val="150000"/>
              </a:lnSpc>
              <a:buFont typeface="Wingdings" pitchFamily="2" charset="2"/>
              <a:buChar char="Ø"/>
            </a:pPr>
            <a:r>
              <a:rPr lang="zh-CN" altLang="en-US" sz="2900" dirty="0" smtClean="0">
                <a:solidFill>
                  <a:srgbClr val="000000"/>
                </a:solidFill>
                <a:latin typeface="Times New Roman" pitchFamily="18" charset="0"/>
                <a:ea typeface="宋体" charset="-122"/>
                <a:cs typeface="Times New Roman" pitchFamily="18" charset="0"/>
              </a:rPr>
              <a:t>无需现有的</a:t>
            </a:r>
            <a:r>
              <a:rPr lang="en-US" altLang="zh-CN" sz="2900" dirty="0" smtClean="0">
                <a:solidFill>
                  <a:srgbClr val="000000"/>
                </a:solidFill>
                <a:latin typeface="Times New Roman" pitchFamily="18" charset="0"/>
                <a:ea typeface="宋体" charset="-122"/>
                <a:cs typeface="Times New Roman" pitchFamily="18" charset="0"/>
              </a:rPr>
              <a:t>hive</a:t>
            </a:r>
            <a:r>
              <a:rPr lang="zh-CN" altLang="en-US" sz="2900" dirty="0" smtClean="0">
                <a:solidFill>
                  <a:srgbClr val="000000"/>
                </a:solidFill>
                <a:latin typeface="Times New Roman" pitchFamily="18" charset="0"/>
                <a:ea typeface="宋体" charset="-122"/>
                <a:cs typeface="Times New Roman" pitchFamily="18" charset="0"/>
              </a:rPr>
              <a:t>查询，可直接运行在现有数据仓库上</a:t>
            </a:r>
            <a:endParaRPr lang="en-US" altLang="zh-CN" sz="2900" dirty="0" smtClean="0">
              <a:solidFill>
                <a:srgbClr val="000000"/>
              </a:solidFill>
              <a:latin typeface="Times New Roman" pitchFamily="18" charset="0"/>
              <a:ea typeface="宋体" charset="-122"/>
              <a:cs typeface="Times New Roman" pitchFamily="18" charset="0"/>
            </a:endParaRPr>
          </a:p>
          <a:p>
            <a:pPr lvl="1">
              <a:lnSpc>
                <a:spcPct val="150000"/>
              </a:lnSpc>
              <a:buFont typeface="Wingdings" pitchFamily="2" charset="2"/>
              <a:buChar char="Ø"/>
            </a:pPr>
            <a:r>
              <a:rPr lang="zh-CN" altLang="en-US" sz="2900" dirty="0" smtClean="0">
                <a:solidFill>
                  <a:srgbClr val="000000"/>
                </a:solidFill>
                <a:latin typeface="Times New Roman" pitchFamily="18" charset="0"/>
                <a:ea typeface="宋体" charset="-122"/>
                <a:cs typeface="Times New Roman" pitchFamily="18" charset="0"/>
              </a:rPr>
              <a:t>完全兼容现有的</a:t>
            </a:r>
            <a:r>
              <a:rPr lang="en-US" altLang="zh-CN" sz="2900" dirty="0" smtClean="0">
                <a:solidFill>
                  <a:srgbClr val="000000"/>
                </a:solidFill>
                <a:latin typeface="Times New Roman" pitchFamily="18" charset="0"/>
                <a:ea typeface="宋体" charset="-122"/>
                <a:cs typeface="Times New Roman" pitchFamily="18" charset="0"/>
              </a:rPr>
              <a:t>hive</a:t>
            </a:r>
            <a:r>
              <a:rPr lang="zh-CN" altLang="en-US" sz="2900" dirty="0" smtClean="0">
                <a:solidFill>
                  <a:srgbClr val="000000"/>
                </a:solidFill>
                <a:latin typeface="Times New Roman" pitchFamily="18" charset="0"/>
                <a:ea typeface="宋体" charset="-122"/>
                <a:cs typeface="Times New Roman" pitchFamily="18" charset="0"/>
              </a:rPr>
              <a:t>数据和查询以及</a:t>
            </a:r>
            <a:r>
              <a:rPr lang="en-US" altLang="zh-CN" sz="2900" dirty="0" smtClean="0">
                <a:solidFill>
                  <a:srgbClr val="000000"/>
                </a:solidFill>
                <a:latin typeface="Times New Roman" pitchFamily="18" charset="0"/>
                <a:ea typeface="宋体" charset="-122"/>
                <a:cs typeface="Times New Roman" pitchFamily="18" charset="0"/>
              </a:rPr>
              <a:t>UDF</a:t>
            </a:r>
          </a:p>
          <a:p>
            <a:pPr>
              <a:lnSpc>
                <a:spcPct val="150000"/>
              </a:lnSpc>
              <a:buFont typeface="Wingdings" pitchFamily="2" charset="2"/>
              <a:buChar char="Ø"/>
            </a:pPr>
            <a:r>
              <a:rPr lang="zh-CN" altLang="en-US" dirty="0" smtClean="0">
                <a:solidFill>
                  <a:srgbClr val="000000"/>
                </a:solidFill>
                <a:latin typeface="Times New Roman" pitchFamily="18" charset="0"/>
                <a:ea typeface="宋体" charset="-122"/>
                <a:cs typeface="Times New Roman" pitchFamily="18" charset="0"/>
              </a:rPr>
              <a:t>标准连接</a:t>
            </a:r>
            <a:endParaRPr lang="en-US" altLang="zh-CN" dirty="0" smtClean="0">
              <a:solidFill>
                <a:srgbClr val="000000"/>
              </a:solidFill>
              <a:latin typeface="Times New Roman" pitchFamily="18" charset="0"/>
              <a:ea typeface="宋体" charset="-122"/>
              <a:cs typeface="Times New Roman" pitchFamily="18" charset="0"/>
            </a:endParaRPr>
          </a:p>
          <a:p>
            <a:pPr lvl="1">
              <a:lnSpc>
                <a:spcPct val="150000"/>
              </a:lnSpc>
              <a:buFont typeface="Wingdings" pitchFamily="2" charset="2"/>
              <a:buChar char="Ø"/>
            </a:pPr>
            <a:r>
              <a:rPr lang="zh-CN" altLang="en-US" sz="2900" dirty="0" smtClean="0">
                <a:solidFill>
                  <a:srgbClr val="000000"/>
                </a:solidFill>
                <a:latin typeface="Times New Roman" pitchFamily="18" charset="0"/>
                <a:ea typeface="宋体" charset="-122"/>
                <a:cs typeface="Times New Roman" pitchFamily="18" charset="0"/>
              </a:rPr>
              <a:t>提供服务模式，通过工业标准</a:t>
            </a:r>
            <a:r>
              <a:rPr lang="en-US" altLang="zh-CN" sz="2900" dirty="0" smtClean="0">
                <a:solidFill>
                  <a:srgbClr val="000000"/>
                </a:solidFill>
                <a:latin typeface="Times New Roman" pitchFamily="18" charset="0"/>
                <a:ea typeface="宋体" charset="-122"/>
                <a:cs typeface="Times New Roman" pitchFamily="18" charset="0"/>
              </a:rPr>
              <a:t>JDBC</a:t>
            </a:r>
            <a:r>
              <a:rPr lang="zh-CN" altLang="en-US" sz="2900" dirty="0" smtClean="0">
                <a:solidFill>
                  <a:srgbClr val="000000"/>
                </a:solidFill>
                <a:latin typeface="Times New Roman" pitchFamily="18" charset="0"/>
                <a:ea typeface="宋体" charset="-122"/>
                <a:cs typeface="Times New Roman" pitchFamily="18" charset="0"/>
              </a:rPr>
              <a:t>和</a:t>
            </a:r>
            <a:r>
              <a:rPr lang="en-US" altLang="zh-CN" sz="2900" dirty="0" smtClean="0">
                <a:solidFill>
                  <a:srgbClr val="000000"/>
                </a:solidFill>
                <a:latin typeface="Times New Roman" pitchFamily="18" charset="0"/>
                <a:ea typeface="宋体" charset="-122"/>
                <a:cs typeface="Times New Roman" pitchFamily="18" charset="0"/>
              </a:rPr>
              <a:t>ODBC</a:t>
            </a:r>
            <a:r>
              <a:rPr lang="zh-CN" altLang="en-US" sz="2900" dirty="0" smtClean="0">
                <a:solidFill>
                  <a:srgbClr val="000000"/>
                </a:solidFill>
                <a:latin typeface="Times New Roman" pitchFamily="18" charset="0"/>
                <a:ea typeface="宋体" charset="-122"/>
                <a:cs typeface="Times New Roman" pitchFamily="18" charset="0"/>
              </a:rPr>
              <a:t>连接</a:t>
            </a:r>
            <a:endParaRPr lang="en-US" altLang="zh-CN" sz="2900" dirty="0" smtClean="0">
              <a:solidFill>
                <a:srgbClr val="000000"/>
              </a:solidFill>
              <a:latin typeface="Times New Roman" pitchFamily="18" charset="0"/>
              <a:ea typeface="宋体" charset="-122"/>
              <a:cs typeface="Times New Roman" pitchFamily="18" charset="0"/>
            </a:endParaRPr>
          </a:p>
          <a:p>
            <a:pPr lvl="1">
              <a:lnSpc>
                <a:spcPct val="150000"/>
              </a:lnSpc>
              <a:buFont typeface="Wingdings" pitchFamily="2" charset="2"/>
              <a:buChar char="Ø"/>
            </a:pPr>
            <a:endParaRPr lang="zh-CN" altLang="en-US" sz="2400" dirty="0" smtClean="0">
              <a:solidFill>
                <a:srgbClr val="000000"/>
              </a:solidFill>
              <a:latin typeface="Times New Roman" pitchFamily="18" charset="0"/>
              <a:ea typeface="宋体" charset="-122"/>
              <a:cs typeface="Times New Roman" pitchFamily="18" charset="0"/>
            </a:endParaRPr>
          </a:p>
        </p:txBody>
      </p:sp>
    </p:spTree>
    <p:extLst>
      <p:ext uri="{BB962C8B-B14F-4D97-AF65-F5344CB8AC3E}">
        <p14:creationId xmlns:p14="http://schemas.microsoft.com/office/powerpoint/2010/main" val="32261890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smtClean="0">
                <a:solidFill>
                  <a:srgbClr val="000000"/>
                </a:solidFill>
                <a:latin typeface="微软雅黑" pitchFamily="34" charset="-122"/>
                <a:ea typeface="微软雅黑" pitchFamily="34" charset="-122"/>
              </a:rPr>
              <a:t>SparkSession</a:t>
            </a:r>
            <a:endParaRPr lang="zh-CN" altLang="en-US" sz="38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152400" y="987896"/>
            <a:ext cx="8991600" cy="5105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b="1" dirty="0" err="1" smtClean="0"/>
              <a:t>SparkSession</a:t>
            </a:r>
            <a:r>
              <a:rPr lang="en-US" altLang="zh-CN" b="1" dirty="0" smtClean="0"/>
              <a:t>-Spark</a:t>
            </a:r>
            <a:r>
              <a:rPr lang="zh-CN" altLang="en-US" b="1" dirty="0" smtClean="0"/>
              <a:t>的一个全新的切入点</a:t>
            </a:r>
          </a:p>
          <a:p>
            <a:pPr>
              <a:buFont typeface="Wingdings" panose="05000000000000000000" pitchFamily="2" charset="2"/>
              <a:buChar char="Ø"/>
            </a:pPr>
            <a:r>
              <a:rPr lang="zh-CN" altLang="en-US" dirty="0" smtClean="0"/>
              <a:t>在 </a:t>
            </a:r>
            <a:r>
              <a:rPr lang="en-US" altLang="zh-CN" dirty="0"/>
              <a:t>Spark 2.0</a:t>
            </a:r>
            <a:r>
              <a:rPr lang="zh-CN" altLang="en-US" dirty="0"/>
              <a:t>中我们引入了一个新的切入点</a:t>
            </a:r>
            <a:r>
              <a:rPr lang="en-US" altLang="zh-CN" dirty="0"/>
              <a:t>(entry point)</a:t>
            </a:r>
            <a:r>
              <a:rPr lang="zh-CN" altLang="en-US" dirty="0"/>
              <a:t>：</a:t>
            </a:r>
            <a:r>
              <a:rPr lang="en-US" altLang="zh-CN" dirty="0" err="1"/>
              <a:t>SparkSession</a:t>
            </a:r>
            <a:endParaRPr lang="en-US" altLang="zh-CN" dirty="0"/>
          </a:p>
          <a:p>
            <a:pPr>
              <a:buFont typeface="Wingdings" panose="05000000000000000000" pitchFamily="2" charset="2"/>
              <a:buChar char="Ø"/>
            </a:pPr>
            <a:r>
              <a:rPr lang="en-US" altLang="zh-CN" dirty="0" err="1" smtClean="0"/>
              <a:t>SparkSession</a:t>
            </a:r>
            <a:r>
              <a:rPr lang="zh-CN" altLang="en-US" dirty="0"/>
              <a:t>实质上是</a:t>
            </a:r>
            <a:r>
              <a:rPr lang="en-US" altLang="zh-CN" dirty="0" err="1"/>
              <a:t>SQLContext</a:t>
            </a:r>
            <a:r>
              <a:rPr lang="zh-CN" altLang="en-US" dirty="0"/>
              <a:t>和</a:t>
            </a:r>
            <a:r>
              <a:rPr lang="en-US" altLang="zh-CN" dirty="0" err="1"/>
              <a:t>HiveContext</a:t>
            </a:r>
            <a:r>
              <a:rPr lang="zh-CN" altLang="en-US" dirty="0"/>
              <a:t>的组合（未来可能还会加上</a:t>
            </a:r>
            <a:r>
              <a:rPr lang="en-US" altLang="zh-CN" dirty="0" err="1"/>
              <a:t>StreamingContext</a:t>
            </a:r>
            <a:r>
              <a:rPr lang="zh-CN" altLang="en-US" dirty="0"/>
              <a:t>），所以在</a:t>
            </a:r>
            <a:r>
              <a:rPr lang="en-US" altLang="zh-CN" dirty="0" err="1"/>
              <a:t>SQLContext</a:t>
            </a:r>
            <a:r>
              <a:rPr lang="zh-CN" altLang="en-US" dirty="0"/>
              <a:t>和</a:t>
            </a:r>
            <a:r>
              <a:rPr lang="en-US" altLang="zh-CN" dirty="0" err="1"/>
              <a:t>HiveContext</a:t>
            </a:r>
            <a:r>
              <a:rPr lang="zh-CN" altLang="en-US" dirty="0"/>
              <a:t>上可用的</a:t>
            </a:r>
            <a:r>
              <a:rPr lang="en-US" altLang="zh-CN" dirty="0"/>
              <a:t>API</a:t>
            </a:r>
            <a:r>
              <a:rPr lang="zh-CN" altLang="en-US" dirty="0"/>
              <a:t>在</a:t>
            </a:r>
            <a:r>
              <a:rPr lang="en-US" altLang="zh-CN" dirty="0" err="1"/>
              <a:t>SparkSession</a:t>
            </a:r>
            <a:r>
              <a:rPr lang="zh-CN" altLang="en-US" dirty="0"/>
              <a:t>上同样是可以使用的</a:t>
            </a:r>
            <a:r>
              <a:rPr lang="zh-CN" altLang="en-US" dirty="0" smtClean="0"/>
              <a:t>。</a:t>
            </a:r>
            <a:endParaRPr lang="en-US" altLang="zh-CN" dirty="0" smtClean="0"/>
          </a:p>
          <a:p>
            <a:pPr>
              <a:buFont typeface="Wingdings" panose="05000000000000000000" pitchFamily="2" charset="2"/>
              <a:buChar char="Ø"/>
            </a:pPr>
            <a:r>
              <a:rPr lang="en-US" altLang="zh-CN" dirty="0" err="1" smtClean="0"/>
              <a:t>SparkSession</a:t>
            </a:r>
            <a:r>
              <a:rPr lang="zh-CN" altLang="en-US" dirty="0"/>
              <a:t>内部封装了</a:t>
            </a:r>
            <a:r>
              <a:rPr lang="en-US" altLang="zh-CN" dirty="0" err="1"/>
              <a:t>sparkContext</a:t>
            </a:r>
            <a:r>
              <a:rPr lang="zh-CN" altLang="en-US" dirty="0"/>
              <a:t>，所以计算实际上是由</a:t>
            </a:r>
            <a:r>
              <a:rPr lang="en-US" altLang="zh-CN" dirty="0" err="1"/>
              <a:t>sparkContext</a:t>
            </a:r>
            <a:r>
              <a:rPr lang="zh-CN" altLang="en-US" dirty="0"/>
              <a:t>完成的。</a:t>
            </a:r>
          </a:p>
          <a:p>
            <a:pPr>
              <a:lnSpc>
                <a:spcPct val="150000"/>
              </a:lnSpc>
              <a:buFont typeface="Wingdings" pitchFamily="2" charset="2"/>
              <a:buChar char="Ø"/>
            </a:pPr>
            <a:endParaRPr lang="en-US" altLang="zh-CN" dirty="0" smtClean="0">
              <a:solidFill>
                <a:srgbClr val="000000"/>
              </a:solidFill>
              <a:latin typeface="Times New Roman" pitchFamily="18" charset="0"/>
              <a:ea typeface="宋体" charset="-122"/>
              <a:cs typeface="Times New Roman" pitchFamily="18" charset="0"/>
            </a:endParaRPr>
          </a:p>
        </p:txBody>
      </p:sp>
    </p:spTree>
    <p:extLst>
      <p:ext uri="{BB962C8B-B14F-4D97-AF65-F5344CB8AC3E}">
        <p14:creationId xmlns:p14="http://schemas.microsoft.com/office/powerpoint/2010/main" val="3366207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smtClean="0">
                <a:solidFill>
                  <a:srgbClr val="000000"/>
                </a:solidFill>
                <a:latin typeface="微软雅黑" pitchFamily="34" charset="-122"/>
                <a:ea typeface="微软雅黑" pitchFamily="34" charset="-122"/>
              </a:rPr>
              <a:t>SparkSession</a:t>
            </a:r>
            <a:endParaRPr lang="zh-CN" altLang="en-US" sz="38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323528" y="836712"/>
            <a:ext cx="8991600" cy="5465440"/>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b="1" dirty="0" smtClean="0"/>
              <a:t>创建</a:t>
            </a:r>
            <a:r>
              <a:rPr lang="en-US" altLang="zh-CN" b="1" dirty="0" err="1" smtClean="0"/>
              <a:t>SparkSession</a:t>
            </a:r>
            <a:r>
              <a:rPr lang="en-US" altLang="zh-CN" b="1" dirty="0" smtClean="0"/>
              <a:t>   </a:t>
            </a:r>
            <a:r>
              <a:rPr lang="en-US" altLang="zh-CN" b="1" dirty="0" smtClean="0">
                <a:solidFill>
                  <a:srgbClr val="FF0000"/>
                </a:solidFill>
              </a:rPr>
              <a:t>(</a:t>
            </a:r>
            <a:r>
              <a:rPr lang="en-US" altLang="zh-CN" dirty="0" smtClean="0">
                <a:solidFill>
                  <a:srgbClr val="FF0000"/>
                </a:solidFill>
              </a:rPr>
              <a:t>Spark2.0</a:t>
            </a:r>
            <a:r>
              <a:rPr lang="zh-CN" altLang="en-US" dirty="0" smtClean="0">
                <a:solidFill>
                  <a:srgbClr val="FF0000"/>
                </a:solidFill>
              </a:rPr>
              <a:t>以后</a:t>
            </a:r>
            <a:r>
              <a:rPr lang="en-US" altLang="zh-CN" b="1" dirty="0" smtClean="0">
                <a:solidFill>
                  <a:srgbClr val="FF0000"/>
                </a:solidFill>
              </a:rPr>
              <a:t>)</a:t>
            </a:r>
            <a:endParaRPr lang="en-US" altLang="zh-CN" b="1" dirty="0">
              <a:solidFill>
                <a:srgbClr val="FF0000"/>
              </a:solidFill>
            </a:endParaRPr>
          </a:p>
          <a:p>
            <a:pPr marL="0" indent="0">
              <a:lnSpc>
                <a:spcPct val="150000"/>
              </a:lnSpc>
              <a:buNone/>
            </a:pPr>
            <a:r>
              <a:rPr lang="en-US" altLang="zh-CN" dirty="0"/>
              <a:t>// Create a </a:t>
            </a:r>
            <a:r>
              <a:rPr lang="en-US" altLang="zh-CN" dirty="0" err="1"/>
              <a:t>SparkSession</a:t>
            </a:r>
            <a:r>
              <a:rPr lang="en-US" altLang="zh-CN" dirty="0"/>
              <a:t>. No need to create </a:t>
            </a:r>
            <a:r>
              <a:rPr lang="en-US" altLang="zh-CN" dirty="0" err="1" smtClean="0"/>
              <a:t>SparkContext</a:t>
            </a:r>
            <a:endParaRPr lang="en-US" altLang="zh-CN" dirty="0" smtClean="0"/>
          </a:p>
          <a:p>
            <a:pPr marL="0" indent="0">
              <a:lnSpc>
                <a:spcPct val="150000"/>
              </a:lnSpc>
              <a:buNone/>
            </a:pPr>
            <a:r>
              <a:rPr lang="en-US" altLang="zh-CN" dirty="0" smtClean="0"/>
              <a:t>// </a:t>
            </a:r>
            <a:r>
              <a:rPr lang="en-US" altLang="zh-CN" dirty="0"/>
              <a:t>You automatically get it as part of the </a:t>
            </a:r>
            <a:r>
              <a:rPr lang="en-US" altLang="zh-CN" dirty="0" err="1" smtClean="0"/>
              <a:t>SparkSession</a:t>
            </a:r>
            <a:endParaRPr lang="en-US" altLang="zh-CN" dirty="0" smtClean="0"/>
          </a:p>
          <a:p>
            <a:pPr marL="0" indent="0">
              <a:lnSpc>
                <a:spcPct val="150000"/>
              </a:lnSpc>
              <a:buNone/>
            </a:pPr>
            <a:r>
              <a:rPr lang="en-US" altLang="zh-CN" dirty="0" err="1" smtClean="0"/>
              <a:t>val</a:t>
            </a:r>
            <a:r>
              <a:rPr lang="en-US" altLang="zh-CN" dirty="0" smtClean="0"/>
              <a:t> </a:t>
            </a:r>
            <a:r>
              <a:rPr lang="en-US" altLang="zh-CN" dirty="0" err="1"/>
              <a:t>warehouseLocation</a:t>
            </a:r>
            <a:r>
              <a:rPr lang="en-US" altLang="zh-CN" dirty="0"/>
              <a:t> = </a:t>
            </a:r>
            <a:r>
              <a:rPr lang="en-US" altLang="zh-CN" dirty="0" smtClean="0"/>
              <a:t>"file</a:t>
            </a:r>
            <a:r>
              <a:rPr lang="en-US" altLang="zh-CN" dirty="0"/>
              <a:t>:${</a:t>
            </a:r>
            <a:r>
              <a:rPr lang="en-US" altLang="zh-CN" dirty="0" err="1"/>
              <a:t>system:user.dir</a:t>
            </a:r>
            <a:r>
              <a:rPr lang="en-US" altLang="zh-CN" dirty="0"/>
              <a:t>}/</a:t>
            </a:r>
            <a:r>
              <a:rPr lang="en-US" altLang="zh-CN" dirty="0" smtClean="0"/>
              <a:t>spark-warehouse”</a:t>
            </a:r>
          </a:p>
          <a:p>
            <a:pPr marL="0" indent="0">
              <a:lnSpc>
                <a:spcPct val="150000"/>
              </a:lnSpc>
              <a:buNone/>
            </a:pPr>
            <a:r>
              <a:rPr lang="en-US" altLang="zh-CN" dirty="0" err="1" smtClean="0"/>
              <a:t>val</a:t>
            </a:r>
            <a:r>
              <a:rPr lang="en-US" altLang="zh-CN" dirty="0" smtClean="0"/>
              <a:t> </a:t>
            </a:r>
            <a:r>
              <a:rPr lang="en-US" altLang="zh-CN" dirty="0"/>
              <a:t>spark </a:t>
            </a:r>
            <a:r>
              <a:rPr lang="en-US" altLang="zh-CN" dirty="0" smtClean="0"/>
              <a:t>= </a:t>
            </a:r>
            <a:r>
              <a:rPr lang="en-US" altLang="zh-CN" dirty="0" err="1" smtClean="0"/>
              <a:t>SparkSession</a:t>
            </a:r>
            <a:r>
              <a:rPr lang="en-US" altLang="zh-CN" dirty="0" smtClean="0"/>
              <a:t>   </a:t>
            </a:r>
          </a:p>
          <a:p>
            <a:pPr marL="0" indent="0">
              <a:lnSpc>
                <a:spcPct val="150000"/>
              </a:lnSpc>
              <a:buNone/>
            </a:pPr>
            <a:r>
              <a:rPr lang="en-US" altLang="zh-CN" dirty="0" smtClean="0"/>
              <a:t>.</a:t>
            </a:r>
            <a:r>
              <a:rPr lang="en-US" altLang="zh-CN" dirty="0"/>
              <a:t>builder()   </a:t>
            </a:r>
            <a:endParaRPr lang="en-US" altLang="zh-CN" dirty="0" smtClean="0"/>
          </a:p>
          <a:p>
            <a:pPr marL="0" indent="0">
              <a:lnSpc>
                <a:spcPct val="150000"/>
              </a:lnSpc>
              <a:buNone/>
            </a:pPr>
            <a:r>
              <a:rPr lang="en-US" altLang="zh-CN" dirty="0" smtClean="0"/>
              <a:t>.</a:t>
            </a:r>
            <a:r>
              <a:rPr lang="en-US" altLang="zh-CN" dirty="0" err="1"/>
              <a:t>appName</a:t>
            </a:r>
            <a:r>
              <a:rPr lang="en-US" altLang="zh-CN" dirty="0"/>
              <a:t>("</a:t>
            </a:r>
            <a:r>
              <a:rPr lang="en-US" altLang="zh-CN" dirty="0" err="1"/>
              <a:t>SparkSessionZipsExample</a:t>
            </a:r>
            <a:r>
              <a:rPr lang="en-US" altLang="zh-CN" dirty="0"/>
              <a:t>")  </a:t>
            </a:r>
            <a:endParaRPr lang="en-US" altLang="zh-CN" dirty="0" smtClean="0"/>
          </a:p>
          <a:p>
            <a:pPr marL="0" indent="0">
              <a:lnSpc>
                <a:spcPct val="150000"/>
              </a:lnSpc>
              <a:buNone/>
            </a:pPr>
            <a:r>
              <a:rPr lang="en-US" altLang="zh-CN" dirty="0" smtClean="0"/>
              <a:t> </a:t>
            </a:r>
            <a:r>
              <a:rPr lang="en-US" altLang="zh-CN" dirty="0"/>
              <a:t>.</a:t>
            </a:r>
            <a:r>
              <a:rPr lang="en-US" altLang="zh-CN" dirty="0" err="1"/>
              <a:t>config</a:t>
            </a:r>
            <a:r>
              <a:rPr lang="en-US" altLang="zh-CN" dirty="0"/>
              <a:t>("</a:t>
            </a:r>
            <a:r>
              <a:rPr lang="en-US" altLang="zh-CN" dirty="0" err="1"/>
              <a:t>spark.sql.warehouse.dir</a:t>
            </a:r>
            <a:r>
              <a:rPr lang="en-US" altLang="zh-CN" dirty="0"/>
              <a:t>", </a:t>
            </a:r>
            <a:r>
              <a:rPr lang="en-US" altLang="zh-CN" dirty="0" err="1"/>
              <a:t>warehouseLocation</a:t>
            </a:r>
            <a:r>
              <a:rPr lang="en-US" altLang="zh-CN" dirty="0"/>
              <a:t>)  </a:t>
            </a:r>
            <a:endParaRPr lang="en-US" altLang="zh-CN" dirty="0" smtClean="0"/>
          </a:p>
          <a:p>
            <a:pPr marL="0" indent="0">
              <a:lnSpc>
                <a:spcPct val="150000"/>
              </a:lnSpc>
              <a:buNone/>
            </a:pPr>
            <a:r>
              <a:rPr lang="en-US" altLang="zh-CN" dirty="0" smtClean="0">
                <a:solidFill>
                  <a:srgbClr val="FF0000"/>
                </a:solidFill>
              </a:rPr>
              <a:t> </a:t>
            </a:r>
            <a:r>
              <a:rPr lang="en-US" altLang="zh-CN" dirty="0">
                <a:solidFill>
                  <a:srgbClr val="FF0000"/>
                </a:solidFill>
              </a:rPr>
              <a:t>.</a:t>
            </a:r>
            <a:r>
              <a:rPr lang="en-US" altLang="zh-CN" dirty="0" err="1">
                <a:solidFill>
                  <a:srgbClr val="FF0000"/>
                </a:solidFill>
              </a:rPr>
              <a:t>enableHiveSupport</a:t>
            </a:r>
            <a:r>
              <a:rPr lang="en-US" altLang="zh-CN" dirty="0">
                <a:solidFill>
                  <a:srgbClr val="FF0000"/>
                </a:solidFill>
              </a:rPr>
              <a:t>()   </a:t>
            </a:r>
            <a:r>
              <a:rPr lang="en-US" altLang="zh-CN" dirty="0" smtClean="0">
                <a:solidFill>
                  <a:srgbClr val="FF0000"/>
                </a:solidFill>
              </a:rPr>
              <a:t>//</a:t>
            </a:r>
          </a:p>
          <a:p>
            <a:pPr marL="0" indent="0">
              <a:lnSpc>
                <a:spcPct val="150000"/>
              </a:lnSpc>
              <a:buNone/>
            </a:pPr>
            <a:r>
              <a:rPr lang="en-US" altLang="zh-CN" dirty="0" smtClean="0"/>
              <a:t>.</a:t>
            </a:r>
            <a:r>
              <a:rPr lang="en-US" altLang="zh-CN" dirty="0" err="1"/>
              <a:t>getOrCreate</a:t>
            </a:r>
            <a:r>
              <a:rPr lang="en-US" altLang="zh-CN" dirty="0" smtClean="0"/>
              <a:t>()</a:t>
            </a:r>
            <a:endParaRPr lang="zh-CN" altLang="en-US" dirty="0"/>
          </a:p>
        </p:txBody>
      </p:sp>
    </p:spTree>
    <p:extLst>
      <p:ext uri="{BB962C8B-B14F-4D97-AF65-F5344CB8AC3E}">
        <p14:creationId xmlns:p14="http://schemas.microsoft.com/office/powerpoint/2010/main" val="14903583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smtClean="0">
                <a:solidFill>
                  <a:srgbClr val="000000"/>
                </a:solidFill>
                <a:latin typeface="微软雅黑" pitchFamily="34" charset="-122"/>
                <a:ea typeface="微软雅黑" pitchFamily="34" charset="-122"/>
              </a:rPr>
              <a:t>SparkSession</a:t>
            </a:r>
            <a:endParaRPr lang="zh-CN" altLang="en-US" sz="38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323528" y="836712"/>
            <a:ext cx="8991600" cy="5465440"/>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smtClean="0">
                <a:solidFill>
                  <a:srgbClr val="FF0000"/>
                </a:solidFill>
              </a:rPr>
              <a:t>Spark2.0</a:t>
            </a:r>
            <a:r>
              <a:rPr lang="zh-CN" altLang="en-US" dirty="0" smtClean="0">
                <a:solidFill>
                  <a:srgbClr val="FF0000"/>
                </a:solidFill>
              </a:rPr>
              <a:t>之前版本</a:t>
            </a:r>
            <a:endParaRPr lang="en-US" altLang="zh-CN" b="1" dirty="0">
              <a:solidFill>
                <a:srgbClr val="FF0000"/>
              </a:solidFill>
            </a:endParaRPr>
          </a:p>
          <a:p>
            <a:pPr marL="0" indent="0">
              <a:lnSpc>
                <a:spcPct val="150000"/>
              </a:lnSpc>
              <a:buNone/>
            </a:pPr>
            <a:r>
              <a:rPr lang="en-US" altLang="zh-CN" dirty="0"/>
              <a:t>//set up the spark configuration and create </a:t>
            </a:r>
            <a:r>
              <a:rPr lang="en-US" altLang="zh-CN" dirty="0" smtClean="0"/>
              <a:t>contexts</a:t>
            </a:r>
          </a:p>
          <a:p>
            <a:pPr marL="0" indent="0">
              <a:lnSpc>
                <a:spcPct val="150000"/>
              </a:lnSpc>
              <a:buNone/>
            </a:pPr>
            <a:r>
              <a:rPr lang="en-US" altLang="zh-CN" dirty="0" err="1" smtClean="0"/>
              <a:t>val</a:t>
            </a:r>
            <a:r>
              <a:rPr lang="en-US" altLang="zh-CN" dirty="0" smtClean="0"/>
              <a:t> </a:t>
            </a:r>
            <a:r>
              <a:rPr lang="en-US" altLang="zh-CN" dirty="0" err="1"/>
              <a:t>sparkConf</a:t>
            </a:r>
            <a:r>
              <a:rPr lang="en-US" altLang="zh-CN" dirty="0"/>
              <a:t> = </a:t>
            </a:r>
            <a:r>
              <a:rPr lang="en-US" altLang="zh-CN" dirty="0" smtClean="0"/>
              <a:t>new  </a:t>
            </a:r>
            <a:r>
              <a:rPr lang="en-US" altLang="zh-CN" dirty="0" err="1" smtClean="0"/>
              <a:t>SparkConf</a:t>
            </a:r>
            <a:r>
              <a:rPr lang="en-US" altLang="zh-CN" dirty="0"/>
              <a:t>().</a:t>
            </a:r>
            <a:r>
              <a:rPr lang="en-US" altLang="zh-CN" dirty="0" err="1"/>
              <a:t>setAppName</a:t>
            </a:r>
            <a:r>
              <a:rPr lang="en-US" altLang="zh-CN" dirty="0"/>
              <a:t>("</a:t>
            </a:r>
            <a:r>
              <a:rPr lang="en-US" altLang="zh-CN" dirty="0" err="1"/>
              <a:t>SparkSessionZipsExample</a:t>
            </a:r>
            <a:r>
              <a:rPr lang="en-US" altLang="zh-CN" dirty="0"/>
              <a:t>").</a:t>
            </a:r>
            <a:r>
              <a:rPr lang="en-US" altLang="zh-CN" dirty="0" err="1"/>
              <a:t>setMaster</a:t>
            </a:r>
            <a:r>
              <a:rPr lang="en-US" altLang="zh-CN" dirty="0"/>
              <a:t>("local</a:t>
            </a:r>
            <a:r>
              <a:rPr lang="en-US" altLang="zh-CN" dirty="0" smtClean="0"/>
              <a:t>")</a:t>
            </a:r>
          </a:p>
          <a:p>
            <a:pPr marL="0" indent="0">
              <a:lnSpc>
                <a:spcPct val="150000"/>
              </a:lnSpc>
              <a:buNone/>
            </a:pPr>
            <a:endParaRPr lang="en-US" altLang="zh-CN" dirty="0" smtClean="0"/>
          </a:p>
          <a:p>
            <a:pPr marL="0" indent="0">
              <a:lnSpc>
                <a:spcPct val="150000"/>
              </a:lnSpc>
              <a:buNone/>
            </a:pPr>
            <a:r>
              <a:rPr lang="en-US" altLang="zh-CN" dirty="0" smtClean="0"/>
              <a:t>// </a:t>
            </a:r>
            <a:r>
              <a:rPr lang="en-US" altLang="zh-CN" dirty="0"/>
              <a:t>your handle to </a:t>
            </a:r>
            <a:r>
              <a:rPr lang="en-US" altLang="zh-CN" dirty="0" err="1"/>
              <a:t>SparkContext</a:t>
            </a:r>
            <a:r>
              <a:rPr lang="en-US" altLang="zh-CN" dirty="0"/>
              <a:t> to access other context like </a:t>
            </a:r>
            <a:r>
              <a:rPr lang="en-US" altLang="zh-CN" dirty="0" err="1" smtClean="0"/>
              <a:t>SQLContext</a:t>
            </a:r>
            <a:endParaRPr lang="en-US" altLang="zh-CN" dirty="0" smtClean="0"/>
          </a:p>
          <a:p>
            <a:pPr marL="0" indent="0">
              <a:lnSpc>
                <a:spcPct val="150000"/>
              </a:lnSpc>
              <a:buNone/>
            </a:pPr>
            <a:r>
              <a:rPr lang="en-US" altLang="zh-CN" dirty="0" err="1" smtClean="0"/>
              <a:t>val</a:t>
            </a:r>
            <a:r>
              <a:rPr lang="en-US" altLang="zh-CN" dirty="0" smtClean="0"/>
              <a:t> </a:t>
            </a:r>
            <a:r>
              <a:rPr lang="en-US" altLang="zh-CN" dirty="0" err="1"/>
              <a:t>sc</a:t>
            </a:r>
            <a:r>
              <a:rPr lang="en-US" altLang="zh-CN" dirty="0"/>
              <a:t> = new </a:t>
            </a:r>
            <a:r>
              <a:rPr lang="en-US" altLang="zh-CN" dirty="0" err="1"/>
              <a:t>SparkContext</a:t>
            </a:r>
            <a:r>
              <a:rPr lang="en-US" altLang="zh-CN" dirty="0"/>
              <a:t>(</a:t>
            </a:r>
            <a:r>
              <a:rPr lang="en-US" altLang="zh-CN" dirty="0" err="1"/>
              <a:t>sparkConf</a:t>
            </a:r>
            <a:r>
              <a:rPr lang="en-US" altLang="zh-CN" dirty="0"/>
              <a:t>).set("</a:t>
            </a:r>
            <a:r>
              <a:rPr lang="en-US" altLang="zh-CN" dirty="0" err="1"/>
              <a:t>spark.some.config.option</a:t>
            </a:r>
            <a:r>
              <a:rPr lang="en-US" altLang="zh-CN" dirty="0"/>
              <a:t>", "some-value</a:t>
            </a:r>
            <a:r>
              <a:rPr lang="en-US" altLang="zh-CN" dirty="0" smtClean="0"/>
              <a:t>")</a:t>
            </a:r>
          </a:p>
          <a:p>
            <a:pPr marL="0" indent="0">
              <a:lnSpc>
                <a:spcPct val="150000"/>
              </a:lnSpc>
              <a:buNone/>
            </a:pPr>
            <a:r>
              <a:rPr lang="en-US" altLang="zh-CN" dirty="0" err="1" smtClean="0"/>
              <a:t>val</a:t>
            </a:r>
            <a:r>
              <a:rPr lang="en-US" altLang="zh-CN" dirty="0" smtClean="0"/>
              <a:t> </a:t>
            </a:r>
            <a:r>
              <a:rPr lang="en-US" altLang="zh-CN" dirty="0" err="1"/>
              <a:t>sqlContext</a:t>
            </a:r>
            <a:r>
              <a:rPr lang="en-US" altLang="zh-CN" dirty="0"/>
              <a:t> = new </a:t>
            </a:r>
            <a:r>
              <a:rPr lang="en-US" altLang="zh-CN" dirty="0" err="1"/>
              <a:t>org.apache.spark.sql.SQLContext</a:t>
            </a:r>
            <a:r>
              <a:rPr lang="en-US" altLang="zh-CN" dirty="0"/>
              <a:t>(</a:t>
            </a:r>
            <a:r>
              <a:rPr lang="en-US" altLang="zh-CN" dirty="0" err="1"/>
              <a:t>sc</a:t>
            </a:r>
            <a:r>
              <a:rPr lang="en-US" altLang="zh-CN" dirty="0"/>
              <a:t>)</a:t>
            </a:r>
            <a:endParaRPr lang="zh-CN" altLang="en-US" dirty="0"/>
          </a:p>
        </p:txBody>
      </p:sp>
    </p:spTree>
    <p:extLst>
      <p:ext uri="{BB962C8B-B14F-4D97-AF65-F5344CB8AC3E}">
        <p14:creationId xmlns:p14="http://schemas.microsoft.com/office/powerpoint/2010/main" val="264689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2628" y="0"/>
            <a:ext cx="9141372" cy="648072"/>
          </a:xfrm>
        </p:spPr>
        <p:txBody>
          <a:bodyPr>
            <a:noAutofit/>
          </a:bodyPr>
          <a:lstStyle/>
          <a:p>
            <a:r>
              <a:rPr lang="en-US" altLang="zh-CN" sz="3800" b="1" dirty="0" err="1" smtClean="0">
                <a:solidFill>
                  <a:srgbClr val="000000"/>
                </a:solidFill>
                <a:latin typeface="微软雅黑" pitchFamily="34" charset="-122"/>
                <a:ea typeface="微软雅黑" pitchFamily="34" charset="-122"/>
              </a:rPr>
              <a:t>SparkSQL</a:t>
            </a:r>
            <a:r>
              <a:rPr lang="en-US" altLang="zh-CN" sz="3800" b="1" dirty="0" smtClean="0">
                <a:solidFill>
                  <a:srgbClr val="000000"/>
                </a:solidFill>
                <a:latin typeface="微软雅黑" pitchFamily="34" charset="-122"/>
                <a:ea typeface="微软雅黑" pitchFamily="34" charset="-122"/>
              </a:rPr>
              <a:t> </a:t>
            </a:r>
            <a:r>
              <a:rPr lang="zh-CN" altLang="en-US" sz="3800" b="1" dirty="0" smtClean="0">
                <a:solidFill>
                  <a:srgbClr val="000000"/>
                </a:solidFill>
                <a:latin typeface="微软雅黑" pitchFamily="34" charset="-122"/>
                <a:ea typeface="微软雅黑" pitchFamily="34" charset="-122"/>
              </a:rPr>
              <a:t>运行过程</a:t>
            </a:r>
            <a:endParaRPr lang="zh-CN" altLang="en-US" sz="3800" b="1" dirty="0">
              <a:solidFill>
                <a:srgbClr val="000000"/>
              </a:solidFill>
              <a:latin typeface="微软雅黑" pitchFamily="34" charset="-122"/>
              <a:ea typeface="微软雅黑" pitchFamily="34" charset="-122"/>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 y="690555"/>
            <a:ext cx="687705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05" y="2594248"/>
            <a:ext cx="765810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0761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2628" y="0"/>
            <a:ext cx="9141372" cy="648072"/>
          </a:xfrm>
        </p:spPr>
        <p:txBody>
          <a:bodyPr>
            <a:noAutofit/>
          </a:bodyPr>
          <a:lstStyle/>
          <a:p>
            <a:r>
              <a:rPr lang="en-US" altLang="zh-CN" sz="3800" b="1" dirty="0" err="1" smtClean="0">
                <a:solidFill>
                  <a:srgbClr val="000000"/>
                </a:solidFill>
                <a:latin typeface="微软雅黑" pitchFamily="34" charset="-122"/>
                <a:ea typeface="微软雅黑" pitchFamily="34" charset="-122"/>
              </a:rPr>
              <a:t>SparkSQL</a:t>
            </a:r>
            <a:r>
              <a:rPr lang="en-US" altLang="zh-CN" sz="3800" b="1" dirty="0" smtClean="0">
                <a:solidFill>
                  <a:srgbClr val="000000"/>
                </a:solidFill>
                <a:latin typeface="微软雅黑" pitchFamily="34" charset="-122"/>
                <a:ea typeface="微软雅黑" pitchFamily="34" charset="-122"/>
              </a:rPr>
              <a:t> </a:t>
            </a:r>
            <a:r>
              <a:rPr lang="zh-CN" altLang="en-US" sz="3800" b="1" dirty="0" smtClean="0">
                <a:solidFill>
                  <a:srgbClr val="000000"/>
                </a:solidFill>
                <a:latin typeface="微软雅黑" pitchFamily="34" charset="-122"/>
                <a:ea typeface="微软雅黑" pitchFamily="34" charset="-122"/>
              </a:rPr>
              <a:t>运行过程</a:t>
            </a:r>
            <a:endParaRPr lang="zh-CN" altLang="en-US" sz="3800" b="1" dirty="0">
              <a:solidFill>
                <a:srgbClr val="000000"/>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a:srcRect/>
          <a:stretch>
            <a:fillRect/>
          </a:stretch>
        </p:blipFill>
        <p:spPr bwMode="auto">
          <a:xfrm>
            <a:off x="0" y="647693"/>
            <a:ext cx="6515100" cy="1781175"/>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0" y="2428868"/>
            <a:ext cx="7515225" cy="4019550"/>
          </a:xfrm>
          <a:prstGeom prst="rect">
            <a:avLst/>
          </a:prstGeom>
          <a:noFill/>
          <a:ln w="9525">
            <a:noFill/>
            <a:miter lim="800000"/>
            <a:headEnd/>
            <a:tailEnd/>
          </a:ln>
          <a:effectLst/>
        </p:spPr>
      </p:pic>
    </p:spTree>
    <p:extLst>
      <p:ext uri="{BB962C8B-B14F-4D97-AF65-F5344CB8AC3E}">
        <p14:creationId xmlns:p14="http://schemas.microsoft.com/office/powerpoint/2010/main" val="980761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sz="3800" b="1" dirty="0" smtClean="0">
                <a:effectLst/>
              </a:rPr>
              <a:t>SparkSQL-2.2</a:t>
            </a:r>
            <a:r>
              <a:rPr lang="zh-CN" altLang="en-US" sz="3800" b="1" dirty="0" smtClean="0">
                <a:effectLst/>
              </a:rPr>
              <a:t>新特性</a:t>
            </a:r>
            <a:endParaRPr lang="en-US" sz="3800" b="1" dirty="0">
              <a:effectLst/>
            </a:endParaRPr>
          </a:p>
        </p:txBody>
      </p:sp>
      <p:sp>
        <p:nvSpPr>
          <p:cNvPr id="2" name="TextBox 1"/>
          <p:cNvSpPr txBox="1"/>
          <p:nvPr/>
        </p:nvSpPr>
        <p:spPr>
          <a:xfrm>
            <a:off x="179512" y="836712"/>
            <a:ext cx="8856984" cy="5478423"/>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400" dirty="0" smtClean="0">
                <a:solidFill>
                  <a:srgbClr val="000000"/>
                </a:solidFill>
                <a:latin typeface="Times New Roman" pitchFamily="18" charset="0"/>
                <a:ea typeface="宋体" charset="-122"/>
                <a:cs typeface="Times New Roman" pitchFamily="18" charset="0"/>
              </a:rPr>
              <a:t> </a:t>
            </a:r>
            <a:r>
              <a:rPr lang="en-US" altLang="zh-CN" sz="2400" b="1" dirty="0"/>
              <a:t>API </a:t>
            </a:r>
            <a:r>
              <a:rPr lang="zh-CN" altLang="en-US" sz="2400" b="1" dirty="0"/>
              <a:t>更新</a:t>
            </a:r>
            <a:r>
              <a:rPr lang="en-US" altLang="zh-CN" sz="2400" b="1" dirty="0" smtClean="0"/>
              <a:t>:</a:t>
            </a:r>
            <a:endParaRPr lang="en-US" altLang="zh-CN" sz="2400" dirty="0" smtClean="0"/>
          </a:p>
          <a:p>
            <a:pPr marL="914400" lvl="1" indent="-457200">
              <a:buFont typeface="Wingdings" panose="05000000000000000000" pitchFamily="2" charset="2"/>
              <a:buChar char="Ø"/>
            </a:pPr>
            <a:r>
              <a:rPr lang="zh-CN" altLang="en-US" sz="2000" dirty="0" smtClean="0"/>
              <a:t>统一</a:t>
            </a:r>
            <a:r>
              <a:rPr lang="zh-CN" altLang="en-US" sz="2000" dirty="0"/>
              <a:t>了数据源和</a:t>
            </a:r>
            <a:r>
              <a:rPr lang="en-US" altLang="zh-CN" sz="2000" dirty="0"/>
              <a:t>hive </a:t>
            </a:r>
            <a:r>
              <a:rPr lang="en-US" altLang="zh-CN" sz="2000" dirty="0" err="1"/>
              <a:t>serde</a:t>
            </a:r>
            <a:r>
              <a:rPr lang="zh-CN" altLang="en-US" sz="2000" dirty="0"/>
              <a:t>表的 </a:t>
            </a:r>
            <a:r>
              <a:rPr lang="en-US" altLang="zh-CN" sz="2000" dirty="0"/>
              <a:t>CREATE TABLE </a:t>
            </a:r>
            <a:r>
              <a:rPr lang="zh-CN" altLang="en-US" sz="2000" dirty="0"/>
              <a:t>语法</a:t>
            </a:r>
            <a:r>
              <a:rPr lang="zh-CN" altLang="en-US" sz="2000" dirty="0" smtClean="0"/>
              <a:t>；</a:t>
            </a:r>
            <a:endParaRPr lang="en-US" altLang="zh-CN" sz="2000" dirty="0" smtClean="0"/>
          </a:p>
          <a:p>
            <a:pPr marL="914400" lvl="1" indent="-457200">
              <a:buFont typeface="Wingdings" panose="05000000000000000000" pitchFamily="2" charset="2"/>
              <a:buChar char="Ø"/>
            </a:pPr>
            <a:r>
              <a:rPr lang="en-US" altLang="zh-CN" sz="2000" dirty="0" smtClean="0"/>
              <a:t>SQL</a:t>
            </a:r>
            <a:r>
              <a:rPr lang="zh-CN" altLang="en-US" sz="2000" dirty="0"/>
              <a:t>查询支持广播提示（</a:t>
            </a:r>
            <a:r>
              <a:rPr lang="en-US" altLang="zh-CN" sz="2000" dirty="0"/>
              <a:t>broadcast hints </a:t>
            </a:r>
            <a:r>
              <a:rPr lang="zh-CN" altLang="en-US" sz="2000" dirty="0" smtClean="0"/>
              <a:t>）</a:t>
            </a:r>
            <a:endParaRPr lang="en-US" altLang="zh-CN" sz="2000" dirty="0" smtClean="0"/>
          </a:p>
          <a:p>
            <a:pPr lvl="1"/>
            <a:r>
              <a:rPr lang="zh-CN" altLang="en-US" sz="2000" dirty="0" smtClean="0"/>
              <a:t>   比如：</a:t>
            </a:r>
            <a:r>
              <a:rPr lang="en-US" altLang="zh-CN" sz="2000" dirty="0" smtClean="0"/>
              <a:t>BROADCAST, BROADCASTJOIN, </a:t>
            </a:r>
            <a:r>
              <a:rPr lang="zh-CN" altLang="en-US" sz="2000" dirty="0" smtClean="0"/>
              <a:t>以及 </a:t>
            </a:r>
            <a:r>
              <a:rPr lang="en-US" altLang="zh-CN" sz="2000" dirty="0" smtClean="0"/>
              <a:t>MAPJOIN</a:t>
            </a:r>
            <a:r>
              <a:rPr lang="zh-CN" altLang="en-US" sz="2800" dirty="0" smtClean="0"/>
              <a:t>；</a:t>
            </a:r>
          </a:p>
          <a:p>
            <a:pPr>
              <a:lnSpc>
                <a:spcPct val="150000"/>
              </a:lnSpc>
              <a:buClrTx/>
              <a:buFont typeface="Wingdings" pitchFamily="2" charset="2"/>
              <a:buChar char="Ø"/>
            </a:pPr>
            <a:r>
              <a:rPr lang="zh-CN" altLang="en-US" sz="2400" b="1" dirty="0" smtClean="0"/>
              <a:t>总体</a:t>
            </a:r>
            <a:r>
              <a:rPr lang="zh-CN" altLang="en-US" sz="2400" b="1" dirty="0"/>
              <a:t>性能和稳定性</a:t>
            </a:r>
            <a:r>
              <a:rPr lang="en-US" altLang="zh-CN" sz="2400" b="1" dirty="0" smtClean="0"/>
              <a:t>:</a:t>
            </a:r>
          </a:p>
          <a:p>
            <a:pPr marL="742950" lvl="1" indent="-285750">
              <a:buFont typeface="Wingdings" panose="05000000000000000000" pitchFamily="2" charset="2"/>
              <a:buChar char="Ø"/>
            </a:pPr>
            <a:r>
              <a:rPr lang="en-US" altLang="zh-CN" sz="2000" dirty="0"/>
              <a:t>filter</a:t>
            </a:r>
            <a:r>
              <a:rPr lang="zh-CN" altLang="en-US" sz="2000" dirty="0"/>
              <a:t>、</a:t>
            </a:r>
            <a:r>
              <a:rPr lang="en-US" altLang="zh-CN" sz="2000" dirty="0"/>
              <a:t>join</a:t>
            </a:r>
            <a:r>
              <a:rPr lang="zh-CN" altLang="en-US" sz="2000" dirty="0"/>
              <a:t>、</a:t>
            </a:r>
            <a:r>
              <a:rPr lang="en-US" altLang="zh-CN" sz="2000" dirty="0"/>
              <a:t>aggregate</a:t>
            </a:r>
            <a:r>
              <a:rPr lang="zh-CN" altLang="en-US" sz="2000" dirty="0"/>
              <a:t>、</a:t>
            </a:r>
            <a:r>
              <a:rPr lang="en-US" altLang="zh-CN" sz="2000" dirty="0"/>
              <a:t>project </a:t>
            </a:r>
            <a:r>
              <a:rPr lang="zh-CN" altLang="en-US" sz="2000" dirty="0"/>
              <a:t>以及 </a:t>
            </a:r>
            <a:r>
              <a:rPr lang="en-US" altLang="zh-CN" sz="2000" dirty="0"/>
              <a:t>limit/sample </a:t>
            </a:r>
            <a:r>
              <a:rPr lang="zh-CN" altLang="en-US" sz="2000" dirty="0"/>
              <a:t>操作支持基于成本优化器的基数统计（</a:t>
            </a:r>
            <a:r>
              <a:rPr lang="en-US" altLang="zh-CN" sz="2000" dirty="0"/>
              <a:t>Cost-based optimizer cardinality estimation</a:t>
            </a:r>
            <a:r>
              <a:rPr lang="zh-CN" altLang="en-US" sz="2000" dirty="0"/>
              <a:t>）；</a:t>
            </a:r>
          </a:p>
          <a:p>
            <a:pPr marL="742950" lvl="1" indent="-285750">
              <a:buFont typeface="Wingdings" panose="05000000000000000000" pitchFamily="2" charset="2"/>
              <a:buChar char="Ø"/>
            </a:pPr>
            <a:r>
              <a:rPr lang="zh-CN" altLang="en-US" sz="2000" dirty="0"/>
              <a:t>使用星型启发式（</a:t>
            </a:r>
            <a:r>
              <a:rPr lang="en-US" altLang="zh-CN" sz="2000" dirty="0"/>
              <a:t>star-schema heuristics</a:t>
            </a:r>
            <a:r>
              <a:rPr lang="zh-CN" altLang="en-US" sz="2000" dirty="0"/>
              <a:t>）来提升 </a:t>
            </a:r>
            <a:r>
              <a:rPr lang="en-US" altLang="zh-CN" sz="2000" dirty="0"/>
              <a:t>TPC-DS </a:t>
            </a:r>
            <a:r>
              <a:rPr lang="zh-CN" altLang="en-US" sz="2000" dirty="0"/>
              <a:t>性能；</a:t>
            </a:r>
          </a:p>
          <a:p>
            <a:pPr marL="742950" lvl="1" indent="-285750">
              <a:buFont typeface="Wingdings" panose="05000000000000000000" pitchFamily="2" charset="2"/>
              <a:buChar char="Ø"/>
            </a:pPr>
            <a:r>
              <a:rPr lang="en-US" altLang="zh-CN" sz="2000" dirty="0"/>
              <a:t>CSV </a:t>
            </a:r>
            <a:r>
              <a:rPr lang="zh-CN" altLang="en-US" sz="2000" dirty="0"/>
              <a:t>和 </a:t>
            </a:r>
            <a:r>
              <a:rPr lang="en-US" altLang="zh-CN" sz="2000" dirty="0"/>
              <a:t>JSON </a:t>
            </a:r>
            <a:r>
              <a:rPr lang="zh-CN" altLang="en-US" sz="2000" dirty="0"/>
              <a:t>文件 </a:t>
            </a:r>
            <a:r>
              <a:rPr lang="en-US" altLang="zh-CN" sz="2000" dirty="0"/>
              <a:t>listing/IO </a:t>
            </a:r>
            <a:r>
              <a:rPr lang="zh-CN" altLang="en-US" sz="2000" dirty="0"/>
              <a:t>性能提升；</a:t>
            </a:r>
          </a:p>
          <a:p>
            <a:pPr marL="742950" lvl="1" indent="-285750">
              <a:buFont typeface="Wingdings" panose="05000000000000000000" pitchFamily="2" charset="2"/>
              <a:buChar char="Ø"/>
            </a:pPr>
            <a:r>
              <a:rPr lang="en-US" altLang="zh-CN" sz="2000" dirty="0" err="1"/>
              <a:t>HiveUDAFFunction</a:t>
            </a:r>
            <a:r>
              <a:rPr lang="en-US" altLang="zh-CN" sz="2000" dirty="0"/>
              <a:t> </a:t>
            </a:r>
            <a:r>
              <a:rPr lang="zh-CN" altLang="en-US" sz="2000" dirty="0"/>
              <a:t>支持部分集合；</a:t>
            </a:r>
          </a:p>
          <a:p>
            <a:pPr marL="742950" lvl="1" indent="-285750">
              <a:buFont typeface="Wingdings" panose="05000000000000000000" pitchFamily="2" charset="2"/>
              <a:buChar char="Ø"/>
            </a:pPr>
            <a:r>
              <a:rPr lang="zh-CN" altLang="en-US" sz="2000" dirty="0"/>
              <a:t>引入基于</a:t>
            </a:r>
            <a:r>
              <a:rPr lang="en-US" altLang="zh-CN" sz="2000" dirty="0"/>
              <a:t>JVM</a:t>
            </a:r>
            <a:r>
              <a:rPr lang="zh-CN" altLang="en-US" sz="2000" dirty="0"/>
              <a:t>对象的聚合</a:t>
            </a:r>
            <a:r>
              <a:rPr lang="zh-CN" altLang="en-US" sz="2000" dirty="0" smtClean="0"/>
              <a:t>运算符</a:t>
            </a:r>
            <a:endParaRPr lang="en-US" altLang="zh-CN" sz="2000" dirty="0" smtClean="0"/>
          </a:p>
          <a:p>
            <a:pPr lvl="1"/>
            <a:endParaRPr lang="en-US" altLang="zh-CN" dirty="0" smtClean="0"/>
          </a:p>
          <a:p>
            <a:pPr marL="342900" indent="-342900">
              <a:buFont typeface="Wingdings" panose="05000000000000000000" pitchFamily="2" charset="2"/>
              <a:buChar char="Ø"/>
            </a:pPr>
            <a:r>
              <a:rPr lang="zh-CN" altLang="en-US" sz="2400" b="1" dirty="0"/>
              <a:t>其他值得关注的改变</a:t>
            </a:r>
            <a:r>
              <a:rPr lang="en-US" altLang="zh-CN" sz="2400" b="1" dirty="0" smtClean="0"/>
              <a:t>:</a:t>
            </a:r>
          </a:p>
          <a:p>
            <a:pPr marL="800100" lvl="1" indent="-342900">
              <a:buFont typeface="Wingdings" panose="05000000000000000000" pitchFamily="2" charset="2"/>
              <a:buChar char="Ø"/>
            </a:pPr>
            <a:r>
              <a:rPr lang="zh-CN" altLang="en-US" sz="2000" dirty="0" smtClean="0"/>
              <a:t>支持</a:t>
            </a:r>
            <a:r>
              <a:rPr lang="zh-CN" altLang="en-US" sz="2000" dirty="0"/>
              <a:t>解析多行的</a:t>
            </a:r>
            <a:r>
              <a:rPr lang="en-US" altLang="zh-CN" sz="2000" dirty="0"/>
              <a:t>JSON </a:t>
            </a:r>
            <a:r>
              <a:rPr lang="zh-CN" altLang="en-US" sz="2000" dirty="0"/>
              <a:t>和 </a:t>
            </a:r>
            <a:r>
              <a:rPr lang="en-US" altLang="zh-CN" sz="2000" dirty="0"/>
              <a:t>CSV </a:t>
            </a:r>
            <a:r>
              <a:rPr lang="zh-CN" altLang="en-US" sz="2000" dirty="0"/>
              <a:t>文件</a:t>
            </a:r>
          </a:p>
          <a:p>
            <a:pPr marL="800100" lvl="1" indent="-342900">
              <a:buFont typeface="Wingdings" panose="05000000000000000000" pitchFamily="2" charset="2"/>
              <a:buChar char="Ø"/>
            </a:pPr>
            <a:r>
              <a:rPr lang="zh-CN" altLang="en-US" sz="2000" dirty="0" smtClean="0"/>
              <a:t>分析</a:t>
            </a:r>
            <a:r>
              <a:rPr lang="zh-CN" altLang="en-US" sz="2000" dirty="0"/>
              <a:t>分区表的命令</a:t>
            </a:r>
          </a:p>
          <a:p>
            <a:endParaRPr lang="zh-CN" altLang="en-US" dirty="0"/>
          </a:p>
        </p:txBody>
      </p:sp>
    </p:spTree>
    <p:extLst>
      <p:ext uri="{BB962C8B-B14F-4D97-AF65-F5344CB8AC3E}">
        <p14:creationId xmlns:p14="http://schemas.microsoft.com/office/powerpoint/2010/main" val="3117103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0762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800" b="1" dirty="0" err="1" smtClean="0">
                <a:solidFill>
                  <a:srgbClr val="000000"/>
                </a:solidFill>
                <a:latin typeface="微软雅黑" pitchFamily="34" charset="-122"/>
                <a:ea typeface="微软雅黑" pitchFamily="34" charset="-122"/>
              </a:rPr>
              <a:t>SparkSQL</a:t>
            </a:r>
            <a:r>
              <a:rPr lang="zh-CN" altLang="en-US" sz="3800" b="1" dirty="0" smtClean="0">
                <a:solidFill>
                  <a:srgbClr val="000000"/>
                </a:solidFill>
                <a:latin typeface="微软雅黑" pitchFamily="34" charset="-122"/>
                <a:ea typeface="微软雅黑" pitchFamily="34" charset="-122"/>
              </a:rPr>
              <a:t>概述</a:t>
            </a:r>
            <a:endParaRPr lang="zh-CN" altLang="en-US" sz="38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129555" y="836712"/>
            <a:ext cx="8991600" cy="324036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err="1"/>
              <a:t>SparkSQL</a:t>
            </a:r>
            <a:r>
              <a:rPr lang="en-US" altLang="zh-CN" b="1" dirty="0"/>
              <a:t> </a:t>
            </a:r>
            <a:r>
              <a:rPr lang="zh-CN" altLang="en-US" b="1" dirty="0"/>
              <a:t>体系结构</a:t>
            </a:r>
            <a:br>
              <a:rPr lang="zh-CN" altLang="en-US" b="1" dirty="0"/>
            </a:br>
            <a:endParaRPr lang="zh-CN" altLang="en-US" b="1" dirty="0"/>
          </a:p>
          <a:p>
            <a:pPr marL="0" indent="0">
              <a:buNone/>
            </a:pPr>
            <a:r>
              <a:rPr lang="zh-CN" altLang="en-US" dirty="0"/>
              <a:t/>
            </a:r>
            <a:br>
              <a:rPr lang="zh-CN" altLang="en-US" dirty="0"/>
            </a:br>
            <a:endParaRPr lang="zh-CN" altLang="en-US" sz="2400" dirty="0" smtClean="0">
              <a:solidFill>
                <a:srgbClr val="000000"/>
              </a:solidFill>
              <a:latin typeface="Times New Roman" pitchFamily="18" charset="0"/>
              <a:ea typeface="宋体" charset="-122"/>
              <a:cs typeface="Times New Roman" pitchFamily="18"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55" y="1628800"/>
            <a:ext cx="8762925" cy="4457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03501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600" b="1" dirty="0" err="1" smtClean="0">
                <a:solidFill>
                  <a:srgbClr val="000000"/>
                </a:solidFill>
                <a:latin typeface="微软雅黑" pitchFamily="34" charset="-122"/>
                <a:ea typeface="微软雅黑" pitchFamily="34" charset="-122"/>
              </a:rPr>
              <a:t>Dataframe</a:t>
            </a:r>
            <a:endParaRPr lang="zh-CN" altLang="en-US" sz="36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152400" y="987896"/>
            <a:ext cx="8991600" cy="5105400"/>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b="1" dirty="0" smtClean="0"/>
              <a:t>计算模型两</a:t>
            </a:r>
            <a:r>
              <a:rPr lang="zh-CN" altLang="en-US" b="1" dirty="0" smtClean="0"/>
              <a:t>次变革</a:t>
            </a:r>
            <a:r>
              <a:rPr lang="zh-CN" altLang="en-US" b="1" dirty="0" smtClean="0"/>
              <a:t>：</a:t>
            </a:r>
            <a:endParaRPr lang="en-US" altLang="zh-CN" b="1" dirty="0" smtClean="0"/>
          </a:p>
          <a:p>
            <a:pPr marL="0" indent="0">
              <a:buNone/>
            </a:pPr>
            <a:r>
              <a:rPr lang="zh-CN" altLang="en-US" b="1" dirty="0" smtClean="0"/>
              <a:t>第一次</a:t>
            </a:r>
            <a:r>
              <a:rPr lang="zh-CN" altLang="en-US" b="1" dirty="0"/>
              <a:t>变革：</a:t>
            </a:r>
            <a:r>
              <a:rPr lang="en-US" altLang="zh-CN" b="1" dirty="0"/>
              <a:t>MR</a:t>
            </a:r>
            <a:r>
              <a:rPr lang="zh-CN" altLang="en-US" b="1" dirty="0"/>
              <a:t>编程模型 </a:t>
            </a:r>
            <a:r>
              <a:rPr lang="en-US" altLang="zh-CN" b="1" dirty="0"/>
              <a:t>-&gt; DAG</a:t>
            </a:r>
            <a:r>
              <a:rPr lang="zh-CN" altLang="en-US" b="1" dirty="0"/>
              <a:t>编程</a:t>
            </a:r>
            <a:r>
              <a:rPr lang="zh-CN" altLang="en-US" b="1" dirty="0" smtClean="0"/>
              <a:t>模型</a:t>
            </a:r>
            <a:endParaRPr lang="en-US" altLang="zh-CN" b="1" dirty="0" smtClean="0"/>
          </a:p>
          <a:p>
            <a:pPr>
              <a:buFont typeface="Wingdings" panose="05000000000000000000" pitchFamily="2" charset="2"/>
              <a:buChar char="Ø"/>
            </a:pPr>
            <a:r>
              <a:rPr lang="zh-CN" altLang="en-US" dirty="0" smtClean="0"/>
              <a:t>算子支持</a:t>
            </a:r>
            <a:endParaRPr lang="en-US" altLang="zh-CN" dirty="0" smtClean="0"/>
          </a:p>
          <a:p>
            <a:pPr lvl="2">
              <a:buFont typeface="Wingdings" panose="05000000000000000000" pitchFamily="2" charset="2"/>
              <a:buChar char="ü"/>
            </a:pPr>
            <a:r>
              <a:rPr lang="en-US" altLang="zh-CN" sz="2600" dirty="0" smtClean="0"/>
              <a:t>MR</a:t>
            </a:r>
            <a:r>
              <a:rPr lang="zh-CN" altLang="en-US" sz="2600" dirty="0" smtClean="0"/>
              <a:t>：</a:t>
            </a:r>
            <a:r>
              <a:rPr lang="en-US" altLang="zh-CN" sz="2600" dirty="0" smtClean="0"/>
              <a:t>map</a:t>
            </a:r>
            <a:r>
              <a:rPr lang="zh-CN" altLang="en-US" sz="2600" dirty="0" smtClean="0"/>
              <a:t>、</a:t>
            </a:r>
            <a:r>
              <a:rPr lang="en-US" altLang="zh-CN" sz="2600" dirty="0" smtClean="0"/>
              <a:t>reduce</a:t>
            </a:r>
            <a:endParaRPr lang="en-US" altLang="zh-CN" sz="2600" b="1" dirty="0"/>
          </a:p>
          <a:p>
            <a:pPr lvl="2">
              <a:buFont typeface="Wingdings" panose="05000000000000000000" pitchFamily="2" charset="2"/>
              <a:buChar char="ü"/>
            </a:pPr>
            <a:r>
              <a:rPr lang="en-US" altLang="zh-CN" sz="2600" b="1" dirty="0" smtClean="0"/>
              <a:t>DAG</a:t>
            </a:r>
            <a:r>
              <a:rPr lang="zh-CN" altLang="en-US" sz="2600" b="1" dirty="0" smtClean="0"/>
              <a:t>：</a:t>
            </a:r>
            <a:r>
              <a:rPr lang="en-US" altLang="zh-CN" sz="2600" dirty="0" smtClean="0"/>
              <a:t>map</a:t>
            </a:r>
            <a:r>
              <a:rPr lang="zh-CN" altLang="en-US" sz="2600" dirty="0" smtClean="0"/>
              <a:t>、</a:t>
            </a:r>
            <a:r>
              <a:rPr lang="en-US" altLang="zh-CN" sz="2600" dirty="0" smtClean="0"/>
              <a:t>reduce</a:t>
            </a:r>
            <a:r>
              <a:rPr lang="zh-CN" altLang="en-US" sz="2600" dirty="0" smtClean="0"/>
              <a:t>、</a:t>
            </a:r>
            <a:r>
              <a:rPr lang="en-US" altLang="zh-CN" sz="2600" dirty="0" smtClean="0"/>
              <a:t>filter</a:t>
            </a:r>
            <a:r>
              <a:rPr lang="zh-CN" altLang="en-US" sz="2600" dirty="0" smtClean="0"/>
              <a:t>、</a:t>
            </a:r>
            <a:r>
              <a:rPr lang="en-US" altLang="zh-CN" sz="2600" dirty="0" smtClean="0"/>
              <a:t>sum</a:t>
            </a:r>
            <a:r>
              <a:rPr lang="zh-CN" altLang="en-US" sz="2600" dirty="0" smtClean="0"/>
              <a:t>等。</a:t>
            </a:r>
            <a:endParaRPr lang="en-US" altLang="zh-CN" sz="2600" dirty="0"/>
          </a:p>
          <a:p>
            <a:pPr>
              <a:buFont typeface="Wingdings" panose="05000000000000000000" pitchFamily="2" charset="2"/>
              <a:buChar char="Ø"/>
            </a:pPr>
            <a:r>
              <a:rPr lang="zh-CN" altLang="en-US" dirty="0" smtClean="0"/>
              <a:t>存储机制</a:t>
            </a:r>
            <a:endParaRPr lang="en-US" altLang="zh-CN" dirty="0" smtClean="0"/>
          </a:p>
          <a:p>
            <a:pPr lvl="2">
              <a:buFont typeface="Wingdings" panose="05000000000000000000" pitchFamily="2" charset="2"/>
              <a:buChar char="ü"/>
            </a:pPr>
            <a:r>
              <a:rPr lang="en-US" altLang="zh-CN" sz="2600" dirty="0" smtClean="0"/>
              <a:t>MR</a:t>
            </a:r>
            <a:r>
              <a:rPr lang="zh-CN" altLang="en-US" sz="2600" dirty="0" smtClean="0"/>
              <a:t>：</a:t>
            </a:r>
            <a:r>
              <a:rPr lang="en-US" altLang="zh-CN" sz="2600" dirty="0" smtClean="0"/>
              <a:t>HDFS</a:t>
            </a:r>
            <a:endParaRPr lang="en-US" altLang="zh-CN" sz="2600" b="1" dirty="0" smtClean="0"/>
          </a:p>
          <a:p>
            <a:pPr lvl="2">
              <a:buFont typeface="Wingdings" panose="05000000000000000000" pitchFamily="2" charset="2"/>
              <a:buChar char="ü"/>
            </a:pPr>
            <a:r>
              <a:rPr lang="en-US" altLang="zh-CN" sz="2600" b="1" dirty="0" smtClean="0"/>
              <a:t>DAG</a:t>
            </a:r>
            <a:r>
              <a:rPr lang="zh-CN" altLang="en-US" sz="2600" b="1" dirty="0" smtClean="0"/>
              <a:t>：</a:t>
            </a:r>
            <a:r>
              <a:rPr lang="zh-CN" altLang="en-US" sz="2600" dirty="0" smtClean="0"/>
              <a:t>本地硬盘存储、缓存存储、混合存储</a:t>
            </a:r>
            <a:r>
              <a:rPr lang="en-US" altLang="zh-CN" sz="2600" dirty="0" smtClean="0"/>
              <a:t> </a:t>
            </a:r>
            <a:endParaRPr lang="en-US" altLang="zh-CN" sz="2600" dirty="0"/>
          </a:p>
          <a:p>
            <a:pPr>
              <a:buFont typeface="Wingdings" panose="05000000000000000000" pitchFamily="2" charset="2"/>
              <a:buChar char="Ø"/>
            </a:pPr>
            <a:r>
              <a:rPr lang="zh-CN" altLang="en-US" dirty="0" smtClean="0"/>
              <a:t>任务粒度</a:t>
            </a:r>
            <a:endParaRPr lang="en-US" altLang="zh-CN" dirty="0" smtClean="0"/>
          </a:p>
          <a:p>
            <a:pPr lvl="2">
              <a:buFont typeface="Wingdings" panose="05000000000000000000" pitchFamily="2" charset="2"/>
              <a:buChar char="ü"/>
            </a:pPr>
            <a:r>
              <a:rPr lang="en-US" altLang="zh-CN" sz="2600" dirty="0" smtClean="0"/>
              <a:t>MR</a:t>
            </a:r>
            <a:r>
              <a:rPr lang="zh-CN" altLang="en-US" sz="2600" dirty="0" smtClean="0"/>
              <a:t>：起任务</a:t>
            </a:r>
            <a:r>
              <a:rPr lang="en-US" altLang="zh-CN" sz="2600" dirty="0" smtClean="0"/>
              <a:t>1</a:t>
            </a:r>
            <a:r>
              <a:rPr lang="zh-CN" altLang="en-US" sz="2600" dirty="0" smtClean="0"/>
              <a:t>个</a:t>
            </a:r>
            <a:r>
              <a:rPr lang="en-US" altLang="zh-CN" sz="2600" dirty="0"/>
              <a:t>JVM</a:t>
            </a:r>
            <a:r>
              <a:rPr lang="zh-CN" altLang="en-US" sz="2600" dirty="0" smtClean="0"/>
              <a:t>进程</a:t>
            </a:r>
            <a:endParaRPr lang="en-US" altLang="zh-CN" sz="2600" dirty="0" smtClean="0"/>
          </a:p>
          <a:p>
            <a:pPr lvl="2">
              <a:buFont typeface="Wingdings" panose="05000000000000000000" pitchFamily="2" charset="2"/>
              <a:buChar char="ü"/>
            </a:pPr>
            <a:r>
              <a:rPr lang="en-US" altLang="zh-CN" sz="2600" b="1" dirty="0" smtClean="0"/>
              <a:t>DAG</a:t>
            </a:r>
            <a:r>
              <a:rPr lang="zh-CN" altLang="en-US" sz="2600" b="1" dirty="0" smtClean="0"/>
              <a:t>：</a:t>
            </a:r>
            <a:r>
              <a:rPr lang="zh-CN" altLang="en-US" sz="2600" dirty="0" smtClean="0"/>
              <a:t>任务中断</a:t>
            </a:r>
            <a:endParaRPr lang="en-US" altLang="zh-CN" sz="2600" dirty="0" smtClean="0"/>
          </a:p>
          <a:p>
            <a:pPr>
              <a:buFont typeface="Wingdings" panose="05000000000000000000" pitchFamily="2" charset="2"/>
              <a:buChar char="Ø"/>
            </a:pPr>
            <a:r>
              <a:rPr lang="zh-CN" altLang="en-US" dirty="0" smtClean="0"/>
              <a:t>延迟计算</a:t>
            </a:r>
          </a:p>
        </p:txBody>
      </p:sp>
    </p:spTree>
    <p:extLst>
      <p:ext uri="{BB962C8B-B14F-4D97-AF65-F5344CB8AC3E}">
        <p14:creationId xmlns:p14="http://schemas.microsoft.com/office/powerpoint/2010/main" val="42233455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600" b="1" dirty="0" err="1" smtClean="0">
                <a:solidFill>
                  <a:srgbClr val="000000"/>
                </a:solidFill>
                <a:latin typeface="微软雅黑" pitchFamily="34" charset="-122"/>
                <a:ea typeface="微软雅黑" pitchFamily="34" charset="-122"/>
              </a:rPr>
              <a:t>Dataframe</a:t>
            </a:r>
            <a:endParaRPr lang="zh-CN" altLang="en-US" sz="36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152400" y="987896"/>
            <a:ext cx="8991600" cy="5105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400" b="1" dirty="0" smtClean="0"/>
              <a:t>计算模型两</a:t>
            </a:r>
            <a:r>
              <a:rPr lang="zh-CN" altLang="en-US" sz="2400" b="1" dirty="0" smtClean="0"/>
              <a:t>次变革</a:t>
            </a:r>
            <a:r>
              <a:rPr lang="zh-CN" altLang="en-US" sz="2400" b="1" dirty="0" smtClean="0"/>
              <a:t>：</a:t>
            </a:r>
            <a:endParaRPr lang="en-US" altLang="zh-CN" sz="2400" b="1" dirty="0" smtClean="0"/>
          </a:p>
          <a:p>
            <a:pPr marL="0" indent="0">
              <a:buNone/>
            </a:pPr>
            <a:r>
              <a:rPr lang="zh-CN" altLang="en-US" sz="2400" b="1" dirty="0" smtClean="0"/>
              <a:t>第二次</a:t>
            </a:r>
            <a:r>
              <a:rPr lang="zh-CN" altLang="en-US" sz="2400" b="1" dirty="0"/>
              <a:t>变革</a:t>
            </a:r>
            <a:r>
              <a:rPr lang="zh-CN" altLang="en-US" sz="2400" b="1" dirty="0" smtClean="0"/>
              <a:t>：</a:t>
            </a:r>
            <a:r>
              <a:rPr lang="en-US" altLang="zh-CN" sz="2400" b="1" dirty="0"/>
              <a:t> DAG</a:t>
            </a:r>
            <a:r>
              <a:rPr lang="zh-CN" altLang="en-US" sz="2400" b="1" dirty="0"/>
              <a:t>编程模型 </a:t>
            </a:r>
            <a:r>
              <a:rPr lang="en-US" altLang="zh-CN" sz="2400" b="1" dirty="0"/>
              <a:t>-&gt; </a:t>
            </a:r>
            <a:r>
              <a:rPr lang="en-US" altLang="zh-CN" sz="2400" b="1" dirty="0" err="1"/>
              <a:t>DataFrame</a:t>
            </a:r>
            <a:r>
              <a:rPr lang="zh-CN" altLang="en-US" sz="2400" b="1" dirty="0"/>
              <a:t>编程</a:t>
            </a:r>
            <a:r>
              <a:rPr lang="zh-CN" altLang="en-US" sz="2400" b="1" dirty="0" smtClean="0"/>
              <a:t>模型</a:t>
            </a:r>
            <a:endParaRPr lang="en-US" altLang="zh-CN" sz="2400" b="1" dirty="0" smtClean="0"/>
          </a:p>
          <a:p>
            <a:pPr marL="0" indent="0">
              <a:buNone/>
            </a:pPr>
            <a:r>
              <a:rPr lang="en-US" altLang="zh-CN" sz="2400" dirty="0" err="1" smtClean="0"/>
              <a:t>DataFrame</a:t>
            </a:r>
            <a:r>
              <a:rPr lang="zh-CN" altLang="en-US" sz="2400" dirty="0" smtClean="0"/>
              <a:t>：为</a:t>
            </a:r>
            <a:r>
              <a:rPr lang="en-US" altLang="zh-CN" sz="2400" dirty="0" smtClean="0"/>
              <a:t>RDD</a:t>
            </a:r>
            <a:r>
              <a:rPr lang="zh-CN" altLang="en-US" sz="2400" dirty="0" smtClean="0"/>
              <a:t>增加</a:t>
            </a:r>
            <a:r>
              <a:rPr lang="zh-CN" altLang="en-US" sz="2400" dirty="0"/>
              <a:t>了</a:t>
            </a:r>
            <a:r>
              <a:rPr lang="en-US" altLang="zh-CN" sz="2400" dirty="0" smtClean="0"/>
              <a:t>schema</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b="1" dirty="0" smtClean="0"/>
          </a:p>
        </p:txBody>
      </p:sp>
      <p:sp>
        <p:nvSpPr>
          <p:cNvPr id="5" name="内容占位符 2"/>
          <p:cNvSpPr txBox="1">
            <a:spLocks/>
          </p:cNvSpPr>
          <p:nvPr/>
        </p:nvSpPr>
        <p:spPr>
          <a:xfrm>
            <a:off x="395536" y="2748880"/>
            <a:ext cx="3350840" cy="3344416"/>
          </a:xfrm>
          <a:prstGeom prst="rect">
            <a:avLst/>
          </a:prstGeom>
        </p:spPr>
        <p:txBody>
          <a:bodyPr>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itchFamily="2" charset="2"/>
              <a:buChar char="Ø"/>
            </a:pPr>
            <a:r>
              <a:rPr lang="en-US" altLang="zh-CN" sz="2800" dirty="0" err="1" smtClean="0">
                <a:solidFill>
                  <a:srgbClr val="000000"/>
                </a:solidFill>
                <a:latin typeface="Times New Roman" pitchFamily="18" charset="0"/>
                <a:ea typeface="宋体" charset="-122"/>
                <a:cs typeface="Times New Roman" pitchFamily="18" charset="0"/>
              </a:rPr>
              <a:t>Spark+RDD</a:t>
            </a:r>
            <a:endParaRPr lang="en-US" altLang="zh-CN" sz="2800" dirty="0" smtClean="0">
              <a:solidFill>
                <a:srgbClr val="000000"/>
              </a:solidFill>
              <a:latin typeface="Times New Roman" pitchFamily="18" charset="0"/>
              <a:ea typeface="宋体" charset="-122"/>
              <a:cs typeface="Times New Roman" pitchFamily="18" charset="0"/>
            </a:endParaRPr>
          </a:p>
          <a:p>
            <a:pPr lvl="1">
              <a:lnSpc>
                <a:spcPct val="150000"/>
              </a:lnSpc>
              <a:buFont typeface="Wingdings" charset="2"/>
              <a:buChar char="ü"/>
            </a:pPr>
            <a:r>
              <a:rPr lang="zh-CN" altLang="en-US" sz="2400" dirty="0" smtClean="0">
                <a:solidFill>
                  <a:srgbClr val="000000"/>
                </a:solidFill>
                <a:latin typeface="Times New Roman" pitchFamily="18" charset="0"/>
                <a:ea typeface="宋体" charset="-122"/>
                <a:cs typeface="Times New Roman" pitchFamily="18" charset="0"/>
              </a:rPr>
              <a:t>对分布式数据集进行函数式数据变换</a:t>
            </a:r>
            <a:endParaRPr lang="en-US" altLang="zh-CN" sz="2400" dirty="0" smtClean="0">
              <a:solidFill>
                <a:srgbClr val="000000"/>
              </a:solidFill>
              <a:latin typeface="Times New Roman" pitchFamily="18" charset="0"/>
              <a:ea typeface="宋体" charset="-122"/>
              <a:cs typeface="Times New Roman" pitchFamily="18" charset="0"/>
            </a:endParaRPr>
          </a:p>
          <a:p>
            <a:pPr>
              <a:lnSpc>
                <a:spcPct val="150000"/>
              </a:lnSpc>
              <a:buFont typeface="Wingdings" pitchFamily="2" charset="2"/>
              <a:buChar char="Ø"/>
            </a:pPr>
            <a:r>
              <a:rPr lang="en-US" altLang="zh-CN" sz="2800" dirty="0" smtClean="0">
                <a:solidFill>
                  <a:srgbClr val="000000"/>
                </a:solidFill>
                <a:latin typeface="Times New Roman" pitchFamily="18" charset="0"/>
                <a:ea typeface="宋体" charset="-122"/>
                <a:cs typeface="Times New Roman" pitchFamily="18" charset="0"/>
              </a:rPr>
              <a:t>SQL</a:t>
            </a:r>
            <a:r>
              <a:rPr lang="zh-CN" altLang="en-US" sz="2800" dirty="0" smtClean="0">
                <a:solidFill>
                  <a:srgbClr val="000000"/>
                </a:solidFill>
                <a:latin typeface="Times New Roman" pitchFamily="18" charset="0"/>
                <a:ea typeface="宋体" charset="-122"/>
                <a:cs typeface="Times New Roman" pitchFamily="18" charset="0"/>
              </a:rPr>
              <a:t>+</a:t>
            </a:r>
            <a:r>
              <a:rPr lang="en-US" altLang="zh-CN" sz="2800" dirty="0" err="1" smtClean="0">
                <a:solidFill>
                  <a:srgbClr val="000000"/>
                </a:solidFill>
                <a:latin typeface="Times New Roman" pitchFamily="18" charset="0"/>
                <a:ea typeface="宋体" charset="-122"/>
                <a:cs typeface="Times New Roman" pitchFamily="18" charset="0"/>
              </a:rPr>
              <a:t>SchemaRDD</a:t>
            </a:r>
            <a:endParaRPr lang="en-US" altLang="zh-CN" sz="2800" dirty="0" smtClean="0">
              <a:solidFill>
                <a:srgbClr val="000000"/>
              </a:solidFill>
              <a:latin typeface="Times New Roman" pitchFamily="18" charset="0"/>
              <a:ea typeface="宋体" charset="-122"/>
              <a:cs typeface="Times New Roman" pitchFamily="18" charset="0"/>
            </a:endParaRPr>
          </a:p>
          <a:p>
            <a:pPr lvl="1">
              <a:lnSpc>
                <a:spcPct val="150000"/>
              </a:lnSpc>
              <a:buFont typeface="Wingdings" charset="2"/>
              <a:buChar char="ü"/>
            </a:pPr>
            <a:r>
              <a:rPr lang="zh-CN" altLang="en-US" sz="2400" dirty="0" smtClean="0">
                <a:solidFill>
                  <a:srgbClr val="000000"/>
                </a:solidFill>
                <a:latin typeface="Times New Roman" pitchFamily="18" charset="0"/>
                <a:ea typeface="宋体" charset="-122"/>
                <a:cs typeface="Times New Roman" pitchFamily="18" charset="0"/>
              </a:rPr>
              <a:t>对分布式数据集中的元组进行声明式变换</a:t>
            </a:r>
            <a:endParaRPr lang="en-US" altLang="zh-CN" sz="2400" dirty="0" smtClean="0">
              <a:solidFill>
                <a:srgbClr val="000000"/>
              </a:solidFill>
              <a:latin typeface="Times New Roman" pitchFamily="18" charset="0"/>
              <a:ea typeface="宋体" charset="-122"/>
              <a:cs typeface="Times New Roman" pitchFamily="18" charset="0"/>
            </a:endParaRPr>
          </a:p>
        </p:txBody>
      </p:sp>
      <p:pic>
        <p:nvPicPr>
          <p:cNvPr id="6" name="Picture 1"/>
          <p:cNvPicPr>
            <a:picLocks noChangeAspect="1"/>
          </p:cNvPicPr>
          <p:nvPr/>
        </p:nvPicPr>
        <p:blipFill>
          <a:blip r:embed="rId4"/>
          <a:stretch>
            <a:fillRect/>
          </a:stretch>
        </p:blipFill>
        <p:spPr>
          <a:xfrm>
            <a:off x="4932040" y="2559543"/>
            <a:ext cx="3001338" cy="3723089"/>
          </a:xfrm>
          <a:prstGeom prst="rect">
            <a:avLst/>
          </a:prstGeom>
        </p:spPr>
      </p:pic>
    </p:spTree>
    <p:extLst>
      <p:ext uri="{BB962C8B-B14F-4D97-AF65-F5344CB8AC3E}">
        <p14:creationId xmlns:p14="http://schemas.microsoft.com/office/powerpoint/2010/main" val="36981767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600" b="1" dirty="0" err="1" smtClean="0">
                <a:solidFill>
                  <a:srgbClr val="000000"/>
                </a:solidFill>
                <a:latin typeface="微软雅黑" pitchFamily="34" charset="-122"/>
                <a:ea typeface="微软雅黑" pitchFamily="34" charset="-122"/>
              </a:rPr>
              <a:t>Dataframe</a:t>
            </a:r>
            <a:endParaRPr lang="zh-CN" altLang="en-US" sz="36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152400" y="987896"/>
            <a:ext cx="8991600" cy="5105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en-US" altLang="zh-CN" sz="2400" b="1" dirty="0" smtClean="0"/>
              <a:t> </a:t>
            </a:r>
            <a:r>
              <a:rPr lang="en-US" altLang="zh-CN" sz="2400" b="1" dirty="0" err="1" smtClean="0"/>
              <a:t>DataFrame</a:t>
            </a:r>
            <a:r>
              <a:rPr lang="zh-CN" altLang="en-US" sz="2400" dirty="0" smtClean="0"/>
              <a:t>是一以</a:t>
            </a:r>
            <a:r>
              <a:rPr lang="en-US" altLang="zh-CN" sz="2400" dirty="0" smtClean="0"/>
              <a:t>RDD</a:t>
            </a:r>
            <a:r>
              <a:rPr lang="zh-CN" altLang="en-US" sz="2400" dirty="0" smtClean="0"/>
              <a:t>为基础的分布式数据集。类似于传统</a:t>
            </a:r>
            <a:r>
              <a:rPr lang="zh-CN" altLang="en-US" sz="2400" dirty="0"/>
              <a:t>数据库的二维</a:t>
            </a:r>
            <a:r>
              <a:rPr lang="zh-CN" altLang="en-US" sz="2400" dirty="0" smtClean="0"/>
              <a:t>表格。除了</a:t>
            </a:r>
            <a:r>
              <a:rPr lang="zh-CN" altLang="en-US" sz="2400" dirty="0"/>
              <a:t>数据以外，还掌握数据的结构信息，即</a:t>
            </a:r>
            <a:r>
              <a:rPr lang="en-US" altLang="zh-CN" sz="2400" dirty="0" smtClean="0"/>
              <a:t>schema</a:t>
            </a:r>
            <a:r>
              <a:rPr lang="zh-CN" altLang="en-US" sz="2400" dirty="0" smtClean="0"/>
              <a:t>元数据。</a:t>
            </a:r>
            <a:endParaRPr lang="en-US" altLang="zh-CN" sz="2400" dirty="0" smtClean="0"/>
          </a:p>
          <a:p>
            <a:pPr>
              <a:lnSpc>
                <a:spcPct val="150000"/>
              </a:lnSpc>
              <a:buFont typeface="Wingdings" panose="05000000000000000000" pitchFamily="2" charset="2"/>
              <a:buChar char="Ø"/>
            </a:pPr>
            <a:r>
              <a:rPr lang="en-US" altLang="zh-CN" sz="2400" b="1" dirty="0" err="1" smtClean="0"/>
              <a:t>DataFrame</a:t>
            </a:r>
            <a:r>
              <a:rPr lang="zh-CN" altLang="en-US" sz="2400" dirty="0" smtClean="0"/>
              <a:t>支持</a:t>
            </a:r>
            <a:r>
              <a:rPr lang="zh-CN" altLang="en-US" sz="2400" dirty="0"/>
              <a:t>嵌套数据类型（</a:t>
            </a:r>
            <a:r>
              <a:rPr lang="en-US" altLang="zh-CN" sz="2400" dirty="0" err="1"/>
              <a:t>struct</a:t>
            </a:r>
            <a:r>
              <a:rPr lang="zh-CN" altLang="en-US" sz="2400" dirty="0"/>
              <a:t>、</a:t>
            </a:r>
            <a:r>
              <a:rPr lang="en-US" altLang="zh-CN" sz="2400" dirty="0"/>
              <a:t>array</a:t>
            </a:r>
            <a:r>
              <a:rPr lang="zh-CN" altLang="en-US" sz="2400" dirty="0"/>
              <a:t>和</a:t>
            </a:r>
            <a:r>
              <a:rPr lang="en-US" altLang="zh-CN" sz="2400" dirty="0"/>
              <a:t>map</a:t>
            </a:r>
            <a:r>
              <a:rPr lang="zh-CN" altLang="en-US" sz="2400" dirty="0"/>
              <a:t>）</a:t>
            </a:r>
            <a:r>
              <a:rPr lang="zh-CN" altLang="en-US" sz="2400" dirty="0" smtClean="0"/>
              <a:t>。</a:t>
            </a:r>
            <a:endParaRPr lang="en-US" altLang="zh-CN" sz="2400" dirty="0" smtClean="0"/>
          </a:p>
          <a:p>
            <a:pPr>
              <a:lnSpc>
                <a:spcPct val="150000"/>
              </a:lnSpc>
              <a:buFont typeface="Wingdings" panose="05000000000000000000" pitchFamily="2" charset="2"/>
              <a:buChar char="Ø"/>
            </a:pPr>
            <a:r>
              <a:rPr lang="en-US" altLang="zh-CN" sz="2400" b="1" dirty="0" err="1" smtClean="0"/>
              <a:t>DataFrame</a:t>
            </a:r>
            <a:r>
              <a:rPr lang="en-US" altLang="zh-CN" sz="2400" b="1" dirty="0" smtClean="0"/>
              <a:t> </a:t>
            </a:r>
            <a:r>
              <a:rPr lang="en-US" altLang="zh-CN" sz="2400" dirty="0"/>
              <a:t>API</a:t>
            </a:r>
            <a:r>
              <a:rPr lang="zh-CN" altLang="en-US" sz="2400" dirty="0"/>
              <a:t>提供的是一套高层的关系操作，比函数式的</a:t>
            </a:r>
            <a:r>
              <a:rPr lang="en-US" altLang="zh-CN" sz="2400" dirty="0"/>
              <a:t>RDD API</a:t>
            </a:r>
            <a:r>
              <a:rPr lang="zh-CN" altLang="en-US" sz="2400" dirty="0"/>
              <a:t>要更加友好，门槛更低</a:t>
            </a:r>
            <a:r>
              <a:rPr lang="zh-CN" altLang="en-US" sz="2400" dirty="0" smtClean="0"/>
              <a:t>。</a:t>
            </a:r>
            <a:endParaRPr lang="en-US" altLang="zh-CN" sz="2400" dirty="0" smtClean="0"/>
          </a:p>
        </p:txBody>
      </p:sp>
    </p:spTree>
    <p:extLst>
      <p:ext uri="{BB962C8B-B14F-4D97-AF65-F5344CB8AC3E}">
        <p14:creationId xmlns:p14="http://schemas.microsoft.com/office/powerpoint/2010/main" val="18709656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标题 1"/>
          <p:cNvSpPr>
            <a:spLocks noGrp="1"/>
          </p:cNvSpPr>
          <p:nvPr>
            <p:ph type="title" idx="4294967295"/>
          </p:nvPr>
        </p:nvSpPr>
        <p:spPr>
          <a:xfrm>
            <a:off x="3175" y="0"/>
            <a:ext cx="9140825" cy="647700"/>
          </a:xfrm>
          <a:prstGeom prst="rect">
            <a:avLst/>
          </a:prstGeom>
        </p:spPr>
        <p:txBody>
          <a:bodyPr>
            <a:noAutofit/>
          </a:bodyPr>
          <a:lstStyle/>
          <a:p>
            <a:r>
              <a:rPr lang="en-US" altLang="zh-CN" sz="3600" b="1" dirty="0" err="1" smtClean="0">
                <a:solidFill>
                  <a:srgbClr val="000000"/>
                </a:solidFill>
                <a:latin typeface="微软雅黑" pitchFamily="34" charset="-122"/>
                <a:ea typeface="微软雅黑" pitchFamily="34" charset="-122"/>
              </a:rPr>
              <a:t>Dataframe</a:t>
            </a:r>
            <a:endParaRPr lang="zh-CN" altLang="en-US" sz="3600" b="1" dirty="0">
              <a:solidFill>
                <a:srgbClr val="000000"/>
              </a:solidFill>
              <a:latin typeface="微软雅黑" pitchFamily="34" charset="-122"/>
              <a:ea typeface="微软雅黑" pitchFamily="34" charset="-122"/>
            </a:endParaRPr>
          </a:p>
        </p:txBody>
      </p:sp>
      <p:sp>
        <p:nvSpPr>
          <p:cNvPr id="8" name="内容占位符 2"/>
          <p:cNvSpPr txBox="1">
            <a:spLocks/>
          </p:cNvSpPr>
          <p:nvPr/>
        </p:nvSpPr>
        <p:spPr>
          <a:xfrm>
            <a:off x="152400" y="987896"/>
            <a:ext cx="8991600" cy="5105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b="1" dirty="0" err="1" smtClean="0"/>
              <a:t>DataFrame</a:t>
            </a:r>
            <a:r>
              <a:rPr lang="zh-CN" altLang="en-US" sz="2400" b="1" dirty="0" smtClean="0"/>
              <a:t>优点</a:t>
            </a:r>
            <a:r>
              <a:rPr lang="en-US" altLang="zh-CN" sz="2400" b="1" dirty="0" smtClean="0"/>
              <a:t>1</a:t>
            </a:r>
          </a:p>
          <a:p>
            <a:pPr marL="0" indent="0">
              <a:buNone/>
            </a:pPr>
            <a:r>
              <a:rPr lang="zh-CN" altLang="en-US" sz="2400" b="1" dirty="0" smtClean="0"/>
              <a:t>精简代码</a:t>
            </a:r>
            <a:r>
              <a:rPr lang="zh-CN" altLang="en-US" b="1" dirty="0" smtClean="0"/>
              <a:t> </a:t>
            </a: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b="1" dirty="0" smtClean="0"/>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136" y="2204864"/>
            <a:ext cx="8606047"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35070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 calcmode="lin" valueType="num">
                                      <p:cBhvr additive="base">
                                        <p:cTn id="7" dur="500" fill="hold"/>
                                        <p:tgtEl>
                                          <p:spTgt spid="9219"/>
                                        </p:tgtEl>
                                        <p:attrNameLst>
                                          <p:attrName>ppt_x</p:attrName>
                                        </p:attrNameLst>
                                      </p:cBhvr>
                                      <p:tavLst>
                                        <p:tav tm="0">
                                          <p:val>
                                            <p:strVal val="#ppt_x"/>
                                          </p:val>
                                        </p:tav>
                                        <p:tav tm="100000">
                                          <p:val>
                                            <p:strVal val="#ppt_x"/>
                                          </p:val>
                                        </p:tav>
                                      </p:tavLst>
                                    </p:anim>
                                    <p:anim calcmode="lin" valueType="num">
                                      <p:cBhvr additive="base">
                                        <p:cTn id="8" dur="500" fill="hold"/>
                                        <p:tgtEl>
                                          <p:spTgt spid="92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mpany2">
  <a:themeElements>
    <a:clrScheme name="company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mpany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40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40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company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pany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pany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pany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pany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pany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pany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pany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pany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pany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pany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pany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主题1">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company2">
  <a:themeElements>
    <a:clrScheme name="company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mpany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40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40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company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pany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pany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pany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pany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pany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pany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pany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pany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pany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pany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pany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5.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6.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7.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8.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9.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0.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1.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2.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3.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4.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5.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34643</TotalTime>
  <Words>3672</Words>
  <Application>Microsoft Office PowerPoint</Application>
  <PresentationFormat>全屏显示(4:3)</PresentationFormat>
  <Paragraphs>440</Paragraphs>
  <Slides>46</Slides>
  <Notes>33</Notes>
  <HiddenSlides>0</HiddenSlides>
  <MMClips>0</MMClips>
  <ScaleCrop>false</ScaleCrop>
  <HeadingPairs>
    <vt:vector size="6" baseType="variant">
      <vt:variant>
        <vt:lpstr>主题</vt:lpstr>
      </vt:variant>
      <vt:variant>
        <vt:i4>6</vt:i4>
      </vt:variant>
      <vt:variant>
        <vt:lpstr>嵌入 OLE 服务器</vt:lpstr>
      </vt:variant>
      <vt:variant>
        <vt:i4>1</vt:i4>
      </vt:variant>
      <vt:variant>
        <vt:lpstr>幻灯片标题</vt:lpstr>
      </vt:variant>
      <vt:variant>
        <vt:i4>46</vt:i4>
      </vt:variant>
    </vt:vector>
  </HeadingPairs>
  <TitlesOfParts>
    <vt:vector size="53" baseType="lpstr">
      <vt:lpstr>company2</vt:lpstr>
      <vt:lpstr>主题1</vt:lpstr>
      <vt:lpstr>1_Office 主题​​</vt:lpstr>
      <vt:lpstr>2_Office 主题​​</vt:lpstr>
      <vt:lpstr>3_Office 主题​​</vt:lpstr>
      <vt:lpstr>1_company2</vt:lpstr>
      <vt:lpstr>程序包</vt:lpstr>
      <vt:lpstr>PowerPoint 演示文稿</vt:lpstr>
      <vt:lpstr>主要内容</vt:lpstr>
      <vt:lpstr>SparkSQL概述</vt:lpstr>
      <vt:lpstr>SparkSQL概述</vt:lpstr>
      <vt:lpstr>SparkSQL概述</vt:lpstr>
      <vt:lpstr>Dataframe</vt:lpstr>
      <vt:lpstr>Dataframe</vt:lpstr>
      <vt:lpstr>Dataframe</vt:lpstr>
      <vt:lpstr>Dataframe</vt:lpstr>
      <vt:lpstr>Dataframe</vt:lpstr>
      <vt:lpstr>Dataframe</vt:lpstr>
      <vt:lpstr>Dataframe</vt:lpstr>
      <vt:lpstr>DataFrame </vt:lpstr>
      <vt:lpstr>DataFrame </vt:lpstr>
      <vt:lpstr>Dataset </vt:lpstr>
      <vt:lpstr>主要内容</vt:lpstr>
      <vt:lpstr>SparkSQL 运行原理</vt:lpstr>
      <vt:lpstr>SparkSQL 运行原理</vt:lpstr>
      <vt:lpstr>SparkSQL 运行原理</vt:lpstr>
      <vt:lpstr>SparkSQL 运行原理</vt:lpstr>
      <vt:lpstr>SparkSQL 运行原理</vt:lpstr>
      <vt:lpstr>SparkSQL 运行原理</vt:lpstr>
      <vt:lpstr>SparkSQL 运行原理</vt:lpstr>
      <vt:lpstr>SparkSQL 运行原理</vt:lpstr>
      <vt:lpstr>SparkSQL 运行原理</vt:lpstr>
      <vt:lpstr>SparkSQL 运行原理</vt:lpstr>
      <vt:lpstr>SparkSQL 运行原理</vt:lpstr>
      <vt:lpstr>SparkSQL 运行原理</vt:lpstr>
      <vt:lpstr>SparkSQL 运行原理</vt:lpstr>
      <vt:lpstr>SparkSQL执行计划</vt:lpstr>
      <vt:lpstr>SparkSQL执行计划</vt:lpstr>
      <vt:lpstr>SparkSQL执行计划</vt:lpstr>
      <vt:lpstr>SparkSQL Join</vt:lpstr>
      <vt:lpstr>SparkSQL Join</vt:lpstr>
      <vt:lpstr>SparkSQL Join</vt:lpstr>
      <vt:lpstr>SparkSQL Join</vt:lpstr>
      <vt:lpstr>SparkSQL Join</vt:lpstr>
      <vt:lpstr>SparkSQL Join</vt:lpstr>
      <vt:lpstr>主要内容</vt:lpstr>
      <vt:lpstr>SparkSession</vt:lpstr>
      <vt:lpstr>SparkSession</vt:lpstr>
      <vt:lpstr>SparkSession</vt:lpstr>
      <vt:lpstr>SparkSQL 运行过程</vt:lpstr>
      <vt:lpstr>SparkSQL 运行过程</vt:lpstr>
      <vt:lpstr>SparkSQL-2.2新特性</vt:lpstr>
      <vt:lpstr>PowerPoint 演示文稿</vt:lpstr>
    </vt:vector>
  </TitlesOfParts>
  <Company>Guilddesign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Sung Ha, Park</dc:creator>
  <cp:lastModifiedBy>何明城</cp:lastModifiedBy>
  <cp:revision>2028</cp:revision>
  <dcterms:created xsi:type="dcterms:W3CDTF">2004-10-01T04:52:28Z</dcterms:created>
  <dcterms:modified xsi:type="dcterms:W3CDTF">2017-11-30T10:54:16Z</dcterms:modified>
</cp:coreProperties>
</file>