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aveSubsetFonts="1">
  <p:sldMasterIdLst>
    <p:sldMasterId id="2147483648" r:id="rId1"/>
  </p:sldMasterIdLst>
  <p:notesMasterIdLst>
    <p:notesMasterId r:id="rId36"/>
  </p:notesMasterIdLst>
  <p:sldIdLst>
    <p:sldId id="256" r:id="rId2"/>
    <p:sldId id="261" r:id="rId3"/>
    <p:sldId id="289" r:id="rId4"/>
    <p:sldId id="278" r:id="rId5"/>
    <p:sldId id="257" r:id="rId6"/>
    <p:sldId id="266" r:id="rId7"/>
    <p:sldId id="270" r:id="rId8"/>
    <p:sldId id="265" r:id="rId9"/>
    <p:sldId id="267" r:id="rId10"/>
    <p:sldId id="268" r:id="rId11"/>
    <p:sldId id="269" r:id="rId12"/>
    <p:sldId id="275" r:id="rId13"/>
    <p:sldId id="259" r:id="rId14"/>
    <p:sldId id="281" r:id="rId15"/>
    <p:sldId id="271" r:id="rId16"/>
    <p:sldId id="277" r:id="rId17"/>
    <p:sldId id="282" r:id="rId18"/>
    <p:sldId id="283" r:id="rId19"/>
    <p:sldId id="284" r:id="rId20"/>
    <p:sldId id="273" r:id="rId21"/>
    <p:sldId id="287" r:id="rId22"/>
    <p:sldId id="288" r:id="rId23"/>
    <p:sldId id="280" r:id="rId24"/>
    <p:sldId id="260" r:id="rId25"/>
    <p:sldId id="272" r:id="rId26"/>
    <p:sldId id="285" r:id="rId27"/>
    <p:sldId id="290" r:id="rId28"/>
    <p:sldId id="286" r:id="rId29"/>
    <p:sldId id="263" r:id="rId30"/>
    <p:sldId id="264" r:id="rId31"/>
    <p:sldId id="291" r:id="rId32"/>
    <p:sldId id="292" r:id="rId33"/>
    <p:sldId id="276" r:id="rId34"/>
    <p:sldId id="258" r:id="rId35"/>
  </p:sldIdLst>
  <p:sldSz cx="24384000" cy="13716000"/>
  <p:notesSz cx="6858000" cy="9144000"/>
  <p:defaultTextStyle>
    <a:defPPr>
      <a:defRPr lang="zh-CN"/>
    </a:defPPr>
    <a:lvl1pPr algn="l" defTabSz="825500" rtl="0" eaLnBrk="0" fontAlgn="base" hangingPunct="0">
      <a:spcBef>
        <a:spcPct val="0"/>
      </a:spcBef>
      <a:spcAft>
        <a:spcPct val="0"/>
      </a:spcAft>
      <a:defRPr sz="5000" kern="1200">
        <a:solidFill>
          <a:srgbClr val="FFFFFF"/>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FFFFFF"/>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FFFFFF"/>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FFFFFF"/>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FFFFFF"/>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FFFFFF"/>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FFFFFF"/>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FFFFFF"/>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FFFFFF"/>
        </a:solidFill>
        <a:latin typeface="Helvetica Light" charset="0"/>
        <a:ea typeface="Helvetica Light" charset="0"/>
        <a:cs typeface="Helvetica Light" charset="0"/>
        <a:sym typeface="Helvetica Light"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15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73" autoAdjust="0"/>
  </p:normalViewPr>
  <p:slideViewPr>
    <p:cSldViewPr>
      <p:cViewPr varScale="1">
        <p:scale>
          <a:sx n="54" d="100"/>
          <a:sy n="54" d="100"/>
        </p:scale>
        <p:origin x="-636" y="-114"/>
      </p:cViewPr>
      <p:guideLst>
        <p:guide orient="horz" pos="4320"/>
        <p:guide pos="768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 name="Rectangle 2"/>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bevel/>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noProof="0">
                <a:sym typeface="Helvetica Neue" charset="0"/>
              </a:rPr>
              <a:t>Click to edit Master text styles</a:t>
            </a:r>
          </a:p>
          <a:p>
            <a:pPr lvl="1"/>
            <a:r>
              <a:rPr lang="zh-CN" altLang="zh-CN" noProof="0">
                <a:sym typeface="Helvetica Neue" charset="0"/>
              </a:rPr>
              <a:t>Second level</a:t>
            </a:r>
          </a:p>
          <a:p>
            <a:pPr lvl="2"/>
            <a:r>
              <a:rPr lang="zh-CN" altLang="zh-CN" noProof="0">
                <a:sym typeface="Helvetica Neue" charset="0"/>
              </a:rPr>
              <a:t>Third level</a:t>
            </a:r>
          </a:p>
          <a:p>
            <a:pPr lvl="3"/>
            <a:r>
              <a:rPr lang="zh-CN" altLang="zh-CN" noProof="0">
                <a:sym typeface="Helvetica Neue" charset="0"/>
              </a:rPr>
              <a:t>Fourth level</a:t>
            </a:r>
          </a:p>
          <a:p>
            <a:pPr lvl="4"/>
            <a:r>
              <a:rPr lang="zh-CN" altLang="zh-CN" noProof="0">
                <a:sym typeface="Helvetica Neue" charset="0"/>
              </a:rPr>
              <a:t>Fifth level</a:t>
            </a:r>
          </a:p>
        </p:txBody>
      </p:sp>
    </p:spTree>
    <p:extLst>
      <p:ext uri="{BB962C8B-B14F-4D97-AF65-F5344CB8AC3E}">
        <p14:creationId xmlns:p14="http://schemas.microsoft.com/office/powerpoint/2010/main" val="2992093453"/>
      </p:ext>
    </p:extLst>
  </p:cSld>
  <p:clrMap bg1="lt1" tx1="dk1" bg2="lt2" tx2="dk2" accent1="accent1" accent2="accent2" accent3="accent3" accent4="accent4" accent5="accent5" accent6="accent6" hlink="hlink" folHlink="folHlink"/>
  <p:notesStyle>
    <a:lvl1pPr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1pPr>
    <a:lvl2pPr indent="2286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2pPr>
    <a:lvl3pPr indent="4572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3pPr>
    <a:lvl4pPr indent="6858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4pPr>
    <a:lvl5pPr indent="9144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055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xfrm>
            <a:off x="381000" y="685800"/>
            <a:ext cx="6096000" cy="3429000"/>
          </a:xfrm>
        </p:spPr>
      </p:sp>
      <p:sp>
        <p:nvSpPr>
          <p:cNvPr id="34819"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effectLst/>
              </a:rPr>
              <a:t>commitIndex</a:t>
            </a:r>
            <a:r>
              <a:rPr lang="zh-CN" altLang="en-US" dirty="0" smtClean="0">
                <a:effectLst/>
              </a:rPr>
              <a:t>已知的被提交的最大日志条目的索引值（从</a:t>
            </a:r>
            <a:r>
              <a:rPr lang="en-US" altLang="zh-CN" dirty="0" smtClean="0">
                <a:effectLst/>
              </a:rPr>
              <a:t>0</a:t>
            </a:r>
            <a:r>
              <a:rPr lang="zh-CN" altLang="en-US" dirty="0" smtClean="0">
                <a:effectLst/>
              </a:rPr>
              <a:t>开始递增）</a:t>
            </a:r>
            <a:endParaRPr lang="en-US" altLang="zh-CN" dirty="0" smtClean="0">
              <a:effectLst/>
            </a:endParaRPr>
          </a:p>
          <a:p>
            <a:r>
              <a:rPr lang="en-US" altLang="zh-CN" dirty="0" smtClean="0">
                <a:effectLst/>
              </a:rPr>
              <a:t>lastApplied</a:t>
            </a:r>
            <a:r>
              <a:rPr lang="zh-CN" altLang="en-US" dirty="0" smtClean="0">
                <a:effectLst/>
              </a:rPr>
              <a:t>被状态机执行的最大日志条目的索引值（从</a:t>
            </a:r>
            <a:r>
              <a:rPr lang="en-US" altLang="zh-CN" dirty="0" smtClean="0">
                <a:effectLst/>
              </a:rPr>
              <a:t>0</a:t>
            </a:r>
            <a:r>
              <a:rPr lang="zh-CN" altLang="en-US" dirty="0" smtClean="0">
                <a:effectLst/>
              </a:rPr>
              <a:t>开始递增）</a:t>
            </a:r>
            <a:endParaRPr lang="zh-CN" altLang="en-US" dirty="0" smtClean="0">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xfrm>
            <a:off x="381000" y="685800"/>
            <a:ext cx="6096000" cy="3429000"/>
          </a:xfrm>
        </p:spPr>
      </p:sp>
      <p:sp>
        <p:nvSpPr>
          <p:cNvPr id="34819"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effectLst/>
              </a:rPr>
              <a:t>nextIndex[]</a:t>
            </a:r>
            <a:r>
              <a:rPr lang="zh-CN" altLang="en-US" dirty="0" smtClean="0">
                <a:effectLst/>
              </a:rPr>
              <a:t>对于每一个服务器，记录需要发给它的下一个日志条目的索引（初始化为领导人上一条日志的索引值</a:t>
            </a:r>
            <a:r>
              <a:rPr lang="en-US" altLang="zh-CN" dirty="0" smtClean="0">
                <a:effectLst/>
              </a:rPr>
              <a:t>+1</a:t>
            </a:r>
            <a:r>
              <a:rPr lang="zh-CN" altLang="en-US" dirty="0" smtClean="0">
                <a:effectLst/>
              </a:rPr>
              <a:t>）</a:t>
            </a:r>
            <a:endParaRPr lang="en-US" altLang="zh-CN" dirty="0" smtClean="0">
              <a:effectLst/>
            </a:endParaRPr>
          </a:p>
          <a:p>
            <a:r>
              <a:rPr lang="en-US" altLang="zh-CN" dirty="0" smtClean="0">
                <a:effectLst/>
              </a:rPr>
              <a:t>matchIndex[]</a:t>
            </a:r>
            <a:r>
              <a:rPr lang="zh-CN" altLang="en-US" dirty="0" smtClean="0">
                <a:effectLst/>
              </a:rPr>
              <a:t>对于每一个服务器，记录已经复制到该服务器的日志的最高索引值（从</a:t>
            </a:r>
            <a:r>
              <a:rPr lang="en-US" altLang="zh-CN" dirty="0" smtClean="0">
                <a:effectLst/>
              </a:rPr>
              <a:t>0</a:t>
            </a:r>
            <a:r>
              <a:rPr lang="zh-CN" altLang="en-US" dirty="0" smtClean="0">
                <a:effectLst/>
              </a:rPr>
              <a:t>开始递增）</a:t>
            </a:r>
            <a:endParaRPr lang="zh-CN" altLang="en-US" dirty="0" smtClean="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381000" y="685800"/>
            <a:ext cx="6096000" cy="3429000"/>
          </a:xfrm>
        </p:spPr>
      </p:sp>
      <p:sp>
        <p:nvSpPr>
          <p:cNvPr id="36867"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xfrm>
            <a:off x="381000" y="685800"/>
            <a:ext cx="6096000" cy="3429000"/>
          </a:xfrm>
        </p:spPr>
      </p:sp>
      <p:sp>
        <p:nvSpPr>
          <p:cNvPr id="5123"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200" b="0" i="0" kern="1200" dirty="0" smtClean="0">
                <a:solidFill>
                  <a:srgbClr val="000000"/>
                </a:solidFill>
                <a:effectLst/>
                <a:latin typeface="Helvetica Neue" charset="0"/>
                <a:ea typeface="Helvetica Neue" charset="0"/>
                <a:cs typeface="Helvetica Neue" charset="0"/>
                <a:sym typeface="Helvetica Neue" charset="0"/>
              </a:rPr>
              <a:t>一致性算法是在复制状态机的背景下提出来的。</a:t>
            </a:r>
            <a:endParaRPr lang="zh-CN" altLang="en-US" dirty="0" smtClean="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xfrm>
            <a:off x="381000" y="685800"/>
            <a:ext cx="6096000" cy="3429000"/>
          </a:xfrm>
        </p:spPr>
      </p:sp>
      <p:sp>
        <p:nvSpPr>
          <p:cNvPr id="5123"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200" b="0" i="0" kern="1200" dirty="0" smtClean="0">
                <a:solidFill>
                  <a:srgbClr val="000000"/>
                </a:solidFill>
                <a:effectLst/>
                <a:latin typeface="Helvetica Neue" charset="0"/>
                <a:ea typeface="Helvetica Neue" charset="0"/>
                <a:cs typeface="Helvetica Neue" charset="0"/>
                <a:sym typeface="Helvetica Neue" charset="0"/>
              </a:rPr>
              <a:t>Raft </a:t>
            </a:r>
            <a:r>
              <a:rPr lang="zh-CN" altLang="en-US" sz="2200" b="0" i="0" kern="1200" dirty="0" smtClean="0">
                <a:solidFill>
                  <a:srgbClr val="000000"/>
                </a:solidFill>
                <a:effectLst/>
                <a:latin typeface="Helvetica Neue" charset="0"/>
                <a:ea typeface="Helvetica Neue" charset="0"/>
                <a:cs typeface="Helvetica Neue" charset="0"/>
                <a:sym typeface="Helvetica Neue" charset="0"/>
              </a:rPr>
              <a:t>将一致性问题分解成为三个相对独立的子问题</a:t>
            </a:r>
            <a:endParaRPr lang="zh-CN" altLang="en-US" dirty="0" smtClean="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381000" y="685800"/>
            <a:ext cx="6096000" cy="3429000"/>
          </a:xfrm>
        </p:spPr>
      </p:sp>
      <p:sp>
        <p:nvSpPr>
          <p:cNvPr id="8195"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381000" y="685800"/>
            <a:ext cx="6096000" cy="3429000"/>
          </a:xfrm>
        </p:spPr>
      </p:sp>
      <p:sp>
        <p:nvSpPr>
          <p:cNvPr id="15363"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pitchFamily="2" charset="-122"/>
              </a:rPr>
              <a:t>追随者</a:t>
            </a:r>
            <a:r>
              <a:rPr lang="en-US" altLang="zh-CN" dirty="0" smtClean="0">
                <a:ea typeface="宋体" pitchFamily="2" charset="-122"/>
              </a:rPr>
              <a:t>-&gt;</a:t>
            </a:r>
            <a:r>
              <a:rPr lang="zh-CN" altLang="en-US" dirty="0" smtClean="0">
                <a:ea typeface="宋体" pitchFamily="2" charset="-122"/>
              </a:rPr>
              <a:t>候选人之后：</a:t>
            </a:r>
            <a:endParaRPr lang="en-US" altLang="zh-CN" dirty="0" smtClean="0">
              <a:ea typeface="宋体" pitchFamily="2" charset="-122"/>
            </a:endParaRPr>
          </a:p>
          <a:p>
            <a:r>
              <a:rPr lang="en-US" altLang="zh-CN" dirty="0" smtClean="0">
                <a:ea typeface="宋体" pitchFamily="2" charset="-122"/>
              </a:rPr>
              <a:t>currentTerm</a:t>
            </a:r>
            <a:r>
              <a:rPr lang="zh-CN" altLang="en-US" dirty="0" smtClean="0">
                <a:ea typeface="宋体" pitchFamily="2" charset="-122"/>
              </a:rPr>
              <a:t>自增</a:t>
            </a:r>
          </a:p>
          <a:p>
            <a:r>
              <a:rPr lang="zh-CN" altLang="en-US" dirty="0" smtClean="0">
                <a:ea typeface="宋体" pitchFamily="2" charset="-122"/>
              </a:rPr>
              <a:t>给自己投票</a:t>
            </a:r>
          </a:p>
          <a:p>
            <a:r>
              <a:rPr lang="zh-CN" altLang="en-US" dirty="0" smtClean="0">
                <a:ea typeface="宋体" pitchFamily="2" charset="-122"/>
              </a:rPr>
              <a:t>重置选举计时器</a:t>
            </a:r>
          </a:p>
          <a:p>
            <a:r>
              <a:rPr lang="zh-CN" altLang="en-US" dirty="0" smtClean="0">
                <a:ea typeface="宋体" pitchFamily="2" charset="-122"/>
              </a:rPr>
              <a:t>向其他服务器发送</a:t>
            </a:r>
            <a:r>
              <a:rPr lang="en-US" altLang="zh-CN" dirty="0" smtClean="0">
                <a:ea typeface="宋体" pitchFamily="2" charset="-122"/>
              </a:rPr>
              <a:t>RequestVote RPC</a:t>
            </a:r>
          </a:p>
          <a:p>
            <a:endParaRPr lang="zh-CN" altLang="en-US" dirty="0" smtClean="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2400" dirty="0" smtClean="0">
                <a:solidFill>
                  <a:schemeClr val="bg1"/>
                </a:solidFill>
                <a:latin typeface="微软雅黑" pitchFamily="34" charset="-122"/>
                <a:ea typeface="微软雅黑" pitchFamily="34" charset="-122"/>
              </a:rPr>
              <a:t>在所有的以领导人为基础的一致性算法中，领导人最终必须要存储全部已经提交的日志条目。</a:t>
            </a:r>
            <a:r>
              <a:rPr lang="en-US" altLang="zh-CN" sz="2400" dirty="0" smtClean="0">
                <a:solidFill>
                  <a:schemeClr val="bg1"/>
                </a:solidFill>
                <a:latin typeface="微软雅黑" pitchFamily="34" charset="-122"/>
                <a:ea typeface="微软雅黑" pitchFamily="34" charset="-122"/>
              </a:rPr>
              <a:t>Raft </a:t>
            </a:r>
            <a:r>
              <a:rPr lang="zh-CN" altLang="en-US" sz="2400" dirty="0" smtClean="0">
                <a:solidFill>
                  <a:schemeClr val="bg1"/>
                </a:solidFill>
                <a:latin typeface="微软雅黑" pitchFamily="34" charset="-122"/>
                <a:ea typeface="微软雅黑" pitchFamily="34" charset="-122"/>
              </a:rPr>
              <a:t>使用投票的方式来阻止没有包含全部日志条目的服务器赢得选举</a:t>
            </a:r>
            <a:endParaRPr lang="zh-CN" altLang="en-US" dirty="0"/>
          </a:p>
        </p:txBody>
      </p:sp>
    </p:spTree>
    <p:extLst>
      <p:ext uri="{BB962C8B-B14F-4D97-AF65-F5344CB8AC3E}">
        <p14:creationId xmlns:p14="http://schemas.microsoft.com/office/powerpoint/2010/main" val="1845493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xfrm>
            <a:off x="381000" y="685800"/>
            <a:ext cx="6096000" cy="3429000"/>
          </a:xfrm>
        </p:spPr>
      </p:sp>
      <p:sp>
        <p:nvSpPr>
          <p:cNvPr id="28675"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ea typeface="宋体" pitchFamily="2" charset="-122"/>
              </a:rPr>
              <a:t>broadcastTime</a:t>
            </a:r>
            <a:r>
              <a:rPr lang="zh-CN" altLang="en-US" dirty="0" smtClean="0">
                <a:ea typeface="宋体" pitchFamily="2" charset="-122"/>
              </a:rPr>
              <a:t>应该比</a:t>
            </a:r>
            <a:r>
              <a:rPr lang="en-US" altLang="zh-CN" dirty="0" smtClean="0">
                <a:ea typeface="宋体" pitchFamily="2" charset="-122"/>
              </a:rPr>
              <a:t>electionTimeout</a:t>
            </a:r>
            <a:r>
              <a:rPr lang="zh-CN" altLang="en-US" dirty="0" smtClean="0">
                <a:ea typeface="宋体" pitchFamily="2" charset="-122"/>
              </a:rPr>
              <a:t>小一个数量级，为的是使领导人能够持续发送心跳信息（</a:t>
            </a:r>
            <a:r>
              <a:rPr lang="en-US" altLang="zh-CN" dirty="0" smtClean="0">
                <a:ea typeface="宋体" pitchFamily="2" charset="-122"/>
              </a:rPr>
              <a:t>heartbeat</a:t>
            </a:r>
            <a:r>
              <a:rPr lang="zh-CN" altLang="en-US" dirty="0" smtClean="0">
                <a:ea typeface="宋体" pitchFamily="2" charset="-122"/>
              </a:rPr>
              <a:t>）来阻止追随者们开始选举；根据已经给出的随机化选举超时时间方法，这个不等式也使得瓜分选票的情况变成不可能。</a:t>
            </a:r>
            <a:r>
              <a:rPr lang="en-US" altLang="zh-CN" dirty="0" smtClean="0">
                <a:ea typeface="宋体" pitchFamily="2" charset="-122"/>
              </a:rPr>
              <a:t>electionTimeout</a:t>
            </a:r>
            <a:r>
              <a:rPr lang="zh-CN" altLang="en-US" dirty="0" smtClean="0">
                <a:ea typeface="宋体" pitchFamily="2" charset="-122"/>
              </a:rPr>
              <a:t>也要比</a:t>
            </a:r>
            <a:r>
              <a:rPr lang="en-US" altLang="zh-CN" dirty="0" smtClean="0">
                <a:ea typeface="宋体" pitchFamily="2" charset="-122"/>
              </a:rPr>
              <a:t>MTBF</a:t>
            </a:r>
            <a:r>
              <a:rPr lang="zh-CN" altLang="en-US" dirty="0" smtClean="0">
                <a:ea typeface="宋体" pitchFamily="2" charset="-122"/>
              </a:rPr>
              <a:t>小几个数量级，为的是使得系统稳定运行。当领导人崩溃时，整个大约会在</a:t>
            </a:r>
            <a:r>
              <a:rPr lang="en-US" altLang="zh-CN" dirty="0" smtClean="0">
                <a:ea typeface="宋体" pitchFamily="2" charset="-122"/>
              </a:rPr>
              <a:t>electionTimeout</a:t>
            </a:r>
            <a:r>
              <a:rPr lang="zh-CN" altLang="en-US" dirty="0" smtClean="0">
                <a:ea typeface="宋体" pitchFamily="2" charset="-122"/>
              </a:rPr>
              <a:t>的时间内不可用；我们希望这种情况仅占全部时间的很小的一部分。</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xfrm>
            <a:off x="381000" y="685800"/>
            <a:ext cx="6096000" cy="3429000"/>
          </a:xfrm>
        </p:spPr>
      </p:sp>
      <p:sp>
        <p:nvSpPr>
          <p:cNvPr id="32771"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xfrm>
            <a:off x="381000" y="685800"/>
            <a:ext cx="6096000" cy="3429000"/>
          </a:xfrm>
        </p:spPr>
      </p:sp>
      <p:sp>
        <p:nvSpPr>
          <p:cNvPr id="34819"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828800" y="4260850"/>
            <a:ext cx="20726400" cy="2940050"/>
          </a:xfrm>
        </p:spPr>
        <p:txBody>
          <a:bodyPr/>
          <a:lstStyle/>
          <a:p>
            <a:r>
              <a:rPr lang="zh-CN" altLang="en-US"/>
              <a:t>单击此处编辑母版标题样式</a:t>
            </a:r>
          </a:p>
        </p:txBody>
      </p:sp>
      <p:sp>
        <p:nvSpPr>
          <p:cNvPr id="3" name="副标题 2"/>
          <p:cNvSpPr>
            <a:spLocks noGrp="1"/>
          </p:cNvSpPr>
          <p:nvPr>
            <p:ph type="subTitle" idx="1"/>
          </p:nvPr>
        </p:nvSpPr>
        <p:spPr>
          <a:xfrm>
            <a:off x="3657600" y="7772400"/>
            <a:ext cx="17068800" cy="3505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19432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77553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443450" y="355600"/>
            <a:ext cx="5251450" cy="12090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689100" y="355600"/>
            <a:ext cx="15601950" cy="12090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2253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743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25638" y="8813800"/>
            <a:ext cx="20726400" cy="27241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925638" y="5813425"/>
            <a:ext cx="20726400" cy="30003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20653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689100" y="3149600"/>
            <a:ext cx="10426700" cy="929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2268200" y="3149600"/>
            <a:ext cx="10426700" cy="929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2360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9275"/>
            <a:ext cx="21945600" cy="2286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1219200" y="3070225"/>
            <a:ext cx="10774363" cy="1279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1219200" y="4349750"/>
            <a:ext cx="10774363"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12387263" y="3070225"/>
            <a:ext cx="10777537" cy="1279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12387263" y="4349750"/>
            <a:ext cx="10777537"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3558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988295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978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6100"/>
            <a:ext cx="8021638" cy="232410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9532938" y="546100"/>
            <a:ext cx="13631862" cy="117062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219200" y="2870200"/>
            <a:ext cx="8021638" cy="9382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7950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9963" y="9601200"/>
            <a:ext cx="14630400" cy="11334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4779963" y="1225550"/>
            <a:ext cx="14630400" cy="8229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Helvetica Light" charset="0"/>
            </a:endParaRPr>
          </a:p>
        </p:txBody>
      </p:sp>
      <p:sp>
        <p:nvSpPr>
          <p:cNvPr id="4" name="文本占位符 3"/>
          <p:cNvSpPr>
            <a:spLocks noGrp="1"/>
          </p:cNvSpPr>
          <p:nvPr>
            <p:ph type="body" sz="half" idx="2"/>
          </p:nvPr>
        </p:nvSpPr>
        <p:spPr>
          <a:xfrm>
            <a:off x="4779963" y="10734675"/>
            <a:ext cx="14630400" cy="16097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47490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000000"/>
        </a:solidFill>
        <a:effectLst/>
      </p:bgPr>
    </p:bg>
    <p:spTree>
      <p:nvGrpSpPr>
        <p:cNvPr id="1" name=""/>
        <p:cNvGrpSpPr/>
        <p:nvPr/>
      </p:nvGrpSpPr>
      <p:grpSpPr>
        <a:xfrm>
          <a:off x="0" y="0"/>
          <a:ext cx="0" cy="0"/>
          <a:chOff x="0" y="0"/>
          <a:chExt cx="0" cy="0"/>
        </a:xfrm>
      </p:grpSpPr>
      <p:sp>
        <p:nvSpPr>
          <p:cNvPr id="1026" name="Rectangle 1"/>
          <p:cNvSpPr>
            <a:spLocks noGrp="1"/>
          </p:cNvSpPr>
          <p:nvPr>
            <p:ph type="title"/>
          </p:nvPr>
        </p:nvSpPr>
        <p:spPr bwMode="auto">
          <a:xfrm>
            <a:off x="1689100" y="355600"/>
            <a:ext cx="210058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ctr" anchorCtr="0" compatLnSpc="1">
            <a:prstTxWarp prst="textNoShape">
              <a:avLst/>
            </a:prstTxWarp>
          </a:bodyPr>
          <a:lstStyle/>
          <a:p>
            <a:pPr lvl="0"/>
            <a:r>
              <a:rPr lang="zh-CN" altLang="zh-CN" smtClean="0">
                <a:sym typeface="Helvetica Light" charset="0"/>
              </a:rPr>
              <a:t>Click to edit Master title style</a:t>
            </a:r>
          </a:p>
        </p:txBody>
      </p:sp>
      <p:sp>
        <p:nvSpPr>
          <p:cNvPr id="1027" name="Rectangle 2"/>
          <p:cNvSpPr>
            <a:spLocks noGrp="1"/>
          </p:cNvSpPr>
          <p:nvPr>
            <p:ph type="body" idx="1"/>
          </p:nvPr>
        </p:nvSpPr>
        <p:spPr bwMode="auto">
          <a:xfrm>
            <a:off x="1689100" y="3149600"/>
            <a:ext cx="21005800" cy="929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ctr" anchorCtr="0" compatLnSpc="1">
            <a:prstTxWarp prst="textNoShape">
              <a:avLst/>
            </a:prstTxWarp>
          </a:bodyPr>
          <a:lstStyle/>
          <a:p>
            <a:pPr lvl="0"/>
            <a:r>
              <a:rPr lang="zh-CN" altLang="zh-CN" smtClean="0">
                <a:sym typeface="Helvetica Light" charset="0"/>
              </a:rPr>
              <a:t>Click to edit Master text styles</a:t>
            </a:r>
          </a:p>
          <a:p>
            <a:pPr lvl="1"/>
            <a:r>
              <a:rPr lang="zh-CN" altLang="zh-CN" smtClean="0">
                <a:sym typeface="Helvetica Light" charset="0"/>
              </a:rPr>
              <a:t>Second level</a:t>
            </a:r>
          </a:p>
          <a:p>
            <a:pPr lvl="2"/>
            <a:r>
              <a:rPr lang="zh-CN" altLang="zh-CN" smtClean="0">
                <a:sym typeface="Helvetica Light" charset="0"/>
              </a:rPr>
              <a:t>Third level</a:t>
            </a:r>
          </a:p>
          <a:p>
            <a:pPr lvl="3"/>
            <a:r>
              <a:rPr lang="zh-CN" altLang="zh-CN" smtClean="0">
                <a:sym typeface="Helvetica Light" charset="0"/>
              </a:rPr>
              <a:t>Fourth level</a:t>
            </a:r>
          </a:p>
          <a:p>
            <a:pPr lvl="4"/>
            <a:r>
              <a:rPr lang="zh-CN" altLang="zh-CN" smtClean="0">
                <a:sym typeface="Helvetica Light" charset="0"/>
              </a:rPr>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25500" rtl="0" eaLnBrk="0" fontAlgn="base" hangingPunct="0">
        <a:spcBef>
          <a:spcPct val="0"/>
        </a:spcBef>
        <a:spcAft>
          <a:spcPct val="0"/>
        </a:spcAft>
        <a:defRPr sz="11200">
          <a:solidFill>
            <a:srgbClr val="FFFFFF"/>
          </a:solidFill>
          <a:latin typeface="+mj-lt"/>
          <a:ea typeface="+mj-ea"/>
          <a:cs typeface="+mj-cs"/>
          <a:sym typeface="Helvetica Light" charset="0"/>
        </a:defRPr>
      </a:lvl1pPr>
      <a:lvl2pPr algn="ctr" defTabSz="825500" rtl="0" eaLnBrk="0" fontAlgn="base" hangingPunct="0">
        <a:spcBef>
          <a:spcPct val="0"/>
        </a:spcBef>
        <a:spcAft>
          <a:spcPct val="0"/>
        </a:spcAft>
        <a:defRPr sz="11200">
          <a:solidFill>
            <a:srgbClr val="FFFFFF"/>
          </a:solidFill>
          <a:latin typeface="Helvetica Light" charset="0"/>
          <a:ea typeface="Helvetica Light" charset="0"/>
          <a:cs typeface="Helvetica Light" charset="0"/>
          <a:sym typeface="Helvetica Light" charset="0"/>
        </a:defRPr>
      </a:lvl2pPr>
      <a:lvl3pPr algn="ctr" defTabSz="825500" rtl="0" eaLnBrk="0" fontAlgn="base" hangingPunct="0">
        <a:spcBef>
          <a:spcPct val="0"/>
        </a:spcBef>
        <a:spcAft>
          <a:spcPct val="0"/>
        </a:spcAft>
        <a:defRPr sz="11200">
          <a:solidFill>
            <a:srgbClr val="FFFFFF"/>
          </a:solidFill>
          <a:latin typeface="Helvetica Light" charset="0"/>
          <a:ea typeface="Helvetica Light" charset="0"/>
          <a:cs typeface="Helvetica Light" charset="0"/>
          <a:sym typeface="Helvetica Light" charset="0"/>
        </a:defRPr>
      </a:lvl3pPr>
      <a:lvl4pPr algn="ctr" defTabSz="825500" rtl="0" eaLnBrk="0" fontAlgn="base" hangingPunct="0">
        <a:spcBef>
          <a:spcPct val="0"/>
        </a:spcBef>
        <a:spcAft>
          <a:spcPct val="0"/>
        </a:spcAft>
        <a:defRPr sz="11200">
          <a:solidFill>
            <a:srgbClr val="FFFFFF"/>
          </a:solidFill>
          <a:latin typeface="Helvetica Light" charset="0"/>
          <a:ea typeface="Helvetica Light" charset="0"/>
          <a:cs typeface="Helvetica Light" charset="0"/>
          <a:sym typeface="Helvetica Light" charset="0"/>
        </a:defRPr>
      </a:lvl4pPr>
      <a:lvl5pPr algn="ctr" defTabSz="825500" rtl="0" eaLnBrk="0" fontAlgn="base" hangingPunct="0">
        <a:spcBef>
          <a:spcPct val="0"/>
        </a:spcBef>
        <a:spcAft>
          <a:spcPct val="0"/>
        </a:spcAft>
        <a:defRPr sz="11200">
          <a:solidFill>
            <a:srgbClr val="FFFFFF"/>
          </a:solidFill>
          <a:latin typeface="Helvetica Light" charset="0"/>
          <a:ea typeface="Helvetica Light" charset="0"/>
          <a:cs typeface="Helvetica Light" charset="0"/>
          <a:sym typeface="Helvetica Light" charset="0"/>
        </a:defRPr>
      </a:lvl5pPr>
      <a:lvl6pPr marL="457200" algn="ctr" defTabSz="825500" rtl="0" fontAlgn="base" hangingPunct="0">
        <a:spcBef>
          <a:spcPct val="0"/>
        </a:spcBef>
        <a:spcAft>
          <a:spcPct val="0"/>
        </a:spcAft>
        <a:defRPr sz="11200">
          <a:solidFill>
            <a:srgbClr val="FFFFFF"/>
          </a:solidFill>
          <a:latin typeface="Helvetica Light" charset="0"/>
          <a:ea typeface="Helvetica Light" charset="0"/>
          <a:cs typeface="Helvetica Light" charset="0"/>
          <a:sym typeface="Helvetica Light" charset="0"/>
        </a:defRPr>
      </a:lvl6pPr>
      <a:lvl7pPr marL="914400" algn="ctr" defTabSz="825500" rtl="0" fontAlgn="base" hangingPunct="0">
        <a:spcBef>
          <a:spcPct val="0"/>
        </a:spcBef>
        <a:spcAft>
          <a:spcPct val="0"/>
        </a:spcAft>
        <a:defRPr sz="11200">
          <a:solidFill>
            <a:srgbClr val="FFFFFF"/>
          </a:solidFill>
          <a:latin typeface="Helvetica Light" charset="0"/>
          <a:ea typeface="Helvetica Light" charset="0"/>
          <a:cs typeface="Helvetica Light" charset="0"/>
          <a:sym typeface="Helvetica Light" charset="0"/>
        </a:defRPr>
      </a:lvl7pPr>
      <a:lvl8pPr marL="1371600" algn="ctr" defTabSz="825500" rtl="0" fontAlgn="base" hangingPunct="0">
        <a:spcBef>
          <a:spcPct val="0"/>
        </a:spcBef>
        <a:spcAft>
          <a:spcPct val="0"/>
        </a:spcAft>
        <a:defRPr sz="11200">
          <a:solidFill>
            <a:srgbClr val="FFFFFF"/>
          </a:solidFill>
          <a:latin typeface="Helvetica Light" charset="0"/>
          <a:ea typeface="Helvetica Light" charset="0"/>
          <a:cs typeface="Helvetica Light" charset="0"/>
          <a:sym typeface="Helvetica Light" charset="0"/>
        </a:defRPr>
      </a:lvl8pPr>
      <a:lvl9pPr marL="1828800" algn="ctr" defTabSz="825500" rtl="0" fontAlgn="base" hangingPunct="0">
        <a:spcBef>
          <a:spcPct val="0"/>
        </a:spcBef>
        <a:spcAft>
          <a:spcPct val="0"/>
        </a:spcAft>
        <a:defRPr sz="11200">
          <a:solidFill>
            <a:srgbClr val="FFFFFF"/>
          </a:solidFill>
          <a:latin typeface="Helvetica Light" charset="0"/>
          <a:ea typeface="Helvetica Light" charset="0"/>
          <a:cs typeface="Helvetica Light" charset="0"/>
          <a:sym typeface="Helvetica Light" charset="0"/>
        </a:defRPr>
      </a:lvl9pPr>
    </p:titleStyle>
    <p:bodyStyle>
      <a:lvl1pPr marL="635000" indent="-635000" algn="l" defTabSz="825500" rtl="0" eaLnBrk="0" fontAlgn="base" hangingPunct="0">
        <a:spcBef>
          <a:spcPts val="5900"/>
        </a:spcBef>
        <a:spcAft>
          <a:spcPct val="0"/>
        </a:spcAft>
        <a:buSzPct val="75000"/>
        <a:buChar char="•"/>
        <a:defRPr sz="5200">
          <a:solidFill>
            <a:srgbClr val="FFFFFF"/>
          </a:solidFill>
          <a:latin typeface="+mn-lt"/>
          <a:ea typeface="+mn-ea"/>
          <a:cs typeface="+mn-cs"/>
          <a:sym typeface="Helvetica Light" charset="0"/>
        </a:defRPr>
      </a:lvl1pPr>
      <a:lvl2pPr marL="1270000" indent="-635000" algn="l" defTabSz="825500" rtl="0" eaLnBrk="0" fontAlgn="base" hangingPunct="0">
        <a:spcBef>
          <a:spcPts val="5900"/>
        </a:spcBef>
        <a:spcAft>
          <a:spcPct val="0"/>
        </a:spcAft>
        <a:buSzPct val="75000"/>
        <a:buChar char="•"/>
        <a:defRPr sz="5200">
          <a:solidFill>
            <a:srgbClr val="FFFFFF"/>
          </a:solidFill>
          <a:latin typeface="+mn-lt"/>
          <a:ea typeface="+mn-ea"/>
          <a:cs typeface="+mn-cs"/>
          <a:sym typeface="Helvetica Light" charset="0"/>
        </a:defRPr>
      </a:lvl2pPr>
      <a:lvl3pPr marL="1905000" indent="-635000" algn="l" defTabSz="825500" rtl="0" eaLnBrk="0" fontAlgn="base" hangingPunct="0">
        <a:spcBef>
          <a:spcPts val="5900"/>
        </a:spcBef>
        <a:spcAft>
          <a:spcPct val="0"/>
        </a:spcAft>
        <a:buSzPct val="75000"/>
        <a:buChar char="•"/>
        <a:defRPr sz="5200">
          <a:solidFill>
            <a:srgbClr val="FFFFFF"/>
          </a:solidFill>
          <a:latin typeface="+mn-lt"/>
          <a:ea typeface="+mn-ea"/>
          <a:cs typeface="+mn-cs"/>
          <a:sym typeface="Helvetica Light" charset="0"/>
        </a:defRPr>
      </a:lvl3pPr>
      <a:lvl4pPr marL="2540000" indent="-635000" algn="l" defTabSz="825500" rtl="0" eaLnBrk="0" fontAlgn="base" hangingPunct="0">
        <a:spcBef>
          <a:spcPts val="5900"/>
        </a:spcBef>
        <a:spcAft>
          <a:spcPct val="0"/>
        </a:spcAft>
        <a:buSzPct val="75000"/>
        <a:buChar char="•"/>
        <a:defRPr sz="5200">
          <a:solidFill>
            <a:srgbClr val="FFFFFF"/>
          </a:solidFill>
          <a:latin typeface="+mn-lt"/>
          <a:ea typeface="+mn-ea"/>
          <a:cs typeface="+mn-cs"/>
          <a:sym typeface="Helvetica Light" charset="0"/>
        </a:defRPr>
      </a:lvl4pPr>
      <a:lvl5pPr marL="3175000" indent="-635000" algn="l" defTabSz="825500" rtl="0" eaLnBrk="0" fontAlgn="base" hangingPunct="0">
        <a:spcBef>
          <a:spcPts val="5900"/>
        </a:spcBef>
        <a:spcAft>
          <a:spcPct val="0"/>
        </a:spcAft>
        <a:buSzPct val="75000"/>
        <a:buChar char="•"/>
        <a:defRPr sz="5200">
          <a:solidFill>
            <a:srgbClr val="FFFFFF"/>
          </a:solidFill>
          <a:latin typeface="+mn-lt"/>
          <a:ea typeface="+mn-ea"/>
          <a:cs typeface="+mn-cs"/>
          <a:sym typeface="Helvetica Light" charset="0"/>
        </a:defRPr>
      </a:lvl5pPr>
      <a:lvl6pPr marL="3632200" indent="-635000" algn="l" defTabSz="825500" rtl="0" fontAlgn="base" hangingPunct="0">
        <a:spcBef>
          <a:spcPts val="5900"/>
        </a:spcBef>
        <a:spcAft>
          <a:spcPct val="0"/>
        </a:spcAft>
        <a:buSzPct val="75000"/>
        <a:buChar char="•"/>
        <a:defRPr sz="5200">
          <a:solidFill>
            <a:srgbClr val="FFFFFF"/>
          </a:solidFill>
          <a:latin typeface="+mn-lt"/>
          <a:ea typeface="+mn-ea"/>
          <a:cs typeface="+mn-cs"/>
          <a:sym typeface="Helvetica Light" charset="0"/>
        </a:defRPr>
      </a:lvl6pPr>
      <a:lvl7pPr marL="4089400" indent="-635000" algn="l" defTabSz="825500" rtl="0" fontAlgn="base" hangingPunct="0">
        <a:spcBef>
          <a:spcPts val="5900"/>
        </a:spcBef>
        <a:spcAft>
          <a:spcPct val="0"/>
        </a:spcAft>
        <a:buSzPct val="75000"/>
        <a:buChar char="•"/>
        <a:defRPr sz="5200">
          <a:solidFill>
            <a:srgbClr val="FFFFFF"/>
          </a:solidFill>
          <a:latin typeface="+mn-lt"/>
          <a:ea typeface="+mn-ea"/>
          <a:cs typeface="+mn-cs"/>
          <a:sym typeface="Helvetica Light" charset="0"/>
        </a:defRPr>
      </a:lvl7pPr>
      <a:lvl8pPr marL="4546600" indent="-635000" algn="l" defTabSz="825500" rtl="0" fontAlgn="base" hangingPunct="0">
        <a:spcBef>
          <a:spcPts val="5900"/>
        </a:spcBef>
        <a:spcAft>
          <a:spcPct val="0"/>
        </a:spcAft>
        <a:buSzPct val="75000"/>
        <a:buChar char="•"/>
        <a:defRPr sz="5200">
          <a:solidFill>
            <a:srgbClr val="FFFFFF"/>
          </a:solidFill>
          <a:latin typeface="+mn-lt"/>
          <a:ea typeface="+mn-ea"/>
          <a:cs typeface="+mn-cs"/>
          <a:sym typeface="Helvetica Light" charset="0"/>
        </a:defRPr>
      </a:lvl8pPr>
      <a:lvl9pPr marL="5003800" indent="-635000" algn="l" defTabSz="825500" rtl="0" fontAlgn="base" hangingPunct="0">
        <a:spcBef>
          <a:spcPts val="5900"/>
        </a:spcBef>
        <a:spcAft>
          <a:spcPct val="0"/>
        </a:spcAft>
        <a:buSzPct val="75000"/>
        <a:buChar char="•"/>
        <a:defRPr sz="5200">
          <a:solidFill>
            <a:srgbClr val="FFFFFF"/>
          </a:solidFill>
          <a:latin typeface="+mn-lt"/>
          <a:ea typeface="+mn-ea"/>
          <a:cs typeface="+mn-cs"/>
          <a:sym typeface="Helvetica Light"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taozj.org/201612/learn-note-of-distributed-system-(4)-raft-consensus.html" TargetMode="External"/><Relationship Id="rId3" Type="http://schemas.openxmlformats.org/officeDocument/2006/relationships/image" Target="../media/image4.jpeg"/><Relationship Id="rId7" Type="http://schemas.openxmlformats.org/officeDocument/2006/relationships/hyperlink" Target="https://raft.github.io/"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thesecretlivesofdata.com/raft/" TargetMode="External"/><Relationship Id="rId5" Type="http://schemas.openxmlformats.org/officeDocument/2006/relationships/hyperlink" Target="http://www.infoq.com/cn/articles/raft-paper" TargetMode="External"/><Relationship Id="rId10" Type="http://schemas.openxmlformats.org/officeDocument/2006/relationships/hyperlink" Target="http://www.cnblogs.com/mindwind/p/5231986.html" TargetMode="External"/><Relationship Id="rId4" Type="http://schemas.openxmlformats.org/officeDocument/2006/relationships/hyperlink" Target="https://ramcloud.atlassian.net/wiki/download/attachments/6586375/raft.pdf" TargetMode="External"/><Relationship Id="rId9" Type="http://schemas.openxmlformats.org/officeDocument/2006/relationships/hyperlink" Target="http://blog.csdn.net/cszhouwei/article/details/38374603"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Rectangle 1"/>
          <p:cNvSpPr>
            <a:spLocks/>
          </p:cNvSpPr>
          <p:nvPr/>
        </p:nvSpPr>
        <p:spPr bwMode="auto">
          <a:xfrm>
            <a:off x="2432050" y="6864350"/>
            <a:ext cx="2671763" cy="9398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endParaRPr lang="zh-CN" altLang="zh-CN" sz="3600">
              <a:ea typeface="宋体" pitchFamily="2" charset="-122"/>
            </a:endParaRPr>
          </a:p>
        </p:txBody>
      </p:sp>
      <p:sp>
        <p:nvSpPr>
          <p:cNvPr id="3075" name="Rectangle 2"/>
          <p:cNvSpPr>
            <a:spLocks/>
          </p:cNvSpPr>
          <p:nvPr/>
        </p:nvSpPr>
        <p:spPr bwMode="auto">
          <a:xfrm>
            <a:off x="2324100" y="5286276"/>
            <a:ext cx="7227171" cy="1333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en-US" altLang="zh-CN" sz="8000" dirty="0">
                <a:latin typeface="微软雅黑" pitchFamily="34" charset="-122"/>
                <a:ea typeface="微软雅黑" pitchFamily="34" charset="-122"/>
                <a:sym typeface="FZLanTingHeiS-EL-GB" charset="0"/>
              </a:rPr>
              <a:t>Raft</a:t>
            </a:r>
            <a:r>
              <a:rPr lang="zh-CN" altLang="en-US" sz="8000" dirty="0" smtClean="0">
                <a:latin typeface="微软雅黑" pitchFamily="34" charset="-122"/>
                <a:ea typeface="微软雅黑" pitchFamily="34" charset="-122"/>
                <a:sym typeface="FZLanTingHeiS-EL-GB" charset="0"/>
              </a:rPr>
              <a:t>一致性算法</a:t>
            </a:r>
            <a:endParaRPr lang="zh-CN" altLang="zh-CN" sz="3600" dirty="0">
              <a:solidFill>
                <a:srgbClr val="000000"/>
              </a:solidFill>
              <a:latin typeface="微软雅黑" pitchFamily="34" charset="-122"/>
              <a:ea typeface="微软雅黑" pitchFamily="34" charset="-122"/>
              <a:sym typeface="FZLanTingHeiS-EL-GB" charset="0"/>
            </a:endParaRPr>
          </a:p>
        </p:txBody>
      </p:sp>
      <p:sp>
        <p:nvSpPr>
          <p:cNvPr id="3076" name="Rectangle 3"/>
          <p:cNvSpPr>
            <a:spLocks/>
          </p:cNvSpPr>
          <p:nvPr/>
        </p:nvSpPr>
        <p:spPr bwMode="auto">
          <a:xfrm>
            <a:off x="5095875" y="6878638"/>
            <a:ext cx="6335713" cy="912812"/>
          </a:xfrm>
          <a:prstGeom prst="rect">
            <a:avLst/>
          </a:prstGeom>
          <a:noFill/>
          <a:ln w="25400">
            <a:solidFill>
              <a:srgbClr val="FFFFFF"/>
            </a:solidFill>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endParaRPr lang="zh-CN" altLang="zh-CN" sz="3600">
              <a:ea typeface="宋体" pitchFamily="2" charset="-122"/>
            </a:endParaRPr>
          </a:p>
        </p:txBody>
      </p:sp>
      <p:pic>
        <p:nvPicPr>
          <p:cNvPr id="3077" name="Picture 4" descr="pasted-image.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95563" y="7170738"/>
            <a:ext cx="2344737" cy="32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8" name="Rectangle 5"/>
          <p:cNvSpPr>
            <a:spLocks/>
          </p:cNvSpPr>
          <p:nvPr/>
        </p:nvSpPr>
        <p:spPr bwMode="auto">
          <a:xfrm>
            <a:off x="6238875" y="6975475"/>
            <a:ext cx="4206875"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r>
              <a:rPr lang="zh-CN" altLang="en-US" sz="4000">
                <a:latin typeface="微软雅黑" pitchFamily="34" charset="-122"/>
                <a:ea typeface="微软雅黑" pitchFamily="34" charset="-122"/>
                <a:sym typeface="FZLanTingHeiS-EL-GB" charset="0"/>
              </a:rPr>
              <a:t>基础组件</a:t>
            </a:r>
            <a:r>
              <a:rPr lang="en-US" altLang="zh-CN" sz="4000">
                <a:latin typeface="微软雅黑" pitchFamily="34" charset="-122"/>
                <a:ea typeface="微软雅黑" pitchFamily="34" charset="-122"/>
                <a:sym typeface="FZLanTingHeiS-EL-GB" charset="0"/>
              </a:rPr>
              <a:t>—</a:t>
            </a:r>
            <a:r>
              <a:rPr lang="zh-CN" altLang="en-US" sz="4000">
                <a:latin typeface="微软雅黑" pitchFamily="34" charset="-122"/>
                <a:ea typeface="微软雅黑" pitchFamily="34" charset="-122"/>
                <a:sym typeface="FZLanTingHeiS-EL-GB" charset="0"/>
              </a:rPr>
              <a:t>董强强</a:t>
            </a:r>
            <a:endParaRPr lang="zh-CN" altLang="zh-CN" sz="1800">
              <a:solidFill>
                <a:srgbClr val="000000"/>
              </a:solidFill>
              <a:latin typeface="微软雅黑" pitchFamily="34" charset="-122"/>
              <a:ea typeface="微软雅黑" pitchFamily="34" charset="-122"/>
              <a:sym typeface="FZLanTingHeiS-EL-GB" charset="0"/>
            </a:endParaRPr>
          </a:p>
        </p:txBody>
      </p:sp>
      <p:sp>
        <p:nvSpPr>
          <p:cNvPr id="3079" name="Rectangle 6"/>
          <p:cNvSpPr>
            <a:spLocks/>
          </p:cNvSpPr>
          <p:nvPr/>
        </p:nvSpPr>
        <p:spPr bwMode="auto">
          <a:xfrm>
            <a:off x="2428875" y="8085138"/>
            <a:ext cx="559593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defTabSz="4572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defTabSz="4572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defTabSz="4572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defTabSz="4572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defTabSz="4572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4572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4572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4572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4572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zh-CN" sz="1200" dirty="0">
                <a:latin typeface="微软雅黑" pitchFamily="34" charset="-122"/>
                <a:ea typeface="微软雅黑" pitchFamily="34" charset="-122"/>
                <a:sym typeface="微软雅黑" pitchFamily="34" charset="-122"/>
              </a:rPr>
              <a:t>COPYRIGHT © 2014-2016 JD.COM，ALL RIGHTS RESERVED  WWW.JD.COM</a:t>
            </a:r>
            <a:endParaRPr lang="zh-CN" altLang="zh-CN" sz="1800" dirty="0">
              <a:solidFill>
                <a:srgbClr val="000000"/>
              </a:solidFill>
              <a:latin typeface="微软雅黑" pitchFamily="34" charset="-122"/>
              <a:ea typeface="微软雅黑" pitchFamily="34" charset="-122"/>
              <a:sym typeface="微软雅黑" pitchFamily="34" charset="-122"/>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314"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sp>
        <p:nvSpPr>
          <p:cNvPr id="13315" name="椭圆 9"/>
          <p:cNvSpPr>
            <a:spLocks noChangeArrowheads="1"/>
          </p:cNvSpPr>
          <p:nvPr/>
        </p:nvSpPr>
        <p:spPr bwMode="auto">
          <a:xfrm>
            <a:off x="887413" y="5980113"/>
            <a:ext cx="1008062"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13316" name="椭圆 10"/>
          <p:cNvSpPr>
            <a:spLocks noChangeArrowheads="1"/>
          </p:cNvSpPr>
          <p:nvPr/>
        </p:nvSpPr>
        <p:spPr bwMode="auto">
          <a:xfrm>
            <a:off x="3514725" y="4173538"/>
            <a:ext cx="1008063"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13317" name="椭圆 11"/>
          <p:cNvSpPr>
            <a:spLocks noChangeArrowheads="1"/>
          </p:cNvSpPr>
          <p:nvPr/>
        </p:nvSpPr>
        <p:spPr bwMode="auto">
          <a:xfrm>
            <a:off x="3514725" y="7499350"/>
            <a:ext cx="1008063" cy="1008063"/>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13318" name="TextBox 3"/>
          <p:cNvSpPr txBox="1">
            <a:spLocks noChangeArrowheads="1"/>
          </p:cNvSpPr>
          <p:nvPr/>
        </p:nvSpPr>
        <p:spPr bwMode="auto">
          <a:xfrm>
            <a:off x="1066800" y="6053138"/>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A</a:t>
            </a:r>
            <a:endParaRPr lang="zh-CN" altLang="en-US">
              <a:ea typeface="宋体" pitchFamily="2" charset="-122"/>
            </a:endParaRPr>
          </a:p>
        </p:txBody>
      </p:sp>
      <p:sp>
        <p:nvSpPr>
          <p:cNvPr id="13319" name="TextBox 14"/>
          <p:cNvSpPr txBox="1">
            <a:spLocks noChangeArrowheads="1"/>
          </p:cNvSpPr>
          <p:nvPr/>
        </p:nvSpPr>
        <p:spPr bwMode="auto">
          <a:xfrm>
            <a:off x="3695700" y="4246563"/>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B</a:t>
            </a:r>
            <a:endParaRPr lang="zh-CN" altLang="en-US">
              <a:ea typeface="宋体" pitchFamily="2" charset="-122"/>
            </a:endParaRPr>
          </a:p>
        </p:txBody>
      </p:sp>
      <p:sp>
        <p:nvSpPr>
          <p:cNvPr id="13320" name="TextBox 7"/>
          <p:cNvSpPr txBox="1">
            <a:spLocks noChangeArrowheads="1"/>
          </p:cNvSpPr>
          <p:nvPr/>
        </p:nvSpPr>
        <p:spPr bwMode="auto">
          <a:xfrm>
            <a:off x="3046413" y="5207000"/>
            <a:ext cx="1944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ea typeface="宋体" pitchFamily="2" charset="-122"/>
              </a:rPr>
              <a:t>Term:0</a:t>
            </a:r>
            <a:endParaRPr lang="zh-CN" altLang="en-US" sz="2400">
              <a:solidFill>
                <a:schemeClr val="bg1"/>
              </a:solidFill>
              <a:ea typeface="宋体" pitchFamily="2" charset="-122"/>
            </a:endParaRPr>
          </a:p>
        </p:txBody>
      </p:sp>
      <p:sp>
        <p:nvSpPr>
          <p:cNvPr id="13321" name="TextBox 21"/>
          <p:cNvSpPr txBox="1">
            <a:spLocks noChangeArrowheads="1"/>
          </p:cNvSpPr>
          <p:nvPr/>
        </p:nvSpPr>
        <p:spPr bwMode="auto">
          <a:xfrm>
            <a:off x="3695700" y="7572375"/>
            <a:ext cx="6477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C</a:t>
            </a:r>
            <a:endParaRPr lang="zh-CN" altLang="en-US">
              <a:ea typeface="宋体" pitchFamily="2" charset="-122"/>
            </a:endParaRPr>
          </a:p>
        </p:txBody>
      </p:sp>
      <p:sp>
        <p:nvSpPr>
          <p:cNvPr id="13322" name="TextBox 22"/>
          <p:cNvSpPr txBox="1">
            <a:spLocks noChangeArrowheads="1"/>
          </p:cNvSpPr>
          <p:nvPr/>
        </p:nvSpPr>
        <p:spPr bwMode="auto">
          <a:xfrm>
            <a:off x="3046413" y="8507413"/>
            <a:ext cx="1944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ea typeface="宋体" pitchFamily="2" charset="-122"/>
              </a:rPr>
              <a:t>Term:0</a:t>
            </a:r>
            <a:endParaRPr lang="zh-CN" altLang="en-US" sz="2400">
              <a:solidFill>
                <a:schemeClr val="bg1"/>
              </a:solidFill>
              <a:ea typeface="宋体" pitchFamily="2" charset="-122"/>
            </a:endParaRPr>
          </a:p>
        </p:txBody>
      </p:sp>
      <p:sp>
        <p:nvSpPr>
          <p:cNvPr id="13323" name="TextBox 23"/>
          <p:cNvSpPr txBox="1">
            <a:spLocks noChangeArrowheads="1"/>
          </p:cNvSpPr>
          <p:nvPr/>
        </p:nvSpPr>
        <p:spPr bwMode="auto">
          <a:xfrm>
            <a:off x="419100" y="7011988"/>
            <a:ext cx="1944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ea typeface="宋体" pitchFamily="2" charset="-122"/>
              </a:rPr>
              <a:t>Term:0</a:t>
            </a:r>
            <a:endParaRPr lang="zh-CN" altLang="en-US" sz="2400">
              <a:solidFill>
                <a:schemeClr val="bg1"/>
              </a:solidFill>
              <a:ea typeface="宋体" pitchFamily="2" charset="-122"/>
            </a:endParaRPr>
          </a:p>
        </p:txBody>
      </p:sp>
      <p:sp>
        <p:nvSpPr>
          <p:cNvPr id="9228" name="椭圆 39"/>
          <p:cNvSpPr>
            <a:spLocks noChangeArrowheads="1"/>
          </p:cNvSpPr>
          <p:nvPr/>
        </p:nvSpPr>
        <p:spPr bwMode="auto">
          <a:xfrm>
            <a:off x="17016413" y="5967413"/>
            <a:ext cx="1008062" cy="1008062"/>
          </a:xfrm>
          <a:prstGeom prst="ellipse">
            <a:avLst/>
          </a:prstGeom>
          <a:blipFill dpi="0" rotWithShape="0">
            <a:blip r:embed="rId3"/>
            <a:srcRect/>
            <a:tile tx="0" ty="0" sx="100000" sy="100000" flip="none" algn="tl"/>
          </a:blipFill>
          <a:ln w="57150" algn="ctr">
            <a:solidFill>
              <a:schemeClr val="bg1"/>
            </a:solidFill>
            <a:prstDash val="dash"/>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9229" name="椭圆 40"/>
          <p:cNvSpPr>
            <a:spLocks noChangeArrowheads="1"/>
          </p:cNvSpPr>
          <p:nvPr/>
        </p:nvSpPr>
        <p:spPr bwMode="auto">
          <a:xfrm>
            <a:off x="19645313" y="4160838"/>
            <a:ext cx="1008062" cy="1008062"/>
          </a:xfrm>
          <a:prstGeom prst="ellipse">
            <a:avLst/>
          </a:prstGeom>
          <a:blipFill dpi="0" rotWithShape="0">
            <a:blip r:embed="rId3"/>
            <a:srcRect/>
            <a:tile tx="0" ty="0" sx="100000" sy="100000" flip="none" algn="tl"/>
          </a:blipFill>
          <a:ln w="57150" algn="ctr">
            <a:solidFill>
              <a:schemeClr val="bg1"/>
            </a:solidFill>
            <a:prstDash val="dash"/>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9230" name="椭圆 41"/>
          <p:cNvSpPr>
            <a:spLocks noChangeArrowheads="1"/>
          </p:cNvSpPr>
          <p:nvPr/>
        </p:nvSpPr>
        <p:spPr bwMode="auto">
          <a:xfrm>
            <a:off x="19716750" y="7486650"/>
            <a:ext cx="1008063" cy="1008063"/>
          </a:xfrm>
          <a:prstGeom prst="ellipse">
            <a:avLst/>
          </a:prstGeom>
          <a:blipFill dpi="0" rotWithShape="0">
            <a:blip r:embed="rId3"/>
            <a:srcRect/>
            <a:tile tx="0" ty="0" sx="100000" sy="100000" flip="none" algn="tl"/>
          </a:blipFill>
          <a:ln w="57150" algn="ctr">
            <a:solidFill>
              <a:schemeClr val="bg1"/>
            </a:solidFill>
            <a:prstDash val="dash"/>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9231" name="TextBox 42"/>
          <p:cNvSpPr txBox="1">
            <a:spLocks noChangeArrowheads="1"/>
          </p:cNvSpPr>
          <p:nvPr/>
        </p:nvSpPr>
        <p:spPr bwMode="auto">
          <a:xfrm>
            <a:off x="17197388" y="6040438"/>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A</a:t>
            </a:r>
            <a:endParaRPr lang="zh-CN" altLang="en-US">
              <a:ea typeface="宋体" pitchFamily="2" charset="-122"/>
            </a:endParaRPr>
          </a:p>
        </p:txBody>
      </p:sp>
      <p:sp>
        <p:nvSpPr>
          <p:cNvPr id="9232" name="TextBox 43"/>
          <p:cNvSpPr txBox="1">
            <a:spLocks noChangeArrowheads="1"/>
          </p:cNvSpPr>
          <p:nvPr/>
        </p:nvSpPr>
        <p:spPr bwMode="auto">
          <a:xfrm>
            <a:off x="19824700" y="4233863"/>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B</a:t>
            </a:r>
            <a:endParaRPr lang="zh-CN" altLang="en-US">
              <a:ea typeface="宋体" pitchFamily="2" charset="-122"/>
            </a:endParaRPr>
          </a:p>
        </p:txBody>
      </p:sp>
      <p:sp>
        <p:nvSpPr>
          <p:cNvPr id="9233" name="TextBox 45"/>
          <p:cNvSpPr txBox="1">
            <a:spLocks noChangeArrowheads="1"/>
          </p:cNvSpPr>
          <p:nvPr/>
        </p:nvSpPr>
        <p:spPr bwMode="auto">
          <a:xfrm>
            <a:off x="19896138" y="7559675"/>
            <a:ext cx="649287"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C</a:t>
            </a:r>
            <a:endParaRPr lang="zh-CN" altLang="en-US">
              <a:ea typeface="宋体" pitchFamily="2" charset="-122"/>
            </a:endParaRPr>
          </a:p>
        </p:txBody>
      </p:sp>
      <p:sp>
        <p:nvSpPr>
          <p:cNvPr id="9234" name="TextBox 47"/>
          <p:cNvSpPr txBox="1">
            <a:spLocks noChangeArrowheads="1"/>
          </p:cNvSpPr>
          <p:nvPr/>
        </p:nvSpPr>
        <p:spPr bwMode="auto">
          <a:xfrm>
            <a:off x="16027400" y="7019925"/>
            <a:ext cx="29876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latin typeface="微软雅黑" pitchFamily="34" charset="-122"/>
                <a:ea typeface="微软雅黑" pitchFamily="34" charset="-122"/>
              </a:rPr>
              <a:t>Term:</a:t>
            </a:r>
            <a:r>
              <a:rPr lang="en-US" altLang="zh-CN" sz="2400">
                <a:solidFill>
                  <a:srgbClr val="C00000"/>
                </a:solidFill>
                <a:latin typeface="微软雅黑" pitchFamily="34" charset="-122"/>
                <a:ea typeface="微软雅黑" pitchFamily="34" charset="-122"/>
              </a:rPr>
              <a:t>1</a:t>
            </a:r>
          </a:p>
          <a:p>
            <a:pPr algn="ctr" eaLnBrk="1"/>
            <a:r>
              <a:rPr lang="en-US" altLang="zh-CN" sz="2400">
                <a:solidFill>
                  <a:schemeClr val="bg1"/>
                </a:solidFill>
                <a:latin typeface="微软雅黑" pitchFamily="34" charset="-122"/>
                <a:ea typeface="微软雅黑" pitchFamily="34" charset="-122"/>
              </a:rPr>
              <a:t>Vote Count:</a:t>
            </a:r>
            <a:r>
              <a:rPr lang="en-US" altLang="zh-CN" sz="2400">
                <a:solidFill>
                  <a:srgbClr val="C00000"/>
                </a:solidFill>
                <a:latin typeface="微软雅黑" pitchFamily="34" charset="-122"/>
                <a:ea typeface="微软雅黑" pitchFamily="34" charset="-122"/>
              </a:rPr>
              <a:t>1</a:t>
            </a:r>
            <a:endParaRPr lang="zh-CN" altLang="en-US" sz="2400">
              <a:solidFill>
                <a:srgbClr val="C00000"/>
              </a:solidFill>
              <a:latin typeface="微软雅黑" pitchFamily="34" charset="-122"/>
              <a:ea typeface="微软雅黑" pitchFamily="34" charset="-122"/>
            </a:endParaRPr>
          </a:p>
        </p:txBody>
      </p:sp>
      <p:cxnSp>
        <p:nvCxnSpPr>
          <p:cNvPr id="9235" name="直接箭头连接符 48"/>
          <p:cNvCxnSpPr>
            <a:cxnSpLocks noChangeShapeType="1"/>
            <a:stCxn id="9228" idx="7"/>
            <a:endCxn id="9229" idx="3"/>
          </p:cNvCxnSpPr>
          <p:nvPr/>
        </p:nvCxnSpPr>
        <p:spPr bwMode="auto">
          <a:xfrm flipV="1">
            <a:off x="17876838" y="5021263"/>
            <a:ext cx="1916112" cy="1093787"/>
          </a:xfrm>
          <a:prstGeom prst="straightConnector1">
            <a:avLst/>
          </a:prstGeom>
          <a:noFill/>
          <a:ln w="25400" algn="ctr">
            <a:solidFill>
              <a:schemeClr val="bg1"/>
            </a:solidFill>
            <a:miter lim="0"/>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6" name="直接箭头连接符 49"/>
          <p:cNvCxnSpPr>
            <a:cxnSpLocks noChangeShapeType="1"/>
            <a:stCxn id="9228" idx="5"/>
            <a:endCxn id="9230" idx="2"/>
          </p:cNvCxnSpPr>
          <p:nvPr/>
        </p:nvCxnSpPr>
        <p:spPr bwMode="auto">
          <a:xfrm>
            <a:off x="17876838" y="6827838"/>
            <a:ext cx="1839912" cy="1162050"/>
          </a:xfrm>
          <a:prstGeom prst="straightConnector1">
            <a:avLst/>
          </a:prstGeom>
          <a:noFill/>
          <a:ln w="25400" algn="ctr">
            <a:solidFill>
              <a:schemeClr val="bg1"/>
            </a:solidFill>
            <a:miter lim="0"/>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37" name="TextBox 50"/>
          <p:cNvSpPr txBox="1">
            <a:spLocks noChangeArrowheads="1"/>
          </p:cNvSpPr>
          <p:nvPr/>
        </p:nvSpPr>
        <p:spPr bwMode="auto">
          <a:xfrm rot="-1785928">
            <a:off x="17502188" y="5145088"/>
            <a:ext cx="2362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2400">
                <a:solidFill>
                  <a:schemeClr val="bg1"/>
                </a:solidFill>
                <a:latin typeface="微软雅黑" pitchFamily="34" charset="-122"/>
                <a:ea typeface="微软雅黑" pitchFamily="34" charset="-122"/>
              </a:rPr>
              <a:t>我已经投了自己</a:t>
            </a:r>
          </a:p>
        </p:txBody>
      </p:sp>
      <p:sp>
        <p:nvSpPr>
          <p:cNvPr id="9238" name="TextBox 51"/>
          <p:cNvSpPr txBox="1">
            <a:spLocks noChangeArrowheads="1"/>
          </p:cNvSpPr>
          <p:nvPr/>
        </p:nvSpPr>
        <p:spPr bwMode="auto">
          <a:xfrm rot="1934754">
            <a:off x="17746663" y="7005638"/>
            <a:ext cx="2355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2400">
                <a:solidFill>
                  <a:schemeClr val="bg1"/>
                </a:solidFill>
                <a:latin typeface="微软雅黑" pitchFamily="34" charset="-122"/>
                <a:ea typeface="微软雅黑" pitchFamily="34" charset="-122"/>
              </a:rPr>
              <a:t>我已经投了自己</a:t>
            </a:r>
          </a:p>
        </p:txBody>
      </p:sp>
      <p:sp>
        <p:nvSpPr>
          <p:cNvPr id="13335" name="椭圆 95"/>
          <p:cNvSpPr>
            <a:spLocks noChangeArrowheads="1"/>
          </p:cNvSpPr>
          <p:nvPr/>
        </p:nvSpPr>
        <p:spPr bwMode="auto">
          <a:xfrm>
            <a:off x="8893175" y="5929313"/>
            <a:ext cx="1008063" cy="1008062"/>
          </a:xfrm>
          <a:prstGeom prst="ellipse">
            <a:avLst/>
          </a:prstGeom>
          <a:blipFill dpi="0" rotWithShape="0">
            <a:blip r:embed="rId3"/>
            <a:srcRect/>
            <a:tile tx="0" ty="0" sx="100000" sy="100000" flip="none" algn="tl"/>
          </a:blipFill>
          <a:ln w="57150" algn="ctr">
            <a:solidFill>
              <a:schemeClr val="bg1"/>
            </a:solidFill>
            <a:prstDash val="dash"/>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13336" name="椭圆 96"/>
          <p:cNvSpPr>
            <a:spLocks noChangeArrowheads="1"/>
          </p:cNvSpPr>
          <p:nvPr/>
        </p:nvSpPr>
        <p:spPr bwMode="auto">
          <a:xfrm>
            <a:off x="11522075" y="4121150"/>
            <a:ext cx="1008063" cy="1008063"/>
          </a:xfrm>
          <a:prstGeom prst="ellipse">
            <a:avLst/>
          </a:prstGeom>
          <a:blipFill dpi="0" rotWithShape="0">
            <a:blip r:embed="rId3"/>
            <a:srcRect/>
            <a:tile tx="0" ty="0" sx="100000" sy="100000" flip="none" algn="tl"/>
          </a:blipFill>
          <a:ln w="57150" algn="ctr">
            <a:solidFill>
              <a:schemeClr val="bg1"/>
            </a:solidFill>
            <a:prstDash val="dash"/>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13337" name="椭圆 97"/>
          <p:cNvSpPr>
            <a:spLocks noChangeArrowheads="1"/>
          </p:cNvSpPr>
          <p:nvPr/>
        </p:nvSpPr>
        <p:spPr bwMode="auto">
          <a:xfrm>
            <a:off x="11522075" y="7446963"/>
            <a:ext cx="1008063" cy="1008062"/>
          </a:xfrm>
          <a:prstGeom prst="ellipse">
            <a:avLst/>
          </a:prstGeom>
          <a:blipFill dpi="0" rotWithShape="0">
            <a:blip r:embed="rId3"/>
            <a:srcRect/>
            <a:tile tx="0" ty="0" sx="100000" sy="100000" flip="none" algn="tl"/>
          </a:blipFill>
          <a:ln w="57150" algn="ctr">
            <a:solidFill>
              <a:schemeClr val="bg1"/>
            </a:solidFill>
            <a:prstDash val="dash"/>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13338" name="TextBox 98"/>
          <p:cNvSpPr txBox="1">
            <a:spLocks noChangeArrowheads="1"/>
          </p:cNvSpPr>
          <p:nvPr/>
        </p:nvSpPr>
        <p:spPr bwMode="auto">
          <a:xfrm>
            <a:off x="9074150" y="6002338"/>
            <a:ext cx="6477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A</a:t>
            </a:r>
            <a:endParaRPr lang="zh-CN" altLang="en-US">
              <a:ea typeface="宋体" pitchFamily="2" charset="-122"/>
            </a:endParaRPr>
          </a:p>
        </p:txBody>
      </p:sp>
      <p:sp>
        <p:nvSpPr>
          <p:cNvPr id="13339" name="TextBox 99"/>
          <p:cNvSpPr txBox="1">
            <a:spLocks noChangeArrowheads="1"/>
          </p:cNvSpPr>
          <p:nvPr/>
        </p:nvSpPr>
        <p:spPr bwMode="auto">
          <a:xfrm>
            <a:off x="11701463" y="4194175"/>
            <a:ext cx="6477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B</a:t>
            </a:r>
            <a:endParaRPr lang="zh-CN" altLang="en-US">
              <a:ea typeface="宋体" pitchFamily="2" charset="-122"/>
            </a:endParaRPr>
          </a:p>
        </p:txBody>
      </p:sp>
      <p:sp>
        <p:nvSpPr>
          <p:cNvPr id="13340" name="TextBox 101"/>
          <p:cNvSpPr txBox="1">
            <a:spLocks noChangeArrowheads="1"/>
          </p:cNvSpPr>
          <p:nvPr/>
        </p:nvSpPr>
        <p:spPr bwMode="auto">
          <a:xfrm>
            <a:off x="11701463" y="7519988"/>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C</a:t>
            </a:r>
            <a:endParaRPr lang="zh-CN" altLang="en-US">
              <a:ea typeface="宋体" pitchFamily="2" charset="-122"/>
            </a:endParaRPr>
          </a:p>
        </p:txBody>
      </p:sp>
      <p:sp>
        <p:nvSpPr>
          <p:cNvPr id="13341" name="TextBox 103"/>
          <p:cNvSpPr txBox="1">
            <a:spLocks noChangeArrowheads="1"/>
          </p:cNvSpPr>
          <p:nvPr/>
        </p:nvSpPr>
        <p:spPr bwMode="auto">
          <a:xfrm>
            <a:off x="7904163" y="6981825"/>
            <a:ext cx="29876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latin typeface="微软雅黑" pitchFamily="34" charset="-122"/>
                <a:ea typeface="微软雅黑" pitchFamily="34" charset="-122"/>
              </a:rPr>
              <a:t>Term:</a:t>
            </a:r>
            <a:r>
              <a:rPr lang="en-US" altLang="zh-CN" sz="2400">
                <a:solidFill>
                  <a:srgbClr val="C00000"/>
                </a:solidFill>
                <a:latin typeface="微软雅黑" pitchFamily="34" charset="-122"/>
                <a:ea typeface="微软雅黑" pitchFamily="34" charset="-122"/>
              </a:rPr>
              <a:t>1</a:t>
            </a:r>
          </a:p>
          <a:p>
            <a:pPr algn="ctr" eaLnBrk="1"/>
            <a:r>
              <a:rPr lang="en-US" altLang="zh-CN" sz="2400">
                <a:solidFill>
                  <a:schemeClr val="bg1"/>
                </a:solidFill>
                <a:latin typeface="微软雅黑" pitchFamily="34" charset="-122"/>
                <a:ea typeface="微软雅黑" pitchFamily="34" charset="-122"/>
              </a:rPr>
              <a:t>Vote Count:</a:t>
            </a:r>
            <a:r>
              <a:rPr lang="en-US" altLang="zh-CN" sz="2400">
                <a:solidFill>
                  <a:srgbClr val="C00000"/>
                </a:solidFill>
                <a:latin typeface="微软雅黑" pitchFamily="34" charset="-122"/>
                <a:ea typeface="微软雅黑" pitchFamily="34" charset="-122"/>
              </a:rPr>
              <a:t>1</a:t>
            </a:r>
            <a:endParaRPr lang="zh-CN" altLang="en-US" sz="2400">
              <a:solidFill>
                <a:srgbClr val="C00000"/>
              </a:solidFill>
              <a:latin typeface="微软雅黑" pitchFamily="34" charset="-122"/>
              <a:ea typeface="微软雅黑" pitchFamily="34" charset="-122"/>
            </a:endParaRPr>
          </a:p>
        </p:txBody>
      </p:sp>
      <p:cxnSp>
        <p:nvCxnSpPr>
          <p:cNvPr id="13342" name="直接箭头连接符 104"/>
          <p:cNvCxnSpPr>
            <a:cxnSpLocks noChangeShapeType="1"/>
            <a:stCxn id="13335" idx="7"/>
            <a:endCxn id="13336" idx="3"/>
          </p:cNvCxnSpPr>
          <p:nvPr/>
        </p:nvCxnSpPr>
        <p:spPr bwMode="auto">
          <a:xfrm flipV="1">
            <a:off x="9753600" y="4981575"/>
            <a:ext cx="1916113" cy="1095375"/>
          </a:xfrm>
          <a:prstGeom prst="straightConnector1">
            <a:avLst/>
          </a:prstGeom>
          <a:noFill/>
          <a:ln w="25400" algn="ctr">
            <a:solidFill>
              <a:schemeClr val="bg1"/>
            </a:solidFill>
            <a:miter lim="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43" name="直接箭头连接符 105"/>
          <p:cNvCxnSpPr>
            <a:cxnSpLocks noChangeShapeType="1"/>
            <a:stCxn id="13335" idx="5"/>
            <a:endCxn id="13337" idx="2"/>
          </p:cNvCxnSpPr>
          <p:nvPr/>
        </p:nvCxnSpPr>
        <p:spPr bwMode="auto">
          <a:xfrm>
            <a:off x="9753600" y="6789738"/>
            <a:ext cx="1768475" cy="1162050"/>
          </a:xfrm>
          <a:prstGeom prst="straightConnector1">
            <a:avLst/>
          </a:prstGeom>
          <a:noFill/>
          <a:ln w="25400" algn="ctr">
            <a:solidFill>
              <a:schemeClr val="bg1"/>
            </a:solidFill>
            <a:miter lim="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44" name="TextBox 106"/>
          <p:cNvSpPr txBox="1">
            <a:spLocks noChangeArrowheads="1"/>
          </p:cNvSpPr>
          <p:nvPr/>
        </p:nvSpPr>
        <p:spPr bwMode="auto">
          <a:xfrm rot="-1785928">
            <a:off x="9588500" y="5081588"/>
            <a:ext cx="2035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2400">
                <a:solidFill>
                  <a:schemeClr val="bg1"/>
                </a:solidFill>
                <a:latin typeface="微软雅黑" pitchFamily="34" charset="-122"/>
                <a:ea typeface="微软雅黑" pitchFamily="34" charset="-122"/>
              </a:rPr>
              <a:t>投我</a:t>
            </a:r>
          </a:p>
        </p:txBody>
      </p:sp>
      <p:sp>
        <p:nvSpPr>
          <p:cNvPr id="13345" name="TextBox 107"/>
          <p:cNvSpPr txBox="1">
            <a:spLocks noChangeArrowheads="1"/>
          </p:cNvSpPr>
          <p:nvPr/>
        </p:nvSpPr>
        <p:spPr bwMode="auto">
          <a:xfrm rot="1934754">
            <a:off x="9640888" y="6907213"/>
            <a:ext cx="2132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2400">
                <a:solidFill>
                  <a:schemeClr val="bg1"/>
                </a:solidFill>
                <a:latin typeface="微软雅黑" pitchFamily="34" charset="-122"/>
                <a:ea typeface="微软雅黑" pitchFamily="34" charset="-122"/>
              </a:rPr>
              <a:t>投我</a:t>
            </a:r>
          </a:p>
        </p:txBody>
      </p:sp>
      <p:sp>
        <p:nvSpPr>
          <p:cNvPr id="70" name="虚尾箭头 69"/>
          <p:cNvSpPr/>
          <p:nvPr/>
        </p:nvSpPr>
        <p:spPr bwMode="auto">
          <a:xfrm>
            <a:off x="5711825" y="6111875"/>
            <a:ext cx="1655763" cy="869950"/>
          </a:xfrm>
          <a:prstGeom prst="stripedRightArrow">
            <a:avLst/>
          </a:prstGeom>
          <a:solidFill>
            <a:srgbClr val="FFC000"/>
          </a:solidFill>
          <a:ln w="25400" cap="flat" cmpd="sng" algn="ctr">
            <a:solidFill>
              <a:srgbClr val="FFFFFF"/>
            </a:solidFill>
            <a:prstDash val="solid"/>
            <a:miter lim="0"/>
            <a:headEnd type="none" w="med" len="med"/>
            <a:tailEnd type="none" w="med" len="med"/>
          </a:ln>
          <a:effectLst/>
          <a:extLst/>
        </p:spPr>
        <p:txBody>
          <a:bodyPr lIns="50800" tIns="50800" rIns="50800" bIns="50800" anchor="ctr">
            <a:spAutoFit/>
          </a:bodyPr>
          <a:lstStyle/>
          <a:p>
            <a:pPr algn="ctr" eaLnBrk="1">
              <a:defRPr/>
            </a:pPr>
            <a:endParaRPr lang="zh-CN" altLang="en-US"/>
          </a:p>
        </p:txBody>
      </p:sp>
      <p:sp>
        <p:nvSpPr>
          <p:cNvPr id="126" name="虚尾箭头 125"/>
          <p:cNvSpPr/>
          <p:nvPr/>
        </p:nvSpPr>
        <p:spPr bwMode="auto">
          <a:xfrm>
            <a:off x="14370050" y="6076950"/>
            <a:ext cx="1657350" cy="868363"/>
          </a:xfrm>
          <a:prstGeom prst="stripedRightArrow">
            <a:avLst/>
          </a:prstGeom>
          <a:solidFill>
            <a:srgbClr val="FFC000"/>
          </a:solidFill>
          <a:ln w="25400" cap="flat" cmpd="sng" algn="ctr">
            <a:solidFill>
              <a:srgbClr val="FFFFFF"/>
            </a:solidFill>
            <a:prstDash val="solid"/>
            <a:miter lim="0"/>
            <a:headEnd type="none" w="med" len="med"/>
            <a:tailEnd type="none" w="med" len="med"/>
          </a:ln>
          <a:effectLst/>
          <a:extLst/>
        </p:spPr>
        <p:txBody>
          <a:bodyPr lIns="50800" tIns="50800" rIns="50800" bIns="50800" anchor="ctr">
            <a:spAutoFit/>
          </a:bodyPr>
          <a:lstStyle/>
          <a:p>
            <a:pPr algn="ctr" eaLnBrk="1">
              <a:defRPr/>
            </a:pPr>
            <a:endParaRPr lang="zh-CN" altLang="en-US"/>
          </a:p>
        </p:txBody>
      </p:sp>
      <p:sp>
        <p:nvSpPr>
          <p:cNvPr id="13348" name="TextBox 52"/>
          <p:cNvSpPr txBox="1">
            <a:spLocks noChangeArrowheads="1"/>
          </p:cNvSpPr>
          <p:nvPr/>
        </p:nvSpPr>
        <p:spPr bwMode="auto">
          <a:xfrm>
            <a:off x="10531475" y="5222875"/>
            <a:ext cx="29876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latin typeface="微软雅黑" pitchFamily="34" charset="-122"/>
                <a:ea typeface="微软雅黑" pitchFamily="34" charset="-122"/>
              </a:rPr>
              <a:t>Term:</a:t>
            </a:r>
            <a:r>
              <a:rPr lang="en-US" altLang="zh-CN" sz="2400">
                <a:solidFill>
                  <a:srgbClr val="C00000"/>
                </a:solidFill>
                <a:latin typeface="微软雅黑" pitchFamily="34" charset="-122"/>
                <a:ea typeface="微软雅黑" pitchFamily="34" charset="-122"/>
              </a:rPr>
              <a:t>1</a:t>
            </a:r>
          </a:p>
          <a:p>
            <a:pPr algn="ctr" eaLnBrk="1"/>
            <a:r>
              <a:rPr lang="en-US" altLang="zh-CN" sz="2400">
                <a:solidFill>
                  <a:schemeClr val="bg1"/>
                </a:solidFill>
                <a:latin typeface="微软雅黑" pitchFamily="34" charset="-122"/>
                <a:ea typeface="微软雅黑" pitchFamily="34" charset="-122"/>
              </a:rPr>
              <a:t>Vote Count:</a:t>
            </a:r>
            <a:r>
              <a:rPr lang="en-US" altLang="zh-CN" sz="2400">
                <a:solidFill>
                  <a:srgbClr val="C00000"/>
                </a:solidFill>
                <a:latin typeface="微软雅黑" pitchFamily="34" charset="-122"/>
                <a:ea typeface="微软雅黑" pitchFamily="34" charset="-122"/>
              </a:rPr>
              <a:t>1</a:t>
            </a:r>
            <a:endParaRPr lang="zh-CN" altLang="en-US" sz="2400">
              <a:solidFill>
                <a:srgbClr val="C00000"/>
              </a:solidFill>
              <a:latin typeface="微软雅黑" pitchFamily="34" charset="-122"/>
              <a:ea typeface="微软雅黑" pitchFamily="34" charset="-122"/>
            </a:endParaRPr>
          </a:p>
        </p:txBody>
      </p:sp>
      <p:sp>
        <p:nvSpPr>
          <p:cNvPr id="9253" name="TextBox 53"/>
          <p:cNvSpPr txBox="1">
            <a:spLocks noChangeArrowheads="1"/>
          </p:cNvSpPr>
          <p:nvPr/>
        </p:nvSpPr>
        <p:spPr bwMode="auto">
          <a:xfrm>
            <a:off x="18654713" y="5245100"/>
            <a:ext cx="29876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latin typeface="微软雅黑" pitchFamily="34" charset="-122"/>
                <a:ea typeface="微软雅黑" pitchFamily="34" charset="-122"/>
              </a:rPr>
              <a:t>Term:</a:t>
            </a:r>
            <a:r>
              <a:rPr lang="en-US" altLang="zh-CN" sz="2400">
                <a:solidFill>
                  <a:srgbClr val="C00000"/>
                </a:solidFill>
                <a:latin typeface="微软雅黑" pitchFamily="34" charset="-122"/>
                <a:ea typeface="微软雅黑" pitchFamily="34" charset="-122"/>
              </a:rPr>
              <a:t>1</a:t>
            </a:r>
          </a:p>
          <a:p>
            <a:pPr algn="ctr" eaLnBrk="1"/>
            <a:r>
              <a:rPr lang="en-US" altLang="zh-CN" sz="2400">
                <a:solidFill>
                  <a:schemeClr val="bg1"/>
                </a:solidFill>
                <a:latin typeface="微软雅黑" pitchFamily="34" charset="-122"/>
                <a:ea typeface="微软雅黑" pitchFamily="34" charset="-122"/>
              </a:rPr>
              <a:t>Vote Count:</a:t>
            </a:r>
            <a:r>
              <a:rPr lang="en-US" altLang="zh-CN" sz="2400">
                <a:solidFill>
                  <a:srgbClr val="C00000"/>
                </a:solidFill>
                <a:latin typeface="微软雅黑" pitchFamily="34" charset="-122"/>
                <a:ea typeface="微软雅黑" pitchFamily="34" charset="-122"/>
              </a:rPr>
              <a:t>1</a:t>
            </a:r>
            <a:endParaRPr lang="zh-CN" altLang="en-US" sz="2400">
              <a:solidFill>
                <a:srgbClr val="C00000"/>
              </a:solidFill>
              <a:latin typeface="微软雅黑" pitchFamily="34" charset="-122"/>
              <a:ea typeface="微软雅黑" pitchFamily="34" charset="-122"/>
            </a:endParaRPr>
          </a:p>
        </p:txBody>
      </p:sp>
      <p:sp>
        <p:nvSpPr>
          <p:cNvPr id="13350" name="TextBox 44"/>
          <p:cNvSpPr txBox="1">
            <a:spLocks noChangeArrowheads="1"/>
          </p:cNvSpPr>
          <p:nvPr/>
        </p:nvSpPr>
        <p:spPr bwMode="auto">
          <a:xfrm>
            <a:off x="10672763" y="8553450"/>
            <a:ext cx="29876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latin typeface="微软雅黑" pitchFamily="34" charset="-122"/>
                <a:ea typeface="微软雅黑" pitchFamily="34" charset="-122"/>
              </a:rPr>
              <a:t>Term:</a:t>
            </a:r>
            <a:r>
              <a:rPr lang="en-US" altLang="zh-CN" sz="2400">
                <a:solidFill>
                  <a:srgbClr val="C00000"/>
                </a:solidFill>
                <a:latin typeface="微软雅黑" pitchFamily="34" charset="-122"/>
                <a:ea typeface="微软雅黑" pitchFamily="34" charset="-122"/>
              </a:rPr>
              <a:t>1</a:t>
            </a:r>
          </a:p>
          <a:p>
            <a:pPr algn="ctr" eaLnBrk="1"/>
            <a:r>
              <a:rPr lang="en-US" altLang="zh-CN" sz="2400">
                <a:solidFill>
                  <a:schemeClr val="bg1"/>
                </a:solidFill>
                <a:latin typeface="微软雅黑" pitchFamily="34" charset="-122"/>
                <a:ea typeface="微软雅黑" pitchFamily="34" charset="-122"/>
              </a:rPr>
              <a:t>Vote Count:</a:t>
            </a:r>
            <a:r>
              <a:rPr lang="en-US" altLang="zh-CN" sz="2400">
                <a:solidFill>
                  <a:srgbClr val="C00000"/>
                </a:solidFill>
                <a:latin typeface="微软雅黑" pitchFamily="34" charset="-122"/>
                <a:ea typeface="微软雅黑" pitchFamily="34" charset="-122"/>
              </a:rPr>
              <a:t>1</a:t>
            </a:r>
            <a:endParaRPr lang="zh-CN" altLang="en-US" sz="2400">
              <a:solidFill>
                <a:srgbClr val="C00000"/>
              </a:solidFill>
              <a:latin typeface="微软雅黑" pitchFamily="34" charset="-122"/>
              <a:ea typeface="微软雅黑" pitchFamily="34" charset="-122"/>
            </a:endParaRPr>
          </a:p>
        </p:txBody>
      </p:sp>
      <p:sp>
        <p:nvSpPr>
          <p:cNvPr id="9255" name="TextBox 54"/>
          <p:cNvSpPr txBox="1">
            <a:spLocks noChangeArrowheads="1"/>
          </p:cNvSpPr>
          <p:nvPr/>
        </p:nvSpPr>
        <p:spPr bwMode="auto">
          <a:xfrm>
            <a:off x="18726150" y="8553450"/>
            <a:ext cx="29892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latin typeface="微软雅黑" pitchFamily="34" charset="-122"/>
                <a:ea typeface="微软雅黑" pitchFamily="34" charset="-122"/>
              </a:rPr>
              <a:t>Term:</a:t>
            </a:r>
            <a:r>
              <a:rPr lang="en-US" altLang="zh-CN" sz="2400">
                <a:solidFill>
                  <a:srgbClr val="C00000"/>
                </a:solidFill>
                <a:latin typeface="微软雅黑" pitchFamily="34" charset="-122"/>
                <a:ea typeface="微软雅黑" pitchFamily="34" charset="-122"/>
              </a:rPr>
              <a:t>1</a:t>
            </a:r>
          </a:p>
          <a:p>
            <a:pPr algn="ctr" eaLnBrk="1"/>
            <a:r>
              <a:rPr lang="en-US" altLang="zh-CN" sz="2400">
                <a:solidFill>
                  <a:schemeClr val="bg1"/>
                </a:solidFill>
                <a:latin typeface="微软雅黑" pitchFamily="34" charset="-122"/>
                <a:ea typeface="微软雅黑" pitchFamily="34" charset="-122"/>
              </a:rPr>
              <a:t>Vote Count:</a:t>
            </a:r>
            <a:r>
              <a:rPr lang="en-US" altLang="zh-CN" sz="2400">
                <a:solidFill>
                  <a:srgbClr val="C00000"/>
                </a:solidFill>
                <a:latin typeface="微软雅黑" pitchFamily="34" charset="-122"/>
                <a:ea typeface="微软雅黑" pitchFamily="34" charset="-122"/>
              </a:rPr>
              <a:t>1</a:t>
            </a:r>
            <a:endParaRPr lang="zh-CN" altLang="en-US" sz="2400">
              <a:solidFill>
                <a:srgbClr val="C00000"/>
              </a:solidFill>
              <a:latin typeface="微软雅黑" pitchFamily="34" charset="-122"/>
              <a:ea typeface="微软雅黑" pitchFamily="34" charset="-122"/>
            </a:endParaRPr>
          </a:p>
        </p:txBody>
      </p:sp>
      <p:sp>
        <p:nvSpPr>
          <p:cNvPr id="9256" name="TextBox 55"/>
          <p:cNvSpPr txBox="1">
            <a:spLocks noChangeArrowheads="1"/>
          </p:cNvSpPr>
          <p:nvPr/>
        </p:nvSpPr>
        <p:spPr bwMode="auto">
          <a:xfrm>
            <a:off x="1027113" y="10250488"/>
            <a:ext cx="20053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zh-CN" altLang="en-US" sz="3200" dirty="0">
                <a:solidFill>
                  <a:srgbClr val="C00000"/>
                </a:solidFill>
                <a:latin typeface="微软雅黑" pitchFamily="34" charset="-122"/>
                <a:ea typeface="微软雅黑" pitchFamily="34" charset="-122"/>
              </a:rPr>
              <a:t>问题：</a:t>
            </a:r>
            <a:r>
              <a:rPr lang="zh-CN" altLang="en-US" sz="3200" dirty="0">
                <a:solidFill>
                  <a:schemeClr val="bg1"/>
                </a:solidFill>
                <a:latin typeface="微软雅黑" pitchFamily="34" charset="-122"/>
                <a:ea typeface="微软雅黑" pitchFamily="34" charset="-122"/>
              </a:rPr>
              <a:t>选票被瓜分，没有服务器成为</a:t>
            </a:r>
            <a:r>
              <a:rPr lang="en-US" altLang="zh-CN" sz="3200" dirty="0">
                <a:solidFill>
                  <a:schemeClr val="bg1"/>
                </a:solidFill>
                <a:latin typeface="微软雅黑" pitchFamily="34" charset="-122"/>
                <a:ea typeface="微软雅黑" pitchFamily="34" charset="-122"/>
              </a:rPr>
              <a:t>leader</a:t>
            </a:r>
            <a:endParaRPr lang="zh-CN" altLang="en-US" sz="3200" dirty="0">
              <a:solidFill>
                <a:schemeClr val="bg1"/>
              </a:solidFill>
              <a:latin typeface="微软雅黑" pitchFamily="34" charset="-122"/>
              <a:ea typeface="微软雅黑" pitchFamily="34" charset="-122"/>
            </a:endParaRPr>
          </a:p>
        </p:txBody>
      </p:sp>
      <p:sp>
        <p:nvSpPr>
          <p:cNvPr id="9257" name="TextBox 56"/>
          <p:cNvSpPr txBox="1">
            <a:spLocks noChangeArrowheads="1"/>
          </p:cNvSpPr>
          <p:nvPr/>
        </p:nvSpPr>
        <p:spPr bwMode="auto">
          <a:xfrm>
            <a:off x="1055688" y="11034713"/>
            <a:ext cx="2005488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zh-CN" altLang="en-US" sz="3200" dirty="0">
                <a:solidFill>
                  <a:srgbClr val="C00000"/>
                </a:solidFill>
                <a:latin typeface="微软雅黑" pitchFamily="34" charset="-122"/>
                <a:ea typeface="微软雅黑" pitchFamily="34" charset="-122"/>
              </a:rPr>
              <a:t>方案：</a:t>
            </a:r>
            <a:r>
              <a:rPr lang="zh-CN" altLang="en-US" sz="3200" dirty="0">
                <a:solidFill>
                  <a:schemeClr val="bg1"/>
                </a:solidFill>
                <a:latin typeface="微软雅黑" pitchFamily="34" charset="-122"/>
                <a:ea typeface="微软雅黑" pitchFamily="34" charset="-122"/>
              </a:rPr>
              <a:t>随机选举超时。每台服务器在一个固定的范围内（如，</a:t>
            </a:r>
            <a:r>
              <a:rPr lang="en-US" altLang="zh-CN" sz="3200" dirty="0">
                <a:solidFill>
                  <a:schemeClr val="bg1"/>
                </a:solidFill>
                <a:latin typeface="微软雅黑" pitchFamily="34" charset="-122"/>
                <a:ea typeface="微软雅黑" pitchFamily="34" charset="-122"/>
              </a:rPr>
              <a:t>150ms~300ms</a:t>
            </a:r>
            <a:r>
              <a:rPr lang="zh-CN" altLang="en-US" sz="3200" dirty="0">
                <a:solidFill>
                  <a:schemeClr val="bg1"/>
                </a:solidFill>
                <a:latin typeface="微软雅黑" pitchFamily="34" charset="-122"/>
                <a:ea typeface="微软雅黑" pitchFamily="34" charset="-122"/>
              </a:rPr>
              <a:t>）随机选取，从而使每台服务器的选举超时时间均不相同，这种机制使得在大多数情况下只有一个服务器会率先超时，它会在其它服务器超时之前赢得选举并且向其它服务器发送心跳信息。</a:t>
            </a:r>
          </a:p>
        </p:txBody>
      </p:sp>
      <p:sp>
        <p:nvSpPr>
          <p:cNvPr id="13354" name="Rectangle 1"/>
          <p:cNvSpPr>
            <a:spLocks/>
          </p:cNvSpPr>
          <p:nvPr/>
        </p:nvSpPr>
        <p:spPr bwMode="auto">
          <a:xfrm>
            <a:off x="755650" y="889000"/>
            <a:ext cx="6035675"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a:latin typeface="微软雅黑" pitchFamily="34" charset="-122"/>
                <a:ea typeface="微软雅黑" pitchFamily="34" charset="-122"/>
                <a:sym typeface="FZLanTingHeiS-EL-GB" charset="0"/>
              </a:rPr>
              <a:t>领导选举</a:t>
            </a:r>
            <a:r>
              <a:rPr lang="en-US" altLang="zh-CN" sz="4000">
                <a:latin typeface="微软雅黑" pitchFamily="34" charset="-122"/>
                <a:ea typeface="微软雅黑" pitchFamily="34" charset="-122"/>
                <a:sym typeface="FZLanTingHeiS-EL-GB" charset="0"/>
              </a:rPr>
              <a:t>--</a:t>
            </a:r>
            <a:r>
              <a:rPr lang="zh-CN" altLang="en-US" sz="4000">
                <a:latin typeface="微软雅黑" pitchFamily="34" charset="-122"/>
                <a:ea typeface="微软雅黑" pitchFamily="34" charset="-122"/>
                <a:sym typeface="FZLanTingHeiS-EL-GB" charset="0"/>
              </a:rPr>
              <a:t>过程</a:t>
            </a:r>
            <a:endParaRPr lang="zh-CN" altLang="zh-CN" sz="1800">
              <a:solidFill>
                <a:srgbClr val="000000"/>
              </a:solidFill>
              <a:latin typeface="微软雅黑" pitchFamily="34" charset="-122"/>
              <a:ea typeface="微软雅黑" pitchFamily="34" charset="-122"/>
              <a:sym typeface="FZLanTingHeiS-EL-GB"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5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5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8" grpId="0" animBg="1"/>
      <p:bldP spid="9229" grpId="0" animBg="1"/>
      <p:bldP spid="9230" grpId="0" animBg="1"/>
      <p:bldP spid="9231" grpId="0"/>
      <p:bldP spid="9232" grpId="0"/>
      <p:bldP spid="9233" grpId="0"/>
      <p:bldP spid="9234" grpId="0"/>
      <p:bldP spid="9237" grpId="0"/>
      <p:bldP spid="9238" grpId="0"/>
      <p:bldP spid="9253" grpId="0"/>
      <p:bldP spid="9255" grpId="0"/>
      <p:bldP spid="9256" grpId="0"/>
      <p:bldP spid="925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Rectangle 1"/>
          <p:cNvSpPr>
            <a:spLocks/>
          </p:cNvSpPr>
          <p:nvPr/>
        </p:nvSpPr>
        <p:spPr bwMode="auto">
          <a:xfrm>
            <a:off x="755650" y="889000"/>
            <a:ext cx="5387678"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dirty="0">
                <a:latin typeface="微软雅黑" pitchFamily="34" charset="-122"/>
                <a:ea typeface="微软雅黑" pitchFamily="34" charset="-122"/>
                <a:sym typeface="FZLanTingHeiS-EL-GB" charset="0"/>
              </a:rPr>
              <a:t>领导</a:t>
            </a:r>
            <a:r>
              <a:rPr lang="zh-CN" altLang="en-US" sz="4000" dirty="0" smtClean="0">
                <a:latin typeface="微软雅黑" pitchFamily="34" charset="-122"/>
                <a:ea typeface="微软雅黑" pitchFamily="34" charset="-122"/>
                <a:sym typeface="FZLanTingHeiS-EL-GB" charset="0"/>
              </a:rPr>
              <a:t>选举</a:t>
            </a:r>
            <a:r>
              <a:rPr lang="en-US" altLang="zh-CN" sz="4000" dirty="0" smtClean="0">
                <a:latin typeface="微软雅黑" pitchFamily="34" charset="-122"/>
                <a:ea typeface="微软雅黑" pitchFamily="34" charset="-122"/>
                <a:sym typeface="FZLanTingHeiS-EL-GB" charset="0"/>
              </a:rPr>
              <a:t>--</a:t>
            </a:r>
            <a:r>
              <a:rPr lang="zh-CN" altLang="en-US" sz="4000" dirty="0" smtClean="0">
                <a:latin typeface="微软雅黑" pitchFamily="34" charset="-122"/>
                <a:ea typeface="微软雅黑" pitchFamily="34" charset="-122"/>
                <a:sym typeface="FZLanTingHeiS-EL-GB" charset="0"/>
              </a:rPr>
              <a:t>角色转换</a:t>
            </a:r>
            <a:endParaRPr lang="zh-CN" altLang="zh-CN" sz="1800" dirty="0">
              <a:solidFill>
                <a:srgbClr val="000000"/>
              </a:solidFill>
              <a:latin typeface="微软雅黑" pitchFamily="34" charset="-122"/>
              <a:ea typeface="微软雅黑" pitchFamily="34" charset="-122"/>
              <a:sym typeface="FZLanTingHeiS-EL-GB" charset="0"/>
            </a:endParaRPr>
          </a:p>
        </p:txBody>
      </p:sp>
      <p:sp>
        <p:nvSpPr>
          <p:cNvPr id="14339"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pic>
        <p:nvPicPr>
          <p:cNvPr id="14340" name="Picture 2" descr="http://wx2.sinaimg.cn/mw690/4858d6a8ly1fc9uv9fx6wj20hn07xt9z.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00" y="2825750"/>
            <a:ext cx="15139988" cy="679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10494963"/>
            <a:ext cx="24384000" cy="1493837"/>
          </a:xfrm>
          <a:prstGeom prst="rect">
            <a:avLst/>
          </a:prstGeom>
          <a:solidFill>
            <a:schemeClr val="tx1">
              <a:lumMod val="85000"/>
            </a:schemeClr>
          </a:solidFill>
        </p:spPr>
        <p:txBody>
          <a:bodyPr>
            <a:spAutoFit/>
          </a:bodyPr>
          <a:lstStyle/>
          <a:p>
            <a:pPr algn="ctr" eaLnBrk="1">
              <a:lnSpc>
                <a:spcPct val="150000"/>
              </a:lnSpc>
              <a:defRPr/>
            </a:pPr>
            <a:r>
              <a:rPr lang="zh-CN" altLang="en-US" sz="3600" b="1" dirty="0">
                <a:solidFill>
                  <a:srgbClr val="C00000"/>
                </a:solidFill>
                <a:latin typeface="微软雅黑" panose="020B0503020204020204" pitchFamily="34" charset="-122"/>
                <a:ea typeface="微软雅黑" panose="020B0503020204020204" pitchFamily="34" charset="-122"/>
              </a:rPr>
              <a:t>选举安全原则（</a:t>
            </a:r>
            <a:r>
              <a:rPr lang="en-US" altLang="zh-CN" sz="3600" b="1" dirty="0">
                <a:solidFill>
                  <a:srgbClr val="C00000"/>
                </a:solidFill>
                <a:latin typeface="微软雅黑" panose="020B0503020204020204" pitchFamily="34" charset="-122"/>
                <a:ea typeface="微软雅黑" panose="020B0503020204020204" pitchFamily="34" charset="-122"/>
              </a:rPr>
              <a:t>Election Safety</a:t>
            </a:r>
            <a:r>
              <a:rPr lang="zh-CN" altLang="en-US" sz="3600" b="1" dirty="0">
                <a:solidFill>
                  <a:srgbClr val="C00000"/>
                </a:solidFill>
                <a:latin typeface="微软雅黑" panose="020B0503020204020204" pitchFamily="34" charset="-122"/>
                <a:ea typeface="微软雅黑" panose="020B0503020204020204" pitchFamily="34" charset="-122"/>
              </a:rPr>
              <a:t>）</a:t>
            </a:r>
            <a:endParaRPr lang="en-US" altLang="zh-CN" sz="3600" b="1" dirty="0">
              <a:solidFill>
                <a:srgbClr val="C00000"/>
              </a:solidFill>
              <a:latin typeface="微软雅黑" panose="020B0503020204020204" pitchFamily="34" charset="-122"/>
              <a:ea typeface="微软雅黑" panose="020B0503020204020204" pitchFamily="34" charset="-122"/>
            </a:endParaRPr>
          </a:p>
          <a:p>
            <a:pPr algn="ctr" eaLnBrk="1">
              <a:lnSpc>
                <a:spcPct val="150000"/>
              </a:lnSpc>
              <a:defRPr/>
            </a:pPr>
            <a:r>
              <a:rPr lang="zh-CN" altLang="en-US" sz="2800" dirty="0">
                <a:solidFill>
                  <a:schemeClr val="bg1"/>
                </a:solidFill>
                <a:latin typeface="微软雅黑" panose="020B0503020204020204" pitchFamily="34" charset="-122"/>
                <a:ea typeface="微软雅黑" panose="020B0503020204020204" pitchFamily="34" charset="-122"/>
              </a:rPr>
              <a:t>一个任期（</a:t>
            </a:r>
            <a:r>
              <a:rPr lang="en-US" altLang="zh-CN" sz="2800" dirty="0">
                <a:solidFill>
                  <a:schemeClr val="bg1"/>
                </a:solidFill>
                <a:latin typeface="微软雅黑" panose="020B0503020204020204" pitchFamily="34" charset="-122"/>
                <a:ea typeface="微软雅黑" panose="020B0503020204020204" pitchFamily="34" charset="-122"/>
              </a:rPr>
              <a:t>term</a:t>
            </a:r>
            <a:r>
              <a:rPr lang="zh-CN" altLang="en-US" sz="2800" dirty="0">
                <a:solidFill>
                  <a:schemeClr val="bg1"/>
                </a:solidFill>
                <a:latin typeface="微软雅黑" panose="020B0503020204020204" pitchFamily="34" charset="-122"/>
                <a:ea typeface="微软雅黑" panose="020B0503020204020204" pitchFamily="34" charset="-122"/>
              </a:rPr>
              <a:t>）内最多允许有一个领导人被选上</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386" name="文本框 2"/>
          <p:cNvSpPr txBox="1">
            <a:spLocks noChangeArrowheads="1"/>
          </p:cNvSpPr>
          <p:nvPr/>
        </p:nvSpPr>
        <p:spPr bwMode="auto">
          <a:xfrm>
            <a:off x="0" y="6073775"/>
            <a:ext cx="243840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9600" b="1">
                <a:solidFill>
                  <a:srgbClr val="C91521"/>
                </a:solidFill>
                <a:latin typeface="微软雅黑" pitchFamily="34" charset="-122"/>
                <a:ea typeface="微软雅黑" pitchFamily="34" charset="-122"/>
              </a:rPr>
              <a:t>日志复制</a:t>
            </a:r>
          </a:p>
        </p:txBody>
      </p:sp>
      <p:cxnSp>
        <p:nvCxnSpPr>
          <p:cNvPr id="16387" name="直接连接符 10"/>
          <p:cNvCxnSpPr>
            <a:cxnSpLocks/>
          </p:cNvCxnSpPr>
          <p:nvPr/>
        </p:nvCxnSpPr>
        <p:spPr bwMode="auto">
          <a:xfrm>
            <a:off x="8951913" y="7642225"/>
            <a:ext cx="5761037" cy="0"/>
          </a:xfrm>
          <a:prstGeom prst="line">
            <a:avLst/>
          </a:prstGeom>
          <a:noFill/>
          <a:ln w="76200" algn="ctr">
            <a:solidFill>
              <a:srgbClr val="C9152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88" name="直接连接符 16"/>
          <p:cNvCxnSpPr>
            <a:cxnSpLocks/>
          </p:cNvCxnSpPr>
          <p:nvPr/>
        </p:nvCxnSpPr>
        <p:spPr bwMode="auto">
          <a:xfrm flipV="1">
            <a:off x="9455150" y="5562600"/>
            <a:ext cx="0" cy="2519363"/>
          </a:xfrm>
          <a:prstGeom prst="line">
            <a:avLst/>
          </a:prstGeom>
          <a:noFill/>
          <a:ln w="76200" algn="ctr">
            <a:solidFill>
              <a:srgbClr val="C9152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89" name="直接连接符 21"/>
          <p:cNvCxnSpPr>
            <a:cxnSpLocks/>
          </p:cNvCxnSpPr>
          <p:nvPr/>
        </p:nvCxnSpPr>
        <p:spPr bwMode="auto">
          <a:xfrm>
            <a:off x="9744075" y="6018213"/>
            <a:ext cx="5761038" cy="0"/>
          </a:xfrm>
          <a:prstGeom prst="line">
            <a:avLst/>
          </a:prstGeom>
          <a:noFill/>
          <a:ln w="76200" algn="ctr">
            <a:solidFill>
              <a:srgbClr val="C9152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0" name="直接连接符 22"/>
          <p:cNvCxnSpPr>
            <a:cxnSpLocks/>
          </p:cNvCxnSpPr>
          <p:nvPr/>
        </p:nvCxnSpPr>
        <p:spPr bwMode="auto">
          <a:xfrm flipV="1">
            <a:off x="14928850" y="5562600"/>
            <a:ext cx="0" cy="2519363"/>
          </a:xfrm>
          <a:prstGeom prst="line">
            <a:avLst/>
          </a:prstGeom>
          <a:noFill/>
          <a:ln w="76200" algn="ctr">
            <a:solidFill>
              <a:srgbClr val="C9152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410" name="Rectangle 1"/>
          <p:cNvSpPr>
            <a:spLocks/>
          </p:cNvSpPr>
          <p:nvPr/>
        </p:nvSpPr>
        <p:spPr bwMode="auto">
          <a:xfrm>
            <a:off x="755650" y="889000"/>
            <a:ext cx="3622675"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a:latin typeface="微软雅黑" pitchFamily="34" charset="-122"/>
                <a:ea typeface="微软雅黑" pitchFamily="34" charset="-122"/>
                <a:sym typeface="FZLanTingHeiS-EL-GB" charset="0"/>
              </a:rPr>
              <a:t>日志复制</a:t>
            </a:r>
            <a:r>
              <a:rPr lang="en-US" altLang="zh-CN" sz="4000">
                <a:latin typeface="微软雅黑" pitchFamily="34" charset="-122"/>
                <a:ea typeface="微软雅黑" pitchFamily="34" charset="-122"/>
                <a:sym typeface="FZLanTingHeiS-EL-GB" charset="0"/>
              </a:rPr>
              <a:t>--</a:t>
            </a:r>
            <a:r>
              <a:rPr lang="zh-CN" altLang="en-US" sz="4000">
                <a:latin typeface="微软雅黑" pitchFamily="34" charset="-122"/>
                <a:ea typeface="微软雅黑" pitchFamily="34" charset="-122"/>
                <a:sym typeface="FZLanTingHeiS-EL-GB" charset="0"/>
              </a:rPr>
              <a:t>日志</a:t>
            </a:r>
            <a:endParaRPr lang="zh-CN" altLang="zh-CN" sz="1800">
              <a:solidFill>
                <a:srgbClr val="000000"/>
              </a:solidFill>
              <a:latin typeface="微软雅黑" pitchFamily="34" charset="-122"/>
              <a:ea typeface="微软雅黑" pitchFamily="34" charset="-122"/>
              <a:sym typeface="FZLanTingHeiS-EL-GB" charset="0"/>
            </a:endParaRPr>
          </a:p>
        </p:txBody>
      </p:sp>
      <p:sp>
        <p:nvSpPr>
          <p:cNvPr id="17411"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pic>
        <p:nvPicPr>
          <p:cNvPr id="17412" name="Picture 4" descr="http://wx1.sinaimg.cn/mw690/4858d6a8ly1fc9zgzzchkj20hl0d7wg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4163" y="3402013"/>
            <a:ext cx="10555287" cy="792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7" name="矩形 9226"/>
          <p:cNvSpPr/>
          <p:nvPr/>
        </p:nvSpPr>
        <p:spPr>
          <a:xfrm>
            <a:off x="755650" y="3762375"/>
            <a:ext cx="11015663" cy="3508375"/>
          </a:xfrm>
          <a:prstGeom prst="rect">
            <a:avLst/>
          </a:prstGeom>
          <a:solidFill>
            <a:schemeClr val="tx1">
              <a:lumMod val="85000"/>
            </a:schemeClr>
          </a:solidFill>
        </p:spPr>
        <p:txBody>
          <a:bodyPr>
            <a:spAutoFit/>
          </a:bodyPr>
          <a:lstStyle/>
          <a:p>
            <a:pPr eaLnBrk="1">
              <a:lnSpc>
                <a:spcPct val="150000"/>
              </a:lnSpc>
              <a:defRPr/>
            </a:pPr>
            <a:r>
              <a:rPr lang="zh-CN" altLang="en-US" sz="3600" b="1" dirty="0">
                <a:solidFill>
                  <a:srgbClr val="C00000"/>
                </a:solidFill>
                <a:latin typeface="微软雅黑" panose="020B0503020204020204" pitchFamily="34" charset="-122"/>
                <a:ea typeface="微软雅黑" panose="020B0503020204020204" pitchFamily="34" charset="-122"/>
              </a:rPr>
              <a:t>日志匹配原则（</a:t>
            </a:r>
            <a:r>
              <a:rPr lang="en-US" altLang="zh-CN" sz="3600" b="1" dirty="0">
                <a:solidFill>
                  <a:srgbClr val="C00000"/>
                </a:solidFill>
                <a:latin typeface="微软雅黑" panose="020B0503020204020204" pitchFamily="34" charset="-122"/>
                <a:ea typeface="微软雅黑" panose="020B0503020204020204" pitchFamily="34" charset="-122"/>
              </a:rPr>
              <a:t>Log Matching Property</a:t>
            </a:r>
            <a:r>
              <a:rPr lang="zh-CN" altLang="en-US" sz="3600" b="1" dirty="0">
                <a:solidFill>
                  <a:srgbClr val="C00000"/>
                </a:solidFill>
                <a:latin typeface="微软雅黑" panose="020B0503020204020204" pitchFamily="34" charset="-122"/>
                <a:ea typeface="微软雅黑" panose="020B0503020204020204" pitchFamily="34" charset="-122"/>
              </a:rPr>
              <a:t>）</a:t>
            </a:r>
            <a:endParaRPr lang="en-US" altLang="zh-CN" sz="3600" b="1" dirty="0">
              <a:solidFill>
                <a:srgbClr val="C00000"/>
              </a:solidFill>
              <a:latin typeface="微软雅黑" panose="020B0503020204020204" pitchFamily="34" charset="-122"/>
              <a:ea typeface="微软雅黑" panose="020B0503020204020204" pitchFamily="34" charset="-122"/>
            </a:endParaRPr>
          </a:p>
          <a:p>
            <a:pPr marL="457200" indent="-457200" eaLnBrk="1">
              <a:lnSpc>
                <a:spcPct val="150000"/>
              </a:lnSpc>
              <a:buFont typeface="Wingdings" panose="05000000000000000000" pitchFamily="2" charset="2"/>
              <a:buChar char="Ø"/>
              <a:defRPr/>
            </a:pPr>
            <a:r>
              <a:rPr lang="zh-CN" altLang="en-US" sz="2800" dirty="0">
                <a:solidFill>
                  <a:schemeClr val="bg1"/>
                </a:solidFill>
                <a:latin typeface="微软雅黑" panose="020B0503020204020204" pitchFamily="34" charset="-122"/>
                <a:ea typeface="微软雅黑" panose="020B0503020204020204" pitchFamily="34" charset="-122"/>
              </a:rPr>
              <a:t>如果在不同日志中的两个条目有着相同的索引和任期号，则它们所存储的命令是相同的。</a:t>
            </a:r>
          </a:p>
          <a:p>
            <a:pPr marL="457200" indent="-457200" eaLnBrk="1">
              <a:lnSpc>
                <a:spcPct val="150000"/>
              </a:lnSpc>
              <a:buFont typeface="Wingdings" panose="05000000000000000000" pitchFamily="2" charset="2"/>
              <a:buChar char="Ø"/>
              <a:defRPr/>
            </a:pPr>
            <a:r>
              <a:rPr lang="zh-CN" altLang="en-US" sz="2800" dirty="0">
                <a:solidFill>
                  <a:schemeClr val="bg1"/>
                </a:solidFill>
                <a:latin typeface="微软雅黑" panose="020B0503020204020204" pitchFamily="34" charset="-122"/>
                <a:ea typeface="微软雅黑" panose="020B0503020204020204" pitchFamily="34" charset="-122"/>
              </a:rPr>
              <a:t>如果在不同日志中的两个条目有着相同的索引和任期号，则它们之间的所有条目都是完全一样的。</a:t>
            </a:r>
          </a:p>
        </p:txBody>
      </p:sp>
      <p:sp>
        <p:nvSpPr>
          <p:cNvPr id="17414" name="矩形 78"/>
          <p:cNvSpPr>
            <a:spLocks noChangeArrowheads="1"/>
          </p:cNvSpPr>
          <p:nvPr/>
        </p:nvSpPr>
        <p:spPr bwMode="auto">
          <a:xfrm>
            <a:off x="731838" y="7853363"/>
            <a:ext cx="11015662"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150000"/>
              </a:lnSpc>
            </a:pPr>
            <a:r>
              <a:rPr lang="zh-CN" altLang="en-US" sz="2800" b="1">
                <a:solidFill>
                  <a:schemeClr val="bg1"/>
                </a:solidFill>
                <a:latin typeface="微软雅黑" pitchFamily="34" charset="-122"/>
                <a:ea typeface="微软雅黑" pitchFamily="34" charset="-122"/>
              </a:rPr>
              <a:t>可被提交的日志（</a:t>
            </a:r>
            <a:r>
              <a:rPr lang="en-US" altLang="zh-CN" sz="2800" b="1">
                <a:solidFill>
                  <a:schemeClr val="bg1"/>
                </a:solidFill>
                <a:latin typeface="微软雅黑" pitchFamily="34" charset="-122"/>
                <a:ea typeface="微软雅黑" pitchFamily="34" charset="-122"/>
                <a:cs typeface="DaunPenh" pitchFamily="2" charset="0"/>
              </a:rPr>
              <a:t>Commited Entries</a:t>
            </a:r>
            <a:r>
              <a:rPr lang="zh-CN" altLang="en-US" sz="2800" b="1">
                <a:solidFill>
                  <a:schemeClr val="bg1"/>
                </a:solidFill>
                <a:latin typeface="微软雅黑" pitchFamily="34" charset="-122"/>
                <a:ea typeface="微软雅黑" pitchFamily="34" charset="-122"/>
              </a:rPr>
              <a:t>）</a:t>
            </a:r>
            <a:r>
              <a:rPr lang="en-US" altLang="zh-CN" sz="2800" b="1">
                <a:solidFill>
                  <a:schemeClr val="bg1"/>
                </a:solidFill>
                <a:latin typeface="微软雅黑" pitchFamily="34" charset="-122"/>
                <a:ea typeface="微软雅黑" pitchFamily="34" charset="-122"/>
              </a:rPr>
              <a:t>:</a:t>
            </a:r>
          </a:p>
          <a:p>
            <a:pPr eaLnBrk="1">
              <a:lnSpc>
                <a:spcPct val="150000"/>
              </a:lnSpc>
            </a:pPr>
            <a:r>
              <a:rPr lang="zh-CN" altLang="en-US" sz="2800">
                <a:solidFill>
                  <a:schemeClr val="bg1"/>
                </a:solidFill>
                <a:latin typeface="微软雅黑" pitchFamily="34" charset="-122"/>
                <a:ea typeface="微软雅黑" pitchFamily="34" charset="-122"/>
              </a:rPr>
              <a:t>一旦被领导人创建的条目已经复制到了</a:t>
            </a:r>
            <a:r>
              <a:rPr lang="zh-CN" altLang="en-US" sz="2800">
                <a:solidFill>
                  <a:srgbClr val="C00000"/>
                </a:solidFill>
                <a:latin typeface="微软雅黑" pitchFamily="34" charset="-122"/>
                <a:ea typeface="微软雅黑" pitchFamily="34" charset="-122"/>
              </a:rPr>
              <a:t>大多数的</a:t>
            </a:r>
            <a:r>
              <a:rPr lang="zh-CN" altLang="en-US" sz="2800">
                <a:solidFill>
                  <a:schemeClr val="bg1"/>
                </a:solidFill>
                <a:latin typeface="微软雅黑" pitchFamily="34" charset="-122"/>
                <a:ea typeface="微软雅黑" pitchFamily="34" charset="-122"/>
              </a:rPr>
              <a:t>服务器上，这个条目就称为可被提交的。领导人日志中之前的条目都是可被提交的，包括由之前的领导人创建的条目。</a:t>
            </a:r>
            <a:endParaRPr lang="en-US" altLang="zh-CN" sz="2800" b="1">
              <a:solidFill>
                <a:schemeClr val="bg1"/>
              </a:solidFill>
              <a:latin typeface="微软雅黑" pitchFamily="34" charset="-122"/>
              <a:ea typeface="微软雅黑" pitchFamily="34" charset="-122"/>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8434" name="Rectangle 1"/>
          <p:cNvSpPr>
            <a:spLocks/>
          </p:cNvSpPr>
          <p:nvPr/>
        </p:nvSpPr>
        <p:spPr bwMode="auto">
          <a:xfrm>
            <a:off x="755650" y="889000"/>
            <a:ext cx="3622675"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a:latin typeface="微软雅黑" pitchFamily="34" charset="-122"/>
                <a:ea typeface="微软雅黑" pitchFamily="34" charset="-122"/>
                <a:sym typeface="FZLanTingHeiS-EL-GB" charset="0"/>
              </a:rPr>
              <a:t>日志复制</a:t>
            </a:r>
            <a:r>
              <a:rPr lang="en-US" altLang="zh-CN" sz="4000">
                <a:latin typeface="微软雅黑" pitchFamily="34" charset="-122"/>
                <a:ea typeface="微软雅黑" pitchFamily="34" charset="-122"/>
                <a:sym typeface="FZLanTingHeiS-EL-GB" charset="0"/>
              </a:rPr>
              <a:t>--</a:t>
            </a:r>
            <a:r>
              <a:rPr lang="zh-CN" altLang="en-US" sz="4000">
                <a:latin typeface="微软雅黑" pitchFamily="34" charset="-122"/>
                <a:ea typeface="微软雅黑" pitchFamily="34" charset="-122"/>
                <a:sym typeface="FZLanTingHeiS-EL-GB" charset="0"/>
              </a:rPr>
              <a:t>日志</a:t>
            </a:r>
            <a:endParaRPr lang="zh-CN" altLang="zh-CN" sz="1800">
              <a:solidFill>
                <a:srgbClr val="000000"/>
              </a:solidFill>
              <a:latin typeface="微软雅黑" pitchFamily="34" charset="-122"/>
              <a:ea typeface="微软雅黑" pitchFamily="34" charset="-122"/>
              <a:sym typeface="FZLanTingHeiS-EL-GB" charset="0"/>
            </a:endParaRPr>
          </a:p>
        </p:txBody>
      </p:sp>
      <p:sp>
        <p:nvSpPr>
          <p:cNvPr id="18435"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pic>
        <p:nvPicPr>
          <p:cNvPr id="18436" name="Picture 2" descr="http://wx2.sinaimg.cn/mw690/4858d6a8ly1fca1aw93cnj20gf0baab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063" y="3257550"/>
            <a:ext cx="9852025" cy="676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文本框 1"/>
          <p:cNvSpPr txBox="1">
            <a:spLocks noChangeArrowheads="1"/>
          </p:cNvSpPr>
          <p:nvPr/>
        </p:nvSpPr>
        <p:spPr bwMode="auto">
          <a:xfrm>
            <a:off x="1262063" y="10723563"/>
            <a:ext cx="2216318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a:r>
              <a:rPr lang="en-US" altLang="zh-CN" sz="2800" dirty="0">
                <a:solidFill>
                  <a:schemeClr val="bg1"/>
                </a:solidFill>
                <a:latin typeface="微软雅黑" panose="020B0503020204020204" pitchFamily="34" charset="-122"/>
                <a:ea typeface="微软雅黑" panose="020B0503020204020204" pitchFamily="34" charset="-122"/>
              </a:rPr>
              <a:t>Leader</a:t>
            </a:r>
            <a:r>
              <a:rPr lang="zh-CN" altLang="en-US" sz="2800" dirty="0">
                <a:solidFill>
                  <a:schemeClr val="bg1"/>
                </a:solidFill>
                <a:latin typeface="微软雅黑" panose="020B0503020204020204" pitchFamily="34" charset="-122"/>
                <a:ea typeface="微软雅黑" panose="020B0503020204020204" pitchFamily="34" charset="-122"/>
              </a:rPr>
              <a:t>需要找到</a:t>
            </a:r>
            <a:r>
              <a:rPr lang="en-US" altLang="zh-CN" sz="2800" dirty="0">
                <a:solidFill>
                  <a:schemeClr val="bg1"/>
                </a:solidFill>
                <a:latin typeface="微软雅黑" panose="020B0503020204020204" pitchFamily="34" charset="-122"/>
                <a:ea typeface="微软雅黑" panose="020B0503020204020204" pitchFamily="34" charset="-122"/>
              </a:rPr>
              <a:t>Follower</a:t>
            </a:r>
            <a:r>
              <a:rPr lang="zh-CN" altLang="en-US" sz="2800" dirty="0">
                <a:solidFill>
                  <a:schemeClr val="bg1"/>
                </a:solidFill>
                <a:latin typeface="微软雅黑" panose="020B0503020204020204" pitchFamily="34" charset="-122"/>
                <a:ea typeface="微软雅黑" panose="020B0503020204020204" pitchFamily="34" charset="-122"/>
              </a:rPr>
              <a:t>同它的日志一致的地方，然后删除</a:t>
            </a:r>
            <a:r>
              <a:rPr lang="en-US" altLang="zh-CN" sz="2800" dirty="0">
                <a:solidFill>
                  <a:schemeClr val="bg1"/>
                </a:solidFill>
                <a:latin typeface="微软雅黑" panose="020B0503020204020204" pitchFamily="34" charset="-122"/>
                <a:ea typeface="微软雅黑" panose="020B0503020204020204" pitchFamily="34" charset="-122"/>
              </a:rPr>
              <a:t>Follower</a:t>
            </a:r>
            <a:r>
              <a:rPr lang="zh-CN" altLang="en-US" sz="2800" dirty="0">
                <a:solidFill>
                  <a:schemeClr val="bg1"/>
                </a:solidFill>
                <a:latin typeface="微软雅黑" panose="020B0503020204020204" pitchFamily="34" charset="-122"/>
                <a:ea typeface="微软雅黑" panose="020B0503020204020204" pitchFamily="34" charset="-122"/>
              </a:rPr>
              <a:t>在该位置之后的条目，然后将自己在该位置之后的条目发送给追随者。</a:t>
            </a:r>
            <a:endParaRPr lang="en-US" altLang="zh-CN" sz="1800" dirty="0">
              <a:solidFill>
                <a:schemeClr val="bg1"/>
              </a:solidFill>
              <a:latin typeface="微软雅黑" pitchFamily="34" charset="-122"/>
              <a:ea typeface="微软雅黑" pitchFamily="34" charset="-122"/>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bwMode="auto">
          <a:xfrm>
            <a:off x="15721013" y="4948238"/>
            <a:ext cx="7848600" cy="4724400"/>
          </a:xfrm>
          <a:prstGeom prst="rect">
            <a:avLst/>
          </a:prstGeom>
          <a:solidFill>
            <a:schemeClr val="tx1">
              <a:lumMod val="85000"/>
            </a:schemeClr>
          </a:solidFill>
          <a:ln w="25400" cap="flat" cmpd="sng" algn="ctr">
            <a:solidFill>
              <a:srgbClr val="FFFFFF"/>
            </a:solidFill>
            <a:prstDash val="solid"/>
            <a:miter lim="0"/>
            <a:headEnd type="none" w="med" len="med"/>
            <a:tailEnd type="none" w="med" len="med"/>
          </a:ln>
          <a:effectLst/>
          <a:extLst/>
        </p:spPr>
        <p:txBody>
          <a:bodyPr lIns="50800" tIns="50800" rIns="50800" bIns="50800" anchor="ctr">
            <a:spAutoFit/>
          </a:bodyPr>
          <a:lstStyle/>
          <a:p>
            <a:pPr algn="ctr" eaLnBrk="1"/>
            <a:endParaRPr lang="zh-CN" altLang="en-US">
              <a:ea typeface="宋体" pitchFamily="2" charset="-122"/>
            </a:endParaRPr>
          </a:p>
        </p:txBody>
      </p:sp>
      <p:sp>
        <p:nvSpPr>
          <p:cNvPr id="19459" name="Rectangle 1"/>
          <p:cNvSpPr>
            <a:spLocks/>
          </p:cNvSpPr>
          <p:nvPr/>
        </p:nvSpPr>
        <p:spPr bwMode="auto">
          <a:xfrm>
            <a:off x="755650" y="889000"/>
            <a:ext cx="2154238"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a:latin typeface="微软雅黑" pitchFamily="34" charset="-122"/>
                <a:ea typeface="微软雅黑" pitchFamily="34" charset="-122"/>
                <a:sym typeface="FZLanTingHeiS-EL-GB" charset="0"/>
              </a:rPr>
              <a:t>日志复制</a:t>
            </a:r>
            <a:endParaRPr lang="zh-CN" altLang="zh-CN" sz="1800">
              <a:solidFill>
                <a:srgbClr val="000000"/>
              </a:solidFill>
              <a:latin typeface="微软雅黑" pitchFamily="34" charset="-122"/>
              <a:ea typeface="微软雅黑" pitchFamily="34" charset="-122"/>
              <a:sym typeface="FZLanTingHeiS-EL-GB" charset="0"/>
            </a:endParaRPr>
          </a:p>
        </p:txBody>
      </p:sp>
      <p:sp>
        <p:nvSpPr>
          <p:cNvPr id="19460"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grpSp>
        <p:nvGrpSpPr>
          <p:cNvPr id="19461" name="组合 2"/>
          <p:cNvGrpSpPr>
            <a:grpSpLocks/>
          </p:cNvGrpSpPr>
          <p:nvPr/>
        </p:nvGrpSpPr>
        <p:grpSpPr bwMode="auto">
          <a:xfrm>
            <a:off x="527050" y="7026275"/>
            <a:ext cx="1547813" cy="1008063"/>
            <a:chOff x="617086" y="6353944"/>
            <a:chExt cx="1547924" cy="1008112"/>
          </a:xfrm>
        </p:grpSpPr>
        <p:sp>
          <p:nvSpPr>
            <p:cNvPr id="6" name="椭圆 5"/>
            <p:cNvSpPr/>
            <p:nvPr/>
          </p:nvSpPr>
          <p:spPr bwMode="auto">
            <a:xfrm>
              <a:off x="886980" y="6353944"/>
              <a:ext cx="1008135" cy="1008112"/>
            </a:xfrm>
            <a:prstGeom prst="ellipse">
              <a:avLst/>
            </a:prstGeom>
            <a:solidFill>
              <a:schemeClr val="tx1">
                <a:lumMod val="50000"/>
              </a:schemeClr>
            </a:solidFill>
            <a:ln w="25400" cap="flat" cmpd="sng" algn="ctr">
              <a:solidFill>
                <a:srgbClr val="FFFFFF"/>
              </a:solidFill>
              <a:prstDash val="solid"/>
              <a:miter lim="0"/>
              <a:headEnd type="none" w="med" len="med"/>
              <a:tailEnd type="none" w="med" len="med"/>
            </a:ln>
            <a:effectLst/>
            <a:extLst/>
          </p:spPr>
          <p:txBody>
            <a:bodyPr lIns="50800" tIns="50800" rIns="50800" bIns="50800" anchor="ctr">
              <a:spAutoFit/>
            </a:bodyPr>
            <a:lstStyle/>
            <a:p>
              <a:pPr algn="ctr" eaLnBrk="1">
                <a:defRPr/>
              </a:pPr>
              <a:endParaRPr lang="zh-CN" altLang="en-US">
                <a:ea typeface="宋体" panose="02010600030101010101" pitchFamily="2" charset="-122"/>
              </a:endParaRPr>
            </a:p>
          </p:txBody>
        </p:sp>
        <p:sp>
          <p:nvSpPr>
            <p:cNvPr id="19495" name="TextBox 6"/>
            <p:cNvSpPr txBox="1">
              <a:spLocks noChangeArrowheads="1"/>
            </p:cNvSpPr>
            <p:nvPr/>
          </p:nvSpPr>
          <p:spPr bwMode="auto">
            <a:xfrm>
              <a:off x="617086" y="6596390"/>
              <a:ext cx="15479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800">
                  <a:ea typeface="宋体" pitchFamily="2" charset="-122"/>
                </a:rPr>
                <a:t>Client</a:t>
              </a:r>
              <a:endParaRPr lang="zh-CN" altLang="en-US" sz="2800">
                <a:ea typeface="宋体" pitchFamily="2" charset="-122"/>
              </a:endParaRPr>
            </a:p>
          </p:txBody>
        </p:sp>
      </p:grpSp>
      <p:sp>
        <p:nvSpPr>
          <p:cNvPr id="19462" name="椭圆 8"/>
          <p:cNvSpPr>
            <a:spLocks noChangeArrowheads="1"/>
          </p:cNvSpPr>
          <p:nvPr/>
        </p:nvSpPr>
        <p:spPr bwMode="auto">
          <a:xfrm>
            <a:off x="6580188" y="6888163"/>
            <a:ext cx="1008062" cy="1008062"/>
          </a:xfrm>
          <a:prstGeom prst="ellipse">
            <a:avLst/>
          </a:prstGeom>
          <a:blipFill dpi="0" rotWithShape="0">
            <a:blip r:embed="rId3"/>
            <a:srcRect/>
            <a:tile tx="0" ty="0" sx="100000" sy="100000" flip="none" algn="tl"/>
          </a:blipFill>
          <a:ln w="57150" algn="ctr">
            <a:solidFill>
              <a:schemeClr val="bg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19463" name="椭圆 9"/>
          <p:cNvSpPr>
            <a:spLocks noChangeArrowheads="1"/>
          </p:cNvSpPr>
          <p:nvPr/>
        </p:nvSpPr>
        <p:spPr bwMode="auto">
          <a:xfrm>
            <a:off x="11982450" y="4144963"/>
            <a:ext cx="1008063"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19464" name="椭圆 10"/>
          <p:cNvSpPr>
            <a:spLocks noChangeArrowheads="1"/>
          </p:cNvSpPr>
          <p:nvPr/>
        </p:nvSpPr>
        <p:spPr bwMode="auto">
          <a:xfrm>
            <a:off x="12015788" y="9742488"/>
            <a:ext cx="1008062"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19465" name="TextBox 11"/>
          <p:cNvSpPr txBox="1">
            <a:spLocks noChangeArrowheads="1"/>
          </p:cNvSpPr>
          <p:nvPr/>
        </p:nvSpPr>
        <p:spPr bwMode="auto">
          <a:xfrm>
            <a:off x="6761163" y="6961188"/>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A</a:t>
            </a:r>
            <a:endParaRPr lang="zh-CN" altLang="en-US">
              <a:ea typeface="宋体" pitchFamily="2" charset="-122"/>
            </a:endParaRPr>
          </a:p>
        </p:txBody>
      </p:sp>
      <p:sp>
        <p:nvSpPr>
          <p:cNvPr id="19466" name="TextBox 12"/>
          <p:cNvSpPr txBox="1">
            <a:spLocks noChangeArrowheads="1"/>
          </p:cNvSpPr>
          <p:nvPr/>
        </p:nvSpPr>
        <p:spPr bwMode="auto">
          <a:xfrm>
            <a:off x="12161838" y="4217988"/>
            <a:ext cx="649287"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B</a:t>
            </a:r>
            <a:endParaRPr lang="zh-CN" altLang="en-US">
              <a:ea typeface="宋体" pitchFamily="2" charset="-122"/>
            </a:endParaRPr>
          </a:p>
        </p:txBody>
      </p:sp>
      <p:sp>
        <p:nvSpPr>
          <p:cNvPr id="19467" name="TextBox 14"/>
          <p:cNvSpPr txBox="1">
            <a:spLocks noChangeArrowheads="1"/>
          </p:cNvSpPr>
          <p:nvPr/>
        </p:nvSpPr>
        <p:spPr bwMode="auto">
          <a:xfrm>
            <a:off x="12196763" y="9815513"/>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C</a:t>
            </a:r>
            <a:endParaRPr lang="zh-CN" altLang="en-US">
              <a:ea typeface="宋体" pitchFamily="2" charset="-122"/>
            </a:endParaRPr>
          </a:p>
        </p:txBody>
      </p:sp>
      <p:cxnSp>
        <p:nvCxnSpPr>
          <p:cNvPr id="19468" name="直接箭头连接符 21"/>
          <p:cNvCxnSpPr>
            <a:cxnSpLocks noChangeShapeType="1"/>
            <a:stCxn id="19495" idx="3"/>
          </p:cNvCxnSpPr>
          <p:nvPr/>
        </p:nvCxnSpPr>
        <p:spPr bwMode="auto">
          <a:xfrm>
            <a:off x="2074863" y="7529513"/>
            <a:ext cx="4198937" cy="0"/>
          </a:xfrm>
          <a:prstGeom prst="straightConnector1">
            <a:avLst/>
          </a:prstGeom>
          <a:noFill/>
          <a:ln w="25400" algn="ctr">
            <a:solidFill>
              <a:schemeClr val="bg1"/>
            </a:solidFill>
            <a:miter lim="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9" name="直接箭头连接符 23"/>
          <p:cNvCxnSpPr>
            <a:cxnSpLocks noChangeShapeType="1"/>
          </p:cNvCxnSpPr>
          <p:nvPr/>
        </p:nvCxnSpPr>
        <p:spPr bwMode="auto">
          <a:xfrm flipV="1">
            <a:off x="7588250" y="4972050"/>
            <a:ext cx="3827463" cy="1989138"/>
          </a:xfrm>
          <a:prstGeom prst="straightConnector1">
            <a:avLst/>
          </a:prstGeom>
          <a:noFill/>
          <a:ln w="25400" algn="ctr">
            <a:solidFill>
              <a:schemeClr val="bg1"/>
            </a:solidFill>
            <a:miter lim="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0" name="直接箭头连接符 25"/>
          <p:cNvCxnSpPr>
            <a:cxnSpLocks noChangeShapeType="1"/>
          </p:cNvCxnSpPr>
          <p:nvPr/>
        </p:nvCxnSpPr>
        <p:spPr bwMode="auto">
          <a:xfrm>
            <a:off x="7588250" y="7823200"/>
            <a:ext cx="4259263" cy="2117725"/>
          </a:xfrm>
          <a:prstGeom prst="straightConnector1">
            <a:avLst/>
          </a:prstGeom>
          <a:noFill/>
          <a:ln w="25400" algn="ctr">
            <a:solidFill>
              <a:schemeClr val="bg1"/>
            </a:solidFill>
            <a:miter lim="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71" name="TextBox 31"/>
          <p:cNvSpPr txBox="1">
            <a:spLocks noChangeArrowheads="1"/>
          </p:cNvSpPr>
          <p:nvPr/>
        </p:nvSpPr>
        <p:spPr bwMode="auto">
          <a:xfrm>
            <a:off x="6172200" y="8220075"/>
            <a:ext cx="912813"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X=1</a:t>
            </a:r>
            <a:endParaRPr lang="zh-CN" altLang="en-US" sz="2000">
              <a:solidFill>
                <a:schemeClr val="bg1"/>
              </a:solidFill>
              <a:ea typeface="宋体" pitchFamily="2" charset="-122"/>
            </a:endParaRPr>
          </a:p>
        </p:txBody>
      </p:sp>
      <p:sp>
        <p:nvSpPr>
          <p:cNvPr id="19472" name="TextBox 35"/>
          <p:cNvSpPr txBox="1">
            <a:spLocks noChangeArrowheads="1"/>
          </p:cNvSpPr>
          <p:nvPr/>
        </p:nvSpPr>
        <p:spPr bwMode="auto">
          <a:xfrm>
            <a:off x="6172200" y="8669338"/>
            <a:ext cx="912813"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Y=2</a:t>
            </a:r>
            <a:endParaRPr lang="zh-CN" altLang="en-US" sz="2000">
              <a:solidFill>
                <a:schemeClr val="bg1"/>
              </a:solidFill>
              <a:ea typeface="宋体" pitchFamily="2" charset="-122"/>
            </a:endParaRPr>
          </a:p>
        </p:txBody>
      </p:sp>
      <p:sp>
        <p:nvSpPr>
          <p:cNvPr id="19473" name="TextBox 36"/>
          <p:cNvSpPr txBox="1">
            <a:spLocks noChangeArrowheads="1"/>
          </p:cNvSpPr>
          <p:nvPr/>
        </p:nvSpPr>
        <p:spPr bwMode="auto">
          <a:xfrm>
            <a:off x="6172200" y="9113838"/>
            <a:ext cx="912813" cy="400050"/>
          </a:xfrm>
          <a:prstGeom prst="rect">
            <a:avLst/>
          </a:prstGeom>
          <a:noFill/>
          <a:ln w="19050">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dirty="0">
                <a:solidFill>
                  <a:schemeClr val="bg1"/>
                </a:solidFill>
                <a:ea typeface="宋体" pitchFamily="2" charset="-122"/>
              </a:rPr>
              <a:t>X=3</a:t>
            </a:r>
            <a:endParaRPr lang="zh-CN" altLang="en-US" sz="2000" dirty="0">
              <a:solidFill>
                <a:schemeClr val="bg1"/>
              </a:solidFill>
              <a:ea typeface="宋体" pitchFamily="2" charset="-122"/>
            </a:endParaRPr>
          </a:p>
        </p:txBody>
      </p:sp>
      <p:sp>
        <p:nvSpPr>
          <p:cNvPr id="19474" name="TextBox 43"/>
          <p:cNvSpPr txBox="1">
            <a:spLocks noChangeArrowheads="1"/>
          </p:cNvSpPr>
          <p:nvPr/>
        </p:nvSpPr>
        <p:spPr bwMode="auto">
          <a:xfrm>
            <a:off x="13192125" y="3944938"/>
            <a:ext cx="912813"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X=1</a:t>
            </a:r>
            <a:endParaRPr lang="zh-CN" altLang="en-US" sz="2000">
              <a:solidFill>
                <a:schemeClr val="bg1"/>
              </a:solidFill>
              <a:ea typeface="宋体" pitchFamily="2" charset="-122"/>
            </a:endParaRPr>
          </a:p>
        </p:txBody>
      </p:sp>
      <p:sp>
        <p:nvSpPr>
          <p:cNvPr id="19475" name="TextBox 44"/>
          <p:cNvSpPr txBox="1">
            <a:spLocks noChangeArrowheads="1"/>
          </p:cNvSpPr>
          <p:nvPr/>
        </p:nvSpPr>
        <p:spPr bwMode="auto">
          <a:xfrm>
            <a:off x="13192125" y="4394200"/>
            <a:ext cx="912813"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Y=2</a:t>
            </a:r>
            <a:endParaRPr lang="zh-CN" altLang="en-US" sz="2000">
              <a:solidFill>
                <a:schemeClr val="bg1"/>
              </a:solidFill>
              <a:ea typeface="宋体" pitchFamily="2" charset="-122"/>
            </a:endParaRPr>
          </a:p>
        </p:txBody>
      </p:sp>
      <p:sp>
        <p:nvSpPr>
          <p:cNvPr id="19476" name="TextBox 45"/>
          <p:cNvSpPr txBox="1">
            <a:spLocks noChangeArrowheads="1"/>
          </p:cNvSpPr>
          <p:nvPr/>
        </p:nvSpPr>
        <p:spPr bwMode="auto">
          <a:xfrm>
            <a:off x="13192125" y="4838700"/>
            <a:ext cx="912813" cy="400050"/>
          </a:xfrm>
          <a:prstGeom prst="rect">
            <a:avLst/>
          </a:prstGeom>
          <a:noFill/>
          <a:ln w="19050">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X=3</a:t>
            </a:r>
            <a:endParaRPr lang="zh-CN" altLang="en-US" sz="2000">
              <a:solidFill>
                <a:schemeClr val="bg1"/>
              </a:solidFill>
              <a:ea typeface="宋体" pitchFamily="2" charset="-122"/>
            </a:endParaRPr>
          </a:p>
        </p:txBody>
      </p:sp>
      <p:sp>
        <p:nvSpPr>
          <p:cNvPr id="19477" name="TextBox 46"/>
          <p:cNvSpPr txBox="1">
            <a:spLocks noChangeArrowheads="1"/>
          </p:cNvSpPr>
          <p:nvPr/>
        </p:nvSpPr>
        <p:spPr bwMode="auto">
          <a:xfrm>
            <a:off x="13192125" y="9740900"/>
            <a:ext cx="912813"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X=1</a:t>
            </a:r>
            <a:endParaRPr lang="zh-CN" altLang="en-US" sz="2000">
              <a:solidFill>
                <a:schemeClr val="bg1"/>
              </a:solidFill>
              <a:ea typeface="宋体" pitchFamily="2" charset="-122"/>
            </a:endParaRPr>
          </a:p>
        </p:txBody>
      </p:sp>
      <p:sp>
        <p:nvSpPr>
          <p:cNvPr id="19478" name="TextBox 47"/>
          <p:cNvSpPr txBox="1">
            <a:spLocks noChangeArrowheads="1"/>
          </p:cNvSpPr>
          <p:nvPr/>
        </p:nvSpPr>
        <p:spPr bwMode="auto">
          <a:xfrm>
            <a:off x="13192125" y="10188575"/>
            <a:ext cx="912813" cy="401638"/>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Y=2</a:t>
            </a:r>
            <a:endParaRPr lang="zh-CN" altLang="en-US" sz="2000">
              <a:solidFill>
                <a:schemeClr val="bg1"/>
              </a:solidFill>
              <a:ea typeface="宋体" pitchFamily="2" charset="-122"/>
            </a:endParaRPr>
          </a:p>
        </p:txBody>
      </p:sp>
      <p:sp>
        <p:nvSpPr>
          <p:cNvPr id="19479" name="TextBox 48"/>
          <p:cNvSpPr txBox="1">
            <a:spLocks noChangeArrowheads="1"/>
          </p:cNvSpPr>
          <p:nvPr/>
        </p:nvSpPr>
        <p:spPr bwMode="auto">
          <a:xfrm>
            <a:off x="13192125" y="10634663"/>
            <a:ext cx="912813" cy="400050"/>
          </a:xfrm>
          <a:prstGeom prst="rect">
            <a:avLst/>
          </a:prstGeom>
          <a:noFill/>
          <a:ln w="19050">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dirty="0">
                <a:solidFill>
                  <a:schemeClr val="bg1"/>
                </a:solidFill>
                <a:ea typeface="宋体" pitchFamily="2" charset="-122"/>
              </a:rPr>
              <a:t>X=3</a:t>
            </a:r>
            <a:endParaRPr lang="zh-CN" altLang="en-US" sz="2000" dirty="0">
              <a:solidFill>
                <a:schemeClr val="bg1"/>
              </a:solidFill>
              <a:ea typeface="宋体" pitchFamily="2" charset="-122"/>
            </a:endParaRPr>
          </a:p>
        </p:txBody>
      </p:sp>
      <p:sp>
        <p:nvSpPr>
          <p:cNvPr id="19480" name="TextBox 32"/>
          <p:cNvSpPr txBox="1">
            <a:spLocks noChangeArrowheads="1"/>
          </p:cNvSpPr>
          <p:nvPr/>
        </p:nvSpPr>
        <p:spPr bwMode="auto">
          <a:xfrm>
            <a:off x="2801938" y="6967538"/>
            <a:ext cx="27447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b="1">
                <a:solidFill>
                  <a:srgbClr val="C00000"/>
                </a:solidFill>
                <a:latin typeface="微软雅黑" pitchFamily="34" charset="-122"/>
                <a:ea typeface="微软雅黑" pitchFamily="34" charset="-122"/>
              </a:rPr>
              <a:t>1.</a:t>
            </a:r>
            <a:r>
              <a:rPr lang="zh-CN" altLang="en-US" sz="2400">
                <a:solidFill>
                  <a:schemeClr val="bg1"/>
                </a:solidFill>
                <a:latin typeface="微软雅黑" pitchFamily="34" charset="-122"/>
                <a:ea typeface="微软雅黑" pitchFamily="34" charset="-122"/>
              </a:rPr>
              <a:t>发送请求：</a:t>
            </a:r>
            <a:r>
              <a:rPr lang="en-US" altLang="zh-CN" sz="2400">
                <a:solidFill>
                  <a:schemeClr val="bg1"/>
                </a:solidFill>
                <a:latin typeface="微软雅黑" pitchFamily="34" charset="-122"/>
                <a:ea typeface="微软雅黑" pitchFamily="34" charset="-122"/>
              </a:rPr>
              <a:t>X=3</a:t>
            </a:r>
            <a:endParaRPr lang="zh-CN" altLang="en-US" sz="2400">
              <a:solidFill>
                <a:schemeClr val="bg1"/>
              </a:solidFill>
              <a:latin typeface="微软雅黑" pitchFamily="34" charset="-122"/>
              <a:ea typeface="微软雅黑" pitchFamily="34" charset="-122"/>
            </a:endParaRPr>
          </a:p>
        </p:txBody>
      </p:sp>
      <p:sp>
        <p:nvSpPr>
          <p:cNvPr id="19481" name="TextBox 33"/>
          <p:cNvSpPr txBox="1">
            <a:spLocks noChangeArrowheads="1"/>
          </p:cNvSpPr>
          <p:nvPr/>
        </p:nvSpPr>
        <p:spPr bwMode="auto">
          <a:xfrm rot="-1672383">
            <a:off x="8037513" y="5675313"/>
            <a:ext cx="22621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b="1">
                <a:solidFill>
                  <a:srgbClr val="C00000"/>
                </a:solidFill>
                <a:latin typeface="微软雅黑" pitchFamily="34" charset="-122"/>
                <a:ea typeface="微软雅黑" pitchFamily="34" charset="-122"/>
              </a:rPr>
              <a:t>2.</a:t>
            </a:r>
            <a:r>
              <a:rPr lang="zh-CN" altLang="en-US" sz="2400">
                <a:solidFill>
                  <a:schemeClr val="bg1"/>
                </a:solidFill>
                <a:latin typeface="微软雅黑" pitchFamily="34" charset="-122"/>
                <a:ea typeface="微软雅黑" pitchFamily="34" charset="-122"/>
              </a:rPr>
              <a:t>复制</a:t>
            </a:r>
            <a:r>
              <a:rPr lang="en-US" altLang="zh-CN" sz="2400">
                <a:solidFill>
                  <a:schemeClr val="bg1"/>
                </a:solidFill>
                <a:latin typeface="微软雅黑" pitchFamily="34" charset="-122"/>
                <a:ea typeface="微软雅黑" pitchFamily="34" charset="-122"/>
              </a:rPr>
              <a:t>X=3</a:t>
            </a:r>
            <a:endParaRPr lang="zh-CN" altLang="en-US" sz="2400">
              <a:solidFill>
                <a:schemeClr val="bg1"/>
              </a:solidFill>
              <a:latin typeface="微软雅黑" pitchFamily="34" charset="-122"/>
              <a:ea typeface="微软雅黑" pitchFamily="34" charset="-122"/>
            </a:endParaRPr>
          </a:p>
        </p:txBody>
      </p:sp>
      <p:sp>
        <p:nvSpPr>
          <p:cNvPr id="19482" name="TextBox 51"/>
          <p:cNvSpPr txBox="1">
            <a:spLocks noChangeArrowheads="1"/>
          </p:cNvSpPr>
          <p:nvPr/>
        </p:nvSpPr>
        <p:spPr bwMode="auto">
          <a:xfrm rot="1591585">
            <a:off x="8645525" y="8372475"/>
            <a:ext cx="2262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b="1">
                <a:solidFill>
                  <a:srgbClr val="C00000"/>
                </a:solidFill>
                <a:latin typeface="微软雅黑" pitchFamily="34" charset="-122"/>
                <a:ea typeface="微软雅黑" pitchFamily="34" charset="-122"/>
              </a:rPr>
              <a:t>2.</a:t>
            </a:r>
            <a:r>
              <a:rPr lang="zh-CN" altLang="en-US" sz="2400">
                <a:solidFill>
                  <a:schemeClr val="bg1"/>
                </a:solidFill>
                <a:latin typeface="微软雅黑" pitchFamily="34" charset="-122"/>
                <a:ea typeface="微软雅黑" pitchFamily="34" charset="-122"/>
              </a:rPr>
              <a:t>复制</a:t>
            </a:r>
            <a:r>
              <a:rPr lang="en-US" altLang="zh-CN" sz="2400">
                <a:solidFill>
                  <a:schemeClr val="bg1"/>
                </a:solidFill>
                <a:latin typeface="微软雅黑" pitchFamily="34" charset="-122"/>
                <a:ea typeface="微软雅黑" pitchFamily="34" charset="-122"/>
              </a:rPr>
              <a:t>X=3</a:t>
            </a:r>
            <a:endParaRPr lang="zh-CN" altLang="en-US" sz="2400">
              <a:solidFill>
                <a:schemeClr val="bg1"/>
              </a:solidFill>
              <a:latin typeface="微软雅黑" pitchFamily="34" charset="-122"/>
              <a:ea typeface="微软雅黑" pitchFamily="34" charset="-122"/>
            </a:endParaRPr>
          </a:p>
        </p:txBody>
      </p:sp>
      <p:cxnSp>
        <p:nvCxnSpPr>
          <p:cNvPr id="19483" name="直接箭头连接符 55"/>
          <p:cNvCxnSpPr>
            <a:cxnSpLocks noChangeShapeType="1"/>
          </p:cNvCxnSpPr>
          <p:nvPr/>
        </p:nvCxnSpPr>
        <p:spPr bwMode="auto">
          <a:xfrm flipV="1">
            <a:off x="7359650" y="4524375"/>
            <a:ext cx="3768725" cy="1941513"/>
          </a:xfrm>
          <a:prstGeom prst="straightConnector1">
            <a:avLst/>
          </a:prstGeom>
          <a:noFill/>
          <a:ln w="25400" algn="ctr">
            <a:solidFill>
              <a:schemeClr val="bg1"/>
            </a:solidFill>
            <a:prstDash val="dash"/>
            <a:miter lim="0"/>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84" name="TextBox 56"/>
          <p:cNvSpPr txBox="1">
            <a:spLocks noChangeArrowheads="1"/>
          </p:cNvSpPr>
          <p:nvPr/>
        </p:nvSpPr>
        <p:spPr bwMode="auto">
          <a:xfrm rot="-1672383">
            <a:off x="7802563" y="5140325"/>
            <a:ext cx="2378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b="1">
                <a:solidFill>
                  <a:srgbClr val="C00000"/>
                </a:solidFill>
                <a:latin typeface="微软雅黑" pitchFamily="34" charset="-122"/>
                <a:ea typeface="微软雅黑" pitchFamily="34" charset="-122"/>
              </a:rPr>
              <a:t>3.</a:t>
            </a:r>
            <a:r>
              <a:rPr lang="zh-CN" altLang="en-US" sz="2400">
                <a:solidFill>
                  <a:schemeClr val="bg1"/>
                </a:solidFill>
                <a:latin typeface="微软雅黑" pitchFamily="34" charset="-122"/>
                <a:ea typeface="微软雅黑" pitchFamily="34" charset="-122"/>
              </a:rPr>
              <a:t>确认接收</a:t>
            </a:r>
            <a:r>
              <a:rPr lang="en-US" altLang="zh-CN" sz="2400">
                <a:solidFill>
                  <a:schemeClr val="bg1"/>
                </a:solidFill>
                <a:latin typeface="微软雅黑" pitchFamily="34" charset="-122"/>
                <a:ea typeface="微软雅黑" pitchFamily="34" charset="-122"/>
              </a:rPr>
              <a:t>X=3</a:t>
            </a:r>
            <a:endParaRPr lang="zh-CN" altLang="en-US" sz="2400">
              <a:solidFill>
                <a:schemeClr val="bg1"/>
              </a:solidFill>
              <a:latin typeface="微软雅黑" pitchFamily="34" charset="-122"/>
              <a:ea typeface="微软雅黑" pitchFamily="34" charset="-122"/>
            </a:endParaRPr>
          </a:p>
        </p:txBody>
      </p:sp>
      <p:cxnSp>
        <p:nvCxnSpPr>
          <p:cNvPr id="19485" name="直接箭头连接符 57"/>
          <p:cNvCxnSpPr>
            <a:cxnSpLocks noChangeShapeType="1"/>
          </p:cNvCxnSpPr>
          <p:nvPr/>
        </p:nvCxnSpPr>
        <p:spPr bwMode="auto">
          <a:xfrm>
            <a:off x="7758113" y="7400925"/>
            <a:ext cx="4403725" cy="2112963"/>
          </a:xfrm>
          <a:prstGeom prst="straightConnector1">
            <a:avLst/>
          </a:prstGeom>
          <a:noFill/>
          <a:ln w="25400" algn="ctr">
            <a:solidFill>
              <a:schemeClr val="bg1"/>
            </a:solidFill>
            <a:prstDash val="dash"/>
            <a:miter lim="0"/>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86" name="TextBox 58"/>
          <p:cNvSpPr txBox="1">
            <a:spLocks noChangeArrowheads="1"/>
          </p:cNvSpPr>
          <p:nvPr/>
        </p:nvSpPr>
        <p:spPr bwMode="auto">
          <a:xfrm rot="1504311">
            <a:off x="8694738" y="8007350"/>
            <a:ext cx="287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b="1">
                <a:solidFill>
                  <a:srgbClr val="C00000"/>
                </a:solidFill>
                <a:latin typeface="微软雅黑" pitchFamily="34" charset="-122"/>
                <a:ea typeface="微软雅黑" pitchFamily="34" charset="-122"/>
              </a:rPr>
              <a:t>3.</a:t>
            </a:r>
            <a:r>
              <a:rPr lang="zh-CN" altLang="en-US" sz="2400">
                <a:solidFill>
                  <a:schemeClr val="bg1"/>
                </a:solidFill>
                <a:latin typeface="微软雅黑" pitchFamily="34" charset="-122"/>
                <a:ea typeface="微软雅黑" pitchFamily="34" charset="-122"/>
              </a:rPr>
              <a:t>确认接收</a:t>
            </a:r>
            <a:r>
              <a:rPr lang="en-US" altLang="zh-CN" sz="2400">
                <a:solidFill>
                  <a:schemeClr val="bg1"/>
                </a:solidFill>
                <a:latin typeface="微软雅黑" pitchFamily="34" charset="-122"/>
                <a:ea typeface="微软雅黑" pitchFamily="34" charset="-122"/>
              </a:rPr>
              <a:t>X=3</a:t>
            </a:r>
            <a:endParaRPr lang="zh-CN" altLang="en-US" sz="2400">
              <a:solidFill>
                <a:schemeClr val="bg1"/>
              </a:solidFill>
              <a:latin typeface="微软雅黑" pitchFamily="34" charset="-122"/>
              <a:ea typeface="微软雅黑" pitchFamily="34" charset="-122"/>
            </a:endParaRPr>
          </a:p>
        </p:txBody>
      </p:sp>
      <p:cxnSp>
        <p:nvCxnSpPr>
          <p:cNvPr id="19487" name="直接箭头连接符 59"/>
          <p:cNvCxnSpPr>
            <a:cxnSpLocks noChangeShapeType="1"/>
          </p:cNvCxnSpPr>
          <p:nvPr/>
        </p:nvCxnSpPr>
        <p:spPr bwMode="auto">
          <a:xfrm flipV="1">
            <a:off x="7850188" y="5376863"/>
            <a:ext cx="3852862" cy="1984375"/>
          </a:xfrm>
          <a:prstGeom prst="straightConnector1">
            <a:avLst/>
          </a:prstGeom>
          <a:noFill/>
          <a:ln w="25400" algn="ctr">
            <a:solidFill>
              <a:schemeClr val="bg1"/>
            </a:solidFill>
            <a:miter lim="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88" name="TextBox 60"/>
          <p:cNvSpPr txBox="1">
            <a:spLocks noChangeArrowheads="1"/>
          </p:cNvSpPr>
          <p:nvPr/>
        </p:nvSpPr>
        <p:spPr bwMode="auto">
          <a:xfrm rot="-1672383">
            <a:off x="8323263" y="5970588"/>
            <a:ext cx="2692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b="1" dirty="0">
                <a:solidFill>
                  <a:srgbClr val="C00000"/>
                </a:solidFill>
                <a:latin typeface="微软雅黑" pitchFamily="34" charset="-122"/>
                <a:ea typeface="微软雅黑" pitchFamily="34" charset="-122"/>
              </a:rPr>
              <a:t>5.</a:t>
            </a:r>
            <a:r>
              <a:rPr lang="zh-CN" altLang="en-US" sz="2400" dirty="0">
                <a:solidFill>
                  <a:schemeClr val="bg1"/>
                </a:solidFill>
                <a:latin typeface="微软雅黑" pitchFamily="34" charset="-122"/>
                <a:ea typeface="微软雅黑" pitchFamily="34" charset="-122"/>
              </a:rPr>
              <a:t>数据提交</a:t>
            </a:r>
            <a:r>
              <a:rPr lang="en-US" altLang="zh-CN" sz="2400" dirty="0">
                <a:solidFill>
                  <a:schemeClr val="bg1"/>
                </a:solidFill>
                <a:latin typeface="微软雅黑" pitchFamily="34" charset="-122"/>
                <a:ea typeface="微软雅黑" pitchFamily="34" charset="-122"/>
              </a:rPr>
              <a:t>X=3</a:t>
            </a:r>
            <a:endParaRPr lang="zh-CN" altLang="en-US" sz="2400" dirty="0">
              <a:solidFill>
                <a:schemeClr val="bg1"/>
              </a:solidFill>
              <a:latin typeface="微软雅黑" pitchFamily="34" charset="-122"/>
              <a:ea typeface="微软雅黑" pitchFamily="34" charset="-122"/>
            </a:endParaRPr>
          </a:p>
        </p:txBody>
      </p:sp>
      <p:cxnSp>
        <p:nvCxnSpPr>
          <p:cNvPr id="19489" name="直接箭头连接符 61"/>
          <p:cNvCxnSpPr>
            <a:cxnSpLocks noChangeShapeType="1"/>
          </p:cNvCxnSpPr>
          <p:nvPr/>
        </p:nvCxnSpPr>
        <p:spPr bwMode="auto">
          <a:xfrm>
            <a:off x="7432675" y="8220075"/>
            <a:ext cx="4270375" cy="2170113"/>
          </a:xfrm>
          <a:prstGeom prst="straightConnector1">
            <a:avLst/>
          </a:prstGeom>
          <a:noFill/>
          <a:ln w="25400" algn="ctr">
            <a:solidFill>
              <a:schemeClr val="bg1"/>
            </a:solidFill>
            <a:miter lim="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90" name="TextBox 62"/>
          <p:cNvSpPr txBox="1">
            <a:spLocks noChangeArrowheads="1"/>
          </p:cNvSpPr>
          <p:nvPr/>
        </p:nvSpPr>
        <p:spPr bwMode="auto">
          <a:xfrm rot="1654598">
            <a:off x="8356600" y="8909050"/>
            <a:ext cx="26781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b="1">
                <a:solidFill>
                  <a:srgbClr val="C00000"/>
                </a:solidFill>
                <a:latin typeface="微软雅黑" pitchFamily="34" charset="-122"/>
                <a:ea typeface="微软雅黑" pitchFamily="34" charset="-122"/>
              </a:rPr>
              <a:t>5.</a:t>
            </a:r>
            <a:r>
              <a:rPr lang="zh-CN" altLang="en-US" sz="2400">
                <a:solidFill>
                  <a:schemeClr val="bg1"/>
                </a:solidFill>
                <a:latin typeface="微软雅黑" pitchFamily="34" charset="-122"/>
                <a:ea typeface="微软雅黑" pitchFamily="34" charset="-122"/>
              </a:rPr>
              <a:t>数据提交</a:t>
            </a:r>
            <a:r>
              <a:rPr lang="en-US" altLang="zh-CN" sz="2400">
                <a:solidFill>
                  <a:schemeClr val="bg1"/>
                </a:solidFill>
                <a:latin typeface="微软雅黑" pitchFamily="34" charset="-122"/>
                <a:ea typeface="微软雅黑" pitchFamily="34" charset="-122"/>
              </a:rPr>
              <a:t>X=3</a:t>
            </a:r>
            <a:endParaRPr lang="zh-CN" altLang="en-US" sz="2400">
              <a:solidFill>
                <a:schemeClr val="bg1"/>
              </a:solidFill>
              <a:latin typeface="微软雅黑" pitchFamily="34" charset="-122"/>
              <a:ea typeface="微软雅黑" pitchFamily="34" charset="-122"/>
            </a:endParaRPr>
          </a:p>
        </p:txBody>
      </p:sp>
      <p:cxnSp>
        <p:nvCxnSpPr>
          <p:cNvPr id="19491" name="直接箭头连接符 9221"/>
          <p:cNvCxnSpPr>
            <a:cxnSpLocks noChangeShapeType="1"/>
          </p:cNvCxnSpPr>
          <p:nvPr/>
        </p:nvCxnSpPr>
        <p:spPr bwMode="auto">
          <a:xfrm flipH="1">
            <a:off x="2074863" y="7662863"/>
            <a:ext cx="4198937" cy="0"/>
          </a:xfrm>
          <a:prstGeom prst="straightConnector1">
            <a:avLst/>
          </a:prstGeom>
          <a:noFill/>
          <a:ln w="25400" algn="ctr">
            <a:solidFill>
              <a:schemeClr val="bg1"/>
            </a:solidFill>
            <a:prstDash val="dash"/>
            <a:miter lim="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92" name="TextBox 72"/>
          <p:cNvSpPr txBox="1">
            <a:spLocks noChangeArrowheads="1"/>
          </p:cNvSpPr>
          <p:nvPr/>
        </p:nvSpPr>
        <p:spPr bwMode="auto">
          <a:xfrm>
            <a:off x="2794000" y="7731125"/>
            <a:ext cx="2744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b="1">
                <a:solidFill>
                  <a:srgbClr val="C00000"/>
                </a:solidFill>
                <a:latin typeface="微软雅黑" pitchFamily="34" charset="-122"/>
                <a:ea typeface="微软雅黑" pitchFamily="34" charset="-122"/>
              </a:rPr>
              <a:t>4.</a:t>
            </a:r>
            <a:r>
              <a:rPr lang="zh-CN" altLang="en-US" sz="2400">
                <a:solidFill>
                  <a:schemeClr val="bg1"/>
                </a:solidFill>
                <a:latin typeface="微软雅黑" pitchFamily="34" charset="-122"/>
                <a:ea typeface="微软雅黑" pitchFamily="34" charset="-122"/>
              </a:rPr>
              <a:t>确认接收：</a:t>
            </a:r>
            <a:r>
              <a:rPr lang="en-US" altLang="zh-CN" sz="2400">
                <a:solidFill>
                  <a:schemeClr val="bg1"/>
                </a:solidFill>
                <a:latin typeface="微软雅黑" pitchFamily="34" charset="-122"/>
                <a:ea typeface="微软雅黑" pitchFamily="34" charset="-122"/>
              </a:rPr>
              <a:t>X=3</a:t>
            </a:r>
            <a:endParaRPr lang="zh-CN" altLang="en-US" sz="2400">
              <a:solidFill>
                <a:schemeClr val="bg1"/>
              </a:solidFill>
              <a:latin typeface="微软雅黑" pitchFamily="34" charset="-122"/>
              <a:ea typeface="微软雅黑" pitchFamily="34" charset="-122"/>
            </a:endParaRPr>
          </a:p>
        </p:txBody>
      </p:sp>
      <p:sp>
        <p:nvSpPr>
          <p:cNvPr id="19493" name="TextBox 9224"/>
          <p:cNvSpPr txBox="1">
            <a:spLocks noChangeArrowheads="1"/>
          </p:cNvSpPr>
          <p:nvPr/>
        </p:nvSpPr>
        <p:spPr bwMode="auto">
          <a:xfrm>
            <a:off x="16008350" y="5360988"/>
            <a:ext cx="7254875"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1270000" indent="-6350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905000" indent="-6350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2540000" indent="-6350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3175000" indent="-6350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3632200" indent="-6350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4089400" indent="-6350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4546600" indent="-6350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5003800" indent="-6350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lnSpc>
                <a:spcPct val="150000"/>
              </a:lnSpc>
              <a:spcBef>
                <a:spcPct val="0"/>
              </a:spcBef>
              <a:buSzTx/>
              <a:buFont typeface="Helvetica Light" charset="0"/>
              <a:buAutoNum type="circleNumDbPlain"/>
            </a:pPr>
            <a:r>
              <a:rPr lang="en-US" altLang="zh-CN" sz="2400" dirty="0">
                <a:solidFill>
                  <a:schemeClr val="bg1"/>
                </a:solidFill>
                <a:latin typeface="微软雅黑" pitchFamily="34" charset="-122"/>
                <a:ea typeface="微软雅黑" pitchFamily="34" charset="-122"/>
              </a:rPr>
              <a:t>Client</a:t>
            </a:r>
            <a:r>
              <a:rPr lang="zh-CN" altLang="en-US" sz="2400" dirty="0">
                <a:solidFill>
                  <a:schemeClr val="bg1"/>
                </a:solidFill>
                <a:latin typeface="微软雅黑" pitchFamily="34" charset="-122"/>
                <a:ea typeface="微软雅黑" pitchFamily="34" charset="-122"/>
              </a:rPr>
              <a:t>向</a:t>
            </a:r>
            <a:r>
              <a:rPr lang="en-US" altLang="zh-CN" sz="2400" dirty="0">
                <a:solidFill>
                  <a:schemeClr val="bg1"/>
                </a:solidFill>
                <a:latin typeface="微软雅黑" pitchFamily="34" charset="-122"/>
                <a:ea typeface="微软雅黑" pitchFamily="34" charset="-122"/>
              </a:rPr>
              <a:t>Leader</a:t>
            </a:r>
            <a:r>
              <a:rPr lang="zh-CN" altLang="en-US" sz="2400" dirty="0">
                <a:solidFill>
                  <a:schemeClr val="bg1"/>
                </a:solidFill>
                <a:latin typeface="微软雅黑" pitchFamily="34" charset="-122"/>
                <a:ea typeface="微软雅黑" pitchFamily="34" charset="-122"/>
              </a:rPr>
              <a:t>发出请求，</a:t>
            </a:r>
            <a:r>
              <a:rPr lang="en-US" altLang="zh-CN" sz="2400" dirty="0">
                <a:solidFill>
                  <a:schemeClr val="bg1"/>
                </a:solidFill>
                <a:latin typeface="微软雅黑" pitchFamily="34" charset="-122"/>
                <a:ea typeface="微软雅黑" pitchFamily="34" charset="-122"/>
              </a:rPr>
              <a:t>Leader</a:t>
            </a:r>
            <a:r>
              <a:rPr lang="zh-CN" altLang="en-US" sz="2400" dirty="0">
                <a:solidFill>
                  <a:schemeClr val="bg1"/>
                </a:solidFill>
                <a:latin typeface="微软雅黑" pitchFamily="34" charset="-122"/>
                <a:ea typeface="微软雅黑" pitchFamily="34" charset="-122"/>
              </a:rPr>
              <a:t>将日志条目加入到它的日志中</a:t>
            </a:r>
            <a:endParaRPr lang="en-US" altLang="zh-CN" sz="2400" dirty="0">
              <a:solidFill>
                <a:schemeClr val="bg1"/>
              </a:solidFill>
              <a:latin typeface="微软雅黑" pitchFamily="34" charset="-122"/>
              <a:ea typeface="微软雅黑" pitchFamily="34" charset="-122"/>
            </a:endParaRPr>
          </a:p>
          <a:p>
            <a:pPr eaLnBrk="1">
              <a:lnSpc>
                <a:spcPct val="150000"/>
              </a:lnSpc>
              <a:spcBef>
                <a:spcPct val="0"/>
              </a:spcBef>
              <a:buSzTx/>
              <a:buFont typeface="Helvetica Light" charset="0"/>
              <a:buAutoNum type="circleNumDbPlain"/>
            </a:pPr>
            <a:r>
              <a:rPr lang="zh-CN" altLang="en-US" sz="2400" dirty="0">
                <a:solidFill>
                  <a:schemeClr val="bg1"/>
                </a:solidFill>
                <a:latin typeface="微软雅黑" pitchFamily="34" charset="-122"/>
                <a:ea typeface="微软雅黑" pitchFamily="34" charset="-122"/>
              </a:rPr>
              <a:t>并行向其他服务器发起日志复制请求</a:t>
            </a:r>
            <a:endParaRPr lang="en-US" altLang="zh-CN" sz="2400" dirty="0">
              <a:solidFill>
                <a:schemeClr val="bg1"/>
              </a:solidFill>
              <a:latin typeface="微软雅黑" pitchFamily="34" charset="-122"/>
              <a:ea typeface="微软雅黑" pitchFamily="34" charset="-122"/>
            </a:endParaRPr>
          </a:p>
          <a:p>
            <a:pPr eaLnBrk="1">
              <a:lnSpc>
                <a:spcPct val="150000"/>
              </a:lnSpc>
              <a:spcBef>
                <a:spcPct val="0"/>
              </a:spcBef>
              <a:buSzTx/>
              <a:buFont typeface="Helvetica Light" charset="0"/>
              <a:buAutoNum type="circleNumDbPlain"/>
            </a:pPr>
            <a:r>
              <a:rPr lang="en-US" altLang="zh-CN" sz="2400" dirty="0">
                <a:solidFill>
                  <a:schemeClr val="bg1"/>
                </a:solidFill>
                <a:latin typeface="微软雅黑" pitchFamily="34" charset="-122"/>
                <a:ea typeface="微软雅黑" pitchFamily="34" charset="-122"/>
              </a:rPr>
              <a:t>Leader</a:t>
            </a:r>
            <a:r>
              <a:rPr lang="zh-CN" altLang="en-US" sz="2400" dirty="0">
                <a:solidFill>
                  <a:schemeClr val="bg1"/>
                </a:solidFill>
                <a:latin typeface="微软雅黑" pitchFamily="34" charset="-122"/>
                <a:ea typeface="微软雅黑" pitchFamily="34" charset="-122"/>
              </a:rPr>
              <a:t>确认日志条目被</a:t>
            </a:r>
            <a:r>
              <a:rPr lang="zh-CN" altLang="en-US" sz="2400" dirty="0">
                <a:solidFill>
                  <a:srgbClr val="C00000"/>
                </a:solidFill>
                <a:latin typeface="微软雅黑" pitchFamily="34" charset="-122"/>
                <a:ea typeface="微软雅黑" pitchFamily="34" charset="-122"/>
              </a:rPr>
              <a:t>安全复制</a:t>
            </a:r>
            <a:r>
              <a:rPr lang="zh-CN" altLang="en-US" sz="2400" dirty="0">
                <a:solidFill>
                  <a:schemeClr val="bg1"/>
                </a:solidFill>
                <a:latin typeface="微软雅黑" pitchFamily="34" charset="-122"/>
                <a:ea typeface="微软雅黑" pitchFamily="34" charset="-122"/>
              </a:rPr>
              <a:t>之后，将该条目应用到状态机</a:t>
            </a:r>
            <a:endParaRPr lang="en-US" altLang="zh-CN" sz="2400" dirty="0">
              <a:solidFill>
                <a:schemeClr val="bg1"/>
              </a:solidFill>
              <a:latin typeface="微软雅黑" pitchFamily="34" charset="-122"/>
              <a:ea typeface="微软雅黑" pitchFamily="34" charset="-122"/>
            </a:endParaRPr>
          </a:p>
          <a:p>
            <a:pPr eaLnBrk="1">
              <a:lnSpc>
                <a:spcPct val="150000"/>
              </a:lnSpc>
              <a:spcBef>
                <a:spcPct val="0"/>
              </a:spcBef>
              <a:buSzTx/>
              <a:buFont typeface="Helvetica Light" charset="0"/>
              <a:buAutoNum type="circleNumDbPlain"/>
            </a:pPr>
            <a:r>
              <a:rPr lang="zh-CN" altLang="en-US" sz="2400" dirty="0">
                <a:solidFill>
                  <a:schemeClr val="bg1"/>
                </a:solidFill>
                <a:latin typeface="微软雅黑" pitchFamily="34" charset="-122"/>
                <a:ea typeface="微软雅黑" pitchFamily="34" charset="-122"/>
              </a:rPr>
              <a:t>向</a:t>
            </a:r>
            <a:r>
              <a:rPr lang="en-US" altLang="zh-CN" sz="2400" dirty="0">
                <a:solidFill>
                  <a:schemeClr val="bg1"/>
                </a:solidFill>
                <a:latin typeface="微软雅黑" pitchFamily="34" charset="-122"/>
                <a:ea typeface="微软雅黑" pitchFamily="34" charset="-122"/>
              </a:rPr>
              <a:t>Client</a:t>
            </a:r>
            <a:r>
              <a:rPr lang="zh-CN" altLang="en-US" sz="2400" dirty="0">
                <a:solidFill>
                  <a:schemeClr val="bg1"/>
                </a:solidFill>
                <a:latin typeface="微软雅黑" pitchFamily="34" charset="-122"/>
                <a:ea typeface="微软雅黑" pitchFamily="34" charset="-122"/>
              </a:rPr>
              <a:t>返回结果</a:t>
            </a:r>
            <a:endParaRPr lang="en-US" altLang="zh-CN" sz="2400" dirty="0">
              <a:solidFill>
                <a:schemeClr val="bg1"/>
              </a:solidFill>
              <a:latin typeface="微软雅黑" pitchFamily="34" charset="-122"/>
              <a:ea typeface="微软雅黑" pitchFamily="34" charset="-122"/>
            </a:endParaRPr>
          </a:p>
          <a:p>
            <a:pPr eaLnBrk="1">
              <a:lnSpc>
                <a:spcPct val="150000"/>
              </a:lnSpc>
              <a:spcBef>
                <a:spcPct val="0"/>
              </a:spcBef>
              <a:buSzTx/>
              <a:buFont typeface="Helvetica Light" charset="0"/>
              <a:buAutoNum type="circleNumDbPlain"/>
            </a:pPr>
            <a:r>
              <a:rPr lang="en-US" altLang="zh-CN" sz="2400" dirty="0">
                <a:solidFill>
                  <a:schemeClr val="bg1"/>
                </a:solidFill>
                <a:latin typeface="微软雅黑" pitchFamily="34" charset="-122"/>
                <a:ea typeface="微软雅黑" pitchFamily="34" charset="-122"/>
              </a:rPr>
              <a:t>Leader</a:t>
            </a:r>
            <a:r>
              <a:rPr lang="zh-CN" altLang="en-US" sz="2400" dirty="0">
                <a:solidFill>
                  <a:schemeClr val="bg1"/>
                </a:solidFill>
                <a:latin typeface="微软雅黑" pitchFamily="34" charset="-122"/>
                <a:ea typeface="微软雅黑" pitchFamily="34" charset="-122"/>
              </a:rPr>
              <a:t>向</a:t>
            </a:r>
            <a:r>
              <a:rPr lang="en-US" altLang="zh-CN" sz="2400" dirty="0">
                <a:solidFill>
                  <a:schemeClr val="bg1"/>
                </a:solidFill>
                <a:latin typeface="微软雅黑" pitchFamily="34" charset="-122"/>
                <a:ea typeface="微软雅黑" pitchFamily="34" charset="-122"/>
              </a:rPr>
              <a:t>Follow</a:t>
            </a:r>
            <a:r>
              <a:rPr lang="zh-CN" altLang="en-US" sz="2400" dirty="0">
                <a:solidFill>
                  <a:schemeClr val="bg1"/>
                </a:solidFill>
                <a:latin typeface="微软雅黑" pitchFamily="34" charset="-122"/>
                <a:ea typeface="微软雅黑" pitchFamily="34" charset="-122"/>
              </a:rPr>
              <a:t>发出可以提交该日志条目的请求</a:t>
            </a:r>
            <a:endParaRPr lang="en-US" altLang="zh-CN" sz="2400" dirty="0">
              <a:solidFill>
                <a:schemeClr val="bg1"/>
              </a:solidFill>
              <a:latin typeface="微软雅黑" pitchFamily="34" charset="-122"/>
              <a:ea typeface="微软雅黑" pitchFamily="34" charset="-122"/>
            </a:endParaRPr>
          </a:p>
        </p:txBody>
      </p:sp>
      <p:sp>
        <p:nvSpPr>
          <p:cNvPr id="40" name="TextBox 36"/>
          <p:cNvSpPr txBox="1">
            <a:spLocks noChangeArrowheads="1"/>
          </p:cNvSpPr>
          <p:nvPr/>
        </p:nvSpPr>
        <p:spPr bwMode="auto">
          <a:xfrm>
            <a:off x="6172200" y="9115256"/>
            <a:ext cx="912813"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zh-CN"/>
            </a:defPPr>
            <a:lvl1pPr algn="ctr" eaLnBrk="1">
              <a:defRPr sz="2000">
                <a:solidFill>
                  <a:schemeClr val="bg1"/>
                </a:solidFill>
                <a:ea typeface="宋体" pitchFamily="2" charset="-122"/>
              </a:defRPr>
            </a:lvl1pPr>
          </a:lstStyle>
          <a:p>
            <a:r>
              <a:rPr lang="en-US" altLang="zh-CN"/>
              <a:t>X=3</a:t>
            </a:r>
            <a:endParaRPr lang="zh-CN" altLang="en-US"/>
          </a:p>
        </p:txBody>
      </p:sp>
      <p:sp>
        <p:nvSpPr>
          <p:cNvPr id="41" name="TextBox 36"/>
          <p:cNvSpPr txBox="1">
            <a:spLocks noChangeArrowheads="1"/>
          </p:cNvSpPr>
          <p:nvPr/>
        </p:nvSpPr>
        <p:spPr bwMode="auto">
          <a:xfrm>
            <a:off x="13192125" y="4838700"/>
            <a:ext cx="912813"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zh-CN"/>
            </a:defPPr>
            <a:lvl1pPr algn="ctr" eaLnBrk="1">
              <a:defRPr sz="2000">
                <a:solidFill>
                  <a:schemeClr val="bg1"/>
                </a:solidFill>
                <a:ea typeface="宋体" pitchFamily="2" charset="-122"/>
              </a:defRPr>
            </a:lvl1pPr>
          </a:lstStyle>
          <a:p>
            <a:r>
              <a:rPr lang="en-US" altLang="zh-CN"/>
              <a:t>X=3</a:t>
            </a:r>
            <a:endParaRPr lang="zh-CN" altLang="en-US"/>
          </a:p>
        </p:txBody>
      </p:sp>
      <p:sp>
        <p:nvSpPr>
          <p:cNvPr id="42" name="TextBox 36"/>
          <p:cNvSpPr txBox="1">
            <a:spLocks noChangeArrowheads="1"/>
          </p:cNvSpPr>
          <p:nvPr/>
        </p:nvSpPr>
        <p:spPr bwMode="auto">
          <a:xfrm>
            <a:off x="13192125" y="10634663"/>
            <a:ext cx="912813"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zh-CN"/>
            </a:defPPr>
            <a:lvl1pPr algn="ctr" eaLnBrk="1">
              <a:defRPr sz="2000">
                <a:solidFill>
                  <a:schemeClr val="bg1"/>
                </a:solidFill>
                <a:ea typeface="宋体" pitchFamily="2" charset="-122"/>
              </a:defRPr>
            </a:lvl1pPr>
          </a:lstStyle>
          <a:p>
            <a:r>
              <a:rPr lang="en-US" altLang="zh-CN"/>
              <a:t>X=3</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48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8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70"/>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9476"/>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947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4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48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48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48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9473"/>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9492"/>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949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9488"/>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19487"/>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9489"/>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9490"/>
                                        </p:tgtEl>
                                        <p:attrNameLst>
                                          <p:attrName>style.visibility</p:attrName>
                                        </p:attrNameLst>
                                      </p:cBhvr>
                                      <p:to>
                                        <p:strVal val="visible"/>
                                      </p:to>
                                    </p:set>
                                  </p:childTnLst>
                                </p:cTn>
                              </p:par>
                            </p:childTnLst>
                          </p:cTn>
                        </p:par>
                        <p:par>
                          <p:cTn id="62" fill="hold">
                            <p:stCondLst>
                              <p:cond delay="0"/>
                            </p:stCondLst>
                            <p:childTnLst>
                              <p:par>
                                <p:cTn id="63" presetID="1" presetClass="exit" presetSubtype="0" fill="hold" grpId="1" nodeType="afterEffect">
                                  <p:stCondLst>
                                    <p:cond delay="0"/>
                                  </p:stCondLst>
                                  <p:childTnLst>
                                    <p:set>
                                      <p:cBhvr>
                                        <p:cTn id="64" dur="1" fill="hold">
                                          <p:stCondLst>
                                            <p:cond delay="0"/>
                                          </p:stCondLst>
                                        </p:cTn>
                                        <p:tgtEl>
                                          <p:spTgt spid="19476"/>
                                        </p:tgtEl>
                                        <p:attrNameLst>
                                          <p:attrName>style.visibility</p:attrName>
                                        </p:attrNameLst>
                                      </p:cBhvr>
                                      <p:to>
                                        <p:strVal val="hidden"/>
                                      </p:to>
                                    </p:set>
                                  </p:childTnLst>
                                </p:cTn>
                              </p:par>
                            </p:childTnLst>
                          </p:cTn>
                        </p:par>
                        <p:par>
                          <p:cTn id="65" fill="hold">
                            <p:stCondLst>
                              <p:cond delay="0"/>
                            </p:stCondLst>
                            <p:childTnLst>
                              <p:par>
                                <p:cTn id="66" presetID="1" presetClass="entr" presetSubtype="0" fill="hold" grpId="0" nodeType="afterEffect">
                                  <p:stCondLst>
                                    <p:cond delay="0"/>
                                  </p:stCondLst>
                                  <p:childTnLst>
                                    <p:set>
                                      <p:cBhvr>
                                        <p:cTn id="67" dur="1" fill="hold">
                                          <p:stCondLst>
                                            <p:cond delay="0"/>
                                          </p:stCondLst>
                                        </p:cTn>
                                        <p:tgtEl>
                                          <p:spTgt spid="41"/>
                                        </p:tgtEl>
                                        <p:attrNameLst>
                                          <p:attrName>style.visibility</p:attrName>
                                        </p:attrNameLst>
                                      </p:cBhvr>
                                      <p:to>
                                        <p:strVal val="visible"/>
                                      </p:to>
                                    </p:set>
                                  </p:childTnLst>
                                </p:cTn>
                              </p:par>
                            </p:childTnLst>
                          </p:cTn>
                        </p:par>
                        <p:par>
                          <p:cTn id="68" fill="hold">
                            <p:stCondLst>
                              <p:cond delay="0"/>
                            </p:stCondLst>
                            <p:childTnLst>
                              <p:par>
                                <p:cTn id="69" presetID="1" presetClass="exit" presetSubtype="0" fill="hold" grpId="1" nodeType="afterEffect">
                                  <p:stCondLst>
                                    <p:cond delay="0"/>
                                  </p:stCondLst>
                                  <p:childTnLst>
                                    <p:set>
                                      <p:cBhvr>
                                        <p:cTn id="70" dur="1" fill="hold">
                                          <p:stCondLst>
                                            <p:cond delay="0"/>
                                          </p:stCondLst>
                                        </p:cTn>
                                        <p:tgtEl>
                                          <p:spTgt spid="19479"/>
                                        </p:tgtEl>
                                        <p:attrNameLst>
                                          <p:attrName>style.visibility</p:attrName>
                                        </p:attrNameLst>
                                      </p:cBhvr>
                                      <p:to>
                                        <p:strVal val="hidden"/>
                                      </p:to>
                                    </p:set>
                                  </p:childTnLst>
                                </p:cTn>
                              </p:par>
                            </p:childTnLst>
                          </p:cTn>
                        </p:par>
                        <p:par>
                          <p:cTn id="71" fill="hold">
                            <p:stCondLst>
                              <p:cond delay="0"/>
                            </p:stCondLst>
                            <p:childTnLst>
                              <p:par>
                                <p:cTn id="72" presetID="1" presetClass="entr" presetSubtype="0" fill="hold" grpId="0" nodeType="afterEffect">
                                  <p:stCondLst>
                                    <p:cond delay="0"/>
                                  </p:stCondLst>
                                  <p:childTnLst>
                                    <p:set>
                                      <p:cBhvr>
                                        <p:cTn id="73"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3" grpId="0" animBg="1"/>
      <p:bldP spid="19473" grpId="1" animBg="1"/>
      <p:bldP spid="19476" grpId="0" animBg="1"/>
      <p:bldP spid="19476" grpId="1" animBg="1"/>
      <p:bldP spid="19479" grpId="0" animBg="1"/>
      <p:bldP spid="19479" grpId="1" animBg="1"/>
      <p:bldP spid="19480" grpId="0"/>
      <p:bldP spid="19481" grpId="0"/>
      <p:bldP spid="19482" grpId="0"/>
      <p:bldP spid="19484" grpId="0"/>
      <p:bldP spid="19486" grpId="0"/>
      <p:bldP spid="19488" grpId="0"/>
      <p:bldP spid="19490" grpId="0"/>
      <p:bldP spid="19492" grpId="0"/>
      <p:bldP spid="40" grpId="0" animBg="1"/>
      <p:bldP spid="41" grpId="0"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2" name="Rectangle 1"/>
          <p:cNvSpPr>
            <a:spLocks/>
          </p:cNvSpPr>
          <p:nvPr/>
        </p:nvSpPr>
        <p:spPr bwMode="auto">
          <a:xfrm>
            <a:off x="755650" y="889000"/>
            <a:ext cx="5276850"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dirty="0">
                <a:latin typeface="微软雅黑" pitchFamily="34" charset="-122"/>
                <a:ea typeface="微软雅黑" pitchFamily="34" charset="-122"/>
                <a:sym typeface="FZLanTingHeiS-EL-GB" charset="0"/>
              </a:rPr>
              <a:t>日志复制</a:t>
            </a:r>
            <a:r>
              <a:rPr lang="en-US" altLang="zh-CN" sz="4000" dirty="0">
                <a:latin typeface="微软雅黑" pitchFamily="34" charset="-122"/>
                <a:ea typeface="微软雅黑" pitchFamily="34" charset="-122"/>
                <a:sym typeface="FZLanTingHeiS-EL-GB" charset="0"/>
              </a:rPr>
              <a:t>--Leader</a:t>
            </a:r>
            <a:r>
              <a:rPr lang="zh-CN" altLang="en-US" sz="4000" dirty="0">
                <a:latin typeface="微软雅黑" pitchFamily="34" charset="-122"/>
                <a:ea typeface="微软雅黑" pitchFamily="34" charset="-122"/>
                <a:sym typeface="FZLanTingHeiS-EL-GB" charset="0"/>
              </a:rPr>
              <a:t>异常</a:t>
            </a:r>
            <a:endParaRPr lang="zh-CN" altLang="zh-CN" sz="1800" dirty="0">
              <a:solidFill>
                <a:srgbClr val="000000"/>
              </a:solidFill>
              <a:latin typeface="微软雅黑" pitchFamily="34" charset="-122"/>
              <a:ea typeface="微软雅黑" pitchFamily="34" charset="-122"/>
              <a:sym typeface="FZLanTingHeiS-EL-GB" charset="0"/>
            </a:endParaRPr>
          </a:p>
        </p:txBody>
      </p:sp>
      <p:sp>
        <p:nvSpPr>
          <p:cNvPr id="20483"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sp>
        <p:nvSpPr>
          <p:cNvPr id="20484" name="文本框 1"/>
          <p:cNvSpPr txBox="1">
            <a:spLocks noChangeArrowheads="1"/>
          </p:cNvSpPr>
          <p:nvPr/>
        </p:nvSpPr>
        <p:spPr bwMode="auto">
          <a:xfrm>
            <a:off x="614363" y="2652713"/>
            <a:ext cx="12774612"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150000"/>
              </a:lnSpc>
            </a:pPr>
            <a:r>
              <a:rPr lang="en-US" altLang="zh-CN" sz="3600" dirty="0">
                <a:solidFill>
                  <a:schemeClr val="bg1"/>
                </a:solidFill>
                <a:latin typeface="微软雅黑" pitchFamily="34" charset="-122"/>
                <a:ea typeface="微软雅黑" pitchFamily="34" charset="-122"/>
              </a:rPr>
              <a:t>1. </a:t>
            </a:r>
            <a:r>
              <a:rPr lang="zh-CN" altLang="en-US" sz="3600" dirty="0">
                <a:solidFill>
                  <a:schemeClr val="bg1"/>
                </a:solidFill>
                <a:latin typeface="微软雅黑" pitchFamily="34" charset="-122"/>
                <a:ea typeface="微软雅黑" pitchFamily="34" charset="-122"/>
              </a:rPr>
              <a:t>数据发送到</a:t>
            </a:r>
            <a:r>
              <a:rPr lang="en-US" altLang="zh-CN" sz="3600" dirty="0">
                <a:solidFill>
                  <a:schemeClr val="bg1"/>
                </a:solidFill>
                <a:latin typeface="微软雅黑" pitchFamily="34" charset="-122"/>
                <a:ea typeface="微软雅黑" pitchFamily="34" charset="-122"/>
              </a:rPr>
              <a:t>Leader</a:t>
            </a:r>
            <a:r>
              <a:rPr lang="zh-CN" altLang="en-US" sz="3600" dirty="0">
                <a:solidFill>
                  <a:schemeClr val="bg1"/>
                </a:solidFill>
                <a:latin typeface="微软雅黑" pitchFamily="34" charset="-122"/>
                <a:ea typeface="微软雅黑" pitchFamily="34" charset="-122"/>
              </a:rPr>
              <a:t>，但未复制到</a:t>
            </a:r>
            <a:r>
              <a:rPr lang="en-US" altLang="zh-CN" sz="3600" dirty="0">
                <a:solidFill>
                  <a:schemeClr val="bg1"/>
                </a:solidFill>
                <a:latin typeface="微软雅黑" pitchFamily="34" charset="-122"/>
                <a:ea typeface="微软雅黑" pitchFamily="34" charset="-122"/>
              </a:rPr>
              <a:t>Follower</a:t>
            </a:r>
          </a:p>
        </p:txBody>
      </p:sp>
      <p:grpSp>
        <p:nvGrpSpPr>
          <p:cNvPr id="20485" name="组合 2"/>
          <p:cNvGrpSpPr>
            <a:grpSpLocks/>
          </p:cNvGrpSpPr>
          <p:nvPr/>
        </p:nvGrpSpPr>
        <p:grpSpPr bwMode="auto">
          <a:xfrm>
            <a:off x="4305300" y="7418388"/>
            <a:ext cx="1547813" cy="1008062"/>
            <a:chOff x="617086" y="6353944"/>
            <a:chExt cx="1547924" cy="1008112"/>
          </a:xfrm>
        </p:grpSpPr>
        <p:sp>
          <p:nvSpPr>
            <p:cNvPr id="43" name="椭圆 42"/>
            <p:cNvSpPr/>
            <p:nvPr/>
          </p:nvSpPr>
          <p:spPr bwMode="auto">
            <a:xfrm>
              <a:off x="886980" y="6353944"/>
              <a:ext cx="1008135" cy="1008112"/>
            </a:xfrm>
            <a:prstGeom prst="ellipse">
              <a:avLst/>
            </a:prstGeom>
            <a:solidFill>
              <a:schemeClr val="tx1">
                <a:lumMod val="50000"/>
              </a:schemeClr>
            </a:solidFill>
            <a:ln w="25400" cap="flat" cmpd="sng" algn="ctr">
              <a:solidFill>
                <a:srgbClr val="FFFFFF"/>
              </a:solidFill>
              <a:prstDash val="solid"/>
              <a:miter lim="0"/>
              <a:headEnd type="none" w="med" len="med"/>
              <a:tailEnd type="none" w="med" len="med"/>
            </a:ln>
            <a:effectLst/>
            <a:extLst/>
          </p:spPr>
          <p:txBody>
            <a:bodyPr lIns="50800" tIns="50800" rIns="50800" bIns="50800" anchor="ctr">
              <a:spAutoFit/>
            </a:bodyPr>
            <a:lstStyle/>
            <a:p>
              <a:pPr algn="ctr" eaLnBrk="1">
                <a:defRPr/>
              </a:pPr>
              <a:endParaRPr lang="zh-CN" altLang="en-US">
                <a:ea typeface="宋体" panose="02010600030101010101" pitchFamily="2" charset="-122"/>
              </a:endParaRPr>
            </a:p>
          </p:txBody>
        </p:sp>
        <p:sp>
          <p:nvSpPr>
            <p:cNvPr id="20502" name="TextBox 6"/>
            <p:cNvSpPr txBox="1">
              <a:spLocks noChangeArrowheads="1"/>
            </p:cNvSpPr>
            <p:nvPr/>
          </p:nvSpPr>
          <p:spPr bwMode="auto">
            <a:xfrm>
              <a:off x="617086" y="6596390"/>
              <a:ext cx="15479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800">
                  <a:ea typeface="宋体" pitchFamily="2" charset="-122"/>
                </a:rPr>
                <a:t>Client</a:t>
              </a:r>
              <a:endParaRPr lang="zh-CN" altLang="en-US" sz="2800">
                <a:ea typeface="宋体" pitchFamily="2" charset="-122"/>
              </a:endParaRPr>
            </a:p>
          </p:txBody>
        </p:sp>
      </p:grpSp>
      <p:sp>
        <p:nvSpPr>
          <p:cNvPr id="20486" name="椭圆 8"/>
          <p:cNvSpPr>
            <a:spLocks noChangeArrowheads="1"/>
          </p:cNvSpPr>
          <p:nvPr/>
        </p:nvSpPr>
        <p:spPr bwMode="auto">
          <a:xfrm>
            <a:off x="8931275" y="7280275"/>
            <a:ext cx="1008063" cy="1008063"/>
          </a:xfrm>
          <a:prstGeom prst="ellipse">
            <a:avLst/>
          </a:prstGeom>
          <a:blipFill dpi="0" rotWithShape="0">
            <a:blip r:embed="rId3"/>
            <a:srcRect/>
            <a:tile tx="0" ty="0" sx="100000" sy="100000" flip="none" algn="tl"/>
          </a:blipFill>
          <a:ln w="57150" algn="ctr">
            <a:solidFill>
              <a:srgbClr val="C9152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0487" name="椭圆 9"/>
          <p:cNvSpPr>
            <a:spLocks noChangeArrowheads="1"/>
          </p:cNvSpPr>
          <p:nvPr/>
        </p:nvSpPr>
        <p:spPr bwMode="auto">
          <a:xfrm>
            <a:off x="12560300" y="4865688"/>
            <a:ext cx="1008063"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0488" name="椭圆 10"/>
          <p:cNvSpPr>
            <a:spLocks noChangeArrowheads="1"/>
          </p:cNvSpPr>
          <p:nvPr/>
        </p:nvSpPr>
        <p:spPr bwMode="auto">
          <a:xfrm>
            <a:off x="12590463" y="9002713"/>
            <a:ext cx="1008062"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0489" name="TextBox 11"/>
          <p:cNvSpPr txBox="1">
            <a:spLocks noChangeArrowheads="1"/>
          </p:cNvSpPr>
          <p:nvPr/>
        </p:nvSpPr>
        <p:spPr bwMode="auto">
          <a:xfrm>
            <a:off x="9112250" y="7353300"/>
            <a:ext cx="6477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A</a:t>
            </a:r>
            <a:endParaRPr lang="zh-CN" altLang="en-US">
              <a:ea typeface="宋体" pitchFamily="2" charset="-122"/>
            </a:endParaRPr>
          </a:p>
        </p:txBody>
      </p:sp>
      <p:sp>
        <p:nvSpPr>
          <p:cNvPr id="20490" name="TextBox 12"/>
          <p:cNvSpPr txBox="1">
            <a:spLocks noChangeArrowheads="1"/>
          </p:cNvSpPr>
          <p:nvPr/>
        </p:nvSpPr>
        <p:spPr bwMode="auto">
          <a:xfrm>
            <a:off x="12739688" y="4938713"/>
            <a:ext cx="649287"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B</a:t>
            </a:r>
            <a:endParaRPr lang="zh-CN" altLang="en-US">
              <a:ea typeface="宋体" pitchFamily="2" charset="-122"/>
            </a:endParaRPr>
          </a:p>
        </p:txBody>
      </p:sp>
      <p:sp>
        <p:nvSpPr>
          <p:cNvPr id="20491" name="TextBox 14"/>
          <p:cNvSpPr txBox="1">
            <a:spLocks noChangeArrowheads="1"/>
          </p:cNvSpPr>
          <p:nvPr/>
        </p:nvSpPr>
        <p:spPr bwMode="auto">
          <a:xfrm>
            <a:off x="12771438" y="9075738"/>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C</a:t>
            </a:r>
            <a:endParaRPr lang="zh-CN" altLang="en-US">
              <a:ea typeface="宋体" pitchFamily="2" charset="-122"/>
            </a:endParaRPr>
          </a:p>
        </p:txBody>
      </p:sp>
      <p:cxnSp>
        <p:nvCxnSpPr>
          <p:cNvPr id="20492" name="直接箭头连接符 21"/>
          <p:cNvCxnSpPr>
            <a:cxnSpLocks noChangeShapeType="1"/>
            <a:stCxn id="20502" idx="3"/>
          </p:cNvCxnSpPr>
          <p:nvPr/>
        </p:nvCxnSpPr>
        <p:spPr bwMode="auto">
          <a:xfrm flipV="1">
            <a:off x="5853113" y="7921625"/>
            <a:ext cx="2813050" cy="1588"/>
          </a:xfrm>
          <a:prstGeom prst="straightConnector1">
            <a:avLst/>
          </a:prstGeom>
          <a:noFill/>
          <a:ln w="25400" algn="ctr">
            <a:solidFill>
              <a:schemeClr val="bg1"/>
            </a:solidFill>
            <a:miter lim="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93" name="TextBox 31"/>
          <p:cNvSpPr txBox="1">
            <a:spLocks noChangeArrowheads="1"/>
          </p:cNvSpPr>
          <p:nvPr/>
        </p:nvSpPr>
        <p:spPr bwMode="auto">
          <a:xfrm>
            <a:off x="8523288" y="8586192"/>
            <a:ext cx="912812"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X=1</a:t>
            </a:r>
            <a:endParaRPr lang="zh-CN" altLang="en-US" sz="2000">
              <a:solidFill>
                <a:schemeClr val="bg1"/>
              </a:solidFill>
              <a:ea typeface="宋体" pitchFamily="2" charset="-122"/>
            </a:endParaRPr>
          </a:p>
        </p:txBody>
      </p:sp>
      <p:sp>
        <p:nvSpPr>
          <p:cNvPr id="20494" name="TextBox 35"/>
          <p:cNvSpPr txBox="1">
            <a:spLocks noChangeArrowheads="1"/>
          </p:cNvSpPr>
          <p:nvPr/>
        </p:nvSpPr>
        <p:spPr bwMode="auto">
          <a:xfrm>
            <a:off x="8523288" y="9061450"/>
            <a:ext cx="912812"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Y=2</a:t>
            </a:r>
            <a:endParaRPr lang="zh-CN" altLang="en-US" sz="2000">
              <a:solidFill>
                <a:schemeClr val="bg1"/>
              </a:solidFill>
              <a:ea typeface="宋体" pitchFamily="2" charset="-122"/>
            </a:endParaRPr>
          </a:p>
        </p:txBody>
      </p:sp>
      <p:sp>
        <p:nvSpPr>
          <p:cNvPr id="20495" name="TextBox 36"/>
          <p:cNvSpPr txBox="1">
            <a:spLocks noChangeArrowheads="1"/>
          </p:cNvSpPr>
          <p:nvPr/>
        </p:nvSpPr>
        <p:spPr bwMode="auto">
          <a:xfrm>
            <a:off x="8523288" y="9505950"/>
            <a:ext cx="912812" cy="400050"/>
          </a:xfrm>
          <a:prstGeom prst="rect">
            <a:avLst/>
          </a:prstGeom>
          <a:noFill/>
          <a:ln w="19050">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X=3</a:t>
            </a:r>
            <a:endParaRPr lang="zh-CN" altLang="en-US" sz="2000">
              <a:solidFill>
                <a:schemeClr val="bg1"/>
              </a:solidFill>
              <a:ea typeface="宋体" pitchFamily="2" charset="-122"/>
            </a:endParaRPr>
          </a:p>
        </p:txBody>
      </p:sp>
      <p:sp>
        <p:nvSpPr>
          <p:cNvPr id="20496" name="TextBox 43"/>
          <p:cNvSpPr txBox="1">
            <a:spLocks noChangeArrowheads="1"/>
          </p:cNvSpPr>
          <p:nvPr/>
        </p:nvSpPr>
        <p:spPr bwMode="auto">
          <a:xfrm>
            <a:off x="13769975" y="4665663"/>
            <a:ext cx="912813"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X=1</a:t>
            </a:r>
            <a:endParaRPr lang="zh-CN" altLang="en-US" sz="2000">
              <a:solidFill>
                <a:schemeClr val="bg1"/>
              </a:solidFill>
              <a:ea typeface="宋体" pitchFamily="2" charset="-122"/>
            </a:endParaRPr>
          </a:p>
        </p:txBody>
      </p:sp>
      <p:sp>
        <p:nvSpPr>
          <p:cNvPr id="20497" name="TextBox 44"/>
          <p:cNvSpPr txBox="1">
            <a:spLocks noChangeArrowheads="1"/>
          </p:cNvSpPr>
          <p:nvPr/>
        </p:nvSpPr>
        <p:spPr bwMode="auto">
          <a:xfrm>
            <a:off x="13769975" y="5114925"/>
            <a:ext cx="912813"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Y=2</a:t>
            </a:r>
            <a:endParaRPr lang="zh-CN" altLang="en-US" sz="2000">
              <a:solidFill>
                <a:schemeClr val="bg1"/>
              </a:solidFill>
              <a:ea typeface="宋体" pitchFamily="2" charset="-122"/>
            </a:endParaRPr>
          </a:p>
        </p:txBody>
      </p:sp>
      <p:sp>
        <p:nvSpPr>
          <p:cNvPr id="20498" name="TextBox 46"/>
          <p:cNvSpPr txBox="1">
            <a:spLocks noChangeArrowheads="1"/>
          </p:cNvSpPr>
          <p:nvPr/>
        </p:nvSpPr>
        <p:spPr bwMode="auto">
          <a:xfrm>
            <a:off x="13766800" y="8946232"/>
            <a:ext cx="912813"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X=1</a:t>
            </a:r>
            <a:endParaRPr lang="zh-CN" altLang="en-US" sz="2000">
              <a:solidFill>
                <a:schemeClr val="bg1"/>
              </a:solidFill>
              <a:ea typeface="宋体" pitchFamily="2" charset="-122"/>
            </a:endParaRPr>
          </a:p>
        </p:txBody>
      </p:sp>
      <p:sp>
        <p:nvSpPr>
          <p:cNvPr id="20499" name="TextBox 47"/>
          <p:cNvSpPr txBox="1">
            <a:spLocks noChangeArrowheads="1"/>
          </p:cNvSpPr>
          <p:nvPr/>
        </p:nvSpPr>
        <p:spPr bwMode="auto">
          <a:xfrm>
            <a:off x="13766800" y="9448800"/>
            <a:ext cx="912813" cy="401638"/>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Y=2</a:t>
            </a:r>
            <a:endParaRPr lang="zh-CN" altLang="en-US" sz="2000">
              <a:solidFill>
                <a:schemeClr val="bg1"/>
              </a:solidFill>
              <a:ea typeface="宋体" pitchFamily="2" charset="-122"/>
            </a:endParaRPr>
          </a:p>
        </p:txBody>
      </p:sp>
      <p:sp>
        <p:nvSpPr>
          <p:cNvPr id="20500" name="TextBox 32"/>
          <p:cNvSpPr txBox="1">
            <a:spLocks noChangeArrowheads="1"/>
          </p:cNvSpPr>
          <p:nvPr/>
        </p:nvSpPr>
        <p:spPr bwMode="auto">
          <a:xfrm>
            <a:off x="5745163" y="7361238"/>
            <a:ext cx="27447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2400">
                <a:solidFill>
                  <a:schemeClr val="bg1"/>
                </a:solidFill>
                <a:latin typeface="微软雅黑" pitchFamily="34" charset="-122"/>
                <a:ea typeface="微软雅黑" pitchFamily="34" charset="-122"/>
              </a:rPr>
              <a:t>发送请求：</a:t>
            </a:r>
            <a:r>
              <a:rPr lang="en-US" altLang="zh-CN" sz="2400">
                <a:solidFill>
                  <a:schemeClr val="bg1"/>
                </a:solidFill>
                <a:latin typeface="微软雅黑" pitchFamily="34" charset="-122"/>
                <a:ea typeface="微软雅黑" pitchFamily="34" charset="-122"/>
              </a:rPr>
              <a:t>X=3</a:t>
            </a:r>
            <a:endParaRPr lang="zh-CN" altLang="en-US" sz="2400">
              <a:solidFill>
                <a:schemeClr val="bg1"/>
              </a:solidFill>
              <a:latin typeface="微软雅黑" pitchFamily="34" charset="-122"/>
              <a:ea typeface="微软雅黑" pitchFamily="34" charset="-122"/>
            </a:endParaRPr>
          </a:p>
        </p:txBody>
      </p:sp>
      <p:sp>
        <p:nvSpPr>
          <p:cNvPr id="2" name="TextBox 1"/>
          <p:cNvSpPr txBox="1"/>
          <p:nvPr/>
        </p:nvSpPr>
        <p:spPr>
          <a:xfrm>
            <a:off x="1390800" y="11754544"/>
            <a:ext cx="15265696" cy="52322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由于</a:t>
            </a:r>
            <a:r>
              <a:rPr lang="en-US" altLang="zh-CN" sz="2800" dirty="0" smtClean="0">
                <a:solidFill>
                  <a:schemeClr val="bg1"/>
                </a:solidFill>
                <a:latin typeface="微软雅黑" panose="020B0503020204020204" pitchFamily="34" charset="-122"/>
                <a:ea typeface="微软雅黑" panose="020B0503020204020204" pitchFamily="34" charset="-122"/>
              </a:rPr>
              <a:t>Leader</a:t>
            </a:r>
            <a:r>
              <a:rPr lang="zh-CN" altLang="en-US" sz="2800" dirty="0" smtClean="0">
                <a:solidFill>
                  <a:schemeClr val="bg1"/>
                </a:solidFill>
                <a:latin typeface="微软雅黑" panose="020B0503020204020204" pitchFamily="34" charset="-122"/>
                <a:ea typeface="微软雅黑" panose="020B0503020204020204" pitchFamily="34" charset="-122"/>
              </a:rPr>
              <a:t>异常，</a:t>
            </a:r>
            <a:r>
              <a:rPr lang="en-US" altLang="zh-CN" sz="2800" dirty="0" smtClean="0">
                <a:solidFill>
                  <a:schemeClr val="bg1"/>
                </a:solidFill>
                <a:latin typeface="微软雅黑" panose="020B0503020204020204" pitchFamily="34" charset="-122"/>
                <a:ea typeface="微软雅黑" panose="020B0503020204020204" pitchFamily="34" charset="-122"/>
              </a:rPr>
              <a:t>Client</a:t>
            </a:r>
            <a:r>
              <a:rPr lang="zh-CN" altLang="en-US" sz="2800" dirty="0" smtClean="0">
                <a:solidFill>
                  <a:schemeClr val="bg1"/>
                </a:solidFill>
                <a:latin typeface="微软雅黑" panose="020B0503020204020204" pitchFamily="34" charset="-122"/>
                <a:ea typeface="微软雅黑" panose="020B0503020204020204" pitchFamily="34" charset="-122"/>
              </a:rPr>
              <a:t>接收不到</a:t>
            </a:r>
            <a:r>
              <a:rPr lang="en-US" altLang="zh-CN" sz="2800" dirty="0" smtClean="0">
                <a:solidFill>
                  <a:schemeClr val="bg1"/>
                </a:solidFill>
                <a:latin typeface="微软雅黑" panose="020B0503020204020204" pitchFamily="34" charset="-122"/>
                <a:ea typeface="微软雅黑" panose="020B0503020204020204" pitchFamily="34" charset="-122"/>
              </a:rPr>
              <a:t>ACK</a:t>
            </a:r>
            <a:r>
              <a:rPr lang="zh-CN" altLang="en-US" sz="2800" dirty="0">
                <a:solidFill>
                  <a:schemeClr val="bg1"/>
                </a:solidFill>
                <a:latin typeface="微软雅黑" panose="020B0503020204020204" pitchFamily="34" charset="-122"/>
                <a:ea typeface="微软雅黑" panose="020B0503020204020204" pitchFamily="34" charset="-122"/>
              </a:rPr>
              <a:t>。</a:t>
            </a:r>
            <a:r>
              <a:rPr lang="zh-CN" altLang="en-US" sz="2800" dirty="0" smtClean="0">
                <a:solidFill>
                  <a:schemeClr val="bg1"/>
                </a:solidFill>
                <a:latin typeface="微软雅黑" panose="020B0503020204020204" pitchFamily="34" charset="-122"/>
                <a:ea typeface="微软雅黑" panose="020B0503020204020204" pitchFamily="34" charset="-122"/>
              </a:rPr>
              <a:t>重新选举之后，</a:t>
            </a:r>
            <a:r>
              <a:rPr lang="en-US" altLang="zh-CN" sz="2800" dirty="0" smtClean="0">
                <a:solidFill>
                  <a:schemeClr val="bg1"/>
                </a:solidFill>
                <a:latin typeface="微软雅黑" panose="020B0503020204020204" pitchFamily="34" charset="-122"/>
                <a:ea typeface="微软雅黑" panose="020B0503020204020204" pitchFamily="34" charset="-122"/>
              </a:rPr>
              <a:t>Client</a:t>
            </a:r>
            <a:r>
              <a:rPr lang="zh-CN" altLang="en-US" sz="2800" dirty="0" smtClean="0">
                <a:solidFill>
                  <a:schemeClr val="bg1"/>
                </a:solidFill>
                <a:latin typeface="微软雅黑" panose="020B0503020204020204" pitchFamily="34" charset="-122"/>
                <a:ea typeface="微软雅黑" panose="020B0503020204020204" pitchFamily="34" charset="-122"/>
              </a:rPr>
              <a:t>可重新向新</a:t>
            </a:r>
            <a:r>
              <a:rPr lang="en-US" altLang="zh-CN" sz="2800" dirty="0" smtClean="0">
                <a:solidFill>
                  <a:schemeClr val="bg1"/>
                </a:solidFill>
                <a:latin typeface="微软雅黑" panose="020B0503020204020204" pitchFamily="34" charset="-122"/>
                <a:ea typeface="微软雅黑" panose="020B0503020204020204" pitchFamily="34" charset="-122"/>
              </a:rPr>
              <a:t>Leader</a:t>
            </a:r>
            <a:r>
              <a:rPr lang="zh-CN" altLang="en-US" sz="2800" dirty="0" smtClean="0">
                <a:solidFill>
                  <a:schemeClr val="bg1"/>
                </a:solidFill>
                <a:latin typeface="微软雅黑" panose="020B0503020204020204" pitchFamily="34" charset="-122"/>
                <a:ea typeface="微软雅黑" panose="020B0503020204020204" pitchFamily="34" charset="-122"/>
              </a:rPr>
              <a:t>发出请求</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06" name="Rectangle 1"/>
          <p:cNvSpPr>
            <a:spLocks/>
          </p:cNvSpPr>
          <p:nvPr/>
        </p:nvSpPr>
        <p:spPr bwMode="auto">
          <a:xfrm>
            <a:off x="755650" y="889000"/>
            <a:ext cx="5276850"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a:latin typeface="微软雅黑" pitchFamily="34" charset="-122"/>
                <a:ea typeface="微软雅黑" pitchFamily="34" charset="-122"/>
                <a:sym typeface="FZLanTingHeiS-EL-GB" charset="0"/>
              </a:rPr>
              <a:t>日志复制</a:t>
            </a:r>
            <a:r>
              <a:rPr lang="en-US" altLang="zh-CN" sz="4000">
                <a:latin typeface="微软雅黑" pitchFamily="34" charset="-122"/>
                <a:ea typeface="微软雅黑" pitchFamily="34" charset="-122"/>
                <a:sym typeface="FZLanTingHeiS-EL-GB" charset="0"/>
              </a:rPr>
              <a:t>--Leader</a:t>
            </a:r>
            <a:r>
              <a:rPr lang="zh-CN" altLang="en-US" sz="4000">
                <a:latin typeface="微软雅黑" pitchFamily="34" charset="-122"/>
                <a:ea typeface="微软雅黑" pitchFamily="34" charset="-122"/>
                <a:sym typeface="FZLanTingHeiS-EL-GB" charset="0"/>
              </a:rPr>
              <a:t>异常</a:t>
            </a:r>
            <a:endParaRPr lang="zh-CN" altLang="zh-CN" sz="1800">
              <a:solidFill>
                <a:srgbClr val="000000"/>
              </a:solidFill>
              <a:latin typeface="微软雅黑" pitchFamily="34" charset="-122"/>
              <a:ea typeface="微软雅黑" pitchFamily="34" charset="-122"/>
              <a:sym typeface="FZLanTingHeiS-EL-GB" charset="0"/>
            </a:endParaRPr>
          </a:p>
        </p:txBody>
      </p:sp>
      <p:sp>
        <p:nvSpPr>
          <p:cNvPr id="21507"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grpSp>
        <p:nvGrpSpPr>
          <p:cNvPr id="21508" name="组合 2"/>
          <p:cNvGrpSpPr>
            <a:grpSpLocks/>
          </p:cNvGrpSpPr>
          <p:nvPr/>
        </p:nvGrpSpPr>
        <p:grpSpPr bwMode="auto">
          <a:xfrm>
            <a:off x="4305300" y="7418388"/>
            <a:ext cx="1547813" cy="1008062"/>
            <a:chOff x="617086" y="6353944"/>
            <a:chExt cx="1547924" cy="1008112"/>
          </a:xfrm>
        </p:grpSpPr>
        <p:sp>
          <p:nvSpPr>
            <p:cNvPr id="6" name="椭圆 5"/>
            <p:cNvSpPr/>
            <p:nvPr/>
          </p:nvSpPr>
          <p:spPr bwMode="auto">
            <a:xfrm>
              <a:off x="886980" y="6353944"/>
              <a:ext cx="1008135" cy="1008112"/>
            </a:xfrm>
            <a:prstGeom prst="ellipse">
              <a:avLst/>
            </a:prstGeom>
            <a:solidFill>
              <a:schemeClr val="tx1">
                <a:lumMod val="50000"/>
              </a:schemeClr>
            </a:solidFill>
            <a:ln w="25400" cap="flat" cmpd="sng" algn="ctr">
              <a:solidFill>
                <a:srgbClr val="FFFFFF"/>
              </a:solidFill>
              <a:prstDash val="solid"/>
              <a:miter lim="0"/>
              <a:headEnd type="none" w="med" len="med"/>
              <a:tailEnd type="none" w="med" len="med"/>
            </a:ln>
            <a:effectLst/>
            <a:extLst/>
          </p:spPr>
          <p:txBody>
            <a:bodyPr lIns="50800" tIns="50800" rIns="50800" bIns="50800" anchor="ctr">
              <a:spAutoFit/>
            </a:bodyPr>
            <a:lstStyle/>
            <a:p>
              <a:pPr algn="ctr" eaLnBrk="1">
                <a:defRPr/>
              </a:pPr>
              <a:endParaRPr lang="zh-CN" altLang="en-US">
                <a:ea typeface="宋体" panose="02010600030101010101" pitchFamily="2" charset="-122"/>
              </a:endParaRPr>
            </a:p>
          </p:txBody>
        </p:sp>
        <p:sp>
          <p:nvSpPr>
            <p:cNvPr id="21531" name="TextBox 6"/>
            <p:cNvSpPr txBox="1">
              <a:spLocks noChangeArrowheads="1"/>
            </p:cNvSpPr>
            <p:nvPr/>
          </p:nvSpPr>
          <p:spPr bwMode="auto">
            <a:xfrm>
              <a:off x="617086" y="6596390"/>
              <a:ext cx="15479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800">
                  <a:ea typeface="宋体" pitchFamily="2" charset="-122"/>
                </a:rPr>
                <a:t>Client</a:t>
              </a:r>
              <a:endParaRPr lang="zh-CN" altLang="en-US" sz="2800">
                <a:ea typeface="宋体" pitchFamily="2" charset="-122"/>
              </a:endParaRPr>
            </a:p>
          </p:txBody>
        </p:sp>
      </p:grpSp>
      <p:sp>
        <p:nvSpPr>
          <p:cNvPr id="21509" name="椭圆 8"/>
          <p:cNvSpPr>
            <a:spLocks noChangeArrowheads="1"/>
          </p:cNvSpPr>
          <p:nvPr/>
        </p:nvSpPr>
        <p:spPr bwMode="auto">
          <a:xfrm>
            <a:off x="8931275" y="7280275"/>
            <a:ext cx="1008063" cy="1008063"/>
          </a:xfrm>
          <a:prstGeom prst="ellipse">
            <a:avLst/>
          </a:prstGeom>
          <a:blipFill dpi="0" rotWithShape="0">
            <a:blip r:embed="rId3"/>
            <a:srcRect/>
            <a:tile tx="0" ty="0" sx="100000" sy="100000" flip="none" algn="tl"/>
          </a:blipFill>
          <a:ln w="57150" algn="ctr">
            <a:solidFill>
              <a:srgbClr val="C9152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1510" name="椭圆 9"/>
          <p:cNvSpPr>
            <a:spLocks noChangeArrowheads="1"/>
          </p:cNvSpPr>
          <p:nvPr/>
        </p:nvSpPr>
        <p:spPr bwMode="auto">
          <a:xfrm>
            <a:off x="12560300" y="4865688"/>
            <a:ext cx="1008063"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1511" name="椭圆 10"/>
          <p:cNvSpPr>
            <a:spLocks noChangeArrowheads="1"/>
          </p:cNvSpPr>
          <p:nvPr/>
        </p:nvSpPr>
        <p:spPr bwMode="auto">
          <a:xfrm>
            <a:off x="12590463" y="9002713"/>
            <a:ext cx="1008062"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1512" name="TextBox 11"/>
          <p:cNvSpPr txBox="1">
            <a:spLocks noChangeArrowheads="1"/>
          </p:cNvSpPr>
          <p:nvPr/>
        </p:nvSpPr>
        <p:spPr bwMode="auto">
          <a:xfrm>
            <a:off x="9112250" y="7353300"/>
            <a:ext cx="6477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A</a:t>
            </a:r>
            <a:endParaRPr lang="zh-CN" altLang="en-US">
              <a:ea typeface="宋体" pitchFamily="2" charset="-122"/>
            </a:endParaRPr>
          </a:p>
        </p:txBody>
      </p:sp>
      <p:sp>
        <p:nvSpPr>
          <p:cNvPr id="21513" name="TextBox 12"/>
          <p:cNvSpPr txBox="1">
            <a:spLocks noChangeArrowheads="1"/>
          </p:cNvSpPr>
          <p:nvPr/>
        </p:nvSpPr>
        <p:spPr bwMode="auto">
          <a:xfrm>
            <a:off x="12739688" y="4938713"/>
            <a:ext cx="649287"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B</a:t>
            </a:r>
            <a:endParaRPr lang="zh-CN" altLang="en-US">
              <a:ea typeface="宋体" pitchFamily="2" charset="-122"/>
            </a:endParaRPr>
          </a:p>
        </p:txBody>
      </p:sp>
      <p:sp>
        <p:nvSpPr>
          <p:cNvPr id="21514" name="TextBox 14"/>
          <p:cNvSpPr txBox="1">
            <a:spLocks noChangeArrowheads="1"/>
          </p:cNvSpPr>
          <p:nvPr/>
        </p:nvSpPr>
        <p:spPr bwMode="auto">
          <a:xfrm>
            <a:off x="12771438" y="9075738"/>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C</a:t>
            </a:r>
            <a:endParaRPr lang="zh-CN" altLang="en-US">
              <a:ea typeface="宋体" pitchFamily="2" charset="-122"/>
            </a:endParaRPr>
          </a:p>
        </p:txBody>
      </p:sp>
      <p:cxnSp>
        <p:nvCxnSpPr>
          <p:cNvPr id="21515" name="直接箭头连接符 21"/>
          <p:cNvCxnSpPr>
            <a:cxnSpLocks noChangeShapeType="1"/>
            <a:stCxn id="21531" idx="3"/>
          </p:cNvCxnSpPr>
          <p:nvPr/>
        </p:nvCxnSpPr>
        <p:spPr bwMode="auto">
          <a:xfrm flipV="1">
            <a:off x="5853113" y="7921625"/>
            <a:ext cx="2813050" cy="1588"/>
          </a:xfrm>
          <a:prstGeom prst="straightConnector1">
            <a:avLst/>
          </a:prstGeom>
          <a:noFill/>
          <a:ln w="25400" algn="ctr">
            <a:solidFill>
              <a:schemeClr val="bg1"/>
            </a:solidFill>
            <a:miter lim="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16" name="TextBox 31"/>
          <p:cNvSpPr txBox="1">
            <a:spLocks noChangeArrowheads="1"/>
          </p:cNvSpPr>
          <p:nvPr/>
        </p:nvSpPr>
        <p:spPr bwMode="auto">
          <a:xfrm>
            <a:off x="8523288" y="8586192"/>
            <a:ext cx="912812"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X=1</a:t>
            </a:r>
            <a:endParaRPr lang="zh-CN" altLang="en-US" sz="2000">
              <a:solidFill>
                <a:schemeClr val="bg1"/>
              </a:solidFill>
              <a:ea typeface="宋体" pitchFamily="2" charset="-122"/>
            </a:endParaRPr>
          </a:p>
        </p:txBody>
      </p:sp>
      <p:sp>
        <p:nvSpPr>
          <p:cNvPr id="21517" name="TextBox 35"/>
          <p:cNvSpPr txBox="1">
            <a:spLocks noChangeArrowheads="1"/>
          </p:cNvSpPr>
          <p:nvPr/>
        </p:nvSpPr>
        <p:spPr bwMode="auto">
          <a:xfrm>
            <a:off x="8523288" y="9061450"/>
            <a:ext cx="912812"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Y=2</a:t>
            </a:r>
            <a:endParaRPr lang="zh-CN" altLang="en-US" sz="2000">
              <a:solidFill>
                <a:schemeClr val="bg1"/>
              </a:solidFill>
              <a:ea typeface="宋体" pitchFamily="2" charset="-122"/>
            </a:endParaRPr>
          </a:p>
        </p:txBody>
      </p:sp>
      <p:sp>
        <p:nvSpPr>
          <p:cNvPr id="21518" name="TextBox 36"/>
          <p:cNvSpPr txBox="1">
            <a:spLocks noChangeArrowheads="1"/>
          </p:cNvSpPr>
          <p:nvPr/>
        </p:nvSpPr>
        <p:spPr bwMode="auto">
          <a:xfrm>
            <a:off x="8523288" y="9505950"/>
            <a:ext cx="912812" cy="400050"/>
          </a:xfrm>
          <a:prstGeom prst="rect">
            <a:avLst/>
          </a:prstGeom>
          <a:noFill/>
          <a:ln w="19050">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X=3</a:t>
            </a:r>
            <a:endParaRPr lang="zh-CN" altLang="en-US" sz="2000">
              <a:solidFill>
                <a:schemeClr val="bg1"/>
              </a:solidFill>
              <a:ea typeface="宋体" pitchFamily="2" charset="-122"/>
            </a:endParaRPr>
          </a:p>
        </p:txBody>
      </p:sp>
      <p:sp>
        <p:nvSpPr>
          <p:cNvPr id="21519" name="TextBox 43"/>
          <p:cNvSpPr txBox="1">
            <a:spLocks noChangeArrowheads="1"/>
          </p:cNvSpPr>
          <p:nvPr/>
        </p:nvSpPr>
        <p:spPr bwMode="auto">
          <a:xfrm>
            <a:off x="13769975" y="4665663"/>
            <a:ext cx="912813"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X=1</a:t>
            </a:r>
            <a:endParaRPr lang="zh-CN" altLang="en-US" sz="2000">
              <a:solidFill>
                <a:schemeClr val="bg1"/>
              </a:solidFill>
              <a:ea typeface="宋体" pitchFamily="2" charset="-122"/>
            </a:endParaRPr>
          </a:p>
        </p:txBody>
      </p:sp>
      <p:sp>
        <p:nvSpPr>
          <p:cNvPr id="21520" name="TextBox 44"/>
          <p:cNvSpPr txBox="1">
            <a:spLocks noChangeArrowheads="1"/>
          </p:cNvSpPr>
          <p:nvPr/>
        </p:nvSpPr>
        <p:spPr bwMode="auto">
          <a:xfrm>
            <a:off x="13769975" y="5114925"/>
            <a:ext cx="912813"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Y=2</a:t>
            </a:r>
            <a:endParaRPr lang="zh-CN" altLang="en-US" sz="2000">
              <a:solidFill>
                <a:schemeClr val="bg1"/>
              </a:solidFill>
              <a:ea typeface="宋体" pitchFamily="2" charset="-122"/>
            </a:endParaRPr>
          </a:p>
        </p:txBody>
      </p:sp>
      <p:sp>
        <p:nvSpPr>
          <p:cNvPr id="21521" name="TextBox 46"/>
          <p:cNvSpPr txBox="1">
            <a:spLocks noChangeArrowheads="1"/>
          </p:cNvSpPr>
          <p:nvPr/>
        </p:nvSpPr>
        <p:spPr bwMode="auto">
          <a:xfrm>
            <a:off x="13766800" y="8946232"/>
            <a:ext cx="912813"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X=1</a:t>
            </a:r>
            <a:endParaRPr lang="zh-CN" altLang="en-US" sz="2000">
              <a:solidFill>
                <a:schemeClr val="bg1"/>
              </a:solidFill>
              <a:ea typeface="宋体" pitchFamily="2" charset="-122"/>
            </a:endParaRPr>
          </a:p>
        </p:txBody>
      </p:sp>
      <p:sp>
        <p:nvSpPr>
          <p:cNvPr id="21522" name="TextBox 47"/>
          <p:cNvSpPr txBox="1">
            <a:spLocks noChangeArrowheads="1"/>
          </p:cNvSpPr>
          <p:nvPr/>
        </p:nvSpPr>
        <p:spPr bwMode="auto">
          <a:xfrm>
            <a:off x="13766800" y="9448800"/>
            <a:ext cx="912813" cy="401638"/>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Y=2</a:t>
            </a:r>
            <a:endParaRPr lang="zh-CN" altLang="en-US" sz="2000">
              <a:solidFill>
                <a:schemeClr val="bg1"/>
              </a:solidFill>
              <a:ea typeface="宋体" pitchFamily="2" charset="-122"/>
            </a:endParaRPr>
          </a:p>
        </p:txBody>
      </p:sp>
      <p:sp>
        <p:nvSpPr>
          <p:cNvPr id="21523" name="TextBox 32"/>
          <p:cNvSpPr txBox="1">
            <a:spLocks noChangeArrowheads="1"/>
          </p:cNvSpPr>
          <p:nvPr/>
        </p:nvSpPr>
        <p:spPr bwMode="auto">
          <a:xfrm>
            <a:off x="5745163" y="7361238"/>
            <a:ext cx="27447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2400">
                <a:solidFill>
                  <a:schemeClr val="bg1"/>
                </a:solidFill>
                <a:latin typeface="微软雅黑" pitchFamily="34" charset="-122"/>
                <a:ea typeface="微软雅黑" pitchFamily="34" charset="-122"/>
              </a:rPr>
              <a:t>发送请求：</a:t>
            </a:r>
            <a:r>
              <a:rPr lang="en-US" altLang="zh-CN" sz="2400">
                <a:solidFill>
                  <a:schemeClr val="bg1"/>
                </a:solidFill>
                <a:latin typeface="微软雅黑" pitchFamily="34" charset="-122"/>
                <a:ea typeface="微软雅黑" pitchFamily="34" charset="-122"/>
              </a:rPr>
              <a:t>X=3</a:t>
            </a:r>
            <a:endParaRPr lang="zh-CN" altLang="en-US" sz="2400">
              <a:solidFill>
                <a:schemeClr val="bg1"/>
              </a:solidFill>
              <a:latin typeface="微软雅黑" pitchFamily="34" charset="-122"/>
              <a:ea typeface="微软雅黑" pitchFamily="34" charset="-122"/>
            </a:endParaRPr>
          </a:p>
        </p:txBody>
      </p:sp>
      <p:sp>
        <p:nvSpPr>
          <p:cNvPr id="21524" name="文本框 1"/>
          <p:cNvSpPr txBox="1">
            <a:spLocks noChangeArrowheads="1"/>
          </p:cNvSpPr>
          <p:nvPr/>
        </p:nvSpPr>
        <p:spPr bwMode="auto">
          <a:xfrm>
            <a:off x="614363" y="2652713"/>
            <a:ext cx="203628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150000"/>
              </a:lnSpc>
            </a:pPr>
            <a:r>
              <a:rPr lang="en-US" altLang="zh-CN" sz="3600" dirty="0">
                <a:solidFill>
                  <a:schemeClr val="bg1"/>
                </a:solidFill>
                <a:latin typeface="微软雅黑" pitchFamily="34" charset="-122"/>
                <a:ea typeface="微软雅黑" pitchFamily="34" charset="-122"/>
              </a:rPr>
              <a:t>2. </a:t>
            </a:r>
            <a:r>
              <a:rPr lang="zh-CN" altLang="en-US" sz="3600" dirty="0">
                <a:solidFill>
                  <a:schemeClr val="bg1"/>
                </a:solidFill>
                <a:latin typeface="微软雅黑" pitchFamily="34" charset="-122"/>
                <a:ea typeface="微软雅黑" pitchFamily="34" charset="-122"/>
              </a:rPr>
              <a:t>数据到达 </a:t>
            </a:r>
            <a:r>
              <a:rPr lang="en-US" altLang="zh-CN" sz="3600" dirty="0">
                <a:solidFill>
                  <a:schemeClr val="bg1"/>
                </a:solidFill>
                <a:latin typeface="微软雅黑" pitchFamily="34" charset="-122"/>
                <a:ea typeface="微软雅黑" pitchFamily="34" charset="-122"/>
              </a:rPr>
              <a:t>Leader </a:t>
            </a:r>
            <a:r>
              <a:rPr lang="zh-CN" altLang="en-US" sz="3600" dirty="0">
                <a:solidFill>
                  <a:schemeClr val="bg1"/>
                </a:solidFill>
                <a:latin typeface="微软雅黑" pitchFamily="34" charset="-122"/>
                <a:ea typeface="微软雅黑" pitchFamily="34" charset="-122"/>
              </a:rPr>
              <a:t>节点，成功复制到 </a:t>
            </a:r>
            <a:r>
              <a:rPr lang="en-US" altLang="zh-CN" sz="3600" dirty="0">
                <a:solidFill>
                  <a:schemeClr val="bg1"/>
                </a:solidFill>
                <a:latin typeface="微软雅黑" pitchFamily="34" charset="-122"/>
                <a:ea typeface="微软雅黑" pitchFamily="34" charset="-122"/>
              </a:rPr>
              <a:t>Follower</a:t>
            </a:r>
            <a:r>
              <a:rPr lang="en-US" altLang="zh-CN" sz="3600" dirty="0">
                <a:solidFill>
                  <a:srgbClr val="C91521"/>
                </a:solidFill>
                <a:latin typeface="微软雅黑" pitchFamily="34" charset="-122"/>
                <a:ea typeface="微软雅黑" pitchFamily="34" charset="-122"/>
              </a:rPr>
              <a:t> </a:t>
            </a:r>
            <a:r>
              <a:rPr lang="zh-CN" altLang="en-US" sz="3600" dirty="0">
                <a:solidFill>
                  <a:srgbClr val="C91521"/>
                </a:solidFill>
                <a:latin typeface="微软雅黑" pitchFamily="34" charset="-122"/>
                <a:ea typeface="微软雅黑" pitchFamily="34" charset="-122"/>
              </a:rPr>
              <a:t>所有</a:t>
            </a:r>
            <a:r>
              <a:rPr lang="zh-CN" altLang="en-US" sz="3600" dirty="0">
                <a:solidFill>
                  <a:schemeClr val="bg1"/>
                </a:solidFill>
                <a:latin typeface="微软雅黑" pitchFamily="34" charset="-122"/>
                <a:ea typeface="微软雅黑" pitchFamily="34" charset="-122"/>
              </a:rPr>
              <a:t>节点，但还未向 </a:t>
            </a:r>
            <a:r>
              <a:rPr lang="en-US" altLang="zh-CN" sz="3600" dirty="0">
                <a:solidFill>
                  <a:schemeClr val="bg1"/>
                </a:solidFill>
                <a:latin typeface="微软雅黑" pitchFamily="34" charset="-122"/>
                <a:ea typeface="微软雅黑" pitchFamily="34" charset="-122"/>
              </a:rPr>
              <a:t>Leader </a:t>
            </a:r>
            <a:r>
              <a:rPr lang="zh-CN" altLang="en-US" sz="3600" dirty="0">
                <a:solidFill>
                  <a:schemeClr val="bg1"/>
                </a:solidFill>
                <a:latin typeface="微软雅黑" pitchFamily="34" charset="-122"/>
                <a:ea typeface="微软雅黑" pitchFamily="34" charset="-122"/>
              </a:rPr>
              <a:t>响应接收</a:t>
            </a:r>
          </a:p>
        </p:txBody>
      </p:sp>
      <p:sp>
        <p:nvSpPr>
          <p:cNvPr id="21525" name="TextBox 36"/>
          <p:cNvSpPr txBox="1">
            <a:spLocks noChangeArrowheads="1"/>
          </p:cNvSpPr>
          <p:nvPr/>
        </p:nvSpPr>
        <p:spPr bwMode="auto">
          <a:xfrm>
            <a:off x="13774738" y="5562600"/>
            <a:ext cx="912812" cy="400050"/>
          </a:xfrm>
          <a:prstGeom prst="rect">
            <a:avLst/>
          </a:prstGeom>
          <a:noFill/>
          <a:ln w="19050">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X=3</a:t>
            </a:r>
            <a:endParaRPr lang="zh-CN" altLang="en-US" sz="2000">
              <a:solidFill>
                <a:schemeClr val="bg1"/>
              </a:solidFill>
              <a:ea typeface="宋体" pitchFamily="2" charset="-122"/>
            </a:endParaRPr>
          </a:p>
        </p:txBody>
      </p:sp>
      <p:cxnSp>
        <p:nvCxnSpPr>
          <p:cNvPr id="21526" name="直接箭头连接符 3"/>
          <p:cNvCxnSpPr>
            <a:cxnSpLocks/>
          </p:cNvCxnSpPr>
          <p:nvPr/>
        </p:nvCxnSpPr>
        <p:spPr bwMode="auto">
          <a:xfrm flipV="1">
            <a:off x="10021888" y="5762625"/>
            <a:ext cx="2359025" cy="1341438"/>
          </a:xfrm>
          <a:prstGeom prst="straightConnector1">
            <a:avLst/>
          </a:prstGeom>
          <a:noFill/>
          <a:ln w="25400" algn="ctr">
            <a:solidFill>
              <a:schemeClr val="bg1"/>
            </a:solidFill>
            <a:miter lim="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7" name="直接箭头连接符 6"/>
          <p:cNvCxnSpPr>
            <a:cxnSpLocks/>
          </p:cNvCxnSpPr>
          <p:nvPr/>
        </p:nvCxnSpPr>
        <p:spPr bwMode="auto">
          <a:xfrm>
            <a:off x="10025063" y="8288338"/>
            <a:ext cx="2386012" cy="1217612"/>
          </a:xfrm>
          <a:prstGeom prst="straightConnector1">
            <a:avLst/>
          </a:prstGeom>
          <a:noFill/>
          <a:ln w="25400" algn="ctr">
            <a:solidFill>
              <a:schemeClr val="bg1"/>
            </a:solidFill>
            <a:miter lim="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28" name="TextBox 33"/>
          <p:cNvSpPr txBox="1">
            <a:spLocks noChangeArrowheads="1"/>
          </p:cNvSpPr>
          <p:nvPr/>
        </p:nvSpPr>
        <p:spPr bwMode="auto">
          <a:xfrm rot="-1872807">
            <a:off x="9977438" y="5900738"/>
            <a:ext cx="22621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2400">
                <a:solidFill>
                  <a:schemeClr val="bg1"/>
                </a:solidFill>
                <a:latin typeface="微软雅黑" pitchFamily="34" charset="-122"/>
                <a:ea typeface="微软雅黑" pitchFamily="34" charset="-122"/>
              </a:rPr>
              <a:t>复制</a:t>
            </a:r>
            <a:r>
              <a:rPr lang="en-US" altLang="zh-CN" sz="2400">
                <a:solidFill>
                  <a:schemeClr val="bg1"/>
                </a:solidFill>
                <a:latin typeface="微软雅黑" pitchFamily="34" charset="-122"/>
                <a:ea typeface="微软雅黑" pitchFamily="34" charset="-122"/>
              </a:rPr>
              <a:t>X=3</a:t>
            </a:r>
            <a:endParaRPr lang="zh-CN" altLang="en-US" sz="2400">
              <a:solidFill>
                <a:schemeClr val="bg1"/>
              </a:solidFill>
              <a:latin typeface="微软雅黑" pitchFamily="34" charset="-122"/>
              <a:ea typeface="微软雅黑" pitchFamily="34" charset="-122"/>
            </a:endParaRPr>
          </a:p>
        </p:txBody>
      </p:sp>
      <p:sp>
        <p:nvSpPr>
          <p:cNvPr id="21529" name="TextBox 33"/>
          <p:cNvSpPr txBox="1">
            <a:spLocks noChangeArrowheads="1"/>
          </p:cNvSpPr>
          <p:nvPr/>
        </p:nvSpPr>
        <p:spPr bwMode="auto">
          <a:xfrm rot="1654656">
            <a:off x="9783763" y="8350250"/>
            <a:ext cx="2947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2400" dirty="0">
                <a:solidFill>
                  <a:schemeClr val="bg1"/>
                </a:solidFill>
                <a:latin typeface="微软雅黑" pitchFamily="34" charset="-122"/>
                <a:ea typeface="微软雅黑" pitchFamily="34" charset="-122"/>
              </a:rPr>
              <a:t>复制</a:t>
            </a:r>
            <a:r>
              <a:rPr lang="en-US" altLang="zh-CN" sz="2400" dirty="0" smtClean="0">
                <a:solidFill>
                  <a:schemeClr val="bg1"/>
                </a:solidFill>
                <a:latin typeface="微软雅黑" pitchFamily="34" charset="-122"/>
                <a:ea typeface="微软雅黑" pitchFamily="34" charset="-122"/>
              </a:rPr>
              <a:t>X=3</a:t>
            </a:r>
            <a:endParaRPr lang="zh-CN" altLang="en-US" sz="2400" dirty="0">
              <a:solidFill>
                <a:srgbClr val="C00000"/>
              </a:solidFill>
              <a:latin typeface="微软雅黑" pitchFamily="34" charset="-122"/>
              <a:ea typeface="微软雅黑" pitchFamily="34" charset="-122"/>
            </a:endParaRPr>
          </a:p>
        </p:txBody>
      </p:sp>
      <p:sp>
        <p:nvSpPr>
          <p:cNvPr id="28" name="TextBox 27"/>
          <p:cNvSpPr txBox="1"/>
          <p:nvPr/>
        </p:nvSpPr>
        <p:spPr>
          <a:xfrm>
            <a:off x="1404171" y="11610528"/>
            <a:ext cx="20018224" cy="954107"/>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重新选举之后，虽然数据在 </a:t>
            </a:r>
            <a:r>
              <a:rPr lang="en-US" altLang="zh-CN" sz="2800" dirty="0" smtClean="0">
                <a:solidFill>
                  <a:schemeClr val="bg1"/>
                </a:solidFill>
                <a:latin typeface="微软雅黑" panose="020B0503020204020204" pitchFamily="34" charset="-122"/>
                <a:ea typeface="微软雅黑" panose="020B0503020204020204" pitchFamily="34" charset="-122"/>
              </a:rPr>
              <a:t>Follower </a:t>
            </a:r>
            <a:r>
              <a:rPr lang="zh-CN" altLang="en-US" sz="2800" dirty="0" smtClean="0">
                <a:solidFill>
                  <a:schemeClr val="bg1"/>
                </a:solidFill>
                <a:latin typeface="微软雅黑" panose="020B0503020204020204" pitchFamily="34" charset="-122"/>
                <a:ea typeface="微软雅黑" panose="020B0503020204020204" pitchFamily="34" charset="-122"/>
              </a:rPr>
              <a:t>节点处于未提交状态但保持一致，重新选出</a:t>
            </a:r>
            <a:r>
              <a:rPr lang="en-US" altLang="zh-CN" sz="2800" dirty="0" smtClean="0">
                <a:solidFill>
                  <a:schemeClr val="bg1"/>
                </a:solidFill>
                <a:latin typeface="微软雅黑" panose="020B0503020204020204" pitchFamily="34" charset="-122"/>
                <a:ea typeface="微软雅黑" panose="020B0503020204020204" pitchFamily="34" charset="-122"/>
              </a:rPr>
              <a:t>Leader</a:t>
            </a:r>
            <a:r>
              <a:rPr lang="zh-CN" altLang="en-US" sz="2800" dirty="0" smtClean="0">
                <a:solidFill>
                  <a:schemeClr val="bg1"/>
                </a:solidFill>
                <a:latin typeface="微软雅黑" panose="020B0503020204020204" pitchFamily="34" charset="-122"/>
                <a:ea typeface="微软雅黑" panose="020B0503020204020204" pitchFamily="34" charset="-122"/>
              </a:rPr>
              <a:t>后可完成数据提交。由于原</a:t>
            </a:r>
            <a:r>
              <a:rPr lang="en-US" altLang="zh-CN" sz="2800" dirty="0" smtClean="0">
                <a:solidFill>
                  <a:schemeClr val="bg1"/>
                </a:solidFill>
                <a:latin typeface="微软雅黑" panose="020B0503020204020204" pitchFamily="34" charset="-122"/>
                <a:ea typeface="微软雅黑" panose="020B0503020204020204" pitchFamily="34" charset="-122"/>
              </a:rPr>
              <a:t>Leader</a:t>
            </a:r>
            <a:r>
              <a:rPr lang="zh-CN" altLang="en-US" sz="2800" dirty="0" smtClean="0">
                <a:solidFill>
                  <a:schemeClr val="bg1"/>
                </a:solidFill>
                <a:latin typeface="微软雅黑" panose="020B0503020204020204" pitchFamily="34" charset="-122"/>
                <a:ea typeface="微软雅黑" panose="020B0503020204020204" pitchFamily="34" charset="-122"/>
              </a:rPr>
              <a:t>异常，</a:t>
            </a:r>
            <a:r>
              <a:rPr lang="en-US" altLang="zh-CN" sz="2800" dirty="0" smtClean="0">
                <a:solidFill>
                  <a:schemeClr val="bg1"/>
                </a:solidFill>
                <a:latin typeface="微软雅黑" panose="020B0503020204020204" pitchFamily="34" charset="-122"/>
                <a:ea typeface="微软雅黑" panose="020B0503020204020204" pitchFamily="34" charset="-122"/>
              </a:rPr>
              <a:t>Client</a:t>
            </a:r>
            <a:r>
              <a:rPr lang="zh-CN" altLang="en-US" sz="2800" dirty="0" smtClean="0">
                <a:solidFill>
                  <a:schemeClr val="bg1"/>
                </a:solidFill>
                <a:latin typeface="微软雅黑" panose="020B0503020204020204" pitchFamily="34" charset="-122"/>
                <a:ea typeface="微软雅黑" panose="020B0503020204020204" pitchFamily="34" charset="-122"/>
              </a:rPr>
              <a:t>无法接收到</a:t>
            </a:r>
            <a:r>
              <a:rPr lang="en-US" altLang="zh-CN" sz="2800" dirty="0" smtClean="0">
                <a:solidFill>
                  <a:schemeClr val="bg1"/>
                </a:solidFill>
                <a:latin typeface="微软雅黑" panose="020B0503020204020204" pitchFamily="34" charset="-122"/>
                <a:ea typeface="微软雅黑" panose="020B0503020204020204" pitchFamily="34" charset="-122"/>
              </a:rPr>
              <a:t>ACK</a:t>
            </a:r>
            <a:r>
              <a:rPr lang="zh-CN" altLang="en-US" sz="2800" dirty="0" smtClean="0">
                <a:solidFill>
                  <a:schemeClr val="bg1"/>
                </a:solidFill>
                <a:latin typeface="微软雅黑" panose="020B0503020204020204" pitchFamily="34" charset="-122"/>
                <a:ea typeface="微软雅黑" panose="020B0503020204020204" pitchFamily="34" charset="-122"/>
              </a:rPr>
              <a:t>，会重新向新</a:t>
            </a:r>
            <a:r>
              <a:rPr lang="en-US" altLang="zh-CN" sz="2800" dirty="0" smtClean="0">
                <a:solidFill>
                  <a:schemeClr val="bg1"/>
                </a:solidFill>
                <a:latin typeface="微软雅黑" panose="020B0503020204020204" pitchFamily="34" charset="-122"/>
                <a:ea typeface="微软雅黑" panose="020B0503020204020204" pitchFamily="34" charset="-122"/>
              </a:rPr>
              <a:t>Leader</a:t>
            </a:r>
            <a:r>
              <a:rPr lang="zh-CN" altLang="en-US" sz="2800" dirty="0" smtClean="0">
                <a:solidFill>
                  <a:schemeClr val="bg1"/>
                </a:solidFill>
                <a:latin typeface="微软雅黑" panose="020B0503020204020204" pitchFamily="34" charset="-122"/>
                <a:ea typeface="微软雅黑" panose="020B0503020204020204" pitchFamily="34" charset="-122"/>
              </a:rPr>
              <a:t>发出请求。</a:t>
            </a:r>
            <a:r>
              <a:rPr lang="en-US" altLang="zh-CN" sz="2800" dirty="0" smtClean="0">
                <a:solidFill>
                  <a:srgbClr val="C91521"/>
                </a:solidFill>
                <a:latin typeface="微软雅黑" panose="020B0503020204020204" pitchFamily="34" charset="-122"/>
                <a:ea typeface="微软雅黑" panose="020B0503020204020204" pitchFamily="34" charset="-122"/>
              </a:rPr>
              <a:t>Raft</a:t>
            </a:r>
            <a:r>
              <a:rPr lang="zh-CN" altLang="en-US" sz="2800" dirty="0" smtClean="0">
                <a:solidFill>
                  <a:srgbClr val="C91521"/>
                </a:solidFill>
                <a:latin typeface="微软雅黑" panose="020B0503020204020204" pitchFamily="34" charset="-122"/>
                <a:ea typeface="微软雅黑" panose="020B0503020204020204" pitchFamily="34" charset="-122"/>
              </a:rPr>
              <a:t>要求</a:t>
            </a:r>
            <a:r>
              <a:rPr lang="en-US" altLang="zh-CN" sz="2800" dirty="0" smtClean="0">
                <a:solidFill>
                  <a:srgbClr val="C91521"/>
                </a:solidFill>
                <a:latin typeface="微软雅黑" panose="020B0503020204020204" pitchFamily="34" charset="-122"/>
                <a:ea typeface="微软雅黑" panose="020B0503020204020204" pitchFamily="34" charset="-122"/>
              </a:rPr>
              <a:t>RPC</a:t>
            </a:r>
            <a:r>
              <a:rPr lang="zh-CN" altLang="en-US" sz="2800" dirty="0" smtClean="0">
                <a:solidFill>
                  <a:srgbClr val="C91521"/>
                </a:solidFill>
                <a:latin typeface="微软雅黑" panose="020B0503020204020204" pitchFamily="34" charset="-122"/>
                <a:ea typeface="微软雅黑" panose="020B0503020204020204" pitchFamily="34" charset="-122"/>
              </a:rPr>
              <a:t>幂等</a:t>
            </a:r>
            <a:r>
              <a:rPr lang="zh-CN" altLang="en-US" sz="2800" dirty="0" smtClean="0">
                <a:solidFill>
                  <a:schemeClr val="bg1"/>
                </a:solidFill>
                <a:latin typeface="微软雅黑" panose="020B0503020204020204" pitchFamily="34" charset="-122"/>
                <a:ea typeface="微软雅黑" panose="020B0503020204020204" pitchFamily="34" charset="-122"/>
              </a:rPr>
              <a:t>，所以服务器要实现</a:t>
            </a:r>
            <a:r>
              <a:rPr lang="zh-CN" altLang="en-US" sz="2800" dirty="0" smtClean="0">
                <a:solidFill>
                  <a:srgbClr val="C91521"/>
                </a:solidFill>
                <a:latin typeface="微软雅黑" panose="020B0503020204020204" pitchFamily="34" charset="-122"/>
                <a:ea typeface="微软雅黑" panose="020B0503020204020204" pitchFamily="34" charset="-122"/>
              </a:rPr>
              <a:t>去重机制</a:t>
            </a:r>
            <a:r>
              <a:rPr lang="zh-CN" altLang="en-US" sz="2800" dirty="0" smtClean="0">
                <a:solidFill>
                  <a:schemeClr val="bg1"/>
                </a:solidFill>
                <a:latin typeface="微软雅黑" panose="020B0503020204020204" pitchFamily="34" charset="-122"/>
                <a:ea typeface="微软雅黑" panose="020B0503020204020204" pitchFamily="34" charset="-122"/>
              </a:rPr>
              <a: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9" name="TextBox 36"/>
          <p:cNvSpPr txBox="1">
            <a:spLocks noChangeArrowheads="1"/>
          </p:cNvSpPr>
          <p:nvPr/>
        </p:nvSpPr>
        <p:spPr bwMode="auto">
          <a:xfrm>
            <a:off x="13771563" y="9898063"/>
            <a:ext cx="912812" cy="400050"/>
          </a:xfrm>
          <a:prstGeom prst="rect">
            <a:avLst/>
          </a:prstGeom>
          <a:noFill/>
          <a:ln w="19050">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X=3</a:t>
            </a:r>
            <a:endParaRPr lang="zh-CN" altLang="en-US" sz="2000">
              <a:solidFill>
                <a:schemeClr val="bg1"/>
              </a:solidFill>
              <a:ea typeface="宋体" pitchFamily="2" charset="-122"/>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530" name="Rectangle 1"/>
          <p:cNvSpPr>
            <a:spLocks/>
          </p:cNvSpPr>
          <p:nvPr/>
        </p:nvSpPr>
        <p:spPr bwMode="auto">
          <a:xfrm>
            <a:off x="755650" y="889000"/>
            <a:ext cx="5276850"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a:latin typeface="微软雅黑" pitchFamily="34" charset="-122"/>
                <a:ea typeface="微软雅黑" pitchFamily="34" charset="-122"/>
                <a:sym typeface="FZLanTingHeiS-EL-GB" charset="0"/>
              </a:rPr>
              <a:t>日志复制</a:t>
            </a:r>
            <a:r>
              <a:rPr lang="en-US" altLang="zh-CN" sz="4000">
                <a:latin typeface="微软雅黑" pitchFamily="34" charset="-122"/>
                <a:ea typeface="微软雅黑" pitchFamily="34" charset="-122"/>
                <a:sym typeface="FZLanTingHeiS-EL-GB" charset="0"/>
              </a:rPr>
              <a:t>--Leader</a:t>
            </a:r>
            <a:r>
              <a:rPr lang="zh-CN" altLang="en-US" sz="4000">
                <a:latin typeface="微软雅黑" pitchFamily="34" charset="-122"/>
                <a:ea typeface="微软雅黑" pitchFamily="34" charset="-122"/>
                <a:sym typeface="FZLanTingHeiS-EL-GB" charset="0"/>
              </a:rPr>
              <a:t>异常</a:t>
            </a:r>
            <a:endParaRPr lang="zh-CN" altLang="zh-CN" sz="1800">
              <a:solidFill>
                <a:srgbClr val="000000"/>
              </a:solidFill>
              <a:latin typeface="微软雅黑" pitchFamily="34" charset="-122"/>
              <a:ea typeface="微软雅黑" pitchFamily="34" charset="-122"/>
              <a:sym typeface="FZLanTingHeiS-EL-GB" charset="0"/>
            </a:endParaRPr>
          </a:p>
        </p:txBody>
      </p:sp>
      <p:sp>
        <p:nvSpPr>
          <p:cNvPr id="22531"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grpSp>
        <p:nvGrpSpPr>
          <p:cNvPr id="22532" name="组合 2"/>
          <p:cNvGrpSpPr>
            <a:grpSpLocks/>
          </p:cNvGrpSpPr>
          <p:nvPr/>
        </p:nvGrpSpPr>
        <p:grpSpPr bwMode="auto">
          <a:xfrm>
            <a:off x="4305300" y="7418388"/>
            <a:ext cx="1547813" cy="1008062"/>
            <a:chOff x="617086" y="6353944"/>
            <a:chExt cx="1547924" cy="1008112"/>
          </a:xfrm>
        </p:grpSpPr>
        <p:sp>
          <p:nvSpPr>
            <p:cNvPr id="6" name="椭圆 5"/>
            <p:cNvSpPr/>
            <p:nvPr/>
          </p:nvSpPr>
          <p:spPr bwMode="auto">
            <a:xfrm>
              <a:off x="886980" y="6353944"/>
              <a:ext cx="1008135" cy="1008112"/>
            </a:xfrm>
            <a:prstGeom prst="ellipse">
              <a:avLst/>
            </a:prstGeom>
            <a:solidFill>
              <a:schemeClr val="tx1">
                <a:lumMod val="50000"/>
              </a:schemeClr>
            </a:solidFill>
            <a:ln w="25400" cap="flat" cmpd="sng" algn="ctr">
              <a:solidFill>
                <a:srgbClr val="FFFFFF"/>
              </a:solidFill>
              <a:prstDash val="solid"/>
              <a:miter lim="0"/>
              <a:headEnd type="none" w="med" len="med"/>
              <a:tailEnd type="none" w="med" len="med"/>
            </a:ln>
            <a:effectLst/>
            <a:extLst/>
          </p:spPr>
          <p:txBody>
            <a:bodyPr lIns="50800" tIns="50800" rIns="50800" bIns="50800" anchor="ctr">
              <a:spAutoFit/>
            </a:bodyPr>
            <a:lstStyle/>
            <a:p>
              <a:pPr algn="ctr" eaLnBrk="1">
                <a:defRPr/>
              </a:pPr>
              <a:endParaRPr lang="zh-CN" altLang="en-US">
                <a:ea typeface="宋体" panose="02010600030101010101" pitchFamily="2" charset="-122"/>
              </a:endParaRPr>
            </a:p>
          </p:txBody>
        </p:sp>
        <p:sp>
          <p:nvSpPr>
            <p:cNvPr id="22556" name="TextBox 6"/>
            <p:cNvSpPr txBox="1">
              <a:spLocks noChangeArrowheads="1"/>
            </p:cNvSpPr>
            <p:nvPr/>
          </p:nvSpPr>
          <p:spPr bwMode="auto">
            <a:xfrm>
              <a:off x="617086" y="6596390"/>
              <a:ext cx="15479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800">
                  <a:ea typeface="宋体" pitchFamily="2" charset="-122"/>
                </a:rPr>
                <a:t>Client</a:t>
              </a:r>
              <a:endParaRPr lang="zh-CN" altLang="en-US" sz="2800">
                <a:ea typeface="宋体" pitchFamily="2" charset="-122"/>
              </a:endParaRPr>
            </a:p>
          </p:txBody>
        </p:sp>
      </p:grpSp>
      <p:sp>
        <p:nvSpPr>
          <p:cNvPr id="22533" name="椭圆 8"/>
          <p:cNvSpPr>
            <a:spLocks noChangeArrowheads="1"/>
          </p:cNvSpPr>
          <p:nvPr/>
        </p:nvSpPr>
        <p:spPr bwMode="auto">
          <a:xfrm>
            <a:off x="8931275" y="7280275"/>
            <a:ext cx="1008063" cy="1008063"/>
          </a:xfrm>
          <a:prstGeom prst="ellipse">
            <a:avLst/>
          </a:prstGeom>
          <a:blipFill dpi="0" rotWithShape="0">
            <a:blip r:embed="rId3"/>
            <a:srcRect/>
            <a:tile tx="0" ty="0" sx="100000" sy="100000" flip="none" algn="tl"/>
          </a:blipFill>
          <a:ln w="57150" algn="ctr">
            <a:solidFill>
              <a:srgbClr val="C9152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2534" name="椭圆 9"/>
          <p:cNvSpPr>
            <a:spLocks noChangeArrowheads="1"/>
          </p:cNvSpPr>
          <p:nvPr/>
        </p:nvSpPr>
        <p:spPr bwMode="auto">
          <a:xfrm>
            <a:off x="12560300" y="4865688"/>
            <a:ext cx="1008063"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2535" name="椭圆 10"/>
          <p:cNvSpPr>
            <a:spLocks noChangeArrowheads="1"/>
          </p:cNvSpPr>
          <p:nvPr/>
        </p:nvSpPr>
        <p:spPr bwMode="auto">
          <a:xfrm>
            <a:off x="12590463" y="9002713"/>
            <a:ext cx="1008062"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2536" name="TextBox 11"/>
          <p:cNvSpPr txBox="1">
            <a:spLocks noChangeArrowheads="1"/>
          </p:cNvSpPr>
          <p:nvPr/>
        </p:nvSpPr>
        <p:spPr bwMode="auto">
          <a:xfrm>
            <a:off x="9112250" y="7353300"/>
            <a:ext cx="6477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A</a:t>
            </a:r>
            <a:endParaRPr lang="zh-CN" altLang="en-US">
              <a:ea typeface="宋体" pitchFamily="2" charset="-122"/>
            </a:endParaRPr>
          </a:p>
        </p:txBody>
      </p:sp>
      <p:sp>
        <p:nvSpPr>
          <p:cNvPr id="22537" name="TextBox 12"/>
          <p:cNvSpPr txBox="1">
            <a:spLocks noChangeArrowheads="1"/>
          </p:cNvSpPr>
          <p:nvPr/>
        </p:nvSpPr>
        <p:spPr bwMode="auto">
          <a:xfrm>
            <a:off x="12739688" y="4938713"/>
            <a:ext cx="649287"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B</a:t>
            </a:r>
            <a:endParaRPr lang="zh-CN" altLang="en-US">
              <a:ea typeface="宋体" pitchFamily="2" charset="-122"/>
            </a:endParaRPr>
          </a:p>
        </p:txBody>
      </p:sp>
      <p:sp>
        <p:nvSpPr>
          <p:cNvPr id="22538" name="TextBox 14"/>
          <p:cNvSpPr txBox="1">
            <a:spLocks noChangeArrowheads="1"/>
          </p:cNvSpPr>
          <p:nvPr/>
        </p:nvSpPr>
        <p:spPr bwMode="auto">
          <a:xfrm>
            <a:off x="12771438" y="9075738"/>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C</a:t>
            </a:r>
            <a:endParaRPr lang="zh-CN" altLang="en-US">
              <a:ea typeface="宋体" pitchFamily="2" charset="-122"/>
            </a:endParaRPr>
          </a:p>
        </p:txBody>
      </p:sp>
      <p:cxnSp>
        <p:nvCxnSpPr>
          <p:cNvPr id="22539" name="直接箭头连接符 21"/>
          <p:cNvCxnSpPr>
            <a:cxnSpLocks noChangeShapeType="1"/>
            <a:stCxn id="22556" idx="3"/>
          </p:cNvCxnSpPr>
          <p:nvPr/>
        </p:nvCxnSpPr>
        <p:spPr bwMode="auto">
          <a:xfrm flipV="1">
            <a:off x="5853113" y="7921625"/>
            <a:ext cx="2813050" cy="1588"/>
          </a:xfrm>
          <a:prstGeom prst="straightConnector1">
            <a:avLst/>
          </a:prstGeom>
          <a:noFill/>
          <a:ln w="25400" algn="ctr">
            <a:solidFill>
              <a:schemeClr val="bg1"/>
            </a:solidFill>
            <a:miter lim="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40" name="TextBox 31"/>
          <p:cNvSpPr txBox="1">
            <a:spLocks noChangeArrowheads="1"/>
          </p:cNvSpPr>
          <p:nvPr/>
        </p:nvSpPr>
        <p:spPr bwMode="auto">
          <a:xfrm>
            <a:off x="8523288" y="8586192"/>
            <a:ext cx="912812"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X=1</a:t>
            </a:r>
            <a:endParaRPr lang="zh-CN" altLang="en-US" sz="2000">
              <a:solidFill>
                <a:schemeClr val="bg1"/>
              </a:solidFill>
              <a:ea typeface="宋体" pitchFamily="2" charset="-122"/>
            </a:endParaRPr>
          </a:p>
        </p:txBody>
      </p:sp>
      <p:sp>
        <p:nvSpPr>
          <p:cNvPr id="22541" name="TextBox 35"/>
          <p:cNvSpPr txBox="1">
            <a:spLocks noChangeArrowheads="1"/>
          </p:cNvSpPr>
          <p:nvPr/>
        </p:nvSpPr>
        <p:spPr bwMode="auto">
          <a:xfrm>
            <a:off x="8523288" y="9061450"/>
            <a:ext cx="912812"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Y=2</a:t>
            </a:r>
            <a:endParaRPr lang="zh-CN" altLang="en-US" sz="2000">
              <a:solidFill>
                <a:schemeClr val="bg1"/>
              </a:solidFill>
              <a:ea typeface="宋体" pitchFamily="2" charset="-122"/>
            </a:endParaRPr>
          </a:p>
        </p:txBody>
      </p:sp>
      <p:sp>
        <p:nvSpPr>
          <p:cNvPr id="22542" name="TextBox 36"/>
          <p:cNvSpPr txBox="1">
            <a:spLocks noChangeArrowheads="1"/>
          </p:cNvSpPr>
          <p:nvPr/>
        </p:nvSpPr>
        <p:spPr bwMode="auto">
          <a:xfrm>
            <a:off x="8523288" y="9505950"/>
            <a:ext cx="912812" cy="400050"/>
          </a:xfrm>
          <a:prstGeom prst="rect">
            <a:avLst/>
          </a:prstGeom>
          <a:noFill/>
          <a:ln w="19050">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X=3</a:t>
            </a:r>
            <a:endParaRPr lang="zh-CN" altLang="en-US" sz="2000">
              <a:solidFill>
                <a:schemeClr val="bg1"/>
              </a:solidFill>
              <a:ea typeface="宋体" pitchFamily="2" charset="-122"/>
            </a:endParaRPr>
          </a:p>
        </p:txBody>
      </p:sp>
      <p:sp>
        <p:nvSpPr>
          <p:cNvPr id="22543" name="TextBox 43"/>
          <p:cNvSpPr txBox="1">
            <a:spLocks noChangeArrowheads="1"/>
          </p:cNvSpPr>
          <p:nvPr/>
        </p:nvSpPr>
        <p:spPr bwMode="auto">
          <a:xfrm>
            <a:off x="13769975" y="4665663"/>
            <a:ext cx="912813"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X=1</a:t>
            </a:r>
            <a:endParaRPr lang="zh-CN" altLang="en-US" sz="2000">
              <a:solidFill>
                <a:schemeClr val="bg1"/>
              </a:solidFill>
              <a:ea typeface="宋体" pitchFamily="2" charset="-122"/>
            </a:endParaRPr>
          </a:p>
        </p:txBody>
      </p:sp>
      <p:sp>
        <p:nvSpPr>
          <p:cNvPr id="22544" name="TextBox 44"/>
          <p:cNvSpPr txBox="1">
            <a:spLocks noChangeArrowheads="1"/>
          </p:cNvSpPr>
          <p:nvPr/>
        </p:nvSpPr>
        <p:spPr bwMode="auto">
          <a:xfrm>
            <a:off x="13769975" y="5114925"/>
            <a:ext cx="912813"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Y=2</a:t>
            </a:r>
            <a:endParaRPr lang="zh-CN" altLang="en-US" sz="2000">
              <a:solidFill>
                <a:schemeClr val="bg1"/>
              </a:solidFill>
              <a:ea typeface="宋体" pitchFamily="2" charset="-122"/>
            </a:endParaRPr>
          </a:p>
        </p:txBody>
      </p:sp>
      <p:sp>
        <p:nvSpPr>
          <p:cNvPr id="22545" name="TextBox 46"/>
          <p:cNvSpPr txBox="1">
            <a:spLocks noChangeArrowheads="1"/>
          </p:cNvSpPr>
          <p:nvPr/>
        </p:nvSpPr>
        <p:spPr bwMode="auto">
          <a:xfrm>
            <a:off x="13766800" y="8946232"/>
            <a:ext cx="912813"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X=1</a:t>
            </a:r>
            <a:endParaRPr lang="zh-CN" altLang="en-US" sz="2000">
              <a:solidFill>
                <a:schemeClr val="bg1"/>
              </a:solidFill>
              <a:ea typeface="宋体" pitchFamily="2" charset="-122"/>
            </a:endParaRPr>
          </a:p>
        </p:txBody>
      </p:sp>
      <p:sp>
        <p:nvSpPr>
          <p:cNvPr id="22546" name="TextBox 47"/>
          <p:cNvSpPr txBox="1">
            <a:spLocks noChangeArrowheads="1"/>
          </p:cNvSpPr>
          <p:nvPr/>
        </p:nvSpPr>
        <p:spPr bwMode="auto">
          <a:xfrm>
            <a:off x="13766800" y="9448800"/>
            <a:ext cx="912813" cy="401638"/>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Y=2</a:t>
            </a:r>
            <a:endParaRPr lang="zh-CN" altLang="en-US" sz="2000">
              <a:solidFill>
                <a:schemeClr val="bg1"/>
              </a:solidFill>
              <a:ea typeface="宋体" pitchFamily="2" charset="-122"/>
            </a:endParaRPr>
          </a:p>
        </p:txBody>
      </p:sp>
      <p:sp>
        <p:nvSpPr>
          <p:cNvPr id="22547" name="TextBox 32"/>
          <p:cNvSpPr txBox="1">
            <a:spLocks noChangeArrowheads="1"/>
          </p:cNvSpPr>
          <p:nvPr/>
        </p:nvSpPr>
        <p:spPr bwMode="auto">
          <a:xfrm>
            <a:off x="5745163" y="7361238"/>
            <a:ext cx="27447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2400">
                <a:solidFill>
                  <a:schemeClr val="bg1"/>
                </a:solidFill>
                <a:latin typeface="微软雅黑" pitchFamily="34" charset="-122"/>
                <a:ea typeface="微软雅黑" pitchFamily="34" charset="-122"/>
              </a:rPr>
              <a:t>发送请求：</a:t>
            </a:r>
            <a:r>
              <a:rPr lang="en-US" altLang="zh-CN" sz="2400">
                <a:solidFill>
                  <a:schemeClr val="bg1"/>
                </a:solidFill>
                <a:latin typeface="微软雅黑" pitchFamily="34" charset="-122"/>
                <a:ea typeface="微软雅黑" pitchFamily="34" charset="-122"/>
              </a:rPr>
              <a:t>X=3</a:t>
            </a:r>
            <a:endParaRPr lang="zh-CN" altLang="en-US" sz="2400">
              <a:solidFill>
                <a:schemeClr val="bg1"/>
              </a:solidFill>
              <a:latin typeface="微软雅黑" pitchFamily="34" charset="-122"/>
              <a:ea typeface="微软雅黑" pitchFamily="34" charset="-122"/>
            </a:endParaRPr>
          </a:p>
        </p:txBody>
      </p:sp>
      <p:sp>
        <p:nvSpPr>
          <p:cNvPr id="22548" name="文本框 1"/>
          <p:cNvSpPr txBox="1">
            <a:spLocks noChangeArrowheads="1"/>
          </p:cNvSpPr>
          <p:nvPr/>
        </p:nvSpPr>
        <p:spPr bwMode="auto">
          <a:xfrm>
            <a:off x="614363" y="2652713"/>
            <a:ext cx="203628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150000"/>
              </a:lnSpc>
            </a:pPr>
            <a:r>
              <a:rPr lang="en-US" altLang="zh-CN" sz="3600" dirty="0">
                <a:solidFill>
                  <a:schemeClr val="bg1"/>
                </a:solidFill>
                <a:latin typeface="微软雅黑" pitchFamily="34" charset="-122"/>
                <a:ea typeface="微软雅黑" pitchFamily="34" charset="-122"/>
              </a:rPr>
              <a:t>3. </a:t>
            </a:r>
            <a:r>
              <a:rPr lang="zh-CN" altLang="en-US" sz="3600" dirty="0">
                <a:solidFill>
                  <a:schemeClr val="bg1"/>
                </a:solidFill>
                <a:latin typeface="微软雅黑" pitchFamily="34" charset="-122"/>
                <a:ea typeface="微软雅黑" pitchFamily="34" charset="-122"/>
              </a:rPr>
              <a:t>数据到达 </a:t>
            </a:r>
            <a:r>
              <a:rPr lang="en-US" altLang="zh-CN" sz="3600" dirty="0">
                <a:solidFill>
                  <a:schemeClr val="bg1"/>
                </a:solidFill>
                <a:latin typeface="微软雅黑" pitchFamily="34" charset="-122"/>
                <a:ea typeface="微软雅黑" pitchFamily="34" charset="-122"/>
              </a:rPr>
              <a:t>Leader </a:t>
            </a:r>
            <a:r>
              <a:rPr lang="zh-CN" altLang="en-US" sz="3600" dirty="0">
                <a:solidFill>
                  <a:schemeClr val="bg1"/>
                </a:solidFill>
                <a:latin typeface="微软雅黑" pitchFamily="34" charset="-122"/>
                <a:ea typeface="微软雅黑" pitchFamily="34" charset="-122"/>
              </a:rPr>
              <a:t>节点，成功复制到 </a:t>
            </a:r>
            <a:r>
              <a:rPr lang="en-US" altLang="zh-CN" sz="3600" dirty="0">
                <a:solidFill>
                  <a:schemeClr val="bg1"/>
                </a:solidFill>
                <a:latin typeface="微软雅黑" pitchFamily="34" charset="-122"/>
                <a:ea typeface="微软雅黑" pitchFamily="34" charset="-122"/>
              </a:rPr>
              <a:t>Follower </a:t>
            </a:r>
            <a:r>
              <a:rPr lang="zh-CN" altLang="en-US" sz="3600" dirty="0">
                <a:solidFill>
                  <a:srgbClr val="C91521"/>
                </a:solidFill>
                <a:latin typeface="微软雅黑" pitchFamily="34" charset="-122"/>
                <a:ea typeface="微软雅黑" pitchFamily="34" charset="-122"/>
              </a:rPr>
              <a:t>部分</a:t>
            </a:r>
            <a:r>
              <a:rPr lang="zh-CN" altLang="en-US" sz="3600" dirty="0">
                <a:solidFill>
                  <a:schemeClr val="bg1"/>
                </a:solidFill>
                <a:latin typeface="微软雅黑" pitchFamily="34" charset="-122"/>
                <a:ea typeface="微软雅黑" pitchFamily="34" charset="-122"/>
              </a:rPr>
              <a:t>节点，但还未向 </a:t>
            </a:r>
            <a:r>
              <a:rPr lang="en-US" altLang="zh-CN" sz="3600" dirty="0">
                <a:solidFill>
                  <a:schemeClr val="bg1"/>
                </a:solidFill>
                <a:latin typeface="微软雅黑" pitchFamily="34" charset="-122"/>
                <a:ea typeface="微软雅黑" pitchFamily="34" charset="-122"/>
              </a:rPr>
              <a:t>Leader </a:t>
            </a:r>
            <a:r>
              <a:rPr lang="zh-CN" altLang="en-US" sz="3600" dirty="0">
                <a:solidFill>
                  <a:schemeClr val="bg1"/>
                </a:solidFill>
                <a:latin typeface="微软雅黑" pitchFamily="34" charset="-122"/>
                <a:ea typeface="微软雅黑" pitchFamily="34" charset="-122"/>
              </a:rPr>
              <a:t>响应接收</a:t>
            </a:r>
          </a:p>
        </p:txBody>
      </p:sp>
      <p:sp>
        <p:nvSpPr>
          <p:cNvPr id="22549" name="TextBox 36"/>
          <p:cNvSpPr txBox="1">
            <a:spLocks noChangeArrowheads="1"/>
          </p:cNvSpPr>
          <p:nvPr/>
        </p:nvSpPr>
        <p:spPr bwMode="auto">
          <a:xfrm>
            <a:off x="13774738" y="5562600"/>
            <a:ext cx="912812" cy="400050"/>
          </a:xfrm>
          <a:prstGeom prst="rect">
            <a:avLst/>
          </a:prstGeom>
          <a:noFill/>
          <a:ln w="19050">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X=3</a:t>
            </a:r>
            <a:endParaRPr lang="zh-CN" altLang="en-US" sz="2000">
              <a:solidFill>
                <a:schemeClr val="bg1"/>
              </a:solidFill>
              <a:ea typeface="宋体" pitchFamily="2" charset="-122"/>
            </a:endParaRPr>
          </a:p>
        </p:txBody>
      </p:sp>
      <p:cxnSp>
        <p:nvCxnSpPr>
          <p:cNvPr id="22551" name="直接箭头连接符 3"/>
          <p:cNvCxnSpPr>
            <a:cxnSpLocks/>
          </p:cNvCxnSpPr>
          <p:nvPr/>
        </p:nvCxnSpPr>
        <p:spPr bwMode="auto">
          <a:xfrm flipV="1">
            <a:off x="10021888" y="5762625"/>
            <a:ext cx="2359025" cy="1341438"/>
          </a:xfrm>
          <a:prstGeom prst="straightConnector1">
            <a:avLst/>
          </a:prstGeom>
          <a:noFill/>
          <a:ln w="25400" algn="ctr">
            <a:solidFill>
              <a:schemeClr val="bg1"/>
            </a:solidFill>
            <a:miter lim="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52" name="直接箭头连接符 6"/>
          <p:cNvCxnSpPr>
            <a:cxnSpLocks/>
          </p:cNvCxnSpPr>
          <p:nvPr/>
        </p:nvCxnSpPr>
        <p:spPr bwMode="auto">
          <a:xfrm>
            <a:off x="10025063" y="8288338"/>
            <a:ext cx="2386012" cy="1217612"/>
          </a:xfrm>
          <a:prstGeom prst="straightConnector1">
            <a:avLst/>
          </a:prstGeom>
          <a:noFill/>
          <a:ln w="25400" algn="ctr">
            <a:solidFill>
              <a:schemeClr val="bg1"/>
            </a:solidFill>
            <a:miter lim="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53" name="TextBox 33"/>
          <p:cNvSpPr txBox="1">
            <a:spLocks noChangeArrowheads="1"/>
          </p:cNvSpPr>
          <p:nvPr/>
        </p:nvSpPr>
        <p:spPr bwMode="auto">
          <a:xfrm rot="-1872807">
            <a:off x="9977438" y="5900738"/>
            <a:ext cx="22621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2400">
                <a:solidFill>
                  <a:schemeClr val="bg1"/>
                </a:solidFill>
                <a:latin typeface="微软雅黑" pitchFamily="34" charset="-122"/>
                <a:ea typeface="微软雅黑" pitchFamily="34" charset="-122"/>
              </a:rPr>
              <a:t>复制</a:t>
            </a:r>
            <a:r>
              <a:rPr lang="en-US" altLang="zh-CN" sz="2400">
                <a:solidFill>
                  <a:schemeClr val="bg1"/>
                </a:solidFill>
                <a:latin typeface="微软雅黑" pitchFamily="34" charset="-122"/>
                <a:ea typeface="微软雅黑" pitchFamily="34" charset="-122"/>
              </a:rPr>
              <a:t>X=3</a:t>
            </a:r>
            <a:endParaRPr lang="zh-CN" altLang="en-US" sz="2400">
              <a:solidFill>
                <a:schemeClr val="bg1"/>
              </a:solidFill>
              <a:latin typeface="微软雅黑" pitchFamily="34" charset="-122"/>
              <a:ea typeface="微软雅黑" pitchFamily="34" charset="-122"/>
            </a:endParaRPr>
          </a:p>
        </p:txBody>
      </p:sp>
      <p:sp>
        <p:nvSpPr>
          <p:cNvPr id="22554" name="TextBox 33"/>
          <p:cNvSpPr txBox="1">
            <a:spLocks noChangeArrowheads="1"/>
          </p:cNvSpPr>
          <p:nvPr/>
        </p:nvSpPr>
        <p:spPr bwMode="auto">
          <a:xfrm rot="1654656">
            <a:off x="10052487" y="8414750"/>
            <a:ext cx="26590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a:r>
              <a:rPr lang="zh-CN" altLang="en-US" sz="2400" dirty="0">
                <a:solidFill>
                  <a:schemeClr val="bg1"/>
                </a:solidFill>
                <a:latin typeface="微软雅黑" pitchFamily="34" charset="-122"/>
                <a:ea typeface="微软雅黑" pitchFamily="34" charset="-122"/>
              </a:rPr>
              <a:t>复制</a:t>
            </a:r>
            <a:r>
              <a:rPr lang="en-US" altLang="zh-CN" sz="2400" dirty="0" smtClean="0">
                <a:solidFill>
                  <a:schemeClr val="bg1"/>
                </a:solidFill>
                <a:latin typeface="微软雅黑" pitchFamily="34" charset="-122"/>
                <a:ea typeface="微软雅黑" pitchFamily="34" charset="-122"/>
              </a:rPr>
              <a:t>X=3</a:t>
            </a:r>
            <a:r>
              <a:rPr lang="zh-CN" altLang="en-US" sz="2400" dirty="0" smtClean="0">
                <a:solidFill>
                  <a:schemeClr val="bg1"/>
                </a:solidFill>
                <a:latin typeface="微软雅黑" pitchFamily="34" charset="-122"/>
                <a:ea typeface="微软雅黑" pitchFamily="34" charset="-122"/>
              </a:rPr>
              <a:t>，</a:t>
            </a:r>
            <a:r>
              <a:rPr lang="zh-CN" altLang="en-US" sz="2400" dirty="0" smtClean="0">
                <a:solidFill>
                  <a:srgbClr val="C91521"/>
                </a:solidFill>
                <a:latin typeface="微软雅黑" pitchFamily="34" charset="-122"/>
                <a:ea typeface="微软雅黑" pitchFamily="34" charset="-122"/>
              </a:rPr>
              <a:t>未完成</a:t>
            </a:r>
            <a:endParaRPr lang="zh-CN" altLang="en-US" sz="2400" dirty="0">
              <a:solidFill>
                <a:srgbClr val="C91521"/>
              </a:solidFill>
              <a:latin typeface="微软雅黑" pitchFamily="34" charset="-122"/>
              <a:ea typeface="微软雅黑" pitchFamily="34" charset="-122"/>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3554" name="Rectangle 1"/>
          <p:cNvSpPr>
            <a:spLocks/>
          </p:cNvSpPr>
          <p:nvPr/>
        </p:nvSpPr>
        <p:spPr bwMode="auto">
          <a:xfrm>
            <a:off x="755650" y="889000"/>
            <a:ext cx="5276850"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a:latin typeface="微软雅黑" pitchFamily="34" charset="-122"/>
                <a:ea typeface="微软雅黑" pitchFamily="34" charset="-122"/>
                <a:sym typeface="FZLanTingHeiS-EL-GB" charset="0"/>
              </a:rPr>
              <a:t>日志复制</a:t>
            </a:r>
            <a:r>
              <a:rPr lang="en-US" altLang="zh-CN" sz="4000">
                <a:latin typeface="微软雅黑" pitchFamily="34" charset="-122"/>
                <a:ea typeface="微软雅黑" pitchFamily="34" charset="-122"/>
                <a:sym typeface="FZLanTingHeiS-EL-GB" charset="0"/>
              </a:rPr>
              <a:t>--Leader</a:t>
            </a:r>
            <a:r>
              <a:rPr lang="zh-CN" altLang="en-US" sz="4000">
                <a:latin typeface="微软雅黑" pitchFamily="34" charset="-122"/>
                <a:ea typeface="微软雅黑" pitchFamily="34" charset="-122"/>
                <a:sym typeface="FZLanTingHeiS-EL-GB" charset="0"/>
              </a:rPr>
              <a:t>异常</a:t>
            </a:r>
            <a:endParaRPr lang="zh-CN" altLang="zh-CN" sz="1800">
              <a:solidFill>
                <a:srgbClr val="000000"/>
              </a:solidFill>
              <a:latin typeface="微软雅黑" pitchFamily="34" charset="-122"/>
              <a:ea typeface="微软雅黑" pitchFamily="34" charset="-122"/>
              <a:sym typeface="FZLanTingHeiS-EL-GB" charset="0"/>
            </a:endParaRPr>
          </a:p>
        </p:txBody>
      </p:sp>
      <p:sp>
        <p:nvSpPr>
          <p:cNvPr id="23555"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grpSp>
        <p:nvGrpSpPr>
          <p:cNvPr id="23556" name="组合 2"/>
          <p:cNvGrpSpPr>
            <a:grpSpLocks/>
          </p:cNvGrpSpPr>
          <p:nvPr/>
        </p:nvGrpSpPr>
        <p:grpSpPr bwMode="auto">
          <a:xfrm>
            <a:off x="4305300" y="7418388"/>
            <a:ext cx="1547813" cy="1008062"/>
            <a:chOff x="617086" y="6353944"/>
            <a:chExt cx="1547924" cy="1008112"/>
          </a:xfrm>
        </p:grpSpPr>
        <p:sp>
          <p:nvSpPr>
            <p:cNvPr id="6" name="椭圆 5"/>
            <p:cNvSpPr/>
            <p:nvPr/>
          </p:nvSpPr>
          <p:spPr bwMode="auto">
            <a:xfrm>
              <a:off x="886980" y="6353944"/>
              <a:ext cx="1008135" cy="1008112"/>
            </a:xfrm>
            <a:prstGeom prst="ellipse">
              <a:avLst/>
            </a:prstGeom>
            <a:solidFill>
              <a:schemeClr val="tx1">
                <a:lumMod val="50000"/>
              </a:schemeClr>
            </a:solidFill>
            <a:ln w="25400" cap="flat" cmpd="sng" algn="ctr">
              <a:solidFill>
                <a:srgbClr val="FFFFFF"/>
              </a:solidFill>
              <a:prstDash val="solid"/>
              <a:miter lim="0"/>
              <a:headEnd type="none" w="med" len="med"/>
              <a:tailEnd type="none" w="med" len="med"/>
            </a:ln>
            <a:effectLst/>
            <a:extLst/>
          </p:spPr>
          <p:txBody>
            <a:bodyPr lIns="50800" tIns="50800" rIns="50800" bIns="50800" anchor="ctr">
              <a:spAutoFit/>
            </a:bodyPr>
            <a:lstStyle/>
            <a:p>
              <a:pPr algn="ctr" eaLnBrk="1">
                <a:defRPr/>
              </a:pPr>
              <a:endParaRPr lang="zh-CN" altLang="en-US">
                <a:ea typeface="宋体" panose="02010600030101010101" pitchFamily="2" charset="-122"/>
              </a:endParaRPr>
            </a:p>
          </p:txBody>
        </p:sp>
        <p:sp>
          <p:nvSpPr>
            <p:cNvPr id="23580" name="TextBox 6"/>
            <p:cNvSpPr txBox="1">
              <a:spLocks noChangeArrowheads="1"/>
            </p:cNvSpPr>
            <p:nvPr/>
          </p:nvSpPr>
          <p:spPr bwMode="auto">
            <a:xfrm>
              <a:off x="617086" y="6596390"/>
              <a:ext cx="15479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800">
                  <a:ea typeface="宋体" pitchFamily="2" charset="-122"/>
                </a:rPr>
                <a:t>Client</a:t>
              </a:r>
              <a:endParaRPr lang="zh-CN" altLang="en-US" sz="2800">
                <a:ea typeface="宋体" pitchFamily="2" charset="-122"/>
              </a:endParaRPr>
            </a:p>
          </p:txBody>
        </p:sp>
      </p:grpSp>
      <p:sp>
        <p:nvSpPr>
          <p:cNvPr id="23557" name="椭圆 8"/>
          <p:cNvSpPr>
            <a:spLocks noChangeArrowheads="1"/>
          </p:cNvSpPr>
          <p:nvPr/>
        </p:nvSpPr>
        <p:spPr bwMode="auto">
          <a:xfrm>
            <a:off x="8931275" y="7280275"/>
            <a:ext cx="1008063" cy="1008063"/>
          </a:xfrm>
          <a:prstGeom prst="ellipse">
            <a:avLst/>
          </a:prstGeom>
          <a:blipFill dpi="0" rotWithShape="0">
            <a:blip r:embed="rId3"/>
            <a:srcRect/>
            <a:tile tx="0" ty="0" sx="100000" sy="100000" flip="none" algn="tl"/>
          </a:blipFill>
          <a:ln w="57150" algn="ctr">
            <a:solidFill>
              <a:srgbClr val="C9152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3558" name="椭圆 9"/>
          <p:cNvSpPr>
            <a:spLocks noChangeArrowheads="1"/>
          </p:cNvSpPr>
          <p:nvPr/>
        </p:nvSpPr>
        <p:spPr bwMode="auto">
          <a:xfrm>
            <a:off x="12560300" y="4865688"/>
            <a:ext cx="1008063"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3559" name="椭圆 10"/>
          <p:cNvSpPr>
            <a:spLocks noChangeArrowheads="1"/>
          </p:cNvSpPr>
          <p:nvPr/>
        </p:nvSpPr>
        <p:spPr bwMode="auto">
          <a:xfrm>
            <a:off x="12590463" y="9002713"/>
            <a:ext cx="1008062"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3560" name="TextBox 11"/>
          <p:cNvSpPr txBox="1">
            <a:spLocks noChangeArrowheads="1"/>
          </p:cNvSpPr>
          <p:nvPr/>
        </p:nvSpPr>
        <p:spPr bwMode="auto">
          <a:xfrm>
            <a:off x="9112250" y="7353300"/>
            <a:ext cx="6477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A</a:t>
            </a:r>
            <a:endParaRPr lang="zh-CN" altLang="en-US">
              <a:ea typeface="宋体" pitchFamily="2" charset="-122"/>
            </a:endParaRPr>
          </a:p>
        </p:txBody>
      </p:sp>
      <p:sp>
        <p:nvSpPr>
          <p:cNvPr id="23561" name="TextBox 12"/>
          <p:cNvSpPr txBox="1">
            <a:spLocks noChangeArrowheads="1"/>
          </p:cNvSpPr>
          <p:nvPr/>
        </p:nvSpPr>
        <p:spPr bwMode="auto">
          <a:xfrm>
            <a:off x="12739688" y="4938713"/>
            <a:ext cx="649287"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B</a:t>
            </a:r>
            <a:endParaRPr lang="zh-CN" altLang="en-US">
              <a:ea typeface="宋体" pitchFamily="2" charset="-122"/>
            </a:endParaRPr>
          </a:p>
        </p:txBody>
      </p:sp>
      <p:sp>
        <p:nvSpPr>
          <p:cNvPr id="23562" name="TextBox 14"/>
          <p:cNvSpPr txBox="1">
            <a:spLocks noChangeArrowheads="1"/>
          </p:cNvSpPr>
          <p:nvPr/>
        </p:nvSpPr>
        <p:spPr bwMode="auto">
          <a:xfrm>
            <a:off x="12771438" y="9075738"/>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C</a:t>
            </a:r>
            <a:endParaRPr lang="zh-CN" altLang="en-US">
              <a:ea typeface="宋体" pitchFamily="2" charset="-122"/>
            </a:endParaRPr>
          </a:p>
        </p:txBody>
      </p:sp>
      <p:cxnSp>
        <p:nvCxnSpPr>
          <p:cNvPr id="23563" name="直接箭头连接符 21"/>
          <p:cNvCxnSpPr>
            <a:cxnSpLocks noChangeShapeType="1"/>
            <a:stCxn id="23580" idx="3"/>
          </p:cNvCxnSpPr>
          <p:nvPr/>
        </p:nvCxnSpPr>
        <p:spPr bwMode="auto">
          <a:xfrm flipV="1">
            <a:off x="5853113" y="7921625"/>
            <a:ext cx="2813050" cy="1588"/>
          </a:xfrm>
          <a:prstGeom prst="straightConnector1">
            <a:avLst/>
          </a:prstGeom>
          <a:noFill/>
          <a:ln w="25400" algn="ctr">
            <a:solidFill>
              <a:schemeClr val="bg1"/>
            </a:solidFill>
            <a:miter lim="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64" name="TextBox 31"/>
          <p:cNvSpPr txBox="1">
            <a:spLocks noChangeArrowheads="1"/>
          </p:cNvSpPr>
          <p:nvPr/>
        </p:nvSpPr>
        <p:spPr bwMode="auto">
          <a:xfrm>
            <a:off x="8523288" y="8586192"/>
            <a:ext cx="912812"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X=1</a:t>
            </a:r>
            <a:endParaRPr lang="zh-CN" altLang="en-US" sz="2000">
              <a:solidFill>
                <a:schemeClr val="bg1"/>
              </a:solidFill>
              <a:ea typeface="宋体" pitchFamily="2" charset="-122"/>
            </a:endParaRPr>
          </a:p>
        </p:txBody>
      </p:sp>
      <p:sp>
        <p:nvSpPr>
          <p:cNvPr id="23565" name="TextBox 35"/>
          <p:cNvSpPr txBox="1">
            <a:spLocks noChangeArrowheads="1"/>
          </p:cNvSpPr>
          <p:nvPr/>
        </p:nvSpPr>
        <p:spPr bwMode="auto">
          <a:xfrm>
            <a:off x="8523288" y="9061450"/>
            <a:ext cx="912812"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Y=2</a:t>
            </a:r>
            <a:endParaRPr lang="zh-CN" altLang="en-US" sz="2000">
              <a:solidFill>
                <a:schemeClr val="bg1"/>
              </a:solidFill>
              <a:ea typeface="宋体" pitchFamily="2" charset="-122"/>
            </a:endParaRPr>
          </a:p>
        </p:txBody>
      </p:sp>
      <p:sp>
        <p:nvSpPr>
          <p:cNvPr id="23566" name="TextBox 36"/>
          <p:cNvSpPr txBox="1">
            <a:spLocks noChangeArrowheads="1"/>
          </p:cNvSpPr>
          <p:nvPr/>
        </p:nvSpPr>
        <p:spPr bwMode="auto">
          <a:xfrm>
            <a:off x="8523288" y="9505950"/>
            <a:ext cx="912812"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zh-CN"/>
            </a:defPPr>
            <a:lvl1pPr algn="ctr" eaLnBrk="1">
              <a:defRPr sz="2000">
                <a:solidFill>
                  <a:schemeClr val="bg1"/>
                </a:solidFill>
                <a:ea typeface="宋体" pitchFamily="2" charset="-122"/>
              </a:defRPr>
            </a:lvl1pPr>
          </a:lstStyle>
          <a:p>
            <a:r>
              <a:rPr lang="en-US" altLang="zh-CN"/>
              <a:t>X=3</a:t>
            </a:r>
            <a:endParaRPr lang="zh-CN" altLang="en-US"/>
          </a:p>
        </p:txBody>
      </p:sp>
      <p:sp>
        <p:nvSpPr>
          <p:cNvPr id="23567" name="TextBox 43"/>
          <p:cNvSpPr txBox="1">
            <a:spLocks noChangeArrowheads="1"/>
          </p:cNvSpPr>
          <p:nvPr/>
        </p:nvSpPr>
        <p:spPr bwMode="auto">
          <a:xfrm>
            <a:off x="13769975" y="4665663"/>
            <a:ext cx="912813"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X=1</a:t>
            </a:r>
            <a:endParaRPr lang="zh-CN" altLang="en-US" sz="2000">
              <a:solidFill>
                <a:schemeClr val="bg1"/>
              </a:solidFill>
              <a:ea typeface="宋体" pitchFamily="2" charset="-122"/>
            </a:endParaRPr>
          </a:p>
        </p:txBody>
      </p:sp>
      <p:sp>
        <p:nvSpPr>
          <p:cNvPr id="23568" name="TextBox 44"/>
          <p:cNvSpPr txBox="1">
            <a:spLocks noChangeArrowheads="1"/>
          </p:cNvSpPr>
          <p:nvPr/>
        </p:nvSpPr>
        <p:spPr bwMode="auto">
          <a:xfrm>
            <a:off x="13769975" y="5114925"/>
            <a:ext cx="912813"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Y=2</a:t>
            </a:r>
            <a:endParaRPr lang="zh-CN" altLang="en-US" sz="2000">
              <a:solidFill>
                <a:schemeClr val="bg1"/>
              </a:solidFill>
              <a:ea typeface="宋体" pitchFamily="2" charset="-122"/>
            </a:endParaRPr>
          </a:p>
        </p:txBody>
      </p:sp>
      <p:sp>
        <p:nvSpPr>
          <p:cNvPr id="23569" name="TextBox 46"/>
          <p:cNvSpPr txBox="1">
            <a:spLocks noChangeArrowheads="1"/>
          </p:cNvSpPr>
          <p:nvPr/>
        </p:nvSpPr>
        <p:spPr bwMode="auto">
          <a:xfrm>
            <a:off x="13766800" y="8946232"/>
            <a:ext cx="912813" cy="4000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X=1</a:t>
            </a:r>
            <a:endParaRPr lang="zh-CN" altLang="en-US" sz="2000">
              <a:solidFill>
                <a:schemeClr val="bg1"/>
              </a:solidFill>
              <a:ea typeface="宋体" pitchFamily="2" charset="-122"/>
            </a:endParaRPr>
          </a:p>
        </p:txBody>
      </p:sp>
      <p:sp>
        <p:nvSpPr>
          <p:cNvPr id="23570" name="TextBox 47"/>
          <p:cNvSpPr txBox="1">
            <a:spLocks noChangeArrowheads="1"/>
          </p:cNvSpPr>
          <p:nvPr/>
        </p:nvSpPr>
        <p:spPr bwMode="auto">
          <a:xfrm>
            <a:off x="13766800" y="9448800"/>
            <a:ext cx="912813" cy="401638"/>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Y=2</a:t>
            </a:r>
            <a:endParaRPr lang="zh-CN" altLang="en-US" sz="2000">
              <a:solidFill>
                <a:schemeClr val="bg1"/>
              </a:solidFill>
              <a:ea typeface="宋体" pitchFamily="2" charset="-122"/>
            </a:endParaRPr>
          </a:p>
        </p:txBody>
      </p:sp>
      <p:sp>
        <p:nvSpPr>
          <p:cNvPr id="23571" name="TextBox 32"/>
          <p:cNvSpPr txBox="1">
            <a:spLocks noChangeArrowheads="1"/>
          </p:cNvSpPr>
          <p:nvPr/>
        </p:nvSpPr>
        <p:spPr bwMode="auto">
          <a:xfrm>
            <a:off x="5745163" y="7361238"/>
            <a:ext cx="27447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2400">
                <a:solidFill>
                  <a:schemeClr val="bg1"/>
                </a:solidFill>
                <a:latin typeface="微软雅黑" pitchFamily="34" charset="-122"/>
                <a:ea typeface="微软雅黑" pitchFamily="34" charset="-122"/>
              </a:rPr>
              <a:t>发送请求：</a:t>
            </a:r>
            <a:r>
              <a:rPr lang="en-US" altLang="zh-CN" sz="2400">
                <a:solidFill>
                  <a:schemeClr val="bg1"/>
                </a:solidFill>
                <a:latin typeface="微软雅黑" pitchFamily="34" charset="-122"/>
                <a:ea typeface="微软雅黑" pitchFamily="34" charset="-122"/>
              </a:rPr>
              <a:t>X=3</a:t>
            </a:r>
            <a:endParaRPr lang="zh-CN" altLang="en-US" sz="2400">
              <a:solidFill>
                <a:schemeClr val="bg1"/>
              </a:solidFill>
              <a:latin typeface="微软雅黑" pitchFamily="34" charset="-122"/>
              <a:ea typeface="微软雅黑" pitchFamily="34" charset="-122"/>
            </a:endParaRPr>
          </a:p>
        </p:txBody>
      </p:sp>
      <p:sp>
        <p:nvSpPr>
          <p:cNvPr id="23572" name="文本框 1"/>
          <p:cNvSpPr txBox="1">
            <a:spLocks noChangeArrowheads="1"/>
          </p:cNvSpPr>
          <p:nvPr/>
        </p:nvSpPr>
        <p:spPr bwMode="auto">
          <a:xfrm>
            <a:off x="614363" y="2652713"/>
            <a:ext cx="20334287" cy="1656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150000"/>
              </a:lnSpc>
            </a:pPr>
            <a:r>
              <a:rPr lang="en-US" altLang="zh-CN" sz="3600" dirty="0">
                <a:solidFill>
                  <a:schemeClr val="bg1"/>
                </a:solidFill>
                <a:latin typeface="微软雅黑" pitchFamily="34" charset="-122"/>
                <a:ea typeface="微软雅黑" pitchFamily="34" charset="-122"/>
              </a:rPr>
              <a:t>4. </a:t>
            </a:r>
            <a:r>
              <a:rPr lang="zh-CN" altLang="en-US" sz="3600" dirty="0">
                <a:solidFill>
                  <a:schemeClr val="bg1"/>
                </a:solidFill>
                <a:latin typeface="微软雅黑" pitchFamily="34" charset="-122"/>
                <a:ea typeface="微软雅黑" pitchFamily="34" charset="-122"/>
              </a:rPr>
              <a:t>数据到达 </a:t>
            </a:r>
            <a:r>
              <a:rPr lang="en-US" altLang="zh-CN" sz="3600" dirty="0">
                <a:solidFill>
                  <a:schemeClr val="bg1"/>
                </a:solidFill>
                <a:latin typeface="微软雅黑" pitchFamily="34" charset="-122"/>
                <a:ea typeface="微软雅黑" pitchFamily="34" charset="-122"/>
              </a:rPr>
              <a:t>Leader </a:t>
            </a:r>
            <a:r>
              <a:rPr lang="zh-CN" altLang="en-US" sz="3600" dirty="0">
                <a:solidFill>
                  <a:schemeClr val="bg1"/>
                </a:solidFill>
                <a:latin typeface="微软雅黑" pitchFamily="34" charset="-122"/>
                <a:ea typeface="微软雅黑" pitchFamily="34" charset="-122"/>
              </a:rPr>
              <a:t>节点，成功复制到 </a:t>
            </a:r>
            <a:r>
              <a:rPr lang="en-US" altLang="zh-CN" sz="3600" dirty="0">
                <a:solidFill>
                  <a:schemeClr val="bg1"/>
                </a:solidFill>
                <a:latin typeface="微软雅黑" pitchFamily="34" charset="-122"/>
                <a:ea typeface="微软雅黑" pitchFamily="34" charset="-122"/>
              </a:rPr>
              <a:t>Follower </a:t>
            </a:r>
            <a:r>
              <a:rPr lang="zh-CN" altLang="en-US" sz="3600" dirty="0">
                <a:solidFill>
                  <a:schemeClr val="bg1"/>
                </a:solidFill>
                <a:latin typeface="微软雅黑" pitchFamily="34" charset="-122"/>
                <a:ea typeface="微软雅黑" pitchFamily="34" charset="-122"/>
              </a:rPr>
              <a:t>所有或多数节点，</a:t>
            </a:r>
            <a:endParaRPr lang="en-US" altLang="zh-CN" sz="3600" dirty="0">
              <a:solidFill>
                <a:schemeClr val="bg1"/>
              </a:solidFill>
              <a:latin typeface="微软雅黑" pitchFamily="34" charset="-122"/>
              <a:ea typeface="微软雅黑" pitchFamily="34" charset="-122"/>
            </a:endParaRPr>
          </a:p>
          <a:p>
            <a:pPr eaLnBrk="1">
              <a:lnSpc>
                <a:spcPct val="150000"/>
              </a:lnSpc>
            </a:pPr>
            <a:r>
              <a:rPr lang="en-US" altLang="zh-CN" sz="3600" dirty="0">
                <a:solidFill>
                  <a:schemeClr val="bg1"/>
                </a:solidFill>
                <a:latin typeface="微软雅黑" pitchFamily="34" charset="-122"/>
                <a:ea typeface="微软雅黑" pitchFamily="34" charset="-122"/>
              </a:rPr>
              <a:t>    </a:t>
            </a:r>
            <a:r>
              <a:rPr lang="zh-CN" altLang="en-US" sz="3600" dirty="0">
                <a:solidFill>
                  <a:schemeClr val="bg1"/>
                </a:solidFill>
                <a:latin typeface="微软雅黑" pitchFamily="34" charset="-122"/>
                <a:ea typeface="微软雅黑" pitchFamily="34" charset="-122"/>
              </a:rPr>
              <a:t>数据在 </a:t>
            </a:r>
            <a:r>
              <a:rPr lang="en-US" altLang="zh-CN" sz="3600" dirty="0">
                <a:solidFill>
                  <a:schemeClr val="bg1"/>
                </a:solidFill>
                <a:latin typeface="微软雅黑" pitchFamily="34" charset="-122"/>
                <a:ea typeface="微软雅黑" pitchFamily="34" charset="-122"/>
              </a:rPr>
              <a:t>Leader </a:t>
            </a:r>
            <a:r>
              <a:rPr lang="zh-CN" altLang="en-US" sz="3600" dirty="0">
                <a:solidFill>
                  <a:schemeClr val="bg1"/>
                </a:solidFill>
                <a:latin typeface="微软雅黑" pitchFamily="34" charset="-122"/>
                <a:ea typeface="微软雅黑" pitchFamily="34" charset="-122"/>
              </a:rPr>
              <a:t>处于已提交状态，但在 </a:t>
            </a:r>
            <a:r>
              <a:rPr lang="en-US" altLang="zh-CN" sz="3600" dirty="0">
                <a:solidFill>
                  <a:schemeClr val="bg1"/>
                </a:solidFill>
                <a:latin typeface="微软雅黑" pitchFamily="34" charset="-122"/>
                <a:ea typeface="微软雅黑" pitchFamily="34" charset="-122"/>
              </a:rPr>
              <a:t>Follower </a:t>
            </a:r>
            <a:r>
              <a:rPr lang="zh-CN" altLang="en-US" sz="3600" dirty="0">
                <a:solidFill>
                  <a:schemeClr val="bg1"/>
                </a:solidFill>
                <a:latin typeface="微软雅黑" pitchFamily="34" charset="-122"/>
                <a:ea typeface="微软雅黑" pitchFamily="34" charset="-122"/>
              </a:rPr>
              <a:t>处于未提交状态</a:t>
            </a:r>
          </a:p>
        </p:txBody>
      </p:sp>
      <p:sp>
        <p:nvSpPr>
          <p:cNvPr id="23573" name="TextBox 36"/>
          <p:cNvSpPr txBox="1">
            <a:spLocks noChangeArrowheads="1"/>
          </p:cNvSpPr>
          <p:nvPr/>
        </p:nvSpPr>
        <p:spPr bwMode="auto">
          <a:xfrm>
            <a:off x="13774738" y="5562600"/>
            <a:ext cx="912812" cy="400050"/>
          </a:xfrm>
          <a:prstGeom prst="rect">
            <a:avLst/>
          </a:prstGeom>
          <a:noFill/>
          <a:ln w="19050">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X=3</a:t>
            </a:r>
            <a:endParaRPr lang="zh-CN" altLang="en-US" sz="2000">
              <a:solidFill>
                <a:schemeClr val="bg1"/>
              </a:solidFill>
              <a:ea typeface="宋体" pitchFamily="2" charset="-122"/>
            </a:endParaRPr>
          </a:p>
        </p:txBody>
      </p:sp>
      <p:sp>
        <p:nvSpPr>
          <p:cNvPr id="23574" name="TextBox 36"/>
          <p:cNvSpPr txBox="1">
            <a:spLocks noChangeArrowheads="1"/>
          </p:cNvSpPr>
          <p:nvPr/>
        </p:nvSpPr>
        <p:spPr bwMode="auto">
          <a:xfrm>
            <a:off x="13771563" y="9898063"/>
            <a:ext cx="912812" cy="400050"/>
          </a:xfrm>
          <a:prstGeom prst="rect">
            <a:avLst/>
          </a:prstGeom>
          <a:noFill/>
          <a:ln w="19050">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a:r>
              <a:rPr lang="en-US" altLang="zh-CN" sz="2000">
                <a:solidFill>
                  <a:schemeClr val="bg1"/>
                </a:solidFill>
                <a:ea typeface="宋体" pitchFamily="2" charset="-122"/>
              </a:rPr>
              <a:t>X=3</a:t>
            </a:r>
            <a:endParaRPr lang="zh-CN" altLang="en-US" sz="2000">
              <a:solidFill>
                <a:schemeClr val="bg1"/>
              </a:solidFill>
              <a:ea typeface="宋体" pitchFamily="2" charset="-122"/>
            </a:endParaRPr>
          </a:p>
        </p:txBody>
      </p:sp>
      <p:cxnSp>
        <p:nvCxnSpPr>
          <p:cNvPr id="23575" name="直接箭头连接符 3"/>
          <p:cNvCxnSpPr>
            <a:cxnSpLocks/>
          </p:cNvCxnSpPr>
          <p:nvPr/>
        </p:nvCxnSpPr>
        <p:spPr bwMode="auto">
          <a:xfrm flipV="1">
            <a:off x="10021888" y="5762625"/>
            <a:ext cx="2359025" cy="1341438"/>
          </a:xfrm>
          <a:prstGeom prst="straightConnector1">
            <a:avLst/>
          </a:prstGeom>
          <a:noFill/>
          <a:ln w="25400" algn="ctr">
            <a:solidFill>
              <a:schemeClr val="bg1"/>
            </a:solidFill>
            <a:miter lim="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76" name="直接箭头连接符 6"/>
          <p:cNvCxnSpPr>
            <a:cxnSpLocks/>
          </p:cNvCxnSpPr>
          <p:nvPr/>
        </p:nvCxnSpPr>
        <p:spPr bwMode="auto">
          <a:xfrm>
            <a:off x="10025063" y="8288338"/>
            <a:ext cx="2386012" cy="1217612"/>
          </a:xfrm>
          <a:prstGeom prst="straightConnector1">
            <a:avLst/>
          </a:prstGeom>
          <a:noFill/>
          <a:ln w="25400" algn="ctr">
            <a:solidFill>
              <a:schemeClr val="bg1"/>
            </a:solidFill>
            <a:miter lim="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77" name="TextBox 33"/>
          <p:cNvSpPr txBox="1">
            <a:spLocks noChangeArrowheads="1"/>
          </p:cNvSpPr>
          <p:nvPr/>
        </p:nvSpPr>
        <p:spPr bwMode="auto">
          <a:xfrm rot="-1872807">
            <a:off x="9977438" y="5900738"/>
            <a:ext cx="22621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2400">
                <a:solidFill>
                  <a:schemeClr val="bg1"/>
                </a:solidFill>
                <a:latin typeface="微软雅黑" pitchFamily="34" charset="-122"/>
                <a:ea typeface="微软雅黑" pitchFamily="34" charset="-122"/>
              </a:rPr>
              <a:t>复制</a:t>
            </a:r>
            <a:r>
              <a:rPr lang="en-US" altLang="zh-CN" sz="2400">
                <a:solidFill>
                  <a:schemeClr val="bg1"/>
                </a:solidFill>
                <a:latin typeface="微软雅黑" pitchFamily="34" charset="-122"/>
                <a:ea typeface="微软雅黑" pitchFamily="34" charset="-122"/>
              </a:rPr>
              <a:t>X=3</a:t>
            </a:r>
            <a:endParaRPr lang="zh-CN" altLang="en-US" sz="2400">
              <a:solidFill>
                <a:schemeClr val="bg1"/>
              </a:solidFill>
              <a:latin typeface="微软雅黑" pitchFamily="34" charset="-122"/>
              <a:ea typeface="微软雅黑" pitchFamily="34" charset="-122"/>
            </a:endParaRPr>
          </a:p>
        </p:txBody>
      </p:sp>
      <p:sp>
        <p:nvSpPr>
          <p:cNvPr id="23578" name="TextBox 33"/>
          <p:cNvSpPr txBox="1">
            <a:spLocks noChangeArrowheads="1"/>
          </p:cNvSpPr>
          <p:nvPr/>
        </p:nvSpPr>
        <p:spPr bwMode="auto">
          <a:xfrm rot="1654656">
            <a:off x="10186988" y="8382000"/>
            <a:ext cx="22621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2400">
                <a:solidFill>
                  <a:schemeClr val="bg1"/>
                </a:solidFill>
                <a:latin typeface="微软雅黑" pitchFamily="34" charset="-122"/>
                <a:ea typeface="微软雅黑" pitchFamily="34" charset="-122"/>
              </a:rPr>
              <a:t>复制</a:t>
            </a:r>
            <a:r>
              <a:rPr lang="en-US" altLang="zh-CN" sz="2400">
                <a:solidFill>
                  <a:schemeClr val="bg1"/>
                </a:solidFill>
                <a:latin typeface="微软雅黑" pitchFamily="34" charset="-122"/>
                <a:ea typeface="微软雅黑" pitchFamily="34" charset="-122"/>
              </a:rPr>
              <a:t>X=3</a:t>
            </a:r>
            <a:endParaRPr lang="zh-CN" altLang="en-US" sz="2400">
              <a:solidFill>
                <a:schemeClr val="bg1"/>
              </a:solidFill>
              <a:latin typeface="微软雅黑" pitchFamily="34" charset="-122"/>
              <a:ea typeface="微软雅黑" pitchFamily="34" charset="-122"/>
            </a:endParaRPr>
          </a:p>
        </p:txBody>
      </p:sp>
      <p:sp>
        <p:nvSpPr>
          <p:cNvPr id="30" name="TextBox 29"/>
          <p:cNvSpPr txBox="1"/>
          <p:nvPr/>
        </p:nvSpPr>
        <p:spPr>
          <a:xfrm>
            <a:off x="1404171" y="11610528"/>
            <a:ext cx="20018224" cy="52322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这个阶段 </a:t>
            </a:r>
            <a:r>
              <a:rPr lang="en-US" altLang="zh-CN" sz="2800" dirty="0" smtClean="0">
                <a:solidFill>
                  <a:schemeClr val="bg1"/>
                </a:solidFill>
                <a:latin typeface="微软雅黑" panose="020B0503020204020204" pitchFamily="34" charset="-122"/>
                <a:ea typeface="微软雅黑" panose="020B0503020204020204" pitchFamily="34" charset="-122"/>
              </a:rPr>
              <a:t>Leader </a:t>
            </a:r>
            <a:r>
              <a:rPr lang="zh-CN" altLang="en-US" sz="2800" dirty="0" smtClean="0">
                <a:solidFill>
                  <a:schemeClr val="bg1"/>
                </a:solidFill>
                <a:latin typeface="微软雅黑" panose="020B0503020204020204" pitchFamily="34" charset="-122"/>
                <a:ea typeface="微软雅黑" panose="020B0503020204020204" pitchFamily="34" charset="-122"/>
              </a:rPr>
              <a:t>挂掉，重新选出新 </a:t>
            </a:r>
            <a:r>
              <a:rPr lang="en-US" altLang="zh-CN" sz="2800" dirty="0" smtClean="0">
                <a:solidFill>
                  <a:schemeClr val="bg1"/>
                </a:solidFill>
                <a:latin typeface="微软雅黑" panose="020B0503020204020204" pitchFamily="34" charset="-122"/>
                <a:ea typeface="微软雅黑" panose="020B0503020204020204" pitchFamily="34" charset="-122"/>
              </a:rPr>
              <a:t>Leader </a:t>
            </a:r>
            <a:r>
              <a:rPr lang="zh-CN" altLang="en-US" sz="2800" dirty="0" smtClean="0">
                <a:solidFill>
                  <a:schemeClr val="bg1"/>
                </a:solidFill>
                <a:latin typeface="微软雅黑" panose="020B0503020204020204" pitchFamily="34" charset="-122"/>
                <a:ea typeface="微软雅黑" panose="020B0503020204020204" pitchFamily="34" charset="-122"/>
              </a:rPr>
              <a: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Rectangle 1"/>
          <p:cNvSpPr>
            <a:spLocks/>
          </p:cNvSpPr>
          <p:nvPr/>
        </p:nvSpPr>
        <p:spPr bwMode="auto">
          <a:xfrm>
            <a:off x="755650" y="889000"/>
            <a:ext cx="2668588"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a:latin typeface="微软雅黑" pitchFamily="34" charset="-122"/>
                <a:ea typeface="微软雅黑" pitchFamily="34" charset="-122"/>
                <a:sym typeface="FZLanTingHeiS-EL-GB" charset="0"/>
              </a:rPr>
              <a:t>复制状态机</a:t>
            </a:r>
            <a:endParaRPr lang="zh-CN" altLang="zh-CN" sz="1800">
              <a:solidFill>
                <a:srgbClr val="000000"/>
              </a:solidFill>
              <a:latin typeface="微软雅黑" pitchFamily="34" charset="-122"/>
              <a:ea typeface="微软雅黑" pitchFamily="34" charset="-122"/>
              <a:sym typeface="FZLanTingHeiS-EL-GB" charset="0"/>
            </a:endParaRPr>
          </a:p>
        </p:txBody>
      </p:sp>
      <p:sp>
        <p:nvSpPr>
          <p:cNvPr id="4099"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pic>
        <p:nvPicPr>
          <p:cNvPr id="4100" name="Picture 2" descr="http://wx4.sinaimg.cn/mw690/4858d6a8ly1fbxcex0w1fj20gt08vwf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6785" y="3617640"/>
            <a:ext cx="10925175" cy="576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246784" y="9738320"/>
            <a:ext cx="13130657" cy="3046988"/>
          </a:xfrm>
          <a:prstGeom prst="rect">
            <a:avLst/>
          </a:prstGeom>
        </p:spPr>
        <p:txBody>
          <a:bodyPr wrap="square">
            <a:spAutoFit/>
          </a:bodyPr>
          <a:lstStyle/>
          <a:p>
            <a:pPr marL="457200" indent="-457200">
              <a:lnSpc>
                <a:spcPct val="150000"/>
              </a:lnSpc>
              <a:buFont typeface="Wingdings" panose="05000000000000000000" pitchFamily="2" charset="2"/>
              <a:buChar char="Ø"/>
            </a:pPr>
            <a:r>
              <a:rPr lang="zh-CN" altLang="en-US" sz="3200" dirty="0" smtClean="0">
                <a:solidFill>
                  <a:schemeClr val="bg1"/>
                </a:solidFill>
                <a:latin typeface="微软雅黑" panose="020B0503020204020204" pitchFamily="34" charset="-122"/>
                <a:ea typeface="微软雅黑" panose="020B0503020204020204" pitchFamily="34" charset="-122"/>
              </a:rPr>
              <a:t>每个服务器在</a:t>
            </a:r>
            <a:r>
              <a:rPr lang="zh-CN" altLang="en-US" sz="3200" dirty="0">
                <a:solidFill>
                  <a:schemeClr val="bg1"/>
                </a:solidFill>
                <a:latin typeface="微软雅黑" panose="020B0503020204020204" pitchFamily="34" charset="-122"/>
                <a:ea typeface="微软雅黑" panose="020B0503020204020204" pitchFamily="34" charset="-122"/>
              </a:rPr>
              <a:t>执行请求时都需要按照完全一致的顺序来</a:t>
            </a:r>
            <a:r>
              <a:rPr lang="zh-CN" altLang="en-US" sz="3200" dirty="0" smtClean="0">
                <a:solidFill>
                  <a:schemeClr val="bg1"/>
                </a:solidFill>
                <a:latin typeface="微软雅黑" panose="020B0503020204020204" pitchFamily="34" charset="-122"/>
                <a:ea typeface="微软雅黑" panose="020B0503020204020204" pitchFamily="34" charset="-122"/>
              </a:rPr>
              <a:t>进行；</a:t>
            </a:r>
            <a:endParaRPr lang="en-US" altLang="zh-CN" sz="3200"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3200" dirty="0" smtClean="0">
                <a:solidFill>
                  <a:schemeClr val="bg1"/>
                </a:solidFill>
                <a:latin typeface="微软雅黑" panose="020B0503020204020204" pitchFamily="34" charset="-122"/>
                <a:ea typeface="微软雅黑" panose="020B0503020204020204" pitchFamily="34" charset="-122"/>
              </a:rPr>
              <a:t>每个服务器执行相同的日志序列之后，最终状态相同；</a:t>
            </a:r>
            <a:endParaRPr lang="en-US" altLang="zh-CN" sz="3200"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3200" dirty="0" smtClean="0">
                <a:solidFill>
                  <a:schemeClr val="bg1"/>
                </a:solidFill>
                <a:latin typeface="微软雅黑" panose="020B0503020204020204" pitchFamily="34" charset="-122"/>
                <a:ea typeface="微软雅黑" panose="020B0503020204020204" pitchFamily="34" charset="-122"/>
              </a:rPr>
              <a:t>如果保证复制日志的一致性？ </a:t>
            </a:r>
            <a:r>
              <a:rPr lang="en-US" altLang="zh-CN" sz="3200" dirty="0" smtClean="0">
                <a:solidFill>
                  <a:srgbClr val="C00000"/>
                </a:solidFill>
                <a:latin typeface="微软雅黑" panose="020B0503020204020204" pitchFamily="34" charset="-122"/>
                <a:ea typeface="微软雅黑" panose="020B0503020204020204" pitchFamily="34" charset="-122"/>
              </a:rPr>
              <a:t>----&gt;  </a:t>
            </a:r>
            <a:r>
              <a:rPr lang="zh-CN" altLang="en-US" sz="3200" dirty="0" smtClean="0">
                <a:solidFill>
                  <a:srgbClr val="C00000"/>
                </a:solidFill>
                <a:latin typeface="微软雅黑" panose="020B0503020204020204" pitchFamily="34" charset="-122"/>
                <a:ea typeface="微软雅黑" panose="020B0503020204020204" pitchFamily="34" charset="-122"/>
              </a:rPr>
              <a:t>一致性算法（</a:t>
            </a:r>
            <a:r>
              <a:rPr lang="en-US" altLang="zh-CN" sz="3200" dirty="0" smtClean="0">
                <a:solidFill>
                  <a:srgbClr val="C00000"/>
                </a:solidFill>
                <a:latin typeface="微软雅黑" panose="020B0503020204020204" pitchFamily="34" charset="-122"/>
                <a:ea typeface="微软雅黑" panose="020B0503020204020204" pitchFamily="34" charset="-122"/>
              </a:rPr>
              <a:t>Paxos</a:t>
            </a:r>
            <a:r>
              <a:rPr lang="zh-CN" altLang="en-US" sz="3200" dirty="0" smtClean="0">
                <a:solidFill>
                  <a:srgbClr val="C00000"/>
                </a:solidFill>
                <a:latin typeface="微软雅黑" panose="020B0503020204020204" pitchFamily="34" charset="-122"/>
                <a:ea typeface="微软雅黑" panose="020B0503020204020204" pitchFamily="34" charset="-122"/>
              </a:rPr>
              <a:t>，</a:t>
            </a:r>
            <a:r>
              <a:rPr lang="en-US" altLang="zh-CN" sz="3200" dirty="0" smtClean="0">
                <a:solidFill>
                  <a:srgbClr val="C00000"/>
                </a:solidFill>
                <a:latin typeface="微软雅黑" panose="020B0503020204020204" pitchFamily="34" charset="-122"/>
                <a:ea typeface="微软雅黑" panose="020B0503020204020204" pitchFamily="34" charset="-122"/>
              </a:rPr>
              <a:t>Raft</a:t>
            </a:r>
            <a:r>
              <a:rPr lang="zh-CN" altLang="en-US" sz="3200" dirty="0" smtClean="0">
                <a:solidFill>
                  <a:srgbClr val="C00000"/>
                </a:solidFill>
                <a:latin typeface="微软雅黑" panose="020B0503020204020204" pitchFamily="34" charset="-122"/>
                <a:ea typeface="微软雅黑" panose="020B0503020204020204" pitchFamily="34" charset="-122"/>
              </a:rPr>
              <a:t>等）</a:t>
            </a:r>
            <a:endParaRPr lang="en-US" altLang="zh-CN" sz="3200" dirty="0" smtClean="0">
              <a:solidFill>
                <a:srgbClr val="C00000"/>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3200" dirty="0" smtClean="0">
                <a:solidFill>
                  <a:schemeClr val="bg1"/>
                </a:solidFill>
                <a:latin typeface="微软雅黑" panose="020B0503020204020204" pitchFamily="34" charset="-122"/>
                <a:ea typeface="微软雅黑" panose="020B0503020204020204" pitchFamily="34" charset="-122"/>
              </a:rPr>
              <a:t>Paxos</a:t>
            </a:r>
            <a:r>
              <a:rPr lang="zh-CN" altLang="en-US" sz="3200" dirty="0" smtClean="0">
                <a:solidFill>
                  <a:schemeClr val="bg1"/>
                </a:solidFill>
                <a:latin typeface="微软雅黑" panose="020B0503020204020204" pitchFamily="34" charset="-122"/>
                <a:ea typeface="微软雅黑" panose="020B0503020204020204" pitchFamily="34" charset="-122"/>
              </a:rPr>
              <a:t>缺陷：</a:t>
            </a:r>
            <a:r>
              <a:rPr lang="zh-CN" altLang="en-US" sz="3200" dirty="0" smtClean="0">
                <a:solidFill>
                  <a:srgbClr val="C00000"/>
                </a:solidFill>
                <a:latin typeface="微软雅黑" panose="020B0503020204020204" pitchFamily="34" charset="-122"/>
                <a:ea typeface="微软雅黑" panose="020B0503020204020204" pitchFamily="34" charset="-122"/>
              </a:rPr>
              <a:t>难以理解、难以实现</a:t>
            </a:r>
            <a:endParaRPr lang="en-US" altLang="zh-CN" sz="3200" dirty="0" smtClea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8" name="Rectangle 1"/>
          <p:cNvSpPr>
            <a:spLocks/>
          </p:cNvSpPr>
          <p:nvPr/>
        </p:nvSpPr>
        <p:spPr bwMode="auto">
          <a:xfrm>
            <a:off x="755650" y="889000"/>
            <a:ext cx="5276850"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a:latin typeface="微软雅黑" pitchFamily="34" charset="-122"/>
                <a:ea typeface="微软雅黑" pitchFamily="34" charset="-122"/>
                <a:sym typeface="FZLanTingHeiS-EL-GB" charset="0"/>
              </a:rPr>
              <a:t>日志复制</a:t>
            </a:r>
            <a:r>
              <a:rPr lang="en-US" altLang="zh-CN" sz="4000">
                <a:latin typeface="微软雅黑" pitchFamily="34" charset="-122"/>
                <a:ea typeface="微软雅黑" pitchFamily="34" charset="-122"/>
                <a:sym typeface="FZLanTingHeiS-EL-GB" charset="0"/>
              </a:rPr>
              <a:t>--Leader</a:t>
            </a:r>
            <a:r>
              <a:rPr lang="zh-CN" altLang="en-US" sz="4000">
                <a:latin typeface="微软雅黑" pitchFamily="34" charset="-122"/>
                <a:ea typeface="微软雅黑" pitchFamily="34" charset="-122"/>
                <a:sym typeface="FZLanTingHeiS-EL-GB" charset="0"/>
              </a:rPr>
              <a:t>异常</a:t>
            </a:r>
          </a:p>
        </p:txBody>
      </p:sp>
      <p:sp>
        <p:nvSpPr>
          <p:cNvPr id="24579"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grpSp>
        <p:nvGrpSpPr>
          <p:cNvPr id="24580" name="组合 2"/>
          <p:cNvGrpSpPr>
            <a:grpSpLocks/>
          </p:cNvGrpSpPr>
          <p:nvPr/>
        </p:nvGrpSpPr>
        <p:grpSpPr bwMode="auto">
          <a:xfrm>
            <a:off x="1534964" y="9008071"/>
            <a:ext cx="1547813" cy="1008062"/>
            <a:chOff x="617086" y="6353944"/>
            <a:chExt cx="1547924" cy="1008112"/>
          </a:xfrm>
        </p:grpSpPr>
        <p:sp>
          <p:nvSpPr>
            <p:cNvPr id="7" name="椭圆 6"/>
            <p:cNvSpPr/>
            <p:nvPr/>
          </p:nvSpPr>
          <p:spPr bwMode="auto">
            <a:xfrm>
              <a:off x="886981" y="6353944"/>
              <a:ext cx="1008134" cy="1008112"/>
            </a:xfrm>
            <a:prstGeom prst="ellipse">
              <a:avLst/>
            </a:prstGeom>
            <a:solidFill>
              <a:schemeClr val="tx1">
                <a:lumMod val="50000"/>
              </a:schemeClr>
            </a:solidFill>
            <a:ln w="25400" cap="flat" cmpd="sng" algn="ctr">
              <a:solidFill>
                <a:srgbClr val="FFFFFF"/>
              </a:solidFill>
              <a:prstDash val="solid"/>
              <a:miter lim="0"/>
              <a:headEnd type="none" w="med" len="med"/>
              <a:tailEnd type="none" w="med" len="med"/>
            </a:ln>
            <a:effectLst/>
            <a:extLst/>
          </p:spPr>
          <p:txBody>
            <a:bodyPr lIns="50800" tIns="50800" rIns="50800" bIns="50800" anchor="ctr">
              <a:spAutoFit/>
            </a:bodyPr>
            <a:lstStyle/>
            <a:p>
              <a:pPr algn="ctr" eaLnBrk="1">
                <a:defRPr/>
              </a:pPr>
              <a:endParaRPr lang="zh-CN" altLang="en-US">
                <a:ea typeface="宋体" panose="02010600030101010101" pitchFamily="2" charset="-122"/>
              </a:endParaRPr>
            </a:p>
          </p:txBody>
        </p:sp>
        <p:sp>
          <p:nvSpPr>
            <p:cNvPr id="24650" name="TextBox 6"/>
            <p:cNvSpPr txBox="1">
              <a:spLocks noChangeArrowheads="1"/>
            </p:cNvSpPr>
            <p:nvPr/>
          </p:nvSpPr>
          <p:spPr bwMode="auto">
            <a:xfrm>
              <a:off x="617086" y="6596390"/>
              <a:ext cx="15479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800">
                  <a:ea typeface="宋体" pitchFamily="2" charset="-122"/>
                </a:rPr>
                <a:t>Client</a:t>
              </a:r>
              <a:endParaRPr lang="zh-CN" altLang="en-US" sz="2800">
                <a:ea typeface="宋体" pitchFamily="2" charset="-122"/>
              </a:endParaRPr>
            </a:p>
          </p:txBody>
        </p:sp>
      </p:grpSp>
      <p:sp>
        <p:nvSpPr>
          <p:cNvPr id="24581" name="椭圆 8"/>
          <p:cNvSpPr>
            <a:spLocks noChangeArrowheads="1"/>
          </p:cNvSpPr>
          <p:nvPr/>
        </p:nvSpPr>
        <p:spPr bwMode="auto">
          <a:xfrm>
            <a:off x="5419577" y="9008071"/>
            <a:ext cx="1008063" cy="1008062"/>
          </a:xfrm>
          <a:prstGeom prst="ellipse">
            <a:avLst/>
          </a:prstGeom>
          <a:blipFill dpi="0" rotWithShape="0">
            <a:blip r:embed="rId3"/>
            <a:srcRect/>
            <a:tile tx="0" ty="0" sx="100000" sy="100000" flip="none" algn="tl"/>
          </a:blipFill>
          <a:ln w="57150" algn="ctr">
            <a:solidFill>
              <a:schemeClr val="bg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4582" name="椭圆 9"/>
          <p:cNvSpPr>
            <a:spLocks noChangeArrowheads="1"/>
          </p:cNvSpPr>
          <p:nvPr/>
        </p:nvSpPr>
        <p:spPr bwMode="auto">
          <a:xfrm>
            <a:off x="8956527" y="6714133"/>
            <a:ext cx="1008063" cy="1008063"/>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4583" name="椭圆 10"/>
          <p:cNvSpPr>
            <a:spLocks noChangeArrowheads="1"/>
          </p:cNvSpPr>
          <p:nvPr/>
        </p:nvSpPr>
        <p:spPr bwMode="auto">
          <a:xfrm>
            <a:off x="8127852" y="9008071"/>
            <a:ext cx="1008063"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4584" name="TextBox 11"/>
          <p:cNvSpPr txBox="1">
            <a:spLocks noChangeArrowheads="1"/>
          </p:cNvSpPr>
          <p:nvPr/>
        </p:nvSpPr>
        <p:spPr bwMode="auto">
          <a:xfrm>
            <a:off x="5600552" y="9081096"/>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A</a:t>
            </a:r>
            <a:endParaRPr lang="zh-CN" altLang="en-US">
              <a:ea typeface="宋体" pitchFamily="2" charset="-122"/>
            </a:endParaRPr>
          </a:p>
        </p:txBody>
      </p:sp>
      <p:sp>
        <p:nvSpPr>
          <p:cNvPr id="24585" name="TextBox 12"/>
          <p:cNvSpPr txBox="1">
            <a:spLocks noChangeArrowheads="1"/>
          </p:cNvSpPr>
          <p:nvPr/>
        </p:nvSpPr>
        <p:spPr bwMode="auto">
          <a:xfrm>
            <a:off x="9135915" y="6787158"/>
            <a:ext cx="649287"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C</a:t>
            </a:r>
            <a:endParaRPr lang="zh-CN" altLang="en-US">
              <a:ea typeface="宋体" pitchFamily="2" charset="-122"/>
            </a:endParaRPr>
          </a:p>
        </p:txBody>
      </p:sp>
      <p:sp>
        <p:nvSpPr>
          <p:cNvPr id="24586" name="TextBox 14"/>
          <p:cNvSpPr txBox="1">
            <a:spLocks noChangeArrowheads="1"/>
          </p:cNvSpPr>
          <p:nvPr/>
        </p:nvSpPr>
        <p:spPr bwMode="auto">
          <a:xfrm>
            <a:off x="8308827" y="9081096"/>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B</a:t>
            </a:r>
            <a:endParaRPr lang="zh-CN" altLang="en-US">
              <a:ea typeface="宋体" pitchFamily="2" charset="-122"/>
            </a:endParaRPr>
          </a:p>
        </p:txBody>
      </p:sp>
      <p:sp>
        <p:nvSpPr>
          <p:cNvPr id="24587" name="椭圆 29"/>
          <p:cNvSpPr>
            <a:spLocks noChangeArrowheads="1"/>
          </p:cNvSpPr>
          <p:nvPr/>
        </p:nvSpPr>
        <p:spPr bwMode="auto">
          <a:xfrm>
            <a:off x="6683227" y="5129808"/>
            <a:ext cx="1008063" cy="1008063"/>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4588" name="TextBox 12"/>
          <p:cNvSpPr txBox="1">
            <a:spLocks noChangeArrowheads="1"/>
          </p:cNvSpPr>
          <p:nvPr/>
        </p:nvSpPr>
        <p:spPr bwMode="auto">
          <a:xfrm>
            <a:off x="6862615" y="5202833"/>
            <a:ext cx="649287"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D</a:t>
            </a:r>
            <a:endParaRPr lang="zh-CN" altLang="en-US">
              <a:ea typeface="宋体" pitchFamily="2" charset="-122"/>
            </a:endParaRPr>
          </a:p>
        </p:txBody>
      </p:sp>
      <p:sp>
        <p:nvSpPr>
          <p:cNvPr id="24589" name="椭圆 34"/>
          <p:cNvSpPr>
            <a:spLocks noChangeArrowheads="1"/>
          </p:cNvSpPr>
          <p:nvPr/>
        </p:nvSpPr>
        <p:spPr bwMode="auto">
          <a:xfrm>
            <a:off x="4589315" y="6714133"/>
            <a:ext cx="1008062" cy="1008063"/>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4590" name="TextBox 12"/>
          <p:cNvSpPr txBox="1">
            <a:spLocks noChangeArrowheads="1"/>
          </p:cNvSpPr>
          <p:nvPr/>
        </p:nvSpPr>
        <p:spPr bwMode="auto">
          <a:xfrm>
            <a:off x="4768702" y="6787158"/>
            <a:ext cx="649288"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E</a:t>
            </a:r>
            <a:endParaRPr lang="zh-CN" altLang="en-US">
              <a:ea typeface="宋体" pitchFamily="2" charset="-122"/>
            </a:endParaRPr>
          </a:p>
        </p:txBody>
      </p:sp>
      <p:cxnSp>
        <p:nvCxnSpPr>
          <p:cNvPr id="24591" name="直接箭头连接符 4"/>
          <p:cNvCxnSpPr>
            <a:cxnSpLocks noChangeShapeType="1"/>
            <a:stCxn id="24581" idx="6"/>
            <a:endCxn id="24583" idx="2"/>
          </p:cNvCxnSpPr>
          <p:nvPr/>
        </p:nvCxnSpPr>
        <p:spPr bwMode="auto">
          <a:xfrm>
            <a:off x="6427640" y="9512896"/>
            <a:ext cx="1700212" cy="0"/>
          </a:xfrm>
          <a:prstGeom prst="straightConnector1">
            <a:avLst/>
          </a:prstGeom>
          <a:noFill/>
          <a:ln w="25400" algn="ctr">
            <a:solidFill>
              <a:schemeClr val="bg1"/>
            </a:solidFill>
            <a:miter lim="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92" name="直接箭头连接符 37"/>
          <p:cNvCxnSpPr>
            <a:cxnSpLocks noChangeShapeType="1"/>
            <a:stCxn id="24581" idx="7"/>
            <a:endCxn id="24582" idx="3"/>
          </p:cNvCxnSpPr>
          <p:nvPr/>
        </p:nvCxnSpPr>
        <p:spPr bwMode="auto">
          <a:xfrm flipV="1">
            <a:off x="6280002" y="7574558"/>
            <a:ext cx="2824163" cy="1581150"/>
          </a:xfrm>
          <a:prstGeom prst="straightConnector1">
            <a:avLst/>
          </a:prstGeom>
          <a:noFill/>
          <a:ln w="25400" algn="ctr">
            <a:solidFill>
              <a:schemeClr val="bg1"/>
            </a:solidFill>
            <a:miter lim="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93" name="直接箭头连接符 39"/>
          <p:cNvCxnSpPr>
            <a:cxnSpLocks noChangeShapeType="1"/>
            <a:stCxn id="24581" idx="0"/>
            <a:endCxn id="24587" idx="4"/>
          </p:cNvCxnSpPr>
          <p:nvPr/>
        </p:nvCxnSpPr>
        <p:spPr bwMode="auto">
          <a:xfrm flipV="1">
            <a:off x="5924402" y="6137871"/>
            <a:ext cx="1262063" cy="2870200"/>
          </a:xfrm>
          <a:prstGeom prst="straightConnector1">
            <a:avLst/>
          </a:prstGeom>
          <a:noFill/>
          <a:ln w="25400" algn="ctr">
            <a:solidFill>
              <a:schemeClr val="bg1"/>
            </a:solidFill>
            <a:miter lim="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94" name="直接箭头连接符 41"/>
          <p:cNvCxnSpPr>
            <a:cxnSpLocks noChangeShapeType="1"/>
            <a:stCxn id="24581" idx="1"/>
            <a:endCxn id="24589" idx="4"/>
          </p:cNvCxnSpPr>
          <p:nvPr/>
        </p:nvCxnSpPr>
        <p:spPr bwMode="auto">
          <a:xfrm flipH="1" flipV="1">
            <a:off x="5094140" y="7722196"/>
            <a:ext cx="473075" cy="1433512"/>
          </a:xfrm>
          <a:prstGeom prst="straightConnector1">
            <a:avLst/>
          </a:prstGeom>
          <a:noFill/>
          <a:ln w="25400" algn="ctr">
            <a:solidFill>
              <a:schemeClr val="bg1"/>
            </a:solidFill>
            <a:miter lim="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95" name="直接箭头连接符 43"/>
          <p:cNvCxnSpPr>
            <a:cxnSpLocks/>
            <a:endCxn id="24581" idx="2"/>
          </p:cNvCxnSpPr>
          <p:nvPr/>
        </p:nvCxnSpPr>
        <p:spPr bwMode="auto">
          <a:xfrm>
            <a:off x="2781152" y="9512896"/>
            <a:ext cx="2638425" cy="0"/>
          </a:xfrm>
          <a:prstGeom prst="straightConnector1">
            <a:avLst/>
          </a:prstGeom>
          <a:noFill/>
          <a:ln w="25400" algn="ctr">
            <a:solidFill>
              <a:schemeClr val="bg1"/>
            </a:solidFill>
            <a:miter lim="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612" name="文本框 69"/>
          <p:cNvSpPr txBox="1">
            <a:spLocks noChangeArrowheads="1"/>
          </p:cNvSpPr>
          <p:nvPr/>
        </p:nvSpPr>
        <p:spPr bwMode="auto">
          <a:xfrm>
            <a:off x="5232251" y="10244733"/>
            <a:ext cx="132318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a:r>
              <a:rPr lang="en-US" altLang="zh-CN" sz="2800">
                <a:solidFill>
                  <a:schemeClr val="bg1"/>
                </a:solidFill>
                <a:ea typeface="宋体" pitchFamily="2" charset="-122"/>
              </a:rPr>
              <a:t>Term:1</a:t>
            </a:r>
            <a:endParaRPr lang="zh-CN" altLang="en-US" sz="2800">
              <a:solidFill>
                <a:schemeClr val="bg1"/>
              </a:solidFill>
              <a:ea typeface="宋体" pitchFamily="2" charset="-122"/>
            </a:endParaRPr>
          </a:p>
        </p:txBody>
      </p:sp>
      <p:sp>
        <p:nvSpPr>
          <p:cNvPr id="24613" name="文本框 72"/>
          <p:cNvSpPr txBox="1">
            <a:spLocks noChangeArrowheads="1"/>
          </p:cNvSpPr>
          <p:nvPr/>
        </p:nvSpPr>
        <p:spPr bwMode="auto">
          <a:xfrm>
            <a:off x="7999264" y="10246321"/>
            <a:ext cx="146129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a:r>
              <a:rPr lang="en-US" altLang="zh-CN" sz="2800" dirty="0">
                <a:solidFill>
                  <a:schemeClr val="bg1"/>
                </a:solidFill>
                <a:ea typeface="宋体" pitchFamily="2" charset="-122"/>
              </a:rPr>
              <a:t>Term:1</a:t>
            </a:r>
            <a:endParaRPr lang="zh-CN" altLang="en-US" sz="2800" dirty="0">
              <a:solidFill>
                <a:schemeClr val="bg1"/>
              </a:solidFill>
              <a:ea typeface="宋体" pitchFamily="2" charset="-122"/>
            </a:endParaRPr>
          </a:p>
        </p:txBody>
      </p:sp>
      <p:sp>
        <p:nvSpPr>
          <p:cNvPr id="24614" name="文本框 73"/>
          <p:cNvSpPr txBox="1">
            <a:spLocks noChangeArrowheads="1"/>
          </p:cNvSpPr>
          <p:nvPr/>
        </p:nvSpPr>
        <p:spPr bwMode="auto">
          <a:xfrm>
            <a:off x="8827939" y="7857133"/>
            <a:ext cx="149185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a:r>
              <a:rPr lang="en-US" altLang="zh-CN" sz="2800" dirty="0">
                <a:solidFill>
                  <a:schemeClr val="bg1"/>
                </a:solidFill>
                <a:ea typeface="宋体" pitchFamily="2" charset="-122"/>
              </a:rPr>
              <a:t>Term:1</a:t>
            </a:r>
            <a:endParaRPr lang="zh-CN" altLang="en-US" sz="2800" dirty="0">
              <a:solidFill>
                <a:schemeClr val="bg1"/>
              </a:solidFill>
              <a:ea typeface="宋体" pitchFamily="2" charset="-122"/>
            </a:endParaRPr>
          </a:p>
        </p:txBody>
      </p:sp>
      <p:sp>
        <p:nvSpPr>
          <p:cNvPr id="24615" name="文本框 74"/>
          <p:cNvSpPr txBox="1">
            <a:spLocks noChangeArrowheads="1"/>
          </p:cNvSpPr>
          <p:nvPr/>
        </p:nvSpPr>
        <p:spPr bwMode="auto">
          <a:xfrm>
            <a:off x="7748439" y="5372696"/>
            <a:ext cx="13874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a:r>
              <a:rPr lang="en-US" altLang="zh-CN" sz="2800" dirty="0">
                <a:solidFill>
                  <a:schemeClr val="bg1"/>
                </a:solidFill>
                <a:ea typeface="宋体" pitchFamily="2" charset="-122"/>
              </a:rPr>
              <a:t>Term:1</a:t>
            </a:r>
            <a:endParaRPr lang="zh-CN" altLang="en-US" sz="2800" dirty="0">
              <a:solidFill>
                <a:schemeClr val="bg1"/>
              </a:solidFill>
              <a:ea typeface="宋体" pitchFamily="2" charset="-122"/>
            </a:endParaRPr>
          </a:p>
        </p:txBody>
      </p:sp>
      <p:sp>
        <p:nvSpPr>
          <p:cNvPr id="24616" name="文本框 75"/>
          <p:cNvSpPr txBox="1">
            <a:spLocks noChangeArrowheads="1"/>
          </p:cNvSpPr>
          <p:nvPr/>
        </p:nvSpPr>
        <p:spPr bwMode="auto">
          <a:xfrm>
            <a:off x="4457552" y="6125171"/>
            <a:ext cx="1466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a:r>
              <a:rPr lang="en-US" altLang="zh-CN" sz="2800" dirty="0">
                <a:solidFill>
                  <a:schemeClr val="bg1"/>
                </a:solidFill>
                <a:ea typeface="宋体" pitchFamily="2" charset="-122"/>
              </a:rPr>
              <a:t>Term:1</a:t>
            </a:r>
            <a:endParaRPr lang="zh-CN" altLang="en-US" sz="2800" dirty="0">
              <a:solidFill>
                <a:schemeClr val="bg1"/>
              </a:solidFill>
              <a:ea typeface="宋体" pitchFamily="2" charset="-122"/>
            </a:endParaRPr>
          </a:p>
        </p:txBody>
      </p:sp>
      <p:sp>
        <p:nvSpPr>
          <p:cNvPr id="75" name="文本框 1"/>
          <p:cNvSpPr txBox="1">
            <a:spLocks noChangeArrowheads="1"/>
          </p:cNvSpPr>
          <p:nvPr/>
        </p:nvSpPr>
        <p:spPr bwMode="auto">
          <a:xfrm>
            <a:off x="614363" y="2652713"/>
            <a:ext cx="203342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150000"/>
              </a:lnSpc>
            </a:pPr>
            <a:r>
              <a:rPr lang="en-US" altLang="zh-CN" sz="3600" dirty="0" smtClean="0">
                <a:solidFill>
                  <a:schemeClr val="bg1"/>
                </a:solidFill>
                <a:latin typeface="微软雅黑" pitchFamily="34" charset="-122"/>
                <a:ea typeface="微软雅黑" pitchFamily="34" charset="-122"/>
              </a:rPr>
              <a:t>5. </a:t>
            </a:r>
            <a:r>
              <a:rPr lang="zh-CN" altLang="en-US" sz="3600" dirty="0" smtClean="0">
                <a:solidFill>
                  <a:schemeClr val="bg1"/>
                </a:solidFill>
                <a:latin typeface="微软雅黑" pitchFamily="34" charset="-122"/>
                <a:ea typeface="微软雅黑" pitchFamily="34" charset="-122"/>
              </a:rPr>
              <a:t>由于网络“分区”导致出现双</a:t>
            </a:r>
            <a:r>
              <a:rPr lang="en-US" altLang="zh-CN" sz="3600" dirty="0" smtClean="0">
                <a:solidFill>
                  <a:schemeClr val="bg1"/>
                </a:solidFill>
                <a:latin typeface="微软雅黑" pitchFamily="34" charset="-122"/>
                <a:ea typeface="微软雅黑" pitchFamily="34" charset="-122"/>
              </a:rPr>
              <a:t>Leader</a:t>
            </a:r>
            <a:endParaRPr lang="zh-CN" altLang="en-US" sz="3600" dirty="0">
              <a:solidFill>
                <a:schemeClr val="bg1"/>
              </a:solidFill>
              <a:latin typeface="微软雅黑" pitchFamily="34" charset="-122"/>
              <a:ea typeface="微软雅黑" pitchFamily="34" charset="-122"/>
            </a:endParaRPr>
          </a:p>
        </p:txBody>
      </p:sp>
      <p:sp>
        <p:nvSpPr>
          <p:cNvPr id="2" name="TextBox 1"/>
          <p:cNvSpPr txBox="1"/>
          <p:nvPr/>
        </p:nvSpPr>
        <p:spPr>
          <a:xfrm>
            <a:off x="1534964" y="11106472"/>
            <a:ext cx="10008964" cy="954107"/>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以</a:t>
            </a:r>
            <a:r>
              <a:rPr lang="en-US" altLang="zh-CN" sz="2800" dirty="0" smtClean="0">
                <a:solidFill>
                  <a:schemeClr val="bg1"/>
                </a:solidFill>
                <a:latin typeface="微软雅黑" panose="020B0503020204020204" pitchFamily="34" charset="-122"/>
                <a:ea typeface="微软雅黑" panose="020B0503020204020204" pitchFamily="34" charset="-122"/>
              </a:rPr>
              <a:t>5</a:t>
            </a:r>
            <a:r>
              <a:rPr lang="zh-CN" altLang="en-US" sz="2800" dirty="0" smtClean="0">
                <a:solidFill>
                  <a:schemeClr val="bg1"/>
                </a:solidFill>
                <a:latin typeface="微软雅黑" panose="020B0503020204020204" pitchFamily="34" charset="-122"/>
                <a:ea typeface="微软雅黑" panose="020B0503020204020204" pitchFamily="34" charset="-122"/>
              </a:rPr>
              <a:t>个服务器节点为例，正常情况下</a:t>
            </a:r>
            <a:r>
              <a:rPr lang="en-US" altLang="zh-CN" sz="2800" dirty="0" smtClean="0">
                <a:solidFill>
                  <a:schemeClr val="bg1"/>
                </a:solidFill>
                <a:latin typeface="微软雅黑" panose="020B0503020204020204" pitchFamily="34" charset="-122"/>
                <a:ea typeface="微软雅黑" panose="020B0503020204020204" pitchFamily="34" charset="-122"/>
              </a:rPr>
              <a:t>A</a:t>
            </a:r>
            <a:r>
              <a:rPr lang="zh-CN" altLang="en-US" sz="2800" dirty="0" smtClean="0">
                <a:solidFill>
                  <a:schemeClr val="bg1"/>
                </a:solidFill>
                <a:latin typeface="微软雅黑" panose="020B0503020204020204" pitchFamily="34" charset="-122"/>
                <a:ea typeface="微软雅黑" panose="020B0503020204020204" pitchFamily="34" charset="-122"/>
              </a:rPr>
              <a:t>节点为</a:t>
            </a:r>
            <a:r>
              <a:rPr lang="en-US" altLang="zh-CN" sz="2800" dirty="0" smtClean="0">
                <a:solidFill>
                  <a:schemeClr val="bg1"/>
                </a:solidFill>
                <a:latin typeface="微软雅黑" panose="020B0503020204020204" pitchFamily="34" charset="-122"/>
                <a:ea typeface="微软雅黑" panose="020B0503020204020204" pitchFamily="34" charset="-122"/>
              </a:rPr>
              <a:t>Leader</a:t>
            </a:r>
            <a:r>
              <a:rPr lang="zh-CN" altLang="en-US" sz="2800" dirty="0" smtClean="0">
                <a:solidFill>
                  <a:schemeClr val="bg1"/>
                </a:solidFill>
                <a:latin typeface="微软雅黑" panose="020B0503020204020204" pitchFamily="34" charset="-122"/>
                <a:ea typeface="微软雅黑" panose="020B0503020204020204" pitchFamily="34" charset="-122"/>
              </a:rPr>
              <a:t>，接收</a:t>
            </a:r>
            <a:r>
              <a:rPr lang="en-US" altLang="zh-CN" sz="2800" dirty="0" smtClean="0">
                <a:solidFill>
                  <a:schemeClr val="bg1"/>
                </a:solidFill>
                <a:latin typeface="微软雅黑" panose="020B0503020204020204" pitchFamily="34" charset="-122"/>
                <a:ea typeface="微软雅黑" panose="020B0503020204020204" pitchFamily="34" charset="-122"/>
              </a:rPr>
              <a:t>Client</a:t>
            </a:r>
            <a:r>
              <a:rPr lang="zh-CN" altLang="en-US" sz="2800" dirty="0" smtClean="0">
                <a:solidFill>
                  <a:schemeClr val="bg1"/>
                </a:solidFill>
                <a:latin typeface="微软雅黑" panose="020B0503020204020204" pitchFamily="34" charset="-122"/>
                <a:ea typeface="微软雅黑" panose="020B0503020204020204" pitchFamily="34" charset="-122"/>
              </a:rPr>
              <a:t>的请求，并将日志同步到</a:t>
            </a:r>
            <a:r>
              <a:rPr lang="en-US" altLang="zh-CN" sz="2800" dirty="0" smtClean="0">
                <a:solidFill>
                  <a:schemeClr val="bg1"/>
                </a:solidFill>
                <a:latin typeface="微软雅黑" panose="020B0503020204020204" pitchFamily="34" charset="-122"/>
                <a:ea typeface="微软雅黑" panose="020B0503020204020204" pitchFamily="34" charset="-122"/>
              </a:rPr>
              <a:t>B</a:t>
            </a:r>
            <a:r>
              <a:rPr lang="zh-CN" altLang="en-US" sz="2800" dirty="0" smtClean="0">
                <a:solidFill>
                  <a:schemeClr val="bg1"/>
                </a:solidFill>
                <a:latin typeface="微软雅黑" panose="020B0503020204020204" pitchFamily="34" charset="-122"/>
                <a:ea typeface="微软雅黑" panose="020B0503020204020204" pitchFamily="34" charset="-122"/>
              </a:rPr>
              <a:t>、</a:t>
            </a:r>
            <a:r>
              <a:rPr lang="en-US" altLang="zh-CN" sz="2800" dirty="0" smtClean="0">
                <a:solidFill>
                  <a:schemeClr val="bg1"/>
                </a:solidFill>
                <a:latin typeface="微软雅黑" panose="020B0503020204020204" pitchFamily="34" charset="-122"/>
                <a:ea typeface="微软雅黑" panose="020B0503020204020204" pitchFamily="34" charset="-122"/>
              </a:rPr>
              <a:t>C</a:t>
            </a:r>
            <a:r>
              <a:rPr lang="zh-CN" altLang="en-US" sz="2800" dirty="0" smtClean="0">
                <a:solidFill>
                  <a:schemeClr val="bg1"/>
                </a:solidFill>
                <a:latin typeface="微软雅黑" panose="020B0503020204020204" pitchFamily="34" charset="-122"/>
                <a:ea typeface="微软雅黑" panose="020B0503020204020204" pitchFamily="34" charset="-122"/>
              </a:rPr>
              <a:t>、</a:t>
            </a:r>
            <a:r>
              <a:rPr lang="en-US" altLang="zh-CN" sz="2800" dirty="0" smtClean="0">
                <a:solidFill>
                  <a:schemeClr val="bg1"/>
                </a:solidFill>
                <a:latin typeface="微软雅黑" panose="020B0503020204020204" pitchFamily="34" charset="-122"/>
                <a:ea typeface="微软雅黑" panose="020B0503020204020204" pitchFamily="34" charset="-122"/>
              </a:rPr>
              <a:t>D</a:t>
            </a:r>
            <a:r>
              <a:rPr lang="zh-CN" altLang="en-US" sz="2800" dirty="0" smtClean="0">
                <a:solidFill>
                  <a:schemeClr val="bg1"/>
                </a:solidFill>
                <a:latin typeface="微软雅黑" panose="020B0503020204020204" pitchFamily="34" charset="-122"/>
                <a:ea typeface="微软雅黑" panose="020B0503020204020204" pitchFamily="34" charset="-122"/>
              </a:rPr>
              <a:t>、</a:t>
            </a:r>
            <a:r>
              <a:rPr lang="en-US" altLang="zh-CN" sz="2800" dirty="0" smtClean="0">
                <a:solidFill>
                  <a:schemeClr val="bg1"/>
                </a:solidFill>
                <a:latin typeface="微软雅黑" panose="020B0503020204020204" pitchFamily="34" charset="-122"/>
                <a:ea typeface="微软雅黑" panose="020B0503020204020204" pitchFamily="34" charset="-122"/>
              </a:rPr>
              <a:t>E</a:t>
            </a:r>
            <a:r>
              <a:rPr lang="zh-CN" altLang="en-US" sz="2800" dirty="0" smtClean="0">
                <a:solidFill>
                  <a:schemeClr val="bg1"/>
                </a:solidFill>
                <a:latin typeface="微软雅黑" panose="020B0503020204020204" pitchFamily="34" charset="-122"/>
                <a:ea typeface="微软雅黑" panose="020B0503020204020204" pitchFamily="34" charset="-122"/>
              </a:rPr>
              <a:t>四个</a:t>
            </a:r>
            <a:r>
              <a:rPr lang="en-US" altLang="zh-CN" sz="2800" dirty="0" smtClean="0">
                <a:solidFill>
                  <a:schemeClr val="bg1"/>
                </a:solidFill>
                <a:latin typeface="微软雅黑" panose="020B0503020204020204" pitchFamily="34" charset="-122"/>
                <a:ea typeface="微软雅黑" panose="020B0503020204020204" pitchFamily="34" charset="-122"/>
              </a:rPr>
              <a:t>Follower</a:t>
            </a:r>
            <a:r>
              <a:rPr lang="zh-CN" altLang="en-US" sz="2800" dirty="0" smtClean="0">
                <a:solidFill>
                  <a:schemeClr val="bg1"/>
                </a:solidFill>
                <a:latin typeface="微软雅黑" panose="020B0503020204020204" pitchFamily="34" charset="-122"/>
                <a:ea typeface="微软雅黑" panose="020B0503020204020204" pitchFamily="34" charset="-122"/>
              </a:rPr>
              <a:t>节点</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8" name="Rectangle 1"/>
          <p:cNvSpPr>
            <a:spLocks/>
          </p:cNvSpPr>
          <p:nvPr/>
        </p:nvSpPr>
        <p:spPr bwMode="auto">
          <a:xfrm>
            <a:off x="755650" y="889000"/>
            <a:ext cx="5276850"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a:latin typeface="微软雅黑" pitchFamily="34" charset="-122"/>
                <a:ea typeface="微软雅黑" pitchFamily="34" charset="-122"/>
                <a:sym typeface="FZLanTingHeiS-EL-GB" charset="0"/>
              </a:rPr>
              <a:t>日志复制</a:t>
            </a:r>
            <a:r>
              <a:rPr lang="en-US" altLang="zh-CN" sz="4000">
                <a:latin typeface="微软雅黑" pitchFamily="34" charset="-122"/>
                <a:ea typeface="微软雅黑" pitchFamily="34" charset="-122"/>
                <a:sym typeface="FZLanTingHeiS-EL-GB" charset="0"/>
              </a:rPr>
              <a:t>--Leader</a:t>
            </a:r>
            <a:r>
              <a:rPr lang="zh-CN" altLang="en-US" sz="4000">
                <a:latin typeface="微软雅黑" pitchFamily="34" charset="-122"/>
                <a:ea typeface="微软雅黑" pitchFamily="34" charset="-122"/>
                <a:sym typeface="FZLanTingHeiS-EL-GB" charset="0"/>
              </a:rPr>
              <a:t>异常</a:t>
            </a:r>
          </a:p>
        </p:txBody>
      </p:sp>
      <p:sp>
        <p:nvSpPr>
          <p:cNvPr id="24579"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grpSp>
        <p:nvGrpSpPr>
          <p:cNvPr id="24596" name="组合 2"/>
          <p:cNvGrpSpPr>
            <a:grpSpLocks/>
          </p:cNvGrpSpPr>
          <p:nvPr/>
        </p:nvGrpSpPr>
        <p:grpSpPr bwMode="auto">
          <a:xfrm>
            <a:off x="1566008" y="9005434"/>
            <a:ext cx="1547813" cy="1008062"/>
            <a:chOff x="617086" y="6353944"/>
            <a:chExt cx="1547924" cy="1008112"/>
          </a:xfrm>
        </p:grpSpPr>
        <p:sp>
          <p:nvSpPr>
            <p:cNvPr id="49" name="椭圆 48"/>
            <p:cNvSpPr/>
            <p:nvPr/>
          </p:nvSpPr>
          <p:spPr bwMode="auto">
            <a:xfrm>
              <a:off x="886980" y="6353944"/>
              <a:ext cx="1008135" cy="1008112"/>
            </a:xfrm>
            <a:prstGeom prst="ellipse">
              <a:avLst/>
            </a:prstGeom>
            <a:solidFill>
              <a:schemeClr val="tx1">
                <a:lumMod val="50000"/>
              </a:schemeClr>
            </a:solidFill>
            <a:ln w="25400" cap="flat" cmpd="sng" algn="ctr">
              <a:solidFill>
                <a:srgbClr val="FFFFFF"/>
              </a:solidFill>
              <a:prstDash val="solid"/>
              <a:miter lim="0"/>
              <a:headEnd type="none" w="med" len="med"/>
              <a:tailEnd type="none" w="med" len="med"/>
            </a:ln>
            <a:effectLst/>
            <a:extLst/>
          </p:spPr>
          <p:txBody>
            <a:bodyPr lIns="50800" tIns="50800" rIns="50800" bIns="50800" anchor="ctr">
              <a:spAutoFit/>
            </a:bodyPr>
            <a:lstStyle/>
            <a:p>
              <a:pPr algn="ctr" eaLnBrk="1">
                <a:defRPr/>
              </a:pPr>
              <a:endParaRPr lang="zh-CN" altLang="en-US">
                <a:ea typeface="宋体" panose="02010600030101010101" pitchFamily="2" charset="-122"/>
              </a:endParaRPr>
            </a:p>
          </p:txBody>
        </p:sp>
        <p:sp>
          <p:nvSpPr>
            <p:cNvPr id="24648" name="TextBox 6"/>
            <p:cNvSpPr txBox="1">
              <a:spLocks noChangeArrowheads="1"/>
            </p:cNvSpPr>
            <p:nvPr/>
          </p:nvSpPr>
          <p:spPr bwMode="auto">
            <a:xfrm>
              <a:off x="617086" y="6596390"/>
              <a:ext cx="15479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800">
                  <a:ea typeface="宋体" pitchFamily="2" charset="-122"/>
                </a:rPr>
                <a:t>Client</a:t>
              </a:r>
              <a:endParaRPr lang="zh-CN" altLang="en-US" sz="2800">
                <a:ea typeface="宋体" pitchFamily="2" charset="-122"/>
              </a:endParaRPr>
            </a:p>
          </p:txBody>
        </p:sp>
      </p:grpSp>
      <p:sp>
        <p:nvSpPr>
          <p:cNvPr id="24597" name="椭圆 50"/>
          <p:cNvSpPr>
            <a:spLocks noChangeArrowheads="1"/>
          </p:cNvSpPr>
          <p:nvPr/>
        </p:nvSpPr>
        <p:spPr bwMode="auto">
          <a:xfrm>
            <a:off x="5450621" y="9005434"/>
            <a:ext cx="1008062" cy="1008062"/>
          </a:xfrm>
          <a:prstGeom prst="ellipse">
            <a:avLst/>
          </a:prstGeom>
          <a:blipFill dpi="0" rotWithShape="0">
            <a:blip r:embed="rId3"/>
            <a:srcRect/>
            <a:tile tx="0" ty="0" sx="100000" sy="100000" flip="none" algn="tl"/>
          </a:blipFill>
          <a:ln w="57150" algn="ctr">
            <a:solidFill>
              <a:schemeClr val="bg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4598" name="椭圆 51"/>
          <p:cNvSpPr>
            <a:spLocks noChangeArrowheads="1"/>
          </p:cNvSpPr>
          <p:nvPr/>
        </p:nvSpPr>
        <p:spPr bwMode="auto">
          <a:xfrm>
            <a:off x="8890733" y="6697209"/>
            <a:ext cx="1008063"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4599" name="椭圆 52"/>
          <p:cNvSpPr>
            <a:spLocks noChangeArrowheads="1"/>
          </p:cNvSpPr>
          <p:nvPr/>
        </p:nvSpPr>
        <p:spPr bwMode="auto">
          <a:xfrm>
            <a:off x="8157308" y="9005434"/>
            <a:ext cx="1008063"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4600" name="TextBox 11"/>
          <p:cNvSpPr txBox="1">
            <a:spLocks noChangeArrowheads="1"/>
          </p:cNvSpPr>
          <p:nvPr/>
        </p:nvSpPr>
        <p:spPr bwMode="auto">
          <a:xfrm>
            <a:off x="5631596" y="9078459"/>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A</a:t>
            </a:r>
            <a:endParaRPr lang="zh-CN" altLang="en-US">
              <a:ea typeface="宋体" pitchFamily="2" charset="-122"/>
            </a:endParaRPr>
          </a:p>
        </p:txBody>
      </p:sp>
      <p:sp>
        <p:nvSpPr>
          <p:cNvPr id="24601" name="TextBox 12"/>
          <p:cNvSpPr txBox="1">
            <a:spLocks noChangeArrowheads="1"/>
          </p:cNvSpPr>
          <p:nvPr/>
        </p:nvSpPr>
        <p:spPr bwMode="auto">
          <a:xfrm>
            <a:off x="9070121" y="6770234"/>
            <a:ext cx="649287"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C</a:t>
            </a:r>
            <a:endParaRPr lang="zh-CN" altLang="en-US">
              <a:ea typeface="宋体" pitchFamily="2" charset="-122"/>
            </a:endParaRPr>
          </a:p>
        </p:txBody>
      </p:sp>
      <p:sp>
        <p:nvSpPr>
          <p:cNvPr id="24602" name="TextBox 14"/>
          <p:cNvSpPr txBox="1">
            <a:spLocks noChangeArrowheads="1"/>
          </p:cNvSpPr>
          <p:nvPr/>
        </p:nvSpPr>
        <p:spPr bwMode="auto">
          <a:xfrm>
            <a:off x="8338283" y="9078459"/>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B</a:t>
            </a:r>
            <a:endParaRPr lang="zh-CN" altLang="en-US">
              <a:ea typeface="宋体" pitchFamily="2" charset="-122"/>
            </a:endParaRPr>
          </a:p>
        </p:txBody>
      </p:sp>
      <p:sp>
        <p:nvSpPr>
          <p:cNvPr id="24603" name="椭圆 56"/>
          <p:cNvSpPr>
            <a:spLocks noChangeArrowheads="1"/>
          </p:cNvSpPr>
          <p:nvPr/>
        </p:nvSpPr>
        <p:spPr bwMode="auto">
          <a:xfrm>
            <a:off x="6714271" y="5125584"/>
            <a:ext cx="1008062"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4604" name="TextBox 12"/>
          <p:cNvSpPr txBox="1">
            <a:spLocks noChangeArrowheads="1"/>
          </p:cNvSpPr>
          <p:nvPr/>
        </p:nvSpPr>
        <p:spPr bwMode="auto">
          <a:xfrm>
            <a:off x="6893658" y="5198609"/>
            <a:ext cx="649288"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D</a:t>
            </a:r>
            <a:endParaRPr lang="zh-CN" altLang="en-US">
              <a:ea typeface="宋体" pitchFamily="2" charset="-122"/>
            </a:endParaRPr>
          </a:p>
        </p:txBody>
      </p:sp>
      <p:sp>
        <p:nvSpPr>
          <p:cNvPr id="24605" name="椭圆 58"/>
          <p:cNvSpPr>
            <a:spLocks noChangeArrowheads="1"/>
          </p:cNvSpPr>
          <p:nvPr/>
        </p:nvSpPr>
        <p:spPr bwMode="auto">
          <a:xfrm>
            <a:off x="4620358" y="6709909"/>
            <a:ext cx="1008063" cy="1008062"/>
          </a:xfrm>
          <a:prstGeom prst="ellipse">
            <a:avLst/>
          </a:prstGeom>
          <a:blipFill dpi="0" rotWithShape="0">
            <a:blip r:embed="rId3"/>
            <a:srcRect/>
            <a:tile tx="0" ty="0" sx="100000" sy="100000" flip="none" algn="tl"/>
          </a:blipFill>
          <a:ln w="57150" algn="ctr">
            <a:solidFill>
              <a:schemeClr val="bg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4606" name="TextBox 12"/>
          <p:cNvSpPr txBox="1">
            <a:spLocks noChangeArrowheads="1"/>
          </p:cNvSpPr>
          <p:nvPr/>
        </p:nvSpPr>
        <p:spPr bwMode="auto">
          <a:xfrm>
            <a:off x="4799746" y="6782934"/>
            <a:ext cx="649287"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E</a:t>
            </a:r>
            <a:endParaRPr lang="zh-CN" altLang="en-US">
              <a:ea typeface="宋体" pitchFamily="2" charset="-122"/>
            </a:endParaRPr>
          </a:p>
        </p:txBody>
      </p:sp>
      <p:cxnSp>
        <p:nvCxnSpPr>
          <p:cNvPr id="24607" name="直接箭头连接符 60"/>
          <p:cNvCxnSpPr>
            <a:cxnSpLocks noChangeShapeType="1"/>
            <a:stCxn id="24597" idx="6"/>
            <a:endCxn id="24599" idx="2"/>
          </p:cNvCxnSpPr>
          <p:nvPr/>
        </p:nvCxnSpPr>
        <p:spPr bwMode="auto">
          <a:xfrm>
            <a:off x="6458683" y="9508671"/>
            <a:ext cx="1698625" cy="0"/>
          </a:xfrm>
          <a:prstGeom prst="straightConnector1">
            <a:avLst/>
          </a:prstGeom>
          <a:noFill/>
          <a:ln w="25400" algn="ctr">
            <a:solidFill>
              <a:schemeClr val="bg1"/>
            </a:solidFill>
            <a:miter lim="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08" name="直接箭头连接符 64"/>
          <p:cNvCxnSpPr>
            <a:cxnSpLocks/>
          </p:cNvCxnSpPr>
          <p:nvPr/>
        </p:nvCxnSpPr>
        <p:spPr bwMode="auto">
          <a:xfrm>
            <a:off x="2810608" y="9610271"/>
            <a:ext cx="2638425" cy="0"/>
          </a:xfrm>
          <a:prstGeom prst="straightConnector1">
            <a:avLst/>
          </a:prstGeom>
          <a:noFill/>
          <a:ln w="25400" algn="ctr">
            <a:solidFill>
              <a:schemeClr val="bg1"/>
            </a:solidFill>
            <a:miter lim="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09" name="直接连接符 46"/>
          <p:cNvCxnSpPr>
            <a:cxnSpLocks noChangeShapeType="1"/>
          </p:cNvCxnSpPr>
          <p:nvPr/>
        </p:nvCxnSpPr>
        <p:spPr bwMode="auto">
          <a:xfrm>
            <a:off x="4340958" y="8440284"/>
            <a:ext cx="6192838" cy="0"/>
          </a:xfrm>
          <a:prstGeom prst="line">
            <a:avLst/>
          </a:prstGeom>
          <a:noFill/>
          <a:ln w="76200" algn="ctr">
            <a:solidFill>
              <a:schemeClr val="bg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10" name="直接箭头连接符 66"/>
          <p:cNvCxnSpPr>
            <a:cxnSpLocks noChangeShapeType="1"/>
            <a:stCxn id="24605" idx="7"/>
            <a:endCxn id="24603" idx="3"/>
          </p:cNvCxnSpPr>
          <p:nvPr/>
        </p:nvCxnSpPr>
        <p:spPr bwMode="auto">
          <a:xfrm flipV="1">
            <a:off x="5480783" y="5986009"/>
            <a:ext cx="1381125" cy="871537"/>
          </a:xfrm>
          <a:prstGeom prst="straightConnector1">
            <a:avLst/>
          </a:prstGeom>
          <a:noFill/>
          <a:ln w="25400" algn="ctr">
            <a:solidFill>
              <a:schemeClr val="bg1"/>
            </a:solidFill>
            <a:miter lim="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11" name="直接箭头连接符 68"/>
          <p:cNvCxnSpPr>
            <a:cxnSpLocks noChangeShapeType="1"/>
            <a:stCxn id="24605" idx="6"/>
            <a:endCxn id="24598" idx="2"/>
          </p:cNvCxnSpPr>
          <p:nvPr/>
        </p:nvCxnSpPr>
        <p:spPr bwMode="auto">
          <a:xfrm flipV="1">
            <a:off x="5628421" y="7202034"/>
            <a:ext cx="3262312" cy="12700"/>
          </a:xfrm>
          <a:prstGeom prst="straightConnector1">
            <a:avLst/>
          </a:prstGeom>
          <a:noFill/>
          <a:ln w="25400" algn="ctr">
            <a:solidFill>
              <a:schemeClr val="bg1"/>
            </a:solidFill>
            <a:miter lim="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617" name="文本框 76"/>
          <p:cNvSpPr txBox="1">
            <a:spLocks noChangeArrowheads="1"/>
          </p:cNvSpPr>
          <p:nvPr/>
        </p:nvSpPr>
        <p:spPr bwMode="auto">
          <a:xfrm>
            <a:off x="5322033" y="10157959"/>
            <a:ext cx="1392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a:r>
              <a:rPr lang="en-US" altLang="zh-CN" sz="2800" dirty="0">
                <a:solidFill>
                  <a:schemeClr val="bg1"/>
                </a:solidFill>
                <a:ea typeface="宋体" pitchFamily="2" charset="-122"/>
              </a:rPr>
              <a:t>Term:1</a:t>
            </a:r>
            <a:endParaRPr lang="zh-CN" altLang="en-US" sz="2800" dirty="0">
              <a:solidFill>
                <a:schemeClr val="bg1"/>
              </a:solidFill>
              <a:ea typeface="宋体" pitchFamily="2" charset="-122"/>
            </a:endParaRPr>
          </a:p>
        </p:txBody>
      </p:sp>
      <p:sp>
        <p:nvSpPr>
          <p:cNvPr id="24618" name="文本框 77"/>
          <p:cNvSpPr txBox="1">
            <a:spLocks noChangeArrowheads="1"/>
          </p:cNvSpPr>
          <p:nvPr/>
        </p:nvSpPr>
        <p:spPr bwMode="auto">
          <a:xfrm>
            <a:off x="8028721" y="10137321"/>
            <a:ext cx="1477036"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a:r>
              <a:rPr lang="en-US" altLang="zh-CN" sz="2800" dirty="0">
                <a:solidFill>
                  <a:schemeClr val="bg1"/>
                </a:solidFill>
                <a:ea typeface="宋体" pitchFamily="2" charset="-122"/>
              </a:rPr>
              <a:t>Term:1</a:t>
            </a:r>
            <a:endParaRPr lang="zh-CN" altLang="en-US" sz="2800" dirty="0">
              <a:solidFill>
                <a:schemeClr val="bg1"/>
              </a:solidFill>
              <a:ea typeface="宋体" pitchFamily="2" charset="-122"/>
            </a:endParaRPr>
          </a:p>
        </p:txBody>
      </p:sp>
      <p:sp>
        <p:nvSpPr>
          <p:cNvPr id="24619" name="文本框 78"/>
          <p:cNvSpPr txBox="1">
            <a:spLocks noChangeArrowheads="1"/>
          </p:cNvSpPr>
          <p:nvPr/>
        </p:nvSpPr>
        <p:spPr bwMode="auto">
          <a:xfrm>
            <a:off x="4491771" y="6041571"/>
            <a:ext cx="1463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a:r>
              <a:rPr lang="en-US" altLang="zh-CN" sz="2800">
                <a:solidFill>
                  <a:schemeClr val="bg1"/>
                </a:solidFill>
                <a:ea typeface="宋体" pitchFamily="2" charset="-122"/>
              </a:rPr>
              <a:t>Term:2</a:t>
            </a:r>
            <a:endParaRPr lang="zh-CN" altLang="en-US" sz="2800">
              <a:solidFill>
                <a:schemeClr val="bg1"/>
              </a:solidFill>
              <a:ea typeface="宋体" pitchFamily="2" charset="-122"/>
            </a:endParaRPr>
          </a:p>
        </p:txBody>
      </p:sp>
      <p:sp>
        <p:nvSpPr>
          <p:cNvPr id="24620" name="文本框 79"/>
          <p:cNvSpPr txBox="1">
            <a:spLocks noChangeArrowheads="1"/>
          </p:cNvSpPr>
          <p:nvPr/>
        </p:nvSpPr>
        <p:spPr bwMode="auto">
          <a:xfrm>
            <a:off x="7754082" y="5389109"/>
            <a:ext cx="15398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a:r>
              <a:rPr lang="en-US" altLang="zh-CN" sz="2800" dirty="0">
                <a:solidFill>
                  <a:schemeClr val="bg1"/>
                </a:solidFill>
                <a:ea typeface="宋体" pitchFamily="2" charset="-122"/>
              </a:rPr>
              <a:t>Term:2</a:t>
            </a:r>
            <a:endParaRPr lang="zh-CN" altLang="en-US" sz="2800" dirty="0">
              <a:solidFill>
                <a:schemeClr val="bg1"/>
              </a:solidFill>
              <a:ea typeface="宋体" pitchFamily="2" charset="-122"/>
            </a:endParaRPr>
          </a:p>
        </p:txBody>
      </p:sp>
      <p:sp>
        <p:nvSpPr>
          <p:cNvPr id="24621" name="文本框 80"/>
          <p:cNvSpPr txBox="1">
            <a:spLocks noChangeArrowheads="1"/>
          </p:cNvSpPr>
          <p:nvPr/>
        </p:nvSpPr>
        <p:spPr bwMode="auto">
          <a:xfrm>
            <a:off x="8763732" y="7749721"/>
            <a:ext cx="14840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a:r>
              <a:rPr lang="en-US" altLang="zh-CN" sz="2800" dirty="0">
                <a:solidFill>
                  <a:schemeClr val="bg1"/>
                </a:solidFill>
                <a:ea typeface="宋体" pitchFamily="2" charset="-122"/>
              </a:rPr>
              <a:t>Term:2</a:t>
            </a:r>
            <a:endParaRPr lang="zh-CN" altLang="en-US" sz="2800" dirty="0">
              <a:solidFill>
                <a:schemeClr val="bg1"/>
              </a:solidFill>
              <a:ea typeface="宋体" pitchFamily="2" charset="-122"/>
            </a:endParaRPr>
          </a:p>
        </p:txBody>
      </p:sp>
      <p:cxnSp>
        <p:nvCxnSpPr>
          <p:cNvPr id="24622" name="直接箭头连接符 81"/>
          <p:cNvCxnSpPr>
            <a:cxnSpLocks noChangeShapeType="1"/>
          </p:cNvCxnSpPr>
          <p:nvPr/>
        </p:nvCxnSpPr>
        <p:spPr bwMode="auto">
          <a:xfrm flipH="1">
            <a:off x="3866296" y="9415009"/>
            <a:ext cx="1455737" cy="0"/>
          </a:xfrm>
          <a:prstGeom prst="straightConnector1">
            <a:avLst/>
          </a:prstGeom>
          <a:noFill/>
          <a:ln w="25400" algn="ctr">
            <a:solidFill>
              <a:srgbClr val="C91521"/>
            </a:solidFill>
            <a:prstDash val="dash"/>
            <a:miter lim="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23" name="直接箭头连接符 83"/>
          <p:cNvCxnSpPr>
            <a:cxnSpLocks noChangeShapeType="1"/>
            <a:stCxn id="49" idx="7"/>
            <a:endCxn id="24605" idx="3"/>
          </p:cNvCxnSpPr>
          <p:nvPr/>
        </p:nvCxnSpPr>
        <p:spPr bwMode="auto">
          <a:xfrm flipV="1">
            <a:off x="2696308" y="7570334"/>
            <a:ext cx="2071688" cy="1582737"/>
          </a:xfrm>
          <a:prstGeom prst="straightConnector1">
            <a:avLst/>
          </a:prstGeom>
          <a:noFill/>
          <a:ln w="25400" algn="ctr">
            <a:solidFill>
              <a:schemeClr val="bg1"/>
            </a:solidFill>
            <a:miter lim="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文本框 1"/>
          <p:cNvSpPr txBox="1">
            <a:spLocks noChangeArrowheads="1"/>
          </p:cNvSpPr>
          <p:nvPr/>
        </p:nvSpPr>
        <p:spPr bwMode="auto">
          <a:xfrm>
            <a:off x="614363" y="2652713"/>
            <a:ext cx="203342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150000"/>
              </a:lnSpc>
            </a:pPr>
            <a:r>
              <a:rPr lang="en-US" altLang="zh-CN" sz="3600" dirty="0" smtClean="0">
                <a:solidFill>
                  <a:schemeClr val="bg1"/>
                </a:solidFill>
                <a:latin typeface="微软雅黑" pitchFamily="34" charset="-122"/>
                <a:ea typeface="微软雅黑" pitchFamily="34" charset="-122"/>
              </a:rPr>
              <a:t>5. </a:t>
            </a:r>
            <a:r>
              <a:rPr lang="zh-CN" altLang="en-US" sz="3600" dirty="0" smtClean="0">
                <a:solidFill>
                  <a:schemeClr val="bg1"/>
                </a:solidFill>
                <a:latin typeface="微软雅黑" pitchFamily="34" charset="-122"/>
                <a:ea typeface="微软雅黑" pitchFamily="34" charset="-122"/>
              </a:rPr>
              <a:t>由于网络“分区”导致出现双</a:t>
            </a:r>
            <a:r>
              <a:rPr lang="en-US" altLang="zh-CN" sz="3600" dirty="0" smtClean="0">
                <a:solidFill>
                  <a:schemeClr val="bg1"/>
                </a:solidFill>
                <a:latin typeface="微软雅黑" pitchFamily="34" charset="-122"/>
                <a:ea typeface="微软雅黑" pitchFamily="34" charset="-122"/>
              </a:rPr>
              <a:t>Leader</a:t>
            </a:r>
            <a:endParaRPr lang="zh-CN" altLang="en-US" sz="3600" dirty="0">
              <a:solidFill>
                <a:schemeClr val="bg1"/>
              </a:solidFill>
              <a:latin typeface="微软雅黑" pitchFamily="34" charset="-122"/>
              <a:ea typeface="微软雅黑" pitchFamily="34" charset="-122"/>
            </a:endParaRPr>
          </a:p>
        </p:txBody>
      </p:sp>
      <p:sp>
        <p:nvSpPr>
          <p:cNvPr id="76" name="TextBox 75"/>
          <p:cNvSpPr txBox="1"/>
          <p:nvPr/>
        </p:nvSpPr>
        <p:spPr>
          <a:xfrm>
            <a:off x="1534964" y="11106472"/>
            <a:ext cx="10080972" cy="954107"/>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由于网络原因，</a:t>
            </a:r>
            <a:r>
              <a:rPr lang="en-US" altLang="zh-CN" sz="2800" dirty="0" smtClean="0">
                <a:solidFill>
                  <a:schemeClr val="bg1"/>
                </a:solidFill>
                <a:latin typeface="微软雅黑" panose="020B0503020204020204" pitchFamily="34" charset="-122"/>
                <a:ea typeface="微软雅黑" panose="020B0503020204020204" pitchFamily="34" charset="-122"/>
              </a:rPr>
              <a:t>A</a:t>
            </a:r>
            <a:r>
              <a:rPr lang="zh-CN" altLang="en-US" sz="2800" dirty="0" smtClean="0">
                <a:solidFill>
                  <a:schemeClr val="bg1"/>
                </a:solidFill>
                <a:latin typeface="微软雅黑" panose="020B0503020204020204" pitchFamily="34" charset="-122"/>
                <a:ea typeface="微软雅黑" panose="020B0503020204020204" pitchFamily="34" charset="-122"/>
              </a:rPr>
              <a:t>、</a:t>
            </a:r>
            <a:r>
              <a:rPr lang="en-US" altLang="zh-CN" sz="2800" dirty="0" smtClean="0">
                <a:solidFill>
                  <a:schemeClr val="bg1"/>
                </a:solidFill>
                <a:latin typeface="微软雅黑" panose="020B0503020204020204" pitchFamily="34" charset="-122"/>
                <a:ea typeface="微软雅黑" panose="020B0503020204020204" pitchFamily="34" charset="-122"/>
              </a:rPr>
              <a:t>B</a:t>
            </a:r>
            <a:r>
              <a:rPr lang="zh-CN" altLang="en-US" sz="2800" dirty="0" smtClean="0">
                <a:solidFill>
                  <a:schemeClr val="bg1"/>
                </a:solidFill>
                <a:latin typeface="微软雅黑" panose="020B0503020204020204" pitchFamily="34" charset="-122"/>
                <a:ea typeface="微软雅黑" panose="020B0503020204020204" pitchFamily="34" charset="-122"/>
              </a:rPr>
              <a:t>节点无法与</a:t>
            </a:r>
            <a:r>
              <a:rPr lang="en-US" altLang="zh-CN" sz="2800" dirty="0" smtClean="0">
                <a:solidFill>
                  <a:schemeClr val="bg1"/>
                </a:solidFill>
                <a:latin typeface="微软雅黑" panose="020B0503020204020204" pitchFamily="34" charset="-122"/>
                <a:ea typeface="微软雅黑" panose="020B0503020204020204" pitchFamily="34" charset="-122"/>
              </a:rPr>
              <a:t>C</a:t>
            </a:r>
            <a:r>
              <a:rPr lang="zh-CN" altLang="en-US" sz="2800" dirty="0" smtClean="0">
                <a:solidFill>
                  <a:schemeClr val="bg1"/>
                </a:solidFill>
                <a:latin typeface="微软雅黑" panose="020B0503020204020204" pitchFamily="34" charset="-122"/>
                <a:ea typeface="微软雅黑" panose="020B0503020204020204" pitchFamily="34" charset="-122"/>
              </a:rPr>
              <a:t>、</a:t>
            </a:r>
            <a:r>
              <a:rPr lang="en-US" altLang="zh-CN" sz="2800" dirty="0" smtClean="0">
                <a:solidFill>
                  <a:schemeClr val="bg1"/>
                </a:solidFill>
                <a:latin typeface="微软雅黑" panose="020B0503020204020204" pitchFamily="34" charset="-122"/>
                <a:ea typeface="微软雅黑" panose="020B0503020204020204" pitchFamily="34" charset="-122"/>
              </a:rPr>
              <a:t>D</a:t>
            </a:r>
            <a:r>
              <a:rPr lang="zh-CN" altLang="en-US" sz="2800" dirty="0" smtClean="0">
                <a:solidFill>
                  <a:schemeClr val="bg1"/>
                </a:solidFill>
                <a:latin typeface="微软雅黑" panose="020B0503020204020204" pitchFamily="34" charset="-122"/>
                <a:ea typeface="微软雅黑" panose="020B0503020204020204" pitchFamily="34" charset="-122"/>
              </a:rPr>
              <a:t>、</a:t>
            </a:r>
            <a:r>
              <a:rPr lang="en-US" altLang="zh-CN" sz="2800" dirty="0" smtClean="0">
                <a:solidFill>
                  <a:schemeClr val="bg1"/>
                </a:solidFill>
                <a:latin typeface="微软雅黑" panose="020B0503020204020204" pitchFamily="34" charset="-122"/>
                <a:ea typeface="微软雅黑" panose="020B0503020204020204" pitchFamily="34" charset="-122"/>
              </a:rPr>
              <a:t>E</a:t>
            </a:r>
            <a:r>
              <a:rPr lang="zh-CN" altLang="en-US" sz="2800" dirty="0" smtClean="0">
                <a:solidFill>
                  <a:schemeClr val="bg1"/>
                </a:solidFill>
                <a:latin typeface="微软雅黑" panose="020B0503020204020204" pitchFamily="34" charset="-122"/>
                <a:ea typeface="微软雅黑" panose="020B0503020204020204" pitchFamily="34" charset="-122"/>
              </a:rPr>
              <a:t>进行通信，</a:t>
            </a:r>
            <a:r>
              <a:rPr lang="en-US" altLang="zh-CN" sz="2800" dirty="0" smtClean="0">
                <a:solidFill>
                  <a:schemeClr val="bg1"/>
                </a:solidFill>
                <a:latin typeface="微软雅黑" panose="020B0503020204020204" pitchFamily="34" charset="-122"/>
                <a:ea typeface="微软雅黑" panose="020B0503020204020204" pitchFamily="34" charset="-122"/>
              </a:rPr>
              <a:t>C</a:t>
            </a:r>
            <a:r>
              <a:rPr lang="zh-CN" altLang="en-US" sz="2800" dirty="0" smtClean="0">
                <a:solidFill>
                  <a:schemeClr val="bg1"/>
                </a:solidFill>
                <a:latin typeface="微软雅黑" panose="020B0503020204020204" pitchFamily="34" charset="-122"/>
                <a:ea typeface="微软雅黑" panose="020B0503020204020204" pitchFamily="34" charset="-122"/>
              </a:rPr>
              <a:t>、</a:t>
            </a:r>
            <a:r>
              <a:rPr lang="en-US" altLang="zh-CN" sz="2800" dirty="0" smtClean="0">
                <a:solidFill>
                  <a:schemeClr val="bg1"/>
                </a:solidFill>
                <a:latin typeface="微软雅黑" panose="020B0503020204020204" pitchFamily="34" charset="-122"/>
                <a:ea typeface="微软雅黑" panose="020B0503020204020204" pitchFamily="34" charset="-122"/>
              </a:rPr>
              <a:t>D</a:t>
            </a:r>
            <a:r>
              <a:rPr lang="zh-CN" altLang="en-US" sz="2800" dirty="0" smtClean="0">
                <a:solidFill>
                  <a:schemeClr val="bg1"/>
                </a:solidFill>
                <a:latin typeface="微软雅黑" panose="020B0503020204020204" pitchFamily="34" charset="-122"/>
                <a:ea typeface="微软雅黑" panose="020B0503020204020204" pitchFamily="34" charset="-122"/>
              </a:rPr>
              <a:t>、</a:t>
            </a:r>
            <a:r>
              <a:rPr lang="en-US" altLang="zh-CN" sz="2800" dirty="0" smtClean="0">
                <a:solidFill>
                  <a:schemeClr val="bg1"/>
                </a:solidFill>
                <a:latin typeface="微软雅黑" panose="020B0503020204020204" pitchFamily="34" charset="-122"/>
                <a:ea typeface="微软雅黑" panose="020B0503020204020204" pitchFamily="34" charset="-122"/>
              </a:rPr>
              <a:t>E</a:t>
            </a:r>
            <a:r>
              <a:rPr lang="zh-CN" altLang="en-US" sz="2800" dirty="0" smtClean="0">
                <a:solidFill>
                  <a:schemeClr val="bg1"/>
                </a:solidFill>
                <a:latin typeface="微软雅黑" panose="020B0503020204020204" pitchFamily="34" charset="-122"/>
                <a:ea typeface="微软雅黑" panose="020B0503020204020204" pitchFamily="34" charset="-122"/>
              </a:rPr>
              <a:t>重新选举，选出</a:t>
            </a:r>
            <a:r>
              <a:rPr lang="en-US" altLang="zh-CN" sz="2800" dirty="0" smtClean="0">
                <a:solidFill>
                  <a:schemeClr val="bg1"/>
                </a:solidFill>
                <a:latin typeface="微软雅黑" panose="020B0503020204020204" pitchFamily="34" charset="-122"/>
                <a:ea typeface="微软雅黑" panose="020B0503020204020204" pitchFamily="34" charset="-122"/>
              </a:rPr>
              <a:t>Leader</a:t>
            </a:r>
            <a:r>
              <a:rPr lang="zh-CN" altLang="en-US" sz="2800" dirty="0" smtClean="0">
                <a:solidFill>
                  <a:schemeClr val="bg1"/>
                </a:solidFill>
                <a:latin typeface="微软雅黑" panose="020B0503020204020204" pitchFamily="34" charset="-122"/>
                <a:ea typeface="微软雅黑" panose="020B0503020204020204" pitchFamily="34" charset="-122"/>
              </a:rPr>
              <a:t>（以</a:t>
            </a:r>
            <a:r>
              <a:rPr lang="en-US" altLang="zh-CN" sz="2800" dirty="0" smtClean="0">
                <a:solidFill>
                  <a:schemeClr val="bg1"/>
                </a:solidFill>
                <a:latin typeface="微软雅黑" panose="020B0503020204020204" pitchFamily="34" charset="-122"/>
                <a:ea typeface="微软雅黑" panose="020B0503020204020204" pitchFamily="34" charset="-122"/>
              </a:rPr>
              <a:t>E</a:t>
            </a:r>
            <a:r>
              <a:rPr lang="zh-CN" altLang="en-US" sz="2800" dirty="0" smtClean="0">
                <a:solidFill>
                  <a:schemeClr val="bg1"/>
                </a:solidFill>
                <a:latin typeface="微软雅黑" panose="020B0503020204020204" pitchFamily="34" charset="-122"/>
                <a:ea typeface="微软雅黑" panose="020B0503020204020204" pitchFamily="34" charset="-122"/>
              </a:rPr>
              <a:t>节点为例），此时出现双</a:t>
            </a:r>
            <a:r>
              <a:rPr lang="en-US" altLang="zh-CN" sz="2800" dirty="0" smtClean="0">
                <a:solidFill>
                  <a:schemeClr val="bg1"/>
                </a:solidFill>
                <a:latin typeface="微软雅黑" panose="020B0503020204020204" pitchFamily="34" charset="-122"/>
                <a:ea typeface="微软雅黑" panose="020B0503020204020204" pitchFamily="34" charset="-122"/>
              </a:rPr>
              <a:t>Leader</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2654336"/>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8" name="Rectangle 1"/>
          <p:cNvSpPr>
            <a:spLocks/>
          </p:cNvSpPr>
          <p:nvPr/>
        </p:nvSpPr>
        <p:spPr bwMode="auto">
          <a:xfrm>
            <a:off x="755650" y="889000"/>
            <a:ext cx="5276850"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dirty="0">
                <a:latin typeface="微软雅黑" pitchFamily="34" charset="-122"/>
                <a:ea typeface="微软雅黑" pitchFamily="34" charset="-122"/>
                <a:sym typeface="FZLanTingHeiS-EL-GB" charset="0"/>
              </a:rPr>
              <a:t>日志复制</a:t>
            </a:r>
            <a:r>
              <a:rPr lang="en-US" altLang="zh-CN" sz="4000" dirty="0">
                <a:latin typeface="微软雅黑" pitchFamily="34" charset="-122"/>
                <a:ea typeface="微软雅黑" pitchFamily="34" charset="-122"/>
                <a:sym typeface="FZLanTingHeiS-EL-GB" charset="0"/>
              </a:rPr>
              <a:t>--Leader</a:t>
            </a:r>
            <a:r>
              <a:rPr lang="zh-CN" altLang="en-US" sz="4000" dirty="0">
                <a:latin typeface="微软雅黑" pitchFamily="34" charset="-122"/>
                <a:ea typeface="微软雅黑" pitchFamily="34" charset="-122"/>
                <a:sym typeface="FZLanTingHeiS-EL-GB" charset="0"/>
              </a:rPr>
              <a:t>异常</a:t>
            </a:r>
          </a:p>
        </p:txBody>
      </p:sp>
      <p:sp>
        <p:nvSpPr>
          <p:cNvPr id="24579"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grpSp>
        <p:nvGrpSpPr>
          <p:cNvPr id="24624" name="组合 2"/>
          <p:cNvGrpSpPr>
            <a:grpSpLocks/>
          </p:cNvGrpSpPr>
          <p:nvPr/>
        </p:nvGrpSpPr>
        <p:grpSpPr bwMode="auto">
          <a:xfrm>
            <a:off x="1593629" y="8996436"/>
            <a:ext cx="1547812" cy="1008063"/>
            <a:chOff x="617086" y="6353944"/>
            <a:chExt cx="1547924" cy="1008112"/>
          </a:xfrm>
        </p:grpSpPr>
        <p:sp>
          <p:nvSpPr>
            <p:cNvPr id="113" name="椭圆 112"/>
            <p:cNvSpPr/>
            <p:nvPr/>
          </p:nvSpPr>
          <p:spPr bwMode="auto">
            <a:xfrm>
              <a:off x="886981" y="6353944"/>
              <a:ext cx="1008135" cy="1008112"/>
            </a:xfrm>
            <a:prstGeom prst="ellipse">
              <a:avLst/>
            </a:prstGeom>
            <a:solidFill>
              <a:schemeClr val="tx1">
                <a:lumMod val="50000"/>
              </a:schemeClr>
            </a:solidFill>
            <a:ln w="25400" cap="flat" cmpd="sng" algn="ctr">
              <a:solidFill>
                <a:srgbClr val="FFFFFF"/>
              </a:solidFill>
              <a:prstDash val="solid"/>
              <a:miter lim="0"/>
              <a:headEnd type="none" w="med" len="med"/>
              <a:tailEnd type="none" w="med" len="med"/>
            </a:ln>
            <a:effectLst/>
            <a:extLst/>
          </p:spPr>
          <p:txBody>
            <a:bodyPr lIns="50800" tIns="50800" rIns="50800" bIns="50800" anchor="ctr">
              <a:spAutoFit/>
            </a:bodyPr>
            <a:lstStyle/>
            <a:p>
              <a:pPr algn="ctr" eaLnBrk="1">
                <a:defRPr/>
              </a:pPr>
              <a:endParaRPr lang="zh-CN" altLang="en-US">
                <a:ea typeface="宋体" panose="02010600030101010101" pitchFamily="2" charset="-122"/>
              </a:endParaRPr>
            </a:p>
          </p:txBody>
        </p:sp>
        <p:sp>
          <p:nvSpPr>
            <p:cNvPr id="24646" name="TextBox 6"/>
            <p:cNvSpPr txBox="1">
              <a:spLocks noChangeArrowheads="1"/>
            </p:cNvSpPr>
            <p:nvPr/>
          </p:nvSpPr>
          <p:spPr bwMode="auto">
            <a:xfrm>
              <a:off x="617086" y="6596390"/>
              <a:ext cx="15479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800">
                  <a:ea typeface="宋体" pitchFamily="2" charset="-122"/>
                </a:rPr>
                <a:t>Client</a:t>
              </a:r>
              <a:endParaRPr lang="zh-CN" altLang="en-US" sz="2800">
                <a:ea typeface="宋体" pitchFamily="2" charset="-122"/>
              </a:endParaRPr>
            </a:p>
          </p:txBody>
        </p:sp>
      </p:grpSp>
      <p:sp>
        <p:nvSpPr>
          <p:cNvPr id="24625" name="椭圆 114"/>
          <p:cNvSpPr>
            <a:spLocks noChangeArrowheads="1"/>
          </p:cNvSpPr>
          <p:nvPr/>
        </p:nvSpPr>
        <p:spPr bwMode="auto">
          <a:xfrm>
            <a:off x="5478241" y="8996436"/>
            <a:ext cx="1008063" cy="1008063"/>
          </a:xfrm>
          <a:prstGeom prst="ellipse">
            <a:avLst/>
          </a:prstGeom>
          <a:blipFill dpi="0" rotWithShape="0">
            <a:blip r:embed="rId3"/>
            <a:srcRect/>
            <a:tile tx="0" ty="0" sx="100000" sy="100000" flip="none" algn="tl"/>
          </a:blipFill>
          <a:ln>
            <a:noFill/>
          </a:ln>
          <a:effectLst/>
          <a:extLst>
            <a:ext uri="{91240B29-F687-4F45-9708-019B960494DF}">
              <a14:hiddenLine xmlns:a14="http://schemas.microsoft.com/office/drawing/2010/main" w="57150" algn="ctr">
                <a:solidFill>
                  <a:srgbClr val="000000"/>
                </a:solidFill>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4626" name="椭圆 115"/>
          <p:cNvSpPr>
            <a:spLocks noChangeArrowheads="1"/>
          </p:cNvSpPr>
          <p:nvPr/>
        </p:nvSpPr>
        <p:spPr bwMode="auto">
          <a:xfrm>
            <a:off x="8918354" y="6689799"/>
            <a:ext cx="1008062"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4627" name="椭圆 116"/>
          <p:cNvSpPr>
            <a:spLocks noChangeArrowheads="1"/>
          </p:cNvSpPr>
          <p:nvPr/>
        </p:nvSpPr>
        <p:spPr bwMode="auto">
          <a:xfrm>
            <a:off x="8184929" y="8996436"/>
            <a:ext cx="1008062" cy="1008063"/>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4628" name="TextBox 11"/>
          <p:cNvSpPr txBox="1">
            <a:spLocks noChangeArrowheads="1"/>
          </p:cNvSpPr>
          <p:nvPr/>
        </p:nvSpPr>
        <p:spPr bwMode="auto">
          <a:xfrm>
            <a:off x="5659216" y="9069461"/>
            <a:ext cx="6477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A</a:t>
            </a:r>
            <a:endParaRPr lang="zh-CN" altLang="en-US">
              <a:ea typeface="宋体" pitchFamily="2" charset="-122"/>
            </a:endParaRPr>
          </a:p>
        </p:txBody>
      </p:sp>
      <p:sp>
        <p:nvSpPr>
          <p:cNvPr id="24629" name="TextBox 12"/>
          <p:cNvSpPr txBox="1">
            <a:spLocks noChangeArrowheads="1"/>
          </p:cNvSpPr>
          <p:nvPr/>
        </p:nvSpPr>
        <p:spPr bwMode="auto">
          <a:xfrm>
            <a:off x="9097741" y="6762824"/>
            <a:ext cx="649288"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C</a:t>
            </a:r>
            <a:endParaRPr lang="zh-CN" altLang="en-US">
              <a:ea typeface="宋体" pitchFamily="2" charset="-122"/>
            </a:endParaRPr>
          </a:p>
        </p:txBody>
      </p:sp>
      <p:sp>
        <p:nvSpPr>
          <p:cNvPr id="24630" name="TextBox 14"/>
          <p:cNvSpPr txBox="1">
            <a:spLocks noChangeArrowheads="1"/>
          </p:cNvSpPr>
          <p:nvPr/>
        </p:nvSpPr>
        <p:spPr bwMode="auto">
          <a:xfrm>
            <a:off x="8365904" y="9069461"/>
            <a:ext cx="6477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B</a:t>
            </a:r>
            <a:endParaRPr lang="zh-CN" altLang="en-US">
              <a:ea typeface="宋体" pitchFamily="2" charset="-122"/>
            </a:endParaRPr>
          </a:p>
        </p:txBody>
      </p:sp>
      <p:sp>
        <p:nvSpPr>
          <p:cNvPr id="24631" name="椭圆 120"/>
          <p:cNvSpPr>
            <a:spLocks noChangeArrowheads="1"/>
          </p:cNvSpPr>
          <p:nvPr/>
        </p:nvSpPr>
        <p:spPr bwMode="auto">
          <a:xfrm>
            <a:off x="6741891" y="5118174"/>
            <a:ext cx="1008063"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4632" name="TextBox 12"/>
          <p:cNvSpPr txBox="1">
            <a:spLocks noChangeArrowheads="1"/>
          </p:cNvSpPr>
          <p:nvPr/>
        </p:nvSpPr>
        <p:spPr bwMode="auto">
          <a:xfrm>
            <a:off x="6921279" y="5191199"/>
            <a:ext cx="649287"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D</a:t>
            </a:r>
            <a:endParaRPr lang="zh-CN" altLang="en-US">
              <a:ea typeface="宋体" pitchFamily="2" charset="-122"/>
            </a:endParaRPr>
          </a:p>
        </p:txBody>
      </p:sp>
      <p:sp>
        <p:nvSpPr>
          <p:cNvPr id="24633" name="椭圆 122"/>
          <p:cNvSpPr>
            <a:spLocks noChangeArrowheads="1"/>
          </p:cNvSpPr>
          <p:nvPr/>
        </p:nvSpPr>
        <p:spPr bwMode="auto">
          <a:xfrm>
            <a:off x="4647979" y="6702499"/>
            <a:ext cx="1008062" cy="1008062"/>
          </a:xfrm>
          <a:prstGeom prst="ellipse">
            <a:avLst/>
          </a:prstGeom>
          <a:blipFill dpi="0" rotWithShape="0">
            <a:blip r:embed="rId3"/>
            <a:srcRect/>
            <a:tile tx="0" ty="0" sx="100000" sy="100000" flip="none" algn="tl"/>
          </a:blipFill>
          <a:ln w="57150" algn="ctr">
            <a:solidFill>
              <a:schemeClr val="bg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4634" name="TextBox 12"/>
          <p:cNvSpPr txBox="1">
            <a:spLocks noChangeArrowheads="1"/>
          </p:cNvSpPr>
          <p:nvPr/>
        </p:nvSpPr>
        <p:spPr bwMode="auto">
          <a:xfrm>
            <a:off x="4827366" y="6775524"/>
            <a:ext cx="649288"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E</a:t>
            </a:r>
            <a:endParaRPr lang="zh-CN" altLang="en-US">
              <a:ea typeface="宋体" pitchFamily="2" charset="-122"/>
            </a:endParaRPr>
          </a:p>
        </p:txBody>
      </p:sp>
      <p:cxnSp>
        <p:nvCxnSpPr>
          <p:cNvPr id="24635" name="直接箭头连接符 127"/>
          <p:cNvCxnSpPr>
            <a:cxnSpLocks noChangeShapeType="1"/>
            <a:stCxn id="24633" idx="7"/>
            <a:endCxn id="24631" idx="3"/>
          </p:cNvCxnSpPr>
          <p:nvPr/>
        </p:nvCxnSpPr>
        <p:spPr bwMode="auto">
          <a:xfrm flipV="1">
            <a:off x="5508404" y="5978599"/>
            <a:ext cx="1381125" cy="871537"/>
          </a:xfrm>
          <a:prstGeom prst="straightConnector1">
            <a:avLst/>
          </a:prstGeom>
          <a:noFill/>
          <a:ln w="25400" algn="ctr">
            <a:solidFill>
              <a:schemeClr val="bg1"/>
            </a:solidFill>
            <a:miter lim="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36" name="直接箭头连接符 128"/>
          <p:cNvCxnSpPr>
            <a:cxnSpLocks noChangeShapeType="1"/>
            <a:stCxn id="24633" idx="6"/>
            <a:endCxn id="24626" idx="2"/>
          </p:cNvCxnSpPr>
          <p:nvPr/>
        </p:nvCxnSpPr>
        <p:spPr bwMode="auto">
          <a:xfrm flipV="1">
            <a:off x="5656041" y="7193036"/>
            <a:ext cx="3262313" cy="14288"/>
          </a:xfrm>
          <a:prstGeom prst="straightConnector1">
            <a:avLst/>
          </a:prstGeom>
          <a:noFill/>
          <a:ln w="25400" algn="ctr">
            <a:solidFill>
              <a:schemeClr val="bg1"/>
            </a:solidFill>
            <a:miter lim="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637" name="文本框 129"/>
          <p:cNvSpPr txBox="1">
            <a:spLocks noChangeArrowheads="1"/>
          </p:cNvSpPr>
          <p:nvPr/>
        </p:nvSpPr>
        <p:spPr bwMode="auto">
          <a:xfrm>
            <a:off x="5351241" y="10150549"/>
            <a:ext cx="1390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a:r>
              <a:rPr lang="en-US" altLang="zh-CN" sz="2800" dirty="0">
                <a:solidFill>
                  <a:schemeClr val="bg1"/>
                </a:solidFill>
                <a:ea typeface="宋体" pitchFamily="2" charset="-122"/>
              </a:rPr>
              <a:t>Term:2</a:t>
            </a:r>
            <a:endParaRPr lang="zh-CN" altLang="en-US" sz="2800" dirty="0">
              <a:solidFill>
                <a:schemeClr val="bg1"/>
              </a:solidFill>
              <a:ea typeface="宋体" pitchFamily="2" charset="-122"/>
            </a:endParaRPr>
          </a:p>
        </p:txBody>
      </p:sp>
      <p:sp>
        <p:nvSpPr>
          <p:cNvPr id="24638" name="文本框 130"/>
          <p:cNvSpPr txBox="1">
            <a:spLocks noChangeArrowheads="1"/>
          </p:cNvSpPr>
          <p:nvPr/>
        </p:nvSpPr>
        <p:spPr bwMode="auto">
          <a:xfrm>
            <a:off x="8057929" y="10129911"/>
            <a:ext cx="13652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a:r>
              <a:rPr lang="en-US" altLang="zh-CN" sz="2800" dirty="0">
                <a:solidFill>
                  <a:schemeClr val="bg1"/>
                </a:solidFill>
                <a:ea typeface="宋体" pitchFamily="2" charset="-122"/>
              </a:rPr>
              <a:t>Term:2</a:t>
            </a:r>
            <a:endParaRPr lang="zh-CN" altLang="en-US" sz="2800" dirty="0">
              <a:solidFill>
                <a:schemeClr val="bg1"/>
              </a:solidFill>
              <a:ea typeface="宋体" pitchFamily="2" charset="-122"/>
            </a:endParaRPr>
          </a:p>
        </p:txBody>
      </p:sp>
      <p:sp>
        <p:nvSpPr>
          <p:cNvPr id="24639" name="文本框 131"/>
          <p:cNvSpPr txBox="1">
            <a:spLocks noChangeArrowheads="1"/>
          </p:cNvSpPr>
          <p:nvPr/>
        </p:nvSpPr>
        <p:spPr bwMode="auto">
          <a:xfrm>
            <a:off x="4520978" y="6034161"/>
            <a:ext cx="146129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a:r>
              <a:rPr lang="en-US" altLang="zh-CN" sz="2800" dirty="0">
                <a:solidFill>
                  <a:schemeClr val="bg1"/>
                </a:solidFill>
                <a:ea typeface="宋体" pitchFamily="2" charset="-122"/>
              </a:rPr>
              <a:t>Term:2</a:t>
            </a:r>
            <a:endParaRPr lang="zh-CN" altLang="en-US" sz="2800" dirty="0">
              <a:solidFill>
                <a:schemeClr val="bg1"/>
              </a:solidFill>
              <a:ea typeface="宋体" pitchFamily="2" charset="-122"/>
            </a:endParaRPr>
          </a:p>
        </p:txBody>
      </p:sp>
      <p:sp>
        <p:nvSpPr>
          <p:cNvPr id="24640" name="文本框 132"/>
          <p:cNvSpPr txBox="1">
            <a:spLocks noChangeArrowheads="1"/>
          </p:cNvSpPr>
          <p:nvPr/>
        </p:nvSpPr>
        <p:spPr bwMode="auto">
          <a:xfrm>
            <a:off x="7781704" y="5381699"/>
            <a:ext cx="1640681"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a:r>
              <a:rPr lang="en-US" altLang="zh-CN" sz="2800" dirty="0">
                <a:solidFill>
                  <a:schemeClr val="bg1"/>
                </a:solidFill>
                <a:ea typeface="宋体" pitchFamily="2" charset="-122"/>
              </a:rPr>
              <a:t>Term:2</a:t>
            </a:r>
            <a:endParaRPr lang="zh-CN" altLang="en-US" sz="2800" dirty="0">
              <a:solidFill>
                <a:schemeClr val="bg1"/>
              </a:solidFill>
              <a:ea typeface="宋体" pitchFamily="2" charset="-122"/>
            </a:endParaRPr>
          </a:p>
        </p:txBody>
      </p:sp>
      <p:sp>
        <p:nvSpPr>
          <p:cNvPr id="24641" name="文本框 133"/>
          <p:cNvSpPr txBox="1">
            <a:spLocks noChangeArrowheads="1"/>
          </p:cNvSpPr>
          <p:nvPr/>
        </p:nvSpPr>
        <p:spPr bwMode="auto">
          <a:xfrm>
            <a:off x="8791353" y="7742311"/>
            <a:ext cx="145643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a:r>
              <a:rPr lang="en-US" altLang="zh-CN" sz="2800" dirty="0">
                <a:solidFill>
                  <a:schemeClr val="bg1"/>
                </a:solidFill>
                <a:ea typeface="宋体" pitchFamily="2" charset="-122"/>
              </a:rPr>
              <a:t>Term:2</a:t>
            </a:r>
            <a:endParaRPr lang="zh-CN" altLang="en-US" sz="2800" dirty="0">
              <a:solidFill>
                <a:schemeClr val="bg1"/>
              </a:solidFill>
              <a:ea typeface="宋体" pitchFamily="2" charset="-122"/>
            </a:endParaRPr>
          </a:p>
        </p:txBody>
      </p:sp>
      <p:cxnSp>
        <p:nvCxnSpPr>
          <p:cNvPr id="24642" name="直接箭头连接符 135"/>
          <p:cNvCxnSpPr>
            <a:cxnSpLocks noChangeShapeType="1"/>
            <a:stCxn id="113" idx="7"/>
            <a:endCxn id="24633" idx="3"/>
          </p:cNvCxnSpPr>
          <p:nvPr/>
        </p:nvCxnSpPr>
        <p:spPr bwMode="auto">
          <a:xfrm flipV="1">
            <a:off x="2723929" y="7562924"/>
            <a:ext cx="2071687" cy="1581150"/>
          </a:xfrm>
          <a:prstGeom prst="straightConnector1">
            <a:avLst/>
          </a:prstGeom>
          <a:noFill/>
          <a:ln w="25400" algn="ctr">
            <a:solidFill>
              <a:schemeClr val="bg1"/>
            </a:solidFill>
            <a:miter lim="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43" name="直接箭头连接符 85"/>
          <p:cNvCxnSpPr>
            <a:cxnSpLocks noChangeShapeType="1"/>
            <a:stCxn id="24633" idx="4"/>
            <a:endCxn id="24625" idx="0"/>
          </p:cNvCxnSpPr>
          <p:nvPr/>
        </p:nvCxnSpPr>
        <p:spPr bwMode="auto">
          <a:xfrm>
            <a:off x="5152804" y="7710561"/>
            <a:ext cx="830262" cy="1285875"/>
          </a:xfrm>
          <a:prstGeom prst="straightConnector1">
            <a:avLst/>
          </a:prstGeom>
          <a:noFill/>
          <a:ln w="25400" algn="ctr">
            <a:solidFill>
              <a:schemeClr val="bg1"/>
            </a:solidFill>
            <a:miter lim="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44" name="直接箭头连接符 15360"/>
          <p:cNvCxnSpPr>
            <a:cxnSpLocks noChangeShapeType="1"/>
            <a:stCxn id="24633" idx="5"/>
            <a:endCxn id="24627" idx="1"/>
          </p:cNvCxnSpPr>
          <p:nvPr/>
        </p:nvCxnSpPr>
        <p:spPr bwMode="auto">
          <a:xfrm>
            <a:off x="5508404" y="7562924"/>
            <a:ext cx="2824162" cy="1581150"/>
          </a:xfrm>
          <a:prstGeom prst="straightConnector1">
            <a:avLst/>
          </a:prstGeom>
          <a:noFill/>
          <a:ln w="25400" algn="ctr">
            <a:solidFill>
              <a:schemeClr val="bg1"/>
            </a:solidFill>
            <a:miter lim="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文本框 1"/>
          <p:cNvSpPr txBox="1">
            <a:spLocks noChangeArrowheads="1"/>
          </p:cNvSpPr>
          <p:nvPr/>
        </p:nvSpPr>
        <p:spPr bwMode="auto">
          <a:xfrm>
            <a:off x="614363" y="2652713"/>
            <a:ext cx="203342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150000"/>
              </a:lnSpc>
            </a:pPr>
            <a:r>
              <a:rPr lang="en-US" altLang="zh-CN" sz="3600" dirty="0" smtClean="0">
                <a:solidFill>
                  <a:schemeClr val="bg1"/>
                </a:solidFill>
                <a:latin typeface="微软雅黑" pitchFamily="34" charset="-122"/>
                <a:ea typeface="微软雅黑" pitchFamily="34" charset="-122"/>
              </a:rPr>
              <a:t>5. </a:t>
            </a:r>
            <a:r>
              <a:rPr lang="zh-CN" altLang="en-US" sz="3600" dirty="0" smtClean="0">
                <a:solidFill>
                  <a:schemeClr val="bg1"/>
                </a:solidFill>
                <a:latin typeface="微软雅黑" pitchFamily="34" charset="-122"/>
                <a:ea typeface="微软雅黑" pitchFamily="34" charset="-122"/>
              </a:rPr>
              <a:t>由于网络“分区”导致出现双</a:t>
            </a:r>
            <a:r>
              <a:rPr lang="en-US" altLang="zh-CN" sz="3600" dirty="0" smtClean="0">
                <a:solidFill>
                  <a:schemeClr val="bg1"/>
                </a:solidFill>
                <a:latin typeface="微软雅黑" pitchFamily="34" charset="-122"/>
                <a:ea typeface="微软雅黑" pitchFamily="34" charset="-122"/>
              </a:rPr>
              <a:t>Leader</a:t>
            </a:r>
            <a:endParaRPr lang="zh-CN" altLang="en-US" sz="3600" dirty="0">
              <a:solidFill>
                <a:schemeClr val="bg1"/>
              </a:solidFill>
              <a:latin typeface="微软雅黑" pitchFamily="34" charset="-122"/>
              <a:ea typeface="微软雅黑" pitchFamily="34" charset="-122"/>
            </a:endParaRPr>
          </a:p>
        </p:txBody>
      </p:sp>
      <p:sp>
        <p:nvSpPr>
          <p:cNvPr id="53" name="TextBox 52"/>
          <p:cNvSpPr txBox="1"/>
          <p:nvPr/>
        </p:nvSpPr>
        <p:spPr>
          <a:xfrm>
            <a:off x="1534964" y="11106472"/>
            <a:ext cx="11377116" cy="52322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网络恢复，</a:t>
            </a:r>
            <a:r>
              <a:rPr lang="en-US" altLang="zh-CN" sz="2800" dirty="0" smtClean="0">
                <a:solidFill>
                  <a:schemeClr val="bg1"/>
                </a:solidFill>
                <a:latin typeface="微软雅黑" panose="020B0503020204020204" pitchFamily="34" charset="-122"/>
                <a:ea typeface="微软雅黑" panose="020B0503020204020204" pitchFamily="34" charset="-122"/>
              </a:rPr>
              <a:t>A</a:t>
            </a:r>
            <a:r>
              <a:rPr lang="zh-CN" altLang="en-US" sz="2800" dirty="0" smtClean="0">
                <a:solidFill>
                  <a:schemeClr val="bg1"/>
                </a:solidFill>
                <a:latin typeface="微软雅黑" panose="020B0503020204020204" pitchFamily="34" charset="-122"/>
                <a:ea typeface="微软雅黑" panose="020B0503020204020204" pitchFamily="34" charset="-122"/>
              </a:rPr>
              <a:t>、</a:t>
            </a:r>
            <a:r>
              <a:rPr lang="en-US" altLang="zh-CN" sz="2800" dirty="0" smtClean="0">
                <a:solidFill>
                  <a:schemeClr val="bg1"/>
                </a:solidFill>
                <a:latin typeface="微软雅黑" panose="020B0503020204020204" pitchFamily="34" charset="-122"/>
                <a:ea typeface="微软雅黑" panose="020B0503020204020204" pitchFamily="34" charset="-122"/>
              </a:rPr>
              <a:t>B</a:t>
            </a:r>
            <a:r>
              <a:rPr lang="zh-CN" altLang="en-US" sz="2800" dirty="0" smtClean="0">
                <a:solidFill>
                  <a:schemeClr val="bg1"/>
                </a:solidFill>
                <a:latin typeface="微软雅黑" panose="020B0503020204020204" pitchFamily="34" charset="-122"/>
                <a:ea typeface="微软雅黑" panose="020B0503020204020204" pitchFamily="34" charset="-122"/>
              </a:rPr>
              <a:t>做为</a:t>
            </a:r>
            <a:r>
              <a:rPr lang="en-US" altLang="zh-CN" sz="2800" dirty="0" smtClean="0">
                <a:solidFill>
                  <a:schemeClr val="bg1"/>
                </a:solidFill>
                <a:latin typeface="微软雅黑" panose="020B0503020204020204" pitchFamily="34" charset="-122"/>
                <a:ea typeface="微软雅黑" panose="020B0503020204020204" pitchFamily="34" charset="-122"/>
              </a:rPr>
              <a:t>E</a:t>
            </a:r>
            <a:r>
              <a:rPr lang="zh-CN" altLang="en-US" sz="2800" dirty="0" smtClean="0">
                <a:solidFill>
                  <a:schemeClr val="bg1"/>
                </a:solidFill>
                <a:latin typeface="微软雅黑" panose="020B0503020204020204" pitchFamily="34" charset="-122"/>
                <a:ea typeface="微软雅黑" panose="020B0503020204020204" pitchFamily="34" charset="-122"/>
              </a:rPr>
              <a:t>的</a:t>
            </a:r>
            <a:r>
              <a:rPr lang="en-US" altLang="zh-CN" sz="2800" dirty="0" smtClean="0">
                <a:solidFill>
                  <a:schemeClr val="bg1"/>
                </a:solidFill>
                <a:latin typeface="微软雅黑" panose="020B0503020204020204" pitchFamily="34" charset="-122"/>
                <a:ea typeface="微软雅黑" panose="020B0503020204020204" pitchFamily="34" charset="-122"/>
              </a:rPr>
              <a:t>Follower</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1598674"/>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5602" name="文本框 2"/>
          <p:cNvSpPr txBox="1">
            <a:spLocks noChangeArrowheads="1"/>
          </p:cNvSpPr>
          <p:nvPr/>
        </p:nvSpPr>
        <p:spPr bwMode="auto">
          <a:xfrm>
            <a:off x="0" y="6073775"/>
            <a:ext cx="243840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9600" b="1">
                <a:solidFill>
                  <a:srgbClr val="C91521"/>
                </a:solidFill>
                <a:latin typeface="微软雅黑" pitchFamily="34" charset="-122"/>
                <a:ea typeface="微软雅黑" pitchFamily="34" charset="-122"/>
              </a:rPr>
              <a:t>安全性</a:t>
            </a:r>
          </a:p>
        </p:txBody>
      </p:sp>
      <p:cxnSp>
        <p:nvCxnSpPr>
          <p:cNvPr id="25603" name="直接连接符 10"/>
          <p:cNvCxnSpPr>
            <a:cxnSpLocks/>
          </p:cNvCxnSpPr>
          <p:nvPr/>
        </p:nvCxnSpPr>
        <p:spPr bwMode="auto">
          <a:xfrm>
            <a:off x="8951913" y="7642225"/>
            <a:ext cx="5761037" cy="0"/>
          </a:xfrm>
          <a:prstGeom prst="line">
            <a:avLst/>
          </a:prstGeom>
          <a:noFill/>
          <a:ln w="76200" algn="ctr">
            <a:solidFill>
              <a:srgbClr val="C9152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04" name="直接连接符 16"/>
          <p:cNvCxnSpPr>
            <a:cxnSpLocks/>
          </p:cNvCxnSpPr>
          <p:nvPr/>
        </p:nvCxnSpPr>
        <p:spPr bwMode="auto">
          <a:xfrm flipV="1">
            <a:off x="9455150" y="5562600"/>
            <a:ext cx="0" cy="2519363"/>
          </a:xfrm>
          <a:prstGeom prst="line">
            <a:avLst/>
          </a:prstGeom>
          <a:noFill/>
          <a:ln w="76200" algn="ctr">
            <a:solidFill>
              <a:srgbClr val="C9152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05" name="直接连接符 21"/>
          <p:cNvCxnSpPr>
            <a:cxnSpLocks/>
          </p:cNvCxnSpPr>
          <p:nvPr/>
        </p:nvCxnSpPr>
        <p:spPr bwMode="auto">
          <a:xfrm>
            <a:off x="9744075" y="6018213"/>
            <a:ext cx="5761038" cy="0"/>
          </a:xfrm>
          <a:prstGeom prst="line">
            <a:avLst/>
          </a:prstGeom>
          <a:noFill/>
          <a:ln w="76200" algn="ctr">
            <a:solidFill>
              <a:srgbClr val="C9152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06" name="直接连接符 22"/>
          <p:cNvCxnSpPr>
            <a:cxnSpLocks/>
          </p:cNvCxnSpPr>
          <p:nvPr/>
        </p:nvCxnSpPr>
        <p:spPr bwMode="auto">
          <a:xfrm flipV="1">
            <a:off x="14928850" y="5562600"/>
            <a:ext cx="0" cy="2519363"/>
          </a:xfrm>
          <a:prstGeom prst="line">
            <a:avLst/>
          </a:prstGeom>
          <a:noFill/>
          <a:ln w="76200" algn="ctr">
            <a:solidFill>
              <a:srgbClr val="C9152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6626" name="Rectangle 1"/>
          <p:cNvSpPr>
            <a:spLocks/>
          </p:cNvSpPr>
          <p:nvPr/>
        </p:nvSpPr>
        <p:spPr bwMode="auto">
          <a:xfrm>
            <a:off x="755650" y="889000"/>
            <a:ext cx="4135438"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a:latin typeface="微软雅黑" pitchFamily="34" charset="-122"/>
                <a:ea typeface="微软雅黑" pitchFamily="34" charset="-122"/>
                <a:sym typeface="FZLanTingHeiS-EL-GB" charset="0"/>
              </a:rPr>
              <a:t>安全性</a:t>
            </a:r>
            <a:r>
              <a:rPr lang="en-US" altLang="zh-CN" sz="4000">
                <a:latin typeface="微软雅黑" pitchFamily="34" charset="-122"/>
                <a:ea typeface="微软雅黑" pitchFamily="34" charset="-122"/>
                <a:sym typeface="FZLanTingHeiS-EL-GB" charset="0"/>
              </a:rPr>
              <a:t>--</a:t>
            </a:r>
            <a:r>
              <a:rPr lang="zh-CN" altLang="en-US" sz="4000">
                <a:latin typeface="微软雅黑" pitchFamily="34" charset="-122"/>
                <a:ea typeface="微软雅黑" pitchFamily="34" charset="-122"/>
                <a:sym typeface="FZLanTingHeiS-EL-GB" charset="0"/>
              </a:rPr>
              <a:t>选举限制</a:t>
            </a:r>
            <a:endParaRPr lang="zh-CN" altLang="zh-CN" sz="1800">
              <a:solidFill>
                <a:srgbClr val="000000"/>
              </a:solidFill>
              <a:latin typeface="微软雅黑" pitchFamily="34" charset="-122"/>
              <a:ea typeface="微软雅黑" pitchFamily="34" charset="-122"/>
              <a:sym typeface="FZLanTingHeiS-EL-GB" charset="0"/>
            </a:endParaRPr>
          </a:p>
        </p:txBody>
      </p:sp>
      <p:sp>
        <p:nvSpPr>
          <p:cNvPr id="26627"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sp>
        <p:nvSpPr>
          <p:cNvPr id="26629" name="矩形 2"/>
          <p:cNvSpPr>
            <a:spLocks noChangeArrowheads="1"/>
          </p:cNvSpPr>
          <p:nvPr/>
        </p:nvSpPr>
        <p:spPr bwMode="auto">
          <a:xfrm>
            <a:off x="1057275" y="3185592"/>
            <a:ext cx="9217025"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150000"/>
              </a:lnSpc>
            </a:pPr>
            <a:r>
              <a:rPr lang="zh-CN" altLang="en-US" sz="2800" b="1" dirty="0">
                <a:solidFill>
                  <a:schemeClr val="bg1"/>
                </a:solidFill>
                <a:latin typeface="微软雅黑" pitchFamily="34" charset="-122"/>
                <a:ea typeface="微软雅黑" pitchFamily="34" charset="-122"/>
              </a:rPr>
              <a:t>日志新旧比较：</a:t>
            </a:r>
            <a:endParaRPr lang="en-US" altLang="zh-CN" sz="2800" b="1" dirty="0">
              <a:solidFill>
                <a:schemeClr val="bg1"/>
              </a:solidFill>
              <a:latin typeface="微软雅黑" pitchFamily="34" charset="-122"/>
              <a:ea typeface="微软雅黑" pitchFamily="34" charset="-122"/>
            </a:endParaRPr>
          </a:p>
          <a:p>
            <a:pPr eaLnBrk="1">
              <a:lnSpc>
                <a:spcPct val="150000"/>
              </a:lnSpc>
            </a:pPr>
            <a:r>
              <a:rPr lang="en-US" altLang="zh-CN" sz="2800" dirty="0">
                <a:solidFill>
                  <a:schemeClr val="bg1"/>
                </a:solidFill>
                <a:latin typeface="微软雅黑" pitchFamily="34" charset="-122"/>
                <a:ea typeface="微软雅黑" pitchFamily="34" charset="-122"/>
              </a:rPr>
              <a:t>Raft </a:t>
            </a:r>
            <a:r>
              <a:rPr lang="zh-CN" altLang="en-US" sz="2800" dirty="0">
                <a:solidFill>
                  <a:schemeClr val="bg1"/>
                </a:solidFill>
                <a:latin typeface="微软雅黑" pitchFamily="34" charset="-122"/>
                <a:ea typeface="微软雅黑" pitchFamily="34" charset="-122"/>
              </a:rPr>
              <a:t>通过比较日志中最后一个条目的索引和任期号来决定两个日志哪一个更新。如果两个日志的任期号不同，任期号大的更新；如果任期号相同，更长的日志更新。</a:t>
            </a:r>
          </a:p>
        </p:txBody>
      </p:sp>
      <p:sp>
        <p:nvSpPr>
          <p:cNvPr id="26630" name="椭圆 5"/>
          <p:cNvSpPr>
            <a:spLocks noChangeArrowheads="1"/>
          </p:cNvSpPr>
          <p:nvPr/>
        </p:nvSpPr>
        <p:spPr bwMode="auto">
          <a:xfrm>
            <a:off x="13055600" y="6728147"/>
            <a:ext cx="1008063" cy="1008063"/>
          </a:xfrm>
          <a:prstGeom prst="ellipse">
            <a:avLst/>
          </a:prstGeom>
          <a:blipFill dpi="0" rotWithShape="0">
            <a:blip r:embed="rId4"/>
            <a:srcRect/>
            <a:tile tx="0" ty="0" sx="100000" sy="100000" flip="none" algn="tl"/>
          </a:blipFill>
          <a:ln w="57150" algn="ctr">
            <a:solidFill>
              <a:schemeClr val="bg1"/>
            </a:solidFill>
            <a:prstDash val="dash"/>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6631" name="椭圆 6"/>
          <p:cNvSpPr>
            <a:spLocks noChangeArrowheads="1"/>
          </p:cNvSpPr>
          <p:nvPr/>
        </p:nvSpPr>
        <p:spPr bwMode="auto">
          <a:xfrm>
            <a:off x="19886613" y="6655122"/>
            <a:ext cx="1008062" cy="1008063"/>
          </a:xfrm>
          <a:prstGeom prst="ellipse">
            <a:avLst/>
          </a:prstGeom>
          <a:blipFill dpi="0" rotWithShape="0">
            <a:blip r:embed="rId4"/>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26632" name="TextBox 8"/>
          <p:cNvSpPr txBox="1">
            <a:spLocks noChangeArrowheads="1"/>
          </p:cNvSpPr>
          <p:nvPr/>
        </p:nvSpPr>
        <p:spPr bwMode="auto">
          <a:xfrm>
            <a:off x="13236575" y="6801172"/>
            <a:ext cx="6477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A</a:t>
            </a:r>
            <a:endParaRPr lang="zh-CN" altLang="en-US">
              <a:ea typeface="宋体" pitchFamily="2" charset="-122"/>
            </a:endParaRPr>
          </a:p>
        </p:txBody>
      </p:sp>
      <p:sp>
        <p:nvSpPr>
          <p:cNvPr id="26633" name="TextBox 9"/>
          <p:cNvSpPr txBox="1">
            <a:spLocks noChangeArrowheads="1"/>
          </p:cNvSpPr>
          <p:nvPr/>
        </p:nvSpPr>
        <p:spPr bwMode="auto">
          <a:xfrm>
            <a:off x="20066000" y="6728147"/>
            <a:ext cx="6477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B</a:t>
            </a:r>
            <a:endParaRPr lang="zh-CN" altLang="en-US">
              <a:ea typeface="宋体" pitchFamily="2" charset="-122"/>
            </a:endParaRPr>
          </a:p>
        </p:txBody>
      </p:sp>
      <p:sp>
        <p:nvSpPr>
          <p:cNvPr id="26634" name="TextBox 13"/>
          <p:cNvSpPr txBox="1">
            <a:spLocks noChangeArrowheads="1"/>
          </p:cNvSpPr>
          <p:nvPr/>
        </p:nvSpPr>
        <p:spPr bwMode="auto">
          <a:xfrm>
            <a:off x="12444413" y="7760022"/>
            <a:ext cx="287972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en-US" altLang="zh-CN" sz="2400" dirty="0">
                <a:solidFill>
                  <a:schemeClr val="bg1"/>
                </a:solidFill>
                <a:latin typeface="微软雅黑" panose="020B0503020204020204" pitchFamily="34" charset="-122"/>
                <a:ea typeface="微软雅黑" panose="020B0503020204020204" pitchFamily="34" charset="-122"/>
              </a:rPr>
              <a:t>Term</a:t>
            </a:r>
            <a:r>
              <a:rPr lang="zh-CN" altLang="en-US" sz="2400" dirty="0">
                <a:solidFill>
                  <a:schemeClr val="bg1"/>
                </a:solidFill>
                <a:latin typeface="微软雅黑" pitchFamily="34" charset="-122"/>
                <a:ea typeface="微软雅黑" pitchFamily="34" charset="-122"/>
              </a:rPr>
              <a:t>： </a:t>
            </a:r>
            <a:r>
              <a:rPr lang="en-US" altLang="zh-CN" sz="2400" dirty="0">
                <a:solidFill>
                  <a:schemeClr val="bg1"/>
                </a:solidFill>
                <a:latin typeface="微软雅黑" pitchFamily="34" charset="-122"/>
                <a:ea typeface="微软雅黑" pitchFamily="34" charset="-122"/>
              </a:rPr>
              <a:t>2</a:t>
            </a:r>
          </a:p>
          <a:p>
            <a:pPr eaLnBrk="1"/>
            <a:r>
              <a:rPr lang="en-US" altLang="zh-CN" sz="2400" dirty="0">
                <a:solidFill>
                  <a:schemeClr val="bg1"/>
                </a:solidFill>
                <a:latin typeface="微软雅黑" pitchFamily="34" charset="-122"/>
                <a:ea typeface="微软雅黑" pitchFamily="34" charset="-122"/>
              </a:rPr>
              <a:t>lastLogIndex</a:t>
            </a:r>
            <a:r>
              <a:rPr lang="zh-CN" altLang="en-US" sz="2400" dirty="0">
                <a:solidFill>
                  <a:schemeClr val="bg1"/>
                </a:solidFill>
                <a:latin typeface="微软雅黑" pitchFamily="34" charset="-122"/>
                <a:ea typeface="微软雅黑" pitchFamily="34" charset="-122"/>
              </a:rPr>
              <a:t>：</a:t>
            </a:r>
            <a:r>
              <a:rPr lang="en-US" altLang="zh-CN" sz="2400" dirty="0">
                <a:solidFill>
                  <a:schemeClr val="bg1"/>
                </a:solidFill>
                <a:latin typeface="微软雅黑" pitchFamily="34" charset="-122"/>
                <a:ea typeface="微软雅黑" pitchFamily="34" charset="-122"/>
              </a:rPr>
              <a:t>1</a:t>
            </a:r>
          </a:p>
          <a:p>
            <a:pPr eaLnBrk="1"/>
            <a:r>
              <a:rPr lang="en-US" altLang="zh-CN" sz="2400" dirty="0">
                <a:solidFill>
                  <a:schemeClr val="bg1"/>
                </a:solidFill>
                <a:latin typeface="微软雅黑" pitchFamily="34" charset="-122"/>
                <a:ea typeface="微软雅黑" pitchFamily="34" charset="-122"/>
              </a:rPr>
              <a:t>lastLogTerm</a:t>
            </a:r>
            <a:r>
              <a:rPr lang="zh-CN" altLang="en-US" sz="2400" dirty="0">
                <a:solidFill>
                  <a:schemeClr val="bg1"/>
                </a:solidFill>
                <a:latin typeface="微软雅黑" pitchFamily="34" charset="-122"/>
                <a:ea typeface="微软雅黑" pitchFamily="34" charset="-122"/>
              </a:rPr>
              <a:t>：</a:t>
            </a:r>
            <a:r>
              <a:rPr lang="en-US" altLang="zh-CN" sz="2400" dirty="0">
                <a:solidFill>
                  <a:schemeClr val="bg1"/>
                </a:solidFill>
                <a:latin typeface="微软雅黑" pitchFamily="34" charset="-122"/>
                <a:ea typeface="微软雅黑" pitchFamily="34" charset="-122"/>
              </a:rPr>
              <a:t>1</a:t>
            </a:r>
            <a:endParaRPr lang="zh-CN" altLang="en-US" sz="2400" dirty="0">
              <a:solidFill>
                <a:schemeClr val="bg1"/>
              </a:solidFill>
              <a:latin typeface="微软雅黑" pitchFamily="34" charset="-122"/>
              <a:ea typeface="微软雅黑" pitchFamily="34" charset="-122"/>
            </a:endParaRPr>
          </a:p>
        </p:txBody>
      </p:sp>
      <p:sp>
        <p:nvSpPr>
          <p:cNvPr id="26635" name="TextBox 14"/>
          <p:cNvSpPr txBox="1">
            <a:spLocks noChangeArrowheads="1"/>
          </p:cNvSpPr>
          <p:nvPr/>
        </p:nvSpPr>
        <p:spPr bwMode="auto">
          <a:xfrm>
            <a:off x="19165888" y="7718747"/>
            <a:ext cx="28797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en-US" altLang="zh-CN" sz="2400" dirty="0">
                <a:solidFill>
                  <a:schemeClr val="bg1"/>
                </a:solidFill>
                <a:latin typeface="微软雅黑" panose="020B0503020204020204" pitchFamily="34" charset="-122"/>
                <a:ea typeface="微软雅黑" panose="020B0503020204020204" pitchFamily="34" charset="-122"/>
              </a:rPr>
              <a:t>Term</a:t>
            </a:r>
            <a:r>
              <a:rPr lang="zh-CN" altLang="en-US" sz="2400" dirty="0">
                <a:solidFill>
                  <a:schemeClr val="bg1"/>
                </a:solidFill>
                <a:latin typeface="微软雅黑" pitchFamily="34" charset="-122"/>
                <a:ea typeface="微软雅黑" pitchFamily="34" charset="-122"/>
              </a:rPr>
              <a:t>： </a:t>
            </a:r>
            <a:r>
              <a:rPr lang="en-US" altLang="zh-CN" sz="2400" dirty="0">
                <a:solidFill>
                  <a:schemeClr val="bg1"/>
                </a:solidFill>
                <a:latin typeface="微软雅黑" pitchFamily="34" charset="-122"/>
                <a:ea typeface="微软雅黑" pitchFamily="34" charset="-122"/>
              </a:rPr>
              <a:t>1</a:t>
            </a:r>
          </a:p>
          <a:p>
            <a:pPr eaLnBrk="1"/>
            <a:r>
              <a:rPr lang="en-US" altLang="zh-CN" sz="2400" dirty="0">
                <a:solidFill>
                  <a:schemeClr val="bg1"/>
                </a:solidFill>
                <a:latin typeface="微软雅黑" pitchFamily="34" charset="-122"/>
                <a:ea typeface="微软雅黑" pitchFamily="34" charset="-122"/>
              </a:rPr>
              <a:t>lastLogIndex</a:t>
            </a:r>
            <a:r>
              <a:rPr lang="zh-CN" altLang="en-US" sz="2400" dirty="0">
                <a:solidFill>
                  <a:schemeClr val="bg1"/>
                </a:solidFill>
                <a:latin typeface="微软雅黑" pitchFamily="34" charset="-122"/>
                <a:ea typeface="微软雅黑" pitchFamily="34" charset="-122"/>
              </a:rPr>
              <a:t>：</a:t>
            </a:r>
            <a:r>
              <a:rPr lang="en-US" altLang="zh-CN" sz="2400" dirty="0">
                <a:solidFill>
                  <a:schemeClr val="bg1"/>
                </a:solidFill>
                <a:latin typeface="微软雅黑" pitchFamily="34" charset="-122"/>
                <a:ea typeface="微软雅黑" pitchFamily="34" charset="-122"/>
              </a:rPr>
              <a:t>2</a:t>
            </a:r>
          </a:p>
          <a:p>
            <a:pPr eaLnBrk="1"/>
            <a:r>
              <a:rPr lang="en-US" altLang="zh-CN" sz="2400" dirty="0">
                <a:solidFill>
                  <a:schemeClr val="bg1"/>
                </a:solidFill>
                <a:latin typeface="微软雅黑" pitchFamily="34" charset="-122"/>
                <a:ea typeface="微软雅黑" pitchFamily="34" charset="-122"/>
              </a:rPr>
              <a:t>lastLogTerm</a:t>
            </a:r>
            <a:r>
              <a:rPr lang="zh-CN" altLang="en-US" sz="2400" dirty="0">
                <a:solidFill>
                  <a:schemeClr val="bg1"/>
                </a:solidFill>
                <a:latin typeface="微软雅黑" pitchFamily="34" charset="-122"/>
                <a:ea typeface="微软雅黑" pitchFamily="34" charset="-122"/>
              </a:rPr>
              <a:t>：</a:t>
            </a:r>
            <a:r>
              <a:rPr lang="en-US" altLang="zh-CN" sz="2400" dirty="0">
                <a:solidFill>
                  <a:schemeClr val="bg1"/>
                </a:solidFill>
                <a:latin typeface="微软雅黑" pitchFamily="34" charset="-122"/>
                <a:ea typeface="微软雅黑" pitchFamily="34" charset="-122"/>
              </a:rPr>
              <a:t>1</a:t>
            </a:r>
            <a:endParaRPr lang="zh-CN" altLang="en-US" sz="2400" dirty="0">
              <a:solidFill>
                <a:schemeClr val="bg1"/>
              </a:solidFill>
              <a:latin typeface="微软雅黑" pitchFamily="34" charset="-122"/>
              <a:ea typeface="微软雅黑" pitchFamily="34" charset="-122"/>
            </a:endParaRPr>
          </a:p>
        </p:txBody>
      </p:sp>
      <p:cxnSp>
        <p:nvCxnSpPr>
          <p:cNvPr id="26636" name="直接箭头连接符 4"/>
          <p:cNvCxnSpPr>
            <a:cxnSpLocks noChangeShapeType="1"/>
          </p:cNvCxnSpPr>
          <p:nvPr/>
        </p:nvCxnSpPr>
        <p:spPr bwMode="auto">
          <a:xfrm>
            <a:off x="14485938" y="7023422"/>
            <a:ext cx="5040312" cy="0"/>
          </a:xfrm>
          <a:prstGeom prst="straightConnector1">
            <a:avLst/>
          </a:prstGeom>
          <a:noFill/>
          <a:ln w="25400" algn="ctr">
            <a:solidFill>
              <a:schemeClr val="bg1"/>
            </a:solidFill>
            <a:miter lim="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7" name="直接箭头连接符 17"/>
          <p:cNvCxnSpPr>
            <a:cxnSpLocks noChangeShapeType="1"/>
          </p:cNvCxnSpPr>
          <p:nvPr/>
        </p:nvCxnSpPr>
        <p:spPr bwMode="auto">
          <a:xfrm>
            <a:off x="14485938" y="7498085"/>
            <a:ext cx="5040312" cy="0"/>
          </a:xfrm>
          <a:prstGeom prst="straightConnector1">
            <a:avLst/>
          </a:prstGeom>
          <a:noFill/>
          <a:ln w="25400" algn="ctr">
            <a:solidFill>
              <a:schemeClr val="bg1"/>
            </a:solidFill>
            <a:prstDash val="dash"/>
            <a:miter lim="0"/>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38" name="TextBox 15"/>
          <p:cNvSpPr txBox="1">
            <a:spLocks noChangeArrowheads="1"/>
          </p:cNvSpPr>
          <p:nvPr/>
        </p:nvSpPr>
        <p:spPr bwMode="auto">
          <a:xfrm>
            <a:off x="15300325" y="6497960"/>
            <a:ext cx="3625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2400">
                <a:solidFill>
                  <a:schemeClr val="bg1"/>
                </a:solidFill>
                <a:latin typeface="微软雅黑" pitchFamily="34" charset="-122"/>
                <a:ea typeface="微软雅黑" pitchFamily="34" charset="-122"/>
              </a:rPr>
              <a:t>投我！投我！</a:t>
            </a:r>
          </a:p>
        </p:txBody>
      </p:sp>
      <p:sp>
        <p:nvSpPr>
          <p:cNvPr id="26639" name="TextBox 19"/>
          <p:cNvSpPr txBox="1">
            <a:spLocks noChangeArrowheads="1"/>
          </p:cNvSpPr>
          <p:nvPr/>
        </p:nvSpPr>
        <p:spPr bwMode="auto">
          <a:xfrm>
            <a:off x="14962188" y="7499672"/>
            <a:ext cx="4203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2400">
                <a:solidFill>
                  <a:schemeClr val="bg1"/>
                </a:solidFill>
                <a:latin typeface="微软雅黑" pitchFamily="34" charset="-122"/>
                <a:ea typeface="微软雅黑" pitchFamily="34" charset="-122"/>
              </a:rPr>
              <a:t>日志没我新，凭啥投你！</a:t>
            </a:r>
          </a:p>
        </p:txBody>
      </p:sp>
      <p:sp>
        <p:nvSpPr>
          <p:cNvPr id="21" name="矩形 20"/>
          <p:cNvSpPr/>
          <p:nvPr/>
        </p:nvSpPr>
        <p:spPr>
          <a:xfrm>
            <a:off x="0" y="10494963"/>
            <a:ext cx="24384000" cy="1570037"/>
          </a:xfrm>
          <a:prstGeom prst="rect">
            <a:avLst/>
          </a:prstGeom>
          <a:solidFill>
            <a:schemeClr val="tx1">
              <a:lumMod val="85000"/>
            </a:schemeClr>
          </a:solidFill>
        </p:spPr>
        <p:txBody>
          <a:bodyPr>
            <a:spAutoFit/>
          </a:bodyPr>
          <a:lstStyle/>
          <a:p>
            <a:pPr eaLnBrk="1">
              <a:lnSpc>
                <a:spcPct val="150000"/>
              </a:lnSpc>
              <a:defRPr/>
            </a:pPr>
            <a:r>
              <a:rPr lang="zh-CN" altLang="en-US" sz="3600" b="1" dirty="0">
                <a:solidFill>
                  <a:srgbClr val="C00000"/>
                </a:solidFill>
                <a:latin typeface="微软雅黑" panose="020B0503020204020204" pitchFamily="34" charset="-122"/>
                <a:ea typeface="微软雅黑" panose="020B0503020204020204" pitchFamily="34" charset="-122"/>
              </a:rPr>
              <a:t>       领导人完全原则（</a:t>
            </a:r>
            <a:r>
              <a:rPr lang="en-US" altLang="zh-CN" sz="3600" b="1" dirty="0">
                <a:solidFill>
                  <a:srgbClr val="C00000"/>
                </a:solidFill>
                <a:latin typeface="微软雅黑" panose="020B0503020204020204" pitchFamily="34" charset="-122"/>
                <a:ea typeface="微软雅黑" panose="020B0503020204020204" pitchFamily="34" charset="-122"/>
              </a:rPr>
              <a:t>Leader Completeness)</a:t>
            </a:r>
          </a:p>
          <a:p>
            <a:pPr eaLnBrk="1">
              <a:lnSpc>
                <a:spcPct val="150000"/>
              </a:lnSpc>
              <a:defRPr/>
            </a:pPr>
            <a:r>
              <a:rPr lang="zh-CN" altLang="en-US" sz="2800" dirty="0">
                <a:solidFill>
                  <a:schemeClr val="bg1"/>
                </a:solidFill>
                <a:latin typeface="微软雅黑" panose="020B0503020204020204" pitchFamily="34" charset="-122"/>
                <a:ea typeface="微软雅黑" panose="020B0503020204020204" pitchFamily="34" charset="-122"/>
              </a:rPr>
              <a:t>         如果一个日志条目在一个给定任期内被提交，那么这个条目一定会出现在所有任期号更大的领导人中</a:t>
            </a:r>
          </a:p>
        </p:txBody>
      </p:sp>
      <p:sp>
        <p:nvSpPr>
          <p:cNvPr id="17" name="TextBox 54"/>
          <p:cNvSpPr txBox="1">
            <a:spLocks noChangeArrowheads="1"/>
          </p:cNvSpPr>
          <p:nvPr/>
        </p:nvSpPr>
        <p:spPr bwMode="auto">
          <a:xfrm>
            <a:off x="1246784" y="6723002"/>
            <a:ext cx="902751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a:lnSpc>
                <a:spcPct val="150000"/>
              </a:lnSpc>
            </a:pPr>
            <a:r>
              <a:rPr lang="zh-CN" altLang="en-US" sz="3200" b="1" dirty="0" smtClean="0">
                <a:solidFill>
                  <a:srgbClr val="C00000"/>
                </a:solidFill>
                <a:latin typeface="微软雅黑" pitchFamily="34" charset="-122"/>
                <a:ea typeface="微软雅黑" pitchFamily="34" charset="-122"/>
              </a:rPr>
              <a:t>规则</a:t>
            </a:r>
            <a:r>
              <a:rPr lang="en-US" altLang="zh-CN" sz="3200" b="1" dirty="0" smtClean="0">
                <a:solidFill>
                  <a:srgbClr val="C00000"/>
                </a:solidFill>
                <a:latin typeface="微软雅黑" pitchFamily="34" charset="-122"/>
                <a:ea typeface="微软雅黑" pitchFamily="34" charset="-122"/>
              </a:rPr>
              <a:t>3</a:t>
            </a:r>
            <a:r>
              <a:rPr lang="zh-CN" altLang="en-US" sz="3200" b="1" dirty="0" smtClean="0">
                <a:solidFill>
                  <a:srgbClr val="C00000"/>
                </a:solidFill>
                <a:latin typeface="微软雅黑" pitchFamily="34" charset="-122"/>
                <a:ea typeface="微软雅黑" pitchFamily="34" charset="-122"/>
              </a:rPr>
              <a:t>：</a:t>
            </a:r>
            <a:r>
              <a:rPr lang="en-US" altLang="zh-CN" sz="3200" dirty="0" smtClean="0">
                <a:solidFill>
                  <a:schemeClr val="bg1"/>
                </a:solidFill>
                <a:latin typeface="微软雅黑" pitchFamily="34" charset="-122"/>
                <a:ea typeface="微软雅黑" pitchFamily="34" charset="-122"/>
              </a:rPr>
              <a:t>RequestVote RPC</a:t>
            </a:r>
            <a:r>
              <a:rPr lang="zh-CN" altLang="en-US" sz="3200" dirty="0" smtClean="0">
                <a:solidFill>
                  <a:schemeClr val="bg1"/>
                </a:solidFill>
                <a:latin typeface="微软雅黑" pitchFamily="34" charset="-122"/>
                <a:ea typeface="微软雅黑" pitchFamily="34" charset="-122"/>
              </a:rPr>
              <a:t>中包含候选人的日志信息，如果服务器自己的日志比候选人的日志要新，则会拒绝为该候选人投票。</a:t>
            </a:r>
            <a:endParaRPr lang="zh-CN" altLang="en-US" sz="3200" dirty="0">
              <a:solidFill>
                <a:schemeClr val="bg1"/>
              </a:solidFill>
              <a:latin typeface="微软雅黑" pitchFamily="34" charset="-122"/>
              <a:ea typeface="微软雅黑" pitchFamily="34" charset="-122"/>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650" name="矩形 23"/>
          <p:cNvSpPr>
            <a:spLocks noChangeArrowheads="1"/>
          </p:cNvSpPr>
          <p:nvPr/>
        </p:nvSpPr>
        <p:spPr bwMode="auto">
          <a:xfrm>
            <a:off x="8177213" y="9417050"/>
            <a:ext cx="2555875" cy="1833563"/>
          </a:xfrm>
          <a:prstGeom prst="rect">
            <a:avLst/>
          </a:prstGeom>
          <a:noFill/>
          <a:ln w="25400" algn="ctr">
            <a:solidFill>
              <a:schemeClr val="bg1"/>
            </a:solidFill>
            <a:prstDash val="dash"/>
            <a:miter lim="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spAutoFit/>
          </a:bodyPr>
          <a:lstStyle/>
          <a:p>
            <a:pPr algn="ctr" eaLnBrk="1"/>
            <a:endParaRPr lang="zh-CN" altLang="en-US">
              <a:ea typeface="宋体" pitchFamily="2" charset="-122"/>
            </a:endParaRPr>
          </a:p>
        </p:txBody>
      </p:sp>
      <p:sp>
        <p:nvSpPr>
          <p:cNvPr id="27651" name="Rectangle 1"/>
          <p:cNvSpPr>
            <a:spLocks/>
          </p:cNvSpPr>
          <p:nvPr/>
        </p:nvSpPr>
        <p:spPr bwMode="auto">
          <a:xfrm>
            <a:off x="755650" y="889000"/>
            <a:ext cx="5603875"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a:latin typeface="微软雅黑" pitchFamily="34" charset="-122"/>
                <a:ea typeface="微软雅黑" pitchFamily="34" charset="-122"/>
                <a:sym typeface="FZLanTingHeiS-EL-GB" charset="0"/>
              </a:rPr>
              <a:t>安全性</a:t>
            </a:r>
            <a:r>
              <a:rPr lang="en-US" altLang="zh-CN" sz="4000">
                <a:latin typeface="微软雅黑" pitchFamily="34" charset="-122"/>
                <a:ea typeface="微软雅黑" pitchFamily="34" charset="-122"/>
                <a:sym typeface="FZLanTingHeiS-EL-GB" charset="0"/>
              </a:rPr>
              <a:t>--</a:t>
            </a:r>
            <a:r>
              <a:rPr lang="zh-CN" altLang="en-US" sz="4000">
                <a:latin typeface="微软雅黑" pitchFamily="34" charset="-122"/>
                <a:ea typeface="微软雅黑" pitchFamily="34" charset="-122"/>
                <a:sym typeface="FZLanTingHeiS-EL-GB" charset="0"/>
              </a:rPr>
              <a:t>时序和可用性</a:t>
            </a:r>
            <a:endParaRPr lang="zh-CN" altLang="zh-CN" sz="1800">
              <a:solidFill>
                <a:srgbClr val="000000"/>
              </a:solidFill>
              <a:latin typeface="微软雅黑" pitchFamily="34" charset="-122"/>
              <a:ea typeface="微软雅黑" pitchFamily="34" charset="-122"/>
              <a:sym typeface="FZLanTingHeiS-EL-GB" charset="0"/>
            </a:endParaRPr>
          </a:p>
        </p:txBody>
      </p:sp>
      <p:sp>
        <p:nvSpPr>
          <p:cNvPr id="27652"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sp>
        <p:nvSpPr>
          <p:cNvPr id="27653" name="矩形 1"/>
          <p:cNvSpPr>
            <a:spLocks noChangeArrowheads="1"/>
          </p:cNvSpPr>
          <p:nvPr/>
        </p:nvSpPr>
        <p:spPr bwMode="auto">
          <a:xfrm>
            <a:off x="2238375" y="6210300"/>
            <a:ext cx="18367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en-US" altLang="zh-CN" sz="6000" b="1" dirty="0">
                <a:solidFill>
                  <a:schemeClr val="bg1"/>
                </a:solidFill>
                <a:latin typeface="微软雅黑" pitchFamily="34" charset="-122"/>
                <a:ea typeface="微软雅黑" pitchFamily="34" charset="-122"/>
              </a:rPr>
              <a:t>   broadcastTime</a:t>
            </a:r>
            <a:r>
              <a:rPr lang="en-US" altLang="zh-CN" sz="6000" dirty="0">
                <a:solidFill>
                  <a:schemeClr val="bg1"/>
                </a:solidFill>
                <a:latin typeface="微软雅黑" pitchFamily="34" charset="-122"/>
                <a:ea typeface="微软雅黑" pitchFamily="34" charset="-122"/>
              </a:rPr>
              <a:t> </a:t>
            </a:r>
            <a:r>
              <a:rPr lang="en-US" altLang="zh-CN" dirty="0">
                <a:solidFill>
                  <a:schemeClr val="bg1"/>
                </a:solidFill>
                <a:latin typeface="微软雅黑" pitchFamily="34" charset="-122"/>
                <a:ea typeface="微软雅黑" pitchFamily="34" charset="-122"/>
              </a:rPr>
              <a:t>&lt;&lt; </a:t>
            </a:r>
            <a:r>
              <a:rPr lang="en-US" altLang="zh-CN" sz="6000" b="1" dirty="0">
                <a:solidFill>
                  <a:schemeClr val="bg1"/>
                </a:solidFill>
                <a:latin typeface="微软雅黑" pitchFamily="34" charset="-122"/>
                <a:ea typeface="微软雅黑" pitchFamily="34" charset="-122"/>
              </a:rPr>
              <a:t>electionTimeout</a:t>
            </a:r>
            <a:r>
              <a:rPr lang="en-US" altLang="zh-CN" dirty="0">
                <a:solidFill>
                  <a:schemeClr val="bg1"/>
                </a:solidFill>
                <a:latin typeface="微软雅黑" pitchFamily="34" charset="-122"/>
                <a:ea typeface="微软雅黑" pitchFamily="34" charset="-122"/>
              </a:rPr>
              <a:t> &lt;&lt;  </a:t>
            </a:r>
            <a:r>
              <a:rPr lang="en-US" altLang="zh-CN" sz="6000" b="1" dirty="0">
                <a:solidFill>
                  <a:schemeClr val="bg1"/>
                </a:solidFill>
                <a:latin typeface="微软雅黑" pitchFamily="34" charset="-122"/>
                <a:ea typeface="微软雅黑" pitchFamily="34" charset="-122"/>
              </a:rPr>
              <a:t>MTBF</a:t>
            </a:r>
            <a:endParaRPr lang="zh-CN" altLang="en-US" sz="6000" b="1" dirty="0">
              <a:solidFill>
                <a:schemeClr val="bg1"/>
              </a:solidFill>
              <a:latin typeface="微软雅黑" pitchFamily="34" charset="-122"/>
              <a:ea typeface="微软雅黑" pitchFamily="34" charset="-122"/>
            </a:endParaRPr>
          </a:p>
        </p:txBody>
      </p:sp>
      <p:sp>
        <p:nvSpPr>
          <p:cNvPr id="27654" name="矩形 2"/>
          <p:cNvSpPr>
            <a:spLocks noChangeArrowheads="1"/>
          </p:cNvSpPr>
          <p:nvPr/>
        </p:nvSpPr>
        <p:spPr bwMode="auto">
          <a:xfrm>
            <a:off x="3028950" y="7373938"/>
            <a:ext cx="5983288"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zh-CN" altLang="en-US" sz="2800">
                <a:solidFill>
                  <a:srgbClr val="7F7F7F"/>
                </a:solidFill>
                <a:latin typeface="微软雅黑" pitchFamily="34" charset="-122"/>
                <a:ea typeface="微软雅黑" pitchFamily="34" charset="-122"/>
              </a:rPr>
              <a:t>一台服务器并行的向集群中的其他服务器发送请求并且收到它们的响应的平均时间</a:t>
            </a:r>
            <a:endParaRPr lang="zh-CN" altLang="en-US" sz="2800">
              <a:solidFill>
                <a:srgbClr val="7F7F7F"/>
              </a:solidFill>
              <a:ea typeface="宋体" pitchFamily="2" charset="-122"/>
            </a:endParaRPr>
          </a:p>
        </p:txBody>
      </p:sp>
      <p:sp>
        <p:nvSpPr>
          <p:cNvPr id="6" name="矩形 5"/>
          <p:cNvSpPr/>
          <p:nvPr/>
        </p:nvSpPr>
        <p:spPr>
          <a:xfrm>
            <a:off x="10067925" y="7392988"/>
            <a:ext cx="6211888" cy="522287"/>
          </a:xfrm>
          <a:prstGeom prst="rect">
            <a:avLst/>
          </a:prstGeom>
        </p:spPr>
        <p:txBody>
          <a:bodyPr>
            <a:spAutoFit/>
          </a:bodyPr>
          <a:lstStyle/>
          <a:p>
            <a:pPr algn="ctr" eaLnBrk="1">
              <a:defRPr/>
            </a:pPr>
            <a:r>
              <a:rPr lang="zh-CN" altLang="en-US" sz="2800" dirty="0">
                <a:solidFill>
                  <a:schemeClr val="tx1">
                    <a:lumMod val="50000"/>
                  </a:schemeClr>
                </a:solidFill>
                <a:latin typeface="微软雅黑" panose="020B0503020204020204" pitchFamily="34" charset="-122"/>
                <a:ea typeface="微软雅黑" panose="020B0503020204020204" pitchFamily="34" charset="-122"/>
              </a:rPr>
              <a:t>选举超时时间</a:t>
            </a:r>
          </a:p>
        </p:txBody>
      </p:sp>
      <p:cxnSp>
        <p:nvCxnSpPr>
          <p:cNvPr id="27656" name="直接连接符 4"/>
          <p:cNvCxnSpPr>
            <a:cxnSpLocks noChangeShapeType="1"/>
          </p:cNvCxnSpPr>
          <p:nvPr/>
        </p:nvCxnSpPr>
        <p:spPr bwMode="auto">
          <a:xfrm>
            <a:off x="3035300" y="7226300"/>
            <a:ext cx="5834063" cy="0"/>
          </a:xfrm>
          <a:prstGeom prst="line">
            <a:avLst/>
          </a:prstGeom>
          <a:noFill/>
          <a:ln w="76200" algn="ctr">
            <a:solidFill>
              <a:schemeClr val="bg1"/>
            </a:solidFill>
            <a:miter lim="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7" name="直接连接符 9"/>
          <p:cNvCxnSpPr>
            <a:cxnSpLocks noChangeShapeType="1"/>
          </p:cNvCxnSpPr>
          <p:nvPr/>
        </p:nvCxnSpPr>
        <p:spPr bwMode="auto">
          <a:xfrm>
            <a:off x="10067925" y="7226300"/>
            <a:ext cx="6211888" cy="0"/>
          </a:xfrm>
          <a:prstGeom prst="line">
            <a:avLst/>
          </a:prstGeom>
          <a:noFill/>
          <a:ln w="76200" algn="ctr">
            <a:solidFill>
              <a:schemeClr val="bg1"/>
            </a:solidFill>
            <a:miter lim="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8" name="直接连接符 11"/>
          <p:cNvCxnSpPr>
            <a:cxnSpLocks noChangeShapeType="1"/>
          </p:cNvCxnSpPr>
          <p:nvPr/>
        </p:nvCxnSpPr>
        <p:spPr bwMode="auto">
          <a:xfrm>
            <a:off x="17648238" y="7207250"/>
            <a:ext cx="2590800" cy="0"/>
          </a:xfrm>
          <a:prstGeom prst="line">
            <a:avLst/>
          </a:prstGeom>
          <a:noFill/>
          <a:ln w="76200" algn="ctr">
            <a:solidFill>
              <a:schemeClr val="bg1"/>
            </a:solidFill>
            <a:miter lim="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a:xfrm>
            <a:off x="17648238" y="7373938"/>
            <a:ext cx="2735262" cy="1385887"/>
          </a:xfrm>
          <a:prstGeom prst="rect">
            <a:avLst/>
          </a:prstGeom>
        </p:spPr>
        <p:txBody>
          <a:bodyPr>
            <a:spAutoFit/>
          </a:bodyPr>
          <a:lstStyle/>
          <a:p>
            <a:pPr eaLnBrk="1">
              <a:defRPr/>
            </a:pPr>
            <a:r>
              <a:rPr lang="zh-CN" altLang="en-US" sz="2800" dirty="0">
                <a:solidFill>
                  <a:schemeClr val="tx1">
                    <a:lumMod val="50000"/>
                  </a:schemeClr>
                </a:solidFill>
                <a:latin typeface="微软雅黑" panose="020B0503020204020204" pitchFamily="34" charset="-122"/>
                <a:ea typeface="微软雅黑" panose="020B0503020204020204" pitchFamily="34" charset="-122"/>
              </a:rPr>
              <a:t>单个服务器发生故障的间隔时间的平均数</a:t>
            </a:r>
          </a:p>
        </p:txBody>
      </p:sp>
      <p:sp>
        <p:nvSpPr>
          <p:cNvPr id="27660" name="矩形 12"/>
          <p:cNvSpPr>
            <a:spLocks noChangeArrowheads="1"/>
          </p:cNvSpPr>
          <p:nvPr/>
        </p:nvSpPr>
        <p:spPr bwMode="auto">
          <a:xfrm>
            <a:off x="755650" y="3235325"/>
            <a:ext cx="12890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zh-CN" altLang="en-US" sz="3200">
                <a:solidFill>
                  <a:srgbClr val="C00000"/>
                </a:solidFill>
                <a:latin typeface="微软雅黑" pitchFamily="34" charset="-122"/>
                <a:ea typeface="微软雅黑" pitchFamily="34" charset="-122"/>
              </a:rPr>
              <a:t>系统不能仅仅因为一些事件发生的比预想的快一些或慢一些就产生错误</a:t>
            </a:r>
          </a:p>
        </p:txBody>
      </p:sp>
      <p:cxnSp>
        <p:nvCxnSpPr>
          <p:cNvPr id="27661" name="直接连接符 17"/>
          <p:cNvCxnSpPr>
            <a:cxnSpLocks noChangeShapeType="1"/>
          </p:cNvCxnSpPr>
          <p:nvPr/>
        </p:nvCxnSpPr>
        <p:spPr bwMode="auto">
          <a:xfrm>
            <a:off x="9455150" y="7226300"/>
            <a:ext cx="0" cy="2190750"/>
          </a:xfrm>
          <a:prstGeom prst="line">
            <a:avLst/>
          </a:prstGeom>
          <a:noFill/>
          <a:ln w="28575" algn="ctr">
            <a:solidFill>
              <a:schemeClr val="bg1"/>
            </a:solidFill>
            <a:miter lim="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2" name="直接连接符 20"/>
          <p:cNvCxnSpPr>
            <a:cxnSpLocks noChangeShapeType="1"/>
          </p:cNvCxnSpPr>
          <p:nvPr/>
        </p:nvCxnSpPr>
        <p:spPr bwMode="auto">
          <a:xfrm>
            <a:off x="16944975" y="7226300"/>
            <a:ext cx="0" cy="2228850"/>
          </a:xfrm>
          <a:prstGeom prst="line">
            <a:avLst/>
          </a:prstGeom>
          <a:noFill/>
          <a:ln w="28575" algn="ctr">
            <a:solidFill>
              <a:schemeClr val="bg1"/>
            </a:solidFill>
            <a:miter lim="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63" name="TextBox 18"/>
          <p:cNvSpPr txBox="1">
            <a:spLocks noChangeArrowheads="1"/>
          </p:cNvSpPr>
          <p:nvPr/>
        </p:nvSpPr>
        <p:spPr bwMode="auto">
          <a:xfrm>
            <a:off x="8267700" y="9548813"/>
            <a:ext cx="237648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zh-CN" altLang="en-US" sz="2400">
                <a:solidFill>
                  <a:schemeClr val="bg1"/>
                </a:solidFill>
                <a:latin typeface="微软雅黑" pitchFamily="34" charset="-122"/>
                <a:ea typeface="微软雅黑" pitchFamily="34" charset="-122"/>
              </a:rPr>
              <a:t>保证</a:t>
            </a:r>
            <a:r>
              <a:rPr lang="en-US" altLang="zh-CN" sz="2400">
                <a:solidFill>
                  <a:schemeClr val="bg1"/>
                </a:solidFill>
                <a:latin typeface="微软雅黑" pitchFamily="34" charset="-122"/>
                <a:ea typeface="微软雅黑" pitchFamily="34" charset="-122"/>
              </a:rPr>
              <a:t>Leader</a:t>
            </a:r>
            <a:r>
              <a:rPr lang="zh-CN" altLang="en-US" sz="2400">
                <a:solidFill>
                  <a:schemeClr val="bg1"/>
                </a:solidFill>
                <a:latin typeface="微软雅黑" pitchFamily="34" charset="-122"/>
                <a:ea typeface="微软雅黑" pitchFamily="34" charset="-122"/>
              </a:rPr>
              <a:t>能持续发送心跳，阻止</a:t>
            </a:r>
            <a:r>
              <a:rPr lang="en-US" altLang="zh-CN" sz="2400">
                <a:solidFill>
                  <a:schemeClr val="bg1"/>
                </a:solidFill>
                <a:latin typeface="微软雅黑" pitchFamily="34" charset="-122"/>
                <a:ea typeface="微软雅黑" pitchFamily="34" charset="-122"/>
              </a:rPr>
              <a:t>Follower</a:t>
            </a:r>
            <a:r>
              <a:rPr lang="zh-CN" altLang="en-US" sz="2400">
                <a:solidFill>
                  <a:schemeClr val="bg1"/>
                </a:solidFill>
                <a:latin typeface="微软雅黑" pitchFamily="34" charset="-122"/>
                <a:ea typeface="微软雅黑" pitchFamily="34" charset="-122"/>
              </a:rPr>
              <a:t>重新开始选举</a:t>
            </a:r>
          </a:p>
        </p:txBody>
      </p:sp>
      <p:sp>
        <p:nvSpPr>
          <p:cNvPr id="27664" name="TextBox 22"/>
          <p:cNvSpPr txBox="1">
            <a:spLocks noChangeArrowheads="1"/>
          </p:cNvSpPr>
          <p:nvPr/>
        </p:nvSpPr>
        <p:spPr bwMode="auto">
          <a:xfrm>
            <a:off x="15152688" y="10106025"/>
            <a:ext cx="3582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2400" dirty="0">
                <a:solidFill>
                  <a:schemeClr val="bg1"/>
                </a:solidFill>
                <a:latin typeface="微软雅黑" pitchFamily="34" charset="-122"/>
                <a:ea typeface="微软雅黑" pitchFamily="34" charset="-122"/>
              </a:rPr>
              <a:t>保证系统稳定运行</a:t>
            </a:r>
          </a:p>
        </p:txBody>
      </p:sp>
      <p:sp>
        <p:nvSpPr>
          <p:cNvPr id="27665" name="矩形 26"/>
          <p:cNvSpPr>
            <a:spLocks noChangeArrowheads="1"/>
          </p:cNvSpPr>
          <p:nvPr/>
        </p:nvSpPr>
        <p:spPr bwMode="auto">
          <a:xfrm>
            <a:off x="15667038" y="9420225"/>
            <a:ext cx="2555875" cy="1833563"/>
          </a:xfrm>
          <a:prstGeom prst="rect">
            <a:avLst/>
          </a:prstGeom>
          <a:noFill/>
          <a:ln w="25400" algn="ctr">
            <a:solidFill>
              <a:schemeClr val="bg1"/>
            </a:solidFill>
            <a:prstDash val="dash"/>
            <a:miter lim="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spAutoFit/>
          </a:bodyPr>
          <a:lstStyle/>
          <a:p>
            <a:pPr algn="ctr" eaLnBrk="1"/>
            <a:endParaRPr lang="zh-CN" altLang="en-US">
              <a:ea typeface="宋体" pitchFamily="2" charset="-122"/>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9698" name="文本框 2"/>
          <p:cNvSpPr txBox="1">
            <a:spLocks noChangeArrowheads="1"/>
          </p:cNvSpPr>
          <p:nvPr/>
        </p:nvSpPr>
        <p:spPr bwMode="auto">
          <a:xfrm>
            <a:off x="0" y="6073775"/>
            <a:ext cx="243840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9600" b="1">
                <a:solidFill>
                  <a:srgbClr val="C91521"/>
                </a:solidFill>
                <a:latin typeface="微软雅黑" pitchFamily="34" charset="-122"/>
                <a:ea typeface="微软雅黑" pitchFamily="34" charset="-122"/>
              </a:rPr>
              <a:t>其他</a:t>
            </a:r>
          </a:p>
        </p:txBody>
      </p:sp>
      <p:cxnSp>
        <p:nvCxnSpPr>
          <p:cNvPr id="29699" name="直接连接符 10"/>
          <p:cNvCxnSpPr>
            <a:cxnSpLocks/>
          </p:cNvCxnSpPr>
          <p:nvPr/>
        </p:nvCxnSpPr>
        <p:spPr bwMode="auto">
          <a:xfrm>
            <a:off x="8951913" y="7642225"/>
            <a:ext cx="5761037" cy="0"/>
          </a:xfrm>
          <a:prstGeom prst="line">
            <a:avLst/>
          </a:prstGeom>
          <a:noFill/>
          <a:ln w="76200" algn="ctr">
            <a:solidFill>
              <a:srgbClr val="C9152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0" name="直接连接符 16"/>
          <p:cNvCxnSpPr>
            <a:cxnSpLocks/>
          </p:cNvCxnSpPr>
          <p:nvPr/>
        </p:nvCxnSpPr>
        <p:spPr bwMode="auto">
          <a:xfrm flipV="1">
            <a:off x="9455150" y="5562600"/>
            <a:ext cx="0" cy="2519363"/>
          </a:xfrm>
          <a:prstGeom prst="line">
            <a:avLst/>
          </a:prstGeom>
          <a:noFill/>
          <a:ln w="76200" algn="ctr">
            <a:solidFill>
              <a:srgbClr val="C9152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1" name="直接连接符 21"/>
          <p:cNvCxnSpPr>
            <a:cxnSpLocks/>
          </p:cNvCxnSpPr>
          <p:nvPr/>
        </p:nvCxnSpPr>
        <p:spPr bwMode="auto">
          <a:xfrm>
            <a:off x="9744075" y="6018213"/>
            <a:ext cx="5761038" cy="0"/>
          </a:xfrm>
          <a:prstGeom prst="line">
            <a:avLst/>
          </a:prstGeom>
          <a:noFill/>
          <a:ln w="76200" algn="ctr">
            <a:solidFill>
              <a:srgbClr val="C9152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2" name="直接连接符 22"/>
          <p:cNvCxnSpPr>
            <a:cxnSpLocks/>
          </p:cNvCxnSpPr>
          <p:nvPr/>
        </p:nvCxnSpPr>
        <p:spPr bwMode="auto">
          <a:xfrm flipV="1">
            <a:off x="14928850" y="5562600"/>
            <a:ext cx="0" cy="2519363"/>
          </a:xfrm>
          <a:prstGeom prst="line">
            <a:avLst/>
          </a:prstGeom>
          <a:noFill/>
          <a:ln w="76200" algn="ctr">
            <a:solidFill>
              <a:srgbClr val="C9152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Rectangle 1"/>
          <p:cNvSpPr>
            <a:spLocks/>
          </p:cNvSpPr>
          <p:nvPr/>
        </p:nvSpPr>
        <p:spPr bwMode="auto">
          <a:xfrm>
            <a:off x="755650" y="888703"/>
            <a:ext cx="1128514" cy="718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dirty="0" smtClean="0">
                <a:latin typeface="微软雅黑" panose="020B0503020204020204" pitchFamily="34" charset="-122"/>
                <a:ea typeface="微软雅黑" panose="020B0503020204020204" pitchFamily="34" charset="-122"/>
                <a:sym typeface="FZLanTingHeiS-EL-GB" charset="0"/>
              </a:rPr>
              <a:t>其他</a:t>
            </a:r>
            <a:endParaRPr lang="zh-CN" altLang="zh-CN" sz="1800" dirty="0">
              <a:solidFill>
                <a:srgbClr val="000000"/>
              </a:solidFill>
              <a:latin typeface="微软雅黑" panose="020B0503020204020204" pitchFamily="34" charset="-122"/>
              <a:ea typeface="微软雅黑" panose="020B0503020204020204" pitchFamily="34" charset="-122"/>
              <a:sym typeface="FZLanTingHeiS-EL-GB" charset="0"/>
            </a:endParaRPr>
          </a:p>
        </p:txBody>
      </p:sp>
      <p:sp>
        <p:nvSpPr>
          <p:cNvPr id="8"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sp>
        <p:nvSpPr>
          <p:cNvPr id="2" name="矩形 1"/>
          <p:cNvSpPr/>
          <p:nvPr/>
        </p:nvSpPr>
        <p:spPr>
          <a:xfrm>
            <a:off x="1030760" y="2825552"/>
            <a:ext cx="3863558" cy="707886"/>
          </a:xfrm>
          <a:prstGeom prst="rect">
            <a:avLst/>
          </a:prstGeom>
        </p:spPr>
        <p:txBody>
          <a:bodyPr wrap="none">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日志</a:t>
            </a:r>
            <a:r>
              <a:rPr lang="zh-CN" altLang="en-US" sz="4000" b="1" dirty="0" smtClean="0">
                <a:solidFill>
                  <a:schemeClr val="bg1"/>
                </a:solidFill>
                <a:latin typeface="微软雅黑" panose="020B0503020204020204" pitchFamily="34" charset="-122"/>
                <a:ea typeface="微软雅黑" panose="020B0503020204020204" pitchFamily="34" charset="-122"/>
              </a:rPr>
              <a:t>压缩</a:t>
            </a:r>
            <a:r>
              <a:rPr lang="en-US" altLang="zh-CN" sz="4000" b="1" dirty="0" smtClean="0">
                <a:solidFill>
                  <a:schemeClr val="bg1"/>
                </a:solidFill>
                <a:latin typeface="微软雅黑" panose="020B0503020204020204" pitchFamily="34" charset="-122"/>
                <a:ea typeface="微软雅黑" panose="020B0503020204020204" pitchFamily="34" charset="-122"/>
              </a:rPr>
              <a:t>--</a:t>
            </a:r>
            <a:r>
              <a:rPr lang="zh-CN" altLang="en-US" sz="4000" b="1" dirty="0" smtClean="0">
                <a:solidFill>
                  <a:schemeClr val="bg1"/>
                </a:solidFill>
                <a:latin typeface="微软雅黑" panose="020B0503020204020204" pitchFamily="34" charset="-122"/>
                <a:ea typeface="微软雅黑" panose="020B0503020204020204" pitchFamily="34" charset="-122"/>
              </a:rPr>
              <a:t>快照 </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1030759" y="7874730"/>
            <a:ext cx="2749471" cy="707886"/>
          </a:xfrm>
          <a:prstGeom prst="rect">
            <a:avLst/>
          </a:prstGeom>
        </p:spPr>
        <p:txBody>
          <a:bodyPr wrap="none">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客户端交互</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38914" name="Picture 2" descr="http://wx2.sinaimg.cn/mw690/4858d6a8ly1fccdvbs2y7j20g70ae75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896" y="3716505"/>
            <a:ext cx="5904656" cy="37878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54896" y="9720898"/>
            <a:ext cx="19514168" cy="584775"/>
          </a:xfrm>
          <a:prstGeom prst="rect">
            <a:avLst/>
          </a:prstGeom>
          <a:noFill/>
        </p:spPr>
        <p:txBody>
          <a:bodyPr wrap="squar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客户端对于每一条指令都赋予一个唯一的序列号</a:t>
            </a:r>
          </a:p>
        </p:txBody>
      </p:sp>
      <p:sp>
        <p:nvSpPr>
          <p:cNvPr id="13" name="TextBox 12"/>
          <p:cNvSpPr txBox="1"/>
          <p:nvPr/>
        </p:nvSpPr>
        <p:spPr>
          <a:xfrm>
            <a:off x="2254896" y="10521697"/>
            <a:ext cx="20450272" cy="584775"/>
          </a:xfrm>
          <a:prstGeom prst="rect">
            <a:avLst/>
          </a:prstGeom>
          <a:noFill/>
        </p:spPr>
        <p:txBody>
          <a:bodyPr wrap="square" rtlCol="0">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领导人在处理只读的请求之前必须检查自己是否已经被废除了</a:t>
            </a:r>
            <a:r>
              <a:rPr lang="en-US" altLang="zh-CN" sz="3200" dirty="0" smtClean="0">
                <a:solidFill>
                  <a:schemeClr val="bg1"/>
                </a:solidFill>
                <a:latin typeface="微软雅黑" panose="020B0503020204020204" pitchFamily="34" charset="-122"/>
                <a:ea typeface="微软雅黑" panose="020B0503020204020204" pitchFamily="34" charset="-122"/>
              </a:rPr>
              <a:t>—</a:t>
            </a:r>
            <a:r>
              <a:rPr lang="zh-CN" altLang="en-US" sz="3200" dirty="0" smtClean="0">
                <a:solidFill>
                  <a:schemeClr val="bg1"/>
                </a:solidFill>
                <a:latin typeface="微软雅黑" panose="020B0503020204020204" pitchFamily="34" charset="-122"/>
                <a:ea typeface="微软雅黑" panose="020B0503020204020204" pitchFamily="34" charset="-122"/>
              </a:rPr>
              <a:t>与大多数服务器交换心跳</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2254896" y="8946232"/>
            <a:ext cx="19514168" cy="584775"/>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Client</a:t>
            </a:r>
            <a:r>
              <a:rPr lang="zh-CN" altLang="en-US" sz="3200" dirty="0" smtClean="0">
                <a:solidFill>
                  <a:schemeClr val="bg1"/>
                </a:solidFill>
                <a:latin typeface="微软雅黑" panose="020B0503020204020204" pitchFamily="34" charset="-122"/>
                <a:ea typeface="微软雅黑" panose="020B0503020204020204" pitchFamily="34" charset="-122"/>
              </a:rPr>
              <a:t>启动时随机选取一个服务器发送请求</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1180403"/>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22" name="文本框 2"/>
          <p:cNvSpPr txBox="1">
            <a:spLocks noChangeArrowheads="1"/>
          </p:cNvSpPr>
          <p:nvPr/>
        </p:nvSpPr>
        <p:spPr bwMode="auto">
          <a:xfrm>
            <a:off x="0" y="6073775"/>
            <a:ext cx="243840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9600" b="1">
                <a:solidFill>
                  <a:srgbClr val="C91521"/>
                </a:solidFill>
                <a:latin typeface="微软雅黑" pitchFamily="34" charset="-122"/>
                <a:ea typeface="微软雅黑" pitchFamily="34" charset="-122"/>
              </a:rPr>
              <a:t>总结</a:t>
            </a:r>
          </a:p>
        </p:txBody>
      </p:sp>
      <p:cxnSp>
        <p:nvCxnSpPr>
          <p:cNvPr id="30723" name="直接连接符 10"/>
          <p:cNvCxnSpPr>
            <a:cxnSpLocks/>
          </p:cNvCxnSpPr>
          <p:nvPr/>
        </p:nvCxnSpPr>
        <p:spPr bwMode="auto">
          <a:xfrm>
            <a:off x="8951913" y="7642225"/>
            <a:ext cx="5761037" cy="0"/>
          </a:xfrm>
          <a:prstGeom prst="line">
            <a:avLst/>
          </a:prstGeom>
          <a:noFill/>
          <a:ln w="76200" algn="ctr">
            <a:solidFill>
              <a:srgbClr val="C9152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24" name="直接连接符 16"/>
          <p:cNvCxnSpPr>
            <a:cxnSpLocks/>
          </p:cNvCxnSpPr>
          <p:nvPr/>
        </p:nvCxnSpPr>
        <p:spPr bwMode="auto">
          <a:xfrm flipV="1">
            <a:off x="9455150" y="5562600"/>
            <a:ext cx="0" cy="2519363"/>
          </a:xfrm>
          <a:prstGeom prst="line">
            <a:avLst/>
          </a:prstGeom>
          <a:noFill/>
          <a:ln w="76200" algn="ctr">
            <a:solidFill>
              <a:srgbClr val="C9152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25" name="直接连接符 21"/>
          <p:cNvCxnSpPr>
            <a:cxnSpLocks/>
          </p:cNvCxnSpPr>
          <p:nvPr/>
        </p:nvCxnSpPr>
        <p:spPr bwMode="auto">
          <a:xfrm>
            <a:off x="9744075" y="6018213"/>
            <a:ext cx="5761038" cy="0"/>
          </a:xfrm>
          <a:prstGeom prst="line">
            <a:avLst/>
          </a:prstGeom>
          <a:noFill/>
          <a:ln w="76200" algn="ctr">
            <a:solidFill>
              <a:srgbClr val="C9152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26" name="直接连接符 22"/>
          <p:cNvCxnSpPr>
            <a:cxnSpLocks/>
          </p:cNvCxnSpPr>
          <p:nvPr/>
        </p:nvCxnSpPr>
        <p:spPr bwMode="auto">
          <a:xfrm flipV="1">
            <a:off x="14928850" y="5562600"/>
            <a:ext cx="0" cy="2519363"/>
          </a:xfrm>
          <a:prstGeom prst="line">
            <a:avLst/>
          </a:prstGeom>
          <a:noFill/>
          <a:ln w="76200" algn="ctr">
            <a:solidFill>
              <a:srgbClr val="C9152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1746" name="Rectangle 1"/>
          <p:cNvSpPr>
            <a:spLocks/>
          </p:cNvSpPr>
          <p:nvPr/>
        </p:nvSpPr>
        <p:spPr bwMode="auto">
          <a:xfrm>
            <a:off x="755650" y="889000"/>
            <a:ext cx="2154238"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dirty="0">
                <a:latin typeface="微软雅黑" panose="020B0503020204020204" pitchFamily="34" charset="-122"/>
                <a:ea typeface="微软雅黑" panose="020B0503020204020204" pitchFamily="34" charset="-122"/>
                <a:sym typeface="FZLanTingHeiS-EL-GB" charset="0"/>
              </a:rPr>
              <a:t>两</a:t>
            </a:r>
            <a:r>
              <a:rPr lang="zh-CN" altLang="en-US" sz="4000" dirty="0" smtClean="0">
                <a:latin typeface="微软雅黑" panose="020B0503020204020204" pitchFamily="34" charset="-122"/>
                <a:ea typeface="微软雅黑" panose="020B0503020204020204" pitchFamily="34" charset="-122"/>
                <a:sym typeface="FZLanTingHeiS-EL-GB" charset="0"/>
              </a:rPr>
              <a:t>个</a:t>
            </a:r>
            <a:r>
              <a:rPr lang="en-US" altLang="zh-CN" sz="4000" dirty="0" smtClean="0">
                <a:latin typeface="微软雅黑" panose="020B0503020204020204" pitchFamily="34" charset="-122"/>
                <a:ea typeface="微软雅黑" panose="020B0503020204020204" pitchFamily="34" charset="-122"/>
                <a:sym typeface="FZLanTingHeiS-EL-GB" charset="0"/>
              </a:rPr>
              <a:t>RPC</a:t>
            </a:r>
            <a:endParaRPr lang="zh-CN" altLang="zh-CN" sz="1800" dirty="0">
              <a:solidFill>
                <a:srgbClr val="000000"/>
              </a:solidFill>
              <a:latin typeface="微软雅黑" panose="020B0503020204020204" pitchFamily="34" charset="-122"/>
              <a:ea typeface="微软雅黑" panose="020B0503020204020204" pitchFamily="34" charset="-122"/>
              <a:sym typeface="FZLanTingHeiS-EL-GB" charset="0"/>
            </a:endParaRPr>
          </a:p>
        </p:txBody>
      </p:sp>
      <p:sp>
        <p:nvSpPr>
          <p:cNvPr id="31747"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sp>
        <p:nvSpPr>
          <p:cNvPr id="31748" name="TextBox 1"/>
          <p:cNvSpPr txBox="1">
            <a:spLocks noChangeArrowheads="1"/>
          </p:cNvSpPr>
          <p:nvPr/>
        </p:nvSpPr>
        <p:spPr bwMode="auto">
          <a:xfrm>
            <a:off x="1296988" y="2609850"/>
            <a:ext cx="117379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zh-CN" altLang="en-US" sz="3600" b="1" dirty="0">
                <a:solidFill>
                  <a:schemeClr val="bg1"/>
                </a:solidFill>
                <a:latin typeface="微软雅黑" pitchFamily="34" charset="-122"/>
                <a:ea typeface="微软雅黑" pitchFamily="34" charset="-122"/>
              </a:rPr>
              <a:t>投票请求 </a:t>
            </a:r>
            <a:r>
              <a:rPr lang="en-US" altLang="zh-CN" sz="3600" b="1" dirty="0">
                <a:solidFill>
                  <a:schemeClr val="bg1"/>
                </a:solidFill>
                <a:latin typeface="微软雅黑" pitchFamily="34" charset="-122"/>
                <a:ea typeface="微软雅黑" pitchFamily="34" charset="-122"/>
              </a:rPr>
              <a:t>RPC</a:t>
            </a:r>
            <a:r>
              <a:rPr lang="zh-CN" altLang="en-US" sz="3600" b="1" dirty="0">
                <a:solidFill>
                  <a:schemeClr val="bg1"/>
                </a:solidFill>
                <a:latin typeface="微软雅黑" pitchFamily="34" charset="-122"/>
                <a:ea typeface="微软雅黑" pitchFamily="34" charset="-122"/>
              </a:rPr>
              <a:t>（</a:t>
            </a:r>
            <a:r>
              <a:rPr lang="en-US" altLang="zh-CN" sz="3600" b="1" dirty="0">
                <a:solidFill>
                  <a:schemeClr val="bg1"/>
                </a:solidFill>
                <a:latin typeface="微软雅黑" pitchFamily="34" charset="-122"/>
                <a:ea typeface="微软雅黑" pitchFamily="34" charset="-122"/>
              </a:rPr>
              <a:t>RequestVote RPC</a:t>
            </a:r>
            <a:r>
              <a:rPr lang="zh-CN" altLang="en-US" sz="3600" b="1" dirty="0">
                <a:solidFill>
                  <a:schemeClr val="bg1"/>
                </a:solidFill>
                <a:latin typeface="微软雅黑" pitchFamily="34" charset="-122"/>
                <a:ea typeface="微软雅黑" pitchFamily="34" charset="-122"/>
              </a:rPr>
              <a:t>）</a:t>
            </a:r>
            <a:endParaRPr lang="zh-CN" altLang="en-US" sz="3600" dirty="0">
              <a:solidFill>
                <a:schemeClr val="bg1"/>
              </a:solidFill>
              <a:latin typeface="微软雅黑" pitchFamily="34" charset="-122"/>
              <a:ea typeface="微软雅黑" pitchFamily="34" charset="-122"/>
            </a:endParaRPr>
          </a:p>
        </p:txBody>
      </p:sp>
      <p:sp>
        <p:nvSpPr>
          <p:cNvPr id="31749" name="矩形 2"/>
          <p:cNvSpPr>
            <a:spLocks noChangeArrowheads="1"/>
          </p:cNvSpPr>
          <p:nvPr/>
        </p:nvSpPr>
        <p:spPr bwMode="auto">
          <a:xfrm>
            <a:off x="1296988" y="7108825"/>
            <a:ext cx="1219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zh-CN" altLang="en-US" sz="3600" b="1">
                <a:solidFill>
                  <a:schemeClr val="bg1"/>
                </a:solidFill>
                <a:latin typeface="微软雅黑" pitchFamily="34" charset="-122"/>
                <a:ea typeface="微软雅黑" pitchFamily="34" charset="-122"/>
              </a:rPr>
              <a:t>附加日志远程过程调用 （</a:t>
            </a:r>
            <a:r>
              <a:rPr lang="en-US" altLang="zh-CN" sz="3600" b="1">
                <a:solidFill>
                  <a:schemeClr val="bg1"/>
                </a:solidFill>
                <a:latin typeface="微软雅黑" pitchFamily="34" charset="-122"/>
                <a:ea typeface="微软雅黑" pitchFamily="34" charset="-122"/>
              </a:rPr>
              <a:t>AppendEntries RPC</a:t>
            </a:r>
            <a:r>
              <a:rPr lang="zh-CN" altLang="en-US" sz="3600" b="1">
                <a:solidFill>
                  <a:schemeClr val="bg1"/>
                </a:solidFill>
                <a:latin typeface="微软雅黑" pitchFamily="34" charset="-122"/>
                <a:ea typeface="微软雅黑" pitchFamily="34" charset="-122"/>
              </a:rPr>
              <a:t>）</a:t>
            </a:r>
          </a:p>
        </p:txBody>
      </p:sp>
      <p:graphicFrame>
        <p:nvGraphicFramePr>
          <p:cNvPr id="5" name="表格 4"/>
          <p:cNvGraphicFramePr>
            <a:graphicFrameLocks noGrp="1"/>
          </p:cNvGraphicFramePr>
          <p:nvPr/>
        </p:nvGraphicFramePr>
        <p:xfrm>
          <a:off x="2398713" y="3473450"/>
          <a:ext cx="14617700" cy="3455988"/>
        </p:xfrm>
        <a:graphic>
          <a:graphicData uri="http://schemas.openxmlformats.org/drawingml/2006/table">
            <a:tbl>
              <a:tblPr bandRow="1">
                <a:tableStyleId>{F5AB1C69-6EDB-4FF4-983F-18BD219EF322}</a:tableStyleId>
              </a:tblPr>
              <a:tblGrid>
                <a:gridCol w="1351116">
                  <a:extLst>
                    <a:ext uri="{9D8B030D-6E8A-4147-A177-3AD203B41FA5}">
                      <a16:colId xmlns="" xmlns:a16="http://schemas.microsoft.com/office/drawing/2014/main" val="20000"/>
                    </a:ext>
                  </a:extLst>
                </a:gridCol>
                <a:gridCol w="2316198">
                  <a:extLst>
                    <a:ext uri="{9D8B030D-6E8A-4147-A177-3AD203B41FA5}">
                      <a16:colId xmlns="" xmlns:a16="http://schemas.microsoft.com/office/drawing/2014/main" val="20001"/>
                    </a:ext>
                  </a:extLst>
                </a:gridCol>
                <a:gridCol w="10950386">
                  <a:extLst>
                    <a:ext uri="{9D8B030D-6E8A-4147-A177-3AD203B41FA5}">
                      <a16:colId xmlns="" xmlns:a16="http://schemas.microsoft.com/office/drawing/2014/main" val="20002"/>
                    </a:ext>
                  </a:extLst>
                </a:gridCol>
              </a:tblGrid>
              <a:tr h="575998">
                <a:tc rowSpan="4">
                  <a:txBody>
                    <a:bodyPr/>
                    <a:lstStyle/>
                    <a:p>
                      <a:pPr algn="ctr"/>
                      <a:r>
                        <a:rPr lang="zh-CN" altLang="en-US" sz="2400" dirty="0">
                          <a:latin typeface="微软雅黑" panose="020B0503020204020204" pitchFamily="34" charset="-122"/>
                          <a:ea typeface="微软雅黑" panose="020B0503020204020204" pitchFamily="34" charset="-122"/>
                        </a:rPr>
                        <a:t>参   数</a:t>
                      </a:r>
                    </a:p>
                  </a:txBody>
                  <a:tcPr anchor="ctr"/>
                </a:tc>
                <a:tc>
                  <a:txBody>
                    <a:bodyPr/>
                    <a:lstStyle/>
                    <a:p>
                      <a:pPr algn="l"/>
                      <a:r>
                        <a:rPr lang="en-US" sz="2400" dirty="0">
                          <a:effectLst/>
                          <a:latin typeface="微软雅黑" panose="020B0503020204020204" pitchFamily="34" charset="-122"/>
                          <a:ea typeface="微软雅黑" panose="020B0503020204020204" pitchFamily="34" charset="-122"/>
                        </a:rPr>
                        <a:t>term</a:t>
                      </a:r>
                    </a:p>
                  </a:txBody>
                  <a:tcPr anchor="ctr"/>
                </a:tc>
                <a:tc>
                  <a:txBody>
                    <a:bodyPr/>
                    <a:lstStyle/>
                    <a:p>
                      <a:pPr algn="l"/>
                      <a:r>
                        <a:rPr lang="zh-CN" altLang="en-US" sz="2400" dirty="0">
                          <a:effectLst/>
                          <a:latin typeface="微软雅黑" panose="020B0503020204020204" pitchFamily="34" charset="-122"/>
                          <a:ea typeface="微软雅黑" panose="020B0503020204020204" pitchFamily="34" charset="-122"/>
                        </a:rPr>
                        <a:t>候选人的任期号</a:t>
                      </a:r>
                    </a:p>
                  </a:txBody>
                  <a:tcPr anchor="ctr"/>
                </a:tc>
                <a:extLst>
                  <a:ext uri="{0D108BD9-81ED-4DB2-BD59-A6C34878D82A}">
                    <a16:rowId xmlns="" xmlns:a16="http://schemas.microsoft.com/office/drawing/2014/main" val="10000"/>
                  </a:ext>
                </a:extLst>
              </a:tr>
              <a:tr h="575998">
                <a:tc vMerge="1">
                  <a:txBody>
                    <a:bodyPr/>
                    <a:lstStyle/>
                    <a:p>
                      <a:endParaRPr lang="zh-CN" altLang="en-US" dirty="0"/>
                    </a:p>
                  </a:txBody>
                  <a:tcPr/>
                </a:tc>
                <a:tc>
                  <a:txBody>
                    <a:bodyPr/>
                    <a:lstStyle/>
                    <a:p>
                      <a:pPr algn="l"/>
                      <a:r>
                        <a:rPr lang="en-US" sz="2400" dirty="0">
                          <a:effectLst/>
                          <a:latin typeface="微软雅黑" panose="020B0503020204020204" pitchFamily="34" charset="-122"/>
                          <a:ea typeface="微软雅黑" panose="020B0503020204020204" pitchFamily="34" charset="-122"/>
                        </a:rPr>
                        <a:t>candidateId</a:t>
                      </a:r>
                    </a:p>
                  </a:txBody>
                  <a:tcPr anchor="ctr"/>
                </a:tc>
                <a:tc>
                  <a:txBody>
                    <a:bodyPr/>
                    <a:lstStyle/>
                    <a:p>
                      <a:pPr algn="l"/>
                      <a:r>
                        <a:rPr lang="zh-CN" altLang="en-US" sz="2400" dirty="0">
                          <a:effectLst/>
                          <a:latin typeface="微软雅黑" panose="020B0503020204020204" pitchFamily="34" charset="-122"/>
                          <a:ea typeface="微软雅黑" panose="020B0503020204020204" pitchFamily="34" charset="-122"/>
                        </a:rPr>
                        <a:t>请求投票的候选人 </a:t>
                      </a:r>
                      <a:r>
                        <a:rPr lang="en-US" altLang="zh-CN" sz="2400" dirty="0">
                          <a:effectLst/>
                          <a:latin typeface="微软雅黑" panose="020B0503020204020204" pitchFamily="34" charset="-122"/>
                          <a:ea typeface="微软雅黑" panose="020B0503020204020204" pitchFamily="34" charset="-122"/>
                        </a:rPr>
                        <a:t>id</a:t>
                      </a:r>
                    </a:p>
                  </a:txBody>
                  <a:tcPr anchor="ctr"/>
                </a:tc>
                <a:extLst>
                  <a:ext uri="{0D108BD9-81ED-4DB2-BD59-A6C34878D82A}">
                    <a16:rowId xmlns="" xmlns:a16="http://schemas.microsoft.com/office/drawing/2014/main" val="10001"/>
                  </a:ext>
                </a:extLst>
              </a:tr>
              <a:tr h="575998">
                <a:tc vMerge="1">
                  <a:txBody>
                    <a:bodyPr/>
                    <a:lstStyle/>
                    <a:p>
                      <a:endParaRPr lang="zh-CN" altLang="en-US" dirty="0"/>
                    </a:p>
                  </a:txBody>
                  <a:tcPr/>
                </a:tc>
                <a:tc>
                  <a:txBody>
                    <a:bodyPr/>
                    <a:lstStyle/>
                    <a:p>
                      <a:pPr algn="l"/>
                      <a:r>
                        <a:rPr lang="en-US" sz="2400" dirty="0">
                          <a:effectLst/>
                          <a:latin typeface="微软雅黑" panose="020B0503020204020204" pitchFamily="34" charset="-122"/>
                          <a:ea typeface="微软雅黑" panose="020B0503020204020204" pitchFamily="34" charset="-122"/>
                        </a:rPr>
                        <a:t>lastLogIndex</a:t>
                      </a:r>
                    </a:p>
                  </a:txBody>
                  <a:tcPr anchor="ctr"/>
                </a:tc>
                <a:tc>
                  <a:txBody>
                    <a:bodyPr/>
                    <a:lstStyle/>
                    <a:p>
                      <a:pPr algn="l"/>
                      <a:r>
                        <a:rPr lang="zh-CN" altLang="en-US" sz="2400" dirty="0">
                          <a:effectLst/>
                          <a:latin typeface="微软雅黑" panose="020B0503020204020204" pitchFamily="34" charset="-122"/>
                          <a:ea typeface="微软雅黑" panose="020B0503020204020204" pitchFamily="34" charset="-122"/>
                        </a:rPr>
                        <a:t>候选人最新日志条目的索引值</a:t>
                      </a:r>
                    </a:p>
                  </a:txBody>
                  <a:tcPr anchor="ctr"/>
                </a:tc>
                <a:extLst>
                  <a:ext uri="{0D108BD9-81ED-4DB2-BD59-A6C34878D82A}">
                    <a16:rowId xmlns="" xmlns:a16="http://schemas.microsoft.com/office/drawing/2014/main" val="10002"/>
                  </a:ext>
                </a:extLst>
              </a:tr>
              <a:tr h="575998">
                <a:tc vMerge="1">
                  <a:txBody>
                    <a:bodyPr/>
                    <a:lstStyle/>
                    <a:p>
                      <a:endParaRPr lang="zh-CN" altLang="en-US" dirty="0"/>
                    </a:p>
                  </a:txBody>
                  <a:tcPr/>
                </a:tc>
                <a:tc>
                  <a:txBody>
                    <a:bodyPr/>
                    <a:lstStyle/>
                    <a:p>
                      <a:pPr algn="l"/>
                      <a:r>
                        <a:rPr lang="en-US" sz="2400" dirty="0">
                          <a:effectLst/>
                          <a:latin typeface="微软雅黑" panose="020B0503020204020204" pitchFamily="34" charset="-122"/>
                          <a:ea typeface="微软雅黑" panose="020B0503020204020204" pitchFamily="34" charset="-122"/>
                        </a:rPr>
                        <a:t>lastLogTerm</a:t>
                      </a:r>
                    </a:p>
                  </a:txBody>
                  <a:tcPr anchor="ctr"/>
                </a:tc>
                <a:tc>
                  <a:txBody>
                    <a:bodyPr/>
                    <a:lstStyle/>
                    <a:p>
                      <a:pPr algn="l"/>
                      <a:r>
                        <a:rPr lang="zh-CN" altLang="en-US" sz="2400" dirty="0">
                          <a:effectLst/>
                          <a:latin typeface="微软雅黑" panose="020B0503020204020204" pitchFamily="34" charset="-122"/>
                          <a:ea typeface="微软雅黑" panose="020B0503020204020204" pitchFamily="34" charset="-122"/>
                        </a:rPr>
                        <a:t>候选人最新日志条目对应的任期号</a:t>
                      </a:r>
                    </a:p>
                  </a:txBody>
                  <a:tcPr anchor="ctr"/>
                </a:tc>
                <a:extLst>
                  <a:ext uri="{0D108BD9-81ED-4DB2-BD59-A6C34878D82A}">
                    <a16:rowId xmlns="" xmlns:a16="http://schemas.microsoft.com/office/drawing/2014/main" val="10003"/>
                  </a:ext>
                </a:extLst>
              </a:tr>
              <a:tr h="575998">
                <a:tc rowSpan="2">
                  <a:txBody>
                    <a:bodyPr/>
                    <a:lstStyle/>
                    <a:p>
                      <a:pPr algn="ctr"/>
                      <a:r>
                        <a:rPr lang="zh-CN" altLang="en-US" sz="2400" dirty="0">
                          <a:latin typeface="微软雅黑" panose="020B0503020204020204" pitchFamily="34" charset="-122"/>
                          <a:ea typeface="微软雅黑" panose="020B0503020204020204" pitchFamily="34" charset="-122"/>
                        </a:rPr>
                        <a:t>返回值</a:t>
                      </a:r>
                    </a:p>
                  </a:txBody>
                  <a:tcPr anchor="ctr"/>
                </a:tc>
                <a:tc>
                  <a:txBody>
                    <a:bodyPr/>
                    <a:lstStyle/>
                    <a:p>
                      <a:pPr algn="l"/>
                      <a:r>
                        <a:rPr lang="en-US" sz="2400" dirty="0">
                          <a:effectLst/>
                          <a:latin typeface="微软雅黑" panose="020B0503020204020204" pitchFamily="34" charset="-122"/>
                          <a:ea typeface="微软雅黑" panose="020B0503020204020204" pitchFamily="34" charset="-122"/>
                        </a:rPr>
                        <a:t>term</a:t>
                      </a:r>
                    </a:p>
                  </a:txBody>
                  <a:tcPr anchor="ctr"/>
                </a:tc>
                <a:tc>
                  <a:txBody>
                    <a:bodyPr/>
                    <a:lstStyle/>
                    <a:p>
                      <a:pPr algn="l"/>
                      <a:r>
                        <a:rPr lang="zh-CN" altLang="en-US" sz="2400" dirty="0">
                          <a:effectLst/>
                          <a:latin typeface="微软雅黑" panose="020B0503020204020204" pitchFamily="34" charset="-122"/>
                          <a:ea typeface="微软雅黑" panose="020B0503020204020204" pitchFamily="34" charset="-122"/>
                        </a:rPr>
                        <a:t>目前的任期号，用于候选人更新自己</a:t>
                      </a:r>
                    </a:p>
                  </a:txBody>
                  <a:tcPr anchor="ctr"/>
                </a:tc>
                <a:extLst>
                  <a:ext uri="{0D108BD9-81ED-4DB2-BD59-A6C34878D82A}">
                    <a16:rowId xmlns="" xmlns:a16="http://schemas.microsoft.com/office/drawing/2014/main" val="10004"/>
                  </a:ext>
                </a:extLst>
              </a:tr>
              <a:tr h="575998">
                <a:tc vMerge="1">
                  <a:txBody>
                    <a:bodyPr/>
                    <a:lstStyle/>
                    <a:p>
                      <a:endParaRPr lang="zh-CN" altLang="en-US" dirty="0"/>
                    </a:p>
                  </a:txBody>
                  <a:tcPr/>
                </a:tc>
                <a:tc>
                  <a:txBody>
                    <a:bodyPr/>
                    <a:lstStyle/>
                    <a:p>
                      <a:pPr algn="l"/>
                      <a:r>
                        <a:rPr lang="en-US" sz="2400" dirty="0">
                          <a:effectLst/>
                          <a:latin typeface="微软雅黑" panose="020B0503020204020204" pitchFamily="34" charset="-122"/>
                          <a:ea typeface="微软雅黑" panose="020B0503020204020204" pitchFamily="34" charset="-122"/>
                        </a:rPr>
                        <a:t>voteGranted</a:t>
                      </a:r>
                    </a:p>
                  </a:txBody>
                  <a:tcPr anchor="ctr"/>
                </a:tc>
                <a:tc>
                  <a:txBody>
                    <a:bodyPr/>
                    <a:lstStyle/>
                    <a:p>
                      <a:pPr algn="l"/>
                      <a:r>
                        <a:rPr lang="zh-CN" altLang="en-US" sz="2400" dirty="0">
                          <a:effectLst/>
                          <a:latin typeface="微软雅黑" panose="020B0503020204020204" pitchFamily="34" charset="-122"/>
                          <a:ea typeface="微软雅黑" panose="020B0503020204020204" pitchFamily="34" charset="-122"/>
                        </a:rPr>
                        <a:t>如果候选人收到选票为 </a:t>
                      </a:r>
                      <a:r>
                        <a:rPr lang="en-US" altLang="zh-CN" sz="2400" dirty="0">
                          <a:effectLst/>
                          <a:latin typeface="微软雅黑" panose="020B0503020204020204" pitchFamily="34" charset="-122"/>
                          <a:ea typeface="微软雅黑" panose="020B0503020204020204" pitchFamily="34" charset="-122"/>
                        </a:rPr>
                        <a:t>true</a:t>
                      </a:r>
                    </a:p>
                  </a:txBody>
                  <a:tcPr anchor="ctr"/>
                </a:tc>
                <a:extLst>
                  <a:ext uri="{0D108BD9-81ED-4DB2-BD59-A6C34878D82A}">
                    <a16:rowId xmlns="" xmlns:a16="http://schemas.microsoft.com/office/drawing/2014/main" val="10005"/>
                  </a:ext>
                </a:extLst>
              </a:tr>
            </a:tbl>
          </a:graphicData>
        </a:graphic>
      </p:graphicFrame>
      <p:graphicFrame>
        <p:nvGraphicFramePr>
          <p:cNvPr id="6" name="表格 5"/>
          <p:cNvGraphicFramePr>
            <a:graphicFrameLocks noGrp="1"/>
          </p:cNvGraphicFramePr>
          <p:nvPr/>
        </p:nvGraphicFramePr>
        <p:xfrm>
          <a:off x="2398713" y="8010525"/>
          <a:ext cx="14689137" cy="4606928"/>
        </p:xfrm>
        <a:graphic>
          <a:graphicData uri="http://schemas.openxmlformats.org/drawingml/2006/table">
            <a:tbl>
              <a:tblPr bandRow="1">
                <a:tableStyleId>{F5AB1C69-6EDB-4FF4-983F-18BD219EF322}</a:tableStyleId>
              </a:tblPr>
              <a:tblGrid>
                <a:gridCol w="1368106">
                  <a:extLst>
                    <a:ext uri="{9D8B030D-6E8A-4147-A177-3AD203B41FA5}">
                      <a16:colId xmlns="" xmlns:a16="http://schemas.microsoft.com/office/drawing/2014/main" val="20000"/>
                    </a:ext>
                  </a:extLst>
                </a:gridCol>
                <a:gridCol w="2304178">
                  <a:extLst>
                    <a:ext uri="{9D8B030D-6E8A-4147-A177-3AD203B41FA5}">
                      <a16:colId xmlns="" xmlns:a16="http://schemas.microsoft.com/office/drawing/2014/main" val="20001"/>
                    </a:ext>
                  </a:extLst>
                </a:gridCol>
                <a:gridCol w="11016853">
                  <a:extLst>
                    <a:ext uri="{9D8B030D-6E8A-4147-A177-3AD203B41FA5}">
                      <a16:colId xmlns="" xmlns:a16="http://schemas.microsoft.com/office/drawing/2014/main" val="20002"/>
                    </a:ext>
                  </a:extLst>
                </a:gridCol>
              </a:tblGrid>
              <a:tr h="575866">
                <a:tc row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a:latin typeface="微软雅黑" panose="020B0503020204020204" pitchFamily="34" charset="-122"/>
                          <a:ea typeface="微软雅黑" panose="020B0503020204020204" pitchFamily="34" charset="-122"/>
                        </a:rPr>
                        <a:t>参   数</a:t>
                      </a:r>
                    </a:p>
                  </a:txBody>
                  <a:tcPr marL="91437" marR="91437" marT="45709" marB="45709" anchor="ctr"/>
                </a:tc>
                <a:tc>
                  <a:txBody>
                    <a:bodyPr/>
                    <a:lstStyle/>
                    <a:p>
                      <a:pPr algn="l"/>
                      <a:r>
                        <a:rPr lang="en-US" sz="2400" kern="1200" dirty="0">
                          <a:solidFill>
                            <a:schemeClr val="dk1"/>
                          </a:solidFill>
                          <a:effectLst/>
                          <a:latin typeface="微软雅黑" panose="020B0503020204020204" pitchFamily="34" charset="-122"/>
                          <a:ea typeface="微软雅黑" panose="020B0503020204020204" pitchFamily="34" charset="-122"/>
                          <a:cs typeface="+mn-cs"/>
                        </a:rPr>
                        <a:t>term</a:t>
                      </a:r>
                    </a:p>
                  </a:txBody>
                  <a:tcPr marL="91437" marR="91437" marT="45709" marB="45709" anchor="ctr"/>
                </a:tc>
                <a:tc>
                  <a:txBody>
                    <a:bodyPr/>
                    <a:lstStyle/>
                    <a:p>
                      <a:pPr algn="l"/>
                      <a:r>
                        <a:rPr lang="zh-CN" altLang="en-US" sz="2400" kern="1200" dirty="0">
                          <a:solidFill>
                            <a:schemeClr val="dk1"/>
                          </a:solidFill>
                          <a:effectLst/>
                          <a:latin typeface="微软雅黑" panose="020B0503020204020204" pitchFamily="34" charset="-122"/>
                          <a:ea typeface="微软雅黑" panose="020B0503020204020204" pitchFamily="34" charset="-122"/>
                          <a:cs typeface="+mn-cs"/>
                        </a:rPr>
                        <a:t>领导人的任期号</a:t>
                      </a:r>
                    </a:p>
                  </a:txBody>
                  <a:tcPr marL="91437" marR="91437" marT="45709" marB="45709" anchor="ctr"/>
                </a:tc>
                <a:extLst>
                  <a:ext uri="{0D108BD9-81ED-4DB2-BD59-A6C34878D82A}">
                    <a16:rowId xmlns="" xmlns:a16="http://schemas.microsoft.com/office/drawing/2014/main" val="10000"/>
                  </a:ext>
                </a:extLst>
              </a:tr>
              <a:tr h="575866">
                <a:tc vMerge="1">
                  <a:txBody>
                    <a:bodyPr/>
                    <a:lstStyle/>
                    <a:p>
                      <a:endParaRPr lang="zh-CN" altLang="en-US" dirty="0"/>
                    </a:p>
                  </a:txBody>
                  <a:tcPr/>
                </a:tc>
                <a:tc>
                  <a:txBody>
                    <a:bodyPr/>
                    <a:lstStyle/>
                    <a:p>
                      <a:pPr algn="l"/>
                      <a:r>
                        <a:rPr lang="en-US" sz="2400" kern="1200" dirty="0">
                          <a:solidFill>
                            <a:schemeClr val="dk1"/>
                          </a:solidFill>
                          <a:effectLst/>
                          <a:latin typeface="微软雅黑" panose="020B0503020204020204" pitchFamily="34" charset="-122"/>
                          <a:ea typeface="微软雅黑" panose="020B0503020204020204" pitchFamily="34" charset="-122"/>
                          <a:cs typeface="+mn-cs"/>
                        </a:rPr>
                        <a:t>leaderId</a:t>
                      </a:r>
                    </a:p>
                  </a:txBody>
                  <a:tcPr marL="91437" marR="91437" marT="45709" marB="45709" anchor="ctr"/>
                </a:tc>
                <a:tc>
                  <a:txBody>
                    <a:bodyPr/>
                    <a:lstStyle/>
                    <a:p>
                      <a:pPr algn="l"/>
                      <a:r>
                        <a:rPr lang="zh-CN" altLang="en-US" sz="2400" kern="1200">
                          <a:solidFill>
                            <a:schemeClr val="dk1"/>
                          </a:solidFill>
                          <a:effectLst/>
                          <a:latin typeface="微软雅黑" panose="020B0503020204020204" pitchFamily="34" charset="-122"/>
                          <a:ea typeface="微软雅黑" panose="020B0503020204020204" pitchFamily="34" charset="-122"/>
                          <a:cs typeface="+mn-cs"/>
                        </a:rPr>
                        <a:t>领导人的 </a:t>
                      </a:r>
                      <a:r>
                        <a:rPr lang="en-US" altLang="zh-CN" sz="2400" kern="1200">
                          <a:solidFill>
                            <a:schemeClr val="dk1"/>
                          </a:solidFill>
                          <a:effectLst/>
                          <a:latin typeface="微软雅黑" panose="020B0503020204020204" pitchFamily="34" charset="-122"/>
                          <a:ea typeface="微软雅黑" panose="020B0503020204020204" pitchFamily="34" charset="-122"/>
                          <a:cs typeface="+mn-cs"/>
                        </a:rPr>
                        <a:t>id</a:t>
                      </a:r>
                      <a:r>
                        <a:rPr lang="zh-CN" altLang="en-US" sz="2400" kern="1200">
                          <a:solidFill>
                            <a:schemeClr val="dk1"/>
                          </a:solidFill>
                          <a:effectLst/>
                          <a:latin typeface="微软雅黑" panose="020B0503020204020204" pitchFamily="34" charset="-122"/>
                          <a:ea typeface="微软雅黑" panose="020B0503020204020204" pitchFamily="34" charset="-122"/>
                          <a:cs typeface="+mn-cs"/>
                        </a:rPr>
                        <a:t>，为了其他服务器能重定向到客户端</a:t>
                      </a:r>
                    </a:p>
                  </a:txBody>
                  <a:tcPr marL="91437" marR="91437" marT="45709" marB="45709" anchor="ctr"/>
                </a:tc>
                <a:extLst>
                  <a:ext uri="{0D108BD9-81ED-4DB2-BD59-A6C34878D82A}">
                    <a16:rowId xmlns="" xmlns:a16="http://schemas.microsoft.com/office/drawing/2014/main" val="10001"/>
                  </a:ext>
                </a:extLst>
              </a:tr>
              <a:tr h="575866">
                <a:tc vMerge="1">
                  <a:txBody>
                    <a:bodyPr/>
                    <a:lstStyle/>
                    <a:p>
                      <a:endParaRPr lang="zh-CN" altLang="en-US" dirty="0"/>
                    </a:p>
                  </a:txBody>
                  <a:tcPr/>
                </a:tc>
                <a:tc>
                  <a:txBody>
                    <a:bodyPr/>
                    <a:lstStyle/>
                    <a:p>
                      <a:pPr algn="l"/>
                      <a:r>
                        <a:rPr lang="en-US" sz="2400" kern="1200" dirty="0">
                          <a:solidFill>
                            <a:schemeClr val="dk1"/>
                          </a:solidFill>
                          <a:effectLst/>
                          <a:latin typeface="微软雅黑" panose="020B0503020204020204" pitchFamily="34" charset="-122"/>
                          <a:ea typeface="微软雅黑" panose="020B0503020204020204" pitchFamily="34" charset="-122"/>
                          <a:cs typeface="+mn-cs"/>
                        </a:rPr>
                        <a:t>prevLogIndex</a:t>
                      </a:r>
                    </a:p>
                  </a:txBody>
                  <a:tcPr marL="91437" marR="91437" marT="45709" marB="45709" anchor="ctr"/>
                </a:tc>
                <a:tc>
                  <a:txBody>
                    <a:bodyPr/>
                    <a:lstStyle/>
                    <a:p>
                      <a:pPr algn="l"/>
                      <a:r>
                        <a:rPr lang="zh-CN" altLang="en-US" sz="2400" kern="1200" dirty="0">
                          <a:solidFill>
                            <a:schemeClr val="dk1"/>
                          </a:solidFill>
                          <a:effectLst/>
                          <a:latin typeface="微软雅黑" panose="020B0503020204020204" pitchFamily="34" charset="-122"/>
                          <a:ea typeface="微软雅黑" panose="020B0503020204020204" pitchFamily="34" charset="-122"/>
                          <a:cs typeface="+mn-cs"/>
                        </a:rPr>
                        <a:t>最新日志之前的日志的索引值</a:t>
                      </a:r>
                    </a:p>
                  </a:txBody>
                  <a:tcPr marL="91437" marR="91437" marT="45709" marB="45709" anchor="ctr"/>
                </a:tc>
                <a:extLst>
                  <a:ext uri="{0D108BD9-81ED-4DB2-BD59-A6C34878D82A}">
                    <a16:rowId xmlns="" xmlns:a16="http://schemas.microsoft.com/office/drawing/2014/main" val="10002"/>
                  </a:ext>
                </a:extLst>
              </a:tr>
              <a:tr h="575866">
                <a:tc vMerge="1">
                  <a:txBody>
                    <a:bodyPr/>
                    <a:lstStyle/>
                    <a:p>
                      <a:endParaRPr lang="zh-CN" altLang="en-US" dirty="0"/>
                    </a:p>
                  </a:txBody>
                  <a:tcPr/>
                </a:tc>
                <a:tc>
                  <a:txBody>
                    <a:bodyPr/>
                    <a:lstStyle/>
                    <a:p>
                      <a:pPr algn="l"/>
                      <a:r>
                        <a:rPr lang="en-US" sz="2400" kern="1200" dirty="0">
                          <a:solidFill>
                            <a:schemeClr val="dk1"/>
                          </a:solidFill>
                          <a:effectLst/>
                          <a:latin typeface="微软雅黑" panose="020B0503020204020204" pitchFamily="34" charset="-122"/>
                          <a:ea typeface="微软雅黑" panose="020B0503020204020204" pitchFamily="34" charset="-122"/>
                          <a:cs typeface="+mn-cs"/>
                        </a:rPr>
                        <a:t>prevLogTerm</a:t>
                      </a:r>
                    </a:p>
                  </a:txBody>
                  <a:tcPr marL="91437" marR="91437" marT="45709" marB="45709" anchor="ctr"/>
                </a:tc>
                <a:tc>
                  <a:txBody>
                    <a:bodyPr/>
                    <a:lstStyle/>
                    <a:p>
                      <a:pPr algn="l"/>
                      <a:r>
                        <a:rPr lang="zh-CN" altLang="en-US" sz="2400" kern="1200" dirty="0">
                          <a:solidFill>
                            <a:schemeClr val="dk1"/>
                          </a:solidFill>
                          <a:effectLst/>
                          <a:latin typeface="微软雅黑" panose="020B0503020204020204" pitchFamily="34" charset="-122"/>
                          <a:ea typeface="微软雅黑" panose="020B0503020204020204" pitchFamily="34" charset="-122"/>
                          <a:cs typeface="+mn-cs"/>
                        </a:rPr>
                        <a:t>最新日志之前的日志的领导人任期号</a:t>
                      </a:r>
                    </a:p>
                  </a:txBody>
                  <a:tcPr marL="91437" marR="91437" marT="45709" marB="45709" anchor="ctr"/>
                </a:tc>
                <a:extLst>
                  <a:ext uri="{0D108BD9-81ED-4DB2-BD59-A6C34878D82A}">
                    <a16:rowId xmlns="" xmlns:a16="http://schemas.microsoft.com/office/drawing/2014/main" val="10003"/>
                  </a:ext>
                </a:extLst>
              </a:tr>
              <a:tr h="575866">
                <a:tc vMerge="1">
                  <a:txBody>
                    <a:bodyPr/>
                    <a:lstStyle/>
                    <a:p>
                      <a:endParaRPr lang="zh-CN" altLang="en-US" dirty="0"/>
                    </a:p>
                  </a:txBody>
                  <a:tcPr/>
                </a:tc>
                <a:tc>
                  <a:txBody>
                    <a:bodyPr/>
                    <a:lstStyle/>
                    <a:p>
                      <a:pPr algn="l"/>
                      <a:r>
                        <a:rPr lang="en-US" sz="2400" kern="1200" dirty="0">
                          <a:solidFill>
                            <a:schemeClr val="dk1"/>
                          </a:solidFill>
                          <a:effectLst/>
                          <a:latin typeface="微软雅黑" panose="020B0503020204020204" pitchFamily="34" charset="-122"/>
                          <a:ea typeface="微软雅黑" panose="020B0503020204020204" pitchFamily="34" charset="-122"/>
                          <a:cs typeface="+mn-cs"/>
                        </a:rPr>
                        <a:t>entries[]</a:t>
                      </a:r>
                    </a:p>
                  </a:txBody>
                  <a:tcPr marL="91437" marR="91437" marT="45709" marB="45709" anchor="ctr"/>
                </a:tc>
                <a:tc>
                  <a:txBody>
                    <a:bodyPr/>
                    <a:lstStyle/>
                    <a:p>
                      <a:pPr algn="l"/>
                      <a:r>
                        <a:rPr lang="zh-CN" altLang="en-US" sz="2400" kern="1200" dirty="0">
                          <a:solidFill>
                            <a:schemeClr val="dk1"/>
                          </a:solidFill>
                          <a:effectLst/>
                          <a:latin typeface="微软雅黑" panose="020B0503020204020204" pitchFamily="34" charset="-122"/>
                          <a:ea typeface="微软雅黑" panose="020B0503020204020204" pitchFamily="34" charset="-122"/>
                          <a:cs typeface="+mn-cs"/>
                        </a:rPr>
                        <a:t>将要存储的日志条目（表示 </a:t>
                      </a:r>
                      <a:r>
                        <a:rPr lang="en-US" altLang="zh-CN" sz="2400" kern="1200" dirty="0">
                          <a:solidFill>
                            <a:schemeClr val="dk1"/>
                          </a:solidFill>
                          <a:effectLst/>
                          <a:latin typeface="微软雅黑" panose="020B0503020204020204" pitchFamily="34" charset="-122"/>
                          <a:ea typeface="微软雅黑" panose="020B0503020204020204" pitchFamily="34" charset="-122"/>
                          <a:cs typeface="+mn-cs"/>
                        </a:rPr>
                        <a:t>heartbeat </a:t>
                      </a:r>
                      <a:r>
                        <a:rPr lang="zh-CN" altLang="en-US" sz="2400" kern="1200" dirty="0">
                          <a:solidFill>
                            <a:schemeClr val="dk1"/>
                          </a:solidFill>
                          <a:effectLst/>
                          <a:latin typeface="微软雅黑" panose="020B0503020204020204" pitchFamily="34" charset="-122"/>
                          <a:ea typeface="微软雅黑" panose="020B0503020204020204" pitchFamily="34" charset="-122"/>
                          <a:cs typeface="+mn-cs"/>
                        </a:rPr>
                        <a:t>时为空，有时会为了效率发送超过一条）</a:t>
                      </a:r>
                    </a:p>
                  </a:txBody>
                  <a:tcPr marL="91437" marR="91437" marT="45709" marB="45709" anchor="ctr"/>
                </a:tc>
                <a:extLst>
                  <a:ext uri="{0D108BD9-81ED-4DB2-BD59-A6C34878D82A}">
                    <a16:rowId xmlns="" xmlns:a16="http://schemas.microsoft.com/office/drawing/2014/main" val="10004"/>
                  </a:ext>
                </a:extLst>
              </a:tr>
              <a:tr h="575866">
                <a:tc vMerge="1">
                  <a:txBody>
                    <a:bodyPr/>
                    <a:lstStyle/>
                    <a:p>
                      <a:endParaRPr lang="zh-CN" altLang="en-US" dirty="0"/>
                    </a:p>
                  </a:txBody>
                  <a:tcPr/>
                </a:tc>
                <a:tc>
                  <a:txBody>
                    <a:bodyPr/>
                    <a:lstStyle/>
                    <a:p>
                      <a:pPr algn="l"/>
                      <a:r>
                        <a:rPr lang="en-US" sz="2400" kern="1200" dirty="0">
                          <a:solidFill>
                            <a:schemeClr val="dk1"/>
                          </a:solidFill>
                          <a:effectLst/>
                          <a:latin typeface="微软雅黑" panose="020B0503020204020204" pitchFamily="34" charset="-122"/>
                          <a:ea typeface="微软雅黑" panose="020B0503020204020204" pitchFamily="34" charset="-122"/>
                          <a:cs typeface="+mn-cs"/>
                        </a:rPr>
                        <a:t>leaderCommit</a:t>
                      </a:r>
                    </a:p>
                  </a:txBody>
                  <a:tcPr marL="91437" marR="91437" marT="45709" marB="45709" anchor="ctr"/>
                </a:tc>
                <a:tc>
                  <a:txBody>
                    <a:bodyPr/>
                    <a:lstStyle/>
                    <a:p>
                      <a:pPr algn="l"/>
                      <a:r>
                        <a:rPr lang="zh-CN" altLang="en-US" sz="2400" kern="1200" dirty="0">
                          <a:solidFill>
                            <a:schemeClr val="dk1"/>
                          </a:solidFill>
                          <a:effectLst/>
                          <a:latin typeface="微软雅黑" panose="020B0503020204020204" pitchFamily="34" charset="-122"/>
                          <a:ea typeface="微软雅黑" panose="020B0503020204020204" pitchFamily="34" charset="-122"/>
                          <a:cs typeface="+mn-cs"/>
                        </a:rPr>
                        <a:t>领导人提交的日志条目索引值</a:t>
                      </a:r>
                    </a:p>
                  </a:txBody>
                  <a:tcPr marL="91437" marR="91437" marT="45709" marB="45709" anchor="ctr"/>
                </a:tc>
                <a:extLst>
                  <a:ext uri="{0D108BD9-81ED-4DB2-BD59-A6C34878D82A}">
                    <a16:rowId xmlns="" xmlns:a16="http://schemas.microsoft.com/office/drawing/2014/main" val="10005"/>
                  </a:ext>
                </a:extLst>
              </a:tr>
              <a:tr h="575866">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dk1"/>
                          </a:solidFill>
                          <a:latin typeface="微软雅黑" panose="020B0503020204020204" pitchFamily="34" charset="-122"/>
                          <a:ea typeface="微软雅黑" panose="020B0503020204020204" pitchFamily="34" charset="-122"/>
                          <a:cs typeface="+mn-cs"/>
                        </a:rPr>
                        <a:t>返回值</a:t>
                      </a:r>
                    </a:p>
                  </a:txBody>
                  <a:tcPr marL="91437" marR="91437" marT="45709" marB="45709" anchor="ctr"/>
                </a:tc>
                <a:tc>
                  <a:txBody>
                    <a:bodyPr/>
                    <a:lstStyle/>
                    <a:p>
                      <a:pPr algn="l"/>
                      <a:r>
                        <a:rPr lang="en-US" sz="2400" kern="1200" dirty="0">
                          <a:solidFill>
                            <a:schemeClr val="dk1"/>
                          </a:solidFill>
                          <a:effectLst/>
                          <a:latin typeface="微软雅黑" panose="020B0503020204020204" pitchFamily="34" charset="-122"/>
                          <a:ea typeface="微软雅黑" panose="020B0503020204020204" pitchFamily="34" charset="-122"/>
                          <a:cs typeface="+mn-cs"/>
                        </a:rPr>
                        <a:t>term</a:t>
                      </a:r>
                    </a:p>
                  </a:txBody>
                  <a:tcPr marL="91437" marR="91437" marT="45709" marB="45709" anchor="ctr"/>
                </a:tc>
                <a:tc>
                  <a:txBody>
                    <a:bodyPr/>
                    <a:lstStyle/>
                    <a:p>
                      <a:pPr algn="l"/>
                      <a:r>
                        <a:rPr lang="zh-CN" altLang="en-US" sz="2400" kern="1200" dirty="0">
                          <a:solidFill>
                            <a:schemeClr val="dk1"/>
                          </a:solidFill>
                          <a:effectLst/>
                          <a:latin typeface="微软雅黑" panose="020B0503020204020204" pitchFamily="34" charset="-122"/>
                          <a:ea typeface="微软雅黑" panose="020B0503020204020204" pitchFamily="34" charset="-122"/>
                          <a:cs typeface="+mn-cs"/>
                        </a:rPr>
                        <a:t>当前的任期号，用于领导人更新自己的任期号</a:t>
                      </a:r>
                    </a:p>
                  </a:txBody>
                  <a:tcPr marL="91437" marR="91437" marT="45709" marB="45709" anchor="ctr"/>
                </a:tc>
                <a:extLst>
                  <a:ext uri="{0D108BD9-81ED-4DB2-BD59-A6C34878D82A}">
                    <a16:rowId xmlns="" xmlns:a16="http://schemas.microsoft.com/office/drawing/2014/main" val="10006"/>
                  </a:ext>
                </a:extLst>
              </a:tr>
              <a:tr h="575866">
                <a:tc vMerge="1">
                  <a:txBody>
                    <a:bodyPr/>
                    <a:lstStyle/>
                    <a:p>
                      <a:endParaRPr lang="zh-CN" altLang="en-US" dirty="0"/>
                    </a:p>
                  </a:txBody>
                  <a:tcPr/>
                </a:tc>
                <a:tc>
                  <a:txBody>
                    <a:bodyPr/>
                    <a:lstStyle/>
                    <a:p>
                      <a:pPr algn="l"/>
                      <a:r>
                        <a:rPr lang="en-US" sz="2400" kern="1200" dirty="0">
                          <a:solidFill>
                            <a:schemeClr val="dk1"/>
                          </a:solidFill>
                          <a:effectLst/>
                          <a:latin typeface="微软雅黑" panose="020B0503020204020204" pitchFamily="34" charset="-122"/>
                          <a:ea typeface="微软雅黑" panose="020B0503020204020204" pitchFamily="34" charset="-122"/>
                          <a:cs typeface="+mn-cs"/>
                        </a:rPr>
                        <a:t>success</a:t>
                      </a:r>
                    </a:p>
                  </a:txBody>
                  <a:tcPr marL="91437" marR="91437" marT="45709" marB="45709" anchor="ctr"/>
                </a:tc>
                <a:tc>
                  <a:txBody>
                    <a:bodyPr/>
                    <a:lstStyle/>
                    <a:p>
                      <a:pPr algn="l"/>
                      <a:r>
                        <a:rPr lang="zh-CN" altLang="en-US" sz="2400" kern="1200" dirty="0">
                          <a:solidFill>
                            <a:schemeClr val="dk1"/>
                          </a:solidFill>
                          <a:effectLst/>
                          <a:latin typeface="微软雅黑" panose="020B0503020204020204" pitchFamily="34" charset="-122"/>
                          <a:ea typeface="微软雅黑" panose="020B0503020204020204" pitchFamily="34" charset="-122"/>
                          <a:cs typeface="+mn-cs"/>
                        </a:rPr>
                        <a:t>如果其它服务器包含能够匹配上 </a:t>
                      </a:r>
                      <a:r>
                        <a:rPr lang="en-US" sz="2400" kern="1200" dirty="0">
                          <a:solidFill>
                            <a:schemeClr val="dk1"/>
                          </a:solidFill>
                          <a:effectLst/>
                          <a:latin typeface="微软雅黑" panose="020B0503020204020204" pitchFamily="34" charset="-122"/>
                          <a:ea typeface="微软雅黑" panose="020B0503020204020204" pitchFamily="34" charset="-122"/>
                          <a:cs typeface="+mn-cs"/>
                        </a:rPr>
                        <a:t>prevLogIndex </a:t>
                      </a:r>
                      <a:r>
                        <a:rPr lang="zh-CN" altLang="en-US" sz="2400" kern="1200" dirty="0">
                          <a:solidFill>
                            <a:schemeClr val="dk1"/>
                          </a:solidFill>
                          <a:effectLst/>
                          <a:latin typeface="微软雅黑" panose="020B0503020204020204" pitchFamily="34" charset="-122"/>
                          <a:ea typeface="微软雅黑" panose="020B0503020204020204" pitchFamily="34" charset="-122"/>
                          <a:cs typeface="+mn-cs"/>
                        </a:rPr>
                        <a:t>和 </a:t>
                      </a:r>
                      <a:r>
                        <a:rPr lang="en-US" sz="2400" kern="1200" dirty="0">
                          <a:solidFill>
                            <a:schemeClr val="dk1"/>
                          </a:solidFill>
                          <a:effectLst/>
                          <a:latin typeface="微软雅黑" panose="020B0503020204020204" pitchFamily="34" charset="-122"/>
                          <a:ea typeface="微软雅黑" panose="020B0503020204020204" pitchFamily="34" charset="-122"/>
                          <a:cs typeface="+mn-cs"/>
                        </a:rPr>
                        <a:t>prevLogTerm </a:t>
                      </a:r>
                      <a:r>
                        <a:rPr lang="zh-CN" altLang="en-US" sz="2400" kern="1200" dirty="0">
                          <a:solidFill>
                            <a:schemeClr val="dk1"/>
                          </a:solidFill>
                          <a:effectLst/>
                          <a:latin typeface="微软雅黑" panose="020B0503020204020204" pitchFamily="34" charset="-122"/>
                          <a:ea typeface="微软雅黑" panose="020B0503020204020204" pitchFamily="34" charset="-122"/>
                          <a:cs typeface="+mn-cs"/>
                        </a:rPr>
                        <a:t>的日志时为真</a:t>
                      </a:r>
                    </a:p>
                  </a:txBody>
                  <a:tcPr marL="91437" marR="91437" marT="45709" marB="45709" anchor="ctr"/>
                </a:tc>
                <a:extLst>
                  <a:ext uri="{0D108BD9-81ED-4DB2-BD59-A6C34878D82A}">
                    <a16:rowId xmlns="" xmlns:a16="http://schemas.microsoft.com/office/drawing/2014/main" val="10007"/>
                  </a:ext>
                </a:extLst>
              </a:tr>
            </a:tbl>
          </a:graphicData>
        </a:graphic>
      </p:graphicFrame>
      <p:sp>
        <p:nvSpPr>
          <p:cNvPr id="2" name="TextBox 1"/>
          <p:cNvSpPr txBox="1"/>
          <p:nvPr/>
        </p:nvSpPr>
        <p:spPr>
          <a:xfrm>
            <a:off x="17561641" y="11710521"/>
            <a:ext cx="6623892" cy="923330"/>
          </a:xfrm>
          <a:prstGeom prst="rect">
            <a:avLst/>
          </a:prstGeom>
          <a:noFill/>
        </p:spPr>
        <p:txBody>
          <a:bodyPr wrap="square" rtlCol="0">
            <a:spAutoFit/>
          </a:bodyPr>
          <a:lstStyle/>
          <a:p>
            <a:pPr algn="r">
              <a:lnSpc>
                <a:spcPct val="150000"/>
              </a:lnSpc>
            </a:pPr>
            <a:r>
              <a:rPr lang="en-US" altLang="zh-CN" sz="3600" dirty="0" smtClean="0">
                <a:solidFill>
                  <a:srgbClr val="C00000"/>
                </a:solidFill>
                <a:latin typeface="微软雅黑" panose="020B0503020204020204" pitchFamily="34" charset="-122"/>
                <a:ea typeface="微软雅黑" panose="020B0503020204020204" pitchFamily="34" charset="-122"/>
              </a:rPr>
              <a:t>Raft</a:t>
            </a:r>
            <a:r>
              <a:rPr lang="zh-CN" altLang="en-US" sz="3600" dirty="0" smtClean="0">
                <a:solidFill>
                  <a:srgbClr val="C00000"/>
                </a:solidFill>
                <a:latin typeface="微软雅黑" panose="020B0503020204020204" pitchFamily="34" charset="-122"/>
                <a:ea typeface="微软雅黑" panose="020B0503020204020204" pitchFamily="34" charset="-122"/>
              </a:rPr>
              <a:t>要求所有</a:t>
            </a:r>
            <a:r>
              <a:rPr lang="en-US" altLang="zh-CN" sz="3600" dirty="0" smtClean="0">
                <a:solidFill>
                  <a:srgbClr val="C00000"/>
                </a:solidFill>
                <a:latin typeface="微软雅黑" panose="020B0503020204020204" pitchFamily="34" charset="-122"/>
                <a:ea typeface="微软雅黑" panose="020B0503020204020204" pitchFamily="34" charset="-122"/>
              </a:rPr>
              <a:t>RPC</a:t>
            </a:r>
            <a:r>
              <a:rPr lang="zh-CN" altLang="en-US" sz="3600" dirty="0" smtClean="0">
                <a:solidFill>
                  <a:srgbClr val="C00000"/>
                </a:solidFill>
                <a:latin typeface="微软雅黑" panose="020B0503020204020204" pitchFamily="34" charset="-122"/>
                <a:ea typeface="微软雅黑" panose="020B0503020204020204" pitchFamily="34" charset="-122"/>
              </a:rPr>
              <a:t>必须是幂等的</a:t>
            </a:r>
            <a:endParaRPr lang="zh-CN" altLang="en-US" sz="36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1678832" y="4296871"/>
            <a:ext cx="4320480" cy="5534785"/>
          </a:xfrm>
          <a:prstGeom prst="rect">
            <a:avLst/>
          </a:prstGeom>
          <a:noFill/>
        </p:spPr>
        <p:txBody>
          <a:bodyPr wrap="square" rtlCol="0">
            <a:spAutoFit/>
          </a:bodyPr>
          <a:lstStyle/>
          <a:p>
            <a:pPr marL="685800" indent="-685800">
              <a:lnSpc>
                <a:spcPct val="250000"/>
              </a:lnSpc>
              <a:buFont typeface="Wingdings" panose="05000000000000000000" pitchFamily="2" charset="2"/>
              <a:buChar char="Ø"/>
            </a:pPr>
            <a:r>
              <a:rPr lang="zh-CN" altLang="en-US" b="1" dirty="0">
                <a:solidFill>
                  <a:srgbClr val="C91521"/>
                </a:solidFill>
                <a:latin typeface="微软雅黑" panose="020B0503020204020204" pitchFamily="34" charset="-122"/>
                <a:ea typeface="微软雅黑" panose="020B0503020204020204" pitchFamily="34" charset="-122"/>
              </a:rPr>
              <a:t>领导</a:t>
            </a:r>
            <a:r>
              <a:rPr lang="zh-CN" altLang="en-US" b="1" dirty="0" smtClean="0">
                <a:solidFill>
                  <a:srgbClr val="C91521"/>
                </a:solidFill>
                <a:latin typeface="微软雅黑" panose="020B0503020204020204" pitchFamily="34" charset="-122"/>
                <a:ea typeface="微软雅黑" panose="020B0503020204020204" pitchFamily="34" charset="-122"/>
              </a:rPr>
              <a:t>选取</a:t>
            </a:r>
            <a:endParaRPr lang="en-US" altLang="zh-CN" b="1" dirty="0" smtClean="0">
              <a:solidFill>
                <a:srgbClr val="C91521"/>
              </a:solidFill>
              <a:latin typeface="微软雅黑" panose="020B0503020204020204" pitchFamily="34" charset="-122"/>
              <a:ea typeface="微软雅黑" panose="020B0503020204020204" pitchFamily="34" charset="-122"/>
            </a:endParaRPr>
          </a:p>
          <a:p>
            <a:pPr marL="685800" indent="-685800">
              <a:lnSpc>
                <a:spcPct val="250000"/>
              </a:lnSpc>
              <a:buFont typeface="Wingdings" panose="05000000000000000000" pitchFamily="2" charset="2"/>
              <a:buChar char="Ø"/>
            </a:pPr>
            <a:r>
              <a:rPr lang="zh-CN" altLang="en-US" b="1" dirty="0" smtClean="0">
                <a:solidFill>
                  <a:srgbClr val="C91521"/>
                </a:solidFill>
                <a:latin typeface="微软雅黑" panose="020B0503020204020204" pitchFamily="34" charset="-122"/>
                <a:ea typeface="微软雅黑" panose="020B0503020204020204" pitchFamily="34" charset="-122"/>
              </a:rPr>
              <a:t>日志复制</a:t>
            </a:r>
            <a:endParaRPr lang="en-US" altLang="zh-CN" b="1" dirty="0" smtClean="0">
              <a:solidFill>
                <a:srgbClr val="C91521"/>
              </a:solidFill>
              <a:latin typeface="微软雅黑" panose="020B0503020204020204" pitchFamily="34" charset="-122"/>
              <a:ea typeface="微软雅黑" panose="020B0503020204020204" pitchFamily="34" charset="-122"/>
            </a:endParaRPr>
          </a:p>
          <a:p>
            <a:pPr marL="685800" indent="-685800">
              <a:lnSpc>
                <a:spcPct val="250000"/>
              </a:lnSpc>
              <a:buFont typeface="Wingdings" panose="05000000000000000000" pitchFamily="2" charset="2"/>
              <a:buChar char="Ø"/>
            </a:pPr>
            <a:r>
              <a:rPr lang="zh-CN" altLang="en-US" b="1" dirty="0">
                <a:solidFill>
                  <a:srgbClr val="C91521"/>
                </a:solidFill>
                <a:latin typeface="微软雅黑" panose="020B0503020204020204" pitchFamily="34" charset="-122"/>
                <a:ea typeface="微软雅黑" panose="020B0503020204020204" pitchFamily="34" charset="-122"/>
              </a:rPr>
              <a:t>安全性</a:t>
            </a:r>
            <a:endParaRPr lang="en-US" altLang="zh-CN" b="1" dirty="0">
              <a:solidFill>
                <a:srgbClr val="C91521"/>
              </a:solidFill>
              <a:latin typeface="微软雅黑" panose="020B0503020204020204" pitchFamily="34" charset="-122"/>
              <a:ea typeface="微软雅黑" panose="020B0503020204020204" pitchFamily="34" charset="-122"/>
            </a:endParaRPr>
          </a:p>
        </p:txBody>
      </p:sp>
      <p:sp>
        <p:nvSpPr>
          <p:cNvPr id="7" name="Rectangle 1"/>
          <p:cNvSpPr>
            <a:spLocks/>
          </p:cNvSpPr>
          <p:nvPr/>
        </p:nvSpPr>
        <p:spPr bwMode="auto">
          <a:xfrm>
            <a:off x="755650" y="888703"/>
            <a:ext cx="3664849" cy="718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en-US" altLang="zh-CN" sz="4000" dirty="0" smtClean="0">
                <a:latin typeface="微软雅黑" pitchFamily="34" charset="-122"/>
                <a:ea typeface="微软雅黑" pitchFamily="34" charset="-122"/>
                <a:sym typeface="FZLanTingHeiS-EL-GB" charset="0"/>
              </a:rPr>
              <a:t>Raft</a:t>
            </a:r>
            <a:r>
              <a:rPr lang="zh-CN" altLang="en-US" sz="4000" dirty="0" smtClean="0">
                <a:latin typeface="微软雅黑" pitchFamily="34" charset="-122"/>
                <a:ea typeface="微软雅黑" pitchFamily="34" charset="-122"/>
                <a:sym typeface="FZLanTingHeiS-EL-GB" charset="0"/>
              </a:rPr>
              <a:t>一致性算法</a:t>
            </a:r>
            <a:endParaRPr lang="zh-CN" altLang="zh-CN" sz="1800" dirty="0">
              <a:solidFill>
                <a:srgbClr val="000000"/>
              </a:solidFill>
              <a:latin typeface="微软雅黑" pitchFamily="34" charset="-122"/>
              <a:ea typeface="微软雅黑" pitchFamily="34" charset="-122"/>
              <a:sym typeface="FZLanTingHeiS-EL-GB" charset="0"/>
            </a:endParaRPr>
          </a:p>
        </p:txBody>
      </p:sp>
      <p:sp>
        <p:nvSpPr>
          <p:cNvPr id="8"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spTree>
    <p:extLst>
      <p:ext uri="{BB962C8B-B14F-4D97-AF65-F5344CB8AC3E}">
        <p14:creationId xmlns:p14="http://schemas.microsoft.com/office/powerpoint/2010/main" val="1148112903"/>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3794" name="Rectangle 1"/>
          <p:cNvSpPr>
            <a:spLocks/>
          </p:cNvSpPr>
          <p:nvPr/>
        </p:nvSpPr>
        <p:spPr bwMode="auto">
          <a:xfrm>
            <a:off x="755650" y="889000"/>
            <a:ext cx="2154238"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dirty="0">
                <a:latin typeface="微软雅黑" panose="020B0503020204020204" pitchFamily="34" charset="-122"/>
                <a:ea typeface="微软雅黑" panose="020B0503020204020204" pitchFamily="34" charset="-122"/>
                <a:sym typeface="FZLanTingHeiS-EL-GB" charset="0"/>
              </a:rPr>
              <a:t>五个原则</a:t>
            </a:r>
            <a:endParaRPr lang="zh-CN" altLang="zh-CN" sz="1800" dirty="0">
              <a:solidFill>
                <a:srgbClr val="000000"/>
              </a:solidFill>
              <a:latin typeface="微软雅黑" panose="020B0503020204020204" pitchFamily="34" charset="-122"/>
              <a:ea typeface="微软雅黑" panose="020B0503020204020204" pitchFamily="34" charset="-122"/>
              <a:sym typeface="FZLanTingHeiS-EL-GB" charset="0"/>
            </a:endParaRPr>
          </a:p>
        </p:txBody>
      </p:sp>
      <p:sp>
        <p:nvSpPr>
          <p:cNvPr id="33795"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sp>
        <p:nvSpPr>
          <p:cNvPr id="33796" name="TextBox 1"/>
          <p:cNvSpPr txBox="1">
            <a:spLocks noChangeArrowheads="1"/>
          </p:cNvSpPr>
          <p:nvPr/>
        </p:nvSpPr>
        <p:spPr bwMode="auto">
          <a:xfrm>
            <a:off x="598712" y="3419609"/>
            <a:ext cx="34369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1"/>
            <a:r>
              <a:rPr lang="zh-CN" altLang="en-US" sz="3200" b="1" dirty="0">
                <a:solidFill>
                  <a:schemeClr val="bg1"/>
                </a:solidFill>
                <a:latin typeface="微软雅黑" pitchFamily="34" charset="-122"/>
                <a:ea typeface="微软雅黑" pitchFamily="34" charset="-122"/>
              </a:rPr>
              <a:t>选举安全原则</a:t>
            </a:r>
            <a:endParaRPr lang="en-US" altLang="zh-CN" sz="3200" b="1" dirty="0">
              <a:solidFill>
                <a:schemeClr val="bg1"/>
              </a:solidFill>
              <a:latin typeface="微软雅黑" pitchFamily="34" charset="-122"/>
              <a:ea typeface="微软雅黑" pitchFamily="34" charset="-122"/>
            </a:endParaRPr>
          </a:p>
          <a:p>
            <a:pPr algn="r" eaLnBrk="1"/>
            <a:r>
              <a:rPr lang="en-US" altLang="zh-CN" sz="2400" b="1" dirty="0">
                <a:solidFill>
                  <a:schemeClr val="bg1"/>
                </a:solidFill>
                <a:latin typeface="微软雅黑" pitchFamily="34" charset="-122"/>
                <a:ea typeface="微软雅黑" pitchFamily="34" charset="-122"/>
              </a:rPr>
              <a:t>Election Safety</a:t>
            </a:r>
          </a:p>
        </p:txBody>
      </p:sp>
      <p:sp>
        <p:nvSpPr>
          <p:cNvPr id="33797" name="TextBox 2"/>
          <p:cNvSpPr txBox="1">
            <a:spLocks noChangeArrowheads="1"/>
          </p:cNvSpPr>
          <p:nvPr/>
        </p:nvSpPr>
        <p:spPr bwMode="auto">
          <a:xfrm>
            <a:off x="4159579" y="3850496"/>
            <a:ext cx="104409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zh-CN" altLang="en-US" sz="2800" b="1" dirty="0">
                <a:solidFill>
                  <a:schemeClr val="bg2"/>
                </a:solidFill>
                <a:latin typeface="微软雅黑" pitchFamily="34" charset="-122"/>
                <a:ea typeface="微软雅黑" pitchFamily="34" charset="-122"/>
              </a:rPr>
              <a:t>一个任期（</a:t>
            </a:r>
            <a:r>
              <a:rPr lang="en-US" altLang="zh-CN" sz="2800" b="1" dirty="0">
                <a:solidFill>
                  <a:schemeClr val="bg2"/>
                </a:solidFill>
                <a:latin typeface="微软雅黑" pitchFamily="34" charset="-122"/>
                <a:ea typeface="微软雅黑" pitchFamily="34" charset="-122"/>
              </a:rPr>
              <a:t>term</a:t>
            </a:r>
            <a:r>
              <a:rPr lang="zh-CN" altLang="en-US" sz="2800" b="1" dirty="0">
                <a:solidFill>
                  <a:schemeClr val="bg2"/>
                </a:solidFill>
                <a:latin typeface="微软雅黑" pitchFamily="34" charset="-122"/>
                <a:ea typeface="微软雅黑" pitchFamily="34" charset="-122"/>
              </a:rPr>
              <a:t>）内最多允许有一个领导人被选上</a:t>
            </a:r>
          </a:p>
        </p:txBody>
      </p:sp>
      <p:cxnSp>
        <p:nvCxnSpPr>
          <p:cNvPr id="33798" name="直接连接符 4"/>
          <p:cNvCxnSpPr>
            <a:cxnSpLocks noChangeShapeType="1"/>
          </p:cNvCxnSpPr>
          <p:nvPr/>
        </p:nvCxnSpPr>
        <p:spPr bwMode="auto">
          <a:xfrm>
            <a:off x="4035625" y="3419609"/>
            <a:ext cx="0" cy="954107"/>
          </a:xfrm>
          <a:prstGeom prst="line">
            <a:avLst/>
          </a:prstGeom>
          <a:noFill/>
          <a:ln w="76200" algn="ctr">
            <a:solidFill>
              <a:schemeClr val="bg2"/>
            </a:solidFill>
            <a:miter lim="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
          <p:cNvSpPr txBox="1">
            <a:spLocks noChangeArrowheads="1"/>
          </p:cNvSpPr>
          <p:nvPr/>
        </p:nvSpPr>
        <p:spPr bwMode="auto">
          <a:xfrm>
            <a:off x="598712" y="5164445"/>
            <a:ext cx="34369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1"/>
            <a:r>
              <a:rPr lang="zh-CN" altLang="en-US" sz="3200" b="1" dirty="0" smtClean="0">
                <a:solidFill>
                  <a:schemeClr val="bg1"/>
                </a:solidFill>
                <a:latin typeface="微软雅黑" pitchFamily="34" charset="-122"/>
                <a:ea typeface="微软雅黑" pitchFamily="34" charset="-122"/>
              </a:rPr>
              <a:t>领导人只增加原则</a:t>
            </a:r>
            <a:endParaRPr lang="en-US" altLang="zh-CN" sz="3200" b="1" dirty="0" smtClean="0">
              <a:solidFill>
                <a:schemeClr val="bg1"/>
              </a:solidFill>
              <a:latin typeface="微软雅黑" pitchFamily="34" charset="-122"/>
              <a:ea typeface="微软雅黑" pitchFamily="34" charset="-122"/>
            </a:endParaRPr>
          </a:p>
          <a:p>
            <a:pPr algn="r" eaLnBrk="1"/>
            <a:r>
              <a:rPr lang="en-US" altLang="zh-CN" sz="2400" b="1" dirty="0" smtClean="0">
                <a:solidFill>
                  <a:schemeClr val="bg1"/>
                </a:solidFill>
                <a:latin typeface="微软雅黑" pitchFamily="34" charset="-122"/>
                <a:ea typeface="微软雅黑" pitchFamily="34" charset="-122"/>
              </a:rPr>
              <a:t>Leader Append-Only</a:t>
            </a:r>
            <a:endParaRPr lang="en-US" altLang="zh-CN" sz="3200" b="1" dirty="0">
              <a:solidFill>
                <a:schemeClr val="bg1"/>
              </a:solidFill>
              <a:latin typeface="微软雅黑" pitchFamily="34" charset="-122"/>
              <a:ea typeface="微软雅黑" pitchFamily="34" charset="-122"/>
            </a:endParaRPr>
          </a:p>
        </p:txBody>
      </p:sp>
      <p:sp>
        <p:nvSpPr>
          <p:cNvPr id="16" name="TextBox 2"/>
          <p:cNvSpPr txBox="1">
            <a:spLocks noChangeArrowheads="1"/>
          </p:cNvSpPr>
          <p:nvPr/>
        </p:nvSpPr>
        <p:spPr bwMode="auto">
          <a:xfrm>
            <a:off x="4172646" y="5560163"/>
            <a:ext cx="104409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zh-CN" altLang="en-US" sz="2800" b="1" dirty="0" smtClean="0">
                <a:solidFill>
                  <a:schemeClr val="bg2"/>
                </a:solidFill>
                <a:latin typeface="微软雅黑" pitchFamily="34" charset="-122"/>
                <a:ea typeface="微软雅黑" pitchFamily="34" charset="-122"/>
              </a:rPr>
              <a:t>领导人永远不会覆盖或者删除自己的日志，它只会增加条目</a:t>
            </a:r>
            <a:endParaRPr lang="zh-CN" altLang="en-US" sz="2800" b="1" dirty="0">
              <a:solidFill>
                <a:schemeClr val="bg2"/>
              </a:solidFill>
              <a:latin typeface="微软雅黑" pitchFamily="34" charset="-122"/>
              <a:ea typeface="微软雅黑" pitchFamily="34" charset="-122"/>
            </a:endParaRPr>
          </a:p>
        </p:txBody>
      </p:sp>
      <p:cxnSp>
        <p:nvCxnSpPr>
          <p:cNvPr id="17" name="直接连接符 4"/>
          <p:cNvCxnSpPr>
            <a:cxnSpLocks noChangeShapeType="1"/>
          </p:cNvCxnSpPr>
          <p:nvPr/>
        </p:nvCxnSpPr>
        <p:spPr bwMode="auto">
          <a:xfrm>
            <a:off x="4035625" y="5164445"/>
            <a:ext cx="0" cy="900510"/>
          </a:xfrm>
          <a:prstGeom prst="line">
            <a:avLst/>
          </a:prstGeom>
          <a:noFill/>
          <a:ln w="76200" algn="ctr">
            <a:solidFill>
              <a:schemeClr val="bg2"/>
            </a:solidFill>
            <a:miter lim="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1"/>
          <p:cNvSpPr txBox="1">
            <a:spLocks noChangeArrowheads="1"/>
          </p:cNvSpPr>
          <p:nvPr/>
        </p:nvSpPr>
        <p:spPr bwMode="auto">
          <a:xfrm>
            <a:off x="598712" y="6767989"/>
            <a:ext cx="34369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1"/>
            <a:r>
              <a:rPr lang="zh-CN" altLang="en-US" sz="3200" b="1" dirty="0" smtClean="0">
                <a:solidFill>
                  <a:schemeClr val="bg1"/>
                </a:solidFill>
                <a:latin typeface="微软雅黑" pitchFamily="34" charset="-122"/>
                <a:ea typeface="微软雅黑" pitchFamily="34" charset="-122"/>
              </a:rPr>
              <a:t>日志匹配原则</a:t>
            </a:r>
            <a:endParaRPr lang="en-US" altLang="zh-CN" sz="3200" b="1" dirty="0" smtClean="0">
              <a:solidFill>
                <a:schemeClr val="bg1"/>
              </a:solidFill>
              <a:latin typeface="微软雅黑" pitchFamily="34" charset="-122"/>
              <a:ea typeface="微软雅黑" pitchFamily="34" charset="-122"/>
            </a:endParaRPr>
          </a:p>
          <a:p>
            <a:pPr algn="r" eaLnBrk="1"/>
            <a:r>
              <a:rPr lang="en-US" altLang="zh-CN" sz="2400" b="1" dirty="0" smtClean="0">
                <a:solidFill>
                  <a:schemeClr val="bg1"/>
                </a:solidFill>
                <a:latin typeface="微软雅黑" pitchFamily="34" charset="-122"/>
                <a:ea typeface="微软雅黑" pitchFamily="34" charset="-122"/>
              </a:rPr>
              <a:t>Log Matching</a:t>
            </a:r>
            <a:endParaRPr lang="en-US" altLang="zh-CN" sz="3200" b="1" dirty="0">
              <a:solidFill>
                <a:schemeClr val="bg1"/>
              </a:solidFill>
              <a:latin typeface="微软雅黑" pitchFamily="34" charset="-122"/>
              <a:ea typeface="微软雅黑" pitchFamily="34" charset="-122"/>
            </a:endParaRPr>
          </a:p>
        </p:txBody>
      </p:sp>
      <p:sp>
        <p:nvSpPr>
          <p:cNvPr id="22" name="TextBox 2"/>
          <p:cNvSpPr txBox="1">
            <a:spLocks noChangeArrowheads="1"/>
          </p:cNvSpPr>
          <p:nvPr/>
        </p:nvSpPr>
        <p:spPr bwMode="auto">
          <a:xfrm>
            <a:off x="4159579" y="7145279"/>
            <a:ext cx="204924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a:r>
              <a:rPr lang="zh-CN" altLang="en-US" sz="2800" b="1" dirty="0" smtClean="0">
                <a:solidFill>
                  <a:schemeClr val="bg2"/>
                </a:solidFill>
                <a:latin typeface="微软雅黑" pitchFamily="34" charset="-122"/>
                <a:ea typeface="微软雅黑" pitchFamily="34" charset="-122"/>
              </a:rPr>
              <a:t>如果两个日志在相同的索引位置上的日志条目的任期号相同，那么我们就认为这个日志从头到这个索引位置之间的条目完全相同</a:t>
            </a:r>
            <a:endParaRPr lang="zh-CN" altLang="en-US" sz="2800" b="1" dirty="0">
              <a:solidFill>
                <a:schemeClr val="bg2"/>
              </a:solidFill>
              <a:latin typeface="微软雅黑" pitchFamily="34" charset="-122"/>
              <a:ea typeface="微软雅黑" pitchFamily="34" charset="-122"/>
            </a:endParaRPr>
          </a:p>
        </p:txBody>
      </p:sp>
      <p:cxnSp>
        <p:nvCxnSpPr>
          <p:cNvPr id="23" name="直接连接符 4"/>
          <p:cNvCxnSpPr>
            <a:cxnSpLocks noChangeShapeType="1"/>
          </p:cNvCxnSpPr>
          <p:nvPr/>
        </p:nvCxnSpPr>
        <p:spPr bwMode="auto">
          <a:xfrm>
            <a:off x="4035625" y="6767989"/>
            <a:ext cx="0" cy="900510"/>
          </a:xfrm>
          <a:prstGeom prst="line">
            <a:avLst/>
          </a:prstGeom>
          <a:noFill/>
          <a:ln w="76200" algn="ctr">
            <a:solidFill>
              <a:schemeClr val="bg2"/>
            </a:solidFill>
            <a:miter lim="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1"/>
          <p:cNvSpPr txBox="1">
            <a:spLocks noChangeArrowheads="1"/>
          </p:cNvSpPr>
          <p:nvPr/>
        </p:nvSpPr>
        <p:spPr bwMode="auto">
          <a:xfrm>
            <a:off x="310680" y="8424173"/>
            <a:ext cx="372494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1"/>
            <a:r>
              <a:rPr lang="zh-CN" altLang="en-US" sz="3200" b="1" dirty="0" smtClean="0">
                <a:solidFill>
                  <a:schemeClr val="bg1"/>
                </a:solidFill>
                <a:latin typeface="微软雅黑" pitchFamily="34" charset="-122"/>
                <a:ea typeface="微软雅黑" pitchFamily="34" charset="-122"/>
              </a:rPr>
              <a:t>领导人完全原则</a:t>
            </a:r>
            <a:r>
              <a:rPr lang="en-US" altLang="zh-CN" sz="2400" b="1" dirty="0" smtClean="0">
                <a:solidFill>
                  <a:schemeClr val="bg1"/>
                </a:solidFill>
                <a:latin typeface="微软雅黑" pitchFamily="34" charset="-122"/>
                <a:ea typeface="微软雅黑" pitchFamily="34" charset="-122"/>
              </a:rPr>
              <a:t>Leader Completeness</a:t>
            </a:r>
            <a:endParaRPr lang="en-US" altLang="zh-CN" sz="3200" b="1" dirty="0">
              <a:solidFill>
                <a:schemeClr val="bg1"/>
              </a:solidFill>
              <a:latin typeface="微软雅黑" pitchFamily="34" charset="-122"/>
              <a:ea typeface="微软雅黑" pitchFamily="34" charset="-122"/>
            </a:endParaRPr>
          </a:p>
        </p:txBody>
      </p:sp>
      <p:sp>
        <p:nvSpPr>
          <p:cNvPr id="25" name="TextBox 2"/>
          <p:cNvSpPr txBox="1">
            <a:spLocks noChangeArrowheads="1"/>
          </p:cNvSpPr>
          <p:nvPr/>
        </p:nvSpPr>
        <p:spPr bwMode="auto">
          <a:xfrm>
            <a:off x="4137475" y="8788715"/>
            <a:ext cx="204924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a:r>
              <a:rPr lang="zh-CN" altLang="en-US" sz="2800" b="1" dirty="0" smtClean="0">
                <a:solidFill>
                  <a:schemeClr val="bg2"/>
                </a:solidFill>
                <a:latin typeface="微软雅黑" pitchFamily="34" charset="-122"/>
                <a:ea typeface="微软雅黑" pitchFamily="34" charset="-122"/>
              </a:rPr>
              <a:t>如果一个日志条目在一个给定任期内被提交，那么这个条目一定会出现在所有任期号更大的领导人中</a:t>
            </a:r>
            <a:endParaRPr lang="zh-CN" altLang="en-US" sz="2800" b="1" dirty="0">
              <a:solidFill>
                <a:schemeClr val="bg2"/>
              </a:solidFill>
              <a:latin typeface="微软雅黑" pitchFamily="34" charset="-122"/>
              <a:ea typeface="微软雅黑" pitchFamily="34" charset="-122"/>
            </a:endParaRPr>
          </a:p>
        </p:txBody>
      </p:sp>
      <p:cxnSp>
        <p:nvCxnSpPr>
          <p:cNvPr id="26" name="直接连接符 4"/>
          <p:cNvCxnSpPr>
            <a:cxnSpLocks noChangeShapeType="1"/>
          </p:cNvCxnSpPr>
          <p:nvPr/>
        </p:nvCxnSpPr>
        <p:spPr bwMode="auto">
          <a:xfrm>
            <a:off x="4035625" y="8424173"/>
            <a:ext cx="0" cy="900510"/>
          </a:xfrm>
          <a:prstGeom prst="line">
            <a:avLst/>
          </a:prstGeom>
          <a:noFill/>
          <a:ln w="76200" algn="ctr">
            <a:solidFill>
              <a:schemeClr val="bg2"/>
            </a:solidFill>
            <a:miter lim="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1"/>
          <p:cNvSpPr txBox="1">
            <a:spLocks noChangeArrowheads="1"/>
          </p:cNvSpPr>
          <p:nvPr/>
        </p:nvSpPr>
        <p:spPr bwMode="auto">
          <a:xfrm>
            <a:off x="310680" y="10170368"/>
            <a:ext cx="372494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1"/>
            <a:r>
              <a:rPr lang="zh-CN" altLang="en-US" sz="3200" b="1" dirty="0" smtClean="0">
                <a:solidFill>
                  <a:schemeClr val="bg1"/>
                </a:solidFill>
                <a:latin typeface="微软雅黑" pitchFamily="34" charset="-122"/>
                <a:ea typeface="微软雅黑" pitchFamily="34" charset="-122"/>
              </a:rPr>
              <a:t>状态机安全原则</a:t>
            </a:r>
            <a:r>
              <a:rPr lang="en-US" altLang="zh-CN" sz="2400" b="1" dirty="0" smtClean="0">
                <a:solidFill>
                  <a:schemeClr val="bg1"/>
                </a:solidFill>
                <a:latin typeface="微软雅黑" pitchFamily="34" charset="-122"/>
                <a:ea typeface="微软雅黑" pitchFamily="34" charset="-122"/>
              </a:rPr>
              <a:t>State Machine Safety</a:t>
            </a:r>
            <a:endParaRPr lang="en-US" altLang="zh-CN" sz="3200" b="1" dirty="0">
              <a:solidFill>
                <a:schemeClr val="bg1"/>
              </a:solidFill>
              <a:latin typeface="微软雅黑" pitchFamily="34" charset="-122"/>
              <a:ea typeface="微软雅黑" pitchFamily="34" charset="-122"/>
            </a:endParaRPr>
          </a:p>
        </p:txBody>
      </p:sp>
      <p:sp>
        <p:nvSpPr>
          <p:cNvPr id="28" name="TextBox 2"/>
          <p:cNvSpPr txBox="1">
            <a:spLocks noChangeArrowheads="1"/>
          </p:cNvSpPr>
          <p:nvPr/>
        </p:nvSpPr>
        <p:spPr bwMode="auto">
          <a:xfrm>
            <a:off x="4137475" y="10547658"/>
            <a:ext cx="204924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a:r>
              <a:rPr lang="zh-CN" altLang="en-US" sz="2800" b="1" dirty="0" smtClean="0">
                <a:solidFill>
                  <a:schemeClr val="bg2"/>
                </a:solidFill>
                <a:latin typeface="微软雅黑" pitchFamily="34" charset="-122"/>
                <a:ea typeface="微软雅黑" pitchFamily="34" charset="-122"/>
              </a:rPr>
              <a:t>如果一个服务器已经将给定索引位置的日志条目应用到状态机中，则所有其他服务器不会在该索引位置应用不同的条目</a:t>
            </a:r>
          </a:p>
        </p:txBody>
      </p:sp>
      <p:cxnSp>
        <p:nvCxnSpPr>
          <p:cNvPr id="29" name="直接连接符 4"/>
          <p:cNvCxnSpPr>
            <a:cxnSpLocks noChangeShapeType="1"/>
          </p:cNvCxnSpPr>
          <p:nvPr/>
        </p:nvCxnSpPr>
        <p:spPr bwMode="auto">
          <a:xfrm>
            <a:off x="4035625" y="10170368"/>
            <a:ext cx="0" cy="900510"/>
          </a:xfrm>
          <a:prstGeom prst="line">
            <a:avLst/>
          </a:prstGeom>
          <a:noFill/>
          <a:ln w="76200" algn="ctr">
            <a:solidFill>
              <a:schemeClr val="bg2"/>
            </a:solidFill>
            <a:miter lim="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3794" name="Rectangle 1"/>
          <p:cNvSpPr>
            <a:spLocks/>
          </p:cNvSpPr>
          <p:nvPr/>
        </p:nvSpPr>
        <p:spPr bwMode="auto">
          <a:xfrm>
            <a:off x="755650" y="888703"/>
            <a:ext cx="3693319" cy="718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dirty="0" smtClean="0">
                <a:latin typeface="微软雅黑" panose="020B0503020204020204" pitchFamily="34" charset="-122"/>
                <a:ea typeface="微软雅黑" panose="020B0503020204020204" pitchFamily="34" charset="-122"/>
                <a:sym typeface="FZLanTingHeiS-EL-GB" charset="0"/>
              </a:rPr>
              <a:t>各个角色的行为</a:t>
            </a:r>
            <a:endParaRPr lang="zh-CN" altLang="zh-CN" sz="1800" dirty="0">
              <a:solidFill>
                <a:srgbClr val="000000"/>
              </a:solidFill>
              <a:latin typeface="微软雅黑" panose="020B0503020204020204" pitchFamily="34" charset="-122"/>
              <a:ea typeface="微软雅黑" panose="020B0503020204020204" pitchFamily="34" charset="-122"/>
              <a:sym typeface="FZLanTingHeiS-EL-GB" charset="0"/>
            </a:endParaRPr>
          </a:p>
        </p:txBody>
      </p:sp>
      <p:sp>
        <p:nvSpPr>
          <p:cNvPr id="33795"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sp>
        <p:nvSpPr>
          <p:cNvPr id="2" name="TextBox 1"/>
          <p:cNvSpPr txBox="1"/>
          <p:nvPr/>
        </p:nvSpPr>
        <p:spPr>
          <a:xfrm>
            <a:off x="1030760" y="2681536"/>
            <a:ext cx="22394488" cy="2047548"/>
          </a:xfrm>
          <a:prstGeom prst="rect">
            <a:avLst/>
          </a:prstGeom>
          <a:noFill/>
        </p:spPr>
        <p:txBody>
          <a:bodyPr wrap="square" rtlCol="0">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所有服务器：</a:t>
            </a:r>
          </a:p>
          <a:p>
            <a:pPr marL="457200" indent="-457200">
              <a:lnSpc>
                <a:spcPct val="150000"/>
              </a:lnSpc>
              <a:buFont typeface="Wingdings" panose="05000000000000000000" pitchFamily="2" charset="2"/>
              <a:buChar char="Ø"/>
            </a:pPr>
            <a:r>
              <a:rPr lang="zh-CN" altLang="en-US" sz="2800" dirty="0">
                <a:solidFill>
                  <a:schemeClr val="bg1"/>
                </a:solidFill>
                <a:latin typeface="微软雅黑" panose="020B0503020204020204" pitchFamily="34" charset="-122"/>
                <a:ea typeface="微软雅黑" panose="020B0503020204020204" pitchFamily="34" charset="-122"/>
              </a:rPr>
              <a:t>如果</a:t>
            </a:r>
            <a:r>
              <a:rPr lang="en-US" altLang="zh-CN" sz="2800" dirty="0">
                <a:solidFill>
                  <a:schemeClr val="bg1"/>
                </a:solidFill>
                <a:latin typeface="微软雅黑" panose="020B0503020204020204" pitchFamily="34" charset="-122"/>
                <a:ea typeface="微软雅黑" panose="020B0503020204020204" pitchFamily="34" charset="-122"/>
              </a:rPr>
              <a:t>commitIndex &gt; lastApplied</a:t>
            </a:r>
            <a:r>
              <a:rPr lang="zh-CN" altLang="en-US" sz="2800" dirty="0">
                <a:solidFill>
                  <a:schemeClr val="bg1"/>
                </a:solidFill>
                <a:latin typeface="微软雅黑" panose="020B0503020204020204" pitchFamily="34" charset="-122"/>
                <a:ea typeface="微软雅黑" panose="020B0503020204020204" pitchFamily="34" charset="-122"/>
              </a:rPr>
              <a:t>，</a:t>
            </a:r>
            <a:r>
              <a:rPr lang="en-US" altLang="zh-CN" sz="2800" dirty="0">
                <a:solidFill>
                  <a:schemeClr val="bg1"/>
                </a:solidFill>
                <a:latin typeface="微软雅黑" panose="020B0503020204020204" pitchFamily="34" charset="-122"/>
                <a:ea typeface="微软雅黑" panose="020B0503020204020204" pitchFamily="34" charset="-122"/>
              </a:rPr>
              <a:t>lastApplied</a:t>
            </a:r>
            <a:r>
              <a:rPr lang="zh-CN" altLang="en-US" sz="2800" dirty="0">
                <a:solidFill>
                  <a:schemeClr val="bg1"/>
                </a:solidFill>
                <a:latin typeface="微软雅黑" panose="020B0503020204020204" pitchFamily="34" charset="-122"/>
                <a:ea typeface="微软雅黑" panose="020B0503020204020204" pitchFamily="34" charset="-122"/>
              </a:rPr>
              <a:t>自增，将</a:t>
            </a:r>
            <a:r>
              <a:rPr lang="en-US" altLang="zh-CN" sz="2800" dirty="0">
                <a:solidFill>
                  <a:schemeClr val="bg1"/>
                </a:solidFill>
                <a:latin typeface="微软雅黑" panose="020B0503020204020204" pitchFamily="34" charset="-122"/>
                <a:ea typeface="微软雅黑" panose="020B0503020204020204" pitchFamily="34" charset="-122"/>
              </a:rPr>
              <a:t>log[lastApplied]</a:t>
            </a:r>
            <a:r>
              <a:rPr lang="zh-CN" altLang="en-US" sz="2800" dirty="0">
                <a:solidFill>
                  <a:schemeClr val="bg1"/>
                </a:solidFill>
                <a:latin typeface="微软雅黑" panose="020B0503020204020204" pitchFamily="34" charset="-122"/>
                <a:ea typeface="微软雅黑" panose="020B0503020204020204" pitchFamily="34" charset="-122"/>
              </a:rPr>
              <a:t>应用到</a:t>
            </a:r>
            <a:r>
              <a:rPr lang="zh-CN" altLang="en-US" sz="2800" dirty="0" smtClean="0">
                <a:solidFill>
                  <a:schemeClr val="bg1"/>
                </a:solidFill>
                <a:latin typeface="微软雅黑" panose="020B0503020204020204" pitchFamily="34" charset="-122"/>
                <a:ea typeface="微软雅黑" panose="020B0503020204020204" pitchFamily="34" charset="-122"/>
              </a:rPr>
              <a:t>状态机</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2800" dirty="0" smtClean="0">
                <a:solidFill>
                  <a:schemeClr val="bg1"/>
                </a:solidFill>
                <a:latin typeface="微软雅黑" panose="020B0503020204020204" pitchFamily="34" charset="-122"/>
                <a:ea typeface="微软雅黑" panose="020B0503020204020204" pitchFamily="34" charset="-122"/>
              </a:rPr>
              <a:t>如果 </a:t>
            </a:r>
            <a:r>
              <a:rPr lang="en-US" altLang="zh-CN" sz="2800" dirty="0">
                <a:solidFill>
                  <a:schemeClr val="bg1"/>
                </a:solidFill>
                <a:latin typeface="微软雅黑" panose="020B0503020204020204" pitchFamily="34" charset="-122"/>
                <a:ea typeface="微软雅黑" panose="020B0503020204020204" pitchFamily="34" charset="-122"/>
              </a:rPr>
              <a:t>RPC </a:t>
            </a:r>
            <a:r>
              <a:rPr lang="zh-CN" altLang="en-US" sz="2800" dirty="0">
                <a:solidFill>
                  <a:schemeClr val="bg1"/>
                </a:solidFill>
                <a:latin typeface="微软雅黑" panose="020B0503020204020204" pitchFamily="34" charset="-122"/>
                <a:ea typeface="微软雅黑" panose="020B0503020204020204" pitchFamily="34" charset="-122"/>
              </a:rPr>
              <a:t>的请求或者响应中包含一个 </a:t>
            </a:r>
            <a:r>
              <a:rPr lang="en-US" altLang="zh-CN" sz="2800" dirty="0">
                <a:solidFill>
                  <a:schemeClr val="bg1"/>
                </a:solidFill>
                <a:latin typeface="微软雅黑" panose="020B0503020204020204" pitchFamily="34" charset="-122"/>
                <a:ea typeface="微软雅黑" panose="020B0503020204020204" pitchFamily="34" charset="-122"/>
              </a:rPr>
              <a:t>term T </a:t>
            </a:r>
            <a:r>
              <a:rPr lang="zh-CN" altLang="en-US" sz="2800" dirty="0">
                <a:solidFill>
                  <a:schemeClr val="bg1"/>
                </a:solidFill>
                <a:latin typeface="微软雅黑" panose="020B0503020204020204" pitchFamily="34" charset="-122"/>
                <a:ea typeface="微软雅黑" panose="020B0503020204020204" pitchFamily="34" charset="-122"/>
              </a:rPr>
              <a:t>大于 </a:t>
            </a:r>
            <a:r>
              <a:rPr lang="en-US" altLang="zh-CN" sz="2800" dirty="0">
                <a:solidFill>
                  <a:schemeClr val="bg1"/>
                </a:solidFill>
                <a:latin typeface="微软雅黑" panose="020B0503020204020204" pitchFamily="34" charset="-122"/>
                <a:ea typeface="微软雅黑" panose="020B0503020204020204" pitchFamily="34" charset="-122"/>
              </a:rPr>
              <a:t>currentTerm</a:t>
            </a:r>
            <a:r>
              <a:rPr lang="zh-CN" altLang="en-US" sz="2800" dirty="0">
                <a:solidFill>
                  <a:schemeClr val="bg1"/>
                </a:solidFill>
                <a:latin typeface="微软雅黑" panose="020B0503020204020204" pitchFamily="34" charset="-122"/>
                <a:ea typeface="微软雅黑" panose="020B0503020204020204" pitchFamily="34" charset="-122"/>
              </a:rPr>
              <a:t>，则</a:t>
            </a:r>
            <a:r>
              <a:rPr lang="en-US" altLang="zh-CN" sz="2800" dirty="0">
                <a:solidFill>
                  <a:schemeClr val="bg1"/>
                </a:solidFill>
                <a:latin typeface="微软雅黑" panose="020B0503020204020204" pitchFamily="34" charset="-122"/>
                <a:ea typeface="微软雅黑" panose="020B0503020204020204" pitchFamily="34" charset="-122"/>
              </a:rPr>
              <a:t>currentTerm</a:t>
            </a:r>
            <a:r>
              <a:rPr lang="zh-CN" altLang="en-US" sz="2800" dirty="0">
                <a:solidFill>
                  <a:schemeClr val="bg1"/>
                </a:solidFill>
                <a:latin typeface="微软雅黑" panose="020B0503020204020204" pitchFamily="34" charset="-122"/>
                <a:ea typeface="微软雅黑" panose="020B0503020204020204" pitchFamily="34" charset="-122"/>
              </a:rPr>
              <a:t>赋值为 </a:t>
            </a:r>
            <a:r>
              <a:rPr lang="en-US" altLang="zh-CN" sz="2800" dirty="0">
                <a:solidFill>
                  <a:schemeClr val="bg1"/>
                </a:solidFill>
                <a:latin typeface="微软雅黑" panose="020B0503020204020204" pitchFamily="34" charset="-122"/>
                <a:ea typeface="微软雅黑" panose="020B0503020204020204" pitchFamily="34" charset="-122"/>
              </a:rPr>
              <a:t>T</a:t>
            </a:r>
            <a:r>
              <a:rPr lang="zh-CN" altLang="en-US" sz="2800" dirty="0">
                <a:solidFill>
                  <a:schemeClr val="bg1"/>
                </a:solidFill>
                <a:latin typeface="微软雅黑" panose="020B0503020204020204" pitchFamily="34" charset="-122"/>
                <a:ea typeface="微软雅黑" panose="020B0503020204020204" pitchFamily="34" charset="-122"/>
              </a:rPr>
              <a:t>，并切换状态为追随者（</a:t>
            </a:r>
            <a:r>
              <a:rPr lang="en-US" altLang="zh-CN" sz="2800" dirty="0">
                <a:solidFill>
                  <a:schemeClr val="bg1"/>
                </a:solidFill>
                <a:latin typeface="微软雅黑" panose="020B0503020204020204" pitchFamily="34" charset="-122"/>
                <a:ea typeface="微软雅黑" panose="020B0503020204020204" pitchFamily="34" charset="-122"/>
              </a:rPr>
              <a:t>Follower</a:t>
            </a:r>
            <a:r>
              <a:rPr lang="zh-CN" altLang="en-US" sz="2800" dirty="0" smtClean="0">
                <a:solidFill>
                  <a:schemeClr val="bg1"/>
                </a:solidFill>
                <a:latin typeface="微软雅黑" panose="020B0503020204020204" pitchFamily="34" charset="-122"/>
                <a:ea typeface="微软雅黑" panose="020B0503020204020204" pitchFamily="34" charset="-122"/>
              </a:rPr>
              <a: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030760" y="5417840"/>
            <a:ext cx="22970552" cy="2123658"/>
          </a:xfrm>
          <a:prstGeom prst="rect">
            <a:avLst/>
          </a:prstGeom>
          <a:noFill/>
        </p:spPr>
        <p:txBody>
          <a:bodyPr wrap="square" rtlCol="0">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追随者（</a:t>
            </a:r>
            <a:r>
              <a:rPr lang="en-US" altLang="zh-CN" sz="3200" b="1" dirty="0">
                <a:solidFill>
                  <a:schemeClr val="bg1"/>
                </a:solidFill>
                <a:latin typeface="微软雅黑" panose="020B0503020204020204" pitchFamily="34" charset="-122"/>
                <a:ea typeface="微软雅黑" panose="020B0503020204020204" pitchFamily="34" charset="-122"/>
              </a:rPr>
              <a:t>followers</a:t>
            </a:r>
            <a:r>
              <a:rPr lang="zh-CN" altLang="en-US" sz="3200" b="1" dirty="0">
                <a:solidFill>
                  <a:schemeClr val="bg1"/>
                </a:solidFill>
                <a:latin typeface="微软雅黑" panose="020B0503020204020204" pitchFamily="34" charset="-122"/>
                <a:ea typeface="微软雅黑" panose="020B0503020204020204" pitchFamily="34" charset="-122"/>
              </a:rPr>
              <a:t>）</a:t>
            </a:r>
            <a:r>
              <a:rPr lang="en-US" altLang="zh-CN" sz="3200" b="1" dirty="0">
                <a:solidFill>
                  <a:schemeClr val="bg1"/>
                </a:solidFill>
                <a:latin typeface="微软雅黑" panose="020B0503020204020204" pitchFamily="34" charset="-122"/>
                <a:ea typeface="微软雅黑" panose="020B0503020204020204" pitchFamily="34" charset="-122"/>
              </a:rPr>
              <a:t>: </a:t>
            </a:r>
          </a:p>
          <a:p>
            <a:pPr marL="457200" indent="-457200">
              <a:lnSpc>
                <a:spcPct val="150000"/>
              </a:lnSpc>
              <a:buFont typeface="Wingdings" panose="05000000000000000000" pitchFamily="2" charset="2"/>
              <a:buChar char="Ø"/>
            </a:pPr>
            <a:r>
              <a:rPr lang="zh-CN" altLang="en-US" sz="2800" dirty="0">
                <a:solidFill>
                  <a:schemeClr val="bg1"/>
                </a:solidFill>
                <a:latin typeface="微软雅黑" panose="020B0503020204020204" pitchFamily="34" charset="-122"/>
                <a:ea typeface="微软雅黑" panose="020B0503020204020204" pitchFamily="34" charset="-122"/>
              </a:rPr>
              <a:t>响应来自候选人和领导人的 </a:t>
            </a:r>
            <a:r>
              <a:rPr lang="en-US" altLang="zh-CN" sz="2800" dirty="0">
                <a:solidFill>
                  <a:schemeClr val="bg1"/>
                </a:solidFill>
                <a:latin typeface="微软雅黑" panose="020B0503020204020204" pitchFamily="34" charset="-122"/>
                <a:ea typeface="微软雅黑" panose="020B0503020204020204" pitchFamily="34" charset="-122"/>
              </a:rPr>
              <a:t>RPC</a:t>
            </a:r>
          </a:p>
          <a:p>
            <a:pPr marL="457200" indent="-457200">
              <a:lnSpc>
                <a:spcPct val="150000"/>
              </a:lnSpc>
              <a:buFont typeface="Wingdings" panose="05000000000000000000" pitchFamily="2" charset="2"/>
              <a:buChar char="Ø"/>
            </a:pPr>
            <a:r>
              <a:rPr lang="zh-CN" altLang="en-US" sz="2800" dirty="0">
                <a:solidFill>
                  <a:schemeClr val="bg1"/>
                </a:solidFill>
                <a:latin typeface="微软雅黑" panose="020B0503020204020204" pitchFamily="34" charset="-122"/>
                <a:ea typeface="微软雅黑" panose="020B0503020204020204" pitchFamily="34" charset="-122"/>
              </a:rPr>
              <a:t>如果在超过选取领导人时间之前没有收到来自当前领导人的</a:t>
            </a:r>
            <a:r>
              <a:rPr lang="en-US" altLang="zh-CN" sz="2800" dirty="0">
                <a:solidFill>
                  <a:schemeClr val="bg1"/>
                </a:solidFill>
                <a:latin typeface="微软雅黑" panose="020B0503020204020204" pitchFamily="34" charset="-122"/>
                <a:ea typeface="微软雅黑" panose="020B0503020204020204" pitchFamily="34" charset="-122"/>
              </a:rPr>
              <a:t>AppendEntries RPC</a:t>
            </a:r>
            <a:r>
              <a:rPr lang="zh-CN" altLang="en-US" sz="2800" dirty="0">
                <a:solidFill>
                  <a:schemeClr val="bg1"/>
                </a:solidFill>
                <a:latin typeface="微软雅黑" panose="020B0503020204020204" pitchFamily="34" charset="-122"/>
                <a:ea typeface="微软雅黑" panose="020B0503020204020204" pitchFamily="34" charset="-122"/>
              </a:rPr>
              <a:t>或者没有收到候选人的投票请求，则自己转换状态为</a:t>
            </a:r>
            <a:r>
              <a:rPr lang="zh-CN" altLang="en-US" sz="2800" dirty="0" smtClean="0">
                <a:solidFill>
                  <a:schemeClr val="bg1"/>
                </a:solidFill>
                <a:latin typeface="微软雅黑" panose="020B0503020204020204" pitchFamily="34" charset="-122"/>
                <a:ea typeface="微软雅黑" panose="020B0503020204020204" pitchFamily="34" charset="-122"/>
              </a:rPr>
              <a:t>候选人</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030760" y="8154144"/>
            <a:ext cx="22970552" cy="3416320"/>
          </a:xfrm>
          <a:prstGeom prst="rect">
            <a:avLst/>
          </a:prstGeom>
          <a:noFill/>
        </p:spPr>
        <p:txBody>
          <a:bodyPr wrap="square" rtlCol="0">
            <a:spAutoFit/>
          </a:bodyPr>
          <a:lstStyle/>
          <a:p>
            <a:pPr>
              <a:lnSpc>
                <a:spcPct val="150000"/>
              </a:lnSpc>
            </a:pPr>
            <a:r>
              <a:rPr lang="zh-CN" altLang="en-US" sz="3200" b="1" dirty="0" smtClean="0">
                <a:solidFill>
                  <a:schemeClr val="bg1"/>
                </a:solidFill>
                <a:latin typeface="微软雅黑" panose="020B0503020204020204" pitchFamily="34" charset="-122"/>
                <a:ea typeface="微软雅黑" panose="020B0503020204020204" pitchFamily="34" charset="-122"/>
              </a:rPr>
              <a:t>候选人：</a:t>
            </a:r>
          </a:p>
          <a:p>
            <a:pPr marL="457200" indent="-457200">
              <a:lnSpc>
                <a:spcPct val="150000"/>
              </a:lnSpc>
              <a:buFont typeface="Wingdings" panose="05000000000000000000" pitchFamily="2" charset="2"/>
              <a:buChar char="Ø"/>
            </a:pPr>
            <a:r>
              <a:rPr lang="zh-CN" altLang="en-US" sz="2800" dirty="0">
                <a:solidFill>
                  <a:schemeClr val="bg1"/>
                </a:solidFill>
                <a:latin typeface="微软雅黑" panose="020B0503020204020204" pitchFamily="34" charset="-122"/>
                <a:ea typeface="微软雅黑" panose="020B0503020204020204" pitchFamily="34" charset="-122"/>
              </a:rPr>
              <a:t>转变为选举人之后开始选举</a:t>
            </a:r>
            <a:r>
              <a:rPr lang="zh-CN" altLang="en-US" sz="2800" dirty="0" smtClean="0">
                <a:solidFill>
                  <a:schemeClr val="bg1"/>
                </a:solidFill>
                <a:latin typeface="微软雅黑" panose="020B0503020204020204" pitchFamily="34" charset="-122"/>
                <a:ea typeface="微软雅黑" panose="020B0503020204020204" pitchFamily="34" charset="-122"/>
              </a:rPr>
              <a:t>：</a:t>
            </a:r>
            <a:r>
              <a:rPr lang="en-US" altLang="zh-CN" sz="2800" dirty="0" smtClean="0">
                <a:solidFill>
                  <a:schemeClr val="bg1"/>
                </a:solidFill>
                <a:latin typeface="微软雅黑" panose="020B0503020204020204" pitchFamily="34" charset="-122"/>
                <a:ea typeface="微软雅黑" panose="020B0503020204020204" pitchFamily="34" charset="-122"/>
              </a:rPr>
              <a:t>currentTerm</a:t>
            </a:r>
            <a:r>
              <a:rPr lang="zh-CN" altLang="en-US" sz="2800" dirty="0">
                <a:solidFill>
                  <a:schemeClr val="bg1"/>
                </a:solidFill>
                <a:latin typeface="微软雅黑" panose="020B0503020204020204" pitchFamily="34" charset="-122"/>
                <a:ea typeface="微软雅黑" panose="020B0503020204020204" pitchFamily="34" charset="-122"/>
              </a:rPr>
              <a:t>自</a:t>
            </a:r>
            <a:r>
              <a:rPr lang="zh-CN" altLang="en-US" sz="2800" dirty="0" smtClean="0">
                <a:solidFill>
                  <a:schemeClr val="bg1"/>
                </a:solidFill>
                <a:latin typeface="微软雅黑" panose="020B0503020204020204" pitchFamily="34" charset="-122"/>
                <a:ea typeface="微软雅黑" panose="020B0503020204020204" pitchFamily="34" charset="-122"/>
              </a:rPr>
              <a:t>增、给</a:t>
            </a:r>
            <a:r>
              <a:rPr lang="zh-CN" altLang="en-US" sz="2800" dirty="0">
                <a:solidFill>
                  <a:schemeClr val="bg1"/>
                </a:solidFill>
                <a:latin typeface="微软雅黑" panose="020B0503020204020204" pitchFamily="34" charset="-122"/>
                <a:ea typeface="微软雅黑" panose="020B0503020204020204" pitchFamily="34" charset="-122"/>
              </a:rPr>
              <a:t>自己</a:t>
            </a:r>
            <a:r>
              <a:rPr lang="zh-CN" altLang="en-US" sz="2800" dirty="0" smtClean="0">
                <a:solidFill>
                  <a:schemeClr val="bg1"/>
                </a:solidFill>
                <a:latin typeface="微软雅黑" panose="020B0503020204020204" pitchFamily="34" charset="-122"/>
                <a:ea typeface="微软雅黑" panose="020B0503020204020204" pitchFamily="34" charset="-122"/>
              </a:rPr>
              <a:t>投票、重置</a:t>
            </a:r>
            <a:r>
              <a:rPr lang="zh-CN" altLang="en-US" sz="2800" dirty="0">
                <a:solidFill>
                  <a:schemeClr val="bg1"/>
                </a:solidFill>
                <a:latin typeface="微软雅黑" panose="020B0503020204020204" pitchFamily="34" charset="-122"/>
                <a:ea typeface="微软雅黑" panose="020B0503020204020204" pitchFamily="34" charset="-122"/>
              </a:rPr>
              <a:t>选举</a:t>
            </a:r>
            <a:r>
              <a:rPr lang="zh-CN" altLang="en-US" sz="2800" dirty="0" smtClean="0">
                <a:solidFill>
                  <a:schemeClr val="bg1"/>
                </a:solidFill>
                <a:latin typeface="微软雅黑" panose="020B0503020204020204" pitchFamily="34" charset="-122"/>
                <a:ea typeface="微软雅黑" panose="020B0503020204020204" pitchFamily="34" charset="-122"/>
              </a:rPr>
              <a:t>计时器、向</a:t>
            </a:r>
            <a:r>
              <a:rPr lang="zh-CN" altLang="en-US" sz="2800" dirty="0">
                <a:solidFill>
                  <a:schemeClr val="bg1"/>
                </a:solidFill>
                <a:latin typeface="微软雅黑" panose="020B0503020204020204" pitchFamily="34" charset="-122"/>
                <a:ea typeface="微软雅黑" panose="020B0503020204020204" pitchFamily="34" charset="-122"/>
              </a:rPr>
              <a:t>其他服务器发送</a:t>
            </a:r>
            <a:r>
              <a:rPr lang="en-US" altLang="zh-CN" sz="2800" dirty="0">
                <a:solidFill>
                  <a:schemeClr val="bg1"/>
                </a:solidFill>
                <a:latin typeface="微软雅黑" panose="020B0503020204020204" pitchFamily="34" charset="-122"/>
                <a:ea typeface="微软雅黑" panose="020B0503020204020204" pitchFamily="34" charset="-122"/>
              </a:rPr>
              <a:t>RequestVote RPC</a:t>
            </a:r>
          </a:p>
          <a:p>
            <a:pPr marL="457200" indent="-457200">
              <a:lnSpc>
                <a:spcPct val="150000"/>
              </a:lnSpc>
              <a:buFont typeface="Wingdings" panose="05000000000000000000" pitchFamily="2" charset="2"/>
              <a:buChar char="Ø"/>
            </a:pPr>
            <a:r>
              <a:rPr lang="zh-CN" altLang="en-US" sz="2800" dirty="0">
                <a:solidFill>
                  <a:schemeClr val="bg1"/>
                </a:solidFill>
                <a:latin typeface="微软雅黑" panose="020B0503020204020204" pitchFamily="34" charset="-122"/>
                <a:ea typeface="微软雅黑" panose="020B0503020204020204" pitchFamily="34" charset="-122"/>
              </a:rPr>
              <a:t>如果收到了来自大多数服务器的投票：成为领导人</a:t>
            </a:r>
          </a:p>
          <a:p>
            <a:pPr marL="457200" indent="-457200">
              <a:lnSpc>
                <a:spcPct val="150000"/>
              </a:lnSpc>
              <a:buFont typeface="Wingdings" panose="05000000000000000000" pitchFamily="2" charset="2"/>
              <a:buChar char="Ø"/>
            </a:pPr>
            <a:r>
              <a:rPr lang="zh-CN" altLang="en-US" sz="2800" dirty="0">
                <a:solidFill>
                  <a:schemeClr val="bg1"/>
                </a:solidFill>
                <a:latin typeface="微软雅黑" panose="020B0503020204020204" pitchFamily="34" charset="-122"/>
                <a:ea typeface="微软雅黑" panose="020B0503020204020204" pitchFamily="34" charset="-122"/>
              </a:rPr>
              <a:t>如果收到了来自新领导人的</a:t>
            </a:r>
            <a:r>
              <a:rPr lang="en-US" altLang="zh-CN" sz="2800" dirty="0">
                <a:solidFill>
                  <a:schemeClr val="bg1"/>
                </a:solidFill>
                <a:latin typeface="微软雅黑" panose="020B0503020204020204" pitchFamily="34" charset="-122"/>
                <a:ea typeface="微软雅黑" panose="020B0503020204020204" pitchFamily="34" charset="-122"/>
              </a:rPr>
              <a:t>AppendEntries RPC</a:t>
            </a:r>
            <a:r>
              <a:rPr lang="zh-CN" altLang="en-US" sz="2800" dirty="0">
                <a:solidFill>
                  <a:schemeClr val="bg1"/>
                </a:solidFill>
                <a:latin typeface="微软雅黑" panose="020B0503020204020204" pitchFamily="34" charset="-122"/>
                <a:ea typeface="微软雅黑" panose="020B0503020204020204" pitchFamily="34" charset="-122"/>
              </a:rPr>
              <a:t>（</a:t>
            </a:r>
            <a:r>
              <a:rPr lang="en-US" altLang="zh-CN" sz="2800" dirty="0">
                <a:solidFill>
                  <a:schemeClr val="bg1"/>
                </a:solidFill>
                <a:latin typeface="微软雅黑" panose="020B0503020204020204" pitchFamily="34" charset="-122"/>
                <a:ea typeface="微软雅黑" panose="020B0503020204020204" pitchFamily="34" charset="-122"/>
              </a:rPr>
              <a:t>heartbeat</a:t>
            </a:r>
            <a:r>
              <a:rPr lang="zh-CN" altLang="en-US" sz="2800" dirty="0">
                <a:solidFill>
                  <a:schemeClr val="bg1"/>
                </a:solidFill>
                <a:latin typeface="微软雅黑" panose="020B0503020204020204" pitchFamily="34" charset="-122"/>
                <a:ea typeface="微软雅黑" panose="020B0503020204020204" pitchFamily="34" charset="-122"/>
              </a:rPr>
              <a:t>）：转换状态为追随者</a:t>
            </a:r>
          </a:p>
          <a:p>
            <a:pPr marL="457200" indent="-457200">
              <a:lnSpc>
                <a:spcPct val="150000"/>
              </a:lnSpc>
              <a:buFont typeface="Wingdings" panose="05000000000000000000" pitchFamily="2" charset="2"/>
              <a:buChar char="Ø"/>
            </a:pPr>
            <a:r>
              <a:rPr lang="zh-CN" altLang="en-US" sz="2800" dirty="0">
                <a:solidFill>
                  <a:schemeClr val="bg1"/>
                </a:solidFill>
                <a:latin typeface="微软雅黑" panose="020B0503020204020204" pitchFamily="34" charset="-122"/>
                <a:ea typeface="微软雅黑" panose="020B0503020204020204" pitchFamily="34" charset="-122"/>
              </a:rPr>
              <a:t>如果选举超时：开始新一轮的选举</a:t>
            </a:r>
          </a:p>
        </p:txBody>
      </p:sp>
    </p:spTree>
    <p:extLst>
      <p:ext uri="{BB962C8B-B14F-4D97-AF65-F5344CB8AC3E}">
        <p14:creationId xmlns:p14="http://schemas.microsoft.com/office/powerpoint/2010/main" val="490375475"/>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3794" name="Rectangle 1"/>
          <p:cNvSpPr>
            <a:spLocks/>
          </p:cNvSpPr>
          <p:nvPr/>
        </p:nvSpPr>
        <p:spPr bwMode="auto">
          <a:xfrm>
            <a:off x="755650" y="888703"/>
            <a:ext cx="3693319" cy="718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dirty="0" smtClean="0">
                <a:latin typeface="微软雅黑" panose="020B0503020204020204" pitchFamily="34" charset="-122"/>
                <a:ea typeface="微软雅黑" panose="020B0503020204020204" pitchFamily="34" charset="-122"/>
                <a:sym typeface="FZLanTingHeiS-EL-GB" charset="0"/>
              </a:rPr>
              <a:t>各个角色的行为</a:t>
            </a:r>
            <a:endParaRPr lang="zh-CN" altLang="zh-CN" sz="1800" dirty="0">
              <a:solidFill>
                <a:srgbClr val="000000"/>
              </a:solidFill>
              <a:latin typeface="微软雅黑" panose="020B0503020204020204" pitchFamily="34" charset="-122"/>
              <a:ea typeface="微软雅黑" panose="020B0503020204020204" pitchFamily="34" charset="-122"/>
              <a:sym typeface="FZLanTingHeiS-EL-GB" charset="0"/>
            </a:endParaRPr>
          </a:p>
        </p:txBody>
      </p:sp>
      <p:sp>
        <p:nvSpPr>
          <p:cNvPr id="33795"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sp>
        <p:nvSpPr>
          <p:cNvPr id="2" name="TextBox 1"/>
          <p:cNvSpPr txBox="1"/>
          <p:nvPr/>
        </p:nvSpPr>
        <p:spPr>
          <a:xfrm>
            <a:off x="1030760" y="2681536"/>
            <a:ext cx="22394488" cy="4062651"/>
          </a:xfrm>
          <a:prstGeom prst="rect">
            <a:avLst/>
          </a:prstGeom>
          <a:noFill/>
        </p:spPr>
        <p:txBody>
          <a:bodyPr wrap="square" rtlCol="0">
            <a:spAutoFit/>
          </a:bodyPr>
          <a:lstStyle/>
          <a:p>
            <a:pPr>
              <a:lnSpc>
                <a:spcPct val="150000"/>
              </a:lnSpc>
            </a:pPr>
            <a:r>
              <a:rPr lang="zh-CN" altLang="en-US" sz="3200" b="1" dirty="0" smtClean="0">
                <a:solidFill>
                  <a:schemeClr val="bg1"/>
                </a:solidFill>
                <a:latin typeface="微软雅黑" panose="020B0503020204020204" pitchFamily="34" charset="-122"/>
                <a:ea typeface="微软雅黑" panose="020B0503020204020204" pitchFamily="34" charset="-122"/>
              </a:rPr>
              <a:t>领导人：</a:t>
            </a:r>
            <a:endParaRPr lang="en-US" altLang="zh-CN" sz="3200" b="1"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2800" dirty="0" smtClean="0">
                <a:solidFill>
                  <a:schemeClr val="bg1"/>
                </a:solidFill>
                <a:latin typeface="微软雅黑" panose="020B0503020204020204" pitchFamily="34" charset="-122"/>
                <a:ea typeface="微软雅黑" panose="020B0503020204020204" pitchFamily="34" charset="-122"/>
              </a:rPr>
              <a:t>一旦成为领导人：向其他所有服务器发送空的</a:t>
            </a:r>
            <a:r>
              <a:rPr lang="en-US" altLang="zh-CN" sz="2800" dirty="0" smtClean="0">
                <a:solidFill>
                  <a:schemeClr val="bg1"/>
                </a:solidFill>
                <a:latin typeface="微软雅黑" panose="020B0503020204020204" pitchFamily="34" charset="-122"/>
                <a:ea typeface="微软雅黑" panose="020B0503020204020204" pitchFamily="34" charset="-122"/>
              </a:rPr>
              <a:t>AppendEntries RPC</a:t>
            </a:r>
            <a:r>
              <a:rPr lang="zh-CN" altLang="en-US" sz="2800" dirty="0" smtClean="0">
                <a:solidFill>
                  <a:schemeClr val="bg1"/>
                </a:solidFill>
                <a:latin typeface="微软雅黑" panose="020B0503020204020204" pitchFamily="34" charset="-122"/>
                <a:ea typeface="微软雅黑" panose="020B0503020204020204" pitchFamily="34" charset="-122"/>
              </a:rPr>
              <a:t>（</a:t>
            </a:r>
            <a:r>
              <a:rPr lang="en-US" altLang="zh-CN" sz="2800" dirty="0" smtClean="0">
                <a:solidFill>
                  <a:schemeClr val="bg1"/>
                </a:solidFill>
                <a:latin typeface="微软雅黑" panose="020B0503020204020204" pitchFamily="34" charset="-122"/>
                <a:ea typeface="微软雅黑" panose="020B0503020204020204" pitchFamily="34" charset="-122"/>
              </a:rPr>
              <a:t>heartbeat</a:t>
            </a:r>
            <a:r>
              <a:rPr lang="zh-CN" altLang="en-US" sz="2800" dirty="0" smtClean="0">
                <a:solidFill>
                  <a:schemeClr val="bg1"/>
                </a:solidFill>
                <a:latin typeface="微软雅黑" panose="020B0503020204020204" pitchFamily="34" charset="-122"/>
                <a:ea typeface="微软雅黑" panose="020B0503020204020204" pitchFamily="34" charset="-122"/>
              </a:rPr>
              <a:t>）</a:t>
            </a:r>
            <a:r>
              <a:rPr lang="en-US" altLang="zh-CN" sz="2800" dirty="0" smtClean="0">
                <a:solidFill>
                  <a:schemeClr val="bg1"/>
                </a:solidFill>
                <a:latin typeface="微软雅黑" panose="020B0503020204020204" pitchFamily="34" charset="-122"/>
                <a:ea typeface="微软雅黑" panose="020B0503020204020204" pitchFamily="34" charset="-122"/>
              </a:rPr>
              <a:t>;</a:t>
            </a:r>
            <a:r>
              <a:rPr lang="zh-CN" altLang="en-US" sz="2800" dirty="0" smtClean="0">
                <a:solidFill>
                  <a:schemeClr val="bg1"/>
                </a:solidFill>
                <a:latin typeface="微软雅黑" panose="020B0503020204020204" pitchFamily="34" charset="-122"/>
                <a:ea typeface="微软雅黑" panose="020B0503020204020204" pitchFamily="34" charset="-122"/>
              </a:rPr>
              <a:t>在空闲时间重复发送以防止选举超时</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2800" dirty="0" smtClean="0">
                <a:solidFill>
                  <a:schemeClr val="bg1"/>
                </a:solidFill>
                <a:latin typeface="微软雅黑" panose="020B0503020204020204" pitchFamily="34" charset="-122"/>
                <a:ea typeface="微软雅黑" panose="020B0503020204020204" pitchFamily="34" charset="-122"/>
              </a:rPr>
              <a:t>如果收到来自客户端的请求：向本地日志增加条目，在该条目应用到状态机后响应客户端</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2800" dirty="0" smtClean="0">
                <a:solidFill>
                  <a:schemeClr val="bg1"/>
                </a:solidFill>
                <a:latin typeface="微软雅黑" panose="020B0503020204020204" pitchFamily="34" charset="-122"/>
                <a:ea typeface="微软雅黑" panose="020B0503020204020204" pitchFamily="34" charset="-122"/>
              </a:rPr>
              <a:t>对于一个追随者来说，如果上一次收到的日志索引大于将要收到的日志索引</a:t>
            </a:r>
            <a:r>
              <a:rPr lang="en-US" altLang="zh-CN" sz="2800" dirty="0" smtClean="0">
                <a:solidFill>
                  <a:schemeClr val="bg1"/>
                </a:solidFill>
                <a:latin typeface="微软雅黑" panose="020B0503020204020204" pitchFamily="34" charset="-122"/>
                <a:ea typeface="微软雅黑" panose="020B0503020204020204" pitchFamily="34" charset="-122"/>
              </a:rPr>
              <a:t>nextIndex</a:t>
            </a:r>
            <a:r>
              <a:rPr lang="zh-CN" altLang="en-US" sz="2800" dirty="0" smtClean="0">
                <a:solidFill>
                  <a:schemeClr val="bg1"/>
                </a:solidFill>
                <a:latin typeface="微软雅黑" panose="020B0503020204020204" pitchFamily="34" charset="-122"/>
                <a:ea typeface="微软雅黑" panose="020B0503020204020204" pitchFamily="34" charset="-122"/>
              </a:rPr>
              <a:t>：将 </a:t>
            </a:r>
            <a:r>
              <a:rPr lang="en-US" altLang="zh-CN" sz="2800" dirty="0" smtClean="0">
                <a:solidFill>
                  <a:schemeClr val="bg1"/>
                </a:solidFill>
                <a:latin typeface="微软雅黑" panose="020B0503020204020204" pitchFamily="34" charset="-122"/>
                <a:ea typeface="微软雅黑" panose="020B0503020204020204" pitchFamily="34" charset="-122"/>
              </a:rPr>
              <a:t>nextIndex </a:t>
            </a:r>
            <a:r>
              <a:rPr lang="zh-CN" altLang="en-US" sz="2800" dirty="0" smtClean="0">
                <a:solidFill>
                  <a:schemeClr val="bg1"/>
                </a:solidFill>
                <a:latin typeface="微软雅黑" panose="020B0503020204020204" pitchFamily="34" charset="-122"/>
                <a:ea typeface="微软雅黑" panose="020B0503020204020204" pitchFamily="34" charset="-122"/>
              </a:rPr>
              <a:t>之后的所有日志条目发送出去</a:t>
            </a:r>
          </a:p>
          <a:p>
            <a:pPr marL="457200" indent="-457200">
              <a:lnSpc>
                <a:spcPct val="150000"/>
              </a:lnSpc>
              <a:buFont typeface="Wingdings" panose="05000000000000000000" pitchFamily="2" charset="2"/>
              <a:buChar char="Ø"/>
            </a:pPr>
            <a:r>
              <a:rPr lang="zh-CN" altLang="en-US" sz="2800" dirty="0" smtClean="0">
                <a:solidFill>
                  <a:schemeClr val="bg1"/>
                </a:solidFill>
                <a:latin typeface="微软雅黑" panose="020B0503020204020204" pitchFamily="34" charset="-122"/>
                <a:ea typeface="微软雅黑" panose="020B0503020204020204" pitchFamily="34" charset="-122"/>
              </a:rPr>
              <a:t>如果发送成功：将该追随者的 </a:t>
            </a:r>
            <a:r>
              <a:rPr lang="en-US" altLang="zh-CN" sz="2800" dirty="0" smtClean="0">
                <a:solidFill>
                  <a:schemeClr val="bg1"/>
                </a:solidFill>
                <a:latin typeface="微软雅黑" panose="020B0503020204020204" pitchFamily="34" charset="-122"/>
                <a:ea typeface="微软雅黑" panose="020B0503020204020204" pitchFamily="34" charset="-122"/>
              </a:rPr>
              <a:t>nextIndex</a:t>
            </a:r>
            <a:r>
              <a:rPr lang="zh-CN" altLang="en-US" sz="2800" dirty="0" smtClean="0">
                <a:solidFill>
                  <a:schemeClr val="bg1"/>
                </a:solidFill>
                <a:latin typeface="微软雅黑" panose="020B0503020204020204" pitchFamily="34" charset="-122"/>
                <a:ea typeface="微软雅黑" panose="020B0503020204020204" pitchFamily="34" charset="-122"/>
              </a:rPr>
              <a:t>和</a:t>
            </a:r>
            <a:r>
              <a:rPr lang="en-US" altLang="zh-CN" sz="2800" dirty="0" smtClean="0">
                <a:solidFill>
                  <a:schemeClr val="bg1"/>
                </a:solidFill>
                <a:latin typeface="微软雅黑" panose="020B0503020204020204" pitchFamily="34" charset="-122"/>
                <a:ea typeface="微软雅黑" panose="020B0503020204020204" pitchFamily="34" charset="-122"/>
              </a:rPr>
              <a:t>matchIndex</a:t>
            </a:r>
            <a:r>
              <a:rPr lang="zh-CN" altLang="en-US" sz="2800" dirty="0" smtClean="0">
                <a:solidFill>
                  <a:schemeClr val="bg1"/>
                </a:solidFill>
                <a:latin typeface="微软雅黑" panose="020B0503020204020204" pitchFamily="34" charset="-122"/>
                <a:ea typeface="微软雅黑" panose="020B0503020204020204" pitchFamily="34" charset="-122"/>
              </a:rPr>
              <a:t>更新</a:t>
            </a:r>
          </a:p>
          <a:p>
            <a:pPr marL="457200" indent="-457200">
              <a:lnSpc>
                <a:spcPct val="150000"/>
              </a:lnSpc>
              <a:buFont typeface="Wingdings" panose="05000000000000000000" pitchFamily="2" charset="2"/>
              <a:buChar char="Ø"/>
            </a:pPr>
            <a:r>
              <a:rPr lang="zh-CN" altLang="en-US" sz="2800" dirty="0" smtClean="0">
                <a:solidFill>
                  <a:schemeClr val="bg1"/>
                </a:solidFill>
                <a:latin typeface="微软雅黑" panose="020B0503020204020204" pitchFamily="34" charset="-122"/>
                <a:ea typeface="微软雅黑" panose="020B0503020204020204" pitchFamily="34" charset="-122"/>
              </a:rPr>
              <a:t>如果由于日志不一致导致</a:t>
            </a:r>
            <a:r>
              <a:rPr lang="en-US" altLang="zh-CN" sz="2800" dirty="0" smtClean="0">
                <a:solidFill>
                  <a:schemeClr val="bg1"/>
                </a:solidFill>
                <a:latin typeface="微软雅黑" panose="020B0503020204020204" pitchFamily="34" charset="-122"/>
                <a:ea typeface="微软雅黑" panose="020B0503020204020204" pitchFamily="34" charset="-122"/>
              </a:rPr>
              <a:t>AppendEntries RPC</a:t>
            </a:r>
            <a:r>
              <a:rPr lang="zh-CN" altLang="en-US" sz="2800" dirty="0" smtClean="0">
                <a:solidFill>
                  <a:schemeClr val="bg1"/>
                </a:solidFill>
                <a:latin typeface="微软雅黑" panose="020B0503020204020204" pitchFamily="34" charset="-122"/>
                <a:ea typeface="微软雅黑" panose="020B0503020204020204" pitchFamily="34" charset="-122"/>
              </a:rPr>
              <a:t>失败：</a:t>
            </a:r>
            <a:r>
              <a:rPr lang="en-US" altLang="zh-CN" sz="2800" dirty="0" smtClean="0">
                <a:solidFill>
                  <a:schemeClr val="bg1"/>
                </a:solidFill>
                <a:latin typeface="微软雅黑" panose="020B0503020204020204" pitchFamily="34" charset="-122"/>
                <a:ea typeface="微软雅黑" panose="020B0503020204020204" pitchFamily="34" charset="-122"/>
              </a:rPr>
              <a:t>nextIndex</a:t>
            </a:r>
            <a:r>
              <a:rPr lang="zh-CN" altLang="en-US" sz="2800" dirty="0" smtClean="0">
                <a:solidFill>
                  <a:schemeClr val="bg1"/>
                </a:solidFill>
                <a:latin typeface="微软雅黑" panose="020B0503020204020204" pitchFamily="34" charset="-122"/>
                <a:ea typeface="微软雅黑" panose="020B0503020204020204" pitchFamily="34" charset="-122"/>
              </a:rPr>
              <a:t>递减并且重新发送</a:t>
            </a:r>
          </a:p>
        </p:txBody>
      </p:sp>
    </p:spTree>
    <p:extLst>
      <p:ext uri="{BB962C8B-B14F-4D97-AF65-F5344CB8AC3E}">
        <p14:creationId xmlns:p14="http://schemas.microsoft.com/office/powerpoint/2010/main" val="918188227"/>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5842" name="Rectangle 1"/>
          <p:cNvSpPr>
            <a:spLocks/>
          </p:cNvSpPr>
          <p:nvPr/>
        </p:nvSpPr>
        <p:spPr bwMode="auto">
          <a:xfrm>
            <a:off x="755650" y="888703"/>
            <a:ext cx="1128514" cy="718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dirty="0" smtClean="0">
                <a:latin typeface="微软雅黑" pitchFamily="34" charset="-122"/>
                <a:ea typeface="微软雅黑" pitchFamily="34" charset="-122"/>
                <a:sym typeface="FZLanTingHeiS-EL-GB" charset="0"/>
              </a:rPr>
              <a:t>参考</a:t>
            </a:r>
            <a:endParaRPr lang="zh-CN" altLang="zh-CN" sz="1800" dirty="0">
              <a:solidFill>
                <a:srgbClr val="000000"/>
              </a:solidFill>
              <a:latin typeface="微软雅黑" pitchFamily="34" charset="-122"/>
              <a:ea typeface="微软雅黑" pitchFamily="34" charset="-122"/>
              <a:sym typeface="FZLanTingHeiS-EL-GB" charset="0"/>
            </a:endParaRPr>
          </a:p>
        </p:txBody>
      </p:sp>
      <p:sp>
        <p:nvSpPr>
          <p:cNvPr id="35843"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sp>
        <p:nvSpPr>
          <p:cNvPr id="2" name="矩形 1"/>
          <p:cNvSpPr/>
          <p:nvPr/>
        </p:nvSpPr>
        <p:spPr>
          <a:xfrm>
            <a:off x="1318792" y="3385429"/>
            <a:ext cx="18218024" cy="5262979"/>
          </a:xfrm>
          <a:prstGeom prst="rect">
            <a:avLst/>
          </a:prstGeom>
        </p:spPr>
        <p:txBody>
          <a:bodyPr wrap="square">
            <a:spAutoFit/>
          </a:bodyPr>
          <a:lstStyle/>
          <a:p>
            <a:pPr marL="514350" indent="-514350">
              <a:buAutoNum type="arabicPeriod"/>
            </a:pPr>
            <a:r>
              <a:rPr lang="en-US" altLang="zh-CN" sz="2800" dirty="0" smtClean="0">
                <a:solidFill>
                  <a:schemeClr val="bg1"/>
                </a:solidFill>
                <a:hlinkClick r:id="rId4"/>
              </a:rPr>
              <a:t>https://ramcloud.atlassian.net/wiki/download/attachments/6586375/raft.pdf</a:t>
            </a:r>
            <a:r>
              <a:rPr lang="en-US" altLang="zh-CN" sz="2800" dirty="0" smtClean="0">
                <a:solidFill>
                  <a:schemeClr val="bg1"/>
                </a:solidFill>
              </a:rPr>
              <a:t> </a:t>
            </a:r>
            <a:r>
              <a:rPr lang="zh-CN" altLang="en-US" sz="2800" dirty="0" smtClean="0">
                <a:solidFill>
                  <a:schemeClr val="bg1"/>
                </a:solidFill>
                <a:latin typeface="微软雅黑" panose="020B0503020204020204" pitchFamily="34" charset="-122"/>
                <a:ea typeface="微软雅黑" panose="020B0503020204020204" pitchFamily="34" charset="-122"/>
              </a:rPr>
              <a:t>（</a:t>
            </a:r>
            <a:r>
              <a:rPr lang="en-US" altLang="zh-CN" sz="2800" dirty="0" smtClean="0">
                <a:solidFill>
                  <a:schemeClr val="bg1"/>
                </a:solidFill>
                <a:latin typeface="微软雅黑" panose="020B0503020204020204" pitchFamily="34" charset="-122"/>
                <a:ea typeface="微软雅黑" panose="020B0503020204020204" pitchFamily="34" charset="-122"/>
              </a:rPr>
              <a:t>Raft</a:t>
            </a:r>
            <a:r>
              <a:rPr lang="zh-CN" altLang="en-US" sz="2800" dirty="0" smtClean="0">
                <a:solidFill>
                  <a:schemeClr val="bg1"/>
                </a:solidFill>
                <a:latin typeface="微软雅黑" panose="020B0503020204020204" pitchFamily="34" charset="-122"/>
                <a:ea typeface="微软雅黑" panose="020B0503020204020204" pitchFamily="34" charset="-122"/>
              </a:rPr>
              <a:t>一致性</a:t>
            </a:r>
            <a:r>
              <a:rPr lang="zh-CN" altLang="en-US" sz="2800" dirty="0">
                <a:solidFill>
                  <a:schemeClr val="bg1"/>
                </a:solidFill>
                <a:latin typeface="微软雅黑" panose="020B0503020204020204" pitchFamily="34" charset="-122"/>
                <a:ea typeface="微软雅黑" panose="020B0503020204020204" pitchFamily="34" charset="-122"/>
              </a:rPr>
              <a:t>算法</a:t>
            </a:r>
            <a:r>
              <a:rPr lang="zh-CN" altLang="en-US" sz="2800" dirty="0" smtClean="0">
                <a:solidFill>
                  <a:schemeClr val="bg1"/>
                </a:solidFill>
                <a:latin typeface="微软雅黑" panose="020B0503020204020204" pitchFamily="34" charset="-122"/>
                <a:ea typeface="微软雅黑" panose="020B0503020204020204" pitchFamily="34" charset="-122"/>
              </a:rPr>
              <a:t>论文原文）</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marL="514350" indent="-514350">
              <a:buAutoNum type="arabicPeriod"/>
            </a:pPr>
            <a:endParaRPr lang="en-US" altLang="zh-CN" sz="2800" dirty="0">
              <a:solidFill>
                <a:schemeClr val="bg1"/>
              </a:solidFill>
              <a:ea typeface="微软雅黑" panose="020B0503020204020204" pitchFamily="34" charset="-122"/>
            </a:endParaRPr>
          </a:p>
          <a:p>
            <a:pPr marL="514350" indent="-514350">
              <a:buAutoNum type="arabicPeriod"/>
            </a:pPr>
            <a:r>
              <a:rPr lang="en-US" altLang="zh-CN" sz="2800" dirty="0" smtClean="0">
                <a:solidFill>
                  <a:schemeClr val="bg1"/>
                </a:solidFill>
                <a:hlinkClick r:id="rId5"/>
              </a:rPr>
              <a:t>http://www.infoq.com/cn/articles/raft-paper</a:t>
            </a:r>
            <a:r>
              <a:rPr lang="en-US" altLang="zh-CN" sz="2800" dirty="0" smtClean="0">
                <a:solidFill>
                  <a:schemeClr val="bg1"/>
                </a:solidFill>
              </a:rPr>
              <a:t> </a:t>
            </a:r>
            <a:r>
              <a:rPr lang="zh-CN" altLang="en-US" sz="2800" dirty="0">
                <a:solidFill>
                  <a:schemeClr val="bg1"/>
                </a:solidFill>
                <a:latin typeface="微软雅黑" panose="020B0503020204020204" pitchFamily="34" charset="-122"/>
                <a:ea typeface="微软雅黑" panose="020B0503020204020204" pitchFamily="34" charset="-122"/>
              </a:rPr>
              <a:t>（</a:t>
            </a:r>
            <a:r>
              <a:rPr lang="en-US" altLang="zh-CN" sz="2800" dirty="0">
                <a:solidFill>
                  <a:schemeClr val="bg1"/>
                </a:solidFill>
                <a:latin typeface="微软雅黑" panose="020B0503020204020204" pitchFamily="34" charset="-122"/>
                <a:ea typeface="微软雅黑" panose="020B0503020204020204" pitchFamily="34" charset="-122"/>
              </a:rPr>
              <a:t>Raft</a:t>
            </a:r>
            <a:r>
              <a:rPr lang="zh-CN" altLang="en-US" sz="2800" dirty="0">
                <a:solidFill>
                  <a:schemeClr val="bg1"/>
                </a:solidFill>
                <a:latin typeface="微软雅黑" panose="020B0503020204020204" pitchFamily="34" charset="-122"/>
                <a:ea typeface="微软雅黑" panose="020B0503020204020204" pitchFamily="34" charset="-122"/>
              </a:rPr>
              <a:t>一致性算法论文译文）</a:t>
            </a:r>
            <a:endParaRPr lang="en-US" altLang="zh-CN" sz="2800" dirty="0">
              <a:solidFill>
                <a:schemeClr val="bg1"/>
              </a:solidFill>
              <a:latin typeface="微软雅黑" panose="020B0503020204020204" pitchFamily="34" charset="-122"/>
              <a:ea typeface="微软雅黑" panose="020B0503020204020204" pitchFamily="34" charset="-122"/>
            </a:endParaRPr>
          </a:p>
          <a:p>
            <a:pPr marL="514350" indent="-514350">
              <a:buAutoNum type="arabicPeriod"/>
            </a:pPr>
            <a:endParaRPr lang="en-US" altLang="zh-CN" sz="2800" dirty="0">
              <a:solidFill>
                <a:schemeClr val="bg1"/>
              </a:solidFill>
            </a:endParaRPr>
          </a:p>
          <a:p>
            <a:pPr marL="514350" indent="-514350">
              <a:buAutoNum type="arabicPeriod"/>
            </a:pPr>
            <a:r>
              <a:rPr lang="en-US" altLang="zh-CN" sz="2800" dirty="0" smtClean="0">
                <a:solidFill>
                  <a:schemeClr val="bg1"/>
                </a:solidFill>
                <a:hlinkClick r:id="rId6"/>
              </a:rPr>
              <a:t>http://thesecretlivesofdata.com/raft/</a:t>
            </a:r>
            <a:r>
              <a:rPr lang="en-US" altLang="zh-CN" sz="2800" dirty="0" smtClean="0">
                <a:solidFill>
                  <a:schemeClr val="bg1"/>
                </a:solidFill>
              </a:rPr>
              <a:t> </a:t>
            </a:r>
            <a:r>
              <a:rPr lang="zh-CN" altLang="en-US" sz="2800" dirty="0">
                <a:solidFill>
                  <a:schemeClr val="bg1"/>
                </a:solidFill>
                <a:latin typeface="微软雅黑" panose="020B0503020204020204" pitchFamily="34" charset="-122"/>
                <a:ea typeface="微软雅黑" panose="020B0503020204020204" pitchFamily="34" charset="-122"/>
              </a:rPr>
              <a:t>（</a:t>
            </a:r>
            <a:r>
              <a:rPr lang="en-US" altLang="zh-CN" sz="2800" dirty="0">
                <a:solidFill>
                  <a:schemeClr val="bg1"/>
                </a:solidFill>
                <a:latin typeface="微软雅黑" panose="020B0503020204020204" pitchFamily="34" charset="-122"/>
                <a:ea typeface="微软雅黑" panose="020B0503020204020204" pitchFamily="34" charset="-122"/>
              </a:rPr>
              <a:t>Raft</a:t>
            </a:r>
            <a:r>
              <a:rPr lang="zh-CN" altLang="en-US" sz="2800" dirty="0">
                <a:solidFill>
                  <a:schemeClr val="bg1"/>
                </a:solidFill>
                <a:latin typeface="微软雅黑" panose="020B0503020204020204" pitchFamily="34" charset="-122"/>
                <a:ea typeface="微软雅黑" panose="020B0503020204020204" pitchFamily="34" charset="-122"/>
              </a:rPr>
              <a:t>一致性算法演示动画）</a:t>
            </a:r>
            <a:endParaRPr lang="en-US" altLang="zh-CN" sz="2800" dirty="0">
              <a:solidFill>
                <a:schemeClr val="bg1"/>
              </a:solidFill>
              <a:latin typeface="微软雅黑" panose="020B0503020204020204" pitchFamily="34" charset="-122"/>
              <a:ea typeface="微软雅黑" panose="020B0503020204020204" pitchFamily="34" charset="-122"/>
            </a:endParaRPr>
          </a:p>
          <a:p>
            <a:pPr marL="514350" indent="-514350">
              <a:buAutoNum type="arabicPeriod"/>
            </a:pPr>
            <a:endParaRPr lang="en-US" altLang="zh-CN" sz="2800" dirty="0">
              <a:solidFill>
                <a:schemeClr val="bg1"/>
              </a:solidFill>
            </a:endParaRPr>
          </a:p>
          <a:p>
            <a:pPr marL="514350" indent="-514350">
              <a:buAutoNum type="arabicPeriod"/>
            </a:pPr>
            <a:r>
              <a:rPr lang="en-US" altLang="zh-CN" sz="2800" dirty="0" smtClean="0">
                <a:solidFill>
                  <a:schemeClr val="bg1"/>
                </a:solidFill>
                <a:hlinkClick r:id="rId7"/>
              </a:rPr>
              <a:t>https://raft.github.io/</a:t>
            </a:r>
            <a:r>
              <a:rPr lang="en-US" altLang="zh-CN" sz="2800" dirty="0" smtClean="0">
                <a:solidFill>
                  <a:schemeClr val="bg1"/>
                </a:solidFill>
              </a:rPr>
              <a:t> </a:t>
            </a:r>
            <a:r>
              <a:rPr lang="zh-CN" altLang="en-US" sz="2800" dirty="0">
                <a:solidFill>
                  <a:schemeClr val="bg1"/>
                </a:solidFill>
                <a:latin typeface="微软雅黑" panose="020B0503020204020204" pitchFamily="34" charset="-122"/>
                <a:ea typeface="微软雅黑" panose="020B0503020204020204" pitchFamily="34" charset="-122"/>
              </a:rPr>
              <a:t>（</a:t>
            </a:r>
            <a:r>
              <a:rPr lang="en-US" altLang="zh-CN" sz="2800" dirty="0">
                <a:solidFill>
                  <a:schemeClr val="bg1"/>
                </a:solidFill>
                <a:latin typeface="微软雅黑" panose="020B0503020204020204" pitchFamily="34" charset="-122"/>
                <a:ea typeface="微软雅黑" panose="020B0503020204020204" pitchFamily="34" charset="-122"/>
              </a:rPr>
              <a:t>Raft</a:t>
            </a:r>
            <a:r>
              <a:rPr lang="zh-CN" altLang="en-US" sz="2800" dirty="0">
                <a:solidFill>
                  <a:schemeClr val="bg1"/>
                </a:solidFill>
                <a:latin typeface="微软雅黑" panose="020B0503020204020204" pitchFamily="34" charset="-122"/>
                <a:ea typeface="微软雅黑" panose="020B0503020204020204" pitchFamily="34" charset="-122"/>
              </a:rPr>
              <a:t>一致性算法官网</a:t>
            </a:r>
            <a:r>
              <a:rPr lang="zh-CN" altLang="en-US" sz="2800" dirty="0" smtClean="0">
                <a:solidFill>
                  <a:schemeClr val="bg1"/>
                </a:solidFill>
                <a:latin typeface="微软雅黑" panose="020B0503020204020204" pitchFamily="34" charset="-122"/>
                <a:ea typeface="微软雅黑" panose="020B0503020204020204" pitchFamily="34" charset="-122"/>
              </a:rPr>
              <a:t>）</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marL="514350" indent="-514350">
              <a:buAutoNum type="arabicPeriod"/>
            </a:pPr>
            <a:endParaRPr lang="en-US" altLang="zh-CN" sz="2800" dirty="0">
              <a:solidFill>
                <a:schemeClr val="bg1"/>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2800" dirty="0" smtClean="0">
                <a:solidFill>
                  <a:schemeClr val="bg1"/>
                </a:solidFill>
                <a:latin typeface="微软雅黑" panose="020B0503020204020204" pitchFamily="34" charset="-122"/>
                <a:ea typeface="微软雅黑" panose="020B0503020204020204" pitchFamily="34" charset="-122"/>
              </a:rPr>
              <a:t>相关博客：</a:t>
            </a:r>
            <a:endParaRPr lang="en-US" altLang="zh-CN" sz="2800" dirty="0" smtClean="0">
              <a:solidFill>
                <a:schemeClr val="bg1"/>
              </a:solidFill>
              <a:latin typeface="微软雅黑" panose="020B0503020204020204" pitchFamily="34" charset="-122"/>
              <a:ea typeface="微软雅黑" panose="020B0503020204020204" pitchFamily="34" charset="-122"/>
            </a:endParaRPr>
          </a:p>
          <a:p>
            <a:r>
              <a:rPr lang="en-US" altLang="zh-CN" sz="2800" dirty="0" smtClean="0">
                <a:solidFill>
                  <a:schemeClr val="bg1"/>
                </a:solidFill>
                <a:latin typeface="微软雅黑" panose="020B0503020204020204" pitchFamily="34" charset="-122"/>
                <a:ea typeface="微软雅黑" panose="020B0503020204020204" pitchFamily="34" charset="-122"/>
              </a:rPr>
              <a:t>     </a:t>
            </a:r>
            <a:r>
              <a:rPr lang="en-US" altLang="zh-CN" sz="2800" dirty="0" smtClean="0">
                <a:solidFill>
                  <a:schemeClr val="bg1"/>
                </a:solidFill>
                <a:latin typeface="微软雅黑" panose="020B0503020204020204" pitchFamily="34" charset="-122"/>
                <a:ea typeface="微软雅黑" panose="020B0503020204020204" pitchFamily="34" charset="-122"/>
                <a:hlinkClick r:id="rId8"/>
              </a:rPr>
              <a:t>https://taozj.org/201612/learn-note-of-distributed-system-(4)-raft-consensus.html</a:t>
            </a:r>
            <a:r>
              <a:rPr lang="en-US" altLang="zh-CN" sz="2800" dirty="0" smtClean="0">
                <a:solidFill>
                  <a:schemeClr val="bg1"/>
                </a:solidFill>
                <a:latin typeface="微软雅黑" panose="020B0503020204020204" pitchFamily="34" charset="-122"/>
                <a:ea typeface="微软雅黑" panose="020B0503020204020204" pitchFamily="34" charset="-122"/>
              </a:rPr>
              <a:t> </a:t>
            </a:r>
          </a:p>
          <a:p>
            <a:r>
              <a:rPr lang="en-US" altLang="zh-CN" sz="2800" dirty="0" smtClean="0">
                <a:solidFill>
                  <a:schemeClr val="bg1"/>
                </a:solidFill>
                <a:latin typeface="微软雅黑" panose="020B0503020204020204" pitchFamily="34" charset="-122"/>
                <a:ea typeface="微软雅黑" panose="020B0503020204020204" pitchFamily="34" charset="-122"/>
              </a:rPr>
              <a:t>     </a:t>
            </a:r>
            <a:r>
              <a:rPr lang="en-US" altLang="zh-CN" sz="2800" dirty="0" smtClean="0">
                <a:solidFill>
                  <a:schemeClr val="bg1"/>
                </a:solidFill>
                <a:latin typeface="微软雅黑" panose="020B0503020204020204" pitchFamily="34" charset="-122"/>
                <a:ea typeface="微软雅黑" panose="020B0503020204020204" pitchFamily="34" charset="-122"/>
                <a:hlinkClick r:id="rId9"/>
              </a:rPr>
              <a:t>http://blog.csdn.net/cszhouwei/article/details/38374603</a:t>
            </a:r>
            <a:endParaRPr lang="en-US" altLang="zh-CN" sz="2800" dirty="0" smtClean="0">
              <a:solidFill>
                <a:schemeClr val="bg1"/>
              </a:solidFill>
              <a:latin typeface="微软雅黑" panose="020B0503020204020204" pitchFamily="34" charset="-122"/>
              <a:ea typeface="微软雅黑" panose="020B0503020204020204" pitchFamily="34" charset="-122"/>
            </a:endParaRPr>
          </a:p>
          <a:p>
            <a:r>
              <a:rPr lang="en-US" altLang="zh-CN" sz="2800" dirty="0" smtClean="0">
                <a:solidFill>
                  <a:schemeClr val="bg1"/>
                </a:solidFill>
                <a:latin typeface="微软雅黑" panose="020B0503020204020204" pitchFamily="34" charset="-122"/>
                <a:ea typeface="微软雅黑" panose="020B0503020204020204" pitchFamily="34" charset="-122"/>
              </a:rPr>
              <a:t>     </a:t>
            </a:r>
            <a:r>
              <a:rPr lang="en-US" altLang="zh-CN" sz="2800" dirty="0" smtClean="0">
                <a:solidFill>
                  <a:schemeClr val="bg1"/>
                </a:solidFill>
                <a:latin typeface="微软雅黑" panose="020B0503020204020204" pitchFamily="34" charset="-122"/>
                <a:ea typeface="微软雅黑" panose="020B0503020204020204" pitchFamily="34" charset="-122"/>
                <a:hlinkClick r:id="rId10"/>
              </a:rPr>
              <a:t>http://www.cnblogs.com/mindwind/p/5231986.html</a:t>
            </a:r>
            <a:r>
              <a:rPr lang="en-US" altLang="zh-CN" sz="2800" dirty="0" smtClean="0">
                <a:solidFill>
                  <a:schemeClr val="bg1"/>
                </a:solidFill>
                <a:latin typeface="微软雅黑" panose="020B0503020204020204" pitchFamily="34" charset="-122"/>
                <a:ea typeface="微软雅黑" panose="020B0503020204020204" pitchFamily="34" charset="-122"/>
              </a:rPr>
              <a:t> </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文本框 2"/>
          <p:cNvSpPr txBox="1">
            <a:spLocks noChangeArrowheads="1"/>
          </p:cNvSpPr>
          <p:nvPr/>
        </p:nvSpPr>
        <p:spPr bwMode="auto">
          <a:xfrm>
            <a:off x="0" y="6073775"/>
            <a:ext cx="243840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9600" b="1">
                <a:solidFill>
                  <a:srgbClr val="C91521"/>
                </a:solidFill>
                <a:latin typeface="微软雅黑" pitchFamily="34" charset="-122"/>
                <a:ea typeface="微软雅黑" pitchFamily="34" charset="-122"/>
              </a:rPr>
              <a:t>领导选取</a:t>
            </a:r>
          </a:p>
        </p:txBody>
      </p:sp>
      <p:cxnSp>
        <p:nvCxnSpPr>
          <p:cNvPr id="6147" name="直接连接符 10"/>
          <p:cNvCxnSpPr>
            <a:cxnSpLocks/>
          </p:cNvCxnSpPr>
          <p:nvPr/>
        </p:nvCxnSpPr>
        <p:spPr bwMode="auto">
          <a:xfrm>
            <a:off x="8951913" y="7642225"/>
            <a:ext cx="5761037" cy="0"/>
          </a:xfrm>
          <a:prstGeom prst="line">
            <a:avLst/>
          </a:prstGeom>
          <a:noFill/>
          <a:ln w="76200" algn="ctr">
            <a:solidFill>
              <a:srgbClr val="C9152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8" name="直接连接符 16"/>
          <p:cNvCxnSpPr>
            <a:cxnSpLocks/>
          </p:cNvCxnSpPr>
          <p:nvPr/>
        </p:nvCxnSpPr>
        <p:spPr bwMode="auto">
          <a:xfrm flipV="1">
            <a:off x="9455150" y="5562600"/>
            <a:ext cx="0" cy="2519363"/>
          </a:xfrm>
          <a:prstGeom prst="line">
            <a:avLst/>
          </a:prstGeom>
          <a:noFill/>
          <a:ln w="76200" algn="ctr">
            <a:solidFill>
              <a:srgbClr val="C9152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9" name="直接连接符 21"/>
          <p:cNvCxnSpPr>
            <a:cxnSpLocks/>
          </p:cNvCxnSpPr>
          <p:nvPr/>
        </p:nvCxnSpPr>
        <p:spPr bwMode="auto">
          <a:xfrm>
            <a:off x="9744075" y="6018213"/>
            <a:ext cx="5761038" cy="0"/>
          </a:xfrm>
          <a:prstGeom prst="line">
            <a:avLst/>
          </a:prstGeom>
          <a:noFill/>
          <a:ln w="76200" algn="ctr">
            <a:solidFill>
              <a:srgbClr val="C9152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0" name="直接连接符 22"/>
          <p:cNvCxnSpPr>
            <a:cxnSpLocks/>
          </p:cNvCxnSpPr>
          <p:nvPr/>
        </p:nvCxnSpPr>
        <p:spPr bwMode="auto">
          <a:xfrm flipV="1">
            <a:off x="14928850" y="5562600"/>
            <a:ext cx="0" cy="2519363"/>
          </a:xfrm>
          <a:prstGeom prst="line">
            <a:avLst/>
          </a:prstGeom>
          <a:noFill/>
          <a:ln w="76200" algn="ctr">
            <a:solidFill>
              <a:srgbClr val="C9152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Rectangle 1"/>
          <p:cNvSpPr>
            <a:spLocks/>
          </p:cNvSpPr>
          <p:nvPr/>
        </p:nvSpPr>
        <p:spPr bwMode="auto">
          <a:xfrm>
            <a:off x="731838" y="889000"/>
            <a:ext cx="626903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a:latin typeface="微软雅黑" pitchFamily="34" charset="-122"/>
                <a:ea typeface="微软雅黑" pitchFamily="34" charset="-122"/>
                <a:sym typeface="FZLanTingHeiS-EL-GB" charset="0"/>
              </a:rPr>
              <a:t>领导选举</a:t>
            </a:r>
            <a:r>
              <a:rPr lang="en-US" altLang="zh-CN" sz="4000">
                <a:latin typeface="微软雅黑" pitchFamily="34" charset="-122"/>
                <a:ea typeface="微软雅黑" pitchFamily="34" charset="-122"/>
                <a:sym typeface="FZLanTingHeiS-EL-GB" charset="0"/>
              </a:rPr>
              <a:t>--</a:t>
            </a:r>
            <a:r>
              <a:rPr lang="zh-CN" altLang="en-US" sz="4000">
                <a:latin typeface="微软雅黑" pitchFamily="34" charset="-122"/>
                <a:ea typeface="微软雅黑" pitchFamily="34" charset="-122"/>
                <a:sym typeface="FZLanTingHeiS-EL-GB" charset="0"/>
              </a:rPr>
              <a:t>角色</a:t>
            </a:r>
            <a:endParaRPr lang="zh-CN" altLang="zh-CN" sz="1800">
              <a:solidFill>
                <a:srgbClr val="000000"/>
              </a:solidFill>
              <a:latin typeface="微软雅黑" pitchFamily="34" charset="-122"/>
              <a:ea typeface="微软雅黑" pitchFamily="34" charset="-122"/>
              <a:sym typeface="FZLanTingHeiS-EL-GB" charset="0"/>
            </a:endParaRPr>
          </a:p>
        </p:txBody>
      </p:sp>
      <p:sp>
        <p:nvSpPr>
          <p:cNvPr id="7171"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sp>
        <p:nvSpPr>
          <p:cNvPr id="7172" name="椭圆 1"/>
          <p:cNvSpPr>
            <a:spLocks noChangeArrowheads="1"/>
          </p:cNvSpPr>
          <p:nvPr/>
        </p:nvSpPr>
        <p:spPr bwMode="auto">
          <a:xfrm>
            <a:off x="10877550" y="6524625"/>
            <a:ext cx="1368425" cy="1368425"/>
          </a:xfrm>
          <a:prstGeom prst="ellipse">
            <a:avLst/>
          </a:prstGeom>
          <a:blipFill dpi="0" rotWithShape="0">
            <a:blip r:embed="rId4"/>
            <a:srcRect/>
            <a:tile tx="0" ty="0" sx="100000" sy="100000" flip="none" algn="tl"/>
          </a:blipFill>
          <a:ln w="57150" algn="ctr">
            <a:solidFill>
              <a:schemeClr val="bg1"/>
            </a:solidFill>
            <a:prstDash val="dash"/>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7173" name="椭圆 5"/>
          <p:cNvSpPr>
            <a:spLocks noChangeArrowheads="1"/>
          </p:cNvSpPr>
          <p:nvPr/>
        </p:nvSpPr>
        <p:spPr bwMode="auto">
          <a:xfrm>
            <a:off x="5927725" y="6524625"/>
            <a:ext cx="1368425" cy="1368425"/>
          </a:xfrm>
          <a:prstGeom prst="ellipse">
            <a:avLst/>
          </a:prstGeom>
          <a:blipFill dpi="0" rotWithShape="0">
            <a:blip r:embed="rId4"/>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7174" name="椭圆 6"/>
          <p:cNvSpPr>
            <a:spLocks noChangeArrowheads="1"/>
          </p:cNvSpPr>
          <p:nvPr/>
        </p:nvSpPr>
        <p:spPr bwMode="auto">
          <a:xfrm>
            <a:off x="15828963" y="6524625"/>
            <a:ext cx="1366837" cy="1368425"/>
          </a:xfrm>
          <a:prstGeom prst="ellipse">
            <a:avLst/>
          </a:prstGeom>
          <a:blipFill dpi="0" rotWithShape="0">
            <a:blip r:embed="rId4"/>
            <a:srcRect/>
            <a:tile tx="0" ty="0" sx="100000" sy="100000" flip="none" algn="tl"/>
          </a:blipFill>
          <a:ln w="57150" algn="ctr">
            <a:solidFill>
              <a:schemeClr val="bg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3" name="TextBox 2"/>
          <p:cNvSpPr txBox="1"/>
          <p:nvPr/>
        </p:nvSpPr>
        <p:spPr>
          <a:xfrm>
            <a:off x="5099050" y="8108950"/>
            <a:ext cx="3024188" cy="1384300"/>
          </a:xfrm>
          <a:prstGeom prst="rect">
            <a:avLst/>
          </a:prstGeom>
          <a:noFill/>
        </p:spPr>
        <p:txBody>
          <a:bodyPr>
            <a:spAutoFit/>
          </a:bodyPr>
          <a:lstStyle/>
          <a:p>
            <a:pPr algn="ctr" eaLnBrk="1">
              <a:defRPr/>
            </a:pPr>
            <a:r>
              <a:rPr lang="zh-CN" altLang="en-US" sz="4400" dirty="0">
                <a:solidFill>
                  <a:schemeClr val="bg1"/>
                </a:solidFill>
                <a:latin typeface="微软雅黑" panose="020B0503020204020204" pitchFamily="34" charset="-122"/>
                <a:ea typeface="微软雅黑" panose="020B0503020204020204" pitchFamily="34" charset="-122"/>
              </a:rPr>
              <a:t>追随者</a:t>
            </a:r>
            <a:endParaRPr lang="en-US" altLang="zh-CN" sz="4400" dirty="0">
              <a:solidFill>
                <a:schemeClr val="bg1"/>
              </a:solidFill>
              <a:latin typeface="微软雅黑" panose="020B0503020204020204" pitchFamily="34" charset="-122"/>
              <a:ea typeface="微软雅黑" panose="020B0503020204020204" pitchFamily="34" charset="-122"/>
            </a:endParaRPr>
          </a:p>
          <a:p>
            <a:pPr algn="ctr" eaLnBrk="1">
              <a:defRPr/>
            </a:pPr>
            <a:r>
              <a:rPr lang="en-US" altLang="zh-CN" sz="4000" dirty="0">
                <a:solidFill>
                  <a:schemeClr val="tx1">
                    <a:lumMod val="50000"/>
                  </a:schemeClr>
                </a:solidFill>
                <a:latin typeface="微软雅黑" panose="020B0503020204020204" pitchFamily="34" charset="-122"/>
                <a:ea typeface="微软雅黑" panose="020B0503020204020204" pitchFamily="34" charset="-122"/>
              </a:rPr>
              <a:t>Follower</a:t>
            </a:r>
            <a:endParaRPr lang="zh-CN" altLang="en-US" sz="4400" dirty="0">
              <a:solidFill>
                <a:schemeClr val="tx1">
                  <a:lumMod val="50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10031413" y="8189913"/>
            <a:ext cx="3060700" cy="1385887"/>
          </a:xfrm>
          <a:prstGeom prst="rect">
            <a:avLst/>
          </a:prstGeom>
          <a:noFill/>
        </p:spPr>
        <p:txBody>
          <a:bodyPr>
            <a:spAutoFit/>
          </a:bodyPr>
          <a:lstStyle/>
          <a:p>
            <a:pPr algn="ctr" eaLnBrk="1">
              <a:defRPr/>
            </a:pPr>
            <a:r>
              <a:rPr lang="zh-CN" altLang="en-US" sz="4400" dirty="0">
                <a:solidFill>
                  <a:schemeClr val="bg1"/>
                </a:solidFill>
                <a:latin typeface="微软雅黑" panose="020B0503020204020204" pitchFamily="34" charset="-122"/>
                <a:ea typeface="微软雅黑" panose="020B0503020204020204" pitchFamily="34" charset="-122"/>
              </a:rPr>
              <a:t>候选人</a:t>
            </a:r>
            <a:endParaRPr lang="en-US" altLang="zh-CN" sz="4400" dirty="0">
              <a:solidFill>
                <a:schemeClr val="bg1"/>
              </a:solidFill>
              <a:latin typeface="微软雅黑" panose="020B0503020204020204" pitchFamily="34" charset="-122"/>
              <a:ea typeface="微软雅黑" panose="020B0503020204020204" pitchFamily="34" charset="-122"/>
            </a:endParaRPr>
          </a:p>
          <a:p>
            <a:pPr algn="ctr" eaLnBrk="1">
              <a:defRPr/>
            </a:pPr>
            <a:r>
              <a:rPr lang="en-US" altLang="zh-CN" sz="4000" dirty="0">
                <a:solidFill>
                  <a:schemeClr val="tx1">
                    <a:lumMod val="50000"/>
                  </a:schemeClr>
                </a:solidFill>
                <a:latin typeface="微软雅黑" panose="020B0503020204020204" pitchFamily="34" charset="-122"/>
                <a:ea typeface="微软雅黑" panose="020B0503020204020204" pitchFamily="34" charset="-122"/>
              </a:rPr>
              <a:t>Candidate</a:t>
            </a:r>
            <a:endParaRPr lang="zh-CN" altLang="en-US" sz="4000" dirty="0">
              <a:solidFill>
                <a:schemeClr val="tx1">
                  <a:lumMod val="50000"/>
                </a:schemeClr>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15287625" y="8108950"/>
            <a:ext cx="2449513" cy="1384300"/>
          </a:xfrm>
          <a:prstGeom prst="rect">
            <a:avLst/>
          </a:prstGeom>
          <a:noFill/>
        </p:spPr>
        <p:txBody>
          <a:bodyPr>
            <a:spAutoFit/>
          </a:bodyPr>
          <a:lstStyle/>
          <a:p>
            <a:pPr algn="ctr" eaLnBrk="1">
              <a:defRPr/>
            </a:pPr>
            <a:r>
              <a:rPr lang="zh-CN" altLang="en-US" sz="4400" dirty="0">
                <a:solidFill>
                  <a:schemeClr val="bg1"/>
                </a:solidFill>
                <a:latin typeface="微软雅黑" panose="020B0503020204020204" pitchFamily="34" charset="-122"/>
                <a:ea typeface="微软雅黑" panose="020B0503020204020204" pitchFamily="34" charset="-122"/>
              </a:rPr>
              <a:t>领导人</a:t>
            </a:r>
            <a:endParaRPr lang="en-US" altLang="zh-CN" sz="4400" dirty="0">
              <a:solidFill>
                <a:schemeClr val="bg1"/>
              </a:solidFill>
              <a:latin typeface="微软雅黑" panose="020B0503020204020204" pitchFamily="34" charset="-122"/>
              <a:ea typeface="微软雅黑" panose="020B0503020204020204" pitchFamily="34" charset="-122"/>
            </a:endParaRPr>
          </a:p>
          <a:p>
            <a:pPr algn="ctr" eaLnBrk="1">
              <a:defRPr/>
            </a:pPr>
            <a:r>
              <a:rPr lang="en-US" altLang="zh-CN" sz="4000" dirty="0">
                <a:solidFill>
                  <a:schemeClr val="tx1">
                    <a:lumMod val="50000"/>
                  </a:schemeClr>
                </a:solidFill>
                <a:latin typeface="微软雅黑" panose="020B0503020204020204" pitchFamily="34" charset="-122"/>
                <a:ea typeface="微软雅黑" panose="020B0503020204020204" pitchFamily="34" charset="-122"/>
              </a:rPr>
              <a:t>Leader</a:t>
            </a:r>
            <a:endParaRPr lang="zh-CN" altLang="en-US" sz="4400" dirty="0">
              <a:solidFill>
                <a:schemeClr val="tx1">
                  <a:lumMod val="50000"/>
                </a:schemeClr>
              </a:solidFill>
              <a:latin typeface="微软雅黑" panose="020B0503020204020204" pitchFamily="34" charset="-122"/>
              <a:ea typeface="微软雅黑" panose="020B0503020204020204" pitchFamily="34" charset="-122"/>
            </a:endParaRPr>
          </a:p>
        </p:txBody>
      </p:sp>
      <p:cxnSp>
        <p:nvCxnSpPr>
          <p:cNvPr id="7178" name="直接箭头连接符 14"/>
          <p:cNvCxnSpPr>
            <a:cxnSpLocks noChangeShapeType="1"/>
          </p:cNvCxnSpPr>
          <p:nvPr/>
        </p:nvCxnSpPr>
        <p:spPr bwMode="auto">
          <a:xfrm>
            <a:off x="7907338" y="7446963"/>
            <a:ext cx="2447925" cy="0"/>
          </a:xfrm>
          <a:prstGeom prst="straightConnector1">
            <a:avLst/>
          </a:prstGeom>
          <a:noFill/>
          <a:ln w="25400" algn="ctr">
            <a:solidFill>
              <a:schemeClr val="bg1"/>
            </a:solidFill>
            <a:miter lim="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9" name="直接箭头连接符 19"/>
          <p:cNvCxnSpPr>
            <a:cxnSpLocks noChangeShapeType="1"/>
          </p:cNvCxnSpPr>
          <p:nvPr/>
        </p:nvCxnSpPr>
        <p:spPr bwMode="auto">
          <a:xfrm>
            <a:off x="12839700" y="7432675"/>
            <a:ext cx="2447925" cy="0"/>
          </a:xfrm>
          <a:prstGeom prst="straightConnector1">
            <a:avLst/>
          </a:prstGeom>
          <a:noFill/>
          <a:ln w="25400" algn="ctr">
            <a:solidFill>
              <a:schemeClr val="bg1"/>
            </a:solidFill>
            <a:miter lim="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80" name="TextBox 15"/>
          <p:cNvSpPr txBox="1">
            <a:spLocks noChangeArrowheads="1"/>
          </p:cNvSpPr>
          <p:nvPr/>
        </p:nvSpPr>
        <p:spPr bwMode="auto">
          <a:xfrm>
            <a:off x="7893050" y="6862763"/>
            <a:ext cx="2449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3200">
                <a:solidFill>
                  <a:schemeClr val="bg1"/>
                </a:solidFill>
                <a:latin typeface="微软雅黑" pitchFamily="34" charset="-122"/>
                <a:ea typeface="微软雅黑" pitchFamily="34" charset="-122"/>
              </a:rPr>
              <a:t>发起投票</a:t>
            </a:r>
          </a:p>
        </p:txBody>
      </p:sp>
      <p:sp>
        <p:nvSpPr>
          <p:cNvPr id="7181" name="TextBox 21"/>
          <p:cNvSpPr txBox="1">
            <a:spLocks noChangeArrowheads="1"/>
          </p:cNvSpPr>
          <p:nvPr/>
        </p:nvSpPr>
        <p:spPr bwMode="auto">
          <a:xfrm>
            <a:off x="12839700" y="6848475"/>
            <a:ext cx="2447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3200">
                <a:solidFill>
                  <a:schemeClr val="bg1"/>
                </a:solidFill>
                <a:latin typeface="微软雅黑" pitchFamily="34" charset="-122"/>
                <a:ea typeface="微软雅黑" pitchFamily="34" charset="-122"/>
              </a:rPr>
              <a:t>获得多数票</a:t>
            </a:r>
          </a:p>
        </p:txBody>
      </p:sp>
      <p:cxnSp>
        <p:nvCxnSpPr>
          <p:cNvPr id="7182" name="直接连接符 22"/>
          <p:cNvCxnSpPr>
            <a:cxnSpLocks noChangeShapeType="1"/>
          </p:cNvCxnSpPr>
          <p:nvPr/>
        </p:nvCxnSpPr>
        <p:spPr bwMode="auto">
          <a:xfrm flipV="1">
            <a:off x="16513175" y="5273675"/>
            <a:ext cx="0" cy="1079500"/>
          </a:xfrm>
          <a:prstGeom prst="line">
            <a:avLst/>
          </a:prstGeom>
          <a:noFill/>
          <a:ln w="25400" algn="ctr">
            <a:solidFill>
              <a:schemeClr val="bg1"/>
            </a:solidFill>
            <a:miter lim="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3" name="直接连接符 24"/>
          <p:cNvCxnSpPr>
            <a:cxnSpLocks noChangeShapeType="1"/>
          </p:cNvCxnSpPr>
          <p:nvPr/>
        </p:nvCxnSpPr>
        <p:spPr bwMode="auto">
          <a:xfrm flipH="1">
            <a:off x="6611938" y="5273675"/>
            <a:ext cx="9901237" cy="0"/>
          </a:xfrm>
          <a:prstGeom prst="line">
            <a:avLst/>
          </a:prstGeom>
          <a:noFill/>
          <a:ln w="25400" algn="ctr">
            <a:solidFill>
              <a:schemeClr val="bg1"/>
            </a:solidFill>
            <a:miter lim="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4" name="直接箭头连接符 28"/>
          <p:cNvCxnSpPr>
            <a:cxnSpLocks noChangeShapeType="1"/>
          </p:cNvCxnSpPr>
          <p:nvPr/>
        </p:nvCxnSpPr>
        <p:spPr bwMode="auto">
          <a:xfrm>
            <a:off x="6611938" y="5273675"/>
            <a:ext cx="0" cy="1079500"/>
          </a:xfrm>
          <a:prstGeom prst="straightConnector1">
            <a:avLst/>
          </a:prstGeom>
          <a:noFill/>
          <a:ln w="25400" algn="ctr">
            <a:solidFill>
              <a:schemeClr val="bg1"/>
            </a:solidFill>
            <a:miter lim="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85" name="TextBox 30"/>
          <p:cNvSpPr txBox="1">
            <a:spLocks noChangeArrowheads="1"/>
          </p:cNvSpPr>
          <p:nvPr/>
        </p:nvSpPr>
        <p:spPr bwMode="auto">
          <a:xfrm>
            <a:off x="9117013" y="4689475"/>
            <a:ext cx="50911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3200" dirty="0" smtClean="0">
                <a:solidFill>
                  <a:srgbClr val="C00000"/>
                </a:solidFill>
                <a:latin typeface="微软雅黑" pitchFamily="34" charset="-122"/>
                <a:ea typeface="微软雅黑" pitchFamily="34" charset="-122"/>
              </a:rPr>
              <a:t>任期号</a:t>
            </a:r>
            <a:r>
              <a:rPr lang="zh-CN" altLang="en-US" sz="3200" dirty="0" smtClean="0">
                <a:solidFill>
                  <a:schemeClr val="bg1"/>
                </a:solidFill>
                <a:latin typeface="微软雅黑" pitchFamily="34" charset="-122"/>
                <a:ea typeface="微软雅黑" pitchFamily="34" charset="-122"/>
              </a:rPr>
              <a:t>比</a:t>
            </a:r>
            <a:r>
              <a:rPr lang="zh-CN" altLang="en-US" sz="3200" dirty="0">
                <a:solidFill>
                  <a:schemeClr val="bg1"/>
                </a:solidFill>
                <a:latin typeface="微软雅黑" pitchFamily="34" charset="-122"/>
                <a:ea typeface="微软雅黑" pitchFamily="34" charset="-122"/>
              </a:rPr>
              <a:t>其他的服务器小</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Rectangle 1"/>
          <p:cNvSpPr>
            <a:spLocks/>
          </p:cNvSpPr>
          <p:nvPr/>
        </p:nvSpPr>
        <p:spPr bwMode="auto">
          <a:xfrm>
            <a:off x="731838" y="889000"/>
            <a:ext cx="4619625"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a:latin typeface="微软雅黑" pitchFamily="34" charset="-122"/>
                <a:ea typeface="微软雅黑" pitchFamily="34" charset="-122"/>
                <a:sym typeface="FZLanTingHeiS-EL-GB" charset="0"/>
              </a:rPr>
              <a:t>领导选举</a:t>
            </a:r>
            <a:r>
              <a:rPr lang="en-US" altLang="zh-CN" sz="4000">
                <a:latin typeface="微软雅黑" pitchFamily="34" charset="-122"/>
                <a:ea typeface="微软雅黑" pitchFamily="34" charset="-122"/>
                <a:sym typeface="FZLanTingHeiS-EL-GB" charset="0"/>
              </a:rPr>
              <a:t>--</a:t>
            </a:r>
            <a:r>
              <a:rPr lang="zh-CN" altLang="en-US" sz="4000">
                <a:latin typeface="微软雅黑" pitchFamily="34" charset="-122"/>
                <a:ea typeface="微软雅黑" pitchFamily="34" charset="-122"/>
                <a:sym typeface="FZLanTingHeiS-EL-GB" charset="0"/>
              </a:rPr>
              <a:t>任期</a:t>
            </a:r>
            <a:endParaRPr lang="zh-CN" altLang="zh-CN" sz="1800">
              <a:solidFill>
                <a:srgbClr val="000000"/>
              </a:solidFill>
              <a:latin typeface="微软雅黑" pitchFamily="34" charset="-122"/>
              <a:ea typeface="微软雅黑" pitchFamily="34" charset="-122"/>
              <a:sym typeface="FZLanTingHeiS-EL-GB" charset="0"/>
            </a:endParaRPr>
          </a:p>
        </p:txBody>
      </p:sp>
      <p:sp>
        <p:nvSpPr>
          <p:cNvPr id="9219"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pic>
        <p:nvPicPr>
          <p:cNvPr id="9220" name="Picture 2" descr="http://wx3.sinaimg.cn/mw690/4858d6a8ly1fc9vx0s6l6j20ef05odg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28625" y="6200775"/>
            <a:ext cx="9361488" cy="367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矩形 3"/>
          <p:cNvSpPr>
            <a:spLocks noChangeArrowheads="1"/>
          </p:cNvSpPr>
          <p:nvPr/>
        </p:nvSpPr>
        <p:spPr bwMode="auto">
          <a:xfrm>
            <a:off x="958850" y="6146800"/>
            <a:ext cx="1063625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150000"/>
              </a:lnSpc>
            </a:pPr>
            <a:r>
              <a:rPr lang="en-US" altLang="zh-CN" sz="3200" dirty="0">
                <a:solidFill>
                  <a:schemeClr val="bg1"/>
                </a:solidFill>
                <a:latin typeface="微软雅黑" pitchFamily="34" charset="-122"/>
                <a:ea typeface="微软雅黑" pitchFamily="34" charset="-122"/>
              </a:rPr>
              <a:t>Raft </a:t>
            </a:r>
            <a:r>
              <a:rPr lang="zh-CN" altLang="en-US" sz="3200" dirty="0">
                <a:solidFill>
                  <a:schemeClr val="bg1"/>
                </a:solidFill>
                <a:latin typeface="微软雅黑" pitchFamily="34" charset="-122"/>
                <a:ea typeface="微软雅黑" pitchFamily="34" charset="-122"/>
              </a:rPr>
              <a:t>算法将时间划分成为任意不同长度的任期（</a:t>
            </a:r>
            <a:r>
              <a:rPr lang="en-US" altLang="zh-CN" sz="3200" dirty="0">
                <a:solidFill>
                  <a:schemeClr val="bg1"/>
                </a:solidFill>
                <a:latin typeface="微软雅黑" pitchFamily="34" charset="-122"/>
                <a:ea typeface="微软雅黑" pitchFamily="34" charset="-122"/>
              </a:rPr>
              <a:t>term</a:t>
            </a:r>
            <a:r>
              <a:rPr lang="zh-CN" altLang="en-US" sz="3200" dirty="0">
                <a:solidFill>
                  <a:schemeClr val="bg1"/>
                </a:solidFill>
                <a:latin typeface="微软雅黑" pitchFamily="34" charset="-122"/>
                <a:ea typeface="微软雅黑" pitchFamily="34" charset="-122"/>
              </a:rPr>
              <a:t>），任期用连续的数字进行表示。每一个任期的开始都是一次选举（</a:t>
            </a:r>
            <a:r>
              <a:rPr lang="en-US" altLang="zh-CN" sz="3200" dirty="0">
                <a:solidFill>
                  <a:schemeClr val="bg1"/>
                </a:solidFill>
                <a:latin typeface="微软雅黑" pitchFamily="34" charset="-122"/>
                <a:ea typeface="微软雅黑" pitchFamily="34" charset="-122"/>
              </a:rPr>
              <a:t>election</a:t>
            </a:r>
            <a:r>
              <a:rPr lang="zh-CN" altLang="en-US" sz="3200" dirty="0">
                <a:solidFill>
                  <a:schemeClr val="bg1"/>
                </a:solidFill>
                <a:latin typeface="微软雅黑" pitchFamily="34" charset="-122"/>
                <a:ea typeface="微软雅黑" pitchFamily="34" charset="-122"/>
              </a:rPr>
              <a:t>）。如果一个候选人赢得了选举，它就会在该任期的剩余时间担任领导人，如果没有选出领导人，将会开始另一个任期，并且立刻开始下一次选举。</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242" name="Rectangle 1"/>
          <p:cNvSpPr>
            <a:spLocks/>
          </p:cNvSpPr>
          <p:nvPr/>
        </p:nvSpPr>
        <p:spPr bwMode="auto">
          <a:xfrm>
            <a:off x="731838" y="889000"/>
            <a:ext cx="4619625"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a:latin typeface="微软雅黑" pitchFamily="34" charset="-122"/>
                <a:ea typeface="微软雅黑" pitchFamily="34" charset="-122"/>
                <a:sym typeface="FZLanTingHeiS-EL-GB" charset="0"/>
              </a:rPr>
              <a:t>领导选举</a:t>
            </a:r>
            <a:r>
              <a:rPr lang="en-US" altLang="zh-CN" sz="4000">
                <a:latin typeface="微软雅黑" pitchFamily="34" charset="-122"/>
                <a:ea typeface="微软雅黑" pitchFamily="34" charset="-122"/>
                <a:sym typeface="FZLanTingHeiS-EL-GB" charset="0"/>
              </a:rPr>
              <a:t>--</a:t>
            </a:r>
            <a:r>
              <a:rPr lang="zh-CN" altLang="en-US" sz="4000">
                <a:latin typeface="微软雅黑" pitchFamily="34" charset="-122"/>
                <a:ea typeface="微软雅黑" pitchFamily="34" charset="-122"/>
                <a:sym typeface="FZLanTingHeiS-EL-GB" charset="0"/>
              </a:rPr>
              <a:t>开始</a:t>
            </a:r>
            <a:endParaRPr lang="zh-CN" altLang="zh-CN" sz="1800">
              <a:solidFill>
                <a:srgbClr val="000000"/>
              </a:solidFill>
              <a:latin typeface="微软雅黑" pitchFamily="34" charset="-122"/>
              <a:ea typeface="微软雅黑" pitchFamily="34" charset="-122"/>
              <a:sym typeface="FZLanTingHeiS-EL-GB" charset="0"/>
            </a:endParaRPr>
          </a:p>
        </p:txBody>
      </p:sp>
      <p:sp>
        <p:nvSpPr>
          <p:cNvPr id="10243"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sp>
        <p:nvSpPr>
          <p:cNvPr id="10244" name="TextBox 1"/>
          <p:cNvSpPr txBox="1">
            <a:spLocks noChangeArrowheads="1"/>
          </p:cNvSpPr>
          <p:nvPr/>
        </p:nvSpPr>
        <p:spPr bwMode="auto">
          <a:xfrm>
            <a:off x="1030288" y="4841875"/>
            <a:ext cx="100822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zh-CN" altLang="en-US" sz="4000">
                <a:solidFill>
                  <a:schemeClr val="bg1"/>
                </a:solidFill>
                <a:latin typeface="微软雅黑" pitchFamily="34" charset="-122"/>
                <a:ea typeface="微软雅黑" pitchFamily="34" charset="-122"/>
              </a:rPr>
              <a:t>什么时候开始选举？</a:t>
            </a:r>
            <a:r>
              <a:rPr lang="en-US" altLang="zh-CN" sz="4000">
                <a:solidFill>
                  <a:srgbClr val="C00000"/>
                </a:solidFill>
                <a:latin typeface="微软雅黑" pitchFamily="34" charset="-122"/>
                <a:ea typeface="微软雅黑" pitchFamily="34" charset="-122"/>
              </a:rPr>
              <a:t>--</a:t>
            </a:r>
            <a:r>
              <a:rPr lang="zh-CN" altLang="en-US" sz="4000">
                <a:solidFill>
                  <a:srgbClr val="C00000"/>
                </a:solidFill>
                <a:latin typeface="微软雅黑" pitchFamily="34" charset="-122"/>
                <a:ea typeface="微软雅黑" pitchFamily="34" charset="-122"/>
              </a:rPr>
              <a:t>心跳机制</a:t>
            </a:r>
          </a:p>
        </p:txBody>
      </p:sp>
      <p:sp>
        <p:nvSpPr>
          <p:cNvPr id="10245" name="TextBox 2"/>
          <p:cNvSpPr txBox="1">
            <a:spLocks noChangeArrowheads="1"/>
          </p:cNvSpPr>
          <p:nvPr/>
        </p:nvSpPr>
        <p:spPr bwMode="auto">
          <a:xfrm>
            <a:off x="1027113" y="6065838"/>
            <a:ext cx="1137761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150000"/>
              </a:lnSpc>
            </a:pPr>
            <a:r>
              <a:rPr lang="zh-CN" altLang="en-US" sz="3600">
                <a:solidFill>
                  <a:schemeClr val="bg1"/>
                </a:solidFill>
                <a:latin typeface="微软雅黑" pitchFamily="34" charset="-122"/>
                <a:ea typeface="微软雅黑" pitchFamily="34" charset="-122"/>
              </a:rPr>
              <a:t>领导人会向所有追随者周期性发送心跳来保证它们的领导人地位。如果一个追随者在一个周期内没有收到心跳信息</a:t>
            </a:r>
            <a:r>
              <a:rPr lang="en-US" altLang="zh-CN" sz="3600">
                <a:solidFill>
                  <a:schemeClr val="bg1"/>
                </a:solidFill>
                <a:latin typeface="微软雅黑" pitchFamily="34" charset="-122"/>
                <a:ea typeface="微软雅黑" pitchFamily="34" charset="-122"/>
              </a:rPr>
              <a:t>,</a:t>
            </a:r>
            <a:r>
              <a:rPr lang="zh-CN" altLang="en-US" sz="3600">
                <a:solidFill>
                  <a:schemeClr val="bg1"/>
                </a:solidFill>
                <a:latin typeface="微软雅黑" pitchFamily="34" charset="-122"/>
                <a:ea typeface="微软雅黑" pitchFamily="34" charset="-122"/>
              </a:rPr>
              <a:t>然后它就会假定没有可用的领导人并且开始一次选举来选出一个新的领导人。</a:t>
            </a:r>
          </a:p>
        </p:txBody>
      </p:sp>
      <p:sp>
        <p:nvSpPr>
          <p:cNvPr id="6" name="椭圆 39"/>
          <p:cNvSpPr>
            <a:spLocks noChangeArrowheads="1"/>
          </p:cNvSpPr>
          <p:nvPr/>
        </p:nvSpPr>
        <p:spPr bwMode="auto">
          <a:xfrm>
            <a:off x="14136216" y="6893074"/>
            <a:ext cx="1008062" cy="1008062"/>
          </a:xfrm>
          <a:prstGeom prst="ellipse">
            <a:avLst/>
          </a:prstGeom>
          <a:blipFill dpi="0" rotWithShape="0">
            <a:blip r:embed="rId3"/>
            <a:srcRect/>
            <a:tile tx="0" ty="0" sx="100000" sy="100000" flip="none" algn="tl"/>
          </a:blipFill>
          <a:ln w="57150" algn="ctr">
            <a:solidFill>
              <a:schemeClr val="bg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7" name="椭圆 40"/>
          <p:cNvSpPr>
            <a:spLocks noChangeArrowheads="1"/>
          </p:cNvSpPr>
          <p:nvPr/>
        </p:nvSpPr>
        <p:spPr bwMode="auto">
          <a:xfrm>
            <a:off x="16765116" y="5086499"/>
            <a:ext cx="1008062"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8" name="椭圆 41"/>
          <p:cNvSpPr>
            <a:spLocks noChangeArrowheads="1"/>
          </p:cNvSpPr>
          <p:nvPr/>
        </p:nvSpPr>
        <p:spPr bwMode="auto">
          <a:xfrm>
            <a:off x="16765116" y="8412311"/>
            <a:ext cx="1008062" cy="1008063"/>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9" name="TextBox 42"/>
          <p:cNvSpPr txBox="1">
            <a:spLocks noChangeArrowheads="1"/>
          </p:cNvSpPr>
          <p:nvPr/>
        </p:nvSpPr>
        <p:spPr bwMode="auto">
          <a:xfrm>
            <a:off x="14317191" y="6966099"/>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A</a:t>
            </a:r>
            <a:endParaRPr lang="zh-CN" altLang="en-US">
              <a:ea typeface="宋体" pitchFamily="2" charset="-122"/>
            </a:endParaRPr>
          </a:p>
        </p:txBody>
      </p:sp>
      <p:sp>
        <p:nvSpPr>
          <p:cNvPr id="10" name="TextBox 43"/>
          <p:cNvSpPr txBox="1">
            <a:spLocks noChangeArrowheads="1"/>
          </p:cNvSpPr>
          <p:nvPr/>
        </p:nvSpPr>
        <p:spPr bwMode="auto">
          <a:xfrm>
            <a:off x="16944503" y="5159524"/>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B</a:t>
            </a:r>
            <a:endParaRPr lang="zh-CN" altLang="en-US">
              <a:ea typeface="宋体" pitchFamily="2" charset="-122"/>
            </a:endParaRPr>
          </a:p>
        </p:txBody>
      </p:sp>
      <p:sp>
        <p:nvSpPr>
          <p:cNvPr id="12" name="TextBox 45"/>
          <p:cNvSpPr txBox="1">
            <a:spLocks noChangeArrowheads="1"/>
          </p:cNvSpPr>
          <p:nvPr/>
        </p:nvSpPr>
        <p:spPr bwMode="auto">
          <a:xfrm>
            <a:off x="16944503" y="8485336"/>
            <a:ext cx="6477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C</a:t>
            </a:r>
            <a:endParaRPr lang="zh-CN" altLang="en-US">
              <a:ea typeface="宋体" pitchFamily="2" charset="-122"/>
            </a:endParaRPr>
          </a:p>
        </p:txBody>
      </p:sp>
      <p:cxnSp>
        <p:nvCxnSpPr>
          <p:cNvPr id="14" name="直接箭头连接符 48"/>
          <p:cNvCxnSpPr>
            <a:cxnSpLocks noChangeShapeType="1"/>
            <a:stCxn id="6" idx="7"/>
            <a:endCxn id="7" idx="3"/>
          </p:cNvCxnSpPr>
          <p:nvPr/>
        </p:nvCxnSpPr>
        <p:spPr bwMode="auto">
          <a:xfrm flipV="1">
            <a:off x="14996641" y="5946924"/>
            <a:ext cx="1916112" cy="1093787"/>
          </a:xfrm>
          <a:prstGeom prst="straightConnector1">
            <a:avLst/>
          </a:prstGeom>
          <a:noFill/>
          <a:ln w="25400" algn="ctr">
            <a:solidFill>
              <a:schemeClr val="bg1"/>
            </a:solidFill>
            <a:miter lim="0"/>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49"/>
          <p:cNvCxnSpPr>
            <a:cxnSpLocks noChangeShapeType="1"/>
            <a:stCxn id="6" idx="5"/>
            <a:endCxn id="8" idx="2"/>
          </p:cNvCxnSpPr>
          <p:nvPr/>
        </p:nvCxnSpPr>
        <p:spPr bwMode="auto">
          <a:xfrm>
            <a:off x="14996641" y="7753499"/>
            <a:ext cx="1768475" cy="1162050"/>
          </a:xfrm>
          <a:prstGeom prst="straightConnector1">
            <a:avLst/>
          </a:prstGeom>
          <a:noFill/>
          <a:ln w="25400" algn="ctr">
            <a:solidFill>
              <a:schemeClr val="bg1"/>
            </a:solidFill>
            <a:miter lim="0"/>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50"/>
          <p:cNvSpPr txBox="1">
            <a:spLocks noChangeArrowheads="1"/>
          </p:cNvSpPr>
          <p:nvPr/>
        </p:nvSpPr>
        <p:spPr bwMode="auto">
          <a:xfrm rot="19814072">
            <a:off x="14831541" y="6045349"/>
            <a:ext cx="2035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dirty="0" smtClean="0">
                <a:solidFill>
                  <a:srgbClr val="C91521"/>
                </a:solidFill>
                <a:latin typeface="微软雅黑" pitchFamily="34" charset="-122"/>
                <a:ea typeface="微软雅黑" pitchFamily="34" charset="-122"/>
              </a:rPr>
              <a:t>heartbeat</a:t>
            </a:r>
            <a:endParaRPr lang="zh-CN" altLang="en-US" sz="2400" dirty="0">
              <a:solidFill>
                <a:schemeClr val="bg1"/>
              </a:solidFill>
              <a:latin typeface="微软雅黑" pitchFamily="34" charset="-122"/>
              <a:ea typeface="微软雅黑" pitchFamily="34" charset="-122"/>
            </a:endParaRPr>
          </a:p>
        </p:txBody>
      </p:sp>
      <p:sp>
        <p:nvSpPr>
          <p:cNvPr id="17" name="TextBox 51"/>
          <p:cNvSpPr txBox="1">
            <a:spLocks noChangeArrowheads="1"/>
          </p:cNvSpPr>
          <p:nvPr/>
        </p:nvSpPr>
        <p:spPr bwMode="auto">
          <a:xfrm rot="1934754">
            <a:off x="14883928" y="7870974"/>
            <a:ext cx="2132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dirty="0">
                <a:solidFill>
                  <a:srgbClr val="C91521"/>
                </a:solidFill>
                <a:latin typeface="微软雅黑" pitchFamily="34" charset="-122"/>
                <a:ea typeface="微软雅黑" pitchFamily="34" charset="-122"/>
              </a:rPr>
              <a:t>heartbeat</a:t>
            </a:r>
            <a:endParaRPr lang="zh-CN" altLang="en-US" sz="2400" dirty="0">
              <a:solidFill>
                <a:srgbClr val="C91521"/>
              </a:solidFill>
              <a:latin typeface="微软雅黑" pitchFamily="34" charset="-122"/>
              <a:ea typeface="微软雅黑" pitchFamily="34" charset="-122"/>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266" name="Rectangle 1"/>
          <p:cNvSpPr>
            <a:spLocks/>
          </p:cNvSpPr>
          <p:nvPr/>
        </p:nvSpPr>
        <p:spPr bwMode="auto">
          <a:xfrm>
            <a:off x="755650" y="889000"/>
            <a:ext cx="6035675"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a:latin typeface="微软雅黑" pitchFamily="34" charset="-122"/>
                <a:ea typeface="微软雅黑" pitchFamily="34" charset="-122"/>
                <a:sym typeface="FZLanTingHeiS-EL-GB" charset="0"/>
              </a:rPr>
              <a:t>领导选举</a:t>
            </a:r>
            <a:r>
              <a:rPr lang="en-US" altLang="zh-CN" sz="4000">
                <a:latin typeface="微软雅黑" pitchFamily="34" charset="-122"/>
                <a:ea typeface="微软雅黑" pitchFamily="34" charset="-122"/>
                <a:sym typeface="FZLanTingHeiS-EL-GB" charset="0"/>
              </a:rPr>
              <a:t>--</a:t>
            </a:r>
            <a:r>
              <a:rPr lang="zh-CN" altLang="en-US" sz="4000">
                <a:latin typeface="微软雅黑" pitchFamily="34" charset="-122"/>
                <a:ea typeface="微软雅黑" pitchFamily="34" charset="-122"/>
                <a:sym typeface="FZLanTingHeiS-EL-GB" charset="0"/>
              </a:rPr>
              <a:t>过程</a:t>
            </a:r>
            <a:endParaRPr lang="zh-CN" altLang="zh-CN" sz="1800">
              <a:solidFill>
                <a:srgbClr val="000000"/>
              </a:solidFill>
              <a:latin typeface="微软雅黑" pitchFamily="34" charset="-122"/>
              <a:ea typeface="微软雅黑" pitchFamily="34" charset="-122"/>
              <a:sym typeface="FZLanTingHeiS-EL-GB" charset="0"/>
            </a:endParaRPr>
          </a:p>
        </p:txBody>
      </p:sp>
      <p:sp>
        <p:nvSpPr>
          <p:cNvPr id="11267"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sp>
        <p:nvSpPr>
          <p:cNvPr id="11268" name="椭圆 9"/>
          <p:cNvSpPr>
            <a:spLocks noChangeArrowheads="1"/>
          </p:cNvSpPr>
          <p:nvPr/>
        </p:nvSpPr>
        <p:spPr bwMode="auto">
          <a:xfrm>
            <a:off x="887413" y="5980113"/>
            <a:ext cx="1008062"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11269" name="椭圆 10"/>
          <p:cNvSpPr>
            <a:spLocks noChangeArrowheads="1"/>
          </p:cNvSpPr>
          <p:nvPr/>
        </p:nvSpPr>
        <p:spPr bwMode="auto">
          <a:xfrm>
            <a:off x="3514725" y="4173538"/>
            <a:ext cx="1008063"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11270" name="椭圆 11"/>
          <p:cNvSpPr>
            <a:spLocks noChangeArrowheads="1"/>
          </p:cNvSpPr>
          <p:nvPr/>
        </p:nvSpPr>
        <p:spPr bwMode="auto">
          <a:xfrm>
            <a:off x="3514725" y="7499350"/>
            <a:ext cx="1008063" cy="1008063"/>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11271" name="TextBox 3"/>
          <p:cNvSpPr txBox="1">
            <a:spLocks noChangeArrowheads="1"/>
          </p:cNvSpPr>
          <p:nvPr/>
        </p:nvSpPr>
        <p:spPr bwMode="auto">
          <a:xfrm>
            <a:off x="1066800" y="6053138"/>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A</a:t>
            </a:r>
            <a:endParaRPr lang="zh-CN" altLang="en-US">
              <a:ea typeface="宋体" pitchFamily="2" charset="-122"/>
            </a:endParaRPr>
          </a:p>
        </p:txBody>
      </p:sp>
      <p:sp>
        <p:nvSpPr>
          <p:cNvPr id="11272" name="TextBox 14"/>
          <p:cNvSpPr txBox="1">
            <a:spLocks noChangeArrowheads="1"/>
          </p:cNvSpPr>
          <p:nvPr/>
        </p:nvSpPr>
        <p:spPr bwMode="auto">
          <a:xfrm>
            <a:off x="3695700" y="4246563"/>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B</a:t>
            </a:r>
            <a:endParaRPr lang="zh-CN" altLang="en-US">
              <a:ea typeface="宋体" pitchFamily="2" charset="-122"/>
            </a:endParaRPr>
          </a:p>
        </p:txBody>
      </p:sp>
      <p:sp>
        <p:nvSpPr>
          <p:cNvPr id="11273" name="TextBox 7"/>
          <p:cNvSpPr txBox="1">
            <a:spLocks noChangeArrowheads="1"/>
          </p:cNvSpPr>
          <p:nvPr/>
        </p:nvSpPr>
        <p:spPr bwMode="auto">
          <a:xfrm>
            <a:off x="3046413" y="5207000"/>
            <a:ext cx="1944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ea typeface="宋体" pitchFamily="2" charset="-122"/>
              </a:rPr>
              <a:t>Term:0</a:t>
            </a:r>
            <a:endParaRPr lang="zh-CN" altLang="en-US" sz="2400">
              <a:solidFill>
                <a:schemeClr val="bg1"/>
              </a:solidFill>
              <a:ea typeface="宋体" pitchFamily="2" charset="-122"/>
            </a:endParaRPr>
          </a:p>
        </p:txBody>
      </p:sp>
      <p:sp>
        <p:nvSpPr>
          <p:cNvPr id="11274" name="TextBox 21"/>
          <p:cNvSpPr txBox="1">
            <a:spLocks noChangeArrowheads="1"/>
          </p:cNvSpPr>
          <p:nvPr/>
        </p:nvSpPr>
        <p:spPr bwMode="auto">
          <a:xfrm>
            <a:off x="3695700" y="7572375"/>
            <a:ext cx="6477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C</a:t>
            </a:r>
            <a:endParaRPr lang="zh-CN" altLang="en-US">
              <a:ea typeface="宋体" pitchFamily="2" charset="-122"/>
            </a:endParaRPr>
          </a:p>
        </p:txBody>
      </p:sp>
      <p:sp>
        <p:nvSpPr>
          <p:cNvPr id="11275" name="TextBox 22"/>
          <p:cNvSpPr txBox="1">
            <a:spLocks noChangeArrowheads="1"/>
          </p:cNvSpPr>
          <p:nvPr/>
        </p:nvSpPr>
        <p:spPr bwMode="auto">
          <a:xfrm>
            <a:off x="3046413" y="8507413"/>
            <a:ext cx="1944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ea typeface="宋体" pitchFamily="2" charset="-122"/>
              </a:rPr>
              <a:t>Term:0</a:t>
            </a:r>
            <a:endParaRPr lang="zh-CN" altLang="en-US" sz="2400">
              <a:solidFill>
                <a:schemeClr val="bg1"/>
              </a:solidFill>
              <a:ea typeface="宋体" pitchFamily="2" charset="-122"/>
            </a:endParaRPr>
          </a:p>
        </p:txBody>
      </p:sp>
      <p:sp>
        <p:nvSpPr>
          <p:cNvPr id="11276" name="TextBox 23"/>
          <p:cNvSpPr txBox="1">
            <a:spLocks noChangeArrowheads="1"/>
          </p:cNvSpPr>
          <p:nvPr/>
        </p:nvSpPr>
        <p:spPr bwMode="auto">
          <a:xfrm>
            <a:off x="419100" y="7011988"/>
            <a:ext cx="1944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dirty="0">
                <a:solidFill>
                  <a:schemeClr val="bg1"/>
                </a:solidFill>
                <a:ea typeface="宋体" pitchFamily="2" charset="-122"/>
              </a:rPr>
              <a:t>Term:0</a:t>
            </a:r>
            <a:endParaRPr lang="zh-CN" altLang="en-US" sz="2400" dirty="0">
              <a:solidFill>
                <a:schemeClr val="bg1"/>
              </a:solidFill>
              <a:ea typeface="宋体" pitchFamily="2" charset="-122"/>
            </a:endParaRPr>
          </a:p>
        </p:txBody>
      </p:sp>
      <p:sp>
        <p:nvSpPr>
          <p:cNvPr id="7181" name="椭圆 39"/>
          <p:cNvSpPr>
            <a:spLocks noChangeArrowheads="1"/>
          </p:cNvSpPr>
          <p:nvPr/>
        </p:nvSpPr>
        <p:spPr bwMode="auto">
          <a:xfrm>
            <a:off x="17016413" y="5967413"/>
            <a:ext cx="1008062" cy="1008062"/>
          </a:xfrm>
          <a:prstGeom prst="ellipse">
            <a:avLst/>
          </a:prstGeom>
          <a:blipFill dpi="0" rotWithShape="0">
            <a:blip r:embed="rId3"/>
            <a:srcRect/>
            <a:tile tx="0" ty="0" sx="100000" sy="100000" flip="none" algn="tl"/>
          </a:blipFill>
          <a:ln w="57150" algn="ctr">
            <a:solidFill>
              <a:schemeClr val="bg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7182" name="椭圆 40"/>
          <p:cNvSpPr>
            <a:spLocks noChangeArrowheads="1"/>
          </p:cNvSpPr>
          <p:nvPr/>
        </p:nvSpPr>
        <p:spPr bwMode="auto">
          <a:xfrm>
            <a:off x="19645313" y="4160838"/>
            <a:ext cx="1008062"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7183" name="椭圆 41"/>
          <p:cNvSpPr>
            <a:spLocks noChangeArrowheads="1"/>
          </p:cNvSpPr>
          <p:nvPr/>
        </p:nvSpPr>
        <p:spPr bwMode="auto">
          <a:xfrm>
            <a:off x="19645313" y="7486650"/>
            <a:ext cx="1008062" cy="1008063"/>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7184" name="TextBox 42"/>
          <p:cNvSpPr txBox="1">
            <a:spLocks noChangeArrowheads="1"/>
          </p:cNvSpPr>
          <p:nvPr/>
        </p:nvSpPr>
        <p:spPr bwMode="auto">
          <a:xfrm>
            <a:off x="17197388" y="6040438"/>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A</a:t>
            </a:r>
            <a:endParaRPr lang="zh-CN" altLang="en-US">
              <a:ea typeface="宋体" pitchFamily="2" charset="-122"/>
            </a:endParaRPr>
          </a:p>
        </p:txBody>
      </p:sp>
      <p:sp>
        <p:nvSpPr>
          <p:cNvPr id="7185" name="TextBox 43"/>
          <p:cNvSpPr txBox="1">
            <a:spLocks noChangeArrowheads="1"/>
          </p:cNvSpPr>
          <p:nvPr/>
        </p:nvSpPr>
        <p:spPr bwMode="auto">
          <a:xfrm>
            <a:off x="19824700" y="4233863"/>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B</a:t>
            </a:r>
            <a:endParaRPr lang="zh-CN" altLang="en-US">
              <a:ea typeface="宋体" pitchFamily="2" charset="-122"/>
            </a:endParaRPr>
          </a:p>
        </p:txBody>
      </p:sp>
      <p:sp>
        <p:nvSpPr>
          <p:cNvPr id="7186" name="TextBox 44"/>
          <p:cNvSpPr txBox="1">
            <a:spLocks noChangeArrowheads="1"/>
          </p:cNvSpPr>
          <p:nvPr/>
        </p:nvSpPr>
        <p:spPr bwMode="auto">
          <a:xfrm>
            <a:off x="19177000" y="5194300"/>
            <a:ext cx="1944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ea typeface="宋体" pitchFamily="2" charset="-122"/>
              </a:rPr>
              <a:t>Term:0</a:t>
            </a:r>
            <a:endParaRPr lang="zh-CN" altLang="en-US" sz="2400">
              <a:solidFill>
                <a:schemeClr val="bg1"/>
              </a:solidFill>
              <a:ea typeface="宋体" pitchFamily="2" charset="-122"/>
            </a:endParaRPr>
          </a:p>
        </p:txBody>
      </p:sp>
      <p:sp>
        <p:nvSpPr>
          <p:cNvPr id="7187" name="TextBox 45"/>
          <p:cNvSpPr txBox="1">
            <a:spLocks noChangeArrowheads="1"/>
          </p:cNvSpPr>
          <p:nvPr/>
        </p:nvSpPr>
        <p:spPr bwMode="auto">
          <a:xfrm>
            <a:off x="19824700" y="7559675"/>
            <a:ext cx="6477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dirty="0">
                <a:ea typeface="宋体" pitchFamily="2" charset="-122"/>
              </a:rPr>
              <a:t>C</a:t>
            </a:r>
            <a:endParaRPr lang="zh-CN" altLang="en-US" dirty="0">
              <a:ea typeface="宋体" pitchFamily="2" charset="-122"/>
            </a:endParaRPr>
          </a:p>
        </p:txBody>
      </p:sp>
      <p:sp>
        <p:nvSpPr>
          <p:cNvPr id="7188" name="TextBox 46"/>
          <p:cNvSpPr txBox="1">
            <a:spLocks noChangeArrowheads="1"/>
          </p:cNvSpPr>
          <p:nvPr/>
        </p:nvSpPr>
        <p:spPr bwMode="auto">
          <a:xfrm>
            <a:off x="19177000" y="8494713"/>
            <a:ext cx="1944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ea typeface="宋体" pitchFamily="2" charset="-122"/>
              </a:rPr>
              <a:t>Term:0</a:t>
            </a:r>
            <a:endParaRPr lang="zh-CN" altLang="en-US" sz="2400">
              <a:solidFill>
                <a:schemeClr val="bg1"/>
              </a:solidFill>
              <a:ea typeface="宋体" pitchFamily="2" charset="-122"/>
            </a:endParaRPr>
          </a:p>
        </p:txBody>
      </p:sp>
      <p:sp>
        <p:nvSpPr>
          <p:cNvPr id="7189" name="TextBox 47"/>
          <p:cNvSpPr txBox="1">
            <a:spLocks noChangeArrowheads="1"/>
          </p:cNvSpPr>
          <p:nvPr/>
        </p:nvSpPr>
        <p:spPr bwMode="auto">
          <a:xfrm>
            <a:off x="16027400" y="7019925"/>
            <a:ext cx="29876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latin typeface="微软雅黑" pitchFamily="34" charset="-122"/>
                <a:ea typeface="微软雅黑" pitchFamily="34" charset="-122"/>
              </a:rPr>
              <a:t>Term:</a:t>
            </a:r>
            <a:r>
              <a:rPr lang="en-US" altLang="zh-CN" sz="2400">
                <a:solidFill>
                  <a:srgbClr val="C00000"/>
                </a:solidFill>
                <a:latin typeface="微软雅黑" pitchFamily="34" charset="-122"/>
                <a:ea typeface="微软雅黑" pitchFamily="34" charset="-122"/>
              </a:rPr>
              <a:t>1</a:t>
            </a:r>
          </a:p>
          <a:p>
            <a:pPr algn="ctr" eaLnBrk="1"/>
            <a:r>
              <a:rPr lang="en-US" altLang="zh-CN" sz="2400">
                <a:solidFill>
                  <a:schemeClr val="bg1"/>
                </a:solidFill>
                <a:latin typeface="微软雅黑" pitchFamily="34" charset="-122"/>
                <a:ea typeface="微软雅黑" pitchFamily="34" charset="-122"/>
              </a:rPr>
              <a:t>Vote Count:</a:t>
            </a:r>
            <a:r>
              <a:rPr lang="en-US" altLang="zh-CN" sz="2400">
                <a:solidFill>
                  <a:srgbClr val="C00000"/>
                </a:solidFill>
                <a:latin typeface="微软雅黑" pitchFamily="34" charset="-122"/>
                <a:ea typeface="微软雅黑" pitchFamily="34" charset="-122"/>
              </a:rPr>
              <a:t>3</a:t>
            </a:r>
            <a:endParaRPr lang="zh-CN" altLang="en-US" sz="2400">
              <a:solidFill>
                <a:srgbClr val="C00000"/>
              </a:solidFill>
              <a:latin typeface="微软雅黑" pitchFamily="34" charset="-122"/>
              <a:ea typeface="微软雅黑" pitchFamily="34" charset="-122"/>
            </a:endParaRPr>
          </a:p>
        </p:txBody>
      </p:sp>
      <p:cxnSp>
        <p:nvCxnSpPr>
          <p:cNvPr id="7190" name="直接箭头连接符 48"/>
          <p:cNvCxnSpPr>
            <a:cxnSpLocks noChangeShapeType="1"/>
            <a:stCxn id="7181" idx="7"/>
            <a:endCxn id="7182" idx="3"/>
          </p:cNvCxnSpPr>
          <p:nvPr/>
        </p:nvCxnSpPr>
        <p:spPr bwMode="auto">
          <a:xfrm flipV="1">
            <a:off x="17876838" y="5021263"/>
            <a:ext cx="1916112" cy="1093787"/>
          </a:xfrm>
          <a:prstGeom prst="straightConnector1">
            <a:avLst/>
          </a:prstGeom>
          <a:noFill/>
          <a:ln w="25400" algn="ctr">
            <a:solidFill>
              <a:schemeClr val="bg1"/>
            </a:solidFill>
            <a:miter lim="0"/>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1" name="直接箭头连接符 49"/>
          <p:cNvCxnSpPr>
            <a:cxnSpLocks noChangeShapeType="1"/>
            <a:stCxn id="7181" idx="5"/>
            <a:endCxn id="7183" idx="2"/>
          </p:cNvCxnSpPr>
          <p:nvPr/>
        </p:nvCxnSpPr>
        <p:spPr bwMode="auto">
          <a:xfrm>
            <a:off x="17876838" y="6827838"/>
            <a:ext cx="1768475" cy="1162050"/>
          </a:xfrm>
          <a:prstGeom prst="straightConnector1">
            <a:avLst/>
          </a:prstGeom>
          <a:noFill/>
          <a:ln w="25400" algn="ctr">
            <a:solidFill>
              <a:schemeClr val="bg1"/>
            </a:solidFill>
            <a:miter lim="0"/>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2" name="TextBox 50"/>
          <p:cNvSpPr txBox="1">
            <a:spLocks noChangeArrowheads="1"/>
          </p:cNvSpPr>
          <p:nvPr/>
        </p:nvSpPr>
        <p:spPr bwMode="auto">
          <a:xfrm rot="-1785928">
            <a:off x="17711738" y="5119688"/>
            <a:ext cx="2035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2400">
                <a:solidFill>
                  <a:schemeClr val="bg1"/>
                </a:solidFill>
                <a:latin typeface="微软雅黑" pitchFamily="34" charset="-122"/>
                <a:ea typeface="微软雅黑" pitchFamily="34" charset="-122"/>
              </a:rPr>
              <a:t>好吧，投你</a:t>
            </a:r>
          </a:p>
        </p:txBody>
      </p:sp>
      <p:sp>
        <p:nvSpPr>
          <p:cNvPr id="7193" name="TextBox 51"/>
          <p:cNvSpPr txBox="1">
            <a:spLocks noChangeArrowheads="1"/>
          </p:cNvSpPr>
          <p:nvPr/>
        </p:nvSpPr>
        <p:spPr bwMode="auto">
          <a:xfrm rot="1934754">
            <a:off x="17764125" y="6945313"/>
            <a:ext cx="2132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2400">
                <a:solidFill>
                  <a:schemeClr val="bg1"/>
                </a:solidFill>
                <a:latin typeface="微软雅黑" pitchFamily="34" charset="-122"/>
                <a:ea typeface="微软雅黑" pitchFamily="34" charset="-122"/>
              </a:rPr>
              <a:t>好吧，投你</a:t>
            </a:r>
          </a:p>
        </p:txBody>
      </p:sp>
      <p:sp>
        <p:nvSpPr>
          <p:cNvPr id="11290" name="椭圆 95"/>
          <p:cNvSpPr>
            <a:spLocks noChangeArrowheads="1"/>
          </p:cNvSpPr>
          <p:nvPr/>
        </p:nvSpPr>
        <p:spPr bwMode="auto">
          <a:xfrm>
            <a:off x="8893175" y="5929313"/>
            <a:ext cx="1008063" cy="1008062"/>
          </a:xfrm>
          <a:prstGeom prst="ellipse">
            <a:avLst/>
          </a:prstGeom>
          <a:blipFill dpi="0" rotWithShape="0">
            <a:blip r:embed="rId3"/>
            <a:srcRect/>
            <a:tile tx="0" ty="0" sx="100000" sy="100000" flip="none" algn="tl"/>
          </a:blipFill>
          <a:ln w="57150" algn="ctr">
            <a:solidFill>
              <a:schemeClr val="bg1"/>
            </a:solidFill>
            <a:prstDash val="dash"/>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11291" name="椭圆 96"/>
          <p:cNvSpPr>
            <a:spLocks noChangeArrowheads="1"/>
          </p:cNvSpPr>
          <p:nvPr/>
        </p:nvSpPr>
        <p:spPr bwMode="auto">
          <a:xfrm>
            <a:off x="11522075" y="4121150"/>
            <a:ext cx="1008063" cy="1008063"/>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11292" name="椭圆 97"/>
          <p:cNvSpPr>
            <a:spLocks noChangeArrowheads="1"/>
          </p:cNvSpPr>
          <p:nvPr/>
        </p:nvSpPr>
        <p:spPr bwMode="auto">
          <a:xfrm>
            <a:off x="11522075" y="7446963"/>
            <a:ext cx="1008063"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11293" name="TextBox 98"/>
          <p:cNvSpPr txBox="1">
            <a:spLocks noChangeArrowheads="1"/>
          </p:cNvSpPr>
          <p:nvPr/>
        </p:nvSpPr>
        <p:spPr bwMode="auto">
          <a:xfrm>
            <a:off x="9074150" y="6002338"/>
            <a:ext cx="6477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A</a:t>
            </a:r>
            <a:endParaRPr lang="zh-CN" altLang="en-US">
              <a:ea typeface="宋体" pitchFamily="2" charset="-122"/>
            </a:endParaRPr>
          </a:p>
        </p:txBody>
      </p:sp>
      <p:sp>
        <p:nvSpPr>
          <p:cNvPr id="11294" name="TextBox 99"/>
          <p:cNvSpPr txBox="1">
            <a:spLocks noChangeArrowheads="1"/>
          </p:cNvSpPr>
          <p:nvPr/>
        </p:nvSpPr>
        <p:spPr bwMode="auto">
          <a:xfrm>
            <a:off x="11701463" y="4194175"/>
            <a:ext cx="6477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B</a:t>
            </a:r>
            <a:endParaRPr lang="zh-CN" altLang="en-US">
              <a:ea typeface="宋体" pitchFamily="2" charset="-122"/>
            </a:endParaRPr>
          </a:p>
        </p:txBody>
      </p:sp>
      <p:sp>
        <p:nvSpPr>
          <p:cNvPr id="11295" name="TextBox 100"/>
          <p:cNvSpPr txBox="1">
            <a:spLocks noChangeArrowheads="1"/>
          </p:cNvSpPr>
          <p:nvPr/>
        </p:nvSpPr>
        <p:spPr bwMode="auto">
          <a:xfrm>
            <a:off x="11053763" y="5154613"/>
            <a:ext cx="1944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ea typeface="宋体" pitchFamily="2" charset="-122"/>
              </a:rPr>
              <a:t>Term:0</a:t>
            </a:r>
            <a:endParaRPr lang="zh-CN" altLang="en-US" sz="2400">
              <a:solidFill>
                <a:schemeClr val="bg1"/>
              </a:solidFill>
              <a:ea typeface="宋体" pitchFamily="2" charset="-122"/>
            </a:endParaRPr>
          </a:p>
        </p:txBody>
      </p:sp>
      <p:sp>
        <p:nvSpPr>
          <p:cNvPr id="11296" name="TextBox 101"/>
          <p:cNvSpPr txBox="1">
            <a:spLocks noChangeArrowheads="1"/>
          </p:cNvSpPr>
          <p:nvPr/>
        </p:nvSpPr>
        <p:spPr bwMode="auto">
          <a:xfrm>
            <a:off x="11701463" y="7519988"/>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C</a:t>
            </a:r>
            <a:endParaRPr lang="zh-CN" altLang="en-US">
              <a:ea typeface="宋体" pitchFamily="2" charset="-122"/>
            </a:endParaRPr>
          </a:p>
        </p:txBody>
      </p:sp>
      <p:sp>
        <p:nvSpPr>
          <p:cNvPr id="11297" name="TextBox 102"/>
          <p:cNvSpPr txBox="1">
            <a:spLocks noChangeArrowheads="1"/>
          </p:cNvSpPr>
          <p:nvPr/>
        </p:nvSpPr>
        <p:spPr bwMode="auto">
          <a:xfrm>
            <a:off x="11053763" y="8455025"/>
            <a:ext cx="1944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ea typeface="宋体" pitchFamily="2" charset="-122"/>
              </a:rPr>
              <a:t>Term:0</a:t>
            </a:r>
            <a:endParaRPr lang="zh-CN" altLang="en-US" sz="2400">
              <a:solidFill>
                <a:schemeClr val="bg1"/>
              </a:solidFill>
              <a:ea typeface="宋体" pitchFamily="2" charset="-122"/>
            </a:endParaRPr>
          </a:p>
        </p:txBody>
      </p:sp>
      <p:sp>
        <p:nvSpPr>
          <p:cNvPr id="11298" name="TextBox 103"/>
          <p:cNvSpPr txBox="1">
            <a:spLocks noChangeArrowheads="1"/>
          </p:cNvSpPr>
          <p:nvPr/>
        </p:nvSpPr>
        <p:spPr bwMode="auto">
          <a:xfrm>
            <a:off x="7904163" y="6981825"/>
            <a:ext cx="29876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latin typeface="微软雅黑" pitchFamily="34" charset="-122"/>
                <a:ea typeface="微软雅黑" pitchFamily="34" charset="-122"/>
              </a:rPr>
              <a:t>Term:</a:t>
            </a:r>
            <a:r>
              <a:rPr lang="en-US" altLang="zh-CN" sz="2400">
                <a:solidFill>
                  <a:srgbClr val="C00000"/>
                </a:solidFill>
                <a:latin typeface="微软雅黑" pitchFamily="34" charset="-122"/>
                <a:ea typeface="微软雅黑" pitchFamily="34" charset="-122"/>
              </a:rPr>
              <a:t>1</a:t>
            </a:r>
          </a:p>
          <a:p>
            <a:pPr algn="ctr" eaLnBrk="1"/>
            <a:r>
              <a:rPr lang="en-US" altLang="zh-CN" sz="2400">
                <a:solidFill>
                  <a:schemeClr val="bg1"/>
                </a:solidFill>
                <a:latin typeface="微软雅黑" pitchFamily="34" charset="-122"/>
                <a:ea typeface="微软雅黑" pitchFamily="34" charset="-122"/>
              </a:rPr>
              <a:t>Vote Count:</a:t>
            </a:r>
            <a:r>
              <a:rPr lang="en-US" altLang="zh-CN" sz="2400">
                <a:solidFill>
                  <a:srgbClr val="C00000"/>
                </a:solidFill>
                <a:latin typeface="微软雅黑" pitchFamily="34" charset="-122"/>
                <a:ea typeface="微软雅黑" pitchFamily="34" charset="-122"/>
              </a:rPr>
              <a:t>1</a:t>
            </a:r>
            <a:endParaRPr lang="zh-CN" altLang="en-US" sz="2400">
              <a:solidFill>
                <a:srgbClr val="C00000"/>
              </a:solidFill>
              <a:latin typeface="微软雅黑" pitchFamily="34" charset="-122"/>
              <a:ea typeface="微软雅黑" pitchFamily="34" charset="-122"/>
            </a:endParaRPr>
          </a:p>
        </p:txBody>
      </p:sp>
      <p:cxnSp>
        <p:nvCxnSpPr>
          <p:cNvPr id="11299" name="直接箭头连接符 104"/>
          <p:cNvCxnSpPr>
            <a:cxnSpLocks noChangeShapeType="1"/>
            <a:stCxn id="11290" idx="7"/>
            <a:endCxn id="11291" idx="3"/>
          </p:cNvCxnSpPr>
          <p:nvPr/>
        </p:nvCxnSpPr>
        <p:spPr bwMode="auto">
          <a:xfrm flipV="1">
            <a:off x="9753600" y="4981575"/>
            <a:ext cx="1916113" cy="1095375"/>
          </a:xfrm>
          <a:prstGeom prst="straightConnector1">
            <a:avLst/>
          </a:prstGeom>
          <a:noFill/>
          <a:ln w="25400" algn="ctr">
            <a:solidFill>
              <a:schemeClr val="bg1"/>
            </a:solidFill>
            <a:miter lim="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00" name="直接箭头连接符 105"/>
          <p:cNvCxnSpPr>
            <a:cxnSpLocks noChangeShapeType="1"/>
            <a:stCxn id="11290" idx="5"/>
            <a:endCxn id="11292" idx="2"/>
          </p:cNvCxnSpPr>
          <p:nvPr/>
        </p:nvCxnSpPr>
        <p:spPr bwMode="auto">
          <a:xfrm>
            <a:off x="9753600" y="6789738"/>
            <a:ext cx="1768475" cy="1162050"/>
          </a:xfrm>
          <a:prstGeom prst="straightConnector1">
            <a:avLst/>
          </a:prstGeom>
          <a:noFill/>
          <a:ln w="25400" algn="ctr">
            <a:solidFill>
              <a:schemeClr val="bg1"/>
            </a:solidFill>
            <a:miter lim="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01" name="TextBox 106"/>
          <p:cNvSpPr txBox="1">
            <a:spLocks noChangeArrowheads="1"/>
          </p:cNvSpPr>
          <p:nvPr/>
        </p:nvSpPr>
        <p:spPr bwMode="auto">
          <a:xfrm rot="-1785928">
            <a:off x="9588500" y="5081588"/>
            <a:ext cx="2035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2400">
                <a:solidFill>
                  <a:schemeClr val="bg1"/>
                </a:solidFill>
                <a:latin typeface="微软雅黑" pitchFamily="34" charset="-122"/>
                <a:ea typeface="微软雅黑" pitchFamily="34" charset="-122"/>
              </a:rPr>
              <a:t>投我</a:t>
            </a:r>
          </a:p>
        </p:txBody>
      </p:sp>
      <p:sp>
        <p:nvSpPr>
          <p:cNvPr id="11302" name="TextBox 107"/>
          <p:cNvSpPr txBox="1">
            <a:spLocks noChangeArrowheads="1"/>
          </p:cNvSpPr>
          <p:nvPr/>
        </p:nvSpPr>
        <p:spPr bwMode="auto">
          <a:xfrm rot="1934754">
            <a:off x="9640888" y="6907213"/>
            <a:ext cx="2132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2400">
                <a:solidFill>
                  <a:schemeClr val="bg1"/>
                </a:solidFill>
                <a:latin typeface="微软雅黑" pitchFamily="34" charset="-122"/>
                <a:ea typeface="微软雅黑" pitchFamily="34" charset="-122"/>
              </a:rPr>
              <a:t>投我</a:t>
            </a:r>
          </a:p>
        </p:txBody>
      </p:sp>
      <p:sp>
        <p:nvSpPr>
          <p:cNvPr id="70" name="虚尾箭头 69"/>
          <p:cNvSpPr/>
          <p:nvPr/>
        </p:nvSpPr>
        <p:spPr bwMode="auto">
          <a:xfrm>
            <a:off x="5711825" y="6111875"/>
            <a:ext cx="1655763" cy="869950"/>
          </a:xfrm>
          <a:prstGeom prst="stripedRightArrow">
            <a:avLst/>
          </a:prstGeom>
          <a:solidFill>
            <a:srgbClr val="FFC000"/>
          </a:solidFill>
          <a:ln w="25400" cap="flat" cmpd="sng" algn="ctr">
            <a:solidFill>
              <a:srgbClr val="FFFFFF"/>
            </a:solidFill>
            <a:prstDash val="solid"/>
            <a:miter lim="0"/>
            <a:headEnd type="none" w="med" len="med"/>
            <a:tailEnd type="none" w="med" len="med"/>
          </a:ln>
          <a:effectLst/>
          <a:extLst/>
        </p:spPr>
        <p:txBody>
          <a:bodyPr lIns="50800" tIns="50800" rIns="50800" bIns="50800" anchor="ctr">
            <a:spAutoFit/>
          </a:bodyPr>
          <a:lstStyle/>
          <a:p>
            <a:pPr algn="ctr" eaLnBrk="1">
              <a:defRPr/>
            </a:pPr>
            <a:endParaRPr lang="zh-CN" altLang="en-US"/>
          </a:p>
        </p:txBody>
      </p:sp>
      <p:sp>
        <p:nvSpPr>
          <p:cNvPr id="126" name="虚尾箭头 125"/>
          <p:cNvSpPr/>
          <p:nvPr/>
        </p:nvSpPr>
        <p:spPr bwMode="auto">
          <a:xfrm>
            <a:off x="14370050" y="6076950"/>
            <a:ext cx="1657350" cy="868363"/>
          </a:xfrm>
          <a:prstGeom prst="stripedRightArrow">
            <a:avLst/>
          </a:prstGeom>
          <a:solidFill>
            <a:srgbClr val="FFC000"/>
          </a:solidFill>
          <a:ln w="25400" cap="flat" cmpd="sng" algn="ctr">
            <a:solidFill>
              <a:srgbClr val="FFFFFF"/>
            </a:solidFill>
            <a:prstDash val="solid"/>
            <a:miter lim="0"/>
            <a:headEnd type="none" w="med" len="med"/>
            <a:tailEnd type="none" w="med" len="med"/>
          </a:ln>
          <a:effectLst/>
          <a:extLst/>
        </p:spPr>
        <p:txBody>
          <a:bodyPr lIns="50800" tIns="50800" rIns="50800" bIns="50800" anchor="ctr">
            <a:spAutoFit/>
          </a:bodyPr>
          <a:lstStyle/>
          <a:p>
            <a:pPr algn="ctr" eaLnBrk="1">
              <a:defRPr/>
            </a:pPr>
            <a:endParaRPr lang="zh-CN" altLang="en-US"/>
          </a:p>
        </p:txBody>
      </p:sp>
      <p:sp>
        <p:nvSpPr>
          <p:cNvPr id="7209" name="TextBox 70"/>
          <p:cNvSpPr txBox="1">
            <a:spLocks noChangeArrowheads="1"/>
          </p:cNvSpPr>
          <p:nvPr/>
        </p:nvSpPr>
        <p:spPr bwMode="auto">
          <a:xfrm>
            <a:off x="1027113" y="10250488"/>
            <a:ext cx="20053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zh-CN" altLang="en-US" sz="3200" b="1" dirty="0">
                <a:solidFill>
                  <a:srgbClr val="C00000"/>
                </a:solidFill>
                <a:latin typeface="微软雅黑" pitchFamily="34" charset="-122"/>
                <a:ea typeface="微软雅黑" pitchFamily="34" charset="-122"/>
              </a:rPr>
              <a:t>规则</a:t>
            </a:r>
            <a:r>
              <a:rPr lang="en-US" altLang="zh-CN" sz="3200" b="1" dirty="0">
                <a:solidFill>
                  <a:srgbClr val="C00000"/>
                </a:solidFill>
                <a:latin typeface="微软雅黑" pitchFamily="34" charset="-122"/>
                <a:ea typeface="微软雅黑" pitchFamily="34" charset="-122"/>
              </a:rPr>
              <a:t>1</a:t>
            </a:r>
            <a:r>
              <a:rPr lang="zh-CN" altLang="en-US" sz="3200" b="1" dirty="0">
                <a:solidFill>
                  <a:srgbClr val="C00000"/>
                </a:solidFill>
                <a:latin typeface="微软雅黑" pitchFamily="34" charset="-122"/>
                <a:ea typeface="微软雅黑" pitchFamily="34" charset="-122"/>
              </a:rPr>
              <a:t>：</a:t>
            </a:r>
            <a:r>
              <a:rPr lang="zh-CN" altLang="en-US" sz="3200" dirty="0">
                <a:solidFill>
                  <a:schemeClr val="bg1"/>
                </a:solidFill>
                <a:latin typeface="微软雅黑" pitchFamily="34" charset="-122"/>
                <a:ea typeface="微软雅黑" pitchFamily="34" charset="-122"/>
              </a:rPr>
              <a:t>如果请求投票的服务器的任期，比自己的任期大，则给该服务器投票</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8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8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8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9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9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1" grpId="0" animBg="1"/>
      <p:bldP spid="7182" grpId="0" animBg="1"/>
      <p:bldP spid="7183" grpId="0" animBg="1"/>
      <p:bldP spid="7184" grpId="0"/>
      <p:bldP spid="7185" grpId="0"/>
      <p:bldP spid="7186" grpId="0"/>
      <p:bldP spid="7187" grpId="0"/>
      <p:bldP spid="7188" grpId="0"/>
      <p:bldP spid="7189" grpId="0"/>
      <p:bldP spid="7192" grpId="0"/>
      <p:bldP spid="7193" grpId="0"/>
      <p:bldP spid="7209" grpId="0"/>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290" name="Rectangle 2"/>
          <p:cNvSpPr>
            <a:spLocks/>
          </p:cNvSpPr>
          <p:nvPr/>
        </p:nvSpPr>
        <p:spPr bwMode="auto">
          <a:xfrm>
            <a:off x="496888" y="930275"/>
            <a:ext cx="234950" cy="63500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algn="ctr" eaLnBrk="1">
              <a:spcBef>
                <a:spcPct val="0"/>
              </a:spcBef>
              <a:buSzTx/>
              <a:buFontTx/>
              <a:buNone/>
            </a:pPr>
            <a:endParaRPr lang="zh-CN" altLang="zh-CN" sz="3600">
              <a:ea typeface="宋体" pitchFamily="2" charset="-122"/>
            </a:endParaRPr>
          </a:p>
        </p:txBody>
      </p:sp>
      <p:sp>
        <p:nvSpPr>
          <p:cNvPr id="12291" name="椭圆 9"/>
          <p:cNvSpPr>
            <a:spLocks noChangeArrowheads="1"/>
          </p:cNvSpPr>
          <p:nvPr/>
        </p:nvSpPr>
        <p:spPr bwMode="auto">
          <a:xfrm>
            <a:off x="887413" y="5980113"/>
            <a:ext cx="1008062"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12292" name="椭圆 10"/>
          <p:cNvSpPr>
            <a:spLocks noChangeArrowheads="1"/>
          </p:cNvSpPr>
          <p:nvPr/>
        </p:nvSpPr>
        <p:spPr bwMode="auto">
          <a:xfrm>
            <a:off x="3514725" y="4173538"/>
            <a:ext cx="1008063"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12293" name="椭圆 11"/>
          <p:cNvSpPr>
            <a:spLocks noChangeArrowheads="1"/>
          </p:cNvSpPr>
          <p:nvPr/>
        </p:nvSpPr>
        <p:spPr bwMode="auto">
          <a:xfrm>
            <a:off x="3514725" y="7499350"/>
            <a:ext cx="1008063" cy="1008063"/>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12294" name="TextBox 3"/>
          <p:cNvSpPr txBox="1">
            <a:spLocks noChangeArrowheads="1"/>
          </p:cNvSpPr>
          <p:nvPr/>
        </p:nvSpPr>
        <p:spPr bwMode="auto">
          <a:xfrm>
            <a:off x="1066800" y="6053138"/>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A</a:t>
            </a:r>
            <a:endParaRPr lang="zh-CN" altLang="en-US">
              <a:ea typeface="宋体" pitchFamily="2" charset="-122"/>
            </a:endParaRPr>
          </a:p>
        </p:txBody>
      </p:sp>
      <p:sp>
        <p:nvSpPr>
          <p:cNvPr id="12295" name="TextBox 14"/>
          <p:cNvSpPr txBox="1">
            <a:spLocks noChangeArrowheads="1"/>
          </p:cNvSpPr>
          <p:nvPr/>
        </p:nvSpPr>
        <p:spPr bwMode="auto">
          <a:xfrm>
            <a:off x="3695700" y="4246563"/>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B</a:t>
            </a:r>
            <a:endParaRPr lang="zh-CN" altLang="en-US">
              <a:ea typeface="宋体" pitchFamily="2" charset="-122"/>
            </a:endParaRPr>
          </a:p>
        </p:txBody>
      </p:sp>
      <p:sp>
        <p:nvSpPr>
          <p:cNvPr id="12296" name="TextBox 7"/>
          <p:cNvSpPr txBox="1">
            <a:spLocks noChangeArrowheads="1"/>
          </p:cNvSpPr>
          <p:nvPr/>
        </p:nvSpPr>
        <p:spPr bwMode="auto">
          <a:xfrm>
            <a:off x="3046413" y="5207000"/>
            <a:ext cx="1944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ea typeface="宋体" pitchFamily="2" charset="-122"/>
              </a:rPr>
              <a:t>Term:0</a:t>
            </a:r>
            <a:endParaRPr lang="zh-CN" altLang="en-US" sz="2400">
              <a:solidFill>
                <a:schemeClr val="bg1"/>
              </a:solidFill>
              <a:ea typeface="宋体" pitchFamily="2" charset="-122"/>
            </a:endParaRPr>
          </a:p>
        </p:txBody>
      </p:sp>
      <p:sp>
        <p:nvSpPr>
          <p:cNvPr id="12297" name="TextBox 21"/>
          <p:cNvSpPr txBox="1">
            <a:spLocks noChangeArrowheads="1"/>
          </p:cNvSpPr>
          <p:nvPr/>
        </p:nvSpPr>
        <p:spPr bwMode="auto">
          <a:xfrm>
            <a:off x="3695700" y="7572375"/>
            <a:ext cx="6477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C</a:t>
            </a:r>
            <a:endParaRPr lang="zh-CN" altLang="en-US">
              <a:ea typeface="宋体" pitchFamily="2" charset="-122"/>
            </a:endParaRPr>
          </a:p>
        </p:txBody>
      </p:sp>
      <p:sp>
        <p:nvSpPr>
          <p:cNvPr id="12298" name="TextBox 22"/>
          <p:cNvSpPr txBox="1">
            <a:spLocks noChangeArrowheads="1"/>
          </p:cNvSpPr>
          <p:nvPr/>
        </p:nvSpPr>
        <p:spPr bwMode="auto">
          <a:xfrm>
            <a:off x="3046413" y="8507413"/>
            <a:ext cx="1944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ea typeface="宋体" pitchFamily="2" charset="-122"/>
              </a:rPr>
              <a:t>Term:0</a:t>
            </a:r>
            <a:endParaRPr lang="zh-CN" altLang="en-US" sz="2400">
              <a:solidFill>
                <a:schemeClr val="bg1"/>
              </a:solidFill>
              <a:ea typeface="宋体" pitchFamily="2" charset="-122"/>
            </a:endParaRPr>
          </a:p>
        </p:txBody>
      </p:sp>
      <p:sp>
        <p:nvSpPr>
          <p:cNvPr id="12299" name="TextBox 23"/>
          <p:cNvSpPr txBox="1">
            <a:spLocks noChangeArrowheads="1"/>
          </p:cNvSpPr>
          <p:nvPr/>
        </p:nvSpPr>
        <p:spPr bwMode="auto">
          <a:xfrm>
            <a:off x="419100" y="7011988"/>
            <a:ext cx="1944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ea typeface="宋体" pitchFamily="2" charset="-122"/>
              </a:rPr>
              <a:t>Term:0</a:t>
            </a:r>
            <a:endParaRPr lang="zh-CN" altLang="en-US" sz="2400">
              <a:solidFill>
                <a:schemeClr val="bg1"/>
              </a:solidFill>
              <a:ea typeface="宋体" pitchFamily="2" charset="-122"/>
            </a:endParaRPr>
          </a:p>
        </p:txBody>
      </p:sp>
      <p:sp>
        <p:nvSpPr>
          <p:cNvPr id="8204" name="椭圆 39"/>
          <p:cNvSpPr>
            <a:spLocks noChangeArrowheads="1"/>
          </p:cNvSpPr>
          <p:nvPr/>
        </p:nvSpPr>
        <p:spPr bwMode="auto">
          <a:xfrm>
            <a:off x="17016413" y="5967413"/>
            <a:ext cx="1008062" cy="1008062"/>
          </a:xfrm>
          <a:prstGeom prst="ellipse">
            <a:avLst/>
          </a:prstGeom>
          <a:blipFill dpi="0" rotWithShape="0">
            <a:blip r:embed="rId3"/>
            <a:srcRect/>
            <a:tile tx="0" ty="0" sx="100000" sy="100000" flip="none" algn="tl"/>
          </a:blipFill>
          <a:ln w="57150" algn="ctr">
            <a:solidFill>
              <a:schemeClr val="bg1"/>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8205" name="椭圆 40"/>
          <p:cNvSpPr>
            <a:spLocks noChangeArrowheads="1"/>
          </p:cNvSpPr>
          <p:nvPr/>
        </p:nvSpPr>
        <p:spPr bwMode="auto">
          <a:xfrm>
            <a:off x="19645313" y="4160838"/>
            <a:ext cx="1008062" cy="1008062"/>
          </a:xfrm>
          <a:prstGeom prst="ellipse">
            <a:avLst/>
          </a:prstGeom>
          <a:blipFill dpi="0" rotWithShape="0">
            <a:blip r:embed="rId3"/>
            <a:srcRect/>
            <a:tile tx="0" ty="0" sx="100000" sy="100000" flip="none" algn="tl"/>
          </a:blipFill>
          <a:ln w="57150" algn="ctr">
            <a:solidFill>
              <a:schemeClr val="bg1"/>
            </a:solidFill>
            <a:prstDash val="dash"/>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8206" name="椭圆 41"/>
          <p:cNvSpPr>
            <a:spLocks noChangeArrowheads="1"/>
          </p:cNvSpPr>
          <p:nvPr/>
        </p:nvSpPr>
        <p:spPr bwMode="auto">
          <a:xfrm>
            <a:off x="19716750" y="7486650"/>
            <a:ext cx="1008063" cy="1008063"/>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8207" name="TextBox 42"/>
          <p:cNvSpPr txBox="1">
            <a:spLocks noChangeArrowheads="1"/>
          </p:cNvSpPr>
          <p:nvPr/>
        </p:nvSpPr>
        <p:spPr bwMode="auto">
          <a:xfrm>
            <a:off x="17197388" y="6040438"/>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A</a:t>
            </a:r>
            <a:endParaRPr lang="zh-CN" altLang="en-US">
              <a:ea typeface="宋体" pitchFamily="2" charset="-122"/>
            </a:endParaRPr>
          </a:p>
        </p:txBody>
      </p:sp>
      <p:sp>
        <p:nvSpPr>
          <p:cNvPr id="8208" name="TextBox 43"/>
          <p:cNvSpPr txBox="1">
            <a:spLocks noChangeArrowheads="1"/>
          </p:cNvSpPr>
          <p:nvPr/>
        </p:nvSpPr>
        <p:spPr bwMode="auto">
          <a:xfrm>
            <a:off x="19824700" y="4233863"/>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B</a:t>
            </a:r>
            <a:endParaRPr lang="zh-CN" altLang="en-US">
              <a:ea typeface="宋体" pitchFamily="2" charset="-122"/>
            </a:endParaRPr>
          </a:p>
        </p:txBody>
      </p:sp>
      <p:sp>
        <p:nvSpPr>
          <p:cNvPr id="8209" name="TextBox 45"/>
          <p:cNvSpPr txBox="1">
            <a:spLocks noChangeArrowheads="1"/>
          </p:cNvSpPr>
          <p:nvPr/>
        </p:nvSpPr>
        <p:spPr bwMode="auto">
          <a:xfrm>
            <a:off x="19896138" y="7559675"/>
            <a:ext cx="649287"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C</a:t>
            </a:r>
            <a:endParaRPr lang="zh-CN" altLang="en-US">
              <a:ea typeface="宋体" pitchFamily="2" charset="-122"/>
            </a:endParaRPr>
          </a:p>
        </p:txBody>
      </p:sp>
      <p:sp>
        <p:nvSpPr>
          <p:cNvPr id="8210" name="TextBox 46"/>
          <p:cNvSpPr txBox="1">
            <a:spLocks noChangeArrowheads="1"/>
          </p:cNvSpPr>
          <p:nvPr/>
        </p:nvSpPr>
        <p:spPr bwMode="auto">
          <a:xfrm>
            <a:off x="19213513" y="8494713"/>
            <a:ext cx="1943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ea typeface="宋体" pitchFamily="2" charset="-122"/>
              </a:rPr>
              <a:t>Term:0</a:t>
            </a:r>
            <a:endParaRPr lang="zh-CN" altLang="en-US" sz="2400">
              <a:solidFill>
                <a:schemeClr val="bg1"/>
              </a:solidFill>
              <a:ea typeface="宋体" pitchFamily="2" charset="-122"/>
            </a:endParaRPr>
          </a:p>
        </p:txBody>
      </p:sp>
      <p:sp>
        <p:nvSpPr>
          <p:cNvPr id="8211" name="TextBox 47"/>
          <p:cNvSpPr txBox="1">
            <a:spLocks noChangeArrowheads="1"/>
          </p:cNvSpPr>
          <p:nvPr/>
        </p:nvSpPr>
        <p:spPr bwMode="auto">
          <a:xfrm>
            <a:off x="16027400" y="7019925"/>
            <a:ext cx="29876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latin typeface="微软雅黑" pitchFamily="34" charset="-122"/>
                <a:ea typeface="微软雅黑" pitchFamily="34" charset="-122"/>
              </a:rPr>
              <a:t>Term:</a:t>
            </a:r>
            <a:r>
              <a:rPr lang="en-US" altLang="zh-CN" sz="2400">
                <a:solidFill>
                  <a:srgbClr val="C00000"/>
                </a:solidFill>
                <a:latin typeface="微软雅黑" pitchFamily="34" charset="-122"/>
                <a:ea typeface="微软雅黑" pitchFamily="34" charset="-122"/>
              </a:rPr>
              <a:t>1</a:t>
            </a:r>
          </a:p>
          <a:p>
            <a:pPr algn="ctr" eaLnBrk="1"/>
            <a:r>
              <a:rPr lang="en-US" altLang="zh-CN" sz="2400">
                <a:solidFill>
                  <a:schemeClr val="bg1"/>
                </a:solidFill>
                <a:latin typeface="微软雅黑" pitchFamily="34" charset="-122"/>
                <a:ea typeface="微软雅黑" pitchFamily="34" charset="-122"/>
              </a:rPr>
              <a:t>Vote Count:</a:t>
            </a:r>
            <a:r>
              <a:rPr lang="en-US" altLang="zh-CN" sz="2400">
                <a:solidFill>
                  <a:srgbClr val="C00000"/>
                </a:solidFill>
                <a:latin typeface="微软雅黑" pitchFamily="34" charset="-122"/>
                <a:ea typeface="微软雅黑" pitchFamily="34" charset="-122"/>
              </a:rPr>
              <a:t>2</a:t>
            </a:r>
            <a:endParaRPr lang="zh-CN" altLang="en-US" sz="2400">
              <a:solidFill>
                <a:srgbClr val="C00000"/>
              </a:solidFill>
              <a:latin typeface="微软雅黑" pitchFamily="34" charset="-122"/>
              <a:ea typeface="微软雅黑" pitchFamily="34" charset="-122"/>
            </a:endParaRPr>
          </a:p>
        </p:txBody>
      </p:sp>
      <p:cxnSp>
        <p:nvCxnSpPr>
          <p:cNvPr id="8212" name="直接箭头连接符 48"/>
          <p:cNvCxnSpPr>
            <a:cxnSpLocks noChangeShapeType="1"/>
            <a:stCxn id="8204" idx="7"/>
            <a:endCxn id="8205" idx="3"/>
          </p:cNvCxnSpPr>
          <p:nvPr/>
        </p:nvCxnSpPr>
        <p:spPr bwMode="auto">
          <a:xfrm flipV="1">
            <a:off x="17876838" y="5021263"/>
            <a:ext cx="1916112" cy="1093787"/>
          </a:xfrm>
          <a:prstGeom prst="straightConnector1">
            <a:avLst/>
          </a:prstGeom>
          <a:noFill/>
          <a:ln w="25400" algn="ctr">
            <a:solidFill>
              <a:schemeClr val="bg1"/>
            </a:solidFill>
            <a:miter lim="0"/>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13" name="直接箭头连接符 49"/>
          <p:cNvCxnSpPr>
            <a:cxnSpLocks noChangeShapeType="1"/>
            <a:stCxn id="8204" idx="5"/>
            <a:endCxn id="8206" idx="2"/>
          </p:cNvCxnSpPr>
          <p:nvPr/>
        </p:nvCxnSpPr>
        <p:spPr bwMode="auto">
          <a:xfrm>
            <a:off x="17876838" y="6827838"/>
            <a:ext cx="1839912" cy="1162050"/>
          </a:xfrm>
          <a:prstGeom prst="straightConnector1">
            <a:avLst/>
          </a:prstGeom>
          <a:noFill/>
          <a:ln w="25400" algn="ctr">
            <a:solidFill>
              <a:schemeClr val="bg1"/>
            </a:solidFill>
            <a:miter lim="0"/>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14" name="TextBox 50"/>
          <p:cNvSpPr txBox="1">
            <a:spLocks noChangeArrowheads="1"/>
          </p:cNvSpPr>
          <p:nvPr/>
        </p:nvSpPr>
        <p:spPr bwMode="auto">
          <a:xfrm rot="-1785928">
            <a:off x="17502188" y="5145088"/>
            <a:ext cx="2362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2400">
                <a:solidFill>
                  <a:schemeClr val="bg1"/>
                </a:solidFill>
                <a:latin typeface="微软雅黑" pitchFamily="34" charset="-122"/>
                <a:ea typeface="微软雅黑" pitchFamily="34" charset="-122"/>
              </a:rPr>
              <a:t>我已经投了自己</a:t>
            </a:r>
          </a:p>
        </p:txBody>
      </p:sp>
      <p:sp>
        <p:nvSpPr>
          <p:cNvPr id="8215" name="TextBox 51"/>
          <p:cNvSpPr txBox="1">
            <a:spLocks noChangeArrowheads="1"/>
          </p:cNvSpPr>
          <p:nvPr/>
        </p:nvSpPr>
        <p:spPr bwMode="auto">
          <a:xfrm rot="1934754">
            <a:off x="17746663" y="7005638"/>
            <a:ext cx="2355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2400">
                <a:solidFill>
                  <a:schemeClr val="bg1"/>
                </a:solidFill>
                <a:latin typeface="微软雅黑" pitchFamily="34" charset="-122"/>
                <a:ea typeface="微软雅黑" pitchFamily="34" charset="-122"/>
              </a:rPr>
              <a:t>好吧，投你</a:t>
            </a:r>
          </a:p>
        </p:txBody>
      </p:sp>
      <p:sp>
        <p:nvSpPr>
          <p:cNvPr id="12312" name="椭圆 95"/>
          <p:cNvSpPr>
            <a:spLocks noChangeArrowheads="1"/>
          </p:cNvSpPr>
          <p:nvPr/>
        </p:nvSpPr>
        <p:spPr bwMode="auto">
          <a:xfrm>
            <a:off x="8893175" y="5929313"/>
            <a:ext cx="1008063" cy="1008062"/>
          </a:xfrm>
          <a:prstGeom prst="ellipse">
            <a:avLst/>
          </a:prstGeom>
          <a:blipFill dpi="0" rotWithShape="0">
            <a:blip r:embed="rId3"/>
            <a:srcRect/>
            <a:tile tx="0" ty="0" sx="100000" sy="100000" flip="none" algn="tl"/>
          </a:blipFill>
          <a:ln w="57150" algn="ctr">
            <a:solidFill>
              <a:schemeClr val="bg1"/>
            </a:solidFill>
            <a:prstDash val="dash"/>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12313" name="椭圆 96"/>
          <p:cNvSpPr>
            <a:spLocks noChangeArrowheads="1"/>
          </p:cNvSpPr>
          <p:nvPr/>
        </p:nvSpPr>
        <p:spPr bwMode="auto">
          <a:xfrm>
            <a:off x="11522075" y="4121150"/>
            <a:ext cx="1008063" cy="1008063"/>
          </a:xfrm>
          <a:prstGeom prst="ellipse">
            <a:avLst/>
          </a:prstGeom>
          <a:blipFill dpi="0" rotWithShape="0">
            <a:blip r:embed="rId3"/>
            <a:srcRect/>
            <a:tile tx="0" ty="0" sx="100000" sy="100000" flip="none" algn="tl"/>
          </a:blipFill>
          <a:ln w="57150" algn="ctr">
            <a:solidFill>
              <a:schemeClr val="bg1"/>
            </a:solidFill>
            <a:prstDash val="dash"/>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12314" name="椭圆 97"/>
          <p:cNvSpPr>
            <a:spLocks noChangeArrowheads="1"/>
          </p:cNvSpPr>
          <p:nvPr/>
        </p:nvSpPr>
        <p:spPr bwMode="auto">
          <a:xfrm>
            <a:off x="11522075" y="7446963"/>
            <a:ext cx="1008063" cy="1008062"/>
          </a:xfrm>
          <a:prstGeom prst="ellipse">
            <a:avLst/>
          </a:prstGeom>
          <a:blipFill dpi="0" rotWithShape="0">
            <a:blip r:embed="rId3"/>
            <a:srcRect/>
            <a:tile tx="0" ty="0" sx="100000" sy="100000" flip="none" algn="tl"/>
          </a:blipFill>
          <a:ln w="25400" algn="ctr">
            <a:solidFill>
              <a:srgbClr val="FFFFFF"/>
            </a:solidFill>
            <a:miter lim="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0800" tIns="50800" rIns="50800" bIns="50800" anchor="ctr">
            <a:spAutoFit/>
          </a:bodyPr>
          <a:lstStyle/>
          <a:p>
            <a:pPr algn="ctr" eaLnBrk="1"/>
            <a:endParaRPr lang="zh-CN" altLang="en-US">
              <a:ea typeface="宋体" pitchFamily="2" charset="-122"/>
            </a:endParaRPr>
          </a:p>
        </p:txBody>
      </p:sp>
      <p:sp>
        <p:nvSpPr>
          <p:cNvPr id="12315" name="TextBox 98"/>
          <p:cNvSpPr txBox="1">
            <a:spLocks noChangeArrowheads="1"/>
          </p:cNvSpPr>
          <p:nvPr/>
        </p:nvSpPr>
        <p:spPr bwMode="auto">
          <a:xfrm>
            <a:off x="9074150" y="6002338"/>
            <a:ext cx="6477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A</a:t>
            </a:r>
            <a:endParaRPr lang="zh-CN" altLang="en-US">
              <a:ea typeface="宋体" pitchFamily="2" charset="-122"/>
            </a:endParaRPr>
          </a:p>
        </p:txBody>
      </p:sp>
      <p:sp>
        <p:nvSpPr>
          <p:cNvPr id="12316" name="TextBox 99"/>
          <p:cNvSpPr txBox="1">
            <a:spLocks noChangeArrowheads="1"/>
          </p:cNvSpPr>
          <p:nvPr/>
        </p:nvSpPr>
        <p:spPr bwMode="auto">
          <a:xfrm>
            <a:off x="11701463" y="4194175"/>
            <a:ext cx="6477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B</a:t>
            </a:r>
            <a:endParaRPr lang="zh-CN" altLang="en-US">
              <a:ea typeface="宋体" pitchFamily="2" charset="-122"/>
            </a:endParaRPr>
          </a:p>
        </p:txBody>
      </p:sp>
      <p:sp>
        <p:nvSpPr>
          <p:cNvPr id="12317" name="TextBox 101"/>
          <p:cNvSpPr txBox="1">
            <a:spLocks noChangeArrowheads="1"/>
          </p:cNvSpPr>
          <p:nvPr/>
        </p:nvSpPr>
        <p:spPr bwMode="auto">
          <a:xfrm>
            <a:off x="11701463" y="7519988"/>
            <a:ext cx="647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a:ea typeface="宋体" pitchFamily="2" charset="-122"/>
              </a:rPr>
              <a:t>C</a:t>
            </a:r>
            <a:endParaRPr lang="zh-CN" altLang="en-US">
              <a:ea typeface="宋体" pitchFamily="2" charset="-122"/>
            </a:endParaRPr>
          </a:p>
        </p:txBody>
      </p:sp>
      <p:sp>
        <p:nvSpPr>
          <p:cNvPr id="12318" name="TextBox 102"/>
          <p:cNvSpPr txBox="1">
            <a:spLocks noChangeArrowheads="1"/>
          </p:cNvSpPr>
          <p:nvPr/>
        </p:nvSpPr>
        <p:spPr bwMode="auto">
          <a:xfrm>
            <a:off x="11053763" y="8455025"/>
            <a:ext cx="1944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ea typeface="宋体" pitchFamily="2" charset="-122"/>
              </a:rPr>
              <a:t>Term:0</a:t>
            </a:r>
            <a:endParaRPr lang="zh-CN" altLang="en-US" sz="2400">
              <a:solidFill>
                <a:schemeClr val="bg1"/>
              </a:solidFill>
              <a:ea typeface="宋体" pitchFamily="2" charset="-122"/>
            </a:endParaRPr>
          </a:p>
        </p:txBody>
      </p:sp>
      <p:sp>
        <p:nvSpPr>
          <p:cNvPr id="12319" name="TextBox 103"/>
          <p:cNvSpPr txBox="1">
            <a:spLocks noChangeArrowheads="1"/>
          </p:cNvSpPr>
          <p:nvPr/>
        </p:nvSpPr>
        <p:spPr bwMode="auto">
          <a:xfrm>
            <a:off x="7904163" y="6981825"/>
            <a:ext cx="29876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latin typeface="微软雅黑" pitchFamily="34" charset="-122"/>
                <a:ea typeface="微软雅黑" pitchFamily="34" charset="-122"/>
              </a:rPr>
              <a:t>Term:</a:t>
            </a:r>
            <a:r>
              <a:rPr lang="en-US" altLang="zh-CN" sz="2400">
                <a:solidFill>
                  <a:srgbClr val="C00000"/>
                </a:solidFill>
                <a:latin typeface="微软雅黑" pitchFamily="34" charset="-122"/>
                <a:ea typeface="微软雅黑" pitchFamily="34" charset="-122"/>
              </a:rPr>
              <a:t>1</a:t>
            </a:r>
          </a:p>
          <a:p>
            <a:pPr algn="ctr" eaLnBrk="1"/>
            <a:r>
              <a:rPr lang="en-US" altLang="zh-CN" sz="2400">
                <a:solidFill>
                  <a:schemeClr val="bg1"/>
                </a:solidFill>
                <a:latin typeface="微软雅黑" pitchFamily="34" charset="-122"/>
                <a:ea typeface="微软雅黑" pitchFamily="34" charset="-122"/>
              </a:rPr>
              <a:t>Vote Count:</a:t>
            </a:r>
            <a:r>
              <a:rPr lang="en-US" altLang="zh-CN" sz="2400">
                <a:solidFill>
                  <a:srgbClr val="C00000"/>
                </a:solidFill>
                <a:latin typeface="微软雅黑" pitchFamily="34" charset="-122"/>
                <a:ea typeface="微软雅黑" pitchFamily="34" charset="-122"/>
              </a:rPr>
              <a:t>1</a:t>
            </a:r>
            <a:endParaRPr lang="zh-CN" altLang="en-US" sz="2400">
              <a:solidFill>
                <a:srgbClr val="C00000"/>
              </a:solidFill>
              <a:latin typeface="微软雅黑" pitchFamily="34" charset="-122"/>
              <a:ea typeface="微软雅黑" pitchFamily="34" charset="-122"/>
            </a:endParaRPr>
          </a:p>
        </p:txBody>
      </p:sp>
      <p:cxnSp>
        <p:nvCxnSpPr>
          <p:cNvPr id="12320" name="直接箭头连接符 104"/>
          <p:cNvCxnSpPr>
            <a:cxnSpLocks noChangeShapeType="1"/>
            <a:stCxn id="12312" idx="7"/>
            <a:endCxn id="12313" idx="3"/>
          </p:cNvCxnSpPr>
          <p:nvPr/>
        </p:nvCxnSpPr>
        <p:spPr bwMode="auto">
          <a:xfrm flipV="1">
            <a:off x="9753600" y="4981575"/>
            <a:ext cx="1916113" cy="1095375"/>
          </a:xfrm>
          <a:prstGeom prst="straightConnector1">
            <a:avLst/>
          </a:prstGeom>
          <a:noFill/>
          <a:ln w="25400" algn="ctr">
            <a:solidFill>
              <a:schemeClr val="bg1"/>
            </a:solidFill>
            <a:miter lim="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1" name="直接箭头连接符 105"/>
          <p:cNvCxnSpPr>
            <a:cxnSpLocks noChangeShapeType="1"/>
            <a:stCxn id="12312" idx="5"/>
            <a:endCxn id="12314" idx="2"/>
          </p:cNvCxnSpPr>
          <p:nvPr/>
        </p:nvCxnSpPr>
        <p:spPr bwMode="auto">
          <a:xfrm>
            <a:off x="9753600" y="6789738"/>
            <a:ext cx="1768475" cy="1162050"/>
          </a:xfrm>
          <a:prstGeom prst="straightConnector1">
            <a:avLst/>
          </a:prstGeom>
          <a:noFill/>
          <a:ln w="25400" algn="ctr">
            <a:solidFill>
              <a:schemeClr val="bg1"/>
            </a:solidFill>
            <a:miter lim="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22" name="TextBox 106"/>
          <p:cNvSpPr txBox="1">
            <a:spLocks noChangeArrowheads="1"/>
          </p:cNvSpPr>
          <p:nvPr/>
        </p:nvSpPr>
        <p:spPr bwMode="auto">
          <a:xfrm rot="-1785928">
            <a:off x="9588500" y="5081588"/>
            <a:ext cx="2035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2400">
                <a:solidFill>
                  <a:schemeClr val="bg1"/>
                </a:solidFill>
                <a:latin typeface="微软雅黑" pitchFamily="34" charset="-122"/>
                <a:ea typeface="微软雅黑" pitchFamily="34" charset="-122"/>
              </a:rPr>
              <a:t>投我</a:t>
            </a:r>
          </a:p>
        </p:txBody>
      </p:sp>
      <p:sp>
        <p:nvSpPr>
          <p:cNvPr id="12323" name="TextBox 107"/>
          <p:cNvSpPr txBox="1">
            <a:spLocks noChangeArrowheads="1"/>
          </p:cNvSpPr>
          <p:nvPr/>
        </p:nvSpPr>
        <p:spPr bwMode="auto">
          <a:xfrm rot="1934754">
            <a:off x="9640888" y="6907213"/>
            <a:ext cx="2132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2400">
                <a:solidFill>
                  <a:schemeClr val="bg1"/>
                </a:solidFill>
                <a:latin typeface="微软雅黑" pitchFamily="34" charset="-122"/>
                <a:ea typeface="微软雅黑" pitchFamily="34" charset="-122"/>
              </a:rPr>
              <a:t>投我</a:t>
            </a:r>
          </a:p>
        </p:txBody>
      </p:sp>
      <p:sp>
        <p:nvSpPr>
          <p:cNvPr id="70" name="虚尾箭头 69"/>
          <p:cNvSpPr/>
          <p:nvPr/>
        </p:nvSpPr>
        <p:spPr bwMode="auto">
          <a:xfrm>
            <a:off x="5711825" y="6111875"/>
            <a:ext cx="1655763" cy="869950"/>
          </a:xfrm>
          <a:prstGeom prst="stripedRightArrow">
            <a:avLst/>
          </a:prstGeom>
          <a:solidFill>
            <a:srgbClr val="FFC000"/>
          </a:solidFill>
          <a:ln w="25400" cap="flat" cmpd="sng" algn="ctr">
            <a:solidFill>
              <a:srgbClr val="FFFFFF"/>
            </a:solidFill>
            <a:prstDash val="solid"/>
            <a:miter lim="0"/>
            <a:headEnd type="none" w="med" len="med"/>
            <a:tailEnd type="none" w="med" len="med"/>
          </a:ln>
          <a:effectLst/>
          <a:extLst/>
        </p:spPr>
        <p:txBody>
          <a:bodyPr lIns="50800" tIns="50800" rIns="50800" bIns="50800" anchor="ctr">
            <a:spAutoFit/>
          </a:bodyPr>
          <a:lstStyle/>
          <a:p>
            <a:pPr algn="ctr" eaLnBrk="1">
              <a:defRPr/>
            </a:pPr>
            <a:endParaRPr lang="zh-CN" altLang="en-US"/>
          </a:p>
        </p:txBody>
      </p:sp>
      <p:sp>
        <p:nvSpPr>
          <p:cNvPr id="126" name="虚尾箭头 125"/>
          <p:cNvSpPr/>
          <p:nvPr/>
        </p:nvSpPr>
        <p:spPr bwMode="auto">
          <a:xfrm>
            <a:off x="14370050" y="6076950"/>
            <a:ext cx="1657350" cy="868363"/>
          </a:xfrm>
          <a:prstGeom prst="stripedRightArrow">
            <a:avLst/>
          </a:prstGeom>
          <a:solidFill>
            <a:srgbClr val="FFC000"/>
          </a:solidFill>
          <a:ln w="25400" cap="flat" cmpd="sng" algn="ctr">
            <a:solidFill>
              <a:srgbClr val="FFFFFF"/>
            </a:solidFill>
            <a:prstDash val="solid"/>
            <a:miter lim="0"/>
            <a:headEnd type="none" w="med" len="med"/>
            <a:tailEnd type="none" w="med" len="med"/>
          </a:ln>
          <a:effectLst/>
          <a:extLst/>
        </p:spPr>
        <p:txBody>
          <a:bodyPr lIns="50800" tIns="50800" rIns="50800" bIns="50800" anchor="ctr">
            <a:spAutoFit/>
          </a:bodyPr>
          <a:lstStyle/>
          <a:p>
            <a:pPr algn="ctr" eaLnBrk="1">
              <a:defRPr/>
            </a:pPr>
            <a:endParaRPr lang="zh-CN" altLang="en-US"/>
          </a:p>
        </p:txBody>
      </p:sp>
      <p:sp>
        <p:nvSpPr>
          <p:cNvPr id="12326" name="TextBox 52"/>
          <p:cNvSpPr txBox="1">
            <a:spLocks noChangeArrowheads="1"/>
          </p:cNvSpPr>
          <p:nvPr/>
        </p:nvSpPr>
        <p:spPr bwMode="auto">
          <a:xfrm>
            <a:off x="10531475" y="5222875"/>
            <a:ext cx="29876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latin typeface="微软雅黑" pitchFamily="34" charset="-122"/>
                <a:ea typeface="微软雅黑" pitchFamily="34" charset="-122"/>
              </a:rPr>
              <a:t>Term:</a:t>
            </a:r>
            <a:r>
              <a:rPr lang="en-US" altLang="zh-CN" sz="2400">
                <a:solidFill>
                  <a:srgbClr val="C00000"/>
                </a:solidFill>
                <a:latin typeface="微软雅黑" pitchFamily="34" charset="-122"/>
                <a:ea typeface="微软雅黑" pitchFamily="34" charset="-122"/>
              </a:rPr>
              <a:t>1</a:t>
            </a:r>
          </a:p>
          <a:p>
            <a:pPr algn="ctr" eaLnBrk="1"/>
            <a:r>
              <a:rPr lang="en-US" altLang="zh-CN" sz="2400">
                <a:solidFill>
                  <a:schemeClr val="bg1"/>
                </a:solidFill>
                <a:latin typeface="微软雅黑" pitchFamily="34" charset="-122"/>
                <a:ea typeface="微软雅黑" pitchFamily="34" charset="-122"/>
              </a:rPr>
              <a:t>Vote Count:</a:t>
            </a:r>
            <a:r>
              <a:rPr lang="en-US" altLang="zh-CN" sz="2400">
                <a:solidFill>
                  <a:srgbClr val="C00000"/>
                </a:solidFill>
                <a:latin typeface="微软雅黑" pitchFamily="34" charset="-122"/>
                <a:ea typeface="微软雅黑" pitchFamily="34" charset="-122"/>
              </a:rPr>
              <a:t>1</a:t>
            </a:r>
            <a:endParaRPr lang="zh-CN" altLang="en-US" sz="2400">
              <a:solidFill>
                <a:srgbClr val="C00000"/>
              </a:solidFill>
              <a:latin typeface="微软雅黑" pitchFamily="34" charset="-122"/>
              <a:ea typeface="微软雅黑" pitchFamily="34" charset="-122"/>
            </a:endParaRPr>
          </a:p>
        </p:txBody>
      </p:sp>
      <p:sp>
        <p:nvSpPr>
          <p:cNvPr id="8231" name="TextBox 53"/>
          <p:cNvSpPr txBox="1">
            <a:spLocks noChangeArrowheads="1"/>
          </p:cNvSpPr>
          <p:nvPr/>
        </p:nvSpPr>
        <p:spPr bwMode="auto">
          <a:xfrm>
            <a:off x="18654713" y="5245100"/>
            <a:ext cx="29876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400">
                <a:solidFill>
                  <a:schemeClr val="bg1"/>
                </a:solidFill>
                <a:latin typeface="微软雅黑" pitchFamily="34" charset="-122"/>
                <a:ea typeface="微软雅黑" pitchFamily="34" charset="-122"/>
              </a:rPr>
              <a:t>Term:</a:t>
            </a:r>
            <a:r>
              <a:rPr lang="en-US" altLang="zh-CN" sz="2400">
                <a:solidFill>
                  <a:srgbClr val="C00000"/>
                </a:solidFill>
                <a:latin typeface="微软雅黑" pitchFamily="34" charset="-122"/>
                <a:ea typeface="微软雅黑" pitchFamily="34" charset="-122"/>
              </a:rPr>
              <a:t>1</a:t>
            </a:r>
          </a:p>
          <a:p>
            <a:pPr algn="ctr" eaLnBrk="1"/>
            <a:r>
              <a:rPr lang="en-US" altLang="zh-CN" sz="2400">
                <a:solidFill>
                  <a:schemeClr val="bg1"/>
                </a:solidFill>
                <a:latin typeface="微软雅黑" pitchFamily="34" charset="-122"/>
                <a:ea typeface="微软雅黑" pitchFamily="34" charset="-122"/>
              </a:rPr>
              <a:t>Vote Count:</a:t>
            </a:r>
            <a:r>
              <a:rPr lang="en-US" altLang="zh-CN" sz="2400">
                <a:solidFill>
                  <a:srgbClr val="C00000"/>
                </a:solidFill>
                <a:latin typeface="微软雅黑" pitchFamily="34" charset="-122"/>
                <a:ea typeface="微软雅黑" pitchFamily="34" charset="-122"/>
              </a:rPr>
              <a:t>1</a:t>
            </a:r>
            <a:endParaRPr lang="zh-CN" altLang="en-US" sz="2400">
              <a:solidFill>
                <a:srgbClr val="C00000"/>
              </a:solidFill>
              <a:latin typeface="微软雅黑" pitchFamily="34" charset="-122"/>
              <a:ea typeface="微软雅黑" pitchFamily="34" charset="-122"/>
            </a:endParaRPr>
          </a:p>
        </p:txBody>
      </p:sp>
      <p:sp>
        <p:nvSpPr>
          <p:cNvPr id="8232" name="TextBox 54"/>
          <p:cNvSpPr txBox="1">
            <a:spLocks noChangeArrowheads="1"/>
          </p:cNvSpPr>
          <p:nvPr/>
        </p:nvSpPr>
        <p:spPr bwMode="auto">
          <a:xfrm>
            <a:off x="1027113" y="10250488"/>
            <a:ext cx="20053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zh-CN" altLang="en-US" sz="3200" b="1" dirty="0">
                <a:solidFill>
                  <a:srgbClr val="C00000"/>
                </a:solidFill>
                <a:latin typeface="微软雅黑" pitchFamily="34" charset="-122"/>
                <a:ea typeface="微软雅黑" pitchFamily="34" charset="-122"/>
              </a:rPr>
              <a:t>规则</a:t>
            </a:r>
            <a:r>
              <a:rPr lang="en-US" altLang="zh-CN" sz="3200" b="1" dirty="0">
                <a:solidFill>
                  <a:srgbClr val="C00000"/>
                </a:solidFill>
                <a:latin typeface="微软雅黑" pitchFamily="34" charset="-122"/>
                <a:ea typeface="微软雅黑" pitchFamily="34" charset="-122"/>
              </a:rPr>
              <a:t>2</a:t>
            </a:r>
            <a:r>
              <a:rPr lang="zh-CN" altLang="en-US" sz="3200" b="1" dirty="0">
                <a:solidFill>
                  <a:srgbClr val="C00000"/>
                </a:solidFill>
                <a:latin typeface="微软雅黑" pitchFamily="34" charset="-122"/>
                <a:ea typeface="微软雅黑" pitchFamily="34" charset="-122"/>
              </a:rPr>
              <a:t>：</a:t>
            </a:r>
            <a:r>
              <a:rPr lang="zh-CN" altLang="en-US" sz="3200" dirty="0">
                <a:solidFill>
                  <a:srgbClr val="C91521"/>
                </a:solidFill>
                <a:latin typeface="微软雅黑" pitchFamily="34" charset="-122"/>
                <a:ea typeface="微软雅黑" pitchFamily="34" charset="-122"/>
              </a:rPr>
              <a:t>在一个任期内</a:t>
            </a:r>
            <a:r>
              <a:rPr lang="zh-CN" altLang="en-US" sz="3200" dirty="0">
                <a:solidFill>
                  <a:schemeClr val="bg1"/>
                </a:solidFill>
                <a:latin typeface="微软雅黑" pitchFamily="34" charset="-122"/>
                <a:ea typeface="微软雅黑" pitchFamily="34" charset="-122"/>
              </a:rPr>
              <a:t>，一台服务器最多能给一个候选人投票，按照先到先服务原则</a:t>
            </a:r>
          </a:p>
        </p:txBody>
      </p:sp>
      <p:sp>
        <p:nvSpPr>
          <p:cNvPr id="12329" name="Rectangle 1"/>
          <p:cNvSpPr>
            <a:spLocks/>
          </p:cNvSpPr>
          <p:nvPr/>
        </p:nvSpPr>
        <p:spPr bwMode="auto">
          <a:xfrm>
            <a:off x="755650" y="889000"/>
            <a:ext cx="6035675"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1pPr>
            <a:lvl2pPr marL="742950" indent="-28575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2pPr>
            <a:lvl3pPr marL="11430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3pPr>
            <a:lvl4pPr marL="16002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4pPr>
            <a:lvl5pPr marL="2057400" indent="-228600">
              <a:spcBef>
                <a:spcPts val="5900"/>
              </a:spcBef>
              <a:buSzPct val="75000"/>
              <a:buChar char="•"/>
              <a:defRPr sz="5200">
                <a:solidFill>
                  <a:srgbClr val="FFFFFF"/>
                </a:solidFill>
                <a:latin typeface="Helvetica Light" charset="0"/>
                <a:ea typeface="Helvetica Light" charset="0"/>
                <a:cs typeface="Helvetica Light" charset="0"/>
                <a:sym typeface="Helvetica Light" charset="0"/>
              </a:defRPr>
            </a:lvl5pPr>
            <a:lvl6pPr marL="25146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6pPr>
            <a:lvl7pPr marL="29718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7pPr>
            <a:lvl8pPr marL="34290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8pPr>
            <a:lvl9pPr marL="3886200" indent="-228600" defTabSz="825500" eaLnBrk="0" fontAlgn="base" hangingPunct="0">
              <a:spcBef>
                <a:spcPts val="5900"/>
              </a:spcBef>
              <a:spcAft>
                <a:spcPct val="0"/>
              </a:spcAft>
              <a:buSzPct val="75000"/>
              <a:buChar char="•"/>
              <a:defRPr sz="5200">
                <a:solidFill>
                  <a:srgbClr val="FFFFFF"/>
                </a:solidFill>
                <a:latin typeface="Helvetica Light" charset="0"/>
                <a:ea typeface="Helvetica Light" charset="0"/>
                <a:cs typeface="Helvetica Light" charset="0"/>
                <a:sym typeface="Helvetica Light" charset="0"/>
              </a:defRPr>
            </a:lvl9pPr>
          </a:lstStyle>
          <a:p>
            <a:pPr eaLnBrk="1">
              <a:spcBef>
                <a:spcPct val="0"/>
              </a:spcBef>
              <a:buSzTx/>
              <a:buFontTx/>
              <a:buNone/>
            </a:pPr>
            <a:r>
              <a:rPr lang="zh-CN" altLang="en-US" sz="4000">
                <a:latin typeface="微软雅黑" pitchFamily="34" charset="-122"/>
                <a:ea typeface="微软雅黑" pitchFamily="34" charset="-122"/>
                <a:sym typeface="FZLanTingHeiS-EL-GB" charset="0"/>
              </a:rPr>
              <a:t>领导选举</a:t>
            </a:r>
            <a:r>
              <a:rPr lang="en-US" altLang="zh-CN" sz="4000">
                <a:latin typeface="微软雅黑" pitchFamily="34" charset="-122"/>
                <a:ea typeface="微软雅黑" pitchFamily="34" charset="-122"/>
                <a:sym typeface="FZLanTingHeiS-EL-GB" charset="0"/>
              </a:rPr>
              <a:t>--</a:t>
            </a:r>
            <a:r>
              <a:rPr lang="zh-CN" altLang="en-US" sz="4000">
                <a:latin typeface="微软雅黑" pitchFamily="34" charset="-122"/>
                <a:ea typeface="微软雅黑" pitchFamily="34" charset="-122"/>
                <a:sym typeface="FZLanTingHeiS-EL-GB" charset="0"/>
              </a:rPr>
              <a:t>过程</a:t>
            </a:r>
            <a:endParaRPr lang="zh-CN" altLang="zh-CN" sz="1800">
              <a:solidFill>
                <a:srgbClr val="000000"/>
              </a:solidFill>
              <a:latin typeface="微软雅黑" pitchFamily="34" charset="-122"/>
              <a:ea typeface="微软雅黑" pitchFamily="34" charset="-122"/>
              <a:sym typeface="FZLanTingHeiS-EL-GB"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0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2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0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0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0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2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2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2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2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23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4" grpId="0" animBg="1"/>
      <p:bldP spid="8205" grpId="0" animBg="1"/>
      <p:bldP spid="8206" grpId="0" animBg="1"/>
      <p:bldP spid="8207" grpId="0"/>
      <p:bldP spid="8208" grpId="0"/>
      <p:bldP spid="8209" grpId="0"/>
      <p:bldP spid="8210" grpId="0"/>
      <p:bldP spid="8211" grpId="0"/>
      <p:bldP spid="8214" grpId="0"/>
      <p:bldP spid="8215" grpId="0"/>
      <p:bldP spid="8231" grpId="0"/>
      <p:bldP spid="823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
      <a:dk1>
        <a:srgbClr val="53585F"/>
      </a:dk1>
      <a:lt1>
        <a:srgbClr val="FFFFFF"/>
      </a:lt1>
      <a:dk2>
        <a:srgbClr val="000000"/>
      </a:dk2>
      <a:lt2>
        <a:srgbClr val="DCDEE0"/>
      </a:lt2>
      <a:accent1>
        <a:srgbClr val="0065C1"/>
      </a:accent1>
      <a:accent2>
        <a:srgbClr val="00A6AC"/>
      </a:accent2>
      <a:accent3>
        <a:srgbClr val="AAAAAA"/>
      </a:accent3>
      <a:accent4>
        <a:srgbClr val="DADADA"/>
      </a:accent4>
      <a:accent5>
        <a:srgbClr val="AAB8DD"/>
      </a:accent5>
      <a:accent6>
        <a:srgbClr val="00969B"/>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FFFFFF"/>
          </a:solidFill>
          <a:prstDash val="solid"/>
          <a:miter lim="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0800" tIns="50800" rIns="50800" bIns="5080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zh-CN" altLang="zh-CN" sz="5000" b="0" i="0" u="none" strike="noStrike" cap="none" normalizeH="0" baseline="0" smtClean="0">
            <a:ln>
              <a:noFill/>
            </a:ln>
            <a:solidFill>
              <a:srgbClr val="FFFFFF"/>
            </a:solidFill>
            <a:effectLst/>
            <a:latin typeface="Helvetica Light" charset="0"/>
            <a:ea typeface="Helvetica Light" charset="0"/>
            <a:cs typeface="Helvetica Light" charset="0"/>
            <a:sym typeface="Helvetica Ligh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FFFFFF"/>
          </a:solidFill>
          <a:prstDash val="solid"/>
          <a:miter lim="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0800" tIns="50800" rIns="50800" bIns="5080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zh-CN" altLang="zh-CN" sz="5000" b="0" i="0" u="none" strike="noStrike" cap="none" normalizeH="0" baseline="0" smtClean="0">
            <a:ln>
              <a:noFill/>
            </a:ln>
            <a:solidFill>
              <a:srgbClr val="FFFFFF"/>
            </a:solidFill>
            <a:effectLst/>
            <a:latin typeface="Helvetica Light" charset="0"/>
            <a:ea typeface="Helvetica Light" charset="0"/>
            <a:cs typeface="Helvetica Light" charset="0"/>
            <a:sym typeface="Helvetica Light" charset="0"/>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53585F"/>
      </a:dk2>
      <a:lt2>
        <a:srgbClr val="DCDEE0"/>
      </a:lt2>
      <a:accent1>
        <a:srgbClr val="0065C1"/>
      </a:accent1>
      <a:accent2>
        <a:srgbClr val="00A6AC"/>
      </a:accent2>
      <a:accent3>
        <a:srgbClr val="FFFFFF"/>
      </a:accent3>
      <a:accent4>
        <a:srgbClr val="000000"/>
      </a:accent4>
      <a:accent5>
        <a:srgbClr val="AAB8DD"/>
      </a:accent5>
      <a:accent6>
        <a:srgbClr val="00969B"/>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2278</TotalTime>
  <Words>2473</Words>
  <Application>Microsoft Office PowerPoint</Application>
  <PresentationFormat>自定义</PresentationFormat>
  <Paragraphs>401</Paragraphs>
  <Slides>34</Slides>
  <Notes>12</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Black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selinahuang</dc:creator>
  <cp:lastModifiedBy>董强强</cp:lastModifiedBy>
  <cp:revision>108</cp:revision>
  <dcterms:modified xsi:type="dcterms:W3CDTF">2017-05-12T07:56:24Z</dcterms:modified>
</cp:coreProperties>
</file>