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0" r:id="rId3"/>
    <p:sldId id="276" r:id="rId4"/>
    <p:sldId id="277" r:id="rId5"/>
    <p:sldId id="278" r:id="rId6"/>
    <p:sldId id="280" r:id="rId7"/>
    <p:sldId id="279" r:id="rId8"/>
    <p:sldId id="281" r:id="rId9"/>
    <p:sldId id="282" r:id="rId10"/>
    <p:sldId id="283" r:id="rId11"/>
    <p:sldId id="296" r:id="rId12"/>
    <p:sldId id="297" r:id="rId13"/>
    <p:sldId id="284" r:id="rId14"/>
    <p:sldId id="293" r:id="rId15"/>
    <p:sldId id="294" r:id="rId16"/>
    <p:sldId id="295" r:id="rId17"/>
    <p:sldId id="285" r:id="rId18"/>
    <p:sldId id="286" r:id="rId19"/>
    <p:sldId id="291" r:id="rId20"/>
    <p:sldId id="288" r:id="rId21"/>
    <p:sldId id="289" r:id="rId22"/>
    <p:sldId id="275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433" autoAdjust="0"/>
  </p:normalViewPr>
  <p:slideViewPr>
    <p:cSldViewPr>
      <p:cViewPr>
        <p:scale>
          <a:sx n="125" d="100"/>
          <a:sy n="125" d="100"/>
        </p:scale>
        <p:origin x="-1224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F6F36-CF0C-45D7-B1F6-EF3AE95ACDF0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B7DC7-CAB6-4218-92B4-14A583907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676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62CD1-D4C8-4986-8AA5-678566CA1A7B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17AB9-ADDA-4111-9030-410AE8C7E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48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17AB9-ADDA-4111-9030-410AE8C7ED5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双亲委派模型的工作过程是：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如果一个类加载器收到了类加载的请求，它首先不会自己去尝试加载这个类，而是把这个请求委派给父类加载器去完成，每一个层次的类加载器都是如此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，因此所有的加载请求最终都应该传送到顶层的启动类加载器中，只有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当父加载器反馈自己无法完成这个加载请求（它的搜索范围中没有找到所需的类）时，子加载器才会尝试自己去加载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17AB9-ADDA-4111-9030-410AE8C7ED5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21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089EE-A4E3-42C6-A3A5-D76EA7C2726C}" type="datetimeFigureOut">
              <a:rPr lang="zh-CN" altLang="en-US">
                <a:solidFill>
                  <a:prstClr val="white"/>
                </a:solidFill>
              </a:rPr>
              <a:pPr>
                <a:defRPr/>
              </a:pPr>
              <a:t>2017/12/8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5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6856" y="274637"/>
            <a:ext cx="8229600" cy="922115"/>
          </a:xfrm>
        </p:spPr>
        <p:txBody>
          <a:bodyPr>
            <a:normAutofit/>
          </a:bodyPr>
          <a:lstStyle>
            <a:lvl1pPr algn="l">
              <a:defRPr sz="3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720114" y="1268763"/>
            <a:ext cx="7704335" cy="5004556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97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5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31540" y="116632"/>
            <a:ext cx="6048672" cy="720080"/>
          </a:xfrm>
          <a:prstGeom prst="rect">
            <a:avLst/>
          </a:prstGeom>
        </p:spPr>
        <p:txBody>
          <a:bodyPr/>
          <a:lstStyle>
            <a:lvl1pPr algn="l"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720114" y="1268763"/>
            <a:ext cx="7704335" cy="5004556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37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666531"/>
          </a:xfrm>
          <a:prstGeom prst="rect">
            <a:avLst/>
          </a:prstGeom>
        </p:spPr>
        <p:txBody>
          <a:bodyPr tIns="30679" bIns="30679"/>
          <a:lstStyle>
            <a:lvl1pPr>
              <a:lnSpc>
                <a:spcPct val="150000"/>
              </a:lnSpc>
              <a:defRPr sz="49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48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530820CF-B880-4189-942D-D702A7CBA730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lIns="77925" tIns="38963" rIns="77925" bIns="38963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22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4709-A794-427A-8893-E5AF9F4D3D13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9395AEE-55EF-42F0-B0F1-1EC5577B90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88621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7939"/>
            <a:ext cx="916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6"/>
          <p:cNvSpPr>
            <a:spLocks noGrp="1"/>
          </p:cNvSpPr>
          <p:nvPr>
            <p:ph type="title"/>
          </p:nvPr>
        </p:nvSpPr>
        <p:spPr bwMode="auto">
          <a:xfrm>
            <a:off x="446088" y="274640"/>
            <a:ext cx="8229600" cy="398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925" tIns="38963" rIns="77925" bIns="389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6551613" y="4473576"/>
            <a:ext cx="21336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eaLnBrk="1" hangingPunct="1">
              <a:defRPr/>
            </a:pPr>
            <a:fld id="{42049F40-AC81-4A83-80FF-EFAB3C372300}" type="datetimeFigureOut">
              <a:rPr lang="zh-CN" altLang="en-US">
                <a:solidFill>
                  <a:prstClr val="white"/>
                </a:solidFill>
              </a:rPr>
              <a:pPr eaLnBrk="1" hangingPunct="1">
                <a:defRPr/>
              </a:pPr>
              <a:t>2017/12/8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90" r:id="rId5"/>
    <p:sldLayoutId id="2147483691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1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389626" algn="ctr" rtl="0" eaLnBrk="1" fontAlgn="base" hangingPunct="1">
        <a:spcBef>
          <a:spcPct val="0"/>
        </a:spcBef>
        <a:spcAft>
          <a:spcPct val="0"/>
        </a:spcAft>
        <a:defRPr sz="41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779252" algn="ctr" rtl="0" eaLnBrk="1" fontAlgn="base" hangingPunct="1">
        <a:spcBef>
          <a:spcPct val="0"/>
        </a:spcBef>
        <a:spcAft>
          <a:spcPct val="0"/>
        </a:spcAft>
        <a:defRPr sz="41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168878" algn="ctr" rtl="0" eaLnBrk="1" fontAlgn="base" hangingPunct="1">
        <a:spcBef>
          <a:spcPct val="0"/>
        </a:spcBef>
        <a:spcAft>
          <a:spcPct val="0"/>
        </a:spcAft>
        <a:defRPr sz="41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558503" algn="ctr" rtl="0" eaLnBrk="1" fontAlgn="base" hangingPunct="1">
        <a:spcBef>
          <a:spcPct val="0"/>
        </a:spcBef>
        <a:spcAft>
          <a:spcPct val="0"/>
        </a:spcAft>
        <a:defRPr sz="41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92219" indent="-29221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 txBox="1">
            <a:spLocks/>
          </p:cNvSpPr>
          <p:nvPr/>
        </p:nvSpPr>
        <p:spPr bwMode="auto">
          <a:xfrm>
            <a:off x="498478" y="1449388"/>
            <a:ext cx="82391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en-US" altLang="zh-CN" sz="3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3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架构剖析</a:t>
            </a:r>
            <a:endParaRPr lang="en-US" altLang="zh-CN" sz="3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7" name="TextBox 1"/>
          <p:cNvSpPr txBox="1">
            <a:spLocks noChangeArrowheads="1"/>
          </p:cNvSpPr>
          <p:nvPr/>
        </p:nvSpPr>
        <p:spPr bwMode="auto">
          <a:xfrm>
            <a:off x="5580066" y="3968751"/>
            <a:ext cx="2916237" cy="60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7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zh-CN" altLang="en-US" sz="17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7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郑伟强</a:t>
            </a:r>
            <a:endParaRPr lang="en-US" altLang="zh-CN" sz="17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7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17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2017-09</a:t>
            </a:r>
            <a:endParaRPr lang="zh-CN" altLang="en-US" sz="17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886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请求的处理流程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58102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9087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Connector</a:t>
            </a:r>
            <a:r>
              <a:rPr lang="zh-CN" altLang="en-US" b="1" dirty="0" smtClean="0"/>
              <a:t>结构模型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716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请求处理流程 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879319"/>
              </p:ext>
            </p:extLst>
          </p:nvPr>
        </p:nvGraphicFramePr>
        <p:xfrm>
          <a:off x="539552" y="-1251520"/>
          <a:ext cx="7776864" cy="6998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5870259" imgH="5283900" progId="Visio.Drawing.11">
                  <p:embed/>
                </p:oleObj>
              </mc:Choice>
              <mc:Fallback>
                <p:oleObj name="Visio" r:id="rId3" imgW="5870259" imgH="52839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-1251520"/>
                        <a:ext cx="7776864" cy="6998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28" y="9087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同步</a:t>
            </a:r>
            <a:r>
              <a:rPr lang="en-US" altLang="zh-CN" b="1" dirty="0" smtClean="0"/>
              <a:t>IO</a:t>
            </a:r>
            <a:r>
              <a:rPr lang="zh-CN" altLang="en-US" b="1" dirty="0" smtClean="0"/>
              <a:t>模型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295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请求的处理流程 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980728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多路复用</a:t>
            </a:r>
            <a:r>
              <a:rPr lang="en-US" altLang="zh-CN" b="1" dirty="0" smtClean="0"/>
              <a:t>IO</a:t>
            </a:r>
            <a:r>
              <a:rPr lang="zh-CN" altLang="en-US" b="1" dirty="0"/>
              <a:t>模型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931338"/>
              </p:ext>
            </p:extLst>
          </p:nvPr>
        </p:nvGraphicFramePr>
        <p:xfrm>
          <a:off x="595556" y="-315416"/>
          <a:ext cx="7504836" cy="6307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6544781" imgH="5499900" progId="Visio.Drawing.11">
                  <p:embed/>
                </p:oleObj>
              </mc:Choice>
              <mc:Fallback>
                <p:oleObj name="Visio" r:id="rId3" imgW="6544781" imgH="54999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556" y="-315416"/>
                        <a:ext cx="7504836" cy="6307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0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请求处理</a:t>
            </a:r>
            <a:r>
              <a:rPr lang="zh-CN" altLang="en-US" dirty="0"/>
              <a:t>流程 </a:t>
            </a:r>
          </a:p>
        </p:txBody>
      </p:sp>
      <p:pic>
        <p:nvPicPr>
          <p:cNvPr id="6149" name="Picture 5" descr="输入图片说明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76" y="980728"/>
            <a:ext cx="4418384" cy="553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050160" y="1052736"/>
            <a:ext cx="4139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如图所示，是一个典型的请求处理过程。其中绿色代表线程，蓝色代表数据。</a:t>
            </a:r>
          </a:p>
          <a:p>
            <a:r>
              <a:rPr lang="en-US" altLang="zh-CN" dirty="0"/>
              <a:t>Acceptor</a:t>
            </a:r>
            <a:r>
              <a:rPr lang="zh-CN" altLang="en-US" dirty="0"/>
              <a:t>线程接受请求，从</a:t>
            </a:r>
            <a:r>
              <a:rPr lang="en-US" altLang="zh-CN" dirty="0" err="1"/>
              <a:t>socketCache</a:t>
            </a:r>
            <a:r>
              <a:rPr lang="zh-CN" altLang="en-US" dirty="0"/>
              <a:t>里面拿出</a:t>
            </a:r>
            <a:r>
              <a:rPr lang="en-US" altLang="zh-CN" dirty="0"/>
              <a:t>socket</a:t>
            </a:r>
            <a:r>
              <a:rPr lang="zh-CN" altLang="en-US" dirty="0"/>
              <a:t>对象（没有的话会创建，缓存的目的是避免对象创建的开销），</a:t>
            </a:r>
          </a:p>
          <a:p>
            <a:r>
              <a:rPr lang="en-US" altLang="zh-CN" dirty="0"/>
              <a:t>Acceptor</a:t>
            </a:r>
            <a:r>
              <a:rPr lang="zh-CN" altLang="en-US" dirty="0"/>
              <a:t>线程标记好</a:t>
            </a:r>
            <a:r>
              <a:rPr lang="en-US" altLang="zh-CN" dirty="0" err="1"/>
              <a:t>Poller</a:t>
            </a:r>
            <a:r>
              <a:rPr lang="zh-CN" altLang="en-US" dirty="0"/>
              <a:t>对象，组装成</a:t>
            </a:r>
            <a:r>
              <a:rPr lang="en-US" altLang="zh-CN" dirty="0" err="1"/>
              <a:t>PollerEvent</a:t>
            </a:r>
            <a:r>
              <a:rPr lang="zh-CN" altLang="en-US" dirty="0"/>
              <a:t>，放入该</a:t>
            </a:r>
            <a:r>
              <a:rPr lang="en-US" altLang="zh-CN" dirty="0" err="1"/>
              <a:t>Poller</a:t>
            </a:r>
            <a:r>
              <a:rPr lang="zh-CN" altLang="en-US" dirty="0"/>
              <a:t>对象的</a:t>
            </a:r>
            <a:r>
              <a:rPr lang="en-US" altLang="zh-CN" dirty="0" err="1"/>
              <a:t>PollerEvent</a:t>
            </a:r>
            <a:r>
              <a:rPr lang="zh-CN" altLang="en-US" dirty="0"/>
              <a:t>队列</a:t>
            </a:r>
          </a:p>
          <a:p>
            <a:r>
              <a:rPr lang="en-US" altLang="zh-CN" dirty="0" err="1"/>
              <a:t>Poller</a:t>
            </a:r>
            <a:r>
              <a:rPr lang="zh-CN" altLang="en-US" dirty="0"/>
              <a:t>线程从事件队列里面拿出</a:t>
            </a:r>
            <a:r>
              <a:rPr lang="en-US" altLang="zh-CN" dirty="0" err="1"/>
              <a:t>PollerEvent</a:t>
            </a:r>
            <a:r>
              <a:rPr lang="zh-CN" altLang="en-US" dirty="0"/>
              <a:t>，将其中的</a:t>
            </a:r>
            <a:r>
              <a:rPr lang="en-US" altLang="zh-CN" dirty="0"/>
              <a:t>socket</a:t>
            </a:r>
            <a:r>
              <a:rPr lang="zh-CN" altLang="en-US" dirty="0"/>
              <a:t>注册到自身的</a:t>
            </a:r>
            <a:r>
              <a:rPr lang="en-US" altLang="zh-CN" dirty="0"/>
              <a:t>selector</a:t>
            </a:r>
            <a:r>
              <a:rPr lang="zh-CN" altLang="en-US" dirty="0"/>
              <a:t>上，</a:t>
            </a:r>
          </a:p>
          <a:p>
            <a:r>
              <a:rPr lang="en-US" altLang="zh-CN" dirty="0" err="1"/>
              <a:t>Poller</a:t>
            </a:r>
            <a:r>
              <a:rPr lang="zh-CN" altLang="en-US" dirty="0"/>
              <a:t>线程等到有读写事件发生时，分发给</a:t>
            </a:r>
            <a:r>
              <a:rPr lang="en-US" altLang="zh-CN" dirty="0" err="1"/>
              <a:t>SocketProcessor</a:t>
            </a:r>
            <a:r>
              <a:rPr lang="zh-CN" altLang="en-US" dirty="0"/>
              <a:t>线程去实际处理请求</a:t>
            </a:r>
          </a:p>
          <a:p>
            <a:r>
              <a:rPr lang="en-US" altLang="zh-CN" dirty="0" err="1"/>
              <a:t>SocketProcessor</a:t>
            </a:r>
            <a:r>
              <a:rPr lang="zh-CN" altLang="en-US" dirty="0"/>
              <a:t>线程处理完请求，</a:t>
            </a:r>
            <a:r>
              <a:rPr lang="en-US" altLang="zh-CN" dirty="0"/>
              <a:t>socket</a:t>
            </a:r>
            <a:r>
              <a:rPr lang="zh-CN" altLang="en-US" dirty="0"/>
              <a:t>对象被回收，放入</a:t>
            </a:r>
            <a:r>
              <a:rPr lang="en-US" altLang="zh-CN" dirty="0" err="1"/>
              <a:t>socketCache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980728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NIO</a:t>
            </a:r>
            <a:r>
              <a:rPr lang="zh-CN" altLang="en-US" b="1" dirty="0" smtClean="0"/>
              <a:t>模型处理数据流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4859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请求处理</a:t>
            </a:r>
            <a:r>
              <a:rPr lang="zh-CN" altLang="en-US" dirty="0"/>
              <a:t>流程 </a:t>
            </a:r>
          </a:p>
        </p:txBody>
      </p:sp>
      <p:pic>
        <p:nvPicPr>
          <p:cNvPr id="12290" name="Picture 2" descr="http://pic002.cnblogs.com/images/2012/322938/20120909223712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96934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980728"/>
            <a:ext cx="23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Connector</a:t>
            </a:r>
            <a:r>
              <a:rPr lang="zh-CN" altLang="en-US" b="1" dirty="0" smtClean="0"/>
              <a:t>的处理流程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9460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请求处理</a:t>
            </a:r>
            <a:r>
              <a:rPr lang="zh-CN" altLang="en-US" dirty="0"/>
              <a:t>流程 </a:t>
            </a:r>
          </a:p>
        </p:txBody>
      </p:sp>
      <p:pic>
        <p:nvPicPr>
          <p:cNvPr id="14338" name="Picture 2" descr="http://pic002.cnblogs.com/images/2012/322938/20120909223917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73697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980728"/>
            <a:ext cx="228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Container</a:t>
            </a:r>
            <a:r>
              <a:rPr lang="zh-CN" altLang="en-US" b="1" dirty="0" smtClean="0"/>
              <a:t>的处理流程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0590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请求处理</a:t>
            </a:r>
            <a:r>
              <a:rPr lang="zh-CN" altLang="en-US" dirty="0"/>
              <a:t>流程 </a:t>
            </a:r>
          </a:p>
        </p:txBody>
      </p:sp>
      <p:pic>
        <p:nvPicPr>
          <p:cNvPr id="15362" name="Picture 2" descr="http://pic002.cnblogs.com/images/2012/322938/20120909223955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712968" cy="462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980728"/>
            <a:ext cx="228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Container</a:t>
            </a:r>
            <a:r>
              <a:rPr lang="zh-CN" altLang="en-US" b="1" dirty="0" smtClean="0"/>
              <a:t>的处理流程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94922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695"/>
            <a:ext cx="6624736" cy="501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51520" y="980728"/>
            <a:ext cx="3595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类加载</a:t>
            </a:r>
            <a:r>
              <a:rPr lang="zh-CN" altLang="en-US" b="1" dirty="0" smtClean="0"/>
              <a:t>器</a:t>
            </a:r>
            <a:r>
              <a:rPr lang="en-US" altLang="zh-CN" b="1" dirty="0"/>
              <a:t> </a:t>
            </a:r>
            <a:r>
              <a:rPr lang="en-US" altLang="zh-CN" b="1" dirty="0" smtClean="0"/>
              <a:t>  JAVA</a:t>
            </a:r>
            <a:r>
              <a:rPr lang="zh-CN" altLang="en-US" b="1" dirty="0" smtClean="0"/>
              <a:t>自身双亲委托模型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663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核心组件</a:t>
            </a:r>
          </a:p>
        </p:txBody>
      </p:sp>
      <p:pic>
        <p:nvPicPr>
          <p:cNvPr id="8197" name="Picture 5" descr="http://img.blog.csdn.net/201702261107239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47" y="1412776"/>
            <a:ext cx="3594045" cy="509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467544" y="980728"/>
            <a:ext cx="3126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类加载器</a:t>
            </a:r>
            <a:r>
              <a:rPr lang="en-US" altLang="zh-CN" b="1" dirty="0"/>
              <a:t>   Tomcat</a:t>
            </a:r>
            <a:r>
              <a:rPr lang="zh-CN" altLang="en-US" b="1" dirty="0"/>
              <a:t>类加载模型</a:t>
            </a:r>
          </a:p>
        </p:txBody>
      </p:sp>
      <p:sp>
        <p:nvSpPr>
          <p:cNvPr id="12" name="矩形 11"/>
          <p:cNvSpPr/>
          <p:nvPr/>
        </p:nvSpPr>
        <p:spPr>
          <a:xfrm>
            <a:off x="4283968" y="1329013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err="1"/>
              <a:t>CommonClassLoader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CatalinaClassLoader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SharedClassLoader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WebappClassLoader</a:t>
            </a:r>
            <a:r>
              <a:rPr lang="zh-CN" altLang="en-US" sz="1600" dirty="0"/>
              <a:t>则是</a:t>
            </a:r>
            <a:r>
              <a:rPr lang="en-US" altLang="zh-CN" sz="1600" dirty="0"/>
              <a:t>Tomcat</a:t>
            </a:r>
            <a:r>
              <a:rPr lang="zh-CN" altLang="en-US" sz="1600" dirty="0"/>
              <a:t>自己定义的类加载器，它们分别加载</a:t>
            </a:r>
            <a:r>
              <a:rPr lang="en-US" altLang="zh-CN" sz="1600" dirty="0"/>
              <a:t>/common/*</a:t>
            </a:r>
            <a:r>
              <a:rPr lang="zh-CN" altLang="en-US" sz="1600" dirty="0"/>
              <a:t>、</a:t>
            </a:r>
            <a:r>
              <a:rPr lang="en-US" altLang="zh-CN" sz="1600" dirty="0"/>
              <a:t>/server/*</a:t>
            </a:r>
            <a:r>
              <a:rPr lang="zh-CN" altLang="en-US" sz="1600" dirty="0"/>
              <a:t>、</a:t>
            </a:r>
            <a:r>
              <a:rPr lang="en-US" altLang="zh-CN" sz="1600" dirty="0"/>
              <a:t>/shared/*</a:t>
            </a:r>
            <a:r>
              <a:rPr lang="zh-CN" altLang="en-US" sz="1600" dirty="0"/>
              <a:t>和</a:t>
            </a:r>
            <a:r>
              <a:rPr lang="en-US" altLang="zh-CN" sz="1600" dirty="0"/>
              <a:t>/</a:t>
            </a:r>
            <a:r>
              <a:rPr lang="en-US" altLang="zh-CN" sz="1600" dirty="0" err="1"/>
              <a:t>WebApp</a:t>
            </a:r>
            <a:r>
              <a:rPr lang="en-US" altLang="zh-CN" sz="1600" dirty="0"/>
              <a:t>/WEB-INF/*</a:t>
            </a:r>
            <a:r>
              <a:rPr lang="zh-CN" altLang="en-US" sz="1600" dirty="0"/>
              <a:t>中的</a:t>
            </a:r>
            <a:r>
              <a:rPr lang="en-US" altLang="zh-CN" sz="1600" dirty="0"/>
              <a:t>Java</a:t>
            </a:r>
            <a:r>
              <a:rPr lang="zh-CN" altLang="en-US" sz="1600" dirty="0"/>
              <a:t>类库。</a:t>
            </a:r>
            <a:r>
              <a:rPr lang="zh-CN" altLang="en-US" sz="1600" dirty="0">
                <a:solidFill>
                  <a:srgbClr val="FF0000"/>
                </a:solidFill>
              </a:rPr>
              <a:t>其中</a:t>
            </a:r>
            <a:r>
              <a:rPr lang="en-US" altLang="zh-CN" sz="1600" dirty="0" err="1">
                <a:solidFill>
                  <a:srgbClr val="FF0000"/>
                </a:solidFill>
              </a:rPr>
              <a:t>WebApp</a:t>
            </a:r>
            <a:r>
              <a:rPr lang="zh-CN" altLang="en-US" sz="1600" dirty="0">
                <a:solidFill>
                  <a:srgbClr val="FF0000"/>
                </a:solidFill>
              </a:rPr>
              <a:t>类加载器和</a:t>
            </a:r>
            <a:r>
              <a:rPr lang="en-US" altLang="zh-CN" sz="1600" dirty="0" err="1">
                <a:solidFill>
                  <a:srgbClr val="FF0000"/>
                </a:solidFill>
              </a:rPr>
              <a:t>Jsp</a:t>
            </a:r>
            <a:r>
              <a:rPr lang="zh-CN" altLang="en-US" sz="1600" dirty="0">
                <a:solidFill>
                  <a:srgbClr val="FF0000"/>
                </a:solidFill>
              </a:rPr>
              <a:t>类加载器通常会存在多个实例，每一个</a:t>
            </a:r>
            <a:r>
              <a:rPr lang="en-US" altLang="zh-CN" sz="1600" dirty="0">
                <a:solidFill>
                  <a:srgbClr val="FF0000"/>
                </a:solidFill>
              </a:rPr>
              <a:t>Web</a:t>
            </a:r>
            <a:r>
              <a:rPr lang="zh-CN" altLang="en-US" sz="1600" dirty="0">
                <a:solidFill>
                  <a:srgbClr val="FF0000"/>
                </a:solidFill>
              </a:rPr>
              <a:t>应用程序对应一个</a:t>
            </a:r>
            <a:r>
              <a:rPr lang="en-US" altLang="zh-CN" sz="1600" dirty="0" err="1">
                <a:solidFill>
                  <a:srgbClr val="FF0000"/>
                </a:solidFill>
              </a:rPr>
              <a:t>WebApp</a:t>
            </a:r>
            <a:r>
              <a:rPr lang="zh-CN" altLang="en-US" sz="1600" dirty="0">
                <a:solidFill>
                  <a:srgbClr val="FF0000"/>
                </a:solidFill>
              </a:rPr>
              <a:t>类加载器，每一个</a:t>
            </a:r>
            <a:r>
              <a:rPr lang="en-US" altLang="zh-CN" sz="1600" dirty="0">
                <a:solidFill>
                  <a:srgbClr val="FF0000"/>
                </a:solidFill>
              </a:rPr>
              <a:t>JSP</a:t>
            </a:r>
            <a:r>
              <a:rPr lang="zh-CN" altLang="en-US" sz="1600" dirty="0">
                <a:solidFill>
                  <a:srgbClr val="FF0000"/>
                </a:solidFill>
              </a:rPr>
              <a:t>文件对应一个</a:t>
            </a:r>
            <a:r>
              <a:rPr lang="en-US" altLang="zh-CN" sz="1600" dirty="0" err="1">
                <a:solidFill>
                  <a:srgbClr val="FF0000"/>
                </a:solidFill>
              </a:rPr>
              <a:t>Jsp</a:t>
            </a:r>
            <a:r>
              <a:rPr lang="zh-CN" altLang="en-US" sz="1600" dirty="0">
                <a:solidFill>
                  <a:srgbClr val="FF0000"/>
                </a:solidFill>
              </a:rPr>
              <a:t>类加载器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   从图中的委派关系中可以看出，</a:t>
            </a:r>
            <a:r>
              <a:rPr lang="en-US" altLang="zh-CN" sz="1600" dirty="0" err="1">
                <a:solidFill>
                  <a:srgbClr val="FF0000"/>
                </a:solidFill>
              </a:rPr>
              <a:t>CommonClassLoader</a:t>
            </a:r>
            <a:r>
              <a:rPr lang="zh-CN" altLang="en-US" sz="1600" dirty="0">
                <a:solidFill>
                  <a:srgbClr val="FF0000"/>
                </a:solidFill>
              </a:rPr>
              <a:t>能加载的类都可以被</a:t>
            </a:r>
            <a:r>
              <a:rPr lang="en-US" altLang="zh-CN" sz="1600" dirty="0">
                <a:solidFill>
                  <a:srgbClr val="FF0000"/>
                </a:solidFill>
              </a:rPr>
              <a:t>Catalina </a:t>
            </a:r>
            <a:r>
              <a:rPr lang="en-US" altLang="zh-CN" sz="1600" dirty="0" err="1">
                <a:solidFill>
                  <a:srgbClr val="FF0000"/>
                </a:solidFill>
              </a:rPr>
              <a:t>ClassLoader</a:t>
            </a:r>
            <a:r>
              <a:rPr lang="zh-CN" altLang="en-US" sz="1600" dirty="0">
                <a:solidFill>
                  <a:srgbClr val="FF0000"/>
                </a:solidFill>
              </a:rPr>
              <a:t>和</a:t>
            </a:r>
            <a:r>
              <a:rPr lang="en-US" altLang="zh-CN" sz="1600" dirty="0" err="1">
                <a:solidFill>
                  <a:srgbClr val="FF0000"/>
                </a:solidFill>
              </a:rPr>
              <a:t>SharedClassLoader</a:t>
            </a:r>
            <a:r>
              <a:rPr lang="zh-CN" altLang="en-US" sz="1600" dirty="0">
                <a:solidFill>
                  <a:srgbClr val="FF0000"/>
                </a:solidFill>
              </a:rPr>
              <a:t>使用，而</a:t>
            </a:r>
            <a:r>
              <a:rPr lang="en-US" altLang="zh-CN" sz="1600" dirty="0" err="1">
                <a:solidFill>
                  <a:srgbClr val="FF0000"/>
                </a:solidFill>
              </a:rPr>
              <a:t>CatalinaClassLoader</a:t>
            </a:r>
            <a:r>
              <a:rPr lang="zh-CN" altLang="en-US" sz="1600" dirty="0">
                <a:solidFill>
                  <a:srgbClr val="FF0000"/>
                </a:solidFill>
              </a:rPr>
              <a:t>和</a:t>
            </a:r>
            <a:r>
              <a:rPr lang="en-US" altLang="zh-CN" sz="1600" dirty="0">
                <a:solidFill>
                  <a:srgbClr val="FF0000"/>
                </a:solidFill>
              </a:rPr>
              <a:t>Shared </a:t>
            </a:r>
            <a:r>
              <a:rPr lang="en-US" altLang="zh-CN" sz="1600" dirty="0" err="1">
                <a:solidFill>
                  <a:srgbClr val="FF0000"/>
                </a:solidFill>
              </a:rPr>
              <a:t>ClassLoader</a:t>
            </a:r>
            <a:r>
              <a:rPr lang="zh-CN" altLang="en-US" sz="1600" dirty="0">
                <a:solidFill>
                  <a:srgbClr val="FF0000"/>
                </a:solidFill>
              </a:rPr>
              <a:t>自己能加载的类则与对方相互隔离</a:t>
            </a:r>
            <a:r>
              <a:rPr lang="zh-CN" altLang="en-US" sz="1600" dirty="0"/>
              <a:t>。</a:t>
            </a:r>
            <a:r>
              <a:rPr lang="en-US" altLang="zh-CN" sz="1600" dirty="0" err="1"/>
              <a:t>WebAppClassLoader</a:t>
            </a:r>
            <a:r>
              <a:rPr lang="zh-CN" altLang="en-US" sz="1600" dirty="0"/>
              <a:t>可以使用</a:t>
            </a:r>
            <a:r>
              <a:rPr lang="en-US" altLang="zh-CN" sz="1600" dirty="0" err="1"/>
              <a:t>SharedClassLoader</a:t>
            </a:r>
            <a:r>
              <a:rPr lang="zh-CN" altLang="en-US" sz="1600" dirty="0"/>
              <a:t>加载到的类，但各个</a:t>
            </a:r>
            <a:r>
              <a:rPr lang="en-US" altLang="zh-CN" sz="1600" dirty="0" err="1"/>
              <a:t>WebAppClassLoader</a:t>
            </a:r>
            <a:r>
              <a:rPr lang="zh-CN" altLang="en-US" sz="1600" dirty="0"/>
              <a:t>实例之间相互隔离。而</a:t>
            </a:r>
            <a:r>
              <a:rPr lang="en-US" altLang="zh-CN" sz="1600" dirty="0" err="1"/>
              <a:t>JasperLoader</a:t>
            </a:r>
            <a:r>
              <a:rPr lang="zh-CN" altLang="en-US" sz="1600" dirty="0"/>
              <a:t>的加载范围仅仅是这个</a:t>
            </a:r>
            <a:r>
              <a:rPr lang="en-US" altLang="zh-CN" sz="1600" dirty="0"/>
              <a:t>JSP</a:t>
            </a:r>
            <a:r>
              <a:rPr lang="zh-CN" altLang="en-US" sz="1600" dirty="0"/>
              <a:t>文件所编译出来的那一个</a:t>
            </a:r>
            <a:r>
              <a:rPr lang="en-US" altLang="zh-CN" sz="1600" dirty="0"/>
              <a:t>.Class</a:t>
            </a:r>
            <a:r>
              <a:rPr lang="zh-CN" altLang="en-US" sz="1600" dirty="0"/>
              <a:t>文件，它出现的目的就是为了被丢弃：</a:t>
            </a:r>
            <a:r>
              <a:rPr lang="zh-CN" altLang="en-US" sz="1600" dirty="0">
                <a:solidFill>
                  <a:srgbClr val="FF0000"/>
                </a:solidFill>
              </a:rPr>
              <a:t>当</a:t>
            </a:r>
            <a:r>
              <a:rPr lang="en-US" altLang="zh-CN" sz="1600" dirty="0">
                <a:solidFill>
                  <a:srgbClr val="FF0000"/>
                </a:solidFill>
              </a:rPr>
              <a:t>Web</a:t>
            </a:r>
            <a:r>
              <a:rPr lang="zh-CN" altLang="en-US" sz="1600" dirty="0">
                <a:solidFill>
                  <a:srgbClr val="FF0000"/>
                </a:solidFill>
              </a:rPr>
              <a:t>容器检测到</a:t>
            </a:r>
            <a:r>
              <a:rPr lang="en-US" altLang="zh-CN" sz="1600" dirty="0">
                <a:solidFill>
                  <a:srgbClr val="FF0000"/>
                </a:solidFill>
              </a:rPr>
              <a:t>JSP</a:t>
            </a:r>
            <a:r>
              <a:rPr lang="zh-CN" altLang="en-US" sz="1600" dirty="0">
                <a:solidFill>
                  <a:srgbClr val="FF0000"/>
                </a:solidFill>
              </a:rPr>
              <a:t>文件被修改时，会替换掉目前的</a:t>
            </a:r>
            <a:r>
              <a:rPr lang="en-US" altLang="zh-CN" sz="1600" dirty="0" err="1">
                <a:solidFill>
                  <a:srgbClr val="FF0000"/>
                </a:solidFill>
              </a:rPr>
              <a:t>JasperLoader</a:t>
            </a:r>
            <a:r>
              <a:rPr lang="zh-CN" altLang="en-US" sz="1600" dirty="0">
                <a:solidFill>
                  <a:srgbClr val="FF0000"/>
                </a:solidFill>
              </a:rPr>
              <a:t>的实例，并通过再建立一个新的</a:t>
            </a:r>
            <a:r>
              <a:rPr lang="en-US" altLang="zh-CN" sz="1600" dirty="0" err="1">
                <a:solidFill>
                  <a:srgbClr val="FF0000"/>
                </a:solidFill>
              </a:rPr>
              <a:t>Jsp</a:t>
            </a:r>
            <a:r>
              <a:rPr lang="zh-CN" altLang="en-US" sz="1600" dirty="0">
                <a:solidFill>
                  <a:srgbClr val="FF0000"/>
                </a:solidFill>
              </a:rPr>
              <a:t>类加载器来实现</a:t>
            </a:r>
            <a:r>
              <a:rPr lang="en-US" altLang="zh-CN" sz="1600" dirty="0">
                <a:solidFill>
                  <a:srgbClr val="FF0000"/>
                </a:solidFill>
              </a:rPr>
              <a:t>JSP</a:t>
            </a:r>
            <a:r>
              <a:rPr lang="zh-CN" altLang="en-US" sz="1600" dirty="0">
                <a:solidFill>
                  <a:srgbClr val="FF0000"/>
                </a:solidFill>
              </a:rPr>
              <a:t>文件的</a:t>
            </a:r>
            <a:r>
              <a:rPr lang="en-US" altLang="zh-CN" sz="1600" dirty="0" err="1">
                <a:solidFill>
                  <a:srgbClr val="FF0000"/>
                </a:solidFill>
              </a:rPr>
              <a:t>HotSwap</a:t>
            </a:r>
            <a:r>
              <a:rPr lang="zh-CN" altLang="en-US" sz="1600" dirty="0">
                <a:solidFill>
                  <a:srgbClr val="FF0000"/>
                </a:solidFill>
              </a:rPr>
              <a:t>功能。</a:t>
            </a:r>
            <a:endParaRPr lang="zh-CN" altLang="en-US" sz="16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51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核心组件</a:t>
            </a:r>
          </a:p>
        </p:txBody>
      </p:sp>
      <p:sp>
        <p:nvSpPr>
          <p:cNvPr id="37" name="MH_Text_3"/>
          <p:cNvSpPr txBox="1"/>
          <p:nvPr>
            <p:custDataLst>
              <p:tags r:id="rId1"/>
            </p:custDataLst>
          </p:nvPr>
        </p:nvSpPr>
        <p:spPr>
          <a:xfrm>
            <a:off x="6643887" y="4280001"/>
            <a:ext cx="2463601" cy="1165223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JSP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文件由于其纯文本存储的特性，终要编译成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 Class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才能由虚拟机执行</a:t>
            </a:r>
          </a:p>
        </p:txBody>
      </p:sp>
      <p:sp>
        <p:nvSpPr>
          <p:cNvPr id="38" name="MH_Other_1"/>
          <p:cNvSpPr/>
          <p:nvPr>
            <p:custDataLst>
              <p:tags r:id="rId2"/>
            </p:custDataLst>
          </p:nvPr>
        </p:nvSpPr>
        <p:spPr>
          <a:xfrm>
            <a:off x="5500719" y="2046964"/>
            <a:ext cx="979595" cy="251791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MH_SubTitle_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643887" y="1490081"/>
            <a:ext cx="2319419" cy="74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应用共享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Text_4"/>
          <p:cNvSpPr txBox="1"/>
          <p:nvPr>
            <p:custDataLst>
              <p:tags r:id="rId4"/>
            </p:custDataLst>
          </p:nvPr>
        </p:nvSpPr>
        <p:spPr>
          <a:xfrm>
            <a:off x="6643887" y="2289565"/>
            <a:ext cx="2463601" cy="116338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r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部署在同一个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容器上的两个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应用程序所使用的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类库可以互相共享。</a:t>
            </a:r>
          </a:p>
        </p:txBody>
      </p:sp>
      <p:sp>
        <p:nvSpPr>
          <p:cNvPr id="41" name="MH_Other_2"/>
          <p:cNvSpPr/>
          <p:nvPr>
            <p:custDataLst>
              <p:tags r:id="rId5"/>
            </p:custDataLst>
          </p:nvPr>
        </p:nvSpPr>
        <p:spPr>
          <a:xfrm flipH="1">
            <a:off x="2663014" y="2046964"/>
            <a:ext cx="977758" cy="251791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/>
          </a:p>
        </p:txBody>
      </p:sp>
      <p:sp>
        <p:nvSpPr>
          <p:cNvPr id="42" name="MH_SubTitle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 flipH="1">
            <a:off x="180023" y="1490081"/>
            <a:ext cx="2319419" cy="74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实现热部署</a:t>
            </a:r>
          </a:p>
        </p:txBody>
      </p:sp>
      <p:sp>
        <p:nvSpPr>
          <p:cNvPr id="43" name="MH_Text_1"/>
          <p:cNvSpPr txBox="1"/>
          <p:nvPr>
            <p:custDataLst>
              <p:tags r:id="rId7"/>
            </p:custDataLst>
          </p:nvPr>
        </p:nvSpPr>
        <p:spPr>
          <a:xfrm flipH="1">
            <a:off x="91830" y="2289565"/>
            <a:ext cx="2535954" cy="1163385"/>
          </a:xfrm>
          <a:prstGeom prst="rect">
            <a:avLst/>
          </a:prstGeom>
          <a:noFill/>
        </p:spPr>
        <p:txBody>
          <a:bodyPr lIns="0" tIns="0" rIns="0" bIns="0"/>
          <a:lstStyle/>
          <a:p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jar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包或者类有变化时自动载入；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WebAppLoader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启动了一个线程，每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15s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会检查加载的文件时间戳，看是否被修改过，如果发现被修改过则重新加载。</a:t>
            </a:r>
          </a:p>
        </p:txBody>
      </p:sp>
      <p:sp>
        <p:nvSpPr>
          <p:cNvPr id="44" name="MH_Other_3"/>
          <p:cNvSpPr/>
          <p:nvPr>
            <p:custDataLst>
              <p:tags r:id="rId8"/>
            </p:custDataLst>
          </p:nvPr>
        </p:nvSpPr>
        <p:spPr>
          <a:xfrm flipV="1">
            <a:off x="5500719" y="3759879"/>
            <a:ext cx="979595" cy="251791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MH_Other_4"/>
          <p:cNvSpPr/>
          <p:nvPr>
            <p:custDataLst>
              <p:tags r:id="rId9"/>
            </p:custDataLst>
          </p:nvPr>
        </p:nvSpPr>
        <p:spPr>
          <a:xfrm flipH="1" flipV="1">
            <a:off x="2663014" y="3759879"/>
            <a:ext cx="977758" cy="251791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/>
          </a:p>
        </p:txBody>
      </p:sp>
      <p:sp>
        <p:nvSpPr>
          <p:cNvPr id="46" name="MH_Other_5"/>
          <p:cNvSpPr/>
          <p:nvPr>
            <p:custDataLst>
              <p:tags r:id="rId10"/>
            </p:custDataLst>
          </p:nvPr>
        </p:nvSpPr>
        <p:spPr>
          <a:xfrm>
            <a:off x="3374474" y="1851360"/>
            <a:ext cx="1009223" cy="1009222"/>
          </a:xfrm>
          <a:custGeom>
            <a:avLst/>
            <a:gdLst>
              <a:gd name="connsiteX0" fmla="*/ 1090749 w 1090749"/>
              <a:gd name="connsiteY0" fmla="*/ 0 h 1090749"/>
              <a:gd name="connsiteX1" fmla="*/ 1090749 w 1090749"/>
              <a:gd name="connsiteY1" fmla="*/ 520353 h 1090749"/>
              <a:gd name="connsiteX2" fmla="*/ 1054097 w 1090749"/>
              <a:gd name="connsiteY2" fmla="*/ 529777 h 1090749"/>
              <a:gd name="connsiteX3" fmla="*/ 529777 w 1090749"/>
              <a:gd name="connsiteY3" fmla="*/ 1054097 h 1090749"/>
              <a:gd name="connsiteX4" fmla="*/ 520353 w 1090749"/>
              <a:gd name="connsiteY4" fmla="*/ 1090749 h 1090749"/>
              <a:gd name="connsiteX5" fmla="*/ 0 w 1090749"/>
              <a:gd name="connsiteY5" fmla="*/ 1090749 h 1090749"/>
              <a:gd name="connsiteX6" fmla="*/ 9646 w 1090749"/>
              <a:gd name="connsiteY6" fmla="*/ 1027542 h 1090749"/>
              <a:gd name="connsiteX7" fmla="*/ 1027542 w 1090749"/>
              <a:gd name="connsiteY7" fmla="*/ 9646 h 1090749"/>
              <a:gd name="connsiteX8" fmla="*/ 1090749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1090749" y="0"/>
                </a:moveTo>
                <a:lnTo>
                  <a:pt x="1090749" y="520353"/>
                </a:lnTo>
                <a:lnTo>
                  <a:pt x="1054097" y="529777"/>
                </a:lnTo>
                <a:cubicBezTo>
                  <a:pt x="804459" y="607423"/>
                  <a:pt x="607423" y="804459"/>
                  <a:pt x="529777" y="1054097"/>
                </a:cubicBezTo>
                <a:lnTo>
                  <a:pt x="520353" y="1090749"/>
                </a:lnTo>
                <a:lnTo>
                  <a:pt x="0" y="1090749"/>
                </a:lnTo>
                <a:lnTo>
                  <a:pt x="9646" y="1027542"/>
                </a:lnTo>
                <a:cubicBezTo>
                  <a:pt x="114196" y="516617"/>
                  <a:pt x="516617" y="114196"/>
                  <a:pt x="1027542" y="9646"/>
                </a:cubicBezTo>
                <a:lnTo>
                  <a:pt x="1090749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rgbClr val="E00024"/>
              </a:solidFill>
            </a:endParaRPr>
          </a:p>
        </p:txBody>
      </p:sp>
      <p:sp>
        <p:nvSpPr>
          <p:cNvPr id="47" name="MH_Other_6"/>
          <p:cNvSpPr/>
          <p:nvPr>
            <p:custDataLst>
              <p:tags r:id="rId11"/>
            </p:custDataLst>
          </p:nvPr>
        </p:nvSpPr>
        <p:spPr>
          <a:xfrm>
            <a:off x="4754579" y="1851360"/>
            <a:ext cx="1009223" cy="1009222"/>
          </a:xfrm>
          <a:custGeom>
            <a:avLst/>
            <a:gdLst>
              <a:gd name="connsiteX0" fmla="*/ 0 w 1090749"/>
              <a:gd name="connsiteY0" fmla="*/ 0 h 1090749"/>
              <a:gd name="connsiteX1" fmla="*/ 63206 w 1090749"/>
              <a:gd name="connsiteY1" fmla="*/ 9646 h 1090749"/>
              <a:gd name="connsiteX2" fmla="*/ 1081102 w 1090749"/>
              <a:gd name="connsiteY2" fmla="*/ 1027542 h 1090749"/>
              <a:gd name="connsiteX3" fmla="*/ 1090749 w 1090749"/>
              <a:gd name="connsiteY3" fmla="*/ 1090749 h 1090749"/>
              <a:gd name="connsiteX4" fmla="*/ 570395 w 1090749"/>
              <a:gd name="connsiteY4" fmla="*/ 1090749 h 1090749"/>
              <a:gd name="connsiteX5" fmla="*/ 560971 w 1090749"/>
              <a:gd name="connsiteY5" fmla="*/ 1054097 h 1090749"/>
              <a:gd name="connsiteX6" fmla="*/ 36651 w 1090749"/>
              <a:gd name="connsiteY6" fmla="*/ 529777 h 1090749"/>
              <a:gd name="connsiteX7" fmla="*/ 0 w 1090749"/>
              <a:gd name="connsiteY7" fmla="*/ 520353 h 1090749"/>
              <a:gd name="connsiteX8" fmla="*/ 0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0" y="0"/>
                </a:moveTo>
                <a:lnTo>
                  <a:pt x="63206" y="9646"/>
                </a:lnTo>
                <a:cubicBezTo>
                  <a:pt x="574131" y="114196"/>
                  <a:pt x="976552" y="516617"/>
                  <a:pt x="1081102" y="1027542"/>
                </a:cubicBezTo>
                <a:lnTo>
                  <a:pt x="1090749" y="1090749"/>
                </a:lnTo>
                <a:lnTo>
                  <a:pt x="570395" y="1090749"/>
                </a:lnTo>
                <a:lnTo>
                  <a:pt x="560971" y="1054097"/>
                </a:lnTo>
                <a:cubicBezTo>
                  <a:pt x="483326" y="804459"/>
                  <a:pt x="286290" y="607423"/>
                  <a:pt x="36651" y="529777"/>
                </a:cubicBezTo>
                <a:lnTo>
                  <a:pt x="0" y="520353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E00024"/>
              </a:solidFill>
            </a:endParaRPr>
          </a:p>
        </p:txBody>
      </p:sp>
      <p:sp>
        <p:nvSpPr>
          <p:cNvPr id="48" name="MH_Other_7"/>
          <p:cNvSpPr/>
          <p:nvPr>
            <p:custDataLst>
              <p:tags r:id="rId12"/>
            </p:custDataLst>
          </p:nvPr>
        </p:nvSpPr>
        <p:spPr>
          <a:xfrm>
            <a:off x="3374474" y="3231464"/>
            <a:ext cx="1009223" cy="1009222"/>
          </a:xfrm>
          <a:custGeom>
            <a:avLst/>
            <a:gdLst>
              <a:gd name="connsiteX0" fmla="*/ 0 w 1090749"/>
              <a:gd name="connsiteY0" fmla="*/ 0 h 1090749"/>
              <a:gd name="connsiteX1" fmla="*/ 520353 w 1090749"/>
              <a:gd name="connsiteY1" fmla="*/ 0 h 1090749"/>
              <a:gd name="connsiteX2" fmla="*/ 529777 w 1090749"/>
              <a:gd name="connsiteY2" fmla="*/ 36651 h 1090749"/>
              <a:gd name="connsiteX3" fmla="*/ 1054097 w 1090749"/>
              <a:gd name="connsiteY3" fmla="*/ 560971 h 1090749"/>
              <a:gd name="connsiteX4" fmla="*/ 1090749 w 1090749"/>
              <a:gd name="connsiteY4" fmla="*/ 570395 h 1090749"/>
              <a:gd name="connsiteX5" fmla="*/ 1090749 w 1090749"/>
              <a:gd name="connsiteY5" fmla="*/ 1090749 h 1090749"/>
              <a:gd name="connsiteX6" fmla="*/ 1027542 w 1090749"/>
              <a:gd name="connsiteY6" fmla="*/ 1081102 h 1090749"/>
              <a:gd name="connsiteX7" fmla="*/ 9646 w 1090749"/>
              <a:gd name="connsiteY7" fmla="*/ 63206 h 1090749"/>
              <a:gd name="connsiteX8" fmla="*/ 0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0" y="0"/>
                </a:moveTo>
                <a:lnTo>
                  <a:pt x="520353" y="0"/>
                </a:lnTo>
                <a:lnTo>
                  <a:pt x="529777" y="36651"/>
                </a:lnTo>
                <a:cubicBezTo>
                  <a:pt x="607423" y="286290"/>
                  <a:pt x="804459" y="483326"/>
                  <a:pt x="1054097" y="560971"/>
                </a:cubicBezTo>
                <a:lnTo>
                  <a:pt x="1090749" y="570395"/>
                </a:lnTo>
                <a:lnTo>
                  <a:pt x="1090749" y="1090749"/>
                </a:lnTo>
                <a:lnTo>
                  <a:pt x="1027542" y="1081102"/>
                </a:lnTo>
                <a:cubicBezTo>
                  <a:pt x="516617" y="976552"/>
                  <a:pt x="114196" y="574131"/>
                  <a:pt x="9646" y="63206"/>
                </a:cubicBezTo>
                <a:lnTo>
                  <a:pt x="0" y="0"/>
                </a:lnTo>
                <a:close/>
              </a:path>
            </a:pathLst>
          </a:custGeom>
          <a:solidFill>
            <a:srgbClr val="5959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MH_Other_8"/>
          <p:cNvSpPr/>
          <p:nvPr>
            <p:custDataLst>
              <p:tags r:id="rId13"/>
            </p:custDataLst>
          </p:nvPr>
        </p:nvSpPr>
        <p:spPr>
          <a:xfrm>
            <a:off x="4754579" y="3231462"/>
            <a:ext cx="1009222" cy="1009221"/>
          </a:xfrm>
          <a:custGeom>
            <a:avLst/>
            <a:gdLst>
              <a:gd name="connsiteX0" fmla="*/ 570395 w 1090748"/>
              <a:gd name="connsiteY0" fmla="*/ 0 h 1090748"/>
              <a:gd name="connsiteX1" fmla="*/ 1090748 w 1090748"/>
              <a:gd name="connsiteY1" fmla="*/ 0 h 1090748"/>
              <a:gd name="connsiteX2" fmla="*/ 1081102 w 1090748"/>
              <a:gd name="connsiteY2" fmla="*/ 63206 h 1090748"/>
              <a:gd name="connsiteX3" fmla="*/ 63206 w 1090748"/>
              <a:gd name="connsiteY3" fmla="*/ 1081102 h 1090748"/>
              <a:gd name="connsiteX4" fmla="*/ 0 w 1090748"/>
              <a:gd name="connsiteY4" fmla="*/ 1090748 h 1090748"/>
              <a:gd name="connsiteX5" fmla="*/ 0 w 1090748"/>
              <a:gd name="connsiteY5" fmla="*/ 570395 h 1090748"/>
              <a:gd name="connsiteX6" fmla="*/ 36651 w 1090748"/>
              <a:gd name="connsiteY6" fmla="*/ 560971 h 1090748"/>
              <a:gd name="connsiteX7" fmla="*/ 560971 w 1090748"/>
              <a:gd name="connsiteY7" fmla="*/ 36651 h 1090748"/>
              <a:gd name="connsiteX8" fmla="*/ 570395 w 1090748"/>
              <a:gd name="connsiteY8" fmla="*/ 0 h 109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8" h="1090748">
                <a:moveTo>
                  <a:pt x="570395" y="0"/>
                </a:moveTo>
                <a:lnTo>
                  <a:pt x="1090748" y="0"/>
                </a:lnTo>
                <a:lnTo>
                  <a:pt x="1081102" y="63206"/>
                </a:lnTo>
                <a:cubicBezTo>
                  <a:pt x="976552" y="574131"/>
                  <a:pt x="574131" y="976552"/>
                  <a:pt x="63206" y="1081102"/>
                </a:cubicBezTo>
                <a:lnTo>
                  <a:pt x="0" y="1090748"/>
                </a:lnTo>
                <a:lnTo>
                  <a:pt x="0" y="570395"/>
                </a:lnTo>
                <a:lnTo>
                  <a:pt x="36651" y="560971"/>
                </a:lnTo>
                <a:cubicBezTo>
                  <a:pt x="286290" y="483326"/>
                  <a:pt x="483326" y="286290"/>
                  <a:pt x="560971" y="36651"/>
                </a:cubicBezTo>
                <a:lnTo>
                  <a:pt x="570395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" name="MH_SubTitle_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643887" y="3482355"/>
            <a:ext cx="2319419" cy="74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MH_SubTitle_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 flipH="1">
            <a:off x="180023" y="3482355"/>
            <a:ext cx="2319419" cy="74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>
              <a:lnSpc>
                <a:spcPct val="120000"/>
              </a:lnSpc>
              <a:defRPr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MH_Text_2"/>
          <p:cNvSpPr txBox="1"/>
          <p:nvPr>
            <p:custDataLst>
              <p:tags r:id="rId16"/>
            </p:custDataLst>
          </p:nvPr>
        </p:nvSpPr>
        <p:spPr>
          <a:xfrm flipH="1">
            <a:off x="54928" y="4280001"/>
            <a:ext cx="2444514" cy="1165223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r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部署在同一个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容器上的两个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应用程序所使用的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类库可以实现相互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隔离，并且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容器需要尽可能地保证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自身安全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不受部署的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应用程序影响。</a:t>
            </a:r>
          </a:p>
        </p:txBody>
      </p:sp>
    </p:spTree>
    <p:extLst>
      <p:ext uri="{BB962C8B-B14F-4D97-AF65-F5344CB8AC3E}">
        <p14:creationId xmlns:p14="http://schemas.microsoft.com/office/powerpoint/2010/main" val="31985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23" y="0"/>
            <a:ext cx="7711678" cy="6858000"/>
          </a:xfrm>
          <a:prstGeom prst="rect">
            <a:avLst/>
          </a:prstGeom>
        </p:spPr>
      </p:pic>
      <p:sp>
        <p:nvSpPr>
          <p:cNvPr id="13" name="直角三角形 12"/>
          <p:cNvSpPr/>
          <p:nvPr/>
        </p:nvSpPr>
        <p:spPr>
          <a:xfrm rot="10800000" flipV="1">
            <a:off x="8599756" y="5501390"/>
            <a:ext cx="544244" cy="1356611"/>
          </a:xfrm>
          <a:prstGeom prst="rtTriangle">
            <a:avLst/>
          </a:prstGeom>
          <a:solidFill>
            <a:srgbClr val="E00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-9144" y="-12190"/>
            <a:ext cx="4490538" cy="6894575"/>
          </a:xfrm>
          <a:custGeom>
            <a:avLst/>
            <a:gdLst>
              <a:gd name="connsiteX0" fmla="*/ 1601745 w 5987384"/>
              <a:gd name="connsiteY0" fmla="*/ 0 h 6870191"/>
              <a:gd name="connsiteX1" fmla="*/ 5987384 w 5987384"/>
              <a:gd name="connsiteY1" fmla="*/ 0 h 6870191"/>
              <a:gd name="connsiteX2" fmla="*/ 2179128 w 5987384"/>
              <a:gd name="connsiteY2" fmla="*/ 6870191 h 6870191"/>
              <a:gd name="connsiteX3" fmla="*/ 0 w 5987384"/>
              <a:gd name="connsiteY3" fmla="*/ 6870191 h 6870191"/>
              <a:gd name="connsiteX4" fmla="*/ 0 w 5987384"/>
              <a:gd name="connsiteY4" fmla="*/ 2891132 h 6870191"/>
              <a:gd name="connsiteX0" fmla="*/ 1601745 w 5987384"/>
              <a:gd name="connsiteY0" fmla="*/ 0 h 6894575"/>
              <a:gd name="connsiteX1" fmla="*/ 5987384 w 5987384"/>
              <a:gd name="connsiteY1" fmla="*/ 0 h 6894575"/>
              <a:gd name="connsiteX2" fmla="*/ 2252280 w 5987384"/>
              <a:gd name="connsiteY2" fmla="*/ 6894575 h 6894575"/>
              <a:gd name="connsiteX3" fmla="*/ 0 w 5987384"/>
              <a:gd name="connsiteY3" fmla="*/ 6870191 h 6894575"/>
              <a:gd name="connsiteX4" fmla="*/ 0 w 5987384"/>
              <a:gd name="connsiteY4" fmla="*/ 2891132 h 6894575"/>
              <a:gd name="connsiteX5" fmla="*/ 1601745 w 5987384"/>
              <a:gd name="connsiteY5" fmla="*/ 0 h 689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87384" h="6894575">
                <a:moveTo>
                  <a:pt x="1601745" y="0"/>
                </a:moveTo>
                <a:lnTo>
                  <a:pt x="5987384" y="0"/>
                </a:lnTo>
                <a:lnTo>
                  <a:pt x="2252280" y="6894575"/>
                </a:lnTo>
                <a:lnTo>
                  <a:pt x="0" y="6870191"/>
                </a:lnTo>
                <a:lnTo>
                  <a:pt x="0" y="2891132"/>
                </a:lnTo>
                <a:lnTo>
                  <a:pt x="1601745" y="0"/>
                </a:lnTo>
                <a:close/>
              </a:path>
            </a:pathLst>
          </a:custGeom>
          <a:solidFill>
            <a:srgbClr val="E00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725708" y="221422"/>
            <a:ext cx="1198837" cy="1609344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812052" y="336547"/>
            <a:ext cx="1034321" cy="1379095"/>
          </a:xfrm>
          <a:prstGeom prst="ellipse">
            <a:avLst/>
          </a:prstGeom>
          <a:solidFill>
            <a:srgbClr val="E0002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8" name="平行四边形 17"/>
          <p:cNvSpPr/>
          <p:nvPr/>
        </p:nvSpPr>
        <p:spPr>
          <a:xfrm>
            <a:off x="2603455" y="2034614"/>
            <a:ext cx="5022641" cy="769546"/>
          </a:xfrm>
          <a:prstGeom prst="parallelogram">
            <a:avLst>
              <a:gd name="adj" fmla="val 52869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总体结构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2236126" y="2991686"/>
            <a:ext cx="5022641" cy="769546"/>
          </a:xfrm>
          <a:prstGeom prst="parallelogram">
            <a:avLst>
              <a:gd name="adj" fmla="val 52869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启动和关闭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1863208" y="3948758"/>
            <a:ext cx="5022641" cy="769546"/>
          </a:xfrm>
          <a:prstGeom prst="parallelogram">
            <a:avLst>
              <a:gd name="adj" fmla="val 52869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请求处理流程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1490304" y="4905830"/>
            <a:ext cx="5022641" cy="769546"/>
          </a:xfrm>
          <a:prstGeom prst="parallelogram">
            <a:avLst>
              <a:gd name="adj" fmla="val 52869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51032" y="1878084"/>
            <a:ext cx="685800" cy="914400"/>
          </a:xfrm>
          <a:prstGeom prst="ellipse">
            <a:avLst/>
          </a:prstGeom>
          <a:noFill/>
          <a:ln w="190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198634" y="2870617"/>
            <a:ext cx="685800" cy="914400"/>
          </a:xfrm>
          <a:prstGeom prst="ellipse">
            <a:avLst/>
          </a:prstGeom>
          <a:noFill/>
          <a:ln w="190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864878" y="3834636"/>
            <a:ext cx="685800" cy="914400"/>
          </a:xfrm>
          <a:prstGeom prst="ellipse">
            <a:avLst/>
          </a:prstGeom>
          <a:noFill/>
          <a:ln w="190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62942" y="4760976"/>
            <a:ext cx="685800" cy="914400"/>
          </a:xfrm>
          <a:prstGeom prst="ellipse">
            <a:avLst/>
          </a:prstGeom>
          <a:noFill/>
          <a:ln w="190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3" descr="C:\Users\v-junyo\Desktop\Dropbox\ZumTeam\Team_Resources\Design Resources\Icons\Metro_Style_Icons\paper_plane_64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031" y="4988476"/>
            <a:ext cx="385173" cy="51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reeform 235"/>
          <p:cNvSpPr>
            <a:spLocks noEditPoints="1"/>
          </p:cNvSpPr>
          <p:nvPr/>
        </p:nvSpPr>
        <p:spPr bwMode="auto">
          <a:xfrm>
            <a:off x="1020535" y="4114798"/>
            <a:ext cx="394068" cy="388437"/>
          </a:xfrm>
          <a:custGeom>
            <a:avLst/>
            <a:gdLst>
              <a:gd name="T0" fmla="*/ 159 w 175"/>
              <a:gd name="T1" fmla="*/ 20 h 135"/>
              <a:gd name="T2" fmla="*/ 152 w 175"/>
              <a:gd name="T3" fmla="*/ 6 h 135"/>
              <a:gd name="T4" fmla="*/ 145 w 175"/>
              <a:gd name="T5" fmla="*/ 3 h 135"/>
              <a:gd name="T6" fmla="*/ 143 w 175"/>
              <a:gd name="T7" fmla="*/ 10 h 135"/>
              <a:gd name="T8" fmla="*/ 150 w 175"/>
              <a:gd name="T9" fmla="*/ 24 h 135"/>
              <a:gd name="T10" fmla="*/ 145 w 175"/>
              <a:gd name="T11" fmla="*/ 27 h 135"/>
              <a:gd name="T12" fmla="*/ 133 w 175"/>
              <a:gd name="T13" fmla="*/ 4 h 135"/>
              <a:gd name="T14" fmla="*/ 126 w 175"/>
              <a:gd name="T15" fmla="*/ 1 h 135"/>
              <a:gd name="T16" fmla="*/ 124 w 175"/>
              <a:gd name="T17" fmla="*/ 8 h 135"/>
              <a:gd name="T18" fmla="*/ 136 w 175"/>
              <a:gd name="T19" fmla="*/ 32 h 135"/>
              <a:gd name="T20" fmla="*/ 131 w 175"/>
              <a:gd name="T21" fmla="*/ 34 h 135"/>
              <a:gd name="T22" fmla="*/ 124 w 175"/>
              <a:gd name="T23" fmla="*/ 21 h 135"/>
              <a:gd name="T24" fmla="*/ 118 w 175"/>
              <a:gd name="T25" fmla="*/ 19 h 135"/>
              <a:gd name="T26" fmla="*/ 116 w 175"/>
              <a:gd name="T27" fmla="*/ 25 h 135"/>
              <a:gd name="T28" fmla="*/ 122 w 175"/>
              <a:gd name="T29" fmla="*/ 39 h 135"/>
              <a:gd name="T30" fmla="*/ 93 w 175"/>
              <a:gd name="T31" fmla="*/ 50 h 135"/>
              <a:gd name="T32" fmla="*/ 34 w 175"/>
              <a:gd name="T33" fmla="*/ 37 h 135"/>
              <a:gd name="T34" fmla="*/ 13 w 175"/>
              <a:gd name="T35" fmla="*/ 102 h 135"/>
              <a:gd name="T36" fmla="*/ 77 w 175"/>
              <a:gd name="T37" fmla="*/ 123 h 135"/>
              <a:gd name="T38" fmla="*/ 102 w 175"/>
              <a:gd name="T39" fmla="*/ 67 h 135"/>
              <a:gd name="T40" fmla="*/ 168 w 175"/>
              <a:gd name="T41" fmla="*/ 38 h 135"/>
              <a:gd name="T42" fmla="*/ 173 w 175"/>
              <a:gd name="T43" fmla="*/ 24 h 135"/>
              <a:gd name="T44" fmla="*/ 159 w 175"/>
              <a:gd name="T45" fmla="*/ 20 h 135"/>
              <a:gd name="T46" fmla="*/ 71 w 175"/>
              <a:gd name="T47" fmla="*/ 110 h 135"/>
              <a:gd name="T48" fmla="*/ 26 w 175"/>
              <a:gd name="T49" fmla="*/ 95 h 135"/>
              <a:gd name="T50" fmla="*/ 41 w 175"/>
              <a:gd name="T51" fmla="*/ 51 h 135"/>
              <a:gd name="T52" fmla="*/ 85 w 175"/>
              <a:gd name="T53" fmla="*/ 65 h 135"/>
              <a:gd name="T54" fmla="*/ 71 w 175"/>
              <a:gd name="T55" fmla="*/ 11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5" h="135">
                <a:moveTo>
                  <a:pt x="159" y="20"/>
                </a:moveTo>
                <a:cubicBezTo>
                  <a:pt x="152" y="6"/>
                  <a:pt x="152" y="6"/>
                  <a:pt x="152" y="6"/>
                </a:cubicBezTo>
                <a:cubicBezTo>
                  <a:pt x="151" y="3"/>
                  <a:pt x="148" y="2"/>
                  <a:pt x="145" y="3"/>
                </a:cubicBezTo>
                <a:cubicBezTo>
                  <a:pt x="143" y="5"/>
                  <a:pt x="142" y="8"/>
                  <a:pt x="143" y="10"/>
                </a:cubicBezTo>
                <a:cubicBezTo>
                  <a:pt x="150" y="24"/>
                  <a:pt x="150" y="24"/>
                  <a:pt x="150" y="24"/>
                </a:cubicBezTo>
                <a:cubicBezTo>
                  <a:pt x="145" y="27"/>
                  <a:pt x="145" y="27"/>
                  <a:pt x="145" y="27"/>
                </a:cubicBezTo>
                <a:cubicBezTo>
                  <a:pt x="133" y="4"/>
                  <a:pt x="133" y="4"/>
                  <a:pt x="133" y="4"/>
                </a:cubicBezTo>
                <a:cubicBezTo>
                  <a:pt x="132" y="1"/>
                  <a:pt x="129" y="0"/>
                  <a:pt x="126" y="1"/>
                </a:cubicBezTo>
                <a:cubicBezTo>
                  <a:pt x="124" y="3"/>
                  <a:pt x="123" y="6"/>
                  <a:pt x="124" y="8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31" y="34"/>
                  <a:pt x="131" y="34"/>
                  <a:pt x="131" y="34"/>
                </a:cubicBezTo>
                <a:cubicBezTo>
                  <a:pt x="124" y="21"/>
                  <a:pt x="124" y="21"/>
                  <a:pt x="124" y="21"/>
                </a:cubicBezTo>
                <a:cubicBezTo>
                  <a:pt x="123" y="19"/>
                  <a:pt x="120" y="18"/>
                  <a:pt x="118" y="19"/>
                </a:cubicBezTo>
                <a:cubicBezTo>
                  <a:pt x="115" y="20"/>
                  <a:pt x="114" y="23"/>
                  <a:pt x="116" y="25"/>
                </a:cubicBezTo>
                <a:cubicBezTo>
                  <a:pt x="122" y="39"/>
                  <a:pt x="122" y="39"/>
                  <a:pt x="122" y="39"/>
                </a:cubicBezTo>
                <a:cubicBezTo>
                  <a:pt x="93" y="50"/>
                  <a:pt x="93" y="50"/>
                  <a:pt x="93" y="50"/>
                </a:cubicBezTo>
                <a:cubicBezTo>
                  <a:pt x="79" y="32"/>
                  <a:pt x="55" y="26"/>
                  <a:pt x="34" y="37"/>
                </a:cubicBezTo>
                <a:cubicBezTo>
                  <a:pt x="10" y="49"/>
                  <a:pt x="0" y="78"/>
                  <a:pt x="13" y="102"/>
                </a:cubicBezTo>
                <a:cubicBezTo>
                  <a:pt x="25" y="126"/>
                  <a:pt x="54" y="135"/>
                  <a:pt x="77" y="123"/>
                </a:cubicBezTo>
                <a:cubicBezTo>
                  <a:pt x="98" y="113"/>
                  <a:pt x="108" y="89"/>
                  <a:pt x="102" y="67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73" y="35"/>
                  <a:pt x="175" y="29"/>
                  <a:pt x="173" y="24"/>
                </a:cubicBezTo>
                <a:cubicBezTo>
                  <a:pt x="170" y="19"/>
                  <a:pt x="164" y="17"/>
                  <a:pt x="159" y="20"/>
                </a:cubicBezTo>
                <a:close/>
                <a:moveTo>
                  <a:pt x="71" y="110"/>
                </a:moveTo>
                <a:cubicBezTo>
                  <a:pt x="54" y="118"/>
                  <a:pt x="34" y="111"/>
                  <a:pt x="26" y="95"/>
                </a:cubicBezTo>
                <a:cubicBezTo>
                  <a:pt x="18" y="79"/>
                  <a:pt x="24" y="59"/>
                  <a:pt x="41" y="51"/>
                </a:cubicBezTo>
                <a:cubicBezTo>
                  <a:pt x="57" y="42"/>
                  <a:pt x="77" y="49"/>
                  <a:pt x="85" y="65"/>
                </a:cubicBezTo>
                <a:cubicBezTo>
                  <a:pt x="93" y="81"/>
                  <a:pt x="87" y="101"/>
                  <a:pt x="71" y="1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9519" y="3084663"/>
            <a:ext cx="284030" cy="496572"/>
          </a:xfrm>
          <a:prstGeom prst="rect">
            <a:avLst/>
          </a:prstGeom>
          <a:noFill/>
        </p:spPr>
      </p:pic>
      <p:grpSp>
        <p:nvGrpSpPr>
          <p:cNvPr id="35" name="组合 34"/>
          <p:cNvGrpSpPr/>
          <p:nvPr/>
        </p:nvGrpSpPr>
        <p:grpSpPr>
          <a:xfrm>
            <a:off x="1705696" y="2149777"/>
            <a:ext cx="376199" cy="339224"/>
            <a:chOff x="6867526" y="6149975"/>
            <a:chExt cx="323850" cy="254000"/>
          </a:xfrm>
          <a:solidFill>
            <a:schemeClr val="bg1"/>
          </a:solidFill>
        </p:grpSpPr>
        <p:sp>
          <p:nvSpPr>
            <p:cNvPr id="36" name="Freeform 261"/>
            <p:cNvSpPr>
              <a:spLocks noEditPoints="1"/>
            </p:cNvSpPr>
            <p:nvPr/>
          </p:nvSpPr>
          <p:spPr bwMode="auto">
            <a:xfrm>
              <a:off x="6867526" y="6149975"/>
              <a:ext cx="323850" cy="254000"/>
            </a:xfrm>
            <a:custGeom>
              <a:avLst/>
              <a:gdLst>
                <a:gd name="T0" fmla="*/ 153 w 164"/>
                <a:gd name="T1" fmla="*/ 128 h 128"/>
                <a:gd name="T2" fmla="*/ 11 w 164"/>
                <a:gd name="T3" fmla="*/ 128 h 128"/>
                <a:gd name="T4" fmla="*/ 0 w 164"/>
                <a:gd name="T5" fmla="*/ 117 h 128"/>
                <a:gd name="T6" fmla="*/ 0 w 164"/>
                <a:gd name="T7" fmla="*/ 31 h 128"/>
                <a:gd name="T8" fmla="*/ 11 w 164"/>
                <a:gd name="T9" fmla="*/ 20 h 128"/>
                <a:gd name="T10" fmla="*/ 42 w 164"/>
                <a:gd name="T11" fmla="*/ 20 h 128"/>
                <a:gd name="T12" fmla="*/ 50 w 164"/>
                <a:gd name="T13" fmla="*/ 15 h 128"/>
                <a:gd name="T14" fmla="*/ 54 w 164"/>
                <a:gd name="T15" fmla="*/ 8 h 128"/>
                <a:gd name="T16" fmla="*/ 69 w 164"/>
                <a:gd name="T17" fmla="*/ 0 h 128"/>
                <a:gd name="T18" fmla="*/ 101 w 164"/>
                <a:gd name="T19" fmla="*/ 0 h 128"/>
                <a:gd name="T20" fmla="*/ 116 w 164"/>
                <a:gd name="T21" fmla="*/ 8 h 128"/>
                <a:gd name="T22" fmla="*/ 122 w 164"/>
                <a:gd name="T23" fmla="*/ 15 h 128"/>
                <a:gd name="T24" fmla="*/ 131 w 164"/>
                <a:gd name="T25" fmla="*/ 20 h 128"/>
                <a:gd name="T26" fmla="*/ 153 w 164"/>
                <a:gd name="T27" fmla="*/ 20 h 128"/>
                <a:gd name="T28" fmla="*/ 164 w 164"/>
                <a:gd name="T29" fmla="*/ 31 h 128"/>
                <a:gd name="T30" fmla="*/ 164 w 164"/>
                <a:gd name="T31" fmla="*/ 117 h 128"/>
                <a:gd name="T32" fmla="*/ 153 w 164"/>
                <a:gd name="T33" fmla="*/ 128 h 128"/>
                <a:gd name="T34" fmla="*/ 11 w 164"/>
                <a:gd name="T35" fmla="*/ 28 h 128"/>
                <a:gd name="T36" fmla="*/ 8 w 164"/>
                <a:gd name="T37" fmla="*/ 31 h 128"/>
                <a:gd name="T38" fmla="*/ 8 w 164"/>
                <a:gd name="T39" fmla="*/ 117 h 128"/>
                <a:gd name="T40" fmla="*/ 11 w 164"/>
                <a:gd name="T41" fmla="*/ 120 h 128"/>
                <a:gd name="T42" fmla="*/ 153 w 164"/>
                <a:gd name="T43" fmla="*/ 120 h 128"/>
                <a:gd name="T44" fmla="*/ 156 w 164"/>
                <a:gd name="T45" fmla="*/ 117 h 128"/>
                <a:gd name="T46" fmla="*/ 156 w 164"/>
                <a:gd name="T47" fmla="*/ 31 h 128"/>
                <a:gd name="T48" fmla="*/ 153 w 164"/>
                <a:gd name="T49" fmla="*/ 28 h 128"/>
                <a:gd name="T50" fmla="*/ 131 w 164"/>
                <a:gd name="T51" fmla="*/ 28 h 128"/>
                <a:gd name="T52" fmla="*/ 116 w 164"/>
                <a:gd name="T53" fmla="*/ 20 h 128"/>
                <a:gd name="T54" fmla="*/ 110 w 164"/>
                <a:gd name="T55" fmla="*/ 13 h 128"/>
                <a:gd name="T56" fmla="*/ 101 w 164"/>
                <a:gd name="T57" fmla="*/ 8 h 128"/>
                <a:gd name="T58" fmla="*/ 69 w 164"/>
                <a:gd name="T59" fmla="*/ 8 h 128"/>
                <a:gd name="T60" fmla="*/ 61 w 164"/>
                <a:gd name="T61" fmla="*/ 13 h 128"/>
                <a:gd name="T62" fmla="*/ 57 w 164"/>
                <a:gd name="T63" fmla="*/ 20 h 128"/>
                <a:gd name="T64" fmla="*/ 42 w 164"/>
                <a:gd name="T65" fmla="*/ 28 h 128"/>
                <a:gd name="T66" fmla="*/ 11 w 164"/>
                <a:gd name="T67" fmla="*/ 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4" h="128">
                  <a:moveTo>
                    <a:pt x="153" y="128"/>
                  </a:moveTo>
                  <a:cubicBezTo>
                    <a:pt x="11" y="128"/>
                    <a:pt x="11" y="128"/>
                    <a:pt x="11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5"/>
                    <a:pt x="5" y="20"/>
                    <a:pt x="11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5" y="20"/>
                    <a:pt x="48" y="18"/>
                    <a:pt x="50" y="15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7" y="4"/>
                    <a:pt x="63" y="0"/>
                    <a:pt x="6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7" y="0"/>
                    <a:pt x="113" y="3"/>
                    <a:pt x="116" y="8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24" y="18"/>
                    <a:pt x="128" y="20"/>
                    <a:pt x="131" y="20"/>
                  </a:cubicBezTo>
                  <a:cubicBezTo>
                    <a:pt x="153" y="20"/>
                    <a:pt x="153" y="20"/>
                    <a:pt x="153" y="20"/>
                  </a:cubicBezTo>
                  <a:cubicBezTo>
                    <a:pt x="159" y="20"/>
                    <a:pt x="164" y="25"/>
                    <a:pt x="164" y="31"/>
                  </a:cubicBezTo>
                  <a:cubicBezTo>
                    <a:pt x="164" y="117"/>
                    <a:pt x="164" y="117"/>
                    <a:pt x="164" y="117"/>
                  </a:cubicBezTo>
                  <a:cubicBezTo>
                    <a:pt x="164" y="123"/>
                    <a:pt x="159" y="128"/>
                    <a:pt x="153" y="128"/>
                  </a:cubicBezTo>
                  <a:close/>
                  <a:moveTo>
                    <a:pt x="11" y="28"/>
                  </a:moveTo>
                  <a:cubicBezTo>
                    <a:pt x="10" y="28"/>
                    <a:pt x="8" y="29"/>
                    <a:pt x="8" y="31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1" y="120"/>
                  </a:cubicBezTo>
                  <a:cubicBezTo>
                    <a:pt x="153" y="120"/>
                    <a:pt x="153" y="120"/>
                    <a:pt x="153" y="120"/>
                  </a:cubicBezTo>
                  <a:cubicBezTo>
                    <a:pt x="154" y="120"/>
                    <a:pt x="156" y="118"/>
                    <a:pt x="156" y="117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6" y="29"/>
                    <a:pt x="154" y="28"/>
                    <a:pt x="153" y="28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25" y="28"/>
                    <a:pt x="119" y="25"/>
                    <a:pt x="116" y="20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08" y="10"/>
                    <a:pt x="104" y="8"/>
                    <a:pt x="101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6" y="8"/>
                    <a:pt x="62" y="10"/>
                    <a:pt x="61" y="13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4" y="24"/>
                    <a:pt x="48" y="28"/>
                    <a:pt x="42" y="28"/>
                  </a:cubicBezTo>
                  <a:lnTo>
                    <a:pt x="11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62"/>
            <p:cNvSpPr>
              <a:spLocks noEditPoints="1"/>
            </p:cNvSpPr>
            <p:nvPr/>
          </p:nvSpPr>
          <p:spPr bwMode="auto">
            <a:xfrm>
              <a:off x="6948488" y="6194425"/>
              <a:ext cx="180975" cy="179388"/>
            </a:xfrm>
            <a:custGeom>
              <a:avLst/>
              <a:gdLst>
                <a:gd name="T0" fmla="*/ 46 w 92"/>
                <a:gd name="T1" fmla="*/ 91 h 91"/>
                <a:gd name="T2" fmla="*/ 0 w 92"/>
                <a:gd name="T3" fmla="*/ 45 h 91"/>
                <a:gd name="T4" fmla="*/ 46 w 92"/>
                <a:gd name="T5" fmla="*/ 0 h 91"/>
                <a:gd name="T6" fmla="*/ 92 w 92"/>
                <a:gd name="T7" fmla="*/ 45 h 91"/>
                <a:gd name="T8" fmla="*/ 46 w 92"/>
                <a:gd name="T9" fmla="*/ 91 h 91"/>
                <a:gd name="T10" fmla="*/ 46 w 92"/>
                <a:gd name="T11" fmla="*/ 8 h 91"/>
                <a:gd name="T12" fmla="*/ 8 w 92"/>
                <a:gd name="T13" fmla="*/ 45 h 91"/>
                <a:gd name="T14" fmla="*/ 46 w 92"/>
                <a:gd name="T15" fmla="*/ 83 h 91"/>
                <a:gd name="T16" fmla="*/ 83 w 92"/>
                <a:gd name="T17" fmla="*/ 45 h 91"/>
                <a:gd name="T18" fmla="*/ 46 w 92"/>
                <a:gd name="T19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91">
                  <a:moveTo>
                    <a:pt x="46" y="91"/>
                  </a:moveTo>
                  <a:cubicBezTo>
                    <a:pt x="21" y="91"/>
                    <a:pt x="0" y="71"/>
                    <a:pt x="0" y="45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71" y="0"/>
                    <a:pt x="92" y="20"/>
                    <a:pt x="92" y="45"/>
                  </a:cubicBezTo>
                  <a:cubicBezTo>
                    <a:pt x="92" y="71"/>
                    <a:pt x="71" y="91"/>
                    <a:pt x="46" y="91"/>
                  </a:cubicBezTo>
                  <a:close/>
                  <a:moveTo>
                    <a:pt x="46" y="8"/>
                  </a:moveTo>
                  <a:cubicBezTo>
                    <a:pt x="25" y="8"/>
                    <a:pt x="8" y="25"/>
                    <a:pt x="8" y="45"/>
                  </a:cubicBezTo>
                  <a:cubicBezTo>
                    <a:pt x="8" y="66"/>
                    <a:pt x="25" y="83"/>
                    <a:pt x="46" y="83"/>
                  </a:cubicBezTo>
                  <a:cubicBezTo>
                    <a:pt x="67" y="83"/>
                    <a:pt x="83" y="66"/>
                    <a:pt x="83" y="45"/>
                  </a:cubicBezTo>
                  <a:cubicBezTo>
                    <a:pt x="83" y="25"/>
                    <a:pt x="67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63"/>
            <p:cNvSpPr>
              <a:spLocks noEditPoints="1"/>
            </p:cNvSpPr>
            <p:nvPr/>
          </p:nvSpPr>
          <p:spPr bwMode="auto">
            <a:xfrm>
              <a:off x="6975476" y="6221413"/>
              <a:ext cx="123825" cy="125413"/>
            </a:xfrm>
            <a:custGeom>
              <a:avLst/>
              <a:gdLst>
                <a:gd name="T0" fmla="*/ 32 w 63"/>
                <a:gd name="T1" fmla="*/ 63 h 63"/>
                <a:gd name="T2" fmla="*/ 0 w 63"/>
                <a:gd name="T3" fmla="*/ 31 h 63"/>
                <a:gd name="T4" fmla="*/ 32 w 63"/>
                <a:gd name="T5" fmla="*/ 0 h 63"/>
                <a:gd name="T6" fmla="*/ 63 w 63"/>
                <a:gd name="T7" fmla="*/ 31 h 63"/>
                <a:gd name="T8" fmla="*/ 32 w 63"/>
                <a:gd name="T9" fmla="*/ 63 h 63"/>
                <a:gd name="T10" fmla="*/ 32 w 63"/>
                <a:gd name="T11" fmla="*/ 8 h 63"/>
                <a:gd name="T12" fmla="*/ 8 w 63"/>
                <a:gd name="T13" fmla="*/ 31 h 63"/>
                <a:gd name="T14" fmla="*/ 32 w 63"/>
                <a:gd name="T15" fmla="*/ 55 h 63"/>
                <a:gd name="T16" fmla="*/ 55 w 63"/>
                <a:gd name="T17" fmla="*/ 31 h 63"/>
                <a:gd name="T18" fmla="*/ 32 w 63"/>
                <a:gd name="T19" fmla="*/ 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32" y="63"/>
                  </a:moveTo>
                  <a:cubicBezTo>
                    <a:pt x="14" y="63"/>
                    <a:pt x="0" y="49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3"/>
                    <a:pt x="32" y="63"/>
                  </a:cubicBezTo>
                  <a:close/>
                  <a:moveTo>
                    <a:pt x="32" y="8"/>
                  </a:moveTo>
                  <a:cubicBezTo>
                    <a:pt x="19" y="8"/>
                    <a:pt x="8" y="18"/>
                    <a:pt x="8" y="31"/>
                  </a:cubicBezTo>
                  <a:cubicBezTo>
                    <a:pt x="8" y="44"/>
                    <a:pt x="19" y="55"/>
                    <a:pt x="32" y="55"/>
                  </a:cubicBezTo>
                  <a:cubicBezTo>
                    <a:pt x="45" y="55"/>
                    <a:pt x="55" y="44"/>
                    <a:pt x="55" y="31"/>
                  </a:cubicBezTo>
                  <a:cubicBezTo>
                    <a:pt x="55" y="18"/>
                    <a:pt x="45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64"/>
            <p:cNvSpPr>
              <a:spLocks/>
            </p:cNvSpPr>
            <p:nvPr/>
          </p:nvSpPr>
          <p:spPr bwMode="auto">
            <a:xfrm>
              <a:off x="6896101" y="6167438"/>
              <a:ext cx="52388" cy="11113"/>
            </a:xfrm>
            <a:custGeom>
              <a:avLst/>
              <a:gdLst>
                <a:gd name="T0" fmla="*/ 21 w 26"/>
                <a:gd name="T1" fmla="*/ 0 h 5"/>
                <a:gd name="T2" fmla="*/ 5 w 26"/>
                <a:gd name="T3" fmla="*/ 0 h 5"/>
                <a:gd name="T4" fmla="*/ 0 w 26"/>
                <a:gd name="T5" fmla="*/ 5 h 5"/>
                <a:gd name="T6" fmla="*/ 26 w 26"/>
                <a:gd name="T7" fmla="*/ 5 h 5"/>
                <a:gd name="T8" fmla="*/ 21 w 2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76259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核心组件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1124744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Session</a:t>
            </a:r>
            <a:r>
              <a:rPr lang="zh-CN" altLang="en-US" b="1" dirty="0" smtClean="0"/>
              <a:t>管理器 </a:t>
            </a:r>
            <a:endParaRPr lang="zh-CN" alt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05" y="1412776"/>
            <a:ext cx="728662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7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核心组件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1124744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Session</a:t>
            </a:r>
            <a:r>
              <a:rPr lang="zh-CN" altLang="en-US" b="1" dirty="0" smtClean="0"/>
              <a:t>管理器 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72008" y="1713582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创建</a:t>
            </a:r>
            <a:r>
              <a:rPr lang="en-US" altLang="zh-CN" dirty="0"/>
              <a:t>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注销</a:t>
            </a:r>
            <a:r>
              <a:rPr lang="en-US" altLang="zh-CN" dirty="0"/>
              <a:t>session</a:t>
            </a:r>
            <a:r>
              <a:rPr lang="zh-CN" altLang="en-US" dirty="0"/>
              <a:t>：主动</a:t>
            </a:r>
            <a:r>
              <a:rPr lang="zh-CN" altLang="en-US" dirty="0" smtClean="0"/>
              <a:t>注销（主动关闭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）和</a:t>
            </a:r>
            <a:r>
              <a:rPr lang="zh-CN" altLang="en-US" dirty="0"/>
              <a:t>超时</a:t>
            </a:r>
            <a:r>
              <a:rPr lang="zh-CN" altLang="en-US" dirty="0" smtClean="0"/>
              <a:t>注销（</a:t>
            </a:r>
            <a:r>
              <a:rPr lang="en-US" altLang="zh-CN" dirty="0" smtClean="0"/>
              <a:t>Manager</a:t>
            </a:r>
            <a:r>
              <a:rPr lang="zh-CN" altLang="en-US" dirty="0" smtClean="0"/>
              <a:t>线程定时扫描清除）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持久化及启动加载</a:t>
            </a:r>
            <a:r>
              <a:rPr lang="en-US" altLang="zh-CN" dirty="0"/>
              <a:t>session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2"/>
            <a:ext cx="5052147" cy="211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6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 smtClean="0">
                <a:latin typeface="+mn-lt"/>
                <a:ea typeface="华文行楷" panose="02010800040101010101" pitchFamily="2" charset="-122"/>
              </a:rPr>
              <a:t>Q&amp;A</a:t>
            </a:r>
            <a:endParaRPr lang="zh-CN" altLang="en-US" sz="6000" dirty="0">
              <a:latin typeface="+mn-lt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3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1027" name="Picture 3" descr="C:\Users\zhengweiqiang\Desktop\1355998846_91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945728"/>
            <a:ext cx="8634413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1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总体结构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b="1" dirty="0" smtClean="0"/>
              <a:t>Server</a:t>
            </a:r>
          </a:p>
          <a:p>
            <a:pPr marL="0" indent="0">
              <a:buNone/>
            </a:pPr>
            <a:r>
              <a:rPr lang="en-US" altLang="zh-CN" sz="2000" dirty="0" smtClean="0"/>
              <a:t>Server</a:t>
            </a:r>
            <a:r>
              <a:rPr lang="zh-CN" altLang="en-US" sz="2000" dirty="0"/>
              <a:t>代表整个</a:t>
            </a:r>
            <a:r>
              <a:rPr lang="en-US" altLang="zh-CN" sz="2000" dirty="0"/>
              <a:t>Catalina servlet</a:t>
            </a:r>
            <a:r>
              <a:rPr lang="zh-CN" altLang="en-US" sz="2000" dirty="0"/>
              <a:t>容器。在</a:t>
            </a:r>
            <a:r>
              <a:rPr lang="en-US" altLang="zh-CN" sz="2000" dirty="0"/>
              <a:t>server.xml</a:t>
            </a:r>
            <a:r>
              <a:rPr lang="zh-CN" altLang="en-US" sz="2000" dirty="0"/>
              <a:t>配置文件中必须是顶层元素且唯一，给它配置的属性代表整个容器的属性。默认实现：</a:t>
            </a:r>
            <a:r>
              <a:rPr lang="en-US" altLang="zh-CN" sz="2000" dirty="0" err="1" smtClean="0"/>
              <a:t>org.apache.catalina.core.StandardServer</a:t>
            </a:r>
            <a:endParaRPr lang="en-US" altLang="zh-CN" sz="2000" dirty="0" smtClean="0"/>
          </a:p>
          <a:p>
            <a:r>
              <a:rPr lang="en-US" altLang="zh-CN" sz="2000" b="1" dirty="0" smtClean="0"/>
              <a:t>service</a:t>
            </a:r>
          </a:p>
          <a:p>
            <a:pPr marL="0" indent="0">
              <a:buNone/>
            </a:pPr>
            <a:r>
              <a:rPr lang="en-US" altLang="zh-CN" sz="2000" dirty="0" smtClean="0"/>
              <a:t>Service </a:t>
            </a:r>
            <a:r>
              <a:rPr lang="zh-CN" altLang="en-US" sz="2000" dirty="0"/>
              <a:t>只是在 </a:t>
            </a:r>
            <a:r>
              <a:rPr lang="en-US" altLang="zh-CN" sz="2000" dirty="0"/>
              <a:t>Connector </a:t>
            </a:r>
            <a:r>
              <a:rPr lang="zh-CN" altLang="en-US" sz="2000" dirty="0"/>
              <a:t>和 </a:t>
            </a:r>
            <a:r>
              <a:rPr lang="en-US" altLang="zh-CN" sz="2000" dirty="0"/>
              <a:t>Container </a:t>
            </a:r>
            <a:r>
              <a:rPr lang="zh-CN" altLang="en-US" sz="2000" dirty="0"/>
              <a:t>外面多包一层，把它们组装在一起，向外面提供服务，一个 </a:t>
            </a:r>
            <a:r>
              <a:rPr lang="en-US" altLang="zh-CN" sz="2000" dirty="0"/>
              <a:t>Service </a:t>
            </a:r>
            <a:r>
              <a:rPr lang="zh-CN" altLang="en-US" sz="2000" dirty="0"/>
              <a:t>可以设置多个 </a:t>
            </a:r>
            <a:r>
              <a:rPr lang="en-US" altLang="zh-CN" sz="2000" dirty="0"/>
              <a:t>Connector</a:t>
            </a:r>
            <a:r>
              <a:rPr lang="zh-CN" altLang="en-US" sz="2000" dirty="0"/>
              <a:t>，但是只能有一个 </a:t>
            </a:r>
            <a:r>
              <a:rPr lang="en-US" altLang="zh-CN" sz="2000" dirty="0"/>
              <a:t>Container </a:t>
            </a:r>
            <a:r>
              <a:rPr lang="zh-CN" altLang="en-US" sz="2000" dirty="0"/>
              <a:t>容器。 </a:t>
            </a:r>
            <a:endParaRPr lang="en-US" altLang="zh-CN" sz="2000" dirty="0" smtClean="0"/>
          </a:p>
          <a:p>
            <a:r>
              <a:rPr lang="en-US" altLang="zh-CN" sz="2000" b="1" dirty="0" smtClean="0"/>
              <a:t>Connector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 smtClean="0"/>
              <a:t>我们</a:t>
            </a:r>
            <a:r>
              <a:rPr lang="zh-CN" altLang="en-US" sz="2000" dirty="0"/>
              <a:t>将 </a:t>
            </a:r>
            <a:r>
              <a:rPr lang="en-US" altLang="zh-CN" sz="2000" dirty="0"/>
              <a:t>Tomcat </a:t>
            </a:r>
            <a:r>
              <a:rPr lang="zh-CN" altLang="en-US" sz="2000" dirty="0"/>
              <a:t>中 </a:t>
            </a:r>
            <a:r>
              <a:rPr lang="en-US" altLang="zh-CN" sz="2000" dirty="0"/>
              <a:t>Connector</a:t>
            </a:r>
            <a:r>
              <a:rPr lang="zh-CN" altLang="en-US" sz="2000" dirty="0"/>
              <a:t>、</a:t>
            </a:r>
            <a:r>
              <a:rPr lang="en-US" altLang="zh-CN" sz="2000" dirty="0"/>
              <a:t>Container </a:t>
            </a:r>
            <a:r>
              <a:rPr lang="zh-CN" altLang="en-US" sz="2000" dirty="0"/>
              <a:t>作为一个整体比作一对情侣的话，</a:t>
            </a:r>
            <a:r>
              <a:rPr lang="en-US" altLang="zh-CN" sz="2000" dirty="0"/>
              <a:t>Connector </a:t>
            </a:r>
            <a:r>
              <a:rPr lang="zh-CN" altLang="en-US" sz="2000" dirty="0"/>
              <a:t>主要负责对外交流，可以比作为 </a:t>
            </a:r>
            <a:r>
              <a:rPr lang="en-US" altLang="zh-CN" sz="2000" dirty="0"/>
              <a:t>Boy  </a:t>
            </a:r>
            <a:endParaRPr lang="en-US" altLang="zh-CN" sz="2000" dirty="0" smtClean="0"/>
          </a:p>
          <a:p>
            <a:r>
              <a:rPr lang="en-US" altLang="zh-CN" sz="2000" b="1" dirty="0" smtClean="0"/>
              <a:t>Engine</a:t>
            </a:r>
          </a:p>
          <a:p>
            <a:pPr marL="0" indent="0">
              <a:buNone/>
            </a:pPr>
            <a:r>
              <a:rPr lang="zh-CN" altLang="en-US" sz="2000" dirty="0" smtClean="0"/>
              <a:t>处理</a:t>
            </a:r>
            <a:r>
              <a:rPr lang="zh-CN" altLang="en-US" sz="2000" dirty="0"/>
              <a:t>引擎</a:t>
            </a:r>
            <a:r>
              <a:rPr lang="en-US" altLang="zh-CN" sz="2000" dirty="0"/>
              <a:t>(Engine)</a:t>
            </a:r>
            <a:r>
              <a:rPr lang="zh-CN" altLang="en-US" sz="2000" dirty="0"/>
              <a:t>代表一个</a:t>
            </a:r>
            <a:r>
              <a:rPr lang="en-US" altLang="zh-CN" sz="2000" dirty="0"/>
              <a:t>Service</a:t>
            </a:r>
            <a:r>
              <a:rPr lang="zh-CN" altLang="en-US" sz="2000" dirty="0"/>
              <a:t>所属的请求处理机，它接受所有连接器传递过来的客户端请求，将处理结果返回给连接器，由连接器将最终响应返回给客户端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68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总体结构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b="1" dirty="0" smtClean="0"/>
              <a:t>Host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代表一个虚拟主机，每个虚拟主机和某个网络域名（</a:t>
            </a:r>
            <a:r>
              <a:rPr lang="en-US" altLang="zh-CN" sz="2000" dirty="0"/>
              <a:t>Domain Name</a:t>
            </a:r>
            <a:r>
              <a:rPr lang="zh-CN" altLang="en-US" sz="2000" dirty="0"/>
              <a:t>）相匹配。</a:t>
            </a:r>
            <a:endParaRPr lang="en-US" altLang="zh-CN" sz="2000" dirty="0"/>
          </a:p>
          <a:p>
            <a:r>
              <a:rPr lang="zh-CN" altLang="en-US" sz="2000" b="1" dirty="0" smtClean="0"/>
              <a:t>应用四</a:t>
            </a:r>
            <a:r>
              <a:rPr lang="zh-CN" altLang="en-US" sz="2000" b="1" dirty="0"/>
              <a:t>层</a:t>
            </a:r>
            <a:r>
              <a:rPr lang="zh-CN" altLang="en-US" sz="2000" b="1" dirty="0" smtClean="0"/>
              <a:t>容器 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 smtClean="0"/>
              <a:t>Container </a:t>
            </a:r>
            <a:r>
              <a:rPr lang="zh-CN" altLang="en-US" sz="2000" dirty="0"/>
              <a:t>是容器的父接口，所有子容器都必须实现这个接口，</a:t>
            </a:r>
            <a:r>
              <a:rPr lang="en-US" altLang="zh-CN" sz="2000" dirty="0"/>
              <a:t>Container </a:t>
            </a:r>
            <a:r>
              <a:rPr lang="zh-CN" altLang="en-US" sz="2000" dirty="0"/>
              <a:t>容器的设计用的是典型的责任链的设计模式，它有四个子容器组件构成，分别是：</a:t>
            </a:r>
            <a:r>
              <a:rPr lang="en-US" altLang="zh-CN" sz="2000" dirty="0"/>
              <a:t>Engine</a:t>
            </a:r>
            <a:r>
              <a:rPr lang="zh-CN" altLang="en-US" sz="2000" dirty="0"/>
              <a:t>、</a:t>
            </a:r>
            <a:r>
              <a:rPr lang="en-US" altLang="zh-CN" sz="2000" dirty="0"/>
              <a:t>Host</a:t>
            </a:r>
            <a:r>
              <a:rPr lang="zh-CN" altLang="en-US" sz="2000" dirty="0"/>
              <a:t>、</a:t>
            </a:r>
            <a:r>
              <a:rPr lang="en-US" altLang="zh-CN" sz="2000" dirty="0"/>
              <a:t>Context</a:t>
            </a:r>
            <a:r>
              <a:rPr lang="zh-CN" altLang="en-US" sz="2000" dirty="0"/>
              <a:t>、</a:t>
            </a:r>
            <a:r>
              <a:rPr lang="en-US" altLang="zh-CN" sz="2000" dirty="0"/>
              <a:t>Wrapper</a:t>
            </a:r>
            <a:r>
              <a:rPr lang="zh-CN" altLang="en-US" sz="2000" dirty="0"/>
              <a:t>，这四个组件不是平行的，而是父子关系，</a:t>
            </a:r>
            <a:r>
              <a:rPr lang="en-US" altLang="zh-CN" sz="2000" dirty="0"/>
              <a:t>Engine </a:t>
            </a:r>
            <a:r>
              <a:rPr lang="zh-CN" altLang="en-US" sz="2000" dirty="0"/>
              <a:t>包含 </a:t>
            </a:r>
            <a:r>
              <a:rPr lang="en-US" altLang="zh-CN" sz="2000" dirty="0" err="1"/>
              <a:t>Host,Host</a:t>
            </a:r>
            <a:r>
              <a:rPr lang="en-US" altLang="zh-CN" sz="2000" dirty="0"/>
              <a:t> </a:t>
            </a:r>
            <a:r>
              <a:rPr lang="zh-CN" altLang="en-US" sz="2000" dirty="0"/>
              <a:t>包含 </a:t>
            </a:r>
            <a:r>
              <a:rPr lang="en-US" altLang="zh-CN" sz="2000" dirty="0"/>
              <a:t>Context</a:t>
            </a:r>
            <a:r>
              <a:rPr lang="zh-CN" altLang="en-US" sz="2000" dirty="0"/>
              <a:t>，</a:t>
            </a:r>
            <a:r>
              <a:rPr lang="en-US" altLang="zh-CN" sz="2000" dirty="0"/>
              <a:t>Context </a:t>
            </a:r>
            <a:r>
              <a:rPr lang="zh-CN" altLang="en-US" sz="2000" dirty="0"/>
              <a:t>包含 </a:t>
            </a:r>
            <a:r>
              <a:rPr lang="en-US" altLang="zh-CN" sz="2000" dirty="0"/>
              <a:t>Wrapper</a:t>
            </a:r>
            <a:r>
              <a:rPr lang="zh-CN" altLang="en-US" sz="2000" dirty="0"/>
              <a:t>， 一个 </a:t>
            </a:r>
            <a:r>
              <a:rPr lang="en-US" altLang="zh-CN" sz="2000" dirty="0"/>
              <a:t>Servlet class </a:t>
            </a:r>
            <a:r>
              <a:rPr lang="zh-CN" altLang="en-US" sz="2000" dirty="0"/>
              <a:t>对应一个 </a:t>
            </a:r>
            <a:r>
              <a:rPr lang="en-US" altLang="zh-CN" sz="2000" dirty="0"/>
              <a:t>Wrapper 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根据配置文件</a:t>
            </a:r>
            <a:r>
              <a:rPr lang="en-US" altLang="zh-CN" sz="2000" dirty="0"/>
              <a:t>$CATALINA_HOME/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/web.xml</a:t>
            </a:r>
            <a:r>
              <a:rPr lang="zh-CN" altLang="en-US" sz="2000" dirty="0"/>
              <a:t>和</a:t>
            </a:r>
            <a:r>
              <a:rPr lang="en-US" altLang="zh-CN" sz="2000" dirty="0"/>
              <a:t>$</a:t>
            </a:r>
            <a:r>
              <a:rPr lang="en-US" altLang="zh-CN" sz="2000" dirty="0" err="1"/>
              <a:t>WebApp</a:t>
            </a:r>
            <a:r>
              <a:rPr lang="en-US" altLang="zh-CN" sz="2000" dirty="0"/>
              <a:t> /Web-INF/web.xml</a:t>
            </a:r>
            <a:r>
              <a:rPr lang="zh-CN" altLang="en-US" sz="2000" dirty="0"/>
              <a:t>载入</a:t>
            </a:r>
            <a:r>
              <a:rPr lang="en-US" altLang="zh-CN" sz="2000" dirty="0"/>
              <a:t>Servlet</a:t>
            </a:r>
            <a:r>
              <a:rPr lang="zh-CN" altLang="en-US" sz="2000" dirty="0"/>
              <a:t>类。</a:t>
            </a:r>
          </a:p>
        </p:txBody>
      </p:sp>
    </p:spTree>
    <p:extLst>
      <p:ext uri="{BB962C8B-B14F-4D97-AF65-F5344CB8AC3E}">
        <p14:creationId xmlns:p14="http://schemas.microsoft.com/office/powerpoint/2010/main" val="42093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启动和</a:t>
            </a:r>
            <a:r>
              <a:rPr lang="zh-CN" altLang="en-US" dirty="0" smtClean="0"/>
              <a:t>关闭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33668"/>
            <a:ext cx="6120680" cy="549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1052736"/>
            <a:ext cx="322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Lifecycle</a:t>
            </a:r>
            <a:r>
              <a:rPr lang="zh-CN" altLang="en-US" b="1" dirty="0" smtClean="0"/>
              <a:t>接口</a:t>
            </a:r>
            <a:r>
              <a:rPr lang="en-US" altLang="zh-CN" b="1" dirty="0" smtClean="0"/>
              <a:t>&amp;tomcat</a:t>
            </a:r>
            <a:r>
              <a:rPr lang="zh-CN" altLang="en-US" b="1" dirty="0" smtClean="0"/>
              <a:t>生命周期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2417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启动和</a:t>
            </a:r>
            <a:r>
              <a:rPr lang="zh-CN" altLang="en-US" dirty="0" smtClean="0"/>
              <a:t>关闭</a:t>
            </a:r>
            <a:endParaRPr lang="zh-CN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340768"/>
            <a:ext cx="9506197" cy="565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9954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启动流程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042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启动和</a:t>
            </a:r>
            <a:r>
              <a:rPr lang="zh-CN" altLang="en-US" dirty="0" smtClean="0"/>
              <a:t>关闭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2000" dirty="0"/>
          </a:p>
          <a:p>
            <a:pPr>
              <a:buFontTx/>
              <a:buChar char="-"/>
            </a:pPr>
            <a:r>
              <a:rPr lang="en-US" altLang="zh-CN" sz="2000" dirty="0" smtClean="0"/>
              <a:t>Telnet</a:t>
            </a:r>
            <a:r>
              <a:rPr lang="zh-CN" altLang="en-US" sz="2000" dirty="0"/>
              <a:t>连接到</a:t>
            </a:r>
            <a:r>
              <a:rPr lang="en-US" altLang="zh-CN" sz="2000" dirty="0"/>
              <a:t>8005</a:t>
            </a:r>
            <a:r>
              <a:rPr lang="zh-CN" altLang="en-US" sz="2000" dirty="0"/>
              <a:t>端口输入</a:t>
            </a:r>
            <a:r>
              <a:rPr lang="en-US" altLang="zh-CN" sz="2000" dirty="0"/>
              <a:t>SHUTDOWN</a:t>
            </a:r>
            <a:r>
              <a:rPr lang="zh-CN" altLang="en-US" sz="2000" dirty="0"/>
              <a:t>命令即可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FontTx/>
              <a:buChar char="-"/>
            </a:pPr>
            <a:r>
              <a:rPr lang="zh-CN" altLang="en-US" sz="2000" dirty="0" smtClean="0"/>
              <a:t>直接</a:t>
            </a:r>
            <a:r>
              <a:rPr lang="zh-CN" altLang="en-US" sz="2000" dirty="0"/>
              <a:t>调用</a:t>
            </a:r>
            <a:r>
              <a:rPr lang="en-US" altLang="zh-CN" sz="2000" dirty="0"/>
              <a:t>shutdown.bat</a:t>
            </a:r>
            <a:r>
              <a:rPr lang="zh-CN" altLang="en-US" sz="2000" dirty="0" smtClean="0"/>
              <a:t>文件，关闭钩子</a:t>
            </a:r>
            <a:endParaRPr lang="en-US" altLang="zh-CN" sz="2000" dirty="0"/>
          </a:p>
          <a:p>
            <a:pPr>
              <a:buFontTx/>
              <a:buChar char="-"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当关闭的时候，虚拟机会有以下两个步骤：</a:t>
            </a:r>
          </a:p>
          <a:p>
            <a:pPr marL="0" indent="0"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虚拟机启动所有注册的关闭钩子。关闭钩子是实现在</a:t>
            </a:r>
            <a:r>
              <a:rPr lang="en-US" altLang="zh-CN" sz="2000" dirty="0"/>
              <a:t>Runtime</a:t>
            </a:r>
            <a:r>
              <a:rPr lang="zh-CN" altLang="en-US" sz="2000" dirty="0"/>
              <a:t>上面注册的线程。所有的关闭钩子会被同时执行直到完成。</a:t>
            </a:r>
          </a:p>
          <a:p>
            <a:pPr marL="0" indent="0"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虚拟机调用所有的未被调用的</a:t>
            </a:r>
            <a:r>
              <a:rPr lang="en-US" altLang="zh-CN" sz="2000" dirty="0" err="1"/>
              <a:t>finalizers</a:t>
            </a:r>
            <a:endParaRPr lang="en-US" altLang="zh-CN" sz="2000" dirty="0"/>
          </a:p>
          <a:p>
            <a:pPr>
              <a:buFontTx/>
              <a:buChar char="-"/>
            </a:pP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9954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关闭方式</a:t>
            </a:r>
          </a:p>
        </p:txBody>
      </p:sp>
    </p:spTree>
    <p:extLst>
      <p:ext uri="{BB962C8B-B14F-4D97-AF65-F5344CB8AC3E}">
        <p14:creationId xmlns:p14="http://schemas.microsoft.com/office/powerpoint/2010/main" val="22716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请求的处理流程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3" y="1340769"/>
            <a:ext cx="956248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98072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总体处理流程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509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Text"/>
  <p:tag name="MH_ORDER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SubTitle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SubTitle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Text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SubTitle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Text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JD Ta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15360</TotalTime>
  <Words>809</Words>
  <Application>Microsoft Office PowerPoint</Application>
  <PresentationFormat>全屏显示(4:3)</PresentationFormat>
  <Paragraphs>85</Paragraphs>
  <Slides>22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JD Tamplate</vt:lpstr>
      <vt:lpstr>Visio</vt:lpstr>
      <vt:lpstr>PowerPoint 演示文稿</vt:lpstr>
      <vt:lpstr>PowerPoint 演示文稿</vt:lpstr>
      <vt:lpstr>总体结构</vt:lpstr>
      <vt:lpstr>总体结构</vt:lpstr>
      <vt:lpstr>总体结构</vt:lpstr>
      <vt:lpstr>启动和关闭</vt:lpstr>
      <vt:lpstr>启动和关闭</vt:lpstr>
      <vt:lpstr>启动和关闭</vt:lpstr>
      <vt:lpstr>请求的处理流程 </vt:lpstr>
      <vt:lpstr>请求的处理流程 </vt:lpstr>
      <vt:lpstr>请求处理流程 </vt:lpstr>
      <vt:lpstr>请求的处理流程 </vt:lpstr>
      <vt:lpstr>请求处理流程 </vt:lpstr>
      <vt:lpstr>请求处理流程 </vt:lpstr>
      <vt:lpstr>请求处理流程 </vt:lpstr>
      <vt:lpstr>请求处理流程 </vt:lpstr>
      <vt:lpstr>核心组件</vt:lpstr>
      <vt:lpstr>核心组件</vt:lpstr>
      <vt:lpstr>核心组件</vt:lpstr>
      <vt:lpstr>核心组件</vt:lpstr>
      <vt:lpstr>核心组件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马兴国</dc:creator>
  <cp:lastModifiedBy>郑伟强</cp:lastModifiedBy>
  <cp:revision>346</cp:revision>
  <dcterms:created xsi:type="dcterms:W3CDTF">2016-03-23T12:04:46Z</dcterms:created>
  <dcterms:modified xsi:type="dcterms:W3CDTF">2017-12-08T06:51:18Z</dcterms:modified>
</cp:coreProperties>
</file>