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e314800d1ef64cf7" Type="http://schemas.microsoft.com/office/2006/relationships/txt" Target="udata/data.dat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18"/>
  </p:notesMasterIdLst>
  <p:sldIdLst>
    <p:sldId id="284" r:id="rId2"/>
    <p:sldId id="300" r:id="rId3"/>
    <p:sldId id="301" r:id="rId4"/>
    <p:sldId id="304" r:id="rId5"/>
    <p:sldId id="308" r:id="rId6"/>
    <p:sldId id="314" r:id="rId7"/>
    <p:sldId id="309" r:id="rId8"/>
    <p:sldId id="302" r:id="rId9"/>
    <p:sldId id="283" r:id="rId10"/>
    <p:sldId id="311" r:id="rId11"/>
    <p:sldId id="312" r:id="rId12"/>
    <p:sldId id="265" r:id="rId13"/>
    <p:sldId id="310" r:id="rId14"/>
    <p:sldId id="261" r:id="rId15"/>
    <p:sldId id="271" r:id="rId16"/>
    <p:sldId id="29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F01649B-250C-4F21-AD68-592E22554BE6}">
          <p14:sldIdLst>
            <p14:sldId id="284"/>
            <p14:sldId id="300"/>
            <p14:sldId id="301"/>
            <p14:sldId id="304"/>
            <p14:sldId id="308"/>
            <p14:sldId id="314"/>
            <p14:sldId id="309"/>
            <p14:sldId id="302"/>
            <p14:sldId id="283"/>
            <p14:sldId id="311"/>
            <p14:sldId id="312"/>
            <p14:sldId id="265"/>
            <p14:sldId id="310"/>
            <p14:sldId id="261"/>
            <p14:sldId id="271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97" autoAdjust="0"/>
  </p:normalViewPr>
  <p:slideViewPr>
    <p:cSldViewPr snapToGrid="0">
      <p:cViewPr varScale="1">
        <p:scale>
          <a:sx n="69" d="100"/>
          <a:sy n="69" d="100"/>
        </p:scale>
        <p:origin x="120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74C02-A5C9-41AB-8580-73B8FC5E2439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CEE6B-FC66-4D35-A3F5-EB8F2FF65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1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5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0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9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70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5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9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6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4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3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7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01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CEE6B-FC66-4D35-A3F5-EB8F2FF650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37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67"/>
            <a:ext cx="12191450" cy="685793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757" y="1046790"/>
            <a:ext cx="8457801" cy="7620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232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758" y="1828665"/>
            <a:ext cx="7770762" cy="5331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963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914757" y="2992204"/>
            <a:ext cx="3351204" cy="30516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93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年／月／日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9" y="5792869"/>
            <a:ext cx="1703491" cy="5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2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67"/>
            <a:ext cx="12191665" cy="6858054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6173" y="533156"/>
            <a:ext cx="1219116" cy="68548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003056" y="1523839"/>
            <a:ext cx="582721" cy="45666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16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86485" y="1523839"/>
            <a:ext cx="4109603" cy="45666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16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003056" y="2090739"/>
            <a:ext cx="582721" cy="42378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16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85777" y="2090739"/>
            <a:ext cx="4110311" cy="423783"/>
          </a:xfrm>
          <a:prstGeom prst="rect">
            <a:avLst/>
          </a:prstGeom>
        </p:spPr>
        <p:txBody>
          <a:bodyPr/>
          <a:lstStyle>
            <a:lvl1pPr marL="407839" marR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16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3003056" y="2657642"/>
            <a:ext cx="582721" cy="43307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16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003056" y="3224543"/>
            <a:ext cx="582721" cy="4330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16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3007127" y="3791445"/>
            <a:ext cx="578651" cy="38137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16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588261" y="2657642"/>
            <a:ext cx="4107828" cy="433074"/>
          </a:xfrm>
          <a:prstGeom prst="rect">
            <a:avLst/>
          </a:prstGeom>
        </p:spPr>
        <p:txBody>
          <a:bodyPr/>
          <a:lstStyle>
            <a:lvl1pPr marL="407839" marR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16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88261" y="3224543"/>
            <a:ext cx="4107827" cy="433076"/>
          </a:xfrm>
          <a:prstGeom prst="rect">
            <a:avLst/>
          </a:prstGeom>
        </p:spPr>
        <p:txBody>
          <a:bodyPr/>
          <a:lstStyle>
            <a:lvl1pPr marL="407839" marR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16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585777" y="3791445"/>
            <a:ext cx="4110311" cy="381373"/>
          </a:xfrm>
          <a:prstGeom prst="rect">
            <a:avLst/>
          </a:prstGeom>
        </p:spPr>
        <p:txBody>
          <a:bodyPr/>
          <a:lstStyle>
            <a:lvl1pPr marL="407839" marR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16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635" y="6112957"/>
            <a:ext cx="1372425" cy="4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9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33783" y="533156"/>
            <a:ext cx="6476553" cy="6854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386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783" y="6216679"/>
            <a:ext cx="914337" cy="26057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8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516" y="6020017"/>
            <a:ext cx="1372425" cy="4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7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67"/>
            <a:ext cx="12191450" cy="6857933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757" y="1142808"/>
            <a:ext cx="5639094" cy="853674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232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757" y="1987052"/>
            <a:ext cx="5639094" cy="603678"/>
          </a:xfrm>
          <a:prstGeom prst="rect">
            <a:avLst/>
          </a:prstGeom>
        </p:spPr>
        <p:txBody>
          <a:bodyPr anchor="ctr"/>
          <a:lstStyle>
            <a:lvl1pPr marL="0" marR="0" indent="0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63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96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840" y="5867605"/>
            <a:ext cx="1703491" cy="5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F55708-B238-4F58-8B20-9FBA1DC99237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CE3730-8AF4-4CC0-A619-04EFFBCDE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9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</p:sldLayoutIdLst>
  <p:txStyles>
    <p:titleStyle>
      <a:lvl1pPr algn="ctr" defTabSz="1087796" rtl="0" eaLnBrk="1" latinLnBrk="0" hangingPunct="1">
        <a:spcBef>
          <a:spcPct val="0"/>
        </a:spcBef>
        <a:buNone/>
        <a:defRPr sz="5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839" indent="-407839" algn="l" defTabSz="1087796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9" kern="1200">
          <a:solidFill>
            <a:schemeClr val="tx1"/>
          </a:solidFill>
          <a:latin typeface="+mn-lt"/>
          <a:ea typeface="+mn-ea"/>
          <a:cs typeface="+mn-cs"/>
        </a:defRPr>
      </a:lvl1pPr>
      <a:lvl2pPr marL="884212" indent="-339978" algn="l" defTabSz="1087796" rtl="0" eaLnBrk="1" latinLnBrk="0" hangingPunct="1">
        <a:spcBef>
          <a:spcPct val="20000"/>
        </a:spcBef>
        <a:buFont typeface="Arial" panose="020B0604020202020204" pitchFamily="34" charset="0"/>
        <a:buChar char="–"/>
        <a:defRPr sz="3280" kern="1200">
          <a:solidFill>
            <a:schemeClr val="tx1"/>
          </a:solidFill>
          <a:latin typeface="+mn-lt"/>
          <a:ea typeface="+mn-ea"/>
          <a:cs typeface="+mn-cs"/>
        </a:defRPr>
      </a:lvl2pPr>
      <a:lvl3pPr marL="1360584" indent="-272117" algn="l" defTabSz="10877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3pPr>
      <a:lvl4pPr marL="1904818" indent="-272117" algn="l" defTabSz="1087796" rtl="0" eaLnBrk="1" latinLnBrk="0" hangingPunct="1">
        <a:spcBef>
          <a:spcPct val="20000"/>
        </a:spcBef>
        <a:buFont typeface="Arial" panose="020B0604020202020204" pitchFamily="34" charset="0"/>
        <a:buChar char="–"/>
        <a:defRPr sz="2328" kern="1200">
          <a:solidFill>
            <a:schemeClr val="tx1"/>
          </a:solidFill>
          <a:latin typeface="+mn-lt"/>
          <a:ea typeface="+mn-ea"/>
          <a:cs typeface="+mn-cs"/>
        </a:defRPr>
      </a:lvl4pPr>
      <a:lvl5pPr marL="2449052" indent="-272117" algn="l" defTabSz="1087796" rtl="0" eaLnBrk="1" latinLnBrk="0" hangingPunct="1">
        <a:spcBef>
          <a:spcPct val="20000"/>
        </a:spcBef>
        <a:buFont typeface="Arial" panose="020B0604020202020204" pitchFamily="34" charset="0"/>
        <a:buChar char="»"/>
        <a:defRPr sz="2328" kern="1200">
          <a:solidFill>
            <a:schemeClr val="tx1"/>
          </a:solidFill>
          <a:latin typeface="+mn-lt"/>
          <a:ea typeface="+mn-ea"/>
          <a:cs typeface="+mn-cs"/>
        </a:defRPr>
      </a:lvl5pPr>
      <a:lvl6pPr marL="2993286" indent="-272117" algn="l" defTabSz="10877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6pPr>
      <a:lvl7pPr marL="3537519" indent="-272117" algn="l" defTabSz="10877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1" indent="-272117" algn="l" defTabSz="10877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8pPr>
      <a:lvl9pPr marL="4625315" indent="-272117" algn="l" defTabSz="10877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7796" rtl="0" eaLnBrk="1" latinLnBrk="0" hangingPunct="1">
        <a:defRPr sz="2116" kern="1200">
          <a:solidFill>
            <a:schemeClr val="tx1"/>
          </a:solidFill>
          <a:latin typeface="+mn-lt"/>
          <a:ea typeface="+mn-ea"/>
          <a:cs typeface="+mn-cs"/>
        </a:defRPr>
      </a:lvl1pPr>
      <a:lvl2pPr marL="544234" algn="l" defTabSz="1087796" rtl="0" eaLnBrk="1" latinLnBrk="0" hangingPunct="1">
        <a:defRPr sz="2116" kern="1200">
          <a:solidFill>
            <a:schemeClr val="tx1"/>
          </a:solidFill>
          <a:latin typeface="+mn-lt"/>
          <a:ea typeface="+mn-ea"/>
          <a:cs typeface="+mn-cs"/>
        </a:defRPr>
      </a:lvl2pPr>
      <a:lvl3pPr marL="1088467" algn="l" defTabSz="1087796" rtl="0" eaLnBrk="1" latinLnBrk="0" hangingPunct="1">
        <a:defRPr sz="2116" kern="1200">
          <a:solidFill>
            <a:schemeClr val="tx1"/>
          </a:solidFill>
          <a:latin typeface="+mn-lt"/>
          <a:ea typeface="+mn-ea"/>
          <a:cs typeface="+mn-cs"/>
        </a:defRPr>
      </a:lvl3pPr>
      <a:lvl4pPr marL="1632701" algn="l" defTabSz="1087796" rtl="0" eaLnBrk="1" latinLnBrk="0" hangingPunct="1">
        <a:defRPr sz="2116" kern="1200">
          <a:solidFill>
            <a:schemeClr val="tx1"/>
          </a:solidFill>
          <a:latin typeface="+mn-lt"/>
          <a:ea typeface="+mn-ea"/>
          <a:cs typeface="+mn-cs"/>
        </a:defRPr>
      </a:lvl4pPr>
      <a:lvl5pPr marL="2176935" algn="l" defTabSz="1087796" rtl="0" eaLnBrk="1" latinLnBrk="0" hangingPunct="1">
        <a:defRPr sz="2116" kern="1200">
          <a:solidFill>
            <a:schemeClr val="tx1"/>
          </a:solidFill>
          <a:latin typeface="+mn-lt"/>
          <a:ea typeface="+mn-ea"/>
          <a:cs typeface="+mn-cs"/>
        </a:defRPr>
      </a:lvl5pPr>
      <a:lvl6pPr marL="2721169" algn="l" defTabSz="1087796" rtl="0" eaLnBrk="1" latinLnBrk="0" hangingPunct="1">
        <a:defRPr sz="2116" kern="1200">
          <a:solidFill>
            <a:schemeClr val="tx1"/>
          </a:solidFill>
          <a:latin typeface="+mn-lt"/>
          <a:ea typeface="+mn-ea"/>
          <a:cs typeface="+mn-cs"/>
        </a:defRPr>
      </a:lvl6pPr>
      <a:lvl7pPr marL="3265402" algn="l" defTabSz="1087796" rtl="0" eaLnBrk="1" latinLnBrk="0" hangingPunct="1">
        <a:defRPr sz="2116" kern="1200">
          <a:solidFill>
            <a:schemeClr val="tx1"/>
          </a:solidFill>
          <a:latin typeface="+mn-lt"/>
          <a:ea typeface="+mn-ea"/>
          <a:cs typeface="+mn-cs"/>
        </a:defRPr>
      </a:lvl7pPr>
      <a:lvl8pPr marL="3809636" algn="l" defTabSz="1087796" rtl="0" eaLnBrk="1" latinLnBrk="0" hangingPunct="1">
        <a:defRPr sz="2116" kern="1200">
          <a:solidFill>
            <a:schemeClr val="tx1"/>
          </a:solidFill>
          <a:latin typeface="+mn-lt"/>
          <a:ea typeface="+mn-ea"/>
          <a:cs typeface="+mn-cs"/>
        </a:defRPr>
      </a:lvl8pPr>
      <a:lvl9pPr marL="4353198" algn="l" defTabSz="1087796" rtl="0" eaLnBrk="1" latinLnBrk="0" hangingPunct="1">
        <a:defRPr sz="2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Raft</a:t>
            </a:r>
            <a:r>
              <a:rPr kumimoji="1" lang="zh-CN" altLang="en-US" smtClean="0"/>
              <a:t>协议</a:t>
            </a:r>
            <a:endParaRPr kumimoji="1"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王猛</a:t>
            </a:r>
            <a:endParaRPr kumimoji="1" lang="en-US" altLang="zh-CN" dirty="0" smtClean="0"/>
          </a:p>
          <a:p>
            <a:r>
              <a:rPr kumimoji="1" lang="en-US" altLang="zh-CN" smtClean="0"/>
              <a:t>2019</a:t>
            </a:r>
            <a:r>
              <a:rPr kumimoji="1" lang="zh-CN" altLang="en-US" smtClean="0"/>
              <a:t>年</a:t>
            </a:r>
            <a:r>
              <a:rPr kumimoji="1" lang="en-US" altLang="zh-CN" dirty="0"/>
              <a:t>1</a:t>
            </a:r>
            <a:r>
              <a:rPr kumimoji="1" lang="zh-CN" altLang="en-US" smtClean="0"/>
              <a:t>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5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02590" y="471896"/>
            <a:ext cx="111753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8693" y="94895"/>
            <a:ext cx="20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en-US" altLang="zh-CN" b="1"/>
              <a:t>Leader election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336146" y="487025"/>
            <a:ext cx="115287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有</a:t>
            </a:r>
            <a:r>
              <a:rPr lang="en-US" altLang="zh-CN" sz="2800"/>
              <a:t>A B C D E 5</a:t>
            </a:r>
            <a:r>
              <a:rPr lang="zh-CN" altLang="en-US" sz="2800"/>
              <a:t>个实例</a:t>
            </a:r>
          </a:p>
          <a:p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</a:t>
            </a:r>
            <a:r>
              <a:rPr lang="en-US" altLang="zh-CN" sz="2800" smtClean="0"/>
              <a:t>A</a:t>
            </a:r>
            <a:r>
              <a:rPr lang="zh-CN" altLang="en-US" sz="2800"/>
              <a:t>当选为</a:t>
            </a:r>
            <a:r>
              <a:rPr lang="en-US" altLang="zh-CN" sz="2800"/>
              <a:t>leader</a:t>
            </a:r>
            <a:r>
              <a:rPr lang="zh-CN" altLang="en-US" sz="2800"/>
              <a:t>，同步数据到</a:t>
            </a:r>
            <a:r>
              <a:rPr lang="en-US" altLang="zh-CN" sz="2800"/>
              <a:t>D E</a:t>
            </a:r>
            <a:r>
              <a:rPr lang="zh-CN" altLang="en-US" sz="2800"/>
              <a:t>并</a:t>
            </a:r>
            <a:r>
              <a:rPr lang="en-US" altLang="zh-CN" sz="2800"/>
              <a:t>commit</a:t>
            </a:r>
            <a:r>
              <a:rPr lang="zh-CN" altLang="en-US" sz="2800"/>
              <a:t>，之后</a:t>
            </a:r>
            <a:r>
              <a:rPr lang="en-US" altLang="zh-CN" sz="2800"/>
              <a:t>D E</a:t>
            </a:r>
            <a:r>
              <a:rPr lang="zh-CN" altLang="en-US" sz="2800"/>
              <a:t>宕</a:t>
            </a:r>
            <a:r>
              <a:rPr lang="zh-CN" altLang="en-US" sz="2800" smtClean="0"/>
              <a:t>机</a:t>
            </a:r>
            <a:endParaRPr lang="zh-CN" altLang="en-US" sz="2800"/>
          </a:p>
          <a:p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</a:t>
            </a:r>
            <a:r>
              <a:rPr lang="en-US" altLang="zh-CN" sz="2800" smtClean="0"/>
              <a:t>A</a:t>
            </a:r>
            <a:r>
              <a:rPr lang="zh-CN" altLang="en-US" sz="2800"/>
              <a:t>网络断连，</a:t>
            </a:r>
            <a:r>
              <a:rPr lang="en-US" altLang="zh-CN" sz="2800"/>
              <a:t>B C</a:t>
            </a:r>
            <a:r>
              <a:rPr lang="zh-CN" altLang="en-US" sz="2800"/>
              <a:t>都成为</a:t>
            </a:r>
            <a:r>
              <a:rPr lang="en-US" altLang="zh-CN" sz="2800"/>
              <a:t>candidate</a:t>
            </a:r>
            <a:r>
              <a:rPr lang="zh-CN" altLang="en-US" sz="2800"/>
              <a:t>，不断自增</a:t>
            </a:r>
            <a:r>
              <a:rPr lang="en-US" altLang="zh-CN" sz="2800"/>
              <a:t>term</a:t>
            </a:r>
            <a:r>
              <a:rPr lang="zh-CN" altLang="en-US" sz="2800"/>
              <a:t>，但由于只有两个实例，无法</a:t>
            </a:r>
            <a:r>
              <a:rPr lang="zh-CN" altLang="en-US" sz="2800" smtClean="0"/>
              <a:t>满足大多数的条件</a:t>
            </a:r>
          </a:p>
          <a:p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</a:t>
            </a:r>
            <a:r>
              <a:rPr lang="en-US" altLang="zh-CN" sz="2800" smtClean="0"/>
              <a:t>A</a:t>
            </a:r>
            <a:r>
              <a:rPr lang="zh-CN" altLang="en-US" sz="2800" smtClean="0"/>
              <a:t>网络恢复，此时</a:t>
            </a:r>
            <a:r>
              <a:rPr lang="en-US" altLang="zh-CN" sz="2800" smtClean="0"/>
              <a:t>B C term</a:t>
            </a:r>
            <a:r>
              <a:rPr lang="zh-CN" altLang="en-US" sz="2800" smtClean="0"/>
              <a:t>都较高，因此</a:t>
            </a:r>
            <a:r>
              <a:rPr lang="en-US" altLang="zh-CN" sz="2800" smtClean="0"/>
              <a:t>A</a:t>
            </a:r>
            <a:r>
              <a:rPr lang="zh-CN" altLang="en-US" sz="2800" smtClean="0"/>
              <a:t>接收到</a:t>
            </a:r>
            <a:r>
              <a:rPr lang="en-US" altLang="zh-CN" sz="2800" smtClean="0"/>
              <a:t>RequestVote</a:t>
            </a:r>
            <a:r>
              <a:rPr lang="zh-CN" altLang="en-US" sz="2800" smtClean="0"/>
              <a:t>后转为</a:t>
            </a:r>
            <a:r>
              <a:rPr lang="en-US" altLang="zh-CN" sz="2800" smtClean="0"/>
              <a:t>follower</a:t>
            </a:r>
          </a:p>
          <a:p>
            <a:r>
              <a:rPr lang="zh-CN" altLang="en-US" sz="2800" smtClean="0"/>
              <a:t>（</a:t>
            </a:r>
            <a:r>
              <a:rPr lang="en-US" altLang="zh-CN" sz="2800" smtClean="0"/>
              <a:t>4</a:t>
            </a:r>
            <a:r>
              <a:rPr lang="zh-CN" altLang="en-US" sz="2800" smtClean="0"/>
              <a:t>）</a:t>
            </a:r>
            <a:r>
              <a:rPr lang="en-US" altLang="zh-CN" sz="2800" smtClean="0"/>
              <a:t>A </a:t>
            </a:r>
            <a:r>
              <a:rPr lang="en-US" altLang="zh-CN" sz="2800"/>
              <a:t>B C 3</a:t>
            </a:r>
            <a:r>
              <a:rPr lang="zh-CN" altLang="en-US" sz="2800"/>
              <a:t>个实例，如果</a:t>
            </a:r>
            <a:r>
              <a:rPr lang="en-US" altLang="zh-CN" sz="2800"/>
              <a:t>B C</a:t>
            </a:r>
            <a:r>
              <a:rPr lang="zh-CN" altLang="en-US" sz="2800"/>
              <a:t>随机超时时间总是较短，那么总是能发出</a:t>
            </a:r>
            <a:r>
              <a:rPr lang="en-US" altLang="zh-CN" sz="2800"/>
              <a:t>RequestVote RPC</a:t>
            </a:r>
            <a:r>
              <a:rPr lang="zh-CN" altLang="en-US" sz="2800"/>
              <a:t>使得</a:t>
            </a:r>
            <a:r>
              <a:rPr lang="en-US" altLang="zh-CN" sz="2800"/>
              <a:t>A</a:t>
            </a:r>
            <a:r>
              <a:rPr lang="zh-CN" altLang="en-US" sz="2800"/>
              <a:t>转为</a:t>
            </a:r>
            <a:r>
              <a:rPr lang="en-US" altLang="zh-CN" sz="2800"/>
              <a:t>follower</a:t>
            </a:r>
            <a:r>
              <a:rPr lang="zh-CN" altLang="en-US" sz="2800"/>
              <a:t>一直无法参与</a:t>
            </a:r>
            <a:r>
              <a:rPr lang="zh-CN" altLang="en-US" sz="2800" smtClean="0"/>
              <a:t>选举</a:t>
            </a:r>
            <a:endParaRPr lang="en-US" altLang="zh-CN" sz="2800" smtClean="0"/>
          </a:p>
          <a:p>
            <a:r>
              <a:rPr lang="zh-CN" altLang="en-US" sz="2800" smtClean="0"/>
              <a:t>（</a:t>
            </a:r>
            <a:r>
              <a:rPr lang="en-US" altLang="zh-CN" sz="2800" smtClean="0"/>
              <a:t>5</a:t>
            </a:r>
            <a:r>
              <a:rPr lang="zh-CN" altLang="en-US" sz="2800" smtClean="0"/>
              <a:t>）</a:t>
            </a:r>
            <a:r>
              <a:rPr lang="zh-CN" altLang="en-US" sz="2800"/>
              <a:t>由于</a:t>
            </a:r>
            <a:r>
              <a:rPr lang="en-US" altLang="zh-CN" sz="2800"/>
              <a:t>A</a:t>
            </a:r>
            <a:r>
              <a:rPr lang="zh-CN" altLang="en-US" sz="2800"/>
              <a:t>的日志里已经有</a:t>
            </a:r>
            <a:r>
              <a:rPr lang="en-US" altLang="zh-CN" sz="2800"/>
              <a:t>commit</a:t>
            </a:r>
            <a:r>
              <a:rPr lang="zh-CN" altLang="en-US" sz="2800"/>
              <a:t>的数据，此时规则需要保证</a:t>
            </a:r>
            <a:r>
              <a:rPr lang="en-US" altLang="zh-CN" sz="2800"/>
              <a:t>A</a:t>
            </a:r>
            <a:r>
              <a:rPr lang="zh-CN" altLang="en-US" sz="2800"/>
              <a:t>胜出</a:t>
            </a:r>
            <a:endParaRPr lang="en-US" altLang="zh-CN" sz="2800"/>
          </a:p>
          <a:p>
            <a:endParaRPr lang="en-US" altLang="zh-CN" sz="2400"/>
          </a:p>
          <a:p>
            <a:r>
              <a:rPr lang="zh-CN" altLang="en-US" sz="2400" smtClean="0"/>
              <a:t>怎么保证</a:t>
            </a:r>
            <a:r>
              <a:rPr lang="en-US" altLang="zh-CN" sz="2400" smtClean="0"/>
              <a:t>A</a:t>
            </a:r>
            <a:r>
              <a:rPr lang="zh-CN" altLang="en-US" sz="2400" smtClean="0"/>
              <a:t>胜出？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12598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02590" y="471896"/>
            <a:ext cx="111753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8693" y="94895"/>
            <a:ext cx="20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en-US" altLang="zh-CN" b="1"/>
              <a:t>Leader election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402590" y="602946"/>
            <a:ext cx="1159565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/>
          </a:p>
          <a:p>
            <a:r>
              <a:rPr lang="zh-CN" altLang="en-US" sz="2800" smtClean="0"/>
              <a:t>对应</a:t>
            </a:r>
            <a:r>
              <a:rPr lang="zh-CN" altLang="en-US" sz="2800"/>
              <a:t>上面的例子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</a:t>
            </a:r>
            <a:r>
              <a:rPr lang="zh-CN" altLang="en-US" sz="2800"/>
              <a:t>收到</a:t>
            </a:r>
            <a:r>
              <a:rPr lang="en-US" altLang="zh-CN" sz="2800" smtClean="0"/>
              <a:t>RequestVoteRPC</a:t>
            </a:r>
            <a:r>
              <a:rPr lang="zh-CN" altLang="en-US" sz="2800" smtClean="0"/>
              <a:t>，</a:t>
            </a:r>
            <a:r>
              <a:rPr lang="zh-CN" altLang="en-US" sz="2800"/>
              <a:t>虽然</a:t>
            </a:r>
            <a:r>
              <a:rPr lang="en-US" altLang="zh-CN" sz="2800"/>
              <a:t>RPC</a:t>
            </a:r>
            <a:r>
              <a:rPr lang="zh-CN" altLang="en-US" sz="2800"/>
              <a:t>里的</a:t>
            </a:r>
            <a:r>
              <a:rPr lang="en-US" altLang="zh-CN" sz="2800"/>
              <a:t>term</a:t>
            </a:r>
            <a:r>
              <a:rPr lang="zh-CN" altLang="en-US" sz="2800"/>
              <a:t>较大会导致</a:t>
            </a:r>
            <a:r>
              <a:rPr lang="en-US" altLang="zh-CN" sz="2800"/>
              <a:t>A</a:t>
            </a:r>
            <a:r>
              <a:rPr lang="zh-CN" altLang="en-US" sz="2800"/>
              <a:t>转为</a:t>
            </a:r>
            <a:r>
              <a:rPr lang="en-US" altLang="zh-CN" sz="2800"/>
              <a:t>follower</a:t>
            </a:r>
            <a:r>
              <a:rPr lang="zh-CN" altLang="en-US" sz="2800"/>
              <a:t>，但是</a:t>
            </a:r>
            <a:r>
              <a:rPr lang="zh-CN" altLang="en-US" sz="2800" smtClean="0"/>
              <a:t>由于</a:t>
            </a:r>
            <a:r>
              <a:rPr lang="en-US" altLang="zh-CN" sz="2800" smtClean="0"/>
              <a:t>A</a:t>
            </a:r>
            <a:r>
              <a:rPr lang="zh-CN" altLang="en-US" sz="2800" smtClean="0"/>
              <a:t>日志</a:t>
            </a:r>
            <a:r>
              <a:rPr lang="zh-CN" altLang="en-US" sz="2800"/>
              <a:t>更多，因此不会投票给对方，超时</a:t>
            </a:r>
            <a:r>
              <a:rPr lang="en-US" altLang="zh-CN" sz="2800"/>
              <a:t>timer</a:t>
            </a:r>
            <a:r>
              <a:rPr lang="zh-CN" altLang="en-US" sz="2800"/>
              <a:t>不重置，所以总能</a:t>
            </a:r>
            <a:r>
              <a:rPr lang="en-US" altLang="zh-CN" sz="2800"/>
              <a:t>wake up</a:t>
            </a:r>
            <a:r>
              <a:rPr lang="zh-CN" altLang="en-US" sz="2800"/>
              <a:t>以参与</a:t>
            </a:r>
            <a:r>
              <a:rPr lang="zh-CN" altLang="en-US" sz="2800" smtClean="0"/>
              <a:t>选举</a:t>
            </a:r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选举超时</a:t>
            </a:r>
            <a:endParaRPr lang="en-US" altLang="zh-CN" sz="2800"/>
          </a:p>
          <a:p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</a:t>
            </a:r>
            <a:r>
              <a:rPr lang="en-US" altLang="zh-CN" sz="2800" smtClean="0"/>
              <a:t>candidate</a:t>
            </a:r>
            <a:r>
              <a:rPr lang="zh-CN" altLang="en-US" sz="2800"/>
              <a:t>开始选举后，要重置</a:t>
            </a:r>
            <a:r>
              <a:rPr lang="en-US" altLang="zh-CN" sz="2800"/>
              <a:t>timer</a:t>
            </a:r>
          </a:p>
          <a:p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）如果</a:t>
            </a:r>
            <a:r>
              <a:rPr lang="zh-CN" altLang="en-US" sz="2800"/>
              <a:t>收到</a:t>
            </a:r>
            <a:r>
              <a:rPr lang="en-US" altLang="zh-CN" sz="2800"/>
              <a:t>RequestVote</a:t>
            </a:r>
            <a:r>
              <a:rPr lang="zh-CN" altLang="en-US" sz="2800"/>
              <a:t>，只有在投票给对方转为</a:t>
            </a:r>
            <a:r>
              <a:rPr lang="en-US" altLang="zh-CN" sz="2800"/>
              <a:t>follower</a:t>
            </a:r>
            <a:r>
              <a:rPr lang="zh-CN" altLang="en-US" sz="2800"/>
              <a:t>的情况下，才重置</a:t>
            </a:r>
          </a:p>
          <a:p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）如果</a:t>
            </a:r>
            <a:r>
              <a:rPr lang="zh-CN" altLang="en-US" sz="2800"/>
              <a:t>收到</a:t>
            </a:r>
            <a:r>
              <a:rPr lang="en-US" altLang="zh-CN" sz="2800"/>
              <a:t>AppendEntries</a:t>
            </a:r>
            <a:r>
              <a:rPr lang="zh-CN" altLang="en-US" sz="2800"/>
              <a:t>，如果收到的</a:t>
            </a:r>
            <a:r>
              <a:rPr lang="en-US" altLang="zh-CN" sz="2800"/>
              <a:t>term</a:t>
            </a:r>
            <a:r>
              <a:rPr lang="zh-CN" altLang="en-US" sz="2800"/>
              <a:t>比自身大，则转为</a:t>
            </a:r>
            <a:r>
              <a:rPr lang="en-US" altLang="zh-CN" sz="2800"/>
              <a:t>follwer</a:t>
            </a:r>
            <a:r>
              <a:rPr lang="zh-CN" altLang="en-US" sz="2800"/>
              <a:t>并重置</a:t>
            </a:r>
            <a:endParaRPr lang="en-US" altLang="zh-CN" sz="2800"/>
          </a:p>
          <a:p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6851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02590" y="471896"/>
            <a:ext cx="111753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2590" y="102564"/>
            <a:ext cx="20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en-US" altLang="zh-CN" b="1"/>
              <a:t>Leader election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494370" y="1176439"/>
            <a:ext cx="1119210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smtClean="0"/>
              <a:t>总结：</a:t>
            </a:r>
            <a:endParaRPr lang="en-US" altLang="zh-CN" sz="2800">
              <a:solidFill>
                <a:srgbClr val="002060"/>
              </a:solidFill>
            </a:endParaRPr>
          </a:p>
          <a:p>
            <a:pPr latinLnBrk="1"/>
            <a:r>
              <a:rPr lang="en-US" altLang="zh-CN" sz="2800"/>
              <a:t>Raft</a:t>
            </a:r>
            <a:r>
              <a:rPr lang="zh-CN" altLang="en-US" sz="2800"/>
              <a:t>保证被选为新</a:t>
            </a:r>
            <a:r>
              <a:rPr lang="en-US" altLang="zh-CN" sz="2800" smtClean="0"/>
              <a:t>leader</a:t>
            </a:r>
            <a:r>
              <a:rPr lang="zh-CN" altLang="en-US" sz="2800" smtClean="0"/>
              <a:t>拥有</a:t>
            </a:r>
            <a:r>
              <a:rPr lang="zh-CN" altLang="en-US" sz="2800"/>
              <a:t>所有的已经</a:t>
            </a:r>
            <a:r>
              <a:rPr lang="en-US" altLang="zh-CN" sz="2800"/>
              <a:t>committed</a:t>
            </a:r>
            <a:r>
              <a:rPr lang="zh-CN" altLang="en-US" sz="2800"/>
              <a:t>的</a:t>
            </a:r>
            <a:r>
              <a:rPr lang="en-US" altLang="zh-CN" sz="2800"/>
              <a:t>log entry</a:t>
            </a:r>
          </a:p>
          <a:p>
            <a:pPr latinLnBrk="1"/>
            <a:r>
              <a:rPr lang="zh-CN" altLang="en-US" sz="2800"/>
              <a:t>这个保证是在</a:t>
            </a:r>
            <a:r>
              <a:rPr lang="en-US" altLang="zh-CN" sz="2800"/>
              <a:t>RequestVoteRPC</a:t>
            </a:r>
            <a:r>
              <a:rPr lang="zh-CN" altLang="en-US" sz="2800"/>
              <a:t>阶段做的，</a:t>
            </a:r>
            <a:r>
              <a:rPr lang="en-US" altLang="zh-CN" sz="2800"/>
              <a:t>candidate</a:t>
            </a:r>
            <a:r>
              <a:rPr lang="zh-CN" altLang="en-US" sz="2800"/>
              <a:t>在发送</a:t>
            </a:r>
            <a:r>
              <a:rPr lang="en-US" altLang="zh-CN" sz="2800"/>
              <a:t>RequestVoteRPC</a:t>
            </a:r>
            <a:r>
              <a:rPr lang="zh-CN" altLang="en-US" sz="2800"/>
              <a:t>时，会带上自己的最后一条</a:t>
            </a:r>
            <a:r>
              <a:rPr lang="en-US" altLang="zh-CN" sz="2800"/>
              <a:t>log entry</a:t>
            </a:r>
            <a:r>
              <a:rPr lang="zh-CN" altLang="en-US" sz="2800"/>
              <a:t>的</a:t>
            </a:r>
            <a:r>
              <a:rPr lang="en-US" altLang="zh-CN" sz="2800"/>
              <a:t>term_id</a:t>
            </a:r>
            <a:r>
              <a:rPr lang="zh-CN" altLang="en-US" sz="2800"/>
              <a:t>和</a:t>
            </a:r>
            <a:r>
              <a:rPr lang="en-US" altLang="zh-CN" sz="2800"/>
              <a:t>index</a:t>
            </a:r>
            <a:r>
              <a:rPr lang="zh-CN" altLang="en-US" sz="2800"/>
              <a:t>，</a:t>
            </a:r>
            <a:r>
              <a:rPr lang="en-US" altLang="zh-CN" sz="2800"/>
              <a:t>server</a:t>
            </a:r>
            <a:r>
              <a:rPr lang="zh-CN" altLang="en-US" sz="2800"/>
              <a:t>在接收到</a:t>
            </a:r>
            <a:r>
              <a:rPr lang="en-US" altLang="zh-CN" sz="2800"/>
              <a:t>RequestVoteRPC</a:t>
            </a:r>
            <a:r>
              <a:rPr lang="zh-CN" altLang="en-US" sz="2800"/>
              <a:t>消息时，如果发现自己的日志比</a:t>
            </a:r>
            <a:r>
              <a:rPr lang="en-US" altLang="zh-CN" sz="2800"/>
              <a:t>RPC</a:t>
            </a:r>
            <a:r>
              <a:rPr lang="zh-CN" altLang="en-US" sz="2800"/>
              <a:t>中的更新，就拒绝投票。日志比较的原则是，如果本地的最后一条</a:t>
            </a:r>
            <a:r>
              <a:rPr lang="en-US" altLang="zh-CN" sz="2800"/>
              <a:t>log entry</a:t>
            </a:r>
            <a:r>
              <a:rPr lang="zh-CN" altLang="en-US" sz="2800"/>
              <a:t>的</a:t>
            </a:r>
            <a:r>
              <a:rPr lang="en-US" altLang="zh-CN" sz="2800"/>
              <a:t>term id</a:t>
            </a:r>
            <a:r>
              <a:rPr lang="zh-CN" altLang="en-US" sz="2800"/>
              <a:t>更大，则更新，如果</a:t>
            </a:r>
            <a:r>
              <a:rPr lang="en-US" altLang="zh-CN" sz="2800"/>
              <a:t>term id</a:t>
            </a:r>
            <a:r>
              <a:rPr lang="zh-CN" altLang="en-US" sz="2800"/>
              <a:t>一样大，则日志更多的更大</a:t>
            </a:r>
            <a:r>
              <a:rPr lang="en-US" altLang="zh-CN" sz="2800"/>
              <a:t>(index</a:t>
            </a:r>
            <a:r>
              <a:rPr lang="zh-CN" altLang="en-US" sz="2800"/>
              <a:t>更大</a:t>
            </a:r>
            <a:r>
              <a:rPr lang="en-US" altLang="zh-CN" sz="2800"/>
              <a:t>)</a:t>
            </a:r>
            <a:r>
              <a:rPr lang="zh-CN" altLang="en-US" sz="2800"/>
              <a:t>。</a:t>
            </a:r>
            <a:endParaRPr lang="zh-CN" altLang="en-US" sz="2800">
              <a:solidFill>
                <a:srgbClr val="002060"/>
              </a:solidFill>
            </a:endParaRPr>
          </a:p>
          <a:p>
            <a:endParaRPr lang="en-US" altLang="zh-CN" sz="1600"/>
          </a:p>
          <a:p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2891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02590" y="471896"/>
            <a:ext cx="111753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2590" y="102564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、</a:t>
            </a:r>
            <a:r>
              <a:rPr lang="en-US" altLang="zh-CN" b="1"/>
              <a:t>Log Replication</a:t>
            </a:r>
            <a:endParaRPr lang="en-US" altLang="zh-CN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02591" y="747217"/>
            <a:ext cx="10882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当</a:t>
            </a:r>
            <a:r>
              <a:rPr lang="en-US" altLang="zh-CN" sz="2000"/>
              <a:t>leader</a:t>
            </a:r>
            <a:r>
              <a:rPr lang="zh-CN" altLang="en-US" sz="2000"/>
              <a:t>被选出来后，</a:t>
            </a:r>
            <a:r>
              <a:rPr lang="en-US" altLang="zh-CN" sz="2000"/>
              <a:t>leader</a:t>
            </a:r>
            <a:r>
              <a:rPr lang="zh-CN" altLang="en-US" sz="2000"/>
              <a:t>就可以接受客户端发来的请求了，每个请求包含一条需要被</a:t>
            </a:r>
            <a:r>
              <a:rPr lang="en-US" altLang="zh-CN" sz="2000"/>
              <a:t>replicated state machines</a:t>
            </a:r>
            <a:r>
              <a:rPr lang="zh-CN" altLang="en-US" sz="2000"/>
              <a:t>执行的命令。</a:t>
            </a:r>
            <a:r>
              <a:rPr lang="en-US" altLang="zh-CN" sz="2000"/>
              <a:t>leader</a:t>
            </a:r>
            <a:r>
              <a:rPr lang="zh-CN" altLang="en-US" sz="2000"/>
              <a:t>会把它作为一个</a:t>
            </a:r>
            <a:r>
              <a:rPr lang="en-US" altLang="zh-CN" sz="2000"/>
              <a:t>log entry</a:t>
            </a:r>
            <a:r>
              <a:rPr lang="zh-CN" altLang="en-US" sz="2000"/>
              <a:t>，</a:t>
            </a:r>
            <a:r>
              <a:rPr lang="en-US" altLang="zh-CN" sz="2000"/>
              <a:t>append</a:t>
            </a:r>
            <a:r>
              <a:rPr lang="zh-CN" altLang="en-US" sz="2000"/>
              <a:t>到它的日志中，然后给其它的</a:t>
            </a:r>
            <a:r>
              <a:rPr lang="en-US" altLang="zh-CN" sz="2000"/>
              <a:t>server</a:t>
            </a:r>
            <a:r>
              <a:rPr lang="zh-CN" altLang="en-US" sz="2000"/>
              <a:t>发</a:t>
            </a:r>
            <a:r>
              <a:rPr lang="en-US" altLang="zh-CN" sz="2000"/>
              <a:t>AppendEntriesRPC</a:t>
            </a:r>
            <a:r>
              <a:rPr lang="zh-CN" altLang="en-US" sz="2000"/>
              <a:t>。当</a:t>
            </a:r>
            <a:r>
              <a:rPr lang="en-US" altLang="zh-CN" sz="2000"/>
              <a:t>leader</a:t>
            </a:r>
            <a:r>
              <a:rPr lang="zh-CN" altLang="en-US" sz="2000"/>
              <a:t>确定一个</a:t>
            </a:r>
            <a:r>
              <a:rPr lang="en-US" altLang="zh-CN" sz="2000"/>
              <a:t>log entry</a:t>
            </a:r>
            <a:r>
              <a:rPr lang="zh-CN" altLang="en-US" sz="2000"/>
              <a:t>被</a:t>
            </a:r>
            <a:r>
              <a:rPr lang="en-US" altLang="zh-CN" sz="2000"/>
              <a:t>safely replicated</a:t>
            </a:r>
            <a:r>
              <a:rPr lang="zh-CN" altLang="en-US" sz="2000"/>
              <a:t>了，就</a:t>
            </a:r>
            <a:r>
              <a:rPr lang="en-US" altLang="zh-CN" sz="2000"/>
              <a:t>apply</a:t>
            </a:r>
            <a:r>
              <a:rPr lang="zh-CN" altLang="en-US" sz="2000"/>
              <a:t>这条</a:t>
            </a:r>
            <a:r>
              <a:rPr lang="en-US" altLang="zh-CN" sz="2000"/>
              <a:t>log entry</a:t>
            </a:r>
            <a:r>
              <a:rPr lang="zh-CN" altLang="en-US" sz="2000"/>
              <a:t>到状态机中然后返回结果给客户端。如果某个</a:t>
            </a:r>
            <a:r>
              <a:rPr lang="en-US" altLang="zh-CN" sz="2000"/>
              <a:t>follower</a:t>
            </a:r>
            <a:r>
              <a:rPr lang="zh-CN" altLang="en-US" sz="2000"/>
              <a:t>宕机了或者运行的很慢，或者网络丢包了，则会一直给这个</a:t>
            </a:r>
            <a:r>
              <a:rPr lang="en-US" altLang="zh-CN" sz="2000"/>
              <a:t>follower</a:t>
            </a:r>
            <a:r>
              <a:rPr lang="zh-CN" altLang="en-US" sz="2000"/>
              <a:t>发</a:t>
            </a:r>
            <a:r>
              <a:rPr lang="en-US" altLang="zh-CN" sz="2000"/>
              <a:t>AppendEntriesRPC</a:t>
            </a:r>
            <a:r>
              <a:rPr lang="zh-CN" altLang="en-US" sz="2000"/>
              <a:t>直到日志一致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 smtClean="0"/>
              <a:t>Raft</a:t>
            </a:r>
            <a:r>
              <a:rPr lang="zh-CN" altLang="en-US" sz="2000"/>
              <a:t>保证一条</a:t>
            </a:r>
            <a:r>
              <a:rPr lang="en-US" altLang="zh-CN" sz="2000"/>
              <a:t>commited</a:t>
            </a:r>
            <a:r>
              <a:rPr lang="zh-CN" altLang="en-US" sz="2000"/>
              <a:t>的</a:t>
            </a:r>
            <a:r>
              <a:rPr lang="en-US" altLang="zh-CN" sz="2000"/>
              <a:t>log entry</a:t>
            </a:r>
            <a:r>
              <a:rPr lang="zh-CN" altLang="en-US" sz="2000"/>
              <a:t>已经持久化了并且会被所有的</a:t>
            </a:r>
            <a:r>
              <a:rPr lang="en-US" altLang="zh-CN" sz="2000"/>
              <a:t>server</a:t>
            </a:r>
            <a:r>
              <a:rPr lang="zh-CN" altLang="en-US" sz="2000"/>
              <a:t>执行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当一个新的</a:t>
            </a:r>
            <a:r>
              <a:rPr lang="en-US" altLang="zh-CN" sz="2000"/>
              <a:t>leader</a:t>
            </a:r>
            <a:r>
              <a:rPr lang="zh-CN" altLang="en-US" sz="2000"/>
              <a:t>选出来的时候，它的日志和其它的</a:t>
            </a:r>
            <a:r>
              <a:rPr lang="en-US" altLang="zh-CN" sz="2000"/>
              <a:t>follower</a:t>
            </a:r>
            <a:r>
              <a:rPr lang="zh-CN" altLang="en-US" sz="2000"/>
              <a:t>的日志可能不一样，这个时候，就需要一个机制来保证日志是一致的。如下图所示，一个新</a:t>
            </a:r>
            <a:r>
              <a:rPr lang="en-US" altLang="zh-CN" sz="2000"/>
              <a:t>leader</a:t>
            </a:r>
            <a:r>
              <a:rPr lang="zh-CN" altLang="en-US" sz="2000"/>
              <a:t>产生时，集群状态可能如下：</a:t>
            </a:r>
          </a:p>
        </p:txBody>
      </p:sp>
    </p:spTree>
    <p:extLst>
      <p:ext uri="{BB962C8B-B14F-4D97-AF65-F5344CB8AC3E}">
        <p14:creationId xmlns:p14="http://schemas.microsoft.com/office/powerpoint/2010/main" val="39435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02590" y="471896"/>
            <a:ext cx="111753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02590" y="102564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、</a:t>
            </a:r>
            <a:r>
              <a:rPr lang="en-US" altLang="zh-CN" b="1"/>
              <a:t>Log Replication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9" y="556025"/>
            <a:ext cx="5549426" cy="62350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24654" y="1155142"/>
            <a:ext cx="6096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最上面这个是新</a:t>
            </a:r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a~f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是</a:t>
            </a:r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follower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，每个格子代表一条</a:t>
            </a:r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log entry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，格子内的数字代表这个</a:t>
            </a:r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log entry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是在哪个</a:t>
            </a:r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term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上产生的</a:t>
            </a:r>
            <a:r>
              <a:rPr lang="zh-CN" altLang="en-US" smtClean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  <a:endParaRPr lang="en-US" altLang="zh-CN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333333"/>
                </a:solidFill>
                <a:latin typeface="Verdana" panose="020B0604030504040204" pitchFamily="34" charset="0"/>
              </a:rPr>
              <a:t>(1)a</a:t>
            </a:r>
            <a:r>
              <a:rPr lang="zh-CN" altLang="en-US" smtClean="0">
                <a:solidFill>
                  <a:srgbClr val="333333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mtClean="0">
                <a:solidFill>
                  <a:srgbClr val="333333"/>
                </a:solidFill>
                <a:latin typeface="Verdana" panose="020B0604030504040204" pitchFamily="34" charset="0"/>
              </a:rPr>
              <a:t>b</a:t>
            </a:r>
            <a:r>
              <a:rPr lang="zh-CN" altLang="en-US" smtClean="0">
                <a:solidFill>
                  <a:srgbClr val="333333"/>
                </a:solidFill>
                <a:latin typeface="Verdana" panose="020B0604030504040204" pitchFamily="34" charset="0"/>
              </a:rPr>
              <a:t>少数据</a:t>
            </a:r>
            <a:endParaRPr lang="en-US" altLang="zh-CN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333333"/>
                </a:solidFill>
                <a:latin typeface="Verdana" panose="020B0604030504040204" pitchFamily="34" charset="0"/>
              </a:rPr>
              <a:t>(2)c</a:t>
            </a:r>
            <a:r>
              <a:rPr lang="zh-CN" altLang="en-US" smtClean="0">
                <a:solidFill>
                  <a:srgbClr val="333333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mtClean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smtClean="0">
                <a:solidFill>
                  <a:srgbClr val="333333"/>
                </a:solidFill>
                <a:latin typeface="Verdana" panose="020B0604030504040204" pitchFamily="34" charset="0"/>
              </a:rPr>
              <a:t>多数据</a:t>
            </a:r>
            <a:endParaRPr lang="en-US" altLang="zh-CN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333333"/>
                </a:solidFill>
                <a:latin typeface="Verdana" panose="020B0604030504040204" pitchFamily="34" charset="0"/>
              </a:rPr>
              <a:t>(3)e</a:t>
            </a:r>
            <a:r>
              <a:rPr lang="zh-CN" altLang="en-US" smtClean="0">
                <a:solidFill>
                  <a:srgbClr val="333333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mtClean="0">
                <a:solidFill>
                  <a:srgbClr val="333333"/>
                </a:solidFill>
                <a:latin typeface="Verdana" panose="020B0604030504040204" pitchFamily="34" charset="0"/>
              </a:rPr>
              <a:t>f</a:t>
            </a:r>
            <a:r>
              <a:rPr lang="zh-CN" altLang="en-US" smtClean="0">
                <a:solidFill>
                  <a:srgbClr val="333333"/>
                </a:solidFill>
                <a:latin typeface="Verdana" panose="020B0604030504040204" pitchFamily="34" charset="0"/>
              </a:rPr>
              <a:t>数据冲突</a:t>
            </a:r>
            <a:endParaRPr lang="en-US" altLang="zh-CN" smtClean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02590" y="471896"/>
            <a:ext cx="111753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0996" y="102564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、</a:t>
            </a:r>
            <a:r>
              <a:rPr lang="en-US" altLang="zh-CN" b="1"/>
              <a:t>Log Replication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402590" y="696261"/>
            <a:ext cx="11395400" cy="579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900" smtClean="0">
                <a:solidFill>
                  <a:srgbClr val="333333"/>
                </a:solidFill>
                <a:latin typeface="Verdana" panose="020B0604030504040204" pitchFamily="34" charset="0"/>
              </a:rPr>
              <a:t>需要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有一种机制来让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和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follower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对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log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达成一致，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会为每个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follower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维护一个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nextIndex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，表示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给各个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follower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发送的下一条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log entry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在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log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中的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index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，初始化为</a:t>
            </a:r>
            <a:r>
              <a:rPr lang="en-US" altLang="zh-CN" sz="1900" smtClean="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1900" smtClean="0">
                <a:solidFill>
                  <a:srgbClr val="333333"/>
                </a:solidFill>
                <a:latin typeface="Verdana" panose="020B0604030504040204" pitchFamily="34" charset="0"/>
              </a:rPr>
              <a:t>的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最后一条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log entry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的下一个位置。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给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follower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发送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AppendEntriesRPC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消息，带着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(term_id, (nextIndex-1))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， 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term_id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即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(nextIndex-1)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这个槽位的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log entry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term_id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follower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接收到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AppendEntriesRPC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后，会从自己的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log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中找是不是存在这样的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log entry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，如果不存在，就给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回复拒绝消息，然后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则将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nextIndex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减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，再重复</a:t>
            </a:r>
            <a:r>
              <a:rPr lang="zh-CN" altLang="en-US" sz="1900" smtClean="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直到</a:t>
            </a:r>
            <a:r>
              <a:rPr lang="en-US" altLang="zh-CN" sz="1900" smtClean="0">
                <a:solidFill>
                  <a:srgbClr val="333333"/>
                </a:solidFill>
                <a:latin typeface="Verdana" panose="020B0604030504040204" pitchFamily="34" charset="0"/>
              </a:rPr>
              <a:t>AppendEntriesRPC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消息被接收。</a:t>
            </a:r>
          </a:p>
          <a:p>
            <a:pPr>
              <a:lnSpc>
                <a:spcPct val="150000"/>
              </a:lnSpc>
            </a:pPr>
            <a:endParaRPr lang="en-US" altLang="zh-CN" sz="190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900" smtClean="0">
                <a:solidFill>
                  <a:srgbClr val="333333"/>
                </a:solidFill>
                <a:latin typeface="Verdana" panose="020B0604030504040204" pitchFamily="34" charset="0"/>
              </a:rPr>
              <a:t>以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和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为例：</a:t>
            </a:r>
          </a:p>
          <a:p>
            <a:pPr>
              <a:lnSpc>
                <a:spcPct val="150000"/>
              </a:lnSpc>
            </a:pP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初始化，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nextIndex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为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11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给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发送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AppendEntriesRPC(6,10)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在自己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log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10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号槽位中没有找到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term_id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为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6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log entry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。则给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回应一个拒绝消息。接着，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将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nextIndex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减一，变成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10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，然后给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发送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AppendEntriesRPC(6, 9)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在自己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log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9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号槽位中同样没有找到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term_id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为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6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log entry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。循环下去，直到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发送了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AppendEntriesRPC(4,4)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在自己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log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的槽位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4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中找到了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term_id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为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4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log entry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。接收了消息。随后，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就可以从槽位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5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开始给</a:t>
            </a:r>
            <a:r>
              <a:rPr lang="en-US" altLang="zh-CN" sz="1900">
                <a:solidFill>
                  <a:srgbClr val="333333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1900">
                <a:solidFill>
                  <a:srgbClr val="333333"/>
                </a:solidFill>
                <a:latin typeface="Verdana" panose="020B0604030504040204" pitchFamily="34" charset="0"/>
              </a:rPr>
              <a:t>推送</a:t>
            </a:r>
            <a:r>
              <a:rPr lang="zh-CN" altLang="en-US" sz="1900" smtClean="0">
                <a:solidFill>
                  <a:srgbClr val="333333"/>
                </a:solidFill>
                <a:latin typeface="Verdana" panose="020B0604030504040204" pitchFamily="34" charset="0"/>
              </a:rPr>
              <a:t>日志。</a:t>
            </a:r>
            <a:endParaRPr lang="zh-CN" altLang="en-US" sz="1900" b="0" i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THANKS.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4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b="1" smtClean="0"/>
              <a:t>raft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smtClean="0"/>
              <a:t>Leader </a:t>
            </a:r>
            <a:r>
              <a:rPr lang="en-US" altLang="zh-CN" b="1"/>
              <a:t>election</a:t>
            </a:r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sz="2000" b="1" smtClean="0"/>
              <a:t>Log </a:t>
            </a:r>
            <a:r>
              <a:rPr lang="en-US" altLang="zh-CN" sz="2000" b="1"/>
              <a:t>Replication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61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02590" y="471896"/>
            <a:ext cx="111753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6390" y="93135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1</a:t>
            </a:r>
            <a:r>
              <a:rPr lang="zh-CN" altLang="en-US" b="1" smtClean="0"/>
              <a:t>、</a:t>
            </a:r>
            <a:r>
              <a:rPr lang="en-US" altLang="zh-CN" b="1" smtClean="0"/>
              <a:t>raft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360296" y="3181961"/>
            <a:ext cx="10985795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问题</a:t>
            </a:r>
            <a:r>
              <a:rPr lang="en-US" altLang="zh-CN" sz="280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/>
              <a:t>1</a:t>
            </a:r>
            <a:r>
              <a:rPr lang="zh-CN" altLang="en-US" sz="2800" smtClean="0"/>
              <a:t>、选择</a:t>
            </a:r>
            <a:r>
              <a:rPr lang="zh-CN" altLang="en-US" sz="2800"/>
              <a:t>一台机器写入，由该机器同步给其他机器。应该选择哪台？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/>
              <a:t>2</a:t>
            </a:r>
            <a:r>
              <a:rPr lang="zh-CN" altLang="en-US" sz="2800" smtClean="0"/>
              <a:t>、如何</a:t>
            </a:r>
            <a:r>
              <a:rPr lang="zh-CN" altLang="en-US" sz="2800"/>
              <a:t>保证在各种异常情况下，所有机器最终达到一致？</a:t>
            </a:r>
          </a:p>
        </p:txBody>
      </p:sp>
      <p:sp>
        <p:nvSpPr>
          <p:cNvPr id="6" name="矩形 5"/>
          <p:cNvSpPr/>
          <p:nvPr/>
        </p:nvSpPr>
        <p:spPr>
          <a:xfrm>
            <a:off x="276390" y="999503"/>
            <a:ext cx="11153609" cy="1231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smtClean="0"/>
              <a:t>Raft</a:t>
            </a:r>
            <a:r>
              <a:rPr lang="zh-CN" altLang="en-US" sz="2800" smtClean="0"/>
              <a:t>是一个分布式一致性协议，它定义了易于</a:t>
            </a:r>
            <a:r>
              <a:rPr lang="zh-CN" altLang="en-US" sz="2800"/>
              <a:t>实现的一致性协议的事实</a:t>
            </a:r>
            <a:r>
              <a:rPr lang="zh-CN" altLang="en-US" sz="2800" smtClean="0"/>
              <a:t>标准，可以维护多个副本的一致性。</a:t>
            </a:r>
            <a:endParaRPr lang="en-US" altLang="zh-CN" smtClean="0"/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02590" y="471896"/>
            <a:ext cx="111753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6390" y="102564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en-US" altLang="zh-CN" b="1"/>
              <a:t>raft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276390" y="1142311"/>
            <a:ext cx="1191561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smtClean="0"/>
              <a:t>名词</a:t>
            </a:r>
            <a:endParaRPr lang="en-US" altLang="zh-CN" sz="3200" smtClean="0"/>
          </a:p>
          <a:p>
            <a:pPr lvl="0">
              <a:lnSpc>
                <a:spcPct val="150000"/>
              </a:lnSpc>
            </a:pPr>
            <a:r>
              <a:rPr lang="en-US" altLang="zh-CN" sz="3200" smtClean="0"/>
              <a:t>1</a:t>
            </a:r>
            <a:r>
              <a:rPr lang="zh-CN" altLang="en-US" sz="3200" smtClean="0"/>
              <a:t>、</a:t>
            </a:r>
            <a:r>
              <a:rPr lang="en-US" altLang="zh-CN" sz="3200" smtClean="0"/>
              <a:t>follower/candidate/leader : Raft</a:t>
            </a:r>
            <a:r>
              <a:rPr lang="zh-CN" altLang="zh-CN" sz="3200" smtClean="0"/>
              <a:t>算法里的角色，进程在角色间转换</a:t>
            </a:r>
            <a:r>
              <a:rPr lang="zh-CN" altLang="en-US" sz="3200" smtClean="0"/>
              <a:t>。</a:t>
            </a:r>
            <a:endParaRPr lang="en-US" altLang="zh-CN" sz="3200" smtClean="0"/>
          </a:p>
          <a:p>
            <a:pPr lvl="0">
              <a:lnSpc>
                <a:spcPct val="150000"/>
              </a:lnSpc>
            </a:pPr>
            <a:r>
              <a:rPr lang="en-US" altLang="zh-CN" sz="3200" smtClean="0"/>
              <a:t>2</a:t>
            </a:r>
            <a:r>
              <a:rPr lang="zh-CN" altLang="en-US" sz="3200" smtClean="0"/>
              <a:t>、</a:t>
            </a:r>
            <a:r>
              <a:rPr lang="en-US" altLang="zh-CN" sz="3200" smtClean="0"/>
              <a:t>term : </a:t>
            </a:r>
            <a:r>
              <a:rPr lang="zh-CN" altLang="zh-CN" sz="3200" smtClean="0"/>
              <a:t>算法划分的时间，一段时间称为一个</a:t>
            </a:r>
            <a:r>
              <a:rPr lang="en-US" altLang="zh-CN" sz="3200" smtClean="0"/>
              <a:t>term</a:t>
            </a:r>
            <a:r>
              <a:rPr lang="zh-CN" altLang="zh-CN" sz="3200" smtClean="0"/>
              <a:t>，具体长度不一，当机器出现异常时，可能会进入一个新的</a:t>
            </a:r>
            <a:r>
              <a:rPr lang="en-US" altLang="zh-CN" sz="3200" smtClean="0"/>
              <a:t>term</a:t>
            </a:r>
            <a:r>
              <a:rPr lang="zh-CN" altLang="en-US" sz="3200" smtClean="0"/>
              <a:t>。</a:t>
            </a:r>
            <a:endParaRPr lang="zh-CN" altLang="zh-CN" sz="3200" smtClean="0"/>
          </a:p>
          <a:p>
            <a:pPr lvl="0">
              <a:lnSpc>
                <a:spcPct val="150000"/>
              </a:lnSpc>
            </a:pPr>
            <a:r>
              <a:rPr lang="en-US" altLang="zh-CN" sz="3200" smtClean="0"/>
              <a:t>3</a:t>
            </a:r>
            <a:r>
              <a:rPr lang="zh-CN" altLang="en-US" sz="3200" smtClean="0"/>
              <a:t>、</a:t>
            </a:r>
            <a:r>
              <a:rPr lang="en-US" altLang="zh-CN" sz="3200" smtClean="0"/>
              <a:t>LogEntry : </a:t>
            </a:r>
            <a:r>
              <a:rPr lang="zh-CN" altLang="zh-CN" sz="3200" smtClean="0"/>
              <a:t>客户端的一个命令对应一个</a:t>
            </a:r>
            <a:r>
              <a:rPr lang="en-US" altLang="zh-CN" sz="3200" smtClean="0"/>
              <a:t>LogEntry</a:t>
            </a:r>
            <a:r>
              <a:rPr lang="zh-CN" altLang="en-US" sz="320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38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02590" y="471896"/>
            <a:ext cx="111753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6390" y="93135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1</a:t>
            </a:r>
            <a:r>
              <a:rPr lang="zh-CN" altLang="en-US" b="1" smtClean="0"/>
              <a:t>、</a:t>
            </a:r>
            <a:r>
              <a:rPr lang="en-US" altLang="zh-CN" b="1" smtClean="0"/>
              <a:t>raft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402590" y="779913"/>
            <a:ext cx="1107381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0000"/>
                </a:solidFill>
                <a:latin typeface="Helvetica" panose="020B0604020202020204" pitchFamily="34" charset="0"/>
              </a:rPr>
              <a:t>角色</a:t>
            </a:r>
            <a:r>
              <a:rPr lang="en-US" altLang="zh-CN" sz="2800" b="1" smtClean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</a:p>
          <a:p>
            <a:r>
              <a:rPr lang="en-US" altLang="zh-CN" sz="2800" b="1"/>
              <a:t>leader </a:t>
            </a:r>
            <a:r>
              <a:rPr lang="zh-CN" altLang="en-US" sz="2800" b="1" smtClean="0"/>
              <a:t>：</a:t>
            </a:r>
            <a:r>
              <a:rPr lang="en-US" altLang="zh-CN" sz="2800" smtClean="0"/>
              <a:t>leader</a:t>
            </a:r>
            <a:r>
              <a:rPr lang="zh-CN" altLang="en-US" sz="2800"/>
              <a:t>负责跟</a:t>
            </a:r>
            <a:r>
              <a:rPr lang="en-US" altLang="zh-CN" sz="2800"/>
              <a:t>client</a:t>
            </a:r>
            <a:r>
              <a:rPr lang="zh-CN" altLang="en-US" sz="2800"/>
              <a:t>交互，同步数据到其他实例</a:t>
            </a:r>
            <a:r>
              <a:rPr lang="zh-CN" altLang="en-US" sz="2800" smtClean="0"/>
              <a:t>。同时</a:t>
            </a:r>
            <a:r>
              <a:rPr lang="zh-CN" altLang="en-US" sz="2800"/>
              <a:t>负责周期性的发送心跳包</a:t>
            </a:r>
            <a:r>
              <a:rPr lang="en-US" altLang="zh-CN" sz="2800"/>
              <a:t>(heartbeat)</a:t>
            </a:r>
            <a:r>
              <a:rPr lang="zh-CN" altLang="en-US" sz="2800"/>
              <a:t>到</a:t>
            </a:r>
            <a:r>
              <a:rPr lang="en-US" altLang="zh-CN" sz="2800"/>
              <a:t>follower</a:t>
            </a:r>
            <a:r>
              <a:rPr lang="zh-CN" altLang="en-US" sz="2800"/>
              <a:t>，目的是为了维持自己的</a:t>
            </a:r>
            <a:r>
              <a:rPr lang="en-US" altLang="zh-CN" sz="2800"/>
              <a:t>leader</a:t>
            </a:r>
            <a:r>
              <a:rPr lang="zh-CN" altLang="en-US" sz="2800"/>
              <a:t>角色</a:t>
            </a:r>
            <a:r>
              <a:rPr lang="zh-CN" altLang="en-US" sz="2800" smtClean="0"/>
              <a:t>。算法</a:t>
            </a:r>
            <a:r>
              <a:rPr lang="zh-CN" altLang="en-US" sz="2800"/>
              <a:t>保证任何时刻都只存在一个</a:t>
            </a:r>
            <a:r>
              <a:rPr lang="zh-CN" altLang="en-US" sz="2800" b="1"/>
              <a:t>合法的</a:t>
            </a:r>
            <a:r>
              <a:rPr lang="en-US" altLang="zh-CN" sz="2800" b="1"/>
              <a:t>leader</a:t>
            </a:r>
            <a:r>
              <a:rPr lang="zh-CN" altLang="en-US" sz="2800"/>
              <a:t>。</a:t>
            </a:r>
          </a:p>
          <a:p>
            <a:endParaRPr lang="en-US" altLang="zh-CN" sz="2800" b="1" i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zh-CN" sz="2800" b="1" smtClean="0"/>
              <a:t>Follower</a:t>
            </a:r>
            <a:r>
              <a:rPr lang="zh-CN" altLang="en-US" sz="2800" b="1" smtClean="0"/>
              <a:t>：</a:t>
            </a:r>
            <a:r>
              <a:rPr lang="zh-CN" altLang="en-US" sz="2800" smtClean="0"/>
              <a:t>其他</a:t>
            </a:r>
            <a:r>
              <a:rPr lang="zh-CN" altLang="en-US" sz="2800"/>
              <a:t>实例作为</a:t>
            </a:r>
            <a:r>
              <a:rPr lang="en-US" altLang="zh-CN" sz="2800"/>
              <a:t>follower</a:t>
            </a:r>
            <a:r>
              <a:rPr lang="zh-CN" altLang="en-US" sz="2800"/>
              <a:t>的角色，被动接收</a:t>
            </a:r>
            <a:r>
              <a:rPr lang="en-US" altLang="zh-CN" sz="2800"/>
              <a:t>RPC</a:t>
            </a:r>
            <a:r>
              <a:rPr lang="zh-CN" altLang="en-US" sz="2800"/>
              <a:t>请求并做响应，比如</a:t>
            </a:r>
            <a:r>
              <a:rPr lang="en-US" altLang="zh-CN" sz="2800"/>
              <a:t>leader</a:t>
            </a:r>
            <a:r>
              <a:rPr lang="zh-CN" altLang="en-US" sz="2800"/>
              <a:t>请求添加日志数据，</a:t>
            </a:r>
            <a:r>
              <a:rPr lang="en-US" altLang="zh-CN" sz="2800"/>
              <a:t>candidate</a:t>
            </a:r>
            <a:r>
              <a:rPr lang="zh-CN" altLang="en-US" sz="2800"/>
              <a:t>请求选举</a:t>
            </a:r>
            <a:r>
              <a:rPr lang="zh-CN" altLang="en-US" sz="2800" smtClean="0"/>
              <a:t>。</a:t>
            </a:r>
            <a:r>
              <a:rPr lang="en-US" altLang="zh-CN" sz="2800" smtClean="0"/>
              <a:t>follower</a:t>
            </a:r>
            <a:r>
              <a:rPr lang="zh-CN" altLang="en-US" sz="2800"/>
              <a:t>本身是被动的，不会主动发起</a:t>
            </a:r>
            <a:r>
              <a:rPr lang="en-US" altLang="zh-CN" sz="2800"/>
              <a:t>RPC</a:t>
            </a:r>
            <a:r>
              <a:rPr lang="zh-CN" altLang="en-US" sz="2800"/>
              <a:t>。</a:t>
            </a:r>
          </a:p>
          <a:p>
            <a:endParaRPr lang="en-US" altLang="zh-CN" sz="2800" b="1" i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zh-CN" sz="2800" b="1" smtClean="0"/>
              <a:t>Candidate</a:t>
            </a:r>
            <a:r>
              <a:rPr lang="zh-CN" altLang="en-US" sz="2800" b="1" smtClean="0"/>
              <a:t>：</a:t>
            </a:r>
            <a:r>
              <a:rPr lang="zh-CN" altLang="en-US" sz="2800" smtClean="0"/>
              <a:t>而</a:t>
            </a:r>
            <a:r>
              <a:rPr lang="zh-CN" altLang="en-US" sz="2800"/>
              <a:t>当</a:t>
            </a:r>
            <a:r>
              <a:rPr lang="en-US" altLang="zh-CN" sz="2800"/>
              <a:t>follower</a:t>
            </a:r>
            <a:r>
              <a:rPr lang="zh-CN" altLang="en-US" sz="2800"/>
              <a:t>一段时间内没有收到</a:t>
            </a:r>
            <a:r>
              <a:rPr lang="en-US" altLang="zh-CN" sz="2800"/>
              <a:t>leader</a:t>
            </a:r>
            <a:r>
              <a:rPr lang="zh-CN" altLang="en-US" sz="2800"/>
              <a:t>的</a:t>
            </a:r>
            <a:r>
              <a:rPr lang="en-US" altLang="zh-CN" sz="2800"/>
              <a:t>heartbeat</a:t>
            </a:r>
            <a:r>
              <a:rPr lang="zh-CN" altLang="en-US" sz="2800"/>
              <a:t>（可能是</a:t>
            </a:r>
            <a:r>
              <a:rPr lang="en-US" altLang="zh-CN" sz="2800"/>
              <a:t>leader</a:t>
            </a:r>
            <a:r>
              <a:rPr lang="zh-CN" altLang="en-US" sz="2800"/>
              <a:t>挂了，可能是自己网络出问题了），就认为当前</a:t>
            </a:r>
            <a:r>
              <a:rPr lang="en-US" altLang="zh-CN" sz="2800"/>
              <a:t>leader</a:t>
            </a:r>
            <a:r>
              <a:rPr lang="zh-CN" altLang="en-US" sz="2800"/>
              <a:t>失效，转变为</a:t>
            </a:r>
            <a:r>
              <a:rPr lang="en-US" altLang="zh-CN" sz="2800"/>
              <a:t>candidate</a:t>
            </a:r>
            <a:r>
              <a:rPr lang="zh-CN" altLang="en-US" sz="2800"/>
              <a:t>角色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endParaRPr lang="en-US" altLang="zh-CN" b="1" i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02590" y="471896"/>
            <a:ext cx="111753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6390" y="93135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1</a:t>
            </a:r>
            <a:r>
              <a:rPr lang="zh-CN" altLang="en-US" b="1" smtClean="0"/>
              <a:t>、</a:t>
            </a:r>
            <a:r>
              <a:rPr lang="en-US" altLang="zh-CN" b="1" smtClean="0"/>
              <a:t>raft</a:t>
            </a: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6" y="1121568"/>
            <a:ext cx="10701132" cy="46148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5035" y="92747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Helvetica" panose="020B0604020202020204" pitchFamily="34" charset="0"/>
              </a:rPr>
              <a:t>角色关系</a:t>
            </a:r>
            <a:r>
              <a:rPr lang="zh-CN" altLang="en-US" b="1" smtClean="0">
                <a:solidFill>
                  <a:srgbClr val="000000"/>
                </a:solidFill>
                <a:latin typeface="Helvetica" panose="020B0604020202020204" pitchFamily="34" charset="0"/>
              </a:rPr>
              <a:t>转换图</a:t>
            </a:r>
            <a:r>
              <a:rPr lang="zh-CN" altLang="en-US" b="1">
                <a:solidFill>
                  <a:srgbClr val="000000"/>
                </a:solidFill>
                <a:latin typeface="Helvetica" panose="020B0604020202020204" pitchFamily="3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823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02590" y="471896"/>
            <a:ext cx="111753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6390" y="10256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en-US" altLang="zh-CN" b="1"/>
              <a:t>Leader election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6387258" y="1088793"/>
            <a:ext cx="5388430" cy="4560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Term:</a:t>
            </a:r>
            <a:r>
              <a:rPr lang="zh-CN" altLang="en-US" sz="2400" b="1" smtClean="0"/>
              <a:t>任期</a:t>
            </a:r>
            <a:endParaRPr lang="en-US" altLang="zh-CN" sz="2400" b="1" smtClean="0"/>
          </a:p>
          <a:p>
            <a:r>
              <a:rPr lang="zh-CN" altLang="en-US" sz="2400" smtClean="0"/>
              <a:t>一个</a:t>
            </a:r>
            <a:r>
              <a:rPr lang="en-US" altLang="zh-CN" sz="2400" smtClean="0"/>
              <a:t>term</a:t>
            </a:r>
            <a:r>
              <a:rPr lang="zh-CN" altLang="en-US" sz="2400" smtClean="0"/>
              <a:t>由一个唯一的</a:t>
            </a:r>
            <a:r>
              <a:rPr lang="en-US" altLang="zh-CN" sz="2400" smtClean="0"/>
              <a:t>id</a:t>
            </a:r>
            <a:r>
              <a:rPr lang="zh-CN" altLang="en-US" sz="2400" smtClean="0"/>
              <a:t>标识。每个</a:t>
            </a:r>
            <a:r>
              <a:rPr lang="en-US" altLang="zh-CN" sz="2400" smtClean="0"/>
              <a:t>term</a:t>
            </a:r>
            <a:r>
              <a:rPr lang="zh-CN" altLang="en-US" sz="2400" smtClean="0"/>
              <a:t>一开始就进行选举：</a:t>
            </a:r>
            <a:endParaRPr lang="en-US" altLang="zh-CN" sz="2400" smtClean="0"/>
          </a:p>
          <a:p>
            <a:pPr>
              <a:lnSpc>
                <a:spcPts val="23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1. follower</a:t>
            </a:r>
            <a:r>
              <a:rPr lang="zh-CN" altLang="en-US" sz="2400" smtClean="0"/>
              <a:t>将自己维护的</a:t>
            </a:r>
            <a:r>
              <a:rPr lang="en-US" altLang="zh-CN" sz="2400" smtClean="0"/>
              <a:t>current_term_id</a:t>
            </a:r>
            <a:r>
              <a:rPr lang="zh-CN" altLang="en-US" sz="2400" smtClean="0"/>
              <a:t>加</a:t>
            </a:r>
            <a:r>
              <a:rPr lang="en-US" altLang="zh-CN" sz="2400" smtClean="0"/>
              <a:t>1</a:t>
            </a:r>
            <a:r>
              <a:rPr lang="zh-CN" altLang="en-US" sz="2400" smtClean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2. </a:t>
            </a:r>
            <a:r>
              <a:rPr lang="zh-CN" altLang="en-US" sz="2400" smtClean="0"/>
              <a:t>然后</a:t>
            </a:r>
            <a:r>
              <a:rPr lang="en-US" altLang="zh-CN" sz="2400" smtClean="0"/>
              <a:t>follower</a:t>
            </a:r>
            <a:r>
              <a:rPr lang="zh-CN" altLang="en-US" sz="2400" smtClean="0"/>
              <a:t>将自己的状态转成</a:t>
            </a:r>
            <a:r>
              <a:rPr lang="en-US" altLang="zh-CN" sz="2400" smtClean="0"/>
              <a:t>candidate</a:t>
            </a:r>
            <a:r>
              <a:rPr lang="zh-CN" altLang="en-US" sz="2400" smtClean="0"/>
              <a:t>（候选人）。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3. </a:t>
            </a:r>
            <a:r>
              <a:rPr lang="zh-CN" altLang="en-US" sz="2400" smtClean="0"/>
              <a:t>发送拉票消息给其它所有</a:t>
            </a:r>
            <a:r>
              <a:rPr lang="en-US" altLang="zh-CN" sz="2400" smtClean="0"/>
              <a:t>server</a:t>
            </a:r>
          </a:p>
          <a:p>
            <a:pPr>
              <a:lnSpc>
                <a:spcPts val="2300"/>
              </a:lnSpc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2" y="1332770"/>
            <a:ext cx="6171513" cy="37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02590" y="471896"/>
            <a:ext cx="111753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02232" y="102564"/>
            <a:ext cx="20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en-US" altLang="zh-CN" b="1"/>
              <a:t>Leader election</a:t>
            </a: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302232" y="471896"/>
            <a:ext cx="11707631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这个过程会有三种结果：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1</a:t>
            </a:r>
            <a:r>
              <a:rPr lang="en-US" altLang="zh-CN" sz="2400"/>
              <a:t>. </a:t>
            </a:r>
            <a:r>
              <a:rPr lang="zh-CN" altLang="en-US" sz="2400"/>
              <a:t>自己被选成</a:t>
            </a:r>
            <a:r>
              <a:rPr lang="zh-CN" altLang="en-US" sz="2400" smtClean="0"/>
              <a:t>了</a:t>
            </a:r>
            <a:r>
              <a:rPr lang="en-US" altLang="zh-CN" sz="2400"/>
              <a:t>leader 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b="1"/>
              <a:t>获取相同</a:t>
            </a:r>
            <a:r>
              <a:rPr lang="en-US" altLang="zh-CN" sz="2400" b="1"/>
              <a:t>term</a:t>
            </a:r>
            <a:r>
              <a:rPr lang="zh-CN" altLang="en-US" sz="2400" b="1"/>
              <a:t>下超过半数的投票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  <p:sp>
        <p:nvSpPr>
          <p:cNvPr id="2" name="矩形 1"/>
          <p:cNvSpPr/>
          <p:nvPr/>
        </p:nvSpPr>
        <p:spPr>
          <a:xfrm>
            <a:off x="302232" y="2688789"/>
            <a:ext cx="114400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/>
              <a:t>2. </a:t>
            </a:r>
            <a:r>
              <a:rPr lang="zh-CN" altLang="en-US" sz="2400"/>
              <a:t>别人成为了</a:t>
            </a:r>
            <a:r>
              <a:rPr lang="en-US" altLang="zh-CN" sz="2400"/>
              <a:t>leader</a:t>
            </a:r>
            <a:r>
              <a:rPr lang="zh-CN" altLang="en-US" sz="2400"/>
              <a:t>。</a:t>
            </a:r>
            <a:endParaRPr lang="en-US" altLang="zh-CN" sz="2400"/>
          </a:p>
          <a:p>
            <a:pPr latinLnBrk="1">
              <a:lnSpc>
                <a:spcPct val="150000"/>
              </a:lnSpc>
            </a:pPr>
            <a:r>
              <a:rPr lang="en-US" altLang="zh-CN" sz="2400"/>
              <a:t>candidate</a:t>
            </a:r>
            <a:r>
              <a:rPr lang="zh-CN" altLang="en-US" sz="2400"/>
              <a:t>在等待投票的过程中，可能收到其他实例的</a:t>
            </a:r>
            <a:r>
              <a:rPr lang="en-US" altLang="zh-CN" sz="2400"/>
              <a:t>AppendEntries RPCs</a:t>
            </a:r>
            <a:r>
              <a:rPr lang="zh-CN" altLang="en-US" sz="2400"/>
              <a:t>，如果发现</a:t>
            </a:r>
            <a:r>
              <a:rPr lang="en-US" altLang="zh-CN" sz="2400"/>
              <a:t>RPC</a:t>
            </a:r>
            <a:r>
              <a:rPr lang="zh-CN" altLang="en-US" sz="2400"/>
              <a:t>里参数的</a:t>
            </a:r>
            <a:r>
              <a:rPr lang="en-US" altLang="zh-CN" sz="2400"/>
              <a:t>term &gt;= </a:t>
            </a:r>
            <a:r>
              <a:rPr lang="zh-CN" altLang="en-US" sz="2400"/>
              <a:t>自身的</a:t>
            </a:r>
            <a:r>
              <a:rPr lang="en-US" altLang="zh-CN" sz="2400"/>
              <a:t>currentTerm</a:t>
            </a:r>
            <a:r>
              <a:rPr lang="zh-CN" altLang="en-US" sz="2400"/>
              <a:t>，那么就意识到已经有新的</a:t>
            </a:r>
            <a:r>
              <a:rPr lang="en-US" altLang="zh-CN" sz="2400"/>
              <a:t>leader</a:t>
            </a:r>
            <a:r>
              <a:rPr lang="zh-CN" altLang="en-US" sz="2400"/>
              <a:t>选出，自己败选，转为</a:t>
            </a:r>
            <a:r>
              <a:rPr lang="en-US" altLang="zh-CN" sz="2400"/>
              <a:t>follower</a:t>
            </a:r>
            <a:r>
              <a:rPr lang="en-US" altLang="zh-CN" sz="2400" smtClean="0"/>
              <a:t>.</a:t>
            </a:r>
            <a:endParaRPr lang="en-US" altLang="zh-CN" sz="2400"/>
          </a:p>
          <a:p>
            <a:pPr latinLnBrk="1">
              <a:lnSpc>
                <a:spcPct val="150000"/>
              </a:lnSpc>
            </a:pPr>
            <a:r>
              <a:rPr lang="zh-CN" altLang="en-US" sz="2400"/>
              <a:t>如果收到其他实例的</a:t>
            </a:r>
            <a:r>
              <a:rPr lang="en-US" altLang="zh-CN" sz="2400"/>
              <a:t>RequestVote RPCs</a:t>
            </a:r>
            <a:r>
              <a:rPr lang="zh-CN" altLang="en-US" sz="2400"/>
              <a:t>，发现</a:t>
            </a:r>
            <a:r>
              <a:rPr lang="en-US" altLang="zh-CN" sz="2400"/>
              <a:t>RPC</a:t>
            </a:r>
            <a:r>
              <a:rPr lang="zh-CN" altLang="en-US" sz="2400"/>
              <a:t>里的参数</a:t>
            </a:r>
            <a:r>
              <a:rPr lang="en-US" altLang="zh-CN" sz="2400"/>
              <a:t>term &gt; </a:t>
            </a:r>
            <a:r>
              <a:rPr lang="zh-CN" altLang="en-US" sz="2400"/>
              <a:t>自身的</a:t>
            </a:r>
            <a:r>
              <a:rPr lang="en-US" altLang="zh-CN" sz="2400"/>
              <a:t>currentTerm</a:t>
            </a:r>
            <a:r>
              <a:rPr lang="zh-CN" altLang="en-US" sz="2400"/>
              <a:t>，那么就意识到已经有新的</a:t>
            </a:r>
            <a:r>
              <a:rPr lang="en-US" altLang="zh-CN" sz="2400"/>
              <a:t>term</a:t>
            </a:r>
            <a:r>
              <a:rPr lang="zh-CN" altLang="en-US" sz="2400"/>
              <a:t>开始，转为</a:t>
            </a:r>
            <a:r>
              <a:rPr lang="en-US" altLang="zh-CN" sz="2400"/>
              <a:t>follower.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74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02590" y="471896"/>
            <a:ext cx="1117536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8693" y="94895"/>
            <a:ext cx="20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en-US" altLang="zh-CN" b="1"/>
              <a:t>Leader election</a:t>
            </a:r>
            <a:endParaRPr lang="en-US" altLang="zh-CN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98693" y="865703"/>
            <a:ext cx="1146138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000"/>
              <a:t> 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36146" y="1371995"/>
            <a:ext cx="113082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3. </a:t>
            </a:r>
            <a:r>
              <a:rPr lang="zh-CN" altLang="en-US" sz="2400">
                <a:solidFill>
                  <a:srgbClr val="333333"/>
                </a:solidFill>
                <a:latin typeface="Verdana" panose="020B0604030504040204" pitchFamily="34" charset="0"/>
              </a:rPr>
              <a:t>没有</a:t>
            </a:r>
            <a:r>
              <a:rPr lang="zh-CN" altLang="en-US" sz="2400" smtClean="0">
                <a:solidFill>
                  <a:srgbClr val="333333"/>
                </a:solidFill>
                <a:latin typeface="Verdana" panose="020B0604030504040204" pitchFamily="34" charset="0"/>
              </a:rPr>
              <a:t>选出</a:t>
            </a:r>
            <a:r>
              <a:rPr lang="en-US" altLang="zh-CN" sz="2400" smtClean="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2400" smtClean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  <a:endParaRPr lang="en-US" altLang="zh-CN" sz="240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333333"/>
                </a:solidFill>
                <a:latin typeface="Verdana" panose="020B0604030504040204" pitchFamily="34" charset="0"/>
              </a:rPr>
              <a:t>当</a:t>
            </a:r>
            <a:r>
              <a:rPr lang="zh-CN" altLang="en-US" sz="2400">
                <a:solidFill>
                  <a:srgbClr val="333333"/>
                </a:solidFill>
                <a:latin typeface="Verdana" panose="020B0604030504040204" pitchFamily="34" charset="0"/>
              </a:rPr>
              <a:t>投票被瓜分，没有任何一个</a:t>
            </a:r>
            <a:r>
              <a:rPr lang="en-US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candidate</a:t>
            </a:r>
            <a:r>
              <a:rPr lang="zh-CN" altLang="en-US" sz="2400">
                <a:solidFill>
                  <a:srgbClr val="333333"/>
                </a:solidFill>
                <a:latin typeface="Verdana" panose="020B0604030504040204" pitchFamily="34" charset="0"/>
              </a:rPr>
              <a:t>收到了</a:t>
            </a:r>
            <a:r>
              <a:rPr lang="en-US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majority</a:t>
            </a:r>
            <a:r>
              <a:rPr lang="zh-CN" altLang="en-US" sz="2400">
                <a:solidFill>
                  <a:srgbClr val="333333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vote</a:t>
            </a:r>
            <a:r>
              <a:rPr lang="zh-CN" altLang="en-US" sz="2400">
                <a:solidFill>
                  <a:srgbClr val="333333"/>
                </a:solidFill>
                <a:latin typeface="Verdana" panose="020B0604030504040204" pitchFamily="34" charset="0"/>
              </a:rPr>
              <a:t>时，没有</a:t>
            </a:r>
            <a:r>
              <a:rPr lang="en-US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sz="2400">
                <a:solidFill>
                  <a:srgbClr val="333333"/>
                </a:solidFill>
                <a:latin typeface="Verdana" panose="020B0604030504040204" pitchFamily="34" charset="0"/>
              </a:rPr>
              <a:t>被选出。这种情况下，每个</a:t>
            </a:r>
            <a:r>
              <a:rPr lang="en-US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candidate</a:t>
            </a:r>
            <a:r>
              <a:rPr lang="zh-CN" altLang="en-US" sz="2400">
                <a:solidFill>
                  <a:srgbClr val="333333"/>
                </a:solidFill>
                <a:latin typeface="Verdana" panose="020B0604030504040204" pitchFamily="34" charset="0"/>
              </a:rPr>
              <a:t>等待的投票的过程就超时了，接着</a:t>
            </a:r>
            <a:r>
              <a:rPr lang="en-US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candidates</a:t>
            </a:r>
            <a:r>
              <a:rPr lang="zh-CN" altLang="en-US" sz="2400">
                <a:solidFill>
                  <a:srgbClr val="333333"/>
                </a:solidFill>
                <a:latin typeface="Verdana" panose="020B0604030504040204" pitchFamily="34" charset="0"/>
              </a:rPr>
              <a:t>都会将本地的</a:t>
            </a:r>
            <a:r>
              <a:rPr lang="en-US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current_term_id</a:t>
            </a:r>
            <a:r>
              <a:rPr lang="zh-CN" altLang="en-US" sz="2400">
                <a:solidFill>
                  <a:srgbClr val="333333"/>
                </a:solidFill>
                <a:latin typeface="Verdana" panose="020B0604030504040204" pitchFamily="34" charset="0"/>
              </a:rPr>
              <a:t>再加</a:t>
            </a:r>
            <a:r>
              <a:rPr lang="en-US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2400" smtClean="0">
                <a:solidFill>
                  <a:srgbClr val="333333"/>
                </a:solidFill>
                <a:latin typeface="Verdana" panose="020B0604030504040204" pitchFamily="34" charset="0"/>
              </a:rPr>
              <a:t>，发起拉票进行</a:t>
            </a:r>
            <a:r>
              <a:rPr lang="zh-CN" altLang="en-US" sz="2400">
                <a:solidFill>
                  <a:srgbClr val="333333"/>
                </a:solidFill>
                <a:latin typeface="Verdana" panose="020B0604030504040204" pitchFamily="34" charset="0"/>
              </a:rPr>
              <a:t>新一轮的</a:t>
            </a:r>
            <a:r>
              <a:rPr lang="en-US" altLang="zh-CN" sz="2400">
                <a:solidFill>
                  <a:srgbClr val="333333"/>
                </a:solidFill>
                <a:latin typeface="Verdana" panose="020B0604030504040204" pitchFamily="34" charset="0"/>
              </a:rPr>
              <a:t>leader election</a:t>
            </a:r>
            <a:r>
              <a:rPr lang="zh-CN" altLang="en-US" sz="240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244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京东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京东1" id="{56158FD1-8F2A-413F-BACE-F7C6778BD5C3}" vid="{ED85075B-93A2-4124-92F8-FE8A2F3548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京东1</Template>
  <TotalTime>24304</TotalTime>
  <Words>1449</Words>
  <Application>Microsoft Office PowerPoint</Application>
  <PresentationFormat>宽屏</PresentationFormat>
  <Paragraphs>100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Microsoft YaHei</vt:lpstr>
      <vt:lpstr>Microsoft YaHei</vt:lpstr>
      <vt:lpstr>Arial</vt:lpstr>
      <vt:lpstr>Calibri</vt:lpstr>
      <vt:lpstr>Helvetica</vt:lpstr>
      <vt:lpstr>Verdana</vt:lpstr>
      <vt:lpstr>京东1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zhangna12</dc:creator>
  <cp:lastModifiedBy>wangmeng36</cp:lastModifiedBy>
  <cp:revision>363</cp:revision>
  <dcterms:created xsi:type="dcterms:W3CDTF">2018-07-06T08:04:27Z</dcterms:created>
  <dcterms:modified xsi:type="dcterms:W3CDTF">2019-02-15T06:29:16Z</dcterms:modified>
</cp:coreProperties>
</file>