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6" r:id="rId4"/>
    <p:sldId id="278" r:id="rId5"/>
    <p:sldId id="279" r:id="rId6"/>
    <p:sldId id="269" r:id="rId7"/>
    <p:sldId id="280" r:id="rId8"/>
    <p:sldId id="273" r:id="rId9"/>
    <p:sldId id="274" r:id="rId10"/>
    <p:sldId id="275" r:id="rId11"/>
    <p:sldId id="281" r:id="rId12"/>
    <p:sldId id="282" r:id="rId13"/>
    <p:sldId id="283" r:id="rId14"/>
    <p:sldId id="284" r:id="rId15"/>
    <p:sldId id="285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E6CD-C683-45E6-818C-21AB84D83462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0D3F-DEDB-4B1F-8A0E-1EB19637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5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2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2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9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1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2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2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0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0D3F-DEDB-4B1F-8A0E-1EB1963726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5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28141-BF11-4CF2-A9F9-6135B21062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B3FC4-E3D4-45A3-9899-DE7B9DBBC6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0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EC5C-E4E6-482B-AC50-819FEEA3C0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73A95-46AF-4B7C-8894-02D6B909DA0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F74A-9B26-437A-B760-22AF5DD4AC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3B70-8C0B-423E-A2F7-C24AE12BD4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FE489-D783-4D5C-AB06-73E1D7612D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2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0BD52-FCF6-4278-9AE9-5A86C944616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3448C-12B2-4024-9D63-CBB4CEE1D8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6B39-A332-45AC-ACAB-F940E57CC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E48A-6575-40BF-9425-7A8640178A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dsfasdfdsf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A9908-7123-4420-8A4A-797FEBE6446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2889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7088044" y="3970390"/>
            <a:ext cx="51039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东到家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李杰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2015/7/27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6778" y="1210211"/>
            <a:ext cx="73436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bg1"/>
                </a:solidFill>
                <a:ea typeface="微软雅黑" pitchFamily="34" charset="-122"/>
              </a:rPr>
              <a:t>JVM</a:t>
            </a:r>
            <a:r>
              <a:rPr lang="zh-CN" altLang="en-US" sz="4000" dirty="0">
                <a:solidFill>
                  <a:schemeClr val="bg1"/>
                </a:solidFill>
                <a:ea typeface="微软雅黑" pitchFamily="34" charset="-122"/>
              </a:rPr>
              <a:t>调</a:t>
            </a:r>
            <a:r>
              <a:rPr lang="zh-CN" altLang="en-US" sz="4000" dirty="0" smtClean="0">
                <a:solidFill>
                  <a:schemeClr val="bg1"/>
                </a:solidFill>
                <a:ea typeface="微软雅黑" pitchFamily="34" charset="-122"/>
              </a:rPr>
              <a:t>优</a:t>
            </a:r>
            <a:r>
              <a:rPr lang="zh-CN" altLang="en-US" sz="4000" dirty="0" smtClean="0">
                <a:solidFill>
                  <a:schemeClr val="bg1"/>
                </a:solidFill>
                <a:ea typeface="微软雅黑" pitchFamily="34" charset="-122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微软雅黑" pitchFamily="34" charset="-122"/>
              </a:rPr>
              <a:t>OOM</a:t>
            </a:r>
            <a:r>
              <a:rPr lang="zh-CN" altLang="en-US" sz="4000" dirty="0" smtClean="0">
                <a:solidFill>
                  <a:schemeClr val="bg1"/>
                </a:solidFill>
                <a:ea typeface="微软雅黑" pitchFamily="34" charset="-122"/>
              </a:rPr>
              <a:t>分析</a:t>
            </a:r>
            <a:endParaRPr lang="zh-CN" altLang="en-US" sz="40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5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调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优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Step3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：调优延迟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/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响应性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713563" y="923792"/>
            <a:ext cx="983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优化新生代及老年代大小以降低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440905" y="1528482"/>
            <a:ext cx="92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只调整自身大小，其它大小不变</a:t>
            </a:r>
            <a:endParaRPr lang="en-US" altLang="zh-CN" sz="2400" dirty="0" smtClean="0"/>
          </a:p>
        </p:txBody>
      </p:sp>
      <p:sp>
        <p:nvSpPr>
          <p:cNvPr id="24" name="TextBox 10"/>
          <p:cNvSpPr txBox="1"/>
          <p:nvPr/>
        </p:nvSpPr>
        <p:spPr>
          <a:xfrm>
            <a:off x="1440905" y="2072353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Survivor</a:t>
            </a:r>
            <a:r>
              <a:rPr lang="zh-CN" altLang="en-US" sz="2400" dirty="0" smtClean="0"/>
              <a:t>区调优使临时对象不提升至老年代</a:t>
            </a:r>
            <a:endParaRPr lang="en-US" altLang="zh-CN" sz="2400" dirty="0"/>
          </a:p>
        </p:txBody>
      </p:sp>
      <p:sp>
        <p:nvSpPr>
          <p:cNvPr id="25" name="TextBox 10"/>
          <p:cNvSpPr txBox="1"/>
          <p:nvPr/>
        </p:nvSpPr>
        <p:spPr>
          <a:xfrm>
            <a:off x="713563" y="2599599"/>
            <a:ext cx="868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/>
              <a:t>CMS</a:t>
            </a:r>
            <a:r>
              <a:rPr lang="zh-CN" altLang="en-US" dirty="0"/>
              <a:t>垃圾收集器 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1440905" y="3225263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XX:+UseConcMarkSweepGC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1440905" y="3758759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避免碎片化，根据应用特点调整</a:t>
            </a:r>
            <a:r>
              <a:rPr lang="en-US" altLang="zh-CN" sz="2400" dirty="0" smtClean="0"/>
              <a:t>CMS</a:t>
            </a:r>
            <a:r>
              <a:rPr lang="zh-CN" altLang="en-US" sz="2400" dirty="0" smtClean="0"/>
              <a:t>参数</a:t>
            </a:r>
            <a:endParaRPr lang="en-US" altLang="zh-CN" sz="2400" dirty="0"/>
          </a:p>
        </p:txBody>
      </p:sp>
      <p:sp>
        <p:nvSpPr>
          <p:cNvPr id="17" name="TextBox 10"/>
          <p:cNvSpPr txBox="1"/>
          <p:nvPr/>
        </p:nvSpPr>
        <p:spPr>
          <a:xfrm>
            <a:off x="717442" y="4305905"/>
            <a:ext cx="868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几个常用参数</a:t>
            </a:r>
            <a:endParaRPr lang="zh-CN" altLang="en-US" dirty="0"/>
          </a:p>
        </p:txBody>
      </p:sp>
      <p:sp>
        <p:nvSpPr>
          <p:cNvPr id="18" name="TextBox 10"/>
          <p:cNvSpPr txBox="1"/>
          <p:nvPr/>
        </p:nvSpPr>
        <p:spPr>
          <a:xfrm>
            <a:off x="1444784" y="4972510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/>
              <a:t>-XX:+</a:t>
            </a:r>
            <a:r>
              <a:rPr lang="en-US" altLang="zh-CN" sz="2400" dirty="0" err="1"/>
              <a:t>PrintTenuringDistribution</a:t>
            </a:r>
            <a:r>
              <a:rPr lang="en-US" altLang="zh-CN" sz="2400" dirty="0"/>
              <a:t> </a:t>
            </a:r>
            <a:r>
              <a:rPr lang="zh-CN" altLang="en-US" sz="2400" dirty="0"/>
              <a:t>显示</a:t>
            </a:r>
            <a:r>
              <a:rPr lang="en-US" altLang="zh-CN" sz="2400" dirty="0"/>
              <a:t>Survivor</a:t>
            </a:r>
            <a:r>
              <a:rPr lang="zh-CN" altLang="en-US" sz="2400" dirty="0"/>
              <a:t>中的对象</a:t>
            </a:r>
            <a:r>
              <a:rPr lang="zh-CN" altLang="en-US" sz="2400" dirty="0" smtClean="0"/>
              <a:t>年龄</a:t>
            </a:r>
            <a:endParaRPr lang="zh-CN" altLang="en-US" sz="2400" dirty="0"/>
          </a:p>
        </p:txBody>
      </p:sp>
      <p:sp>
        <p:nvSpPr>
          <p:cNvPr id="19" name="TextBox 10"/>
          <p:cNvSpPr txBox="1"/>
          <p:nvPr/>
        </p:nvSpPr>
        <p:spPr>
          <a:xfrm>
            <a:off x="1444784" y="5533299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/>
              <a:t>-</a:t>
            </a:r>
            <a:r>
              <a:rPr lang="en-US" altLang="zh-CN" sz="2400" dirty="0" err="1" smtClean="0"/>
              <a:t>XX:SurvivorRatio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Eden</a:t>
            </a:r>
            <a:r>
              <a:rPr lang="zh-CN" altLang="en-US" sz="2400" dirty="0"/>
              <a:t>区大小</a:t>
            </a:r>
            <a:r>
              <a:rPr lang="en-US" altLang="zh-CN" sz="2400" dirty="0"/>
              <a:t>/</a:t>
            </a:r>
            <a:r>
              <a:rPr lang="zh-CN" altLang="en-US" sz="2400" dirty="0"/>
              <a:t>单个</a:t>
            </a:r>
            <a:r>
              <a:rPr lang="en-US" altLang="zh-CN" sz="2400" dirty="0"/>
              <a:t>Survivor</a:t>
            </a:r>
            <a:r>
              <a:rPr lang="zh-CN" altLang="en-US" sz="2400" dirty="0"/>
              <a:t>区</a:t>
            </a:r>
            <a:r>
              <a:rPr lang="zh-CN" altLang="en-US" sz="2400" dirty="0" smtClean="0"/>
              <a:t>大小</a:t>
            </a:r>
            <a:endParaRPr lang="zh-CN" altLang="en-US" sz="2400" dirty="0"/>
          </a:p>
        </p:txBody>
      </p:sp>
      <p:sp>
        <p:nvSpPr>
          <p:cNvPr id="20" name="TextBox 10"/>
          <p:cNvSpPr txBox="1"/>
          <p:nvPr/>
        </p:nvSpPr>
        <p:spPr>
          <a:xfrm>
            <a:off x="1440905" y="6094088"/>
            <a:ext cx="105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XX:MaxTenuringThreshold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XX:TargetSurvivorRatio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5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内存溢出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310" y="1053737"/>
            <a:ext cx="9830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集合对象</a:t>
            </a:r>
            <a:r>
              <a:rPr lang="en-US" altLang="zh-CN" dirty="0" smtClean="0"/>
              <a:t>Map List</a:t>
            </a:r>
            <a:r>
              <a:rPr lang="zh-CN" altLang="en-US" dirty="0" smtClean="0"/>
              <a:t>等持续增长。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对象相互引用，调用序列化接口时。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对象获得不了释放。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2078" y="2778034"/>
            <a:ext cx="9959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分析工具</a:t>
            </a:r>
            <a:endParaRPr lang="en-US" altLang="zh-CN" sz="2000" b="1" dirty="0"/>
          </a:p>
          <a:p>
            <a:r>
              <a:rPr lang="en-US" altLang="zh-CN" dirty="0"/>
              <a:t> MAT(Memory Analyzer Tool)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11310" y="3775166"/>
            <a:ext cx="99591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常用命令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Jmap</a:t>
            </a:r>
            <a:r>
              <a:rPr lang="zh-CN" altLang="en-US" dirty="0"/>
              <a:t>内存映像工具：</a:t>
            </a:r>
            <a:r>
              <a:rPr lang="en-US" altLang="zh-CN" dirty="0"/>
              <a:t>-dump –heap -</a:t>
            </a:r>
            <a:r>
              <a:rPr lang="en-US" altLang="zh-CN" dirty="0" err="1"/>
              <a:t>histo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jstat </a:t>
            </a:r>
            <a:r>
              <a:rPr lang="zh-CN" altLang="en-US" dirty="0"/>
              <a:t>监视虚拟机统计信息：</a:t>
            </a:r>
            <a:r>
              <a:rPr lang="en-US" altLang="zh-CN" dirty="0"/>
              <a:t>–</a:t>
            </a:r>
            <a:r>
              <a:rPr lang="en-US" altLang="zh-CN" dirty="0" err="1"/>
              <a:t>gc</a:t>
            </a:r>
            <a:r>
              <a:rPr lang="en-US" altLang="zh-CN" dirty="0"/>
              <a:t> –class -compiler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jstack </a:t>
            </a:r>
            <a:r>
              <a:rPr lang="zh-CN" altLang="en-US" dirty="0"/>
              <a:t>堆栈跟踪工具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案例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1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310" y="874712"/>
            <a:ext cx="80624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 smtClean="0"/>
              <a:t>AbstractWorker</a:t>
            </a:r>
            <a:r>
              <a:rPr lang="en-US" altLang="zh-CN" dirty="0" smtClean="0"/>
              <a:t>&lt;T&gt; implements Handle&lt;T&gt; 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en-US" altLang="zh-CN" dirty="0"/>
              <a:t>	public Map&lt;String, String&gt; map = new </a:t>
            </a:r>
            <a:r>
              <a:rPr lang="en-US" altLang="zh-CN" dirty="0" err="1"/>
              <a:t>HashMap</a:t>
            </a:r>
            <a:r>
              <a:rPr lang="en-US" altLang="zh-CN" dirty="0"/>
              <a:t>&lt;String, String&gt;();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RedisClient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private static final String REDISKEY = "</a:t>
            </a:r>
            <a:r>
              <a:rPr lang="en-US" altLang="zh-CN" dirty="0" err="1"/>
              <a:t>workerKey</a:t>
            </a:r>
            <a:r>
              <a:rPr lang="en-US" altLang="zh-CN" dirty="0" smtClean="0"/>
              <a:t>";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获取任务数据</a:t>
            </a:r>
            <a:endParaRPr lang="en-US" altLang="zh-CN" dirty="0"/>
          </a:p>
          <a:p>
            <a:r>
              <a:rPr lang="en-US" altLang="zh-CN" dirty="0"/>
              <a:t>	public List </a:t>
            </a:r>
            <a:r>
              <a:rPr lang="en-US" altLang="zh-CN" dirty="0" err="1" smtClean="0"/>
              <a:t>selectTask</a:t>
            </a:r>
            <a:r>
              <a:rPr lang="en-US" altLang="zh-CN" dirty="0" smtClean="0"/>
              <a:t>(String </a:t>
            </a:r>
            <a:r>
              <a:rPr lang="en-US" altLang="zh-CN" dirty="0"/>
              <a:t>waybillCode, String queue, </a:t>
            </a:r>
            <a:r>
              <a:rPr lang="en-US" altLang="zh-CN" dirty="0" smtClean="0"/>
              <a:t>T t){</a:t>
            </a:r>
            <a:endParaRPr lang="en-US" altLang="zh-CN" dirty="0"/>
          </a:p>
          <a:p>
            <a:r>
              <a:rPr lang="en-US" altLang="zh-CN" dirty="0"/>
              <a:t>		List retList = new </a:t>
            </a:r>
            <a:r>
              <a:rPr lang="en-US" altLang="zh-CN" dirty="0" err="1"/>
              <a:t>ArrayList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	//</a:t>
            </a:r>
            <a:r>
              <a:rPr lang="zh-CN" altLang="en-US" dirty="0" smtClean="0"/>
              <a:t>从缓存里获取任务数据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redis.lpop(REDISKEY </a:t>
            </a:r>
            <a:r>
              <a:rPr lang="en-US" altLang="zh-CN" dirty="0"/>
              <a:t>+ queue, waybillCode);</a:t>
            </a:r>
          </a:p>
          <a:p>
            <a:r>
              <a:rPr lang="en-US" altLang="zh-CN" dirty="0"/>
              <a:t>		map.put(waybillCode, queue)</a:t>
            </a:r>
          </a:p>
          <a:p>
            <a:r>
              <a:rPr lang="en-US" altLang="zh-CN" dirty="0"/>
              <a:t>		return retList;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/>
              <a:t>	public void invoker(String </a:t>
            </a:r>
            <a:r>
              <a:rPr lang="en-US" altLang="zh-CN" dirty="0" err="1" smtClean="0"/>
              <a:t>waybillCode,T</a:t>
            </a:r>
            <a:r>
              <a:rPr lang="en-US" altLang="zh-CN" dirty="0" smtClean="0"/>
              <a:t> t){</a:t>
            </a:r>
            <a:endParaRPr lang="en-US" altLang="zh-CN" dirty="0"/>
          </a:p>
          <a:p>
            <a:r>
              <a:rPr lang="en-US" altLang="zh-CN" dirty="0"/>
              <a:t>		String queue = </a:t>
            </a:r>
            <a:r>
              <a:rPr lang="en-US" altLang="zh-CN" dirty="0" err="1"/>
              <a:t>map.get</a:t>
            </a:r>
            <a:r>
              <a:rPr lang="en-US" altLang="zh-CN" dirty="0"/>
              <a:t>(</a:t>
            </a:r>
            <a:r>
              <a:rPr lang="en-US" altLang="zh-CN" dirty="0" err="1"/>
              <a:t>waybillCode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redis.lrem</a:t>
            </a:r>
            <a:r>
              <a:rPr lang="en-US" altLang="zh-CN" dirty="0" smtClean="0"/>
              <a:t>(REDISKEY </a:t>
            </a:r>
            <a:r>
              <a:rPr lang="en-US" altLang="zh-CN" dirty="0"/>
              <a:t>+ </a:t>
            </a:r>
            <a:r>
              <a:rPr lang="en-US" altLang="zh-CN" dirty="0" smtClean="0"/>
              <a:t>queue, waybillCode);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忘记删除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里的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13074" y="984069"/>
            <a:ext cx="3283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限制集合对象大小。</a:t>
            </a:r>
            <a:endParaRPr lang="en-US" altLang="zh-CN" dirty="0" smtClean="0"/>
          </a:p>
          <a:p>
            <a:r>
              <a:rPr lang="en-US" altLang="zh-CN" dirty="0"/>
              <a:t>java -</a:t>
            </a:r>
            <a:r>
              <a:rPr lang="en-US" altLang="zh-CN" dirty="0" err="1"/>
              <a:t>javaagent</a:t>
            </a:r>
            <a:r>
              <a:rPr lang="en-US" altLang="zh-CN" dirty="0"/>
              <a:t>:/</a:t>
            </a:r>
            <a:r>
              <a:rPr lang="en-US" altLang="zh-CN" dirty="0" smtClean="0"/>
              <a:t>export/data/</a:t>
            </a:r>
            <a:r>
              <a:rPr lang="en-US" altLang="zh-CN" dirty="0" err="1" smtClean="0"/>
              <a:t>tomcatRoot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agent.etms</a:t>
            </a:r>
            <a:r>
              <a:rPr lang="en-US" altLang="zh-CN" dirty="0" smtClean="0"/>
              <a:t>/framework-agent-1.0.0-SNAPSHOT.jar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避免利用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局部变量来存中间变化数据。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案例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2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310" y="1053737"/>
            <a:ext cx="6773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RpcInterface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endParaRPr lang="en-US" altLang="zh-CN" dirty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对外接口，提供运单查询</a:t>
            </a:r>
            <a:endParaRPr lang="en-US" altLang="zh-CN" dirty="0"/>
          </a:p>
          <a:p>
            <a:r>
              <a:rPr lang="en-US" altLang="zh-CN" dirty="0"/>
              <a:t>	public List </a:t>
            </a:r>
            <a:r>
              <a:rPr lang="en-US" altLang="zh-CN" dirty="0" err="1"/>
              <a:t>getWaybillCodes</a:t>
            </a:r>
            <a:r>
              <a:rPr lang="en-US" altLang="zh-CN" dirty="0"/>
              <a:t>(String[] codes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1598" y="3300549"/>
            <a:ext cx="6992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List&lt;Object&gt; retList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&lt;Object&gt;();</a:t>
            </a:r>
          </a:p>
          <a:p>
            <a:r>
              <a:rPr lang="en-US" altLang="zh-CN" dirty="0"/>
              <a:t>		for(String </a:t>
            </a:r>
            <a:r>
              <a:rPr lang="en-US" altLang="zh-CN" dirty="0" err="1"/>
              <a:t>code:codes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	retList(</a:t>
            </a:r>
            <a:r>
              <a:rPr lang="en-US" altLang="zh-CN" dirty="0" err="1"/>
              <a:t>this.getWaybillObj</a:t>
            </a:r>
            <a:r>
              <a:rPr lang="en-US" altLang="zh-CN" dirty="0"/>
              <a:t>(code));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return retList;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获取单个运单</a:t>
            </a:r>
            <a:endParaRPr lang="en-US" altLang="zh-CN" dirty="0"/>
          </a:p>
          <a:p>
            <a:r>
              <a:rPr lang="en-US" altLang="zh-CN" dirty="0"/>
              <a:t>	public Object </a:t>
            </a:r>
            <a:r>
              <a:rPr lang="en-US" altLang="zh-CN" dirty="0" err="1"/>
              <a:t>getWaybillObj</a:t>
            </a:r>
            <a:r>
              <a:rPr lang="en-US" altLang="zh-CN" dirty="0"/>
              <a:t>(String code){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处理业务逻辑，查询数据库等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return null;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0263" y="2412274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If(codes != null &amp;&amp; </a:t>
            </a:r>
            <a:r>
              <a:rPr lang="en-US" altLang="zh-CN" dirty="0" err="1" smtClean="0"/>
              <a:t>codes.length</a:t>
            </a:r>
            <a:r>
              <a:rPr lang="en-US" altLang="zh-CN" dirty="0"/>
              <a:t> </a:t>
            </a:r>
            <a:r>
              <a:rPr lang="en-US" altLang="zh-CN" dirty="0" smtClean="0"/>
              <a:t>&gt; MAX_LEN){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null;}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64434" y="1271451"/>
            <a:ext cx="306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对外接口做好边际值控制。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0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案例</a:t>
            </a:r>
            <a:r>
              <a:rPr lang="en-US" altLang="zh-CN" sz="2400" b="1" dirty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3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078" y="1088572"/>
            <a:ext cx="88287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上下文存储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BrainContext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	public Map&lt;String, Object&gt; </a:t>
            </a:r>
            <a:r>
              <a:rPr lang="en-US" altLang="zh-CN" dirty="0" err="1"/>
              <a:t>paramMap</a:t>
            </a:r>
            <a:r>
              <a:rPr lang="en-US" altLang="zh-CN" dirty="0"/>
              <a:t> = new </a:t>
            </a:r>
            <a:r>
              <a:rPr lang="en-US" altLang="zh-CN" dirty="0" err="1"/>
              <a:t>HashMap</a:t>
            </a:r>
            <a:r>
              <a:rPr lang="en-US" altLang="zh-CN" dirty="0"/>
              <a:t>&lt;String, Object&gt;();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 class </a:t>
            </a:r>
            <a:r>
              <a:rPr lang="en-US" altLang="zh-CN" dirty="0" err="1" smtClean="0"/>
              <a:t>AskAction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public </a:t>
            </a:r>
            <a:r>
              <a:rPr lang="en-US" altLang="zh-CN" dirty="0"/>
              <a:t>String ask(</a:t>
            </a:r>
            <a:r>
              <a:rPr lang="en-US" altLang="zh-CN" dirty="0" err="1"/>
              <a:t>BrainContext</a:t>
            </a:r>
            <a:r>
              <a:rPr lang="en-US" altLang="zh-CN" dirty="0"/>
              <a:t> context){</a:t>
            </a:r>
          </a:p>
          <a:p>
            <a:r>
              <a:rPr lang="en-US" altLang="zh-CN" dirty="0"/>
              <a:t>		String ret = </a:t>
            </a:r>
            <a:r>
              <a:rPr lang="en-US" altLang="zh-CN" dirty="0" err="1" smtClean="0"/>
              <a:t>JsonObject.toJsonString</a:t>
            </a:r>
            <a:r>
              <a:rPr lang="en-US" altLang="zh-CN" dirty="0" smtClean="0"/>
              <a:t>(context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return ret;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44594" y="1045029"/>
            <a:ext cx="252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尽量避免循环引用的对象。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递归做好层次判断。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1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案例</a:t>
            </a:r>
            <a:r>
              <a:rPr lang="en-US" altLang="zh-CN" sz="2400" b="1" dirty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4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8" y="954677"/>
            <a:ext cx="5372850" cy="19528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8" y="3205105"/>
            <a:ext cx="6658904" cy="2781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69" y="954677"/>
            <a:ext cx="6011114" cy="2314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6" y="3088252"/>
            <a:ext cx="663032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应用部分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493" y="0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00380" y="1782763"/>
            <a:ext cx="538734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5000" dirty="0" smtClean="0">
                <a:solidFill>
                  <a:schemeClr val="bg1"/>
                </a:solidFill>
                <a:ea typeface="微软雅黑" pitchFamily="34" charset="-122"/>
              </a:rPr>
              <a:t>                 Q&amp;A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17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了解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JVM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意义何在？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39" name="TextBox 2"/>
          <p:cNvSpPr txBox="1"/>
          <p:nvPr/>
        </p:nvSpPr>
        <p:spPr>
          <a:xfrm>
            <a:off x="713564" y="1196752"/>
            <a:ext cx="731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高效解决项目中诸如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等问题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698565" y="2236319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优化系统性能</a:t>
            </a:r>
            <a:endParaRPr lang="zh-CN" altLang="en-US" dirty="0"/>
          </a:p>
        </p:txBody>
      </p:sp>
      <p:sp>
        <p:nvSpPr>
          <p:cNvPr id="41" name="TextBox 10"/>
          <p:cNvSpPr txBox="1"/>
          <p:nvPr/>
        </p:nvSpPr>
        <p:spPr>
          <a:xfrm>
            <a:off x="683568" y="4293096"/>
            <a:ext cx="7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深入了解服务器、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等原理的基石</a:t>
            </a:r>
            <a:endParaRPr lang="zh-CN" altLang="en-US" dirty="0"/>
          </a:p>
        </p:txBody>
      </p:sp>
      <p:sp>
        <p:nvSpPr>
          <p:cNvPr id="43" name="TextBox 12"/>
          <p:cNvSpPr txBox="1"/>
          <p:nvPr/>
        </p:nvSpPr>
        <p:spPr>
          <a:xfrm>
            <a:off x="632135" y="3251057"/>
            <a:ext cx="736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理解类加载、多线程等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底层机制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4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17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JVM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组成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1026" name="Picture 2" descr="http://images.cnblogs.com/cnblogs_com/Cratical/201208/2012082123112492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1" y="1147739"/>
            <a:ext cx="6057612" cy="50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/>
          <p:cNvSpPr txBox="1"/>
          <p:nvPr/>
        </p:nvSpPr>
        <p:spPr>
          <a:xfrm>
            <a:off x="7027606" y="2227214"/>
            <a:ext cx="378554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永久代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栈里对象如何存放？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什么是直接内存？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5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17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常用参数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042" y="1030310"/>
            <a:ext cx="97608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堆内存大小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-Xmx3550m</a:t>
            </a:r>
            <a:r>
              <a:rPr lang="zh-CN" altLang="en-US" dirty="0"/>
              <a:t>：设置</a:t>
            </a:r>
            <a:r>
              <a:rPr lang="en-US" altLang="zh-CN" dirty="0"/>
              <a:t>JVM</a:t>
            </a:r>
            <a:r>
              <a:rPr lang="zh-CN" altLang="en-US" dirty="0"/>
              <a:t>最大堆内存 为</a:t>
            </a:r>
            <a:r>
              <a:rPr lang="en-US" altLang="zh-CN" dirty="0"/>
              <a:t>3550M</a:t>
            </a:r>
            <a:r>
              <a:rPr lang="zh-CN" altLang="en-US" dirty="0"/>
              <a:t>。 </a:t>
            </a:r>
            <a:br>
              <a:rPr lang="zh-CN" altLang="en-US" dirty="0"/>
            </a:br>
            <a:r>
              <a:rPr lang="en-US" altLang="zh-CN" dirty="0"/>
              <a:t>-Xms3550m</a:t>
            </a:r>
            <a:r>
              <a:rPr lang="zh-CN" altLang="en-US" dirty="0"/>
              <a:t>：设置</a:t>
            </a:r>
            <a:r>
              <a:rPr lang="en-US" altLang="zh-CN" dirty="0"/>
              <a:t>JVM</a:t>
            </a:r>
            <a:r>
              <a:rPr lang="zh-CN" altLang="en-US" dirty="0"/>
              <a:t>初始堆内存 为</a:t>
            </a:r>
            <a:r>
              <a:rPr lang="en-US" altLang="zh-CN" dirty="0"/>
              <a:t>3550M</a:t>
            </a:r>
            <a:r>
              <a:rPr lang="zh-CN" altLang="en-US" dirty="0"/>
              <a:t>。此值可以设置与</a:t>
            </a:r>
            <a:r>
              <a:rPr lang="en-US" altLang="zh-CN" dirty="0"/>
              <a:t>-Xmx</a:t>
            </a:r>
            <a:r>
              <a:rPr lang="zh-CN" altLang="en-US" dirty="0"/>
              <a:t>相同，以避免每次垃圾回收完成后</a:t>
            </a:r>
            <a:r>
              <a:rPr lang="en-US" altLang="zh-CN" dirty="0"/>
              <a:t>JVM</a:t>
            </a:r>
            <a:r>
              <a:rPr lang="zh-CN" altLang="en-US" dirty="0"/>
              <a:t>重新分配内存。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常量区</a:t>
            </a:r>
            <a:endParaRPr lang="en-US" altLang="zh-CN" dirty="0" smtClean="0"/>
          </a:p>
          <a:p>
            <a:r>
              <a:rPr lang="en-US" altLang="zh-CN" dirty="0"/>
              <a:t>-XX:PermSize=256M</a:t>
            </a:r>
            <a:r>
              <a:rPr lang="zh-CN" altLang="en-US" dirty="0"/>
              <a:t>：</a:t>
            </a:r>
            <a:r>
              <a:rPr lang="zh-CN" altLang="en-US" dirty="0" smtClean="0"/>
              <a:t>设置持久</a:t>
            </a:r>
            <a:r>
              <a:rPr lang="zh-CN" altLang="en-US" dirty="0"/>
              <a:t>代 初始值为</a:t>
            </a:r>
            <a:r>
              <a:rPr lang="en-US" altLang="zh-CN" dirty="0"/>
              <a:t>256M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-XX:MaxPermSize=512M</a:t>
            </a:r>
            <a:r>
              <a:rPr lang="zh-CN" altLang="en-US" dirty="0"/>
              <a:t>：设置持久代最大值为</a:t>
            </a:r>
            <a:r>
              <a:rPr lang="en-US" altLang="zh-CN" dirty="0"/>
              <a:t>512M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直接内存大小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XX:MaxDirectMemorySize</a:t>
            </a:r>
            <a:r>
              <a:rPr lang="zh-CN" altLang="en-US" dirty="0" smtClean="0"/>
              <a:t>：默认与</a:t>
            </a:r>
            <a:r>
              <a:rPr lang="en-US" altLang="zh-CN" dirty="0"/>
              <a:t>-Xmx</a:t>
            </a:r>
            <a:r>
              <a:rPr lang="zh-CN" altLang="en-US" dirty="0"/>
              <a:t>参数值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栈小大</a:t>
            </a:r>
            <a:endParaRPr lang="en-US" altLang="zh-CN" dirty="0" smtClean="0"/>
          </a:p>
          <a:p>
            <a:r>
              <a:rPr lang="en-US" altLang="zh-CN" dirty="0"/>
              <a:t>-Xss128k</a:t>
            </a:r>
            <a:r>
              <a:rPr lang="zh-CN" altLang="en-US" dirty="0"/>
              <a:t>： 设置每个线程的栈 大小。</a:t>
            </a:r>
            <a:r>
              <a:rPr lang="en-US" altLang="zh-CN" dirty="0"/>
              <a:t>JDK5.0</a:t>
            </a:r>
            <a:r>
              <a:rPr lang="zh-CN" altLang="en-US" dirty="0"/>
              <a:t>以后每个线程栈大小为</a:t>
            </a:r>
            <a:r>
              <a:rPr lang="en-US" altLang="zh-CN" dirty="0" smtClean="0"/>
              <a:t>1M</a:t>
            </a:r>
          </a:p>
          <a:p>
            <a:endParaRPr lang="en-US" altLang="zh-CN" dirty="0"/>
          </a:p>
          <a:p>
            <a:r>
              <a:rPr lang="en-US" altLang="zh-CN" dirty="0"/>
              <a:t>[Full GC [PSYoungGen: 253960K-&gt;126980K(358400K)] [ParOldGen: 63957K-&gt;466K(114688K)] 317917K-&gt;127447K(473088K) [PSPermGen: 2448K-&gt;2448K(729088K)], 0.0340755 secs] [Times: user=0.11 sys=0.00, real=0.03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17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GC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算法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89" y="1063475"/>
            <a:ext cx="6096851" cy="17337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7280" y="2797267"/>
            <a:ext cx="949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引用计数</a:t>
            </a:r>
            <a:r>
              <a:rPr lang="en-US" altLang="zh-CN" dirty="0"/>
              <a:t>(Reference Counting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清除收集器</a:t>
            </a:r>
            <a:r>
              <a:rPr lang="en-US" altLang="zh-CN" dirty="0"/>
              <a:t>(Mark-Swap Collectors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/>
              <a:t>拷贝收集器</a:t>
            </a:r>
            <a:r>
              <a:rPr lang="en-US" altLang="zh-CN" dirty="0"/>
              <a:t>(Copying Collectors)(</a:t>
            </a:r>
            <a:r>
              <a:rPr lang="zh-CN" altLang="en-US" dirty="0"/>
              <a:t>适用于</a:t>
            </a:r>
            <a:r>
              <a:rPr lang="en-US" altLang="zh-CN" dirty="0"/>
              <a:t>young </a:t>
            </a:r>
            <a:r>
              <a:rPr lang="en-US" altLang="zh-CN" dirty="0" err="1"/>
              <a:t>generation:PSYoungGen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整理收集器</a:t>
            </a:r>
            <a:r>
              <a:rPr lang="en-US" altLang="zh-CN" dirty="0"/>
              <a:t>(Mark-Compact Collectors)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2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调优前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JIMI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的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JVM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9" y="3572899"/>
            <a:ext cx="10689862" cy="185861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789632" y="2784049"/>
            <a:ext cx="3436253" cy="1596925"/>
            <a:chOff x="5789632" y="2784049"/>
            <a:chExt cx="3436253" cy="1596925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7410735" y="2784049"/>
              <a:ext cx="1558827" cy="4354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7410736" y="3765846"/>
              <a:ext cx="1558826" cy="61512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"/>
            <p:cNvSpPr txBox="1"/>
            <p:nvPr/>
          </p:nvSpPr>
          <p:spPr>
            <a:xfrm>
              <a:off x="5789632" y="3260787"/>
              <a:ext cx="3436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频率高，停止所有线程！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6276" y="1044050"/>
            <a:ext cx="10479128" cy="5345910"/>
            <a:chOff x="446276" y="1044050"/>
            <a:chExt cx="10479128" cy="53459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76" y="1044050"/>
              <a:ext cx="10479128" cy="1821978"/>
            </a:xfrm>
            <a:prstGeom prst="rect">
              <a:avLst/>
            </a:prstGeom>
          </p:spPr>
        </p:pic>
        <p:sp>
          <p:nvSpPr>
            <p:cNvPr id="26" name="TextBox 7"/>
            <p:cNvSpPr txBox="1"/>
            <p:nvPr/>
          </p:nvSpPr>
          <p:spPr>
            <a:xfrm>
              <a:off x="446276" y="5743629"/>
              <a:ext cx="10479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S0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：新生代两个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Survivor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E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：新生代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Eden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：老年代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：永久代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：新生代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MinorGC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：老年代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FullGC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17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JVM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优化后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078" y="592183"/>
            <a:ext cx="103869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/>
              <a:t>Xmx4096M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/>
              <a:t>Xms4096M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/>
              <a:t>Xmn1536M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 smtClean="0"/>
              <a:t>XX:PermSize=256M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 smtClean="0"/>
              <a:t>XX:MaxPermSize=256M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 smtClean="0"/>
              <a:t>Xss:512K</a:t>
            </a:r>
            <a:endParaRPr lang="en-US" altLang="zh-CN" sz="1600" dirty="0"/>
          </a:p>
          <a:p>
            <a:r>
              <a:rPr lang="en-US" altLang="zh-CN" sz="1600" dirty="0"/>
              <a:t>-XX:+</a:t>
            </a:r>
            <a:r>
              <a:rPr lang="en-US" altLang="zh-CN" sz="1600" dirty="0" smtClean="0"/>
              <a:t>DisableExplicitGC  </a:t>
            </a:r>
            <a:r>
              <a:rPr lang="zh-CN" altLang="en-US" sz="1600" dirty="0" smtClean="0"/>
              <a:t>禁止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System.gc</a:t>
            </a:r>
            <a:r>
              <a:rPr lang="en-US" altLang="zh-CN" sz="1600" dirty="0"/>
              <a:t>()</a:t>
            </a:r>
            <a:r>
              <a:rPr lang="zh-CN" altLang="en-US" sz="1600" dirty="0"/>
              <a:t>，但</a:t>
            </a:r>
            <a:r>
              <a:rPr lang="en-US" altLang="zh-CN" sz="1600" dirty="0"/>
              <a:t>JVM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gc</a:t>
            </a:r>
            <a:r>
              <a:rPr lang="zh-CN" altLang="en-US" sz="1600" dirty="0"/>
              <a:t>仍然有效。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 smtClean="0"/>
              <a:t>XX:SurvivorRatio=2</a:t>
            </a:r>
            <a:r>
              <a:rPr lang="zh-CN" altLang="en-US" sz="1600" dirty="0" smtClean="0"/>
              <a:t>则</a:t>
            </a:r>
            <a:r>
              <a:rPr lang="zh-CN" altLang="en-US" sz="1600" dirty="0"/>
              <a:t>两个</a:t>
            </a:r>
            <a:r>
              <a:rPr lang="en-US" altLang="zh-CN" sz="1600" dirty="0"/>
              <a:t>Survivor</a:t>
            </a:r>
            <a:r>
              <a:rPr lang="zh-CN" altLang="en-US" sz="1600" dirty="0"/>
              <a:t>区与一个</a:t>
            </a:r>
            <a:r>
              <a:rPr lang="en-US" altLang="zh-CN" sz="1600" dirty="0"/>
              <a:t>Eden</a:t>
            </a:r>
            <a:r>
              <a:rPr lang="zh-CN" altLang="en-US" sz="1600" dirty="0"/>
              <a:t>区的比值为</a:t>
            </a:r>
            <a:r>
              <a:rPr lang="en-US" altLang="zh-CN" sz="1600" dirty="0" smtClean="0"/>
              <a:t>2:2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一个</a:t>
            </a:r>
            <a:r>
              <a:rPr lang="en-US" altLang="zh-CN" sz="1600" dirty="0"/>
              <a:t>Survivor</a:t>
            </a:r>
            <a:r>
              <a:rPr lang="zh-CN" altLang="en-US" sz="1600" dirty="0"/>
              <a:t>区占整个年轻代的</a:t>
            </a:r>
            <a:r>
              <a:rPr lang="en-US" altLang="zh-CN" sz="1600" dirty="0" smtClean="0"/>
              <a:t>1/4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 </a:t>
            </a:r>
            <a:r>
              <a:rPr lang="en-US" altLang="zh-CN" sz="1600" dirty="0" smtClean="0"/>
              <a:t> </a:t>
            </a:r>
            <a:endParaRPr lang="en-US" altLang="zh-CN" sz="1600" dirty="0"/>
          </a:p>
          <a:p>
            <a:r>
              <a:rPr lang="en-US" altLang="zh-CN" sz="1600" dirty="0"/>
              <a:t>-XX:+</a:t>
            </a:r>
            <a:r>
              <a:rPr lang="en-US" altLang="zh-CN" sz="1600" dirty="0" smtClean="0"/>
              <a:t>UseConcMarkSweepGC </a:t>
            </a:r>
            <a:r>
              <a:rPr lang="zh-CN" altLang="en-US" sz="1600" dirty="0" smtClean="0"/>
              <a:t>设置</a:t>
            </a:r>
            <a:r>
              <a:rPr lang="zh-CN" altLang="en-US" sz="1600" dirty="0"/>
              <a:t>年老代为并发收集</a:t>
            </a:r>
            <a:endParaRPr lang="en-US" altLang="zh-CN" sz="1600" dirty="0"/>
          </a:p>
          <a:p>
            <a:r>
              <a:rPr lang="en-US" altLang="zh-CN" sz="1600" dirty="0"/>
              <a:t>-XX:+</a:t>
            </a:r>
            <a:r>
              <a:rPr lang="en-US" altLang="zh-CN" sz="1600" dirty="0" smtClean="0"/>
              <a:t>UseParNewGC </a:t>
            </a:r>
            <a:r>
              <a:rPr lang="zh-CN" altLang="en-US" sz="1600" dirty="0" smtClean="0"/>
              <a:t>设置</a:t>
            </a:r>
            <a:r>
              <a:rPr lang="zh-CN" altLang="en-US" sz="1600" dirty="0"/>
              <a:t>年轻代为并发收集</a:t>
            </a:r>
            <a:endParaRPr lang="en-US" altLang="zh-CN" sz="1600" dirty="0"/>
          </a:p>
          <a:p>
            <a:r>
              <a:rPr lang="en-US" altLang="zh-CN" sz="1600" dirty="0"/>
              <a:t>-XX:+</a:t>
            </a:r>
            <a:r>
              <a:rPr lang="en-US" altLang="zh-CN" sz="1600" dirty="0" smtClean="0"/>
              <a:t>CMSParallelRemarkEnabled</a:t>
            </a:r>
            <a:r>
              <a:rPr lang="zh-CN" altLang="en-US" sz="1600" dirty="0"/>
              <a:t>降低标记停顿</a:t>
            </a:r>
            <a:endParaRPr lang="en-US" altLang="zh-CN" sz="1600" dirty="0"/>
          </a:p>
          <a:p>
            <a:r>
              <a:rPr lang="en-US" altLang="zh-CN" sz="1600" dirty="0"/>
              <a:t>-XX:+</a:t>
            </a:r>
            <a:r>
              <a:rPr lang="en-US" altLang="zh-CN" sz="1600" dirty="0" smtClean="0"/>
              <a:t>UseCMSCompactAtFullCollection </a:t>
            </a:r>
            <a:r>
              <a:rPr lang="zh-CN" altLang="en-US" sz="1600" dirty="0" smtClean="0"/>
              <a:t>打开</a:t>
            </a:r>
            <a:r>
              <a:rPr lang="zh-CN" altLang="en-US" sz="1600" dirty="0"/>
              <a:t>对年老代的压缩</a:t>
            </a:r>
            <a:r>
              <a:rPr lang="zh-CN" altLang="en-US" sz="1600" dirty="0" smtClean="0"/>
              <a:t>。会</a:t>
            </a:r>
            <a:r>
              <a:rPr lang="zh-CN" altLang="en-US" sz="1600" dirty="0"/>
              <a:t>影响性能，但是可以消除内存碎片</a:t>
            </a:r>
            <a:endParaRPr lang="en-US" altLang="zh-CN" sz="1600" dirty="0"/>
          </a:p>
          <a:p>
            <a:r>
              <a:rPr lang="en-US" altLang="zh-CN" sz="1600" dirty="0"/>
              <a:t>-</a:t>
            </a:r>
            <a:r>
              <a:rPr lang="en-US" altLang="zh-CN" sz="1600" dirty="0" smtClean="0"/>
              <a:t>XX:CMSFullGCsBeforeCompaction=2 </a:t>
            </a:r>
            <a:r>
              <a:rPr lang="zh-CN" altLang="en-US" sz="1600" dirty="0" smtClean="0"/>
              <a:t>设置</a:t>
            </a:r>
            <a:r>
              <a:rPr lang="zh-CN" altLang="en-US" sz="1600" dirty="0"/>
              <a:t>运行次</a:t>
            </a:r>
            <a:r>
              <a:rPr lang="en-US" altLang="zh-CN" sz="1600" dirty="0"/>
              <a:t>FullGC</a:t>
            </a:r>
            <a:r>
              <a:rPr lang="zh-CN" altLang="en-US" sz="1600" dirty="0"/>
              <a:t>以后对内存空间进行压缩、整理</a:t>
            </a:r>
            <a:endParaRPr lang="en-US" altLang="zh-CN" sz="1600" dirty="0"/>
          </a:p>
          <a:p>
            <a:r>
              <a:rPr lang="en-US" altLang="zh-CN" sz="1600" dirty="0" smtClean="0"/>
              <a:t>-XX:CMSInitiatingOccupancyFraction=90</a:t>
            </a:r>
          </a:p>
          <a:p>
            <a:r>
              <a:rPr lang="en-US" altLang="zh-CN" sz="1600" dirty="0"/>
              <a:t>-</a:t>
            </a:r>
            <a:r>
              <a:rPr lang="en-US" altLang="zh-CN" sz="1600" dirty="0" err="1" smtClean="0"/>
              <a:t>XX+UseCMSInitiatingOccupancyOnly</a:t>
            </a:r>
            <a:r>
              <a:rPr lang="zh-CN" altLang="en-US" sz="1600" dirty="0"/>
              <a:t>指定</a:t>
            </a:r>
            <a:r>
              <a:rPr lang="en-US" altLang="zh-CN" sz="1600" dirty="0" err="1"/>
              <a:t>HotSpot</a:t>
            </a:r>
            <a:r>
              <a:rPr lang="en-US" altLang="zh-CN" sz="1600" dirty="0"/>
              <a:t> VM</a:t>
            </a:r>
            <a:r>
              <a:rPr lang="zh-CN" altLang="en-US" sz="1600" dirty="0"/>
              <a:t>总是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XX:CMSInitiatingOccupancyFraction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值</a:t>
            </a:r>
            <a:endParaRPr lang="en-US" altLang="zh-CN" sz="1600" dirty="0" smtClean="0"/>
          </a:p>
          <a:p>
            <a:r>
              <a:rPr lang="en-US" altLang="zh-CN" sz="1600" dirty="0"/>
              <a:t>-</a:t>
            </a:r>
            <a:r>
              <a:rPr lang="en-US" altLang="zh-CN" sz="1600" dirty="0" err="1" smtClean="0"/>
              <a:t>XX:MaxTenuringThreshold</a:t>
            </a:r>
            <a:r>
              <a:rPr lang="en-US" altLang="zh-CN" sz="1600" dirty="0" smtClean="0"/>
              <a:t>=20 </a:t>
            </a:r>
            <a:r>
              <a:rPr lang="zh-CN" altLang="en-US" sz="1600" dirty="0" smtClean="0"/>
              <a:t>晋升</a:t>
            </a:r>
            <a:r>
              <a:rPr lang="zh-CN" altLang="en-US" sz="1600" dirty="0"/>
              <a:t>老年代的年龄阈值</a:t>
            </a:r>
            <a:endParaRPr lang="en-US" altLang="zh-CN" sz="1600" b="1" dirty="0"/>
          </a:p>
          <a:p>
            <a:r>
              <a:rPr lang="en-US" altLang="zh-CN" sz="1600" dirty="0" smtClean="0"/>
              <a:t>-</a:t>
            </a:r>
            <a:r>
              <a:rPr lang="en-US" altLang="zh-CN" sz="1600" dirty="0"/>
              <a:t>XX:+PrintClassHistogram</a:t>
            </a:r>
          </a:p>
          <a:p>
            <a:r>
              <a:rPr lang="en-US" altLang="zh-CN" sz="1600" dirty="0"/>
              <a:t>-XX:+PrintGCDetails</a:t>
            </a:r>
          </a:p>
          <a:p>
            <a:r>
              <a:rPr lang="en-US" altLang="zh-CN" sz="1600" dirty="0"/>
              <a:t>-XX:+PrintGCTimeStamps</a:t>
            </a:r>
          </a:p>
          <a:p>
            <a:r>
              <a:rPr lang="en-US" altLang="zh-CN" sz="1600" dirty="0"/>
              <a:t>-XX:+PrintHeapAtGC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06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09" y="213283"/>
            <a:ext cx="5612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调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优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Step1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：通过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GC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日志获取活跃数据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524782" y="973369"/>
            <a:ext cx="1216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FF0000"/>
              </a:buClr>
              <a:buSzPct val="50000"/>
            </a:pPr>
            <a:r>
              <a:rPr lang="en-US" altLang="zh-CN" dirty="0">
                <a:solidFill>
                  <a:srgbClr val="FF0000"/>
                </a:solidFill>
              </a:rPr>
              <a:t>-XX:+PrintGCDetails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XX:+</a:t>
            </a:r>
            <a:r>
              <a:rPr lang="en-US" altLang="zh-CN" dirty="0" err="1" smtClean="0">
                <a:solidFill>
                  <a:srgbClr val="FF0000"/>
                </a:solidFill>
              </a:rPr>
              <a:t>PrintGCDateStamps</a:t>
            </a:r>
            <a:r>
              <a:rPr lang="en-US" altLang="zh-CN" dirty="0" smtClean="0">
                <a:solidFill>
                  <a:srgbClr val="FF0000"/>
                </a:solidFill>
              </a:rPr>
              <a:t> –</a:t>
            </a:r>
            <a:r>
              <a:rPr lang="en-US" altLang="zh-CN" dirty="0" err="1" smtClean="0">
                <a:solidFill>
                  <a:srgbClr val="FF0000"/>
                </a:solidFill>
              </a:rPr>
              <a:t>Xloggc</a:t>
            </a:r>
            <a:r>
              <a:rPr lang="en-US" altLang="zh-CN" dirty="0" smtClean="0">
                <a:solidFill>
                  <a:srgbClr val="FF0000"/>
                </a:solidFill>
              </a:rPr>
              <a:t>:&lt;filename&gt;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611310" y="1659963"/>
            <a:ext cx="11289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2015-05-21T20:01:00.911+0800: </a:t>
            </a:r>
            <a:r>
              <a:rPr lang="en-US" altLang="zh-CN" dirty="0" smtClean="0"/>
              <a:t>6845.299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/>
              <a:t> [</a:t>
            </a:r>
            <a:r>
              <a:rPr lang="en-US" altLang="zh-CN" dirty="0"/>
              <a:t>GC 6845.300: 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	 [</a:t>
            </a:r>
            <a:r>
              <a:rPr lang="en-US" altLang="zh-CN" dirty="0" err="1"/>
              <a:t>ParNew</a:t>
            </a:r>
            <a:r>
              <a:rPr lang="en-US" altLang="zh-CN" dirty="0"/>
              <a:t> :1497773K-&gt;31926K(1523712K), 0.0219710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	3615834K-&gt;2149987K(4145152K), 0.0229380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	 [Times: user=0.12 sys=0.00, </a:t>
            </a:r>
            <a:r>
              <a:rPr lang="en-US" altLang="zh-CN" dirty="0" smtClean="0"/>
              <a:t>real=0.02 </a:t>
            </a:r>
            <a:r>
              <a:rPr lang="en-US" altLang="zh-CN" dirty="0" err="1"/>
              <a:t>secs</a:t>
            </a:r>
            <a:r>
              <a:rPr lang="en-US" altLang="zh-CN" dirty="0" smtClean="0"/>
              <a:t>]</a:t>
            </a:r>
          </a:p>
        </p:txBody>
      </p:sp>
      <p:sp>
        <p:nvSpPr>
          <p:cNvPr id="21" name="TextBox 10"/>
          <p:cNvSpPr txBox="1"/>
          <p:nvPr/>
        </p:nvSpPr>
        <p:spPr>
          <a:xfrm>
            <a:off x="552078" y="3988218"/>
            <a:ext cx="1216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FF0000"/>
              </a:buClr>
              <a:buSzPct val="50000"/>
            </a:pPr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dirty="0" err="1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 –</a:t>
            </a:r>
            <a:r>
              <a:rPr lang="en-US" altLang="zh-CN" dirty="0" err="1" smtClean="0">
                <a:solidFill>
                  <a:srgbClr val="FF0000"/>
                </a:solidFill>
              </a:rPr>
              <a:t>histo:live</a:t>
            </a:r>
            <a:r>
              <a:rPr lang="en-US" altLang="zh-CN" dirty="0" smtClean="0">
                <a:solidFill>
                  <a:srgbClr val="FF0000"/>
                </a:solidFill>
              </a:rPr>
              <a:t> &lt;</a:t>
            </a:r>
            <a:r>
              <a:rPr lang="en-US" altLang="zh-CN" dirty="0" err="1" smtClean="0">
                <a:solidFill>
                  <a:srgbClr val="FF0000"/>
                </a:solidFill>
              </a:rPr>
              <a:t>pid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手动</a:t>
            </a:r>
            <a:r>
              <a:rPr lang="zh-CN" altLang="en-US" dirty="0" smtClean="0">
                <a:solidFill>
                  <a:srgbClr val="FF0000"/>
                </a:solidFill>
              </a:rPr>
              <a:t>触发</a:t>
            </a:r>
            <a:r>
              <a:rPr lang="en-US" altLang="zh-CN" dirty="0" smtClean="0">
                <a:solidFill>
                  <a:srgbClr val="FF0000"/>
                </a:solidFill>
              </a:rPr>
              <a:t>FullGC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552078" y="4551980"/>
            <a:ext cx="116399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2015-05-21T20:02:23.233+0800: 6927.621</a:t>
            </a:r>
            <a:r>
              <a:rPr lang="zh-CN" altLang="en-US" dirty="0" smtClean="0"/>
              <a:t>:</a:t>
            </a:r>
            <a:endParaRPr lang="en-US" altLang="zh-CN" dirty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 [Full GC 6927.621: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 smtClean="0"/>
              <a:t>	</a:t>
            </a:r>
            <a:r>
              <a:rPr lang="de-DE" altLang="zh-CN" dirty="0"/>
              <a:t> [2121506K-&gt;1724611K(2621440K), 4.7489140 secs] </a:t>
            </a:r>
            <a:r>
              <a:rPr lang="en-US" altLang="zh-CN" dirty="0"/>
              <a:t>	 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/>
              <a:t>	 2146572K-&gt;</a:t>
            </a:r>
            <a:r>
              <a:rPr lang="en-US" altLang="zh-CN" dirty="0" smtClean="0"/>
              <a:t>1724611K(4145152K),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50000"/>
            </a:pPr>
            <a:r>
              <a:rPr lang="en-US" altLang="zh-CN" dirty="0" smtClean="0"/>
              <a:t>	 [CMS </a:t>
            </a:r>
            <a:r>
              <a:rPr lang="en-US" altLang="zh-CN" dirty="0"/>
              <a:t>Perm :145073K-&gt;138076K(262144K)], 4.7496820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78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1310" y="213283"/>
            <a:ext cx="4656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调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优</a:t>
            </a:r>
            <a:r>
              <a:rPr lang="en-US" altLang="zh-CN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Step2</a:t>
            </a:r>
            <a:r>
              <a:rPr lang="zh-CN" altLang="en-US" sz="2400" b="1" dirty="0" smtClean="0">
                <a:solidFill>
                  <a:srgbClr val="171717"/>
                </a:solidFill>
                <a:latin typeface="微软雅黑"/>
                <a:ea typeface="微软雅黑"/>
                <a:cs typeface="+mj-cs"/>
              </a:rPr>
              <a:t>：初始配置</a:t>
            </a:r>
            <a:endParaRPr lang="zh-CN" altLang="en-US" sz="2400" b="1" dirty="0">
              <a:solidFill>
                <a:srgbClr val="171717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000" y="738000"/>
            <a:ext cx="7992888" cy="36000"/>
          </a:xfrm>
          <a:prstGeom prst="rect">
            <a:avLst/>
          </a:prstGeom>
          <a:gradFill flip="none" rotWithShape="1">
            <a:gsLst>
              <a:gs pos="0">
                <a:srgbClr val="C81423"/>
              </a:gs>
              <a:gs pos="72000">
                <a:srgbClr val="C81423">
                  <a:lumMod val="20000"/>
                  <a:lumOff val="80000"/>
                </a:srgbClr>
              </a:gs>
              <a:gs pos="91000">
                <a:sysClr val="window" lastClr="FFFFFF"/>
              </a:gs>
            </a:gsLst>
            <a:lin ang="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078" y="692696"/>
            <a:ext cx="118964" cy="118964"/>
          </a:xfrm>
          <a:prstGeom prst="ellipse">
            <a:avLst/>
          </a:prstGeom>
          <a:solidFill>
            <a:srgbClr val="C81423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495196" y="1196752"/>
            <a:ext cx="8635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server/-client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95196" y="1881114"/>
            <a:ext cx="7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通用</a:t>
            </a:r>
            <a:r>
              <a:rPr lang="zh-CN" altLang="en-US" dirty="0" smtClean="0"/>
              <a:t>法则：</a:t>
            </a:r>
            <a:endParaRPr lang="zh-CN" altLang="en-US" dirty="0"/>
          </a:p>
        </p:txBody>
      </p:sp>
      <p:sp>
        <p:nvSpPr>
          <p:cNvPr id="17" name="TextBox 10"/>
          <p:cNvSpPr txBox="1"/>
          <p:nvPr/>
        </p:nvSpPr>
        <p:spPr>
          <a:xfrm>
            <a:off x="1222536" y="2415595"/>
            <a:ext cx="995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/>
              <a:t>老</a:t>
            </a:r>
            <a:r>
              <a:rPr lang="zh-CN" altLang="en-US" dirty="0" smtClean="0"/>
              <a:t>年代不应小于</a:t>
            </a:r>
            <a:r>
              <a:rPr lang="en-US" altLang="zh-CN" dirty="0" smtClean="0"/>
              <a:t>FullGC</a:t>
            </a:r>
            <a:r>
              <a:rPr lang="zh-CN" altLang="en-US" dirty="0" smtClean="0"/>
              <a:t>后老年代空间占用量的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</a:t>
            </a:r>
            <a:endParaRPr lang="en-US" altLang="zh-CN" dirty="0"/>
          </a:p>
        </p:txBody>
      </p:sp>
      <p:sp>
        <p:nvSpPr>
          <p:cNvPr id="19" name="TextBox 10"/>
          <p:cNvSpPr txBox="1"/>
          <p:nvPr/>
        </p:nvSpPr>
        <p:spPr>
          <a:xfrm>
            <a:off x="1222536" y="2959468"/>
            <a:ext cx="9668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XX:PermSize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XX:MaxPermSize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1.2-1.5</a:t>
            </a:r>
            <a:r>
              <a:rPr lang="zh-CN" altLang="en-US" dirty="0" smtClean="0"/>
              <a:t>倍</a:t>
            </a:r>
            <a:r>
              <a:rPr lang="en-US" altLang="zh-CN" dirty="0" smtClean="0"/>
              <a:t>FullGC</a:t>
            </a:r>
            <a:r>
              <a:rPr lang="zh-CN" altLang="en-US" dirty="0" smtClean="0"/>
              <a:t>后的永久代空间占用量</a:t>
            </a:r>
            <a:endParaRPr lang="en-US" altLang="zh-CN" dirty="0" smtClean="0"/>
          </a:p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1-1.5</a:t>
            </a:r>
            <a:r>
              <a:rPr lang="zh-CN" altLang="en-US" dirty="0" smtClean="0"/>
              <a:t>倍</a:t>
            </a:r>
            <a:r>
              <a:rPr lang="en-US" altLang="zh-CN" dirty="0" smtClean="0"/>
              <a:t>FullGC</a:t>
            </a:r>
            <a:r>
              <a:rPr lang="zh-CN" altLang="en-US" dirty="0" smtClean="0"/>
              <a:t>后的老年代空间占用量</a:t>
            </a:r>
            <a:endParaRPr lang="en-US" altLang="zh-CN" dirty="0" smtClean="0"/>
          </a:p>
          <a:p>
            <a:pPr marL="457200" indent="-457200"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视应用情况设置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及预留直接内存等空间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2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550</Words>
  <Application>Microsoft Office PowerPoint</Application>
  <PresentationFormat>宽屏</PresentationFormat>
  <Paragraphs>194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cdtangpengfei</dc:creator>
  <cp:lastModifiedBy>Administrator</cp:lastModifiedBy>
  <cp:revision>208</cp:revision>
  <dcterms:created xsi:type="dcterms:W3CDTF">2014-10-13T13:43:36Z</dcterms:created>
  <dcterms:modified xsi:type="dcterms:W3CDTF">2015-07-28T06:53:41Z</dcterms:modified>
</cp:coreProperties>
</file>