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50ab2eb57cd84a1f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95" r:id="rId3"/>
    <p:sldId id="308" r:id="rId4"/>
    <p:sldId id="321" r:id="rId5"/>
    <p:sldId id="322" r:id="rId6"/>
    <p:sldId id="309" r:id="rId7"/>
    <p:sldId id="323" r:id="rId8"/>
    <p:sldId id="324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268" r:id="rId17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346" autoAdjust="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2BC1-8799-4890-83E8-1B5483F40582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CE21-7445-4250-A054-9FF5499D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0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r>
              <a:rPr lang="zh-CN" altLang="en-US" dirty="0" smtClean="0"/>
              <a:t>算法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垃圾优先，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的时候并不是全部满了操作一次，而是根据停顿时间，选择垃圾比较多的，进行收集</a:t>
            </a:r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年轻代采用分区，可以动态调整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区域大小，来调整整体性能（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区调大，可以提高吞吐率；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区调小，可以提高</a:t>
            </a:r>
            <a:r>
              <a:rPr lang="en-US" altLang="zh-CN" dirty="0" err="1" smtClean="0"/>
              <a:t>yonggc</a:t>
            </a:r>
            <a:r>
              <a:rPr lang="zh-CN" altLang="en-US" dirty="0" smtClean="0"/>
              <a:t>的停顿时间）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在运行过程中主要包含如下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种操作方式：</a:t>
            </a:r>
          </a:p>
          <a:p>
            <a:r>
              <a:rPr lang="en-US" altLang="zh-CN" dirty="0" smtClean="0"/>
              <a:t>YGC</a:t>
            </a:r>
            <a:r>
              <a:rPr lang="zh-CN" altLang="en-US" dirty="0" smtClean="0"/>
              <a:t>（不同于</a:t>
            </a:r>
            <a:r>
              <a:rPr lang="en-US" altLang="zh-CN" dirty="0" smtClean="0"/>
              <a:t>CMS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并发阶段</a:t>
            </a:r>
          </a:p>
          <a:p>
            <a:r>
              <a:rPr lang="zh-CN" altLang="en-US" dirty="0" smtClean="0"/>
              <a:t>混合模式</a:t>
            </a:r>
          </a:p>
          <a:p>
            <a:r>
              <a:rPr lang="en-US" altLang="zh-CN" dirty="0" smtClean="0"/>
              <a:t>full GC</a:t>
            </a:r>
            <a:r>
              <a:rPr lang="zh-CN" altLang="en-US" dirty="0" smtClean="0"/>
              <a:t>（一般是</a:t>
            </a:r>
            <a:r>
              <a:rPr lang="en-US" altLang="zh-CN" dirty="0" smtClean="0"/>
              <a:t>G1</a:t>
            </a:r>
            <a:r>
              <a:rPr lang="zh-CN" altLang="en-US" dirty="0" smtClean="0"/>
              <a:t>出现问题时发生）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1.g1</a:t>
            </a:r>
            <a:r>
              <a:rPr lang="zh-CN" altLang="en-US" dirty="0" smtClean="0"/>
              <a:t>的新生代回收算法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标记阶段，用到了卡表技术（不会扫描所有的老生代！）</a:t>
            </a:r>
          </a:p>
          <a:p>
            <a:r>
              <a:rPr lang="en-US" altLang="zh-CN" dirty="0" smtClean="0"/>
              <a:t>2.g1</a:t>
            </a:r>
            <a:r>
              <a:rPr lang="zh-CN" altLang="en-US" dirty="0" smtClean="0"/>
              <a:t>的老生代回收算法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初始标记阶段是一次</a:t>
            </a:r>
            <a:r>
              <a:rPr lang="en-US" altLang="zh-CN" dirty="0" err="1" smtClean="0"/>
              <a:t>yonggc</a:t>
            </a:r>
            <a:r>
              <a:rPr lang="zh-CN" altLang="en-US" dirty="0" smtClean="0"/>
              <a:t>之后产生的</a:t>
            </a:r>
            <a:r>
              <a:rPr lang="en-US" altLang="zh-CN" dirty="0" err="1" smtClean="0"/>
              <a:t>gcroots</a:t>
            </a:r>
            <a:r>
              <a:rPr lang="zh-CN" altLang="en-US" dirty="0" smtClean="0"/>
              <a:t>（先干掉了新生代的垃圾，再来干掉老生代垃圾），放在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中。</a:t>
            </a:r>
          </a:p>
          <a:p>
            <a:r>
              <a:rPr lang="zh-CN" altLang="en-US" dirty="0" smtClean="0"/>
              <a:t>独占清理阶段，标记哪些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是空的，哪些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垃圾多。</a:t>
            </a:r>
          </a:p>
          <a:p>
            <a:r>
              <a:rPr lang="zh-CN" altLang="en-US" dirty="0" smtClean="0"/>
              <a:t>并发清理阶段，清理那些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全部对象可以回收的区域。（回收比例低）</a:t>
            </a:r>
          </a:p>
          <a:p>
            <a:r>
              <a:rPr lang="zh-CN" altLang="en-US" dirty="0" smtClean="0"/>
              <a:t>对于剩余的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区的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会在混合回收阶段（和</a:t>
            </a:r>
            <a:r>
              <a:rPr lang="en-US" altLang="zh-CN" dirty="0" err="1" smtClean="0"/>
              <a:t>yonggc</a:t>
            </a:r>
            <a:r>
              <a:rPr lang="zh-CN" altLang="en-US" dirty="0" smtClean="0"/>
              <a:t>一起执行）一起标记整理。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CE21-7445-4250-A054-9FF5499D85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1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CE21-7445-4250-A054-9FF5499D85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0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E1C8-EF23-4DA9-A395-3EF9317F4EB4}" type="datetimeFigureOut">
              <a:rPr lang="zh-CN" altLang="en-US" smtClean="0"/>
              <a:pPr/>
              <a:t>2019/3/11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-47898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132138" y="1673102"/>
            <a:ext cx="3960440" cy="4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3000"/>
              </a:lnSpc>
              <a:spcBef>
                <a:spcPct val="50000"/>
              </a:spcBef>
            </a:pPr>
            <a:r>
              <a:rPr lang="en-US" altLang="zh-CN" sz="3000" dirty="0" smtClean="0">
                <a:solidFill>
                  <a:schemeClr val="bg1"/>
                </a:solidFill>
                <a:ea typeface="微软雅黑" pitchFamily="34" charset="-122"/>
              </a:rPr>
              <a:t>JVM</a:t>
            </a:r>
            <a:r>
              <a:rPr lang="zh-CN" altLang="en-US" sz="3000" dirty="0" smtClean="0">
                <a:solidFill>
                  <a:schemeClr val="bg1"/>
                </a:solidFill>
                <a:ea typeface="微软雅黑" pitchFamily="34" charset="-122"/>
              </a:rPr>
              <a:t>性能</a:t>
            </a:r>
            <a:r>
              <a:rPr lang="zh-CN" altLang="en-US" sz="3000" dirty="0">
                <a:solidFill>
                  <a:schemeClr val="bg1"/>
                </a:solidFill>
                <a:ea typeface="微软雅黑" pitchFamily="34" charset="-122"/>
              </a:rPr>
              <a:t>调优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052062" y="3709800"/>
            <a:ext cx="3023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姓名       杨坤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45124" y="4349740"/>
            <a:ext cx="338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72456" y="2885638"/>
            <a:ext cx="6552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  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物流研发部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服务研发部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平台研发部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ea typeface="微软雅黑" pitchFamily="34" charset="-122"/>
              </a:rPr>
              <a:t>JVM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itchFamily="34" charset="-122"/>
              </a:rPr>
              <a:t>性能调优实践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0823"/>
            <a:ext cx="6137830" cy="162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91580" y="3789040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存在问题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dirty="0" smtClean="0"/>
              <a:t>调用接口偶尔耗时过长，由</a:t>
            </a:r>
            <a:r>
              <a:rPr lang="en-US" altLang="zh-CN" dirty="0" smtClean="0"/>
              <a:t>GC</a:t>
            </a:r>
            <a:r>
              <a:rPr lang="zh-CN" altLang="en-US" dirty="0" smtClean="0"/>
              <a:t>卡顿</a:t>
            </a:r>
            <a:r>
              <a:rPr lang="zh-CN" altLang="en-US" dirty="0"/>
              <a:t>引起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yonggc</a:t>
            </a:r>
            <a:r>
              <a:rPr lang="zh-CN" altLang="en-US" dirty="0" smtClean="0"/>
              <a:t>偶尔会达到</a:t>
            </a:r>
            <a:r>
              <a:rPr lang="en-US" altLang="zh-CN" dirty="0" smtClean="0"/>
              <a:t>2s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有时候达到</a:t>
            </a:r>
            <a:r>
              <a:rPr lang="en-US" altLang="zh-CN" dirty="0" smtClean="0"/>
              <a:t>8s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91580" y="99382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案例一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应用</a:t>
            </a:r>
            <a:r>
              <a:rPr lang="en-US" altLang="zh-CN" b="1" dirty="0" err="1" smtClean="0">
                <a:solidFill>
                  <a:srgbClr val="00B0F0"/>
                </a:solidFill>
              </a:rPr>
              <a:t>FullGC</a:t>
            </a:r>
            <a:r>
              <a:rPr lang="zh-CN" altLang="en-US" b="1" dirty="0" smtClean="0">
                <a:solidFill>
                  <a:srgbClr val="00B0F0"/>
                </a:solidFill>
              </a:rPr>
              <a:t>比较频繁、</a:t>
            </a:r>
            <a:r>
              <a:rPr lang="en-US" altLang="zh-CN" b="1" dirty="0" err="1" smtClean="0">
                <a:solidFill>
                  <a:srgbClr val="00B0F0"/>
                </a:solidFill>
              </a:rPr>
              <a:t>yonggc</a:t>
            </a:r>
            <a:r>
              <a:rPr lang="zh-CN" altLang="en-US" b="1" dirty="0" smtClean="0">
                <a:solidFill>
                  <a:srgbClr val="00B0F0"/>
                </a:solidFill>
              </a:rPr>
              <a:t>时间长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</a:rPr>
              <a:t>JVM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</a:rPr>
              <a:t>性能调优实践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112474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Fullgc</a:t>
            </a:r>
            <a:r>
              <a:rPr lang="zh-CN" altLang="en-US" b="1" dirty="0" smtClean="0"/>
              <a:t>时间较长原因：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默认并行垃圾收集器开启</a:t>
            </a:r>
            <a:r>
              <a:rPr lang="en-US" altLang="zh-CN" dirty="0" err="1" smtClean="0"/>
              <a:t>UseAdaptiveSizePolicy</a:t>
            </a:r>
            <a:r>
              <a:rPr lang="zh-CN" altLang="en-US" dirty="0" smtClean="0"/>
              <a:t>，会根据吞吐量动态调整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区大小，导致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区极小，对象直接到老年代，引起较频繁的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增长。</a:t>
            </a:r>
            <a:endParaRPr lang="en-US" altLang="zh-C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848872" cy="273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4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</a:rPr>
              <a:t>JVM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</a:rPr>
              <a:t>性能调优实践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6100" y="980728"/>
            <a:ext cx="8087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提高</a:t>
            </a:r>
            <a:r>
              <a:rPr lang="en-US" altLang="zh-CN" dirty="0" err="1"/>
              <a:t>F</a:t>
            </a:r>
            <a:r>
              <a:rPr lang="en-US" altLang="zh-CN" dirty="0" err="1" smtClean="0"/>
              <a:t>ullgc</a:t>
            </a:r>
            <a:r>
              <a:rPr lang="zh-CN" altLang="en-US" dirty="0"/>
              <a:t>性能？ 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Fullgc</a:t>
            </a:r>
            <a:r>
              <a:rPr lang="zh-CN" altLang="en-US" b="1" dirty="0">
                <a:solidFill>
                  <a:srgbClr val="00B0F0"/>
                </a:solidFill>
              </a:rPr>
              <a:t>性能优化 </a:t>
            </a:r>
            <a:r>
              <a:rPr lang="en-US" altLang="zh-CN" b="1" dirty="0">
                <a:solidFill>
                  <a:srgbClr val="00B0F0"/>
                </a:solidFill>
              </a:rPr>
              <a:t>=</a:t>
            </a:r>
            <a:r>
              <a:rPr lang="zh-CN" altLang="en-US" b="1" dirty="0">
                <a:solidFill>
                  <a:srgbClr val="00B0F0"/>
                </a:solidFill>
              </a:rPr>
              <a:t>减小移动到老年代的对象数量  </a:t>
            </a:r>
            <a:r>
              <a:rPr lang="en-US" altLang="zh-CN" b="1" dirty="0">
                <a:solidFill>
                  <a:srgbClr val="00B0F0"/>
                </a:solidFill>
              </a:rPr>
              <a:t>+  </a:t>
            </a:r>
            <a:r>
              <a:rPr lang="zh-CN" altLang="en-US" b="1" dirty="0">
                <a:solidFill>
                  <a:srgbClr val="00B0F0"/>
                </a:solidFill>
              </a:rPr>
              <a:t>减小一</a:t>
            </a:r>
            <a:r>
              <a:rPr lang="zh-CN" altLang="en-US" b="1" dirty="0" smtClean="0">
                <a:solidFill>
                  <a:srgbClr val="00B0F0"/>
                </a:solidFill>
              </a:rPr>
              <a:t>次</a:t>
            </a:r>
            <a:r>
              <a:rPr lang="en-US" altLang="zh-CN" b="1" dirty="0" err="1" smtClean="0">
                <a:solidFill>
                  <a:srgbClr val="00B0F0"/>
                </a:solidFill>
              </a:rPr>
              <a:t>Fullgc</a:t>
            </a:r>
            <a:r>
              <a:rPr lang="zh-CN" altLang="en-US" b="1" dirty="0">
                <a:solidFill>
                  <a:srgbClr val="00B0F0"/>
                </a:solidFill>
              </a:rPr>
              <a:t>的内存大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扩大</a:t>
            </a:r>
            <a:r>
              <a:rPr lang="en-US" altLang="zh-CN" dirty="0" smtClean="0"/>
              <a:t>s</a:t>
            </a:r>
            <a:r>
              <a:rPr lang="zh-CN" altLang="en-US" dirty="0"/>
              <a:t>区的大小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提前</a:t>
            </a:r>
            <a:r>
              <a:rPr lang="en-US" altLang="zh-CN" dirty="0" err="1"/>
              <a:t>F</a:t>
            </a:r>
            <a:r>
              <a:rPr lang="en-US" altLang="zh-CN" dirty="0" err="1" smtClean="0"/>
              <a:t>ullgc</a:t>
            </a:r>
            <a:endParaRPr lang="en-US" altLang="zh-CN" dirty="0"/>
          </a:p>
          <a:p>
            <a:r>
              <a:rPr lang="en-US" altLang="zh-CN" dirty="0"/>
              <a:t>   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可以参考前面</a:t>
            </a:r>
            <a:r>
              <a:rPr lang="en-US" altLang="zh-CN" dirty="0" smtClean="0"/>
              <a:t>CMS</a:t>
            </a:r>
            <a:r>
              <a:rPr lang="zh-CN" altLang="en-US" dirty="0" smtClean="0"/>
              <a:t>配置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6" y="3212976"/>
            <a:ext cx="8208912" cy="331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</a:rPr>
              <a:t>JVM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</a:rPr>
              <a:t>性能调优实践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6100" y="980728"/>
            <a:ext cx="80873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如何提高</a:t>
            </a:r>
            <a:r>
              <a:rPr lang="en-US" altLang="zh-CN" dirty="0" err="1"/>
              <a:t>jvm</a:t>
            </a:r>
            <a:r>
              <a:rPr lang="en-US" altLang="zh-CN" dirty="0"/>
              <a:t> </a:t>
            </a:r>
            <a:r>
              <a:rPr lang="en-US" altLang="zh-CN" dirty="0" err="1"/>
              <a:t>yonggc</a:t>
            </a:r>
            <a:r>
              <a:rPr lang="zh-CN" altLang="en-US" dirty="0"/>
              <a:t>的性能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标记、复制、映射、清除，其中最消耗时间的是复制！如何减小复制时间？</a:t>
            </a:r>
          </a:p>
          <a:p>
            <a:r>
              <a:rPr lang="zh-CN" altLang="en-US" dirty="0"/>
              <a:t>   </a:t>
            </a:r>
            <a:endParaRPr lang="en-US" altLang="zh-CN" dirty="0" smtClean="0"/>
          </a:p>
          <a:p>
            <a:r>
              <a:rPr lang="en-US" altLang="zh-CN" sz="2000" b="1" dirty="0" err="1" smtClean="0">
                <a:solidFill>
                  <a:srgbClr val="00B0F0"/>
                </a:solidFill>
              </a:rPr>
              <a:t>yonggc</a:t>
            </a:r>
            <a:r>
              <a:rPr lang="zh-CN" altLang="en-US" sz="2000" b="1" dirty="0">
                <a:solidFill>
                  <a:srgbClr val="00B0F0"/>
                </a:solidFill>
              </a:rPr>
              <a:t>性能优化 </a:t>
            </a:r>
            <a:r>
              <a:rPr lang="en-US" altLang="zh-CN" sz="2000" b="1" dirty="0">
                <a:solidFill>
                  <a:srgbClr val="00B0F0"/>
                </a:solidFill>
              </a:rPr>
              <a:t>= </a:t>
            </a:r>
            <a:r>
              <a:rPr lang="zh-CN" altLang="en-US" sz="2000" b="1" dirty="0">
                <a:solidFill>
                  <a:srgbClr val="00B0F0"/>
                </a:solidFill>
              </a:rPr>
              <a:t>减少存活的对象数量  </a:t>
            </a:r>
            <a:r>
              <a:rPr lang="en-US" altLang="zh-CN" sz="2000" b="1" dirty="0">
                <a:solidFill>
                  <a:srgbClr val="00B0F0"/>
                </a:solidFill>
              </a:rPr>
              <a:t>+  </a:t>
            </a:r>
            <a:r>
              <a:rPr lang="zh-CN" altLang="en-US" sz="2000" b="1" dirty="0">
                <a:solidFill>
                  <a:srgbClr val="00B0F0"/>
                </a:solidFill>
              </a:rPr>
              <a:t>减少单个存活对象的大小！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160" y="2636912"/>
            <a:ext cx="8087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1)</a:t>
            </a:r>
            <a:r>
              <a:rPr lang="zh-CN" altLang="en-US" b="1" dirty="0" smtClean="0"/>
              <a:t>通过</a:t>
            </a:r>
            <a:r>
              <a:rPr lang="zh-CN" altLang="en-US" b="1" dirty="0"/>
              <a:t>提高接口查询性能来减少</a:t>
            </a:r>
            <a:r>
              <a:rPr lang="en-US" altLang="zh-CN" b="1" dirty="0"/>
              <a:t>JVM</a:t>
            </a:r>
            <a:r>
              <a:rPr lang="zh-CN" altLang="en-US" b="1" dirty="0"/>
              <a:t>停顿</a:t>
            </a:r>
            <a:r>
              <a:rPr lang="zh-CN" altLang="en-US" b="1" dirty="0" smtClean="0"/>
              <a:t>时间：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提高</a:t>
            </a:r>
            <a:r>
              <a:rPr lang="zh-CN" altLang="en-US" dirty="0"/>
              <a:t>性能</a:t>
            </a:r>
            <a:r>
              <a:rPr lang="en-US" altLang="zh-CN" dirty="0"/>
              <a:t>---&gt;</a:t>
            </a:r>
            <a:r>
              <a:rPr lang="en-US" altLang="zh-CN" dirty="0" err="1"/>
              <a:t>stw</a:t>
            </a:r>
            <a:r>
              <a:rPr lang="zh-CN" altLang="en-US" dirty="0"/>
              <a:t>需要移动的对象就会</a:t>
            </a:r>
            <a:r>
              <a:rPr lang="zh-CN" altLang="en-US" dirty="0" smtClean="0"/>
              <a:t>少</a:t>
            </a:r>
            <a:r>
              <a:rPr lang="en-US" altLang="zh-CN" dirty="0" smtClean="0"/>
              <a:t>---&gt;</a:t>
            </a:r>
            <a:r>
              <a:rPr lang="en-US" altLang="zh-CN" dirty="0" err="1"/>
              <a:t>gc</a:t>
            </a:r>
            <a:r>
              <a:rPr lang="zh-CN" altLang="en-US" dirty="0"/>
              <a:t>性能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优化</a:t>
            </a:r>
            <a:r>
              <a:rPr lang="zh-CN" altLang="en-US" dirty="0"/>
              <a:t>查询揽件单信息接口中</a:t>
            </a:r>
            <a:r>
              <a:rPr lang="en-US" altLang="zh-CN" dirty="0"/>
              <a:t>4</a:t>
            </a:r>
            <a:r>
              <a:rPr lang="zh-CN" altLang="en-US" dirty="0"/>
              <a:t>表</a:t>
            </a:r>
            <a:r>
              <a:rPr lang="zh-CN" altLang="en-US" dirty="0" smtClean="0"/>
              <a:t>关联的慢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优化查询包裹接口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次循环调用数据库接口的问题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优化</a:t>
            </a:r>
            <a:r>
              <a:rPr lang="en-US" altLang="zh-CN" dirty="0" err="1" smtClean="0"/>
              <a:t>jsf</a:t>
            </a:r>
            <a:r>
              <a:rPr lang="zh-CN" altLang="en-US" dirty="0" smtClean="0"/>
              <a:t>性能</a:t>
            </a:r>
            <a:r>
              <a:rPr lang="zh-CN" altLang="en-US" dirty="0"/>
              <a:t>，</a:t>
            </a:r>
            <a:r>
              <a:rPr lang="zh-CN" altLang="en-US" dirty="0" smtClean="0"/>
              <a:t>将</a:t>
            </a:r>
            <a:r>
              <a:rPr lang="en-US" altLang="zh-CN" dirty="0" err="1"/>
              <a:t>jsf</a:t>
            </a:r>
            <a:r>
              <a:rPr lang="zh-CN" altLang="en-US" dirty="0"/>
              <a:t>内部</a:t>
            </a:r>
            <a:r>
              <a:rPr lang="en-US" altLang="zh-CN" dirty="0" err="1"/>
              <a:t>io</a:t>
            </a:r>
            <a:r>
              <a:rPr lang="zh-CN" altLang="en-US" dirty="0"/>
              <a:t>线程池默认的数量</a:t>
            </a:r>
            <a:r>
              <a:rPr lang="en-US" altLang="zh-CN" dirty="0"/>
              <a:t>8</a:t>
            </a:r>
            <a:r>
              <a:rPr lang="zh-CN" altLang="en-US" dirty="0"/>
              <a:t>，调整为</a:t>
            </a:r>
            <a:r>
              <a:rPr lang="en-US" altLang="zh-CN" dirty="0" smtClean="0"/>
              <a:t>16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优化外部系统调用接口调用量，将包裹维度改成订单维度，减少调用次数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5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</a:rPr>
              <a:t>JVM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</a:rPr>
              <a:t>性能调优实践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234" y="1196752"/>
            <a:ext cx="8087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b="1" dirty="0"/>
              <a:t>)</a:t>
            </a:r>
            <a:r>
              <a:rPr lang="zh-CN" altLang="en-US" b="1" dirty="0"/>
              <a:t>通过减少查询对象大小来减少</a:t>
            </a:r>
            <a:r>
              <a:rPr lang="en-US" altLang="zh-CN" b="1" dirty="0"/>
              <a:t>JVM</a:t>
            </a:r>
            <a:r>
              <a:rPr lang="zh-CN" altLang="en-US" b="1" dirty="0" smtClean="0"/>
              <a:t>停顿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较小</a:t>
            </a:r>
            <a:r>
              <a:rPr lang="zh-CN" altLang="en-US" dirty="0"/>
              <a:t>对象</a:t>
            </a:r>
            <a:r>
              <a:rPr lang="en-US" altLang="zh-CN" dirty="0"/>
              <a:t>---&gt;</a:t>
            </a:r>
            <a:r>
              <a:rPr lang="en-US" altLang="zh-CN" dirty="0" err="1"/>
              <a:t>stw</a:t>
            </a:r>
            <a:r>
              <a:rPr lang="zh-CN" altLang="en-US" dirty="0"/>
              <a:t>移动对象花费更少时间</a:t>
            </a:r>
            <a:r>
              <a:rPr lang="en-US" altLang="zh-CN" dirty="0"/>
              <a:t>----&gt;</a:t>
            </a:r>
            <a:r>
              <a:rPr lang="en-US" altLang="zh-CN" dirty="0" err="1"/>
              <a:t>gc</a:t>
            </a:r>
            <a:r>
              <a:rPr lang="zh-CN" altLang="en-US" dirty="0"/>
              <a:t>性能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内部</a:t>
            </a:r>
            <a:r>
              <a:rPr lang="zh-CN" altLang="en-US" dirty="0"/>
              <a:t>业务大对象查询优化</a:t>
            </a:r>
          </a:p>
          <a:p>
            <a:r>
              <a:rPr lang="zh-CN" altLang="en-US" dirty="0"/>
              <a:t>     </a:t>
            </a:r>
            <a:r>
              <a:rPr lang="zh-CN" altLang="en-US" dirty="0" smtClean="0"/>
              <a:t> 所有</a:t>
            </a:r>
            <a:r>
              <a:rPr lang="zh-CN" altLang="en-US" dirty="0"/>
              <a:t>接口都是查询表的全部字段，造成对象较大，浪费内存，影响</a:t>
            </a:r>
            <a:r>
              <a:rPr lang="en-US" altLang="zh-CN" dirty="0" err="1"/>
              <a:t>gc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6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微软雅黑" pitchFamily="34" charset="-122"/>
              </a:rPr>
              <a:t>JVM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</a:rPr>
              <a:t>性能调优实践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234" y="1196752"/>
            <a:ext cx="8087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案例二：</a:t>
            </a:r>
            <a:r>
              <a:rPr lang="zh-CN" altLang="en-US" b="1" dirty="0">
                <a:solidFill>
                  <a:srgbClr val="00B0F0"/>
                </a:solidFill>
              </a:rPr>
              <a:t>线</a:t>
            </a:r>
            <a:r>
              <a:rPr lang="zh-CN" altLang="en-US" b="1" dirty="0" smtClean="0">
                <a:solidFill>
                  <a:srgbClr val="00B0F0"/>
                </a:solidFill>
              </a:rPr>
              <a:t>上报表应用堆告警使用率超过</a:t>
            </a:r>
            <a:r>
              <a:rPr lang="en-US" altLang="zh-CN" b="1" dirty="0" smtClean="0">
                <a:solidFill>
                  <a:srgbClr val="00B0F0"/>
                </a:solidFill>
              </a:rPr>
              <a:t>80%</a:t>
            </a:r>
          </a:p>
          <a:p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某个</a:t>
            </a:r>
            <a:r>
              <a:rPr lang="zh-CN" altLang="en-US" dirty="0" smtClean="0"/>
              <a:t>报表数据查询没有加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分页，导致一次查询</a:t>
            </a:r>
            <a:r>
              <a:rPr lang="en-US" altLang="zh-CN" dirty="0" smtClean="0"/>
              <a:t>5w</a:t>
            </a:r>
            <a:r>
              <a:rPr lang="zh-CN" altLang="en-US" dirty="0" smtClean="0"/>
              <a:t>条数据，触发</a:t>
            </a:r>
            <a:r>
              <a:rPr lang="en-US" altLang="zh-CN" dirty="0" err="1" smtClean="0"/>
              <a:t>jvm</a:t>
            </a:r>
            <a:r>
              <a:rPr lang="zh-CN" altLang="en-US" dirty="0"/>
              <a:t>堆</a:t>
            </a:r>
            <a:r>
              <a:rPr lang="zh-CN" altLang="en-US" dirty="0" smtClean="0"/>
              <a:t>告警，应用运行卡顿。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: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limit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zh-CN" altLang="en-US" dirty="0" smtClean="0"/>
              <a:t>一次路由维护异常，导致形成环形路由，查询进入死循环，堆一直增长直到告警。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:</a:t>
            </a:r>
            <a:r>
              <a:rPr lang="zh-CN" altLang="en-US" dirty="0" smtClean="0"/>
              <a:t>页面维护路由时，校验是否有循环路由；路由次数限制最多</a:t>
            </a:r>
            <a:r>
              <a:rPr lang="en-US" altLang="zh-CN" dirty="0" smtClean="0"/>
              <a:t>8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问题定位和分析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命令查询各个对象在堆内存中的占用情况，找出</a:t>
            </a:r>
            <a:endParaRPr lang="en-US" altLang="zh-CN" dirty="0" smtClean="0"/>
          </a:p>
          <a:p>
            <a:r>
              <a:rPr lang="zh-CN" altLang="en-US" dirty="0" smtClean="0"/>
              <a:t>异常对象，并定位到对应的逻辑。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3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2774" y="1773238"/>
            <a:ext cx="799167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Thanks</a:t>
            </a: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</a:rPr>
              <a:t>请</a:t>
            </a:r>
            <a:r>
              <a:rPr lang="zh-CN" altLang="en-US" sz="6600" dirty="0">
                <a:solidFill>
                  <a:schemeClr val="bg1"/>
                </a:solidFill>
              </a:rPr>
              <a:t>大家</a:t>
            </a:r>
            <a:r>
              <a:rPr lang="zh-CN" altLang="en-US" sz="6600" dirty="0" smtClean="0">
                <a:solidFill>
                  <a:schemeClr val="bg1"/>
                </a:solidFill>
              </a:rPr>
              <a:t>批评指正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应用部分3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en-US" altLang="zh-CN" sz="2700" dirty="0">
              <a:solidFill>
                <a:schemeClr val="bg1"/>
              </a:solidFill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63713" y="1557338"/>
            <a:ext cx="482451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算法和垃圾回收器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调优工具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性能调优实践</a:t>
            </a:r>
          </a:p>
          <a:p>
            <a:pPr marL="400050" indent="-400050">
              <a:lnSpc>
                <a:spcPct val="200000"/>
              </a:lnSpc>
              <a:buFont typeface="+mj-ea"/>
              <a:buAutoNum type="ea1JpnChsDbPeriod"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3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  <a:endParaRPr lang="zh-CN" altLang="en-US" sz="2000" b="1" kern="0" dirty="0">
              <a:solidFill>
                <a:srgbClr val="C8162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img.blog.csdn.net/20150720152805765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81884"/>
            <a:ext cx="5544616" cy="44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301208"/>
            <a:ext cx="43243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334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  <a:endParaRPr lang="zh-CN" altLang="en-US" sz="2000" b="1" kern="0" dirty="0">
              <a:solidFill>
                <a:srgbClr val="C8162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images2015.cnblogs.com/blog/341412/201703/341412-20170310111906594-13769107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400925" cy="381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948" y="-20988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000" b="1" kern="0" dirty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算法和垃圾回收器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790007" y="1077804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722" y="1700808"/>
            <a:ext cx="2724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标记</a:t>
            </a:r>
            <a:r>
              <a:rPr lang="en-US" altLang="zh-CN" dirty="0"/>
              <a:t>-</a:t>
            </a:r>
            <a:r>
              <a:rPr lang="zh-CN" altLang="en-US" dirty="0" smtClean="0"/>
              <a:t>清除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复制算法</a:t>
            </a:r>
            <a:r>
              <a:rPr lang="zh-CN" altLang="en-US" dirty="0"/>
              <a:t>　　　　　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标记</a:t>
            </a:r>
            <a:r>
              <a:rPr lang="en-US" altLang="zh-CN" dirty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分代收集</a:t>
            </a:r>
          </a:p>
        </p:txBody>
      </p:sp>
      <p:sp>
        <p:nvSpPr>
          <p:cNvPr id="9" name="矩形 8"/>
          <p:cNvSpPr/>
          <p:nvPr/>
        </p:nvSpPr>
        <p:spPr>
          <a:xfrm>
            <a:off x="4716016" y="11025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垃圾收集器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images2015.cnblogs.com/blog/995791/201702/995791-20170223212704976-17234857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00" y="1471872"/>
            <a:ext cx="4739616" cy="360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347864" y="5103120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并行收集器 </a:t>
            </a:r>
            <a:r>
              <a:rPr lang="en-US" altLang="zh-CN" dirty="0" smtClean="0"/>
              <a:t>:Parallel Scavenge  + </a:t>
            </a:r>
            <a:r>
              <a:rPr lang="en-US" altLang="zh-CN" dirty="0" err="1" smtClean="0"/>
              <a:t>ParallelOld</a:t>
            </a:r>
            <a:r>
              <a:rPr lang="en-US" altLang="zh-CN" dirty="0" smtClean="0"/>
              <a:t>   (1.8</a:t>
            </a:r>
            <a:r>
              <a:rPr lang="zh-CN" altLang="en-US" dirty="0" smtClean="0"/>
              <a:t>之前默认，吞吐量优先，适合后台作业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并行标记清除收集器</a:t>
            </a:r>
            <a:r>
              <a:rPr lang="en-US" altLang="zh-CN" b="1" dirty="0" smtClean="0"/>
              <a:t>:</a:t>
            </a:r>
            <a:r>
              <a:rPr lang="en-US" altLang="zh-CN" dirty="0" err="1" smtClean="0"/>
              <a:t>ParNew</a:t>
            </a:r>
            <a:r>
              <a:rPr lang="en-US" altLang="zh-CN" dirty="0" smtClean="0"/>
              <a:t>   +  CMS  </a:t>
            </a:r>
            <a:r>
              <a:rPr lang="zh-CN" altLang="en-US" dirty="0" smtClean="0"/>
              <a:t>（底延迟，适合用户交互）</a:t>
            </a:r>
            <a:r>
              <a:rPr lang="zh-CN" altLang="en-US" dirty="0"/>
              <a:t>　　　　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Garbage </a:t>
            </a:r>
            <a:r>
              <a:rPr lang="en-US" altLang="zh-CN" b="1" dirty="0" smtClean="0"/>
              <a:t>First</a:t>
            </a:r>
            <a:r>
              <a:rPr lang="en-US" altLang="zh-CN" b="1" dirty="0"/>
              <a:t>:</a:t>
            </a:r>
            <a:r>
              <a:rPr lang="en-US" altLang="zh-CN" b="1" dirty="0" smtClean="0"/>
              <a:t>G1   </a:t>
            </a:r>
            <a:r>
              <a:rPr lang="en-US" altLang="zh-CN" dirty="0" smtClean="0"/>
              <a:t>(1.9</a:t>
            </a:r>
            <a:r>
              <a:rPr lang="zh-CN" altLang="en-US" dirty="0" smtClean="0"/>
              <a:t>默认，低延迟，大内存，无碎片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000" b="1" kern="0" dirty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算法和垃圾回收器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6035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算法解决问题：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哪些</a:t>
            </a:r>
            <a:r>
              <a:rPr lang="zh-CN" altLang="en-US" dirty="0"/>
              <a:t>内存需要回收？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什么</a:t>
            </a:r>
            <a:r>
              <a:rPr lang="zh-CN" altLang="en-US" dirty="0"/>
              <a:t>时候回收？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</a:t>
            </a:r>
            <a:r>
              <a:rPr lang="zh-CN" altLang="en-US" dirty="0"/>
              <a:t>回收</a:t>
            </a:r>
            <a:r>
              <a:rPr lang="zh-CN" altLang="en-US" dirty="0" smtClean="0"/>
              <a:t>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9912" y="1030994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哪些内存需要收集？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引用计数算法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老牌</a:t>
            </a:r>
            <a:r>
              <a:rPr lang="zh-CN" altLang="en-US" dirty="0"/>
              <a:t>垃圾回收算法。无法处理循环引用，没有被</a:t>
            </a:r>
            <a:r>
              <a:rPr lang="en-US" altLang="zh-CN" dirty="0"/>
              <a:t>Java</a:t>
            </a:r>
            <a:r>
              <a:rPr lang="zh-CN" altLang="en-US" dirty="0"/>
              <a:t>采纳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根搜索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     GC </a:t>
            </a:r>
            <a:r>
              <a:rPr lang="en-US" altLang="zh-CN" dirty="0"/>
              <a:t>roots</a:t>
            </a:r>
            <a:r>
              <a:rPr lang="zh-CN" altLang="en-US" dirty="0"/>
              <a:t>的对象有以下几种：</a:t>
            </a:r>
          </a:p>
          <a:p>
            <a:r>
              <a:rPr lang="zh-CN" altLang="en-US" dirty="0"/>
              <a:t>     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/>
              <a:t>栈（栈帧中的本地变量表）中引用的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  </a:t>
            </a:r>
            <a:r>
              <a:rPr lang="en-US" altLang="zh-CN" dirty="0"/>
              <a:t>2)</a:t>
            </a:r>
            <a:r>
              <a:rPr lang="zh-CN" altLang="en-US" dirty="0"/>
              <a:t>方法区中的静态</a:t>
            </a:r>
            <a:r>
              <a:rPr lang="zh-CN" altLang="en-US" dirty="0" smtClean="0"/>
              <a:t>成员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方法区中的常量引用的对象（全局变量）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4)</a:t>
            </a:r>
            <a:r>
              <a:rPr lang="zh-CN" altLang="en-US" dirty="0"/>
              <a:t>本地方法栈中</a:t>
            </a:r>
            <a:r>
              <a:rPr lang="en-US" altLang="zh-CN" dirty="0"/>
              <a:t>JNI</a:t>
            </a:r>
            <a:r>
              <a:rPr lang="zh-CN" altLang="en-US" dirty="0"/>
              <a:t>（一般说的</a:t>
            </a:r>
            <a:r>
              <a:rPr lang="en-US" altLang="zh-CN" dirty="0"/>
              <a:t>Native</a:t>
            </a:r>
            <a:r>
              <a:rPr lang="zh-CN" altLang="en-US" dirty="0"/>
              <a:t>方法）引用的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41896" y="2492896"/>
            <a:ext cx="32388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什么时候回收</a:t>
            </a:r>
            <a:endParaRPr lang="en-US" altLang="zh-CN" b="1" dirty="0" smtClean="0"/>
          </a:p>
          <a:p>
            <a:r>
              <a:rPr lang="en-US" altLang="zh-CN" b="1" dirty="0" err="1" smtClean="0"/>
              <a:t>Yonggc</a:t>
            </a:r>
            <a:r>
              <a:rPr lang="zh-CN" altLang="en-US" b="1" dirty="0"/>
              <a:t>触发条件</a:t>
            </a:r>
            <a:r>
              <a:rPr lang="en-US" altLang="zh-CN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</a:t>
            </a:r>
            <a:r>
              <a:rPr lang="zh-CN" altLang="en-US" dirty="0"/>
              <a:t>区空间不足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 smtClean="0"/>
              <a:t>Fullgc</a:t>
            </a:r>
            <a:r>
              <a:rPr lang="zh-CN" altLang="en-US" b="1" dirty="0" smtClean="0"/>
              <a:t>触发条件</a:t>
            </a:r>
            <a:r>
              <a:rPr lang="en-US" altLang="zh-CN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Old</a:t>
            </a:r>
            <a:r>
              <a:rPr lang="zh-CN" altLang="en-US" dirty="0" smtClean="0"/>
              <a:t>区空间不足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Perm</a:t>
            </a:r>
            <a:r>
              <a:rPr lang="zh-CN" altLang="en-US" dirty="0" smtClean="0"/>
              <a:t>区空间不足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System.gc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新生代到老年代条件：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</a:t>
            </a:r>
            <a:r>
              <a:rPr lang="zh-CN" altLang="en-US" dirty="0" smtClean="0"/>
              <a:t>区空间不足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区搬动（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）超过一定次数（默认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相同</a:t>
            </a:r>
            <a:r>
              <a:rPr lang="en-US" altLang="zh-CN" dirty="0" smtClean="0"/>
              <a:t>age </a:t>
            </a:r>
            <a:r>
              <a:rPr lang="zh-CN" altLang="en-US" dirty="0" smtClean="0"/>
              <a:t>内存 </a:t>
            </a:r>
            <a:r>
              <a:rPr lang="en-US" altLang="zh-CN" dirty="0" smtClean="0"/>
              <a:t>&gt;  s/2</a:t>
            </a:r>
          </a:p>
        </p:txBody>
      </p:sp>
      <p:sp>
        <p:nvSpPr>
          <p:cNvPr id="17" name="矩形 16"/>
          <p:cNvSpPr/>
          <p:nvPr/>
        </p:nvSpPr>
        <p:spPr>
          <a:xfrm>
            <a:off x="3203848" y="4069258"/>
            <a:ext cx="2107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如何回收？</a:t>
            </a:r>
            <a:endParaRPr lang="zh-CN" altLang="en-US" b="1" dirty="0"/>
          </a:p>
        </p:txBody>
      </p:sp>
      <p:pic>
        <p:nvPicPr>
          <p:cNvPr id="4098" name="Picture 2" descr="https://awps-assets.meituan.net/mit-x/blog-images-bundle-2017/09cf176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00" y="4486517"/>
            <a:ext cx="5533804" cy="23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000" b="1" kern="0" dirty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算法和垃圾回收器</a:t>
            </a:r>
          </a:p>
        </p:txBody>
      </p:sp>
      <p:sp>
        <p:nvSpPr>
          <p:cNvPr id="16" name="矩形 15"/>
          <p:cNvSpPr/>
          <p:nvPr/>
        </p:nvSpPr>
        <p:spPr>
          <a:xfrm>
            <a:off x="466304" y="1008956"/>
            <a:ext cx="37444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Parallel Scavenge  + </a:t>
            </a:r>
            <a:r>
              <a:rPr lang="en-US" altLang="zh-CN" b="1" dirty="0" err="1"/>
              <a:t>ParallelOld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-Xss256k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 smtClean="0"/>
              <a:t>=512m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=512m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Xmx4096M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Xms4096M 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UseAdaptiveSizePolicy</a:t>
            </a:r>
            <a:r>
              <a:rPr lang="zh-CN" altLang="en-US" dirty="0" smtClean="0"/>
              <a:t>（自动调整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大小）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XX:GCTimeRatio</a:t>
            </a:r>
            <a:r>
              <a:rPr lang="en-US" altLang="zh-CN" dirty="0" smtClean="0"/>
              <a:t>(</a:t>
            </a:r>
            <a:r>
              <a:rPr lang="zh-CN" altLang="en-US" dirty="0" smtClean="0"/>
              <a:t>垃圾回收时间占总时间比例，默认</a:t>
            </a:r>
            <a:r>
              <a:rPr lang="en-US" altLang="zh-CN" dirty="0" smtClean="0"/>
              <a:t>99)</a:t>
            </a:r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XX:MaxGCPauseMillis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最大暂停时间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PrintTenuringDistribution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PrintGCDateStamps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PrintGCCause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Xloggc</a:t>
            </a:r>
            <a:r>
              <a:rPr lang="en-US" altLang="zh-CN" dirty="0"/>
              <a:t>:/export/Logs/</a:t>
            </a:r>
            <a:r>
              <a:rPr lang="en-US" altLang="zh-CN" dirty="0" err="1"/>
              <a:t>jvm</a:t>
            </a:r>
            <a:r>
              <a:rPr lang="en-US" altLang="zh-CN" dirty="0"/>
              <a:t>/gc.log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821436" y="1008956"/>
            <a:ext cx="40507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err="1"/>
              <a:t>ParNew</a:t>
            </a:r>
            <a:r>
              <a:rPr lang="en-US" altLang="zh-CN" b="1" dirty="0"/>
              <a:t>   +  CMS 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UseConcMarkSweepGC</a:t>
            </a: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（使用</a:t>
            </a:r>
            <a:r>
              <a:rPr lang="en-US" altLang="zh-CN" dirty="0" smtClean="0"/>
              <a:t>CMS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XX:CMSInitiatingOccupancyFraction</a:t>
            </a:r>
            <a:r>
              <a:rPr lang="en-US" altLang="zh-CN" dirty="0"/>
              <a:t>=70 </a:t>
            </a:r>
            <a:r>
              <a:rPr lang="zh-CN" altLang="en-US" dirty="0" smtClean="0"/>
              <a:t>（老年代使用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后触发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UseCMSInitiatingOccupancyOnly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（保证</a:t>
            </a:r>
            <a:r>
              <a:rPr lang="en-US" altLang="zh-CN" dirty="0" smtClean="0"/>
              <a:t>70%</a:t>
            </a:r>
            <a:r>
              <a:rPr lang="zh-CN" altLang="en-US" dirty="0" smtClean="0"/>
              <a:t>机制每次都生效）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CMSScavengeBeforeRemark</a:t>
            </a:r>
            <a:r>
              <a:rPr lang="en-US" altLang="zh-CN" dirty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之前触发一次</a:t>
            </a:r>
            <a:r>
              <a:rPr lang="en-US" altLang="zh-CN" dirty="0" err="1" smtClean="0"/>
              <a:t>yonggc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XX:CMSFullGCsBeforeCompaction</a:t>
            </a:r>
            <a:r>
              <a:rPr lang="en-US" altLang="zh-CN" dirty="0"/>
              <a:t>=5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之后进行内存</a:t>
            </a:r>
            <a:r>
              <a:rPr lang="zh-CN" altLang="en-US" dirty="0"/>
              <a:t>压缩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XX:+</a:t>
            </a:r>
            <a:r>
              <a:rPr lang="en-US" altLang="zh-CN" dirty="0" err="1"/>
              <a:t>ExplicitGCInvokesConcurrentAndUnloadsClasses</a:t>
            </a:r>
            <a:r>
              <a:rPr lang="en-US" altLang="zh-CN" dirty="0"/>
              <a:t>  (</a:t>
            </a:r>
            <a:r>
              <a:rPr lang="zh-CN" altLang="en-US" dirty="0"/>
              <a:t>允许手动调用</a:t>
            </a:r>
            <a:r>
              <a:rPr lang="en-US" altLang="zh-CN" dirty="0" err="1"/>
              <a:t>system.gc</a:t>
            </a:r>
            <a:r>
              <a:rPr lang="zh-CN" altLang="en-US" dirty="0"/>
              <a:t>触发</a:t>
            </a:r>
            <a:r>
              <a:rPr lang="en-US" altLang="zh-CN" dirty="0" err="1"/>
              <a:t>fullgc</a:t>
            </a:r>
            <a:r>
              <a:rPr lang="en-US" altLang="zh-CN" dirty="0"/>
              <a:t>,</a:t>
            </a:r>
            <a:r>
              <a:rPr lang="zh-CN" altLang="en-US" dirty="0"/>
              <a:t>并且清理</a:t>
            </a:r>
            <a:r>
              <a:rPr lang="en-US" altLang="zh-CN" dirty="0"/>
              <a:t>perm</a:t>
            </a:r>
            <a:r>
              <a:rPr lang="zh-CN" altLang="en-US" dirty="0"/>
              <a:t>区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XX:MaxTenuringThreshold</a:t>
            </a:r>
            <a:r>
              <a:rPr lang="en-US" altLang="zh-CN" dirty="0" smtClean="0"/>
              <a:t>=6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age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是晋升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187624" y="6271935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G1:-</a:t>
            </a:r>
            <a:r>
              <a:rPr lang="en-US" altLang="zh-CN" dirty="0" smtClean="0"/>
              <a:t>XX:+UseG1GC  -</a:t>
            </a:r>
            <a:r>
              <a:rPr lang="en-US" altLang="zh-CN" dirty="0" err="1" smtClean="0"/>
              <a:t>XX:MaxGCPauseMillis</a:t>
            </a:r>
            <a:r>
              <a:rPr lang="en-US" altLang="zh-CN" dirty="0" smtClean="0"/>
              <a:t>=800   -</a:t>
            </a:r>
            <a:r>
              <a:rPr lang="en-US" altLang="zh-CN" dirty="0" err="1" smtClean="0"/>
              <a:t>XX:MaxMetaspaceSize</a:t>
            </a:r>
            <a:r>
              <a:rPr lang="en-US" altLang="zh-CN" dirty="0" smtClean="0"/>
              <a:t>=512M</a:t>
            </a:r>
          </a:p>
        </p:txBody>
      </p:sp>
    </p:spTree>
    <p:extLst>
      <p:ext uri="{BB962C8B-B14F-4D97-AF65-F5344CB8AC3E}">
        <p14:creationId xmlns:p14="http://schemas.microsoft.com/office/powerpoint/2010/main" val="11403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err="1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b="1" kern="0" dirty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调优工具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jstack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查看运行时堆栈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 smtClean="0"/>
              <a:t>jmap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查看堆运行情况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 smtClean="0"/>
              <a:t>jstat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情况统计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" y="2178113"/>
            <a:ext cx="8279230" cy="28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" y="2852936"/>
            <a:ext cx="8018363" cy="362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6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412264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 err="1" smtClean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b="1" kern="0" dirty="0">
                <a:solidFill>
                  <a:srgbClr val="C81623"/>
                </a:solidFill>
                <a:latin typeface="微软雅黑" pitchFamily="34" charset="-122"/>
                <a:ea typeface="微软雅黑" pitchFamily="34" charset="-122"/>
              </a:rPr>
              <a:t>调优工具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GC</a:t>
            </a:r>
            <a:r>
              <a:rPr lang="zh-CN" altLang="en-US" dirty="0"/>
              <a:t>日志         查看</a:t>
            </a:r>
            <a:r>
              <a:rPr lang="en-US" altLang="zh-CN" dirty="0"/>
              <a:t>GC</a:t>
            </a:r>
            <a:r>
              <a:rPr lang="zh-CN" altLang="en-US" dirty="0"/>
              <a:t>单次</a:t>
            </a:r>
            <a:r>
              <a:rPr lang="zh-CN" altLang="en-US" dirty="0" smtClean="0"/>
              <a:t>耗时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xxfox.perfma.com  </a:t>
            </a:r>
            <a:r>
              <a:rPr lang="zh-CN" altLang="en-US" dirty="0"/>
              <a:t>性能调优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 smtClean="0"/>
              <a:t>jvisualvm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对象的依赖关系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3960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73" y="2048818"/>
            <a:ext cx="8047806" cy="477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9979</TotalTime>
  <Words>1242</Words>
  <Application>Microsoft Office PowerPoint</Application>
  <PresentationFormat>全屏显示(4:3)</PresentationFormat>
  <Paragraphs>158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Windows 用户</cp:lastModifiedBy>
  <cp:revision>468</cp:revision>
  <dcterms:created xsi:type="dcterms:W3CDTF">2013-03-28T09:11:53Z</dcterms:created>
  <dcterms:modified xsi:type="dcterms:W3CDTF">2019-03-12T06:00:59Z</dcterms:modified>
</cp:coreProperties>
</file>