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3"/>
  </p:notesMasterIdLst>
  <p:handoutMasterIdLst>
    <p:handoutMasterId r:id="rId54"/>
  </p:handoutMasterIdLst>
  <p:sldIdLst>
    <p:sldId id="256" r:id="rId2"/>
    <p:sldId id="372" r:id="rId3"/>
    <p:sldId id="382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8" r:id="rId12"/>
    <p:sldId id="362" r:id="rId13"/>
    <p:sldId id="292" r:id="rId14"/>
    <p:sldId id="363" r:id="rId15"/>
    <p:sldId id="364" r:id="rId16"/>
    <p:sldId id="295" r:id="rId17"/>
    <p:sldId id="365" r:id="rId18"/>
    <p:sldId id="296" r:id="rId19"/>
    <p:sldId id="366" r:id="rId20"/>
    <p:sldId id="367" r:id="rId21"/>
    <p:sldId id="297" r:id="rId22"/>
    <p:sldId id="370" r:id="rId23"/>
    <p:sldId id="369" r:id="rId24"/>
    <p:sldId id="379" r:id="rId25"/>
    <p:sldId id="373" r:id="rId26"/>
    <p:sldId id="298" r:id="rId27"/>
    <p:sldId id="381" r:id="rId28"/>
    <p:sldId id="388" r:id="rId29"/>
    <p:sldId id="374" r:id="rId30"/>
    <p:sldId id="380" r:id="rId31"/>
    <p:sldId id="386" r:id="rId32"/>
    <p:sldId id="389" r:id="rId33"/>
    <p:sldId id="387" r:id="rId34"/>
    <p:sldId id="385" r:id="rId35"/>
    <p:sldId id="375" r:id="rId36"/>
    <p:sldId id="376" r:id="rId37"/>
    <p:sldId id="377" r:id="rId38"/>
    <p:sldId id="390" r:id="rId39"/>
    <p:sldId id="391" r:id="rId40"/>
    <p:sldId id="392" r:id="rId41"/>
    <p:sldId id="393" r:id="rId42"/>
    <p:sldId id="394" r:id="rId43"/>
    <p:sldId id="378" r:id="rId44"/>
    <p:sldId id="395" r:id="rId45"/>
    <p:sldId id="396" r:id="rId46"/>
    <p:sldId id="397" r:id="rId47"/>
    <p:sldId id="400" r:id="rId48"/>
    <p:sldId id="398" r:id="rId49"/>
    <p:sldId id="399" r:id="rId50"/>
    <p:sldId id="401" r:id="rId51"/>
    <p:sldId id="402" r:id="rId52"/>
  </p:sldIdLst>
  <p:sldSz cx="24385588" cy="13717588"/>
  <p:notesSz cx="6858000" cy="9144000"/>
  <p:defaultTextStyle>
    <a:defPPr>
      <a:defRPr lang="ru-RU"/>
    </a:defPPr>
    <a:lvl1pPr marL="0" algn="l" defTabSz="2177241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1pPr>
    <a:lvl2pPr marL="1088620" algn="l" defTabSz="2177241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2pPr>
    <a:lvl3pPr marL="2177241" algn="l" defTabSz="2177241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3pPr>
    <a:lvl4pPr marL="3265861" algn="l" defTabSz="2177241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4pPr>
    <a:lvl5pPr marL="4354481" algn="l" defTabSz="2177241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5pPr>
    <a:lvl6pPr marL="5443102" algn="l" defTabSz="2177241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6531722" algn="l" defTabSz="2177241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7620342" algn="l" defTabSz="2177241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8708963" algn="l" defTabSz="2177241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B33F"/>
    <a:srgbClr val="349845"/>
    <a:srgbClr val="FF9908"/>
    <a:srgbClr val="15F7F2"/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7" autoAdjust="0"/>
    <p:restoredTop sz="91637" autoAdjust="0"/>
  </p:normalViewPr>
  <p:slideViewPr>
    <p:cSldViewPr snapToObjects="1">
      <p:cViewPr varScale="1">
        <p:scale>
          <a:sx n="37" d="100"/>
          <a:sy n="37" d="100"/>
        </p:scale>
        <p:origin x="-510" y="-60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2412"/>
    </p:cViewPr>
  </p:sorterViewPr>
  <p:notesViewPr>
    <p:cSldViewPr snapToObjects="1"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360045" cy="36004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F1639-6580-4FF4-BE2B-52A87B5B50D3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27D09-B22A-4241-8551-13B472770F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70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8D845-D8FE-4BF8-B456-D119ED589BB5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6D0C1-D942-453E-BAD7-B1191974A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245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365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1825" algn="l" defTabSz="122365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23650" algn="l" defTabSz="122365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35475" algn="l" defTabSz="122365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47300" algn="l" defTabSz="122365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59125" algn="l" defTabSz="122365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70950" algn="l" defTabSz="122365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82775" algn="l" defTabSz="122365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94600" algn="l" defTabSz="122365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6D0C1-D942-453E-BAD7-B1191974A33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225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6D0C1-D942-453E-BAD7-B1191974A33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225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6D0C1-D942-453E-BAD7-B1191974A33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225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6D0C1-D942-453E-BAD7-B1191974A33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225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6D0C1-D942-453E-BAD7-B1191974A33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22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Похожее изображение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8" y="504909"/>
            <a:ext cx="24247332" cy="1270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316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пка и блок тек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093" y="3666656"/>
            <a:ext cx="13906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81" y="2031845"/>
            <a:ext cx="15144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9" y="3290055"/>
            <a:ext cx="10858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 userDrawn="1"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4" y="5145188"/>
            <a:ext cx="10287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868" y="5168117"/>
            <a:ext cx="11811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 userDrawn="1"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29" y="8150604"/>
            <a:ext cx="1072130" cy="1353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 userDrawn="1"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118" y="8371064"/>
            <a:ext cx="990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4" y="9911281"/>
            <a:ext cx="9906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7" y="6657421"/>
            <a:ext cx="9810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581" y="377984"/>
            <a:ext cx="12096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Скругленный прямоугольник 18"/>
          <p:cNvSpPr/>
          <p:nvPr userDrawn="1"/>
        </p:nvSpPr>
        <p:spPr>
          <a:xfrm>
            <a:off x="3064272" y="234058"/>
            <a:ext cx="21081850" cy="151388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3551713" y="522688"/>
            <a:ext cx="20179427" cy="80970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 marL="0" indent="0">
              <a:buNone/>
              <a:defRPr sz="6000" b="1" i="1" baseline="0">
                <a:solidFill>
                  <a:srgbClr val="6DB33F"/>
                </a:solidFill>
              </a:defRPr>
            </a:lvl1pPr>
          </a:lstStyle>
          <a:p>
            <a:pPr lvl="0"/>
            <a:r>
              <a:rPr lang="ru-RU" dirty="0" smtClean="0"/>
              <a:t>Введите текст описания слайда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481" y="6993428"/>
            <a:ext cx="12858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2" y="12259469"/>
            <a:ext cx="13049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94" y="11299689"/>
            <a:ext cx="6096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 userDrawn="1"/>
        </p:nvPicPr>
        <p:blipFill>
          <a:blip r:embed="rId1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018" y="10034450"/>
            <a:ext cx="10668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8"/>
          <p:cNvPicPr>
            <a:picLocks noChangeAspect="1" noChangeArrowheads="1"/>
          </p:cNvPicPr>
          <p:nvPr userDrawn="1"/>
        </p:nvPicPr>
        <p:blipFill>
          <a:blip r:embed="rId1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4" y="17939"/>
            <a:ext cx="13335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9" y="1739722"/>
            <a:ext cx="1162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 userDrawn="1"/>
        </p:nvPicPr>
        <p:blipFill>
          <a:blip r:embed="rId1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206" y="11526384"/>
            <a:ext cx="11144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3064273" y="1978506"/>
            <a:ext cx="21081850" cy="113610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rgbClr val="6DB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Текст 11"/>
          <p:cNvSpPr>
            <a:spLocks noGrp="1"/>
          </p:cNvSpPr>
          <p:nvPr>
            <p:ph type="body" sz="quarter" idx="11"/>
          </p:nvPr>
        </p:nvSpPr>
        <p:spPr>
          <a:xfrm>
            <a:off x="3127971" y="2031844"/>
            <a:ext cx="20954453" cy="111960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lang="ru-RU" dirty="0" smtClean="0"/>
            </a:lvl1pPr>
            <a:lvl2pPr marL="457200" indent="0">
              <a:buNone/>
              <a:defRPr lang="ru-RU" dirty="0" smtClean="0"/>
            </a:lvl2pPr>
            <a:lvl3pPr marL="914400" indent="0">
              <a:buNone/>
              <a:defRPr lang="ru-RU" dirty="0" smtClean="0"/>
            </a:lvl3pPr>
            <a:lvl4pPr marL="1371600" indent="0">
              <a:buNone/>
              <a:defRPr lang="ru-RU" dirty="0" smtClean="0"/>
            </a:lvl4pPr>
            <a:lvl5pPr marL="1828800" indent="0">
              <a:buNone/>
              <a:defRPr lang="ru-RU" dirty="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3770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пка и блок графи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093" y="3666656"/>
            <a:ext cx="13906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81" y="2031845"/>
            <a:ext cx="15144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9" y="3290055"/>
            <a:ext cx="10858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 userDrawn="1"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4" y="5145188"/>
            <a:ext cx="10287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868" y="5168117"/>
            <a:ext cx="11811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 userDrawn="1"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29" y="8150604"/>
            <a:ext cx="1072130" cy="1353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 userDrawn="1"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118" y="8371064"/>
            <a:ext cx="990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4" y="9911281"/>
            <a:ext cx="9906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7" y="6657421"/>
            <a:ext cx="9810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581" y="377984"/>
            <a:ext cx="12096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Скругленный прямоугольник 18"/>
          <p:cNvSpPr/>
          <p:nvPr userDrawn="1"/>
        </p:nvSpPr>
        <p:spPr>
          <a:xfrm>
            <a:off x="3064272" y="234058"/>
            <a:ext cx="21081850" cy="151388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3551713" y="522688"/>
            <a:ext cx="20179427" cy="80970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 marL="0" indent="0">
              <a:buNone/>
              <a:defRPr sz="6000" b="1" i="1" baseline="0">
                <a:solidFill>
                  <a:srgbClr val="6DB33F"/>
                </a:solidFill>
              </a:defRPr>
            </a:lvl1pPr>
          </a:lstStyle>
          <a:p>
            <a:pPr lvl="0"/>
            <a:r>
              <a:rPr lang="ru-RU" dirty="0" smtClean="0"/>
              <a:t>Введите текст описания слайда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481" y="6993428"/>
            <a:ext cx="12858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2" y="12259469"/>
            <a:ext cx="13049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94" y="11299689"/>
            <a:ext cx="6096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 userDrawn="1"/>
        </p:nvPicPr>
        <p:blipFill>
          <a:blip r:embed="rId1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018" y="10034450"/>
            <a:ext cx="10668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8"/>
          <p:cNvPicPr>
            <a:picLocks noChangeAspect="1" noChangeArrowheads="1"/>
          </p:cNvPicPr>
          <p:nvPr userDrawn="1"/>
        </p:nvPicPr>
        <p:blipFill>
          <a:blip r:embed="rId1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4" y="17939"/>
            <a:ext cx="13335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9" y="1739722"/>
            <a:ext cx="1162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 userDrawn="1"/>
        </p:nvPicPr>
        <p:blipFill>
          <a:blip r:embed="rId1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206" y="11526384"/>
            <a:ext cx="11144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3064273" y="2031845"/>
            <a:ext cx="21081850" cy="113610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rgbClr val="6DB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16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шап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093" y="3666656"/>
            <a:ext cx="13906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81" y="2031845"/>
            <a:ext cx="15144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9" y="3290055"/>
            <a:ext cx="10858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 userDrawn="1"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4" y="5145188"/>
            <a:ext cx="10287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868" y="5168117"/>
            <a:ext cx="11811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 userDrawn="1"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29" y="8150604"/>
            <a:ext cx="1072130" cy="1353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 userDrawn="1"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118" y="8371064"/>
            <a:ext cx="990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4" y="9911281"/>
            <a:ext cx="9906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7" y="6657421"/>
            <a:ext cx="9810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581" y="377984"/>
            <a:ext cx="12096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Скругленный прямоугольник 18"/>
          <p:cNvSpPr/>
          <p:nvPr userDrawn="1"/>
        </p:nvSpPr>
        <p:spPr>
          <a:xfrm>
            <a:off x="3064272" y="234058"/>
            <a:ext cx="21081850" cy="151388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3551713" y="522688"/>
            <a:ext cx="20179427" cy="80970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 marL="0" indent="0">
              <a:buNone/>
              <a:defRPr sz="6000" b="1" i="1" baseline="0">
                <a:solidFill>
                  <a:srgbClr val="6DB33F"/>
                </a:solidFill>
              </a:defRPr>
            </a:lvl1pPr>
          </a:lstStyle>
          <a:p>
            <a:pPr lvl="0"/>
            <a:r>
              <a:rPr lang="ru-RU" dirty="0" smtClean="0"/>
              <a:t>Введите текст описания слайда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481" y="6993428"/>
            <a:ext cx="12858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2" y="12259469"/>
            <a:ext cx="13049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94" y="11299689"/>
            <a:ext cx="6096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 userDrawn="1"/>
        </p:nvPicPr>
        <p:blipFill>
          <a:blip r:embed="rId1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018" y="10034450"/>
            <a:ext cx="10668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8"/>
          <p:cNvPicPr>
            <a:picLocks noChangeAspect="1" noChangeArrowheads="1"/>
          </p:cNvPicPr>
          <p:nvPr userDrawn="1"/>
        </p:nvPicPr>
        <p:blipFill>
          <a:blip r:embed="rId1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4" y="17939"/>
            <a:ext cx="13335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9" y="1739722"/>
            <a:ext cx="1162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 userDrawn="1"/>
        </p:nvPicPr>
        <p:blipFill>
          <a:blip r:embed="rId1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206" y="11526384"/>
            <a:ext cx="11144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454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граф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093" y="3666656"/>
            <a:ext cx="13906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81" y="2031845"/>
            <a:ext cx="15144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9" y="3290055"/>
            <a:ext cx="10858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 userDrawn="1"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4" y="5145188"/>
            <a:ext cx="10287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868" y="5168117"/>
            <a:ext cx="11811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 userDrawn="1"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29" y="8150604"/>
            <a:ext cx="1072130" cy="1353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 userDrawn="1"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118" y="8371064"/>
            <a:ext cx="990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4" y="9911281"/>
            <a:ext cx="9906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7" y="6657421"/>
            <a:ext cx="9810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581" y="377984"/>
            <a:ext cx="12096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481" y="6993428"/>
            <a:ext cx="12858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2" y="12259469"/>
            <a:ext cx="13049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94" y="11299689"/>
            <a:ext cx="6096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 userDrawn="1"/>
        </p:nvPicPr>
        <p:blipFill>
          <a:blip r:embed="rId1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018" y="10034450"/>
            <a:ext cx="10668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8"/>
          <p:cNvPicPr>
            <a:picLocks noChangeAspect="1" noChangeArrowheads="1"/>
          </p:cNvPicPr>
          <p:nvPr userDrawn="1"/>
        </p:nvPicPr>
        <p:blipFill>
          <a:blip r:embed="rId1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4" y="17939"/>
            <a:ext cx="13335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9" y="1739722"/>
            <a:ext cx="1162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 userDrawn="1"/>
        </p:nvPicPr>
        <p:blipFill>
          <a:blip r:embed="rId1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206" y="11526384"/>
            <a:ext cx="11144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Скругленный прямоугольник 1"/>
          <p:cNvSpPr/>
          <p:nvPr userDrawn="1"/>
        </p:nvSpPr>
        <p:spPr>
          <a:xfrm>
            <a:off x="2831624" y="270794"/>
            <a:ext cx="21312000" cy="13176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rgbClr val="6DB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366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Левая пан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093" y="3666656"/>
            <a:ext cx="13906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81" y="2031845"/>
            <a:ext cx="15144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9" y="3290055"/>
            <a:ext cx="10858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 userDrawn="1"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4" y="5145188"/>
            <a:ext cx="10287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868" y="5168117"/>
            <a:ext cx="11811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 userDrawn="1"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29" y="8150604"/>
            <a:ext cx="1072130" cy="1353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 userDrawn="1"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118" y="8371064"/>
            <a:ext cx="990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4" y="9911281"/>
            <a:ext cx="9906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7" y="6657421"/>
            <a:ext cx="9810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581" y="377984"/>
            <a:ext cx="12096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481" y="6993428"/>
            <a:ext cx="12858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2" y="12259469"/>
            <a:ext cx="13049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94" y="11299689"/>
            <a:ext cx="6096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 userDrawn="1"/>
        </p:nvPicPr>
        <p:blipFill>
          <a:blip r:embed="rId1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018" y="10034450"/>
            <a:ext cx="10668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8"/>
          <p:cNvPicPr>
            <a:picLocks noChangeAspect="1" noChangeArrowheads="1"/>
          </p:cNvPicPr>
          <p:nvPr userDrawn="1"/>
        </p:nvPicPr>
        <p:blipFill>
          <a:blip r:embed="rId1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4" y="17939"/>
            <a:ext cx="13335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9" y="1739722"/>
            <a:ext cx="1162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 userDrawn="1"/>
        </p:nvPicPr>
        <p:blipFill>
          <a:blip r:embed="rId1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206" y="11526384"/>
            <a:ext cx="11144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665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Левая панель и облак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093" y="3666656"/>
            <a:ext cx="13906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81" y="2031845"/>
            <a:ext cx="15144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9" y="3290055"/>
            <a:ext cx="10858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 userDrawn="1"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4" y="5145188"/>
            <a:ext cx="10287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868" y="5168117"/>
            <a:ext cx="11811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 userDrawn="1"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29" y="8150604"/>
            <a:ext cx="1072130" cy="1353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 userDrawn="1"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118" y="8371064"/>
            <a:ext cx="990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4" y="9911281"/>
            <a:ext cx="9906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7" y="6657421"/>
            <a:ext cx="9810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581" y="377984"/>
            <a:ext cx="12096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481" y="6993428"/>
            <a:ext cx="12858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2" y="12259469"/>
            <a:ext cx="13049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94" y="11299689"/>
            <a:ext cx="6096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 userDrawn="1"/>
        </p:nvPicPr>
        <p:blipFill>
          <a:blip r:embed="rId1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018" y="10034450"/>
            <a:ext cx="10668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8"/>
          <p:cNvPicPr>
            <a:picLocks noChangeAspect="1" noChangeArrowheads="1"/>
          </p:cNvPicPr>
          <p:nvPr userDrawn="1"/>
        </p:nvPicPr>
        <p:blipFill>
          <a:blip r:embed="rId1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4" y="17939"/>
            <a:ext cx="13335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9" y="1739722"/>
            <a:ext cx="1162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 userDrawn="1"/>
        </p:nvPicPr>
        <p:blipFill>
          <a:blip r:embed="rId1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206" y="11526384"/>
            <a:ext cx="11144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Облако 18"/>
          <p:cNvSpPr/>
          <p:nvPr userDrawn="1"/>
        </p:nvSpPr>
        <p:spPr>
          <a:xfrm>
            <a:off x="3551714" y="377984"/>
            <a:ext cx="19802475" cy="12961620"/>
          </a:xfrm>
          <a:prstGeom prst="cloud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600" b="1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6432074" y="5922448"/>
            <a:ext cx="14041755" cy="1872692"/>
          </a:xfrm>
        </p:spPr>
        <p:txBody>
          <a:bodyPr/>
          <a:lstStyle>
            <a:lvl1pPr marL="0" indent="0" algn="ctr">
              <a:buNone/>
              <a:defRPr sz="11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 smtClean="0"/>
              <a:t>Текст вопроса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2189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7188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9200" y="3200400"/>
            <a:ext cx="21947188" cy="9053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9200" y="12714288"/>
            <a:ext cx="568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B7624-96ED-460E-94A4-AB690E311EDE}" type="datetimeFigureOut">
              <a:rPr lang="ru-RU" smtClean="0"/>
              <a:t>21.11.2018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331200" y="12714288"/>
            <a:ext cx="7723188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7476788" y="12714288"/>
            <a:ext cx="568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11135-C46B-48A1-A2E7-09DF09FFDD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81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74" r:id="rId2"/>
    <p:sldLayoutId id="2147483694" r:id="rId3"/>
    <p:sldLayoutId id="2147483696" r:id="rId4"/>
    <p:sldLayoutId id="2147483695" r:id="rId5"/>
    <p:sldLayoutId id="2147483697" r:id="rId6"/>
    <p:sldLayoutId id="2147483699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&#1057;&#1087;&#1080;&#1089;&#1086;&#1082;_&#1087;&#1086;&#1088;&#1090;&#1086;&#1074;_TCP_&#1080;_UDP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80/welcome.html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80/bean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80/my/welcome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38772" y="8298974"/>
            <a:ext cx="7795102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b="1" dirty="0" err="1" smtClean="0">
                <a:solidFill>
                  <a:srgbClr val="6DB33F"/>
                </a:solidFill>
              </a:rPr>
              <a:t>mvc</a:t>
            </a:r>
            <a:endParaRPr lang="ru-RU" sz="7200" b="1" dirty="0">
              <a:solidFill>
                <a:srgbClr val="6DB3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0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Из чего состоит URL-адрес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>
          <a:xfrm>
            <a:off x="3191669" y="2031844"/>
            <a:ext cx="20890755" cy="11196000"/>
          </a:xfrm>
        </p:spPr>
        <p:txBody>
          <a:bodyPr>
            <a:normAutofit/>
          </a:bodyPr>
          <a:lstStyle/>
          <a:p>
            <a:r>
              <a:rPr lang="ru-RU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ru-RU" sz="7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Uniform</a:t>
            </a:r>
            <a:r>
              <a:rPr lang="ru-RU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Resource Locator — единообразный </a:t>
            </a:r>
            <a:r>
              <a:rPr lang="ru-RU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определитель местонахождения ресурса. </a:t>
            </a:r>
          </a:p>
          <a:p>
            <a:r>
              <a:rPr lang="ru-RU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  <p:pic>
        <p:nvPicPr>
          <p:cNvPr id="1032" name="Picture 8" descr="ÐÐ°ÑÑÐ¸Ð½ÐºÐ¸ Ð¿Ð¾ Ð·Ð°Ð¿ÑÐ¾ÑÑ goog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804" y="3258344"/>
            <a:ext cx="171450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png2.kisspng.com/sh/3fd31cefd05ef3920a5850d052a86717/L0KzQYm3U8MxN5hwfZH0aYP2gLBuTfhwdZZ3ReVybYD2f7A0gvFzfF54gd95c3BxPbX2jwV1e15oh995dYTogn7wgB9ve154gd95c3Bxg368gfJmaWUAftRrNEO0Q3A8UMA5PGg7SKMAMkK3RIS7UsM4PmgziNDw/kisspng-homer-simpson-bart-simpson-donuts-computer-icons-simpsons-5abea49fbb4313.50084760152244342376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164" y="5639118"/>
            <a:ext cx="7362825" cy="760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00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Из чего состоит URL-адрес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>
          <a:xfrm>
            <a:off x="3191669" y="2031844"/>
            <a:ext cx="20890755" cy="11196000"/>
          </a:xfrm>
        </p:spPr>
        <p:txBody>
          <a:bodyPr>
            <a:normAutofit/>
          </a:bodyPr>
          <a:lstStyle/>
          <a:p>
            <a:r>
              <a:rPr lang="ru-RU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ru-RU" sz="7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Uniform</a:t>
            </a:r>
            <a:r>
              <a:rPr lang="ru-RU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Resource Locator — единообразный </a:t>
            </a:r>
            <a:r>
              <a:rPr lang="ru-RU" sz="7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определитель местонахождения ресурса. </a:t>
            </a:r>
          </a:p>
          <a:p>
            <a:r>
              <a:rPr lang="ru-RU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  <p:pic>
        <p:nvPicPr>
          <p:cNvPr id="1032" name="Picture 8" descr="ÐÐ°ÑÑÐ¸Ð½ÐºÐ¸ Ð¿Ð¾ Ð·Ð°Ð¿ÑÐ¾ÑÑ goog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804" y="3258344"/>
            <a:ext cx="171450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png2.kisspng.com/sh/3fd31cefd05ef3920a5850d052a86717/L0KzQYm3U8MxN5hwfZH0aYP2gLBuTfhwdZZ3ReVybYD2f7A0gvFzfF54gd95c3BxPbX2jwV1e15oh995dYTogn7wgB9ve154gd95c3Bxg368gfJmaWUAftRrNEO0Q3A8UMA5PGg7SKMAMkK3RIS7UsM4PmgziNDw/kisspng-homer-simpson-bart-simpson-donuts-computer-icons-simpsons-5abea49fbb4313.50084760152244342376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164" y="5639118"/>
            <a:ext cx="7362825" cy="760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лако 5"/>
          <p:cNvSpPr/>
          <p:nvPr/>
        </p:nvSpPr>
        <p:spPr>
          <a:xfrm>
            <a:off x="16153290" y="8626287"/>
            <a:ext cx="7200900" cy="4713316"/>
          </a:xfrm>
          <a:prstGeom prst="cloud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b="1" dirty="0" smtClean="0"/>
              <a:t> Просто?</a:t>
            </a:r>
            <a:endParaRPr lang="ru-RU" sz="8800" b="1" dirty="0"/>
          </a:p>
        </p:txBody>
      </p:sp>
    </p:spTree>
    <p:extLst>
      <p:ext uri="{BB962C8B-B14F-4D97-AF65-F5344CB8AC3E}">
        <p14:creationId xmlns:p14="http://schemas.microsoft.com/office/powerpoint/2010/main" val="35409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png2.kisspng.com/sh/f771cd6ad97e632400278bc23cbd5cc7/L0KzQYi4UsIxN6ZnjZGAYUPkQITsVsI1O5ZpSJCCMke2RYSAVME2OWQ8TaMAMka0RIm8VMY6QF91htk=/5a3a03e6243ed0.7273537415137515261485469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765" y="2123001"/>
            <a:ext cx="12537884" cy="1157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831624" y="1064111"/>
            <a:ext cx="21237949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&lt;схема&gt;:[//[&lt;логин&gt;:&lt;пароль&gt;@]&lt;хост&gt;[:&lt;порт&gt;]][/&lt;</a:t>
            </a:r>
            <a:r>
              <a:rPr lang="en-US" dirty="0"/>
              <a:t>URL‐</a:t>
            </a:r>
            <a:r>
              <a:rPr lang="ru-RU" dirty="0"/>
              <a:t>путь&gt;][?&lt;параметры&gt;][#&lt;якорь&gt;]</a:t>
            </a:r>
          </a:p>
        </p:txBody>
      </p:sp>
    </p:spTree>
    <p:extLst>
      <p:ext uri="{BB962C8B-B14F-4D97-AF65-F5344CB8AC3E}">
        <p14:creationId xmlns:p14="http://schemas.microsoft.com/office/powerpoint/2010/main" val="304845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Из чего состоит URL-адрес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1668" y="3258344"/>
            <a:ext cx="2053947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/>
              <a:t>Схема – </a:t>
            </a:r>
            <a:r>
              <a:rPr lang="ru-RU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 большинстве случаев сетевой протокол.  Чаще </a:t>
            </a:r>
            <a:r>
              <a:rPr lang="ru-RU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всего речь идет о следующих протоколах </a:t>
            </a:r>
            <a:r>
              <a:rPr lang="ru-RU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endParaRPr lang="ru-RU" sz="4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831570" lvl="1" indent="-742950">
              <a:buFont typeface="+mj-lt"/>
              <a:buAutoNum type="arabicPeriod"/>
            </a:pPr>
            <a:r>
              <a:rPr lang="ru-RU" sz="4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http</a:t>
            </a:r>
            <a:r>
              <a:rPr lang="ru-RU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 — Протокол передачи гипертекста HTTP</a:t>
            </a:r>
          </a:p>
          <a:p>
            <a:pPr marL="1831570" lvl="1" indent="-742950">
              <a:buFont typeface="+mj-lt"/>
              <a:buAutoNum type="arabicPeriod"/>
            </a:pPr>
            <a:r>
              <a:rPr lang="ru-RU" sz="4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https</a:t>
            </a:r>
            <a:r>
              <a:rPr lang="ru-RU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— Специальная реализация протокола HTTP, использующая шифрование (как правило, SSL или TLS)</a:t>
            </a:r>
          </a:p>
          <a:p>
            <a:pPr marL="1831570" lvl="1" indent="-742950">
              <a:buFont typeface="+mj-lt"/>
              <a:buAutoNum type="arabicPeriod"/>
            </a:pPr>
            <a:r>
              <a:rPr lang="ru-RU" sz="4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file</a:t>
            </a:r>
            <a:r>
              <a:rPr lang="ru-RU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— Имя локального файла</a:t>
            </a:r>
          </a:p>
          <a:p>
            <a:pPr marL="1831570" lvl="1" indent="-742950">
              <a:buFont typeface="+mj-lt"/>
              <a:buAutoNum type="arabicPeriod"/>
            </a:pPr>
            <a:r>
              <a:rPr lang="ru-RU" sz="4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ftp</a:t>
            </a:r>
            <a:r>
              <a:rPr lang="ru-RU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— Протокол передачи файлов FTP</a:t>
            </a:r>
          </a:p>
          <a:p>
            <a:pPr marL="1831570" lvl="1" indent="-742950">
              <a:buFont typeface="+mj-lt"/>
              <a:buAutoNum type="arabicPeriod"/>
            </a:pPr>
            <a:r>
              <a:rPr lang="ru-RU" sz="4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mailto</a:t>
            </a:r>
            <a:r>
              <a:rPr lang="ru-RU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— Адрес электронной </a:t>
            </a:r>
            <a:r>
              <a:rPr lang="ru-RU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почты</a:t>
            </a:r>
            <a:endParaRPr lang="ru-RU" sz="7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191668" y="2178209"/>
            <a:ext cx="21237949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&lt;схема&gt;</a:t>
            </a:r>
            <a:r>
              <a:rPr lang="ru-RU" dirty="0"/>
              <a:t>:[//[&lt;логин&gt;:&lt;пароль&gt;@]&lt;хост&gt;[:&lt;порт&gt;]][/&lt;</a:t>
            </a:r>
            <a:r>
              <a:rPr lang="en-US" dirty="0"/>
              <a:t>URL‐</a:t>
            </a:r>
            <a:r>
              <a:rPr lang="ru-RU" dirty="0"/>
              <a:t>путь&gt;][?&lt;параметры&gt;][#&lt;якорь&gt;]</a:t>
            </a:r>
          </a:p>
        </p:txBody>
      </p:sp>
    </p:spTree>
    <p:extLst>
      <p:ext uri="{BB962C8B-B14F-4D97-AF65-F5344CB8AC3E}">
        <p14:creationId xmlns:p14="http://schemas.microsoft.com/office/powerpoint/2010/main" val="39032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Из чего состоит URL-адрес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1668" y="3618389"/>
            <a:ext cx="205394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400" dirty="0" smtClean="0"/>
              <a:t>Такую запись часто можно </a:t>
            </a:r>
            <a:r>
              <a:rPr lang="ru-RU" sz="6400" dirty="0"/>
              <a:t>встретить </a:t>
            </a:r>
            <a:r>
              <a:rPr lang="ru-RU" sz="6400" dirty="0" smtClean="0"/>
              <a:t>при доступе на</a:t>
            </a:r>
            <a:r>
              <a:rPr lang="ru-RU" sz="6400" dirty="0"/>
              <a:t> </a:t>
            </a:r>
            <a:r>
              <a:rPr lang="en-US" sz="6400" dirty="0" smtClean="0"/>
              <a:t>FTP</a:t>
            </a:r>
            <a:endParaRPr lang="ru-RU" sz="6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191668" y="2178209"/>
            <a:ext cx="21237949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&lt;схема&gt;</a:t>
            </a:r>
            <a:r>
              <a:rPr lang="ru-RU" dirty="0"/>
              <a:t>:[//[</a:t>
            </a:r>
            <a:r>
              <a:rPr lang="ru-RU" b="1" dirty="0">
                <a:solidFill>
                  <a:srgbClr val="FF0000"/>
                </a:solidFill>
              </a:rPr>
              <a:t>&lt;логин&gt;:&lt;пароль&gt;</a:t>
            </a:r>
            <a:r>
              <a:rPr lang="ru-RU" dirty="0"/>
              <a:t>@]&lt;хост&gt;[:&lt;порт&gt;]][/&lt;</a:t>
            </a:r>
            <a:r>
              <a:rPr lang="en-US" dirty="0"/>
              <a:t>URL‐</a:t>
            </a:r>
            <a:r>
              <a:rPr lang="ru-RU" dirty="0"/>
              <a:t>путь&gt;][?&lt;параметры&gt;][#&lt;якорь&gt;]</a:t>
            </a:r>
          </a:p>
        </p:txBody>
      </p:sp>
      <p:pic>
        <p:nvPicPr>
          <p:cNvPr id="3074" name="Picture 2" descr="ÐÐ°ÑÑÐ¸Ð½ÐºÐ¸ Ð¿Ð¾ Ð·Ð°Ð¿ÑÐ¾ÑÑ FT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849" y="5418614"/>
            <a:ext cx="17068800" cy="716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30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Из чего состоит URL-адрес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1668" y="3438486"/>
            <a:ext cx="20539471" cy="11203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dirty="0" smtClean="0"/>
              <a:t>	</a:t>
            </a:r>
            <a:r>
              <a:rPr lang="ru-RU" sz="5400" dirty="0" smtClean="0"/>
              <a:t>Хост - адрес </a:t>
            </a:r>
            <a:r>
              <a:rPr lang="ru-RU" sz="5400" dirty="0"/>
              <a:t>нашего сервера, если это </a:t>
            </a:r>
            <a:r>
              <a:rPr lang="ru-RU" sz="5400" dirty="0" smtClean="0"/>
              <a:t>локальная</a:t>
            </a:r>
            <a:r>
              <a:rPr lang="ru-RU" sz="5400" dirty="0"/>
              <a:t> машина то адрес будет </a:t>
            </a:r>
            <a:r>
              <a:rPr lang="ru-RU" sz="5400" dirty="0" smtClean="0"/>
              <a:t>127.0.0.1 (или </a:t>
            </a:r>
            <a:r>
              <a:rPr lang="en-US" sz="5400" dirty="0" err="1" smtClean="0"/>
              <a:t>localhost</a:t>
            </a:r>
            <a:r>
              <a:rPr lang="ru-RU" sz="5400" dirty="0" smtClean="0"/>
              <a:t>).</a:t>
            </a:r>
          </a:p>
          <a:p>
            <a:endParaRPr lang="en-US" sz="5400" dirty="0" smtClean="0"/>
          </a:p>
          <a:p>
            <a:r>
              <a:rPr lang="ru-RU" sz="5400" dirty="0" smtClean="0"/>
              <a:t>	Порт – натуральное число, записываемое </a:t>
            </a:r>
            <a:r>
              <a:rPr lang="ru-RU" sz="5400" dirty="0"/>
              <a:t>в заголовках протоколов транспортного уровня модели </a:t>
            </a:r>
            <a:r>
              <a:rPr lang="ru-RU" sz="5400" dirty="0" smtClean="0"/>
              <a:t>OSI. 	Количество </a:t>
            </a:r>
            <a:r>
              <a:rPr lang="ru-RU" sz="5400" dirty="0"/>
              <a:t>портов ограничено с учётом 16-битной адресации (2 в 16=65536, начало — «0»). Все порты разделены на три </a:t>
            </a:r>
            <a:r>
              <a:rPr lang="ru-RU" sz="5400" dirty="0" smtClean="0"/>
              <a:t>диапазона: </a:t>
            </a:r>
          </a:p>
          <a:p>
            <a:endParaRPr lang="ru-RU" sz="5400" dirty="0" smtClean="0"/>
          </a:p>
          <a:p>
            <a:pPr marL="914400" indent="-914400">
              <a:buFont typeface="+mj-lt"/>
              <a:buAutoNum type="arabicPeriod"/>
            </a:pPr>
            <a:r>
              <a:rPr lang="ru-RU" sz="5400" dirty="0"/>
              <a:t>О</a:t>
            </a:r>
            <a:r>
              <a:rPr lang="ru-RU" sz="5400" dirty="0" smtClean="0"/>
              <a:t>бщеизвестные </a:t>
            </a:r>
            <a:r>
              <a:rPr lang="ru-RU" sz="5400" dirty="0"/>
              <a:t>(или системные, </a:t>
            </a:r>
            <a:r>
              <a:rPr lang="ru-RU" sz="5400" dirty="0" smtClean="0"/>
              <a:t>0—1023)</a:t>
            </a:r>
          </a:p>
          <a:p>
            <a:pPr marL="914400" indent="-914400">
              <a:buFont typeface="+mj-lt"/>
              <a:buAutoNum type="arabicPeriod"/>
            </a:pPr>
            <a:r>
              <a:rPr lang="ru-RU" sz="5400" dirty="0" smtClean="0"/>
              <a:t>Зарегистрированные </a:t>
            </a:r>
            <a:r>
              <a:rPr lang="ru-RU" sz="5400" dirty="0"/>
              <a:t>(или пользовательские, 1024—49151) </a:t>
            </a:r>
            <a:endParaRPr lang="ru-RU" sz="5400" dirty="0" smtClean="0"/>
          </a:p>
          <a:p>
            <a:pPr marL="914400" indent="-914400">
              <a:buFont typeface="+mj-lt"/>
              <a:buAutoNum type="arabicPeriod"/>
            </a:pPr>
            <a:r>
              <a:rPr lang="ru-RU" sz="5400" dirty="0" smtClean="0"/>
              <a:t>Динамические </a:t>
            </a:r>
            <a:r>
              <a:rPr lang="ru-RU" sz="5400" dirty="0"/>
              <a:t>(или частные, </a:t>
            </a:r>
            <a:r>
              <a:rPr lang="ru-RU" sz="5400" dirty="0" smtClean="0"/>
              <a:t>49152—65535)</a:t>
            </a:r>
            <a:endParaRPr lang="ru-RU" sz="5400" dirty="0"/>
          </a:p>
          <a:p>
            <a:endParaRPr lang="ru-RU" sz="6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191668" y="2178209"/>
            <a:ext cx="21237949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&lt;схема&gt;</a:t>
            </a:r>
            <a:r>
              <a:rPr lang="ru-RU" dirty="0"/>
              <a:t>:[//[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&lt;логин&gt;:&lt;пароль&gt;</a:t>
            </a:r>
            <a:r>
              <a:rPr lang="ru-RU" dirty="0"/>
              <a:t>@]</a:t>
            </a:r>
            <a:r>
              <a:rPr lang="ru-RU" b="1" dirty="0">
                <a:solidFill>
                  <a:srgbClr val="FF0000"/>
                </a:solidFill>
              </a:rPr>
              <a:t>&lt;хост&gt;</a:t>
            </a:r>
            <a:r>
              <a:rPr lang="ru-RU" dirty="0"/>
              <a:t>[:</a:t>
            </a:r>
            <a:r>
              <a:rPr lang="ru-RU" b="1" dirty="0">
                <a:solidFill>
                  <a:srgbClr val="FF0000"/>
                </a:solidFill>
              </a:rPr>
              <a:t>&lt;порт&gt;</a:t>
            </a:r>
            <a:r>
              <a:rPr lang="ru-RU" dirty="0"/>
              <a:t>]][/&lt;</a:t>
            </a:r>
            <a:r>
              <a:rPr lang="en-US" dirty="0"/>
              <a:t>URL‐</a:t>
            </a:r>
            <a:r>
              <a:rPr lang="ru-RU" dirty="0"/>
              <a:t>путь&gt;][?&lt;параметры&gt;][#&lt;якорь&gt;]</a:t>
            </a:r>
          </a:p>
        </p:txBody>
      </p:sp>
    </p:spTree>
    <p:extLst>
      <p:ext uri="{BB962C8B-B14F-4D97-AF65-F5344CB8AC3E}">
        <p14:creationId xmlns:p14="http://schemas.microsoft.com/office/powerpoint/2010/main" val="203587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Из чего состоит URL-адрес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4294967295"/>
          </p:nvPr>
        </p:nvSpPr>
        <p:spPr>
          <a:xfrm>
            <a:off x="3191670" y="2032000"/>
            <a:ext cx="20882610" cy="5546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6800" u="sng" dirty="0">
                <a:hlinkClick r:id="rId2"/>
              </a:rPr>
              <a:t>https://ru.wikipedia.org/wiki/Список_портов_TCP_и_UDP</a:t>
            </a:r>
            <a:r>
              <a:rPr lang="ru-RU" sz="6800" dirty="0"/>
              <a:t> </a:t>
            </a:r>
            <a:endParaRPr lang="en-US" sz="6800" dirty="0" smtClean="0"/>
          </a:p>
          <a:p>
            <a:pPr marL="0" indent="0">
              <a:buNone/>
            </a:pPr>
            <a:r>
              <a:rPr lang="ru-RU" sz="6800" dirty="0"/>
              <a:t>П</a:t>
            </a:r>
            <a:r>
              <a:rPr lang="ru-RU" sz="6800" dirty="0" smtClean="0"/>
              <a:t>осмотреть</a:t>
            </a:r>
            <a:r>
              <a:rPr lang="ru-RU" sz="6800" dirty="0"/>
              <a:t> </a:t>
            </a:r>
            <a:r>
              <a:rPr lang="ru-RU" sz="6800" dirty="0" err="1"/>
              <a:t>http</a:t>
            </a:r>
            <a:r>
              <a:rPr lang="ru-RU" sz="6800" dirty="0"/>
              <a:t>, </a:t>
            </a:r>
            <a:r>
              <a:rPr lang="ru-RU" sz="6800" dirty="0" err="1"/>
              <a:t>htts</a:t>
            </a:r>
            <a:r>
              <a:rPr lang="ru-RU" sz="6800" dirty="0"/>
              <a:t>, </a:t>
            </a:r>
            <a:r>
              <a:rPr lang="ru-RU" sz="6800" dirty="0" err="1" smtClean="0"/>
              <a:t>ftp</a:t>
            </a:r>
            <a:r>
              <a:rPr lang="ru-RU" sz="6800" dirty="0" smtClean="0"/>
              <a:t> - </a:t>
            </a:r>
            <a:r>
              <a:rPr lang="ru-RU" sz="6800" dirty="0"/>
              <a:t>если не указывать порт, то система </a:t>
            </a:r>
            <a:r>
              <a:rPr lang="ru-RU" sz="6800" dirty="0" smtClean="0"/>
              <a:t>ищет </a:t>
            </a:r>
            <a:r>
              <a:rPr lang="ru-RU" sz="6800" dirty="0"/>
              <a:t>порт используемый протоколом по </a:t>
            </a:r>
            <a:r>
              <a:rPr lang="ru-RU" sz="6800" dirty="0" smtClean="0"/>
              <a:t>умолчанию!</a:t>
            </a:r>
            <a:endParaRPr lang="ru-RU" sz="6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Из чего состоит URL-адрес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91668" y="2178209"/>
            <a:ext cx="21237949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&lt;схема&gt;</a:t>
            </a:r>
            <a:r>
              <a:rPr lang="ru-RU" dirty="0"/>
              <a:t>:[//[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&lt;логин&gt;:&lt;пароль&gt;</a:t>
            </a:r>
            <a:r>
              <a:rPr lang="ru-RU" dirty="0"/>
              <a:t>@]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&lt;хост&gt;</a:t>
            </a:r>
            <a:r>
              <a:rPr lang="ru-RU" dirty="0"/>
              <a:t>[:</a:t>
            </a:r>
            <a:r>
              <a:rPr lang="ru-RU" b="1" dirty="0">
                <a:solidFill>
                  <a:srgbClr val="FF0000"/>
                </a:solidFill>
              </a:rPr>
              <a:t>&lt;порт&gt;</a:t>
            </a:r>
            <a:r>
              <a:rPr lang="ru-RU" dirty="0"/>
              <a:t>]][/&lt;</a:t>
            </a:r>
            <a:r>
              <a:rPr lang="en-US" dirty="0"/>
              <a:t>URL‐</a:t>
            </a:r>
            <a:r>
              <a:rPr lang="ru-RU" dirty="0"/>
              <a:t>путь&gt;][?&lt;параметры&gt;][#&lt;якорь&gt;]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313" y="3172899"/>
            <a:ext cx="16934741" cy="1016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959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Посмотрим явно, стандартная реализация </a:t>
            </a:r>
            <a:r>
              <a:rPr lang="en-US" dirty="0" smtClean="0"/>
              <a:t>EJB 2.0: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668" y="5058569"/>
            <a:ext cx="19954283" cy="2660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191668" y="2178209"/>
            <a:ext cx="21237949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&lt;схема&gt;</a:t>
            </a:r>
            <a:r>
              <a:rPr lang="ru-RU" dirty="0"/>
              <a:t>:[//[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&lt;логин&gt;:&lt;пароль&gt;@]</a:t>
            </a: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&lt;хост&gt;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[:</a:t>
            </a: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&lt;порт&gt;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]][/</a:t>
            </a:r>
            <a:r>
              <a:rPr lang="ru-RU" b="1" dirty="0">
                <a:solidFill>
                  <a:srgbClr val="FF0000"/>
                </a:solidFill>
              </a:rPr>
              <a:t>&lt;</a:t>
            </a:r>
            <a:r>
              <a:rPr lang="en-US" b="1" dirty="0">
                <a:solidFill>
                  <a:srgbClr val="FF0000"/>
                </a:solidFill>
              </a:rPr>
              <a:t>URL‐</a:t>
            </a:r>
            <a:r>
              <a:rPr lang="ru-RU" b="1" dirty="0">
                <a:solidFill>
                  <a:srgbClr val="FF0000"/>
                </a:solidFill>
              </a:rPr>
              <a:t>путь&gt;</a:t>
            </a:r>
            <a:r>
              <a:rPr lang="ru-RU" dirty="0"/>
              <a:t>][?&lt;параметры&gt;][#&lt;якорь&gt;]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4788" y="3241361"/>
            <a:ext cx="2086949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URL‐путь - разбивка по какому либо пути, чаще всего для SEO оптимизации используется понятный путь.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4788" y="8298974"/>
            <a:ext cx="199411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person – </a:t>
            </a:r>
            <a:r>
              <a:rPr lang="ru-RU" sz="9600" dirty="0" smtClean="0"/>
              <a:t>частным клиентам</a:t>
            </a:r>
          </a:p>
          <a:p>
            <a:r>
              <a:rPr lang="en-US" sz="9600" dirty="0" err="1"/>
              <a:t>b</a:t>
            </a:r>
            <a:r>
              <a:rPr lang="en-US" sz="9600" dirty="0" err="1" smtClean="0"/>
              <a:t>ank_cards</a:t>
            </a:r>
            <a:r>
              <a:rPr lang="en-US" sz="9600" dirty="0" smtClean="0"/>
              <a:t> – </a:t>
            </a:r>
            <a:r>
              <a:rPr lang="ru-RU" sz="9600" dirty="0" smtClean="0"/>
              <a:t>банковские карты</a:t>
            </a:r>
          </a:p>
          <a:p>
            <a:r>
              <a:rPr lang="en-US" sz="9600" dirty="0"/>
              <a:t>d</a:t>
            </a:r>
            <a:r>
              <a:rPr lang="en-US" sz="9600" dirty="0" smtClean="0"/>
              <a:t>ebit – </a:t>
            </a:r>
            <a:r>
              <a:rPr lang="ru-RU" sz="9600" dirty="0" smtClean="0"/>
              <a:t>дебетовые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393015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Посмотрим явно, стандартная реализация </a:t>
            </a:r>
            <a:r>
              <a:rPr lang="en-US" dirty="0" smtClean="0"/>
              <a:t>EJB 2.0: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191668" y="2178209"/>
            <a:ext cx="21237949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&lt;схема&gt;</a:t>
            </a:r>
            <a:r>
              <a:rPr lang="ru-RU" dirty="0"/>
              <a:t>:[//[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&lt;логин&gt;:&lt;пароль&gt;@]</a:t>
            </a: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&lt;хост&gt;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[:</a:t>
            </a: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&lt;порт&gt;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]][/&lt;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URL‐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путь&gt;</a:t>
            </a:r>
            <a:r>
              <a:rPr lang="ru-RU" dirty="0"/>
              <a:t>][?</a:t>
            </a:r>
            <a:r>
              <a:rPr lang="ru-RU" b="1" dirty="0">
                <a:solidFill>
                  <a:srgbClr val="FF0000"/>
                </a:solidFill>
              </a:rPr>
              <a:t>&lt;параметры&gt;</a:t>
            </a:r>
            <a:r>
              <a:rPr lang="ru-RU" dirty="0"/>
              <a:t>][#&lt;якорь&gt;]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4788" y="3241361"/>
            <a:ext cx="2086949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Параметры - это </a:t>
            </a:r>
            <a:r>
              <a:rPr lang="ru-RU" dirty="0"/>
              <a:t>пара ключ значение, которая передается в URL адресе.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264" y="3995414"/>
            <a:ext cx="21010336" cy="9722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618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лако 3"/>
          <p:cNvSpPr/>
          <p:nvPr/>
        </p:nvSpPr>
        <p:spPr>
          <a:xfrm>
            <a:off x="16247111" y="8304707"/>
            <a:ext cx="7920990" cy="5184648"/>
          </a:xfrm>
          <a:prstGeom prst="cloud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800" b="1" dirty="0" smtClean="0"/>
              <a:t>Действие</a:t>
            </a:r>
            <a:endParaRPr lang="ru-RU" sz="8800" b="1" dirty="0"/>
          </a:p>
        </p:txBody>
      </p:sp>
      <p:sp>
        <p:nvSpPr>
          <p:cNvPr id="5" name="Облако 4"/>
          <p:cNvSpPr/>
          <p:nvPr/>
        </p:nvSpPr>
        <p:spPr>
          <a:xfrm>
            <a:off x="9672479" y="4321493"/>
            <a:ext cx="7857081" cy="5142816"/>
          </a:xfrm>
          <a:prstGeom prst="cloud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b="1" dirty="0" smtClean="0"/>
              <a:t>Вопрос</a:t>
            </a:r>
            <a:endParaRPr lang="ru-RU" sz="8800" b="1" dirty="0"/>
          </a:p>
        </p:txBody>
      </p:sp>
      <p:sp>
        <p:nvSpPr>
          <p:cNvPr id="6" name="Облако 5"/>
          <p:cNvSpPr/>
          <p:nvPr/>
        </p:nvSpPr>
        <p:spPr>
          <a:xfrm>
            <a:off x="3191669" y="310265"/>
            <a:ext cx="7804422" cy="5108349"/>
          </a:xfrm>
          <a:prstGeom prst="cloud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b="1" dirty="0" smtClean="0"/>
              <a:t>Понятие</a:t>
            </a:r>
            <a:endParaRPr lang="ru-RU" sz="8800" b="1" dirty="0"/>
          </a:p>
        </p:txBody>
      </p:sp>
      <p:sp>
        <p:nvSpPr>
          <p:cNvPr id="7" name="Облако 6"/>
          <p:cNvSpPr/>
          <p:nvPr/>
        </p:nvSpPr>
        <p:spPr>
          <a:xfrm>
            <a:off x="3241517" y="8476097"/>
            <a:ext cx="7804422" cy="5108349"/>
          </a:xfrm>
          <a:prstGeom prst="cloud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b="1" dirty="0" smtClean="0"/>
              <a:t>Инфо</a:t>
            </a:r>
            <a:endParaRPr lang="ru-RU" sz="8800" b="1" dirty="0"/>
          </a:p>
        </p:txBody>
      </p:sp>
      <p:sp>
        <p:nvSpPr>
          <p:cNvPr id="8" name="Облако 7"/>
          <p:cNvSpPr/>
          <p:nvPr/>
        </p:nvSpPr>
        <p:spPr>
          <a:xfrm>
            <a:off x="16269857" y="178344"/>
            <a:ext cx="7804422" cy="5108349"/>
          </a:xfrm>
          <a:prstGeom prst="cloud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600" b="1" dirty="0" smtClean="0"/>
              <a:t>Внимание</a:t>
            </a:r>
            <a:endParaRPr lang="ru-RU" sz="8600" b="1" dirty="0"/>
          </a:p>
        </p:txBody>
      </p:sp>
    </p:spTree>
    <p:extLst>
      <p:ext uri="{BB962C8B-B14F-4D97-AF65-F5344CB8AC3E}">
        <p14:creationId xmlns:p14="http://schemas.microsoft.com/office/powerpoint/2010/main" val="220812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Посмотрим явно, стандартная реализация </a:t>
            </a:r>
            <a:r>
              <a:rPr lang="en-US" dirty="0" smtClean="0"/>
              <a:t>EJB 2.0: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191668" y="2178209"/>
            <a:ext cx="21237949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&lt;схема&gt;</a:t>
            </a:r>
            <a:r>
              <a:rPr lang="ru-RU" dirty="0"/>
              <a:t>:[//[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&lt;логин&gt;:&lt;пароль&gt;@]</a:t>
            </a: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&lt;хост&gt;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[:</a:t>
            </a: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&lt;порт&gt;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]][/&lt;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URL‐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путь&gt;</a:t>
            </a:r>
            <a:r>
              <a:rPr lang="ru-RU" dirty="0"/>
              <a:t>][?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&lt;параметры&gt;</a:t>
            </a:r>
            <a:r>
              <a:rPr lang="ru-RU" dirty="0"/>
              <a:t>][#</a:t>
            </a:r>
            <a:r>
              <a:rPr lang="ru-RU" b="1" dirty="0">
                <a:solidFill>
                  <a:srgbClr val="FF0000"/>
                </a:solidFill>
              </a:rPr>
              <a:t>&lt;якорь&gt;</a:t>
            </a:r>
            <a:r>
              <a:rPr lang="ru-RU" dirty="0"/>
              <a:t>]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667" y="5099042"/>
            <a:ext cx="20882611" cy="824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04788" y="3584426"/>
            <a:ext cx="2086949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Якорь – ссылка внутри страницы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484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i="0" dirty="0"/>
              <a:t>Что несет в себе запрос?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357844" y="2538254"/>
            <a:ext cx="10081262" cy="144018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 sz="7200" dirty="0"/>
              <a:t>URL </a:t>
            </a:r>
            <a:endParaRPr lang="ru-RU" altLang="ru-RU" sz="72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3767090" y="2538254"/>
            <a:ext cx="10108354" cy="144018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7200" dirty="0"/>
              <a:t>Параметры запроса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551713" y="4698523"/>
            <a:ext cx="9887394" cy="324040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5400" dirty="0" smtClean="0"/>
              <a:t>По </a:t>
            </a:r>
            <a:r>
              <a:rPr lang="ru-RU" sz="5400" dirty="0"/>
              <a:t>нему можно определить что пользователь хочет, куда идет, фильтры и </a:t>
            </a:r>
            <a:r>
              <a:rPr lang="ru-RU" sz="5400" dirty="0" err="1"/>
              <a:t>тп</a:t>
            </a:r>
            <a:r>
              <a:rPr lang="ru-RU" sz="5400" dirty="0"/>
              <a:t>.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3767090" y="4698522"/>
            <a:ext cx="10108354" cy="324040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/>
              <a:t>HTTP метод</a:t>
            </a:r>
          </a:p>
        </p:txBody>
      </p:sp>
    </p:spTree>
    <p:extLst>
      <p:ext uri="{BB962C8B-B14F-4D97-AF65-F5344CB8AC3E}">
        <p14:creationId xmlns:p14="http://schemas.microsoft.com/office/powerpoint/2010/main" val="261132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0"/>
          </p:nvPr>
        </p:nvSpPr>
        <p:spPr>
          <a:xfrm>
            <a:off x="6432074" y="5418614"/>
            <a:ext cx="14041755" cy="3096616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smtClean="0"/>
              <a:t>Какие </a:t>
            </a:r>
            <a:r>
              <a:rPr lang="en-US" b="1" dirty="0" smtClean="0"/>
              <a:t>HTTP </a:t>
            </a:r>
            <a:r>
              <a:rPr lang="ru-RU" b="1" dirty="0" smtClean="0"/>
              <a:t>методы Вы знаете?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485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3863975" y="377825"/>
            <a:ext cx="20521613" cy="126017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800" b="1" i="1" dirty="0"/>
              <a:t>Перечислим полный список этих методов и выделим наиболее  частые</a:t>
            </a:r>
            <a:r>
              <a:rPr lang="ru-RU" sz="4800" b="1" i="1" dirty="0" smtClean="0"/>
              <a:t>:</a:t>
            </a:r>
          </a:p>
          <a:p>
            <a:pPr marL="0" indent="0">
              <a:buNone/>
            </a:pPr>
            <a:endParaRPr lang="ru-RU" sz="4800" dirty="0"/>
          </a:p>
          <a:p>
            <a:pPr marL="914400" indent="-914400">
              <a:buFont typeface="+mj-lt"/>
              <a:buAutoNum type="arabicPeriod"/>
            </a:pPr>
            <a:r>
              <a:rPr lang="ru-RU" sz="4800" dirty="0"/>
              <a:t>OPTIONS</a:t>
            </a:r>
          </a:p>
          <a:p>
            <a:pPr marL="914400" indent="-914400">
              <a:buFont typeface="+mj-lt"/>
              <a:buAutoNum type="arabicPeriod"/>
            </a:pPr>
            <a:r>
              <a:rPr lang="ru-RU" sz="4800" b="1" dirty="0" smtClean="0"/>
              <a:t>GET </a:t>
            </a:r>
            <a:r>
              <a:rPr lang="ru-RU" sz="4800" b="1" dirty="0"/>
              <a:t>- READ </a:t>
            </a:r>
            <a:r>
              <a:rPr lang="ru-RU" sz="4800" dirty="0"/>
              <a:t>- Используется для запроса содержимого указанного ресурса.</a:t>
            </a:r>
          </a:p>
          <a:p>
            <a:pPr marL="914400" indent="-914400">
              <a:buFont typeface="+mj-lt"/>
              <a:buAutoNum type="arabicPeriod"/>
            </a:pPr>
            <a:r>
              <a:rPr lang="ru-RU" sz="4800" dirty="0" smtClean="0"/>
              <a:t>HEAD</a:t>
            </a:r>
            <a:endParaRPr lang="ru-RU" sz="4800" dirty="0"/>
          </a:p>
          <a:p>
            <a:pPr marL="914400" indent="-914400">
              <a:buFont typeface="+mj-lt"/>
              <a:buAutoNum type="arabicPeriod"/>
            </a:pPr>
            <a:r>
              <a:rPr lang="ru-RU" sz="4800" b="1" dirty="0" smtClean="0"/>
              <a:t>POST </a:t>
            </a:r>
            <a:r>
              <a:rPr lang="ru-RU" sz="4800" b="1" dirty="0"/>
              <a:t>- CREATE - </a:t>
            </a:r>
            <a:r>
              <a:rPr lang="ru-RU" sz="4800" dirty="0"/>
              <a:t>Применяется для передачи пользовательских данных заданному ресурсу.</a:t>
            </a:r>
          </a:p>
          <a:p>
            <a:pPr marL="914400" indent="-914400">
              <a:buFont typeface="+mj-lt"/>
              <a:buAutoNum type="arabicPeriod"/>
            </a:pPr>
            <a:r>
              <a:rPr lang="ru-RU" sz="4800" b="1" dirty="0" smtClean="0"/>
              <a:t>PUT</a:t>
            </a:r>
            <a:r>
              <a:rPr lang="ru-RU" sz="4800" b="1" dirty="0"/>
              <a:t>  - UPDATE </a:t>
            </a:r>
            <a:r>
              <a:rPr lang="ru-RU" sz="4800" dirty="0"/>
              <a:t>- Применяется для загрузки содержимого запроса на указанный в запросе URI.</a:t>
            </a:r>
          </a:p>
          <a:p>
            <a:pPr marL="914400" indent="-914400">
              <a:buFont typeface="+mj-lt"/>
              <a:buAutoNum type="arabicPeriod"/>
            </a:pPr>
            <a:r>
              <a:rPr lang="ru-RU" sz="4800" dirty="0" smtClean="0"/>
              <a:t>PATCH</a:t>
            </a:r>
            <a:endParaRPr lang="ru-RU" sz="4800" dirty="0"/>
          </a:p>
          <a:p>
            <a:pPr marL="914400" indent="-914400">
              <a:buFont typeface="+mj-lt"/>
              <a:buAutoNum type="arabicPeriod"/>
            </a:pPr>
            <a:r>
              <a:rPr lang="ru-RU" sz="4800" b="1" dirty="0" smtClean="0"/>
              <a:t>DELETE </a:t>
            </a:r>
            <a:r>
              <a:rPr lang="ru-RU" sz="4800" b="1" dirty="0"/>
              <a:t>- DELETE - </a:t>
            </a:r>
            <a:r>
              <a:rPr lang="ru-RU" sz="4800" dirty="0"/>
              <a:t>Удаляет указанный ресурс.</a:t>
            </a:r>
          </a:p>
          <a:p>
            <a:pPr marL="914400" indent="-914400">
              <a:buFont typeface="+mj-lt"/>
              <a:buAutoNum type="arabicPeriod"/>
            </a:pPr>
            <a:r>
              <a:rPr lang="ru-RU" sz="4800" dirty="0" smtClean="0"/>
              <a:t>TRACE</a:t>
            </a:r>
            <a:endParaRPr lang="ru-RU" sz="4800" dirty="0"/>
          </a:p>
          <a:p>
            <a:pPr marL="914400" indent="-914400">
              <a:buFont typeface="+mj-lt"/>
              <a:buAutoNum type="arabicPeriod"/>
            </a:pPr>
            <a:r>
              <a:rPr lang="ru-RU" sz="4800" dirty="0" smtClean="0"/>
              <a:t>CONNECT</a:t>
            </a:r>
            <a:endParaRPr lang="ru-RU" sz="4800" dirty="0"/>
          </a:p>
          <a:p>
            <a:pPr marL="0" indent="0">
              <a:buNone/>
            </a:pPr>
            <a:endParaRPr lang="ru-RU" sz="4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75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152164" y="5703530"/>
            <a:ext cx="5599203" cy="270116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 err="1"/>
              <a:t>Сервлет</a:t>
            </a:r>
            <a:r>
              <a:rPr lang="ru-RU" sz="5400" dirty="0"/>
              <a:t>-диспетчер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4713109" y="738029"/>
            <a:ext cx="8816705" cy="180022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/>
              <a:t>Механизм отображения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425013" y="4547440"/>
            <a:ext cx="5392896" cy="195130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/>
              <a:t>Контроллер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4713109" y="11179334"/>
            <a:ext cx="8816705" cy="180022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/>
              <a:t>Арбитр представлений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6417234" y="7218839"/>
            <a:ext cx="5408454" cy="19496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/>
              <a:t>Модель и имя представления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152164" y="11179335"/>
            <a:ext cx="5599203" cy="180022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/>
              <a:t>Представление</a:t>
            </a:r>
          </a:p>
        </p:txBody>
      </p:sp>
      <p:cxnSp>
        <p:nvCxnSpPr>
          <p:cNvPr id="1062" name="Прямая со стрелкой 1061"/>
          <p:cNvCxnSpPr>
            <a:stCxn id="3" idx="0"/>
            <a:endCxn id="4" idx="2"/>
          </p:cNvCxnSpPr>
          <p:nvPr/>
        </p:nvCxnSpPr>
        <p:spPr>
          <a:xfrm flipV="1">
            <a:off x="9951766" y="2538254"/>
            <a:ext cx="9169696" cy="316527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endCxn id="5" idx="1"/>
          </p:cNvCxnSpPr>
          <p:nvPr/>
        </p:nvCxnSpPr>
        <p:spPr>
          <a:xfrm flipV="1">
            <a:off x="12751367" y="5523095"/>
            <a:ext cx="3673646" cy="97565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>
            <a:stCxn id="7" idx="1"/>
          </p:cNvCxnSpPr>
          <p:nvPr/>
        </p:nvCxnSpPr>
        <p:spPr>
          <a:xfrm flipH="1" flipV="1">
            <a:off x="12699229" y="7706252"/>
            <a:ext cx="3718005" cy="48741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>
            <a:stCxn id="3" idx="2"/>
            <a:endCxn id="6" idx="0"/>
          </p:cNvCxnSpPr>
          <p:nvPr/>
        </p:nvCxnSpPr>
        <p:spPr>
          <a:xfrm>
            <a:off x="9951766" y="8404696"/>
            <a:ext cx="9169696" cy="277463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/>
          <p:nvPr/>
        </p:nvCxnSpPr>
        <p:spPr>
          <a:xfrm>
            <a:off x="8592344" y="8404696"/>
            <a:ext cx="0" cy="277463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/>
          <p:nvPr/>
        </p:nvCxnSpPr>
        <p:spPr>
          <a:xfrm>
            <a:off x="3191669" y="7080647"/>
            <a:ext cx="3960495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Прямоугольник 118"/>
          <p:cNvSpPr/>
          <p:nvPr/>
        </p:nvSpPr>
        <p:spPr>
          <a:xfrm>
            <a:off x="3981580" y="5703530"/>
            <a:ext cx="2380672" cy="88031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 smtClean="0"/>
              <a:t>Запрос</a:t>
            </a:r>
            <a:endParaRPr lang="ru-RU" sz="4400" dirty="0"/>
          </a:p>
        </p:txBody>
      </p:sp>
      <p:sp>
        <p:nvSpPr>
          <p:cNvPr id="1073" name="Овал 1072"/>
          <p:cNvSpPr/>
          <p:nvPr/>
        </p:nvSpPr>
        <p:spPr>
          <a:xfrm>
            <a:off x="4811871" y="6694068"/>
            <a:ext cx="720090" cy="7200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21" name="Овал 120"/>
          <p:cNvSpPr/>
          <p:nvPr/>
        </p:nvSpPr>
        <p:spPr>
          <a:xfrm>
            <a:off x="14078991" y="3760847"/>
            <a:ext cx="720090" cy="7200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122" name="Овал 121"/>
          <p:cNvSpPr/>
          <p:nvPr/>
        </p:nvSpPr>
        <p:spPr>
          <a:xfrm>
            <a:off x="14110582" y="5703530"/>
            <a:ext cx="720090" cy="7200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24" name="Овал 123"/>
          <p:cNvSpPr/>
          <p:nvPr/>
        </p:nvSpPr>
        <p:spPr>
          <a:xfrm>
            <a:off x="14111648" y="9431969"/>
            <a:ext cx="720090" cy="7200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25" name="Овал 124"/>
          <p:cNvSpPr/>
          <p:nvPr/>
        </p:nvSpPr>
        <p:spPr>
          <a:xfrm>
            <a:off x="8232299" y="9379109"/>
            <a:ext cx="720090" cy="7200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cxnSp>
        <p:nvCxnSpPr>
          <p:cNvPr id="1077" name="Скругленная соединительная линия 1076"/>
          <p:cNvCxnSpPr>
            <a:stCxn id="5" idx="3"/>
            <a:endCxn id="7" idx="3"/>
          </p:cNvCxnSpPr>
          <p:nvPr/>
        </p:nvCxnSpPr>
        <p:spPr>
          <a:xfrm>
            <a:off x="21817909" y="5523095"/>
            <a:ext cx="7779" cy="2670571"/>
          </a:xfrm>
          <a:prstGeom prst="curvedConnector3">
            <a:avLst>
              <a:gd name="adj1" fmla="val 23189639"/>
            </a:avLst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Овал 122"/>
          <p:cNvSpPr/>
          <p:nvPr/>
        </p:nvSpPr>
        <p:spPr>
          <a:xfrm>
            <a:off x="23169769" y="6517882"/>
            <a:ext cx="720090" cy="7200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199" name="Облако 198"/>
          <p:cNvSpPr/>
          <p:nvPr/>
        </p:nvSpPr>
        <p:spPr>
          <a:xfrm>
            <a:off x="3551715" y="377984"/>
            <a:ext cx="6120764" cy="4006318"/>
          </a:xfrm>
          <a:prstGeom prst="cloud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5400" b="1" dirty="0" smtClean="0"/>
              <a:t>Приступим!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42858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web.xml </a:t>
            </a:r>
            <a:r>
              <a:rPr lang="ru-RU" dirty="0" smtClean="0"/>
              <a:t>как основной дескриптор развертывания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3191669" y="2178209"/>
            <a:ext cx="20882610" cy="1116139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	</a:t>
            </a:r>
            <a:r>
              <a:rPr lang="ru-RU" sz="4800" dirty="0" smtClean="0"/>
              <a:t>Итак</a:t>
            </a:r>
            <a:r>
              <a:rPr lang="ru-RU" sz="4800" dirty="0"/>
              <a:t> мы начали писать свое приложение </a:t>
            </a:r>
            <a:r>
              <a:rPr lang="en-US" sz="4800" b="1" dirty="0" err="1" smtClean="0"/>
              <a:t>TheConsole</a:t>
            </a:r>
            <a:r>
              <a:rPr lang="ru-RU" sz="4800" dirty="0" smtClean="0"/>
              <a:t> </a:t>
            </a:r>
            <a:r>
              <a:rPr lang="ru-RU" sz="4800" dirty="0"/>
              <a:t>и планируем разместить его по адресу </a:t>
            </a:r>
            <a:r>
              <a:rPr lang="ru-RU" sz="4800" b="1" dirty="0" err="1" smtClean="0">
                <a:solidFill>
                  <a:srgbClr val="00B0F0"/>
                </a:solidFill>
              </a:rPr>
              <a:t>www</a:t>
            </a:r>
            <a:r>
              <a:rPr lang="ru-RU" sz="4800" b="1" dirty="0" smtClean="0">
                <a:solidFill>
                  <a:srgbClr val="00B0F0"/>
                </a:solidFill>
              </a:rPr>
              <a:t>.</a:t>
            </a:r>
            <a:r>
              <a:rPr lang="en-US" sz="4800" b="1" dirty="0" err="1" smtClean="0">
                <a:solidFill>
                  <a:srgbClr val="00B0F0"/>
                </a:solidFill>
              </a:rPr>
              <a:t>theconsole</a:t>
            </a:r>
            <a:r>
              <a:rPr lang="ru-RU" sz="4800" b="1" dirty="0" smtClean="0">
                <a:solidFill>
                  <a:srgbClr val="00B0F0"/>
                </a:solidFill>
              </a:rPr>
              <a:t>.</a:t>
            </a:r>
            <a:r>
              <a:rPr lang="ru-RU" sz="4800" b="1" dirty="0" err="1" smtClean="0">
                <a:solidFill>
                  <a:srgbClr val="00B0F0"/>
                </a:solidFill>
              </a:rPr>
              <a:t>ru</a:t>
            </a:r>
            <a:r>
              <a:rPr lang="ru-RU" sz="4800" dirty="0"/>
              <a:t>. Чаще всего приложения размещаются непосредственно в корне, то есть по адресу /, но есть и другие варианты, когда приложений несколько, а общий адрес для них один. </a:t>
            </a:r>
            <a:endParaRPr lang="ru-RU" sz="4800" dirty="0" smtClean="0"/>
          </a:p>
          <a:p>
            <a:r>
              <a:rPr lang="en-US" sz="4800" dirty="0" smtClean="0"/>
              <a:t>	</a:t>
            </a:r>
            <a:r>
              <a:rPr lang="ru-RU" sz="4800" dirty="0" smtClean="0"/>
              <a:t>Например</a:t>
            </a:r>
            <a:r>
              <a:rPr lang="ru-RU" sz="4800" dirty="0"/>
              <a:t>, </a:t>
            </a:r>
            <a:r>
              <a:rPr lang="en-US" sz="4800" b="1" dirty="0" smtClean="0">
                <a:solidFill>
                  <a:srgbClr val="00B0F0"/>
                </a:solidFill>
              </a:rPr>
              <a:t>www.</a:t>
            </a:r>
            <a:r>
              <a:rPr lang="ru-RU" sz="4800" b="1" dirty="0" smtClean="0">
                <a:solidFill>
                  <a:srgbClr val="00B0F0"/>
                </a:solidFill>
              </a:rPr>
              <a:t>sberbank.ru/</a:t>
            </a:r>
            <a:r>
              <a:rPr lang="ru-RU" sz="4800" b="1" dirty="0" err="1" smtClean="0">
                <a:solidFill>
                  <a:srgbClr val="00B0F0"/>
                </a:solidFill>
              </a:rPr>
              <a:t>ipoteka</a:t>
            </a:r>
            <a:r>
              <a:rPr lang="ru-RU" sz="4800" dirty="0"/>
              <a:t>, </a:t>
            </a:r>
            <a:r>
              <a:rPr lang="en-US" sz="4800" b="1" dirty="0">
                <a:solidFill>
                  <a:srgbClr val="00B0F0"/>
                </a:solidFill>
              </a:rPr>
              <a:t> </a:t>
            </a:r>
            <a:r>
              <a:rPr lang="en-US" sz="4800" b="1" dirty="0" smtClean="0">
                <a:solidFill>
                  <a:srgbClr val="00B0F0"/>
                </a:solidFill>
              </a:rPr>
              <a:t>www.</a:t>
            </a:r>
            <a:r>
              <a:rPr lang="ru-RU" sz="4800" b="1" dirty="0" smtClean="0">
                <a:solidFill>
                  <a:srgbClr val="00B0F0"/>
                </a:solidFill>
              </a:rPr>
              <a:t>sberbank.ru/</a:t>
            </a:r>
            <a:r>
              <a:rPr lang="ru-RU" sz="4800" b="1" dirty="0" err="1" smtClean="0">
                <a:solidFill>
                  <a:srgbClr val="00B0F0"/>
                </a:solidFill>
              </a:rPr>
              <a:t>strahovanie</a:t>
            </a:r>
            <a:r>
              <a:rPr lang="ru-RU" sz="4800" dirty="0"/>
              <a:t> и </a:t>
            </a:r>
            <a:r>
              <a:rPr lang="ru-RU" sz="4800" dirty="0" smtClean="0"/>
              <a:t>так далее. </a:t>
            </a:r>
            <a:r>
              <a:rPr lang="ru-RU" sz="4800" dirty="0"/>
              <a:t>Во всех случаях это </a:t>
            </a:r>
            <a:r>
              <a:rPr lang="ru-RU" sz="4800" dirty="0" smtClean="0"/>
              <a:t>означает одно</a:t>
            </a:r>
            <a:r>
              <a:rPr lang="ru-RU" sz="4800" dirty="0"/>
              <a:t>, </a:t>
            </a:r>
            <a:r>
              <a:rPr lang="ru-RU" sz="4800" dirty="0" smtClean="0"/>
              <a:t>при </a:t>
            </a:r>
            <a:r>
              <a:rPr lang="ru-RU" sz="4800" dirty="0"/>
              <a:t>обращении по </a:t>
            </a:r>
            <a:r>
              <a:rPr lang="ru-RU" sz="4800" dirty="0" smtClean="0"/>
              <a:t>конкретному адресу </a:t>
            </a:r>
            <a:r>
              <a:rPr lang="ru-RU" sz="4800" dirty="0"/>
              <a:t>из браузера </a:t>
            </a:r>
            <a:r>
              <a:rPr lang="ru-RU" sz="4800" dirty="0" smtClean="0"/>
              <a:t>будет </a:t>
            </a:r>
            <a:r>
              <a:rPr lang="ru-RU" sz="4800" dirty="0"/>
              <a:t>направлен </a:t>
            </a:r>
            <a:r>
              <a:rPr lang="ru-RU" sz="4800" dirty="0" smtClean="0"/>
              <a:t>запрос. </a:t>
            </a:r>
          </a:p>
          <a:p>
            <a:r>
              <a:rPr lang="ru-RU" sz="4800" dirty="0"/>
              <a:t>	</a:t>
            </a:r>
            <a:r>
              <a:rPr lang="ru-RU" sz="4800" dirty="0" smtClean="0"/>
              <a:t>Но </a:t>
            </a:r>
            <a:r>
              <a:rPr lang="ru-RU" sz="4800" dirty="0"/>
              <a:t>кто </a:t>
            </a:r>
            <a:r>
              <a:rPr lang="ru-RU" sz="4800" dirty="0" smtClean="0"/>
              <a:t>его обработает</a:t>
            </a:r>
            <a:r>
              <a:rPr lang="en-US" sz="4800" dirty="0" smtClean="0"/>
              <a:t>?</a:t>
            </a:r>
            <a:r>
              <a:rPr lang="ru-RU" sz="4800" dirty="0" smtClean="0"/>
              <a:t> И что будет являться входной </a:t>
            </a:r>
            <a:r>
              <a:rPr lang="ru-RU" sz="4800" dirty="0"/>
              <a:t>точкой в приложении</a:t>
            </a:r>
            <a:r>
              <a:rPr lang="ru-RU" sz="4800" dirty="0" smtClean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97726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1) </a:t>
            </a:r>
            <a:r>
              <a:rPr lang="ru-RU" dirty="0" err="1" smtClean="0"/>
              <a:t>Сервлет</a:t>
            </a:r>
            <a:r>
              <a:rPr lang="ru-RU" dirty="0" smtClean="0"/>
              <a:t>-диспетчер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3191668" y="2178209"/>
            <a:ext cx="20539471" cy="11161395"/>
          </a:xfrm>
        </p:spPr>
        <p:txBody>
          <a:bodyPr>
            <a:normAutofit/>
          </a:bodyPr>
          <a:lstStyle/>
          <a:p>
            <a:r>
              <a:rPr lang="ru-RU" sz="4800" dirty="0" smtClean="0"/>
              <a:t>	Когда </a:t>
            </a:r>
            <a:r>
              <a:rPr lang="ru-RU" sz="4800" dirty="0"/>
              <a:t>все запросы в </a:t>
            </a:r>
            <a:r>
              <a:rPr lang="ru-RU" sz="4800" dirty="0" smtClean="0"/>
              <a:t>приложении</a:t>
            </a:r>
            <a:r>
              <a:rPr lang="ru-RU" sz="4800" dirty="0"/>
              <a:t> проходят через </a:t>
            </a:r>
            <a:r>
              <a:rPr lang="ru-RU" sz="4800" dirty="0" smtClean="0"/>
              <a:t>один</a:t>
            </a:r>
            <a:r>
              <a:rPr lang="ru-RU" sz="4800" dirty="0"/>
              <a:t> контроллер то используется типичный шаблон проектирования веб-приложений - Входной контроллер  (</a:t>
            </a:r>
            <a:r>
              <a:rPr lang="ru-RU" sz="4800" b="1" dirty="0" err="1"/>
              <a:t>front</a:t>
            </a:r>
            <a:r>
              <a:rPr lang="ru-RU" sz="4800" b="1" dirty="0"/>
              <a:t> </a:t>
            </a:r>
            <a:r>
              <a:rPr lang="ru-RU" sz="4800" b="1" dirty="0" err="1"/>
              <a:t>controller</a:t>
            </a:r>
            <a:r>
              <a:rPr lang="ru-RU" sz="4800" dirty="0"/>
              <a:t>). </a:t>
            </a:r>
            <a:endParaRPr lang="ru-RU" sz="4800" dirty="0" smtClean="0"/>
          </a:p>
          <a:p>
            <a:r>
              <a:rPr lang="ru-RU" sz="4800" dirty="0" smtClean="0"/>
              <a:t>	Для того, чтобы показать приложению, где находится необходимый нам </a:t>
            </a:r>
            <a:r>
              <a:rPr lang="ru-RU" sz="4800" dirty="0" err="1" smtClean="0"/>
              <a:t>сервлет</a:t>
            </a:r>
            <a:r>
              <a:rPr lang="ru-RU" sz="4800" dirty="0" smtClean="0"/>
              <a:t> мы должны это в явном виде где-то прописать. </a:t>
            </a:r>
          </a:p>
          <a:p>
            <a:r>
              <a:rPr lang="ru-RU" sz="4800" b="1" dirty="0"/>
              <a:t>	</a:t>
            </a:r>
            <a:r>
              <a:rPr lang="ru-RU" sz="4800" b="1" dirty="0" smtClean="0"/>
              <a:t>web.xml</a:t>
            </a:r>
            <a:r>
              <a:rPr lang="ru-RU" sz="4800" dirty="0" smtClean="0"/>
              <a:t> – основной дескриптор развертывания приложения, в нем мы будем описывать необходимую для старта конфигурацию, и </a:t>
            </a:r>
            <a:r>
              <a:rPr lang="ru-RU" sz="4800" dirty="0"/>
              <a:t>уже после него в дело </a:t>
            </a:r>
            <a:r>
              <a:rPr lang="ru-RU" sz="4800" dirty="0" smtClean="0"/>
              <a:t>вступит </a:t>
            </a:r>
            <a:r>
              <a:rPr lang="en-US" sz="4800" b="1" dirty="0" err="1"/>
              <a:t>org.springframework.web.servlet.DispatcherServlet</a:t>
            </a:r>
            <a:r>
              <a:rPr lang="ru-RU" sz="4800" dirty="0" smtClean="0"/>
              <a:t>. </a:t>
            </a:r>
            <a:endParaRPr lang="ru-RU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servletName-servlet.xml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3127971" y="1929924"/>
            <a:ext cx="20954453" cy="1104963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	</a:t>
            </a:r>
            <a:r>
              <a:rPr lang="ru-RU" sz="4800" dirty="0" smtClean="0"/>
              <a:t>Еще один «конфигурационный» нашего приложения – </a:t>
            </a:r>
            <a:r>
              <a:rPr lang="en-US" sz="4800" b="1" dirty="0" smtClean="0">
                <a:solidFill>
                  <a:srgbClr val="00B0F0"/>
                </a:solidFill>
              </a:rPr>
              <a:t>springtimes-servlet.xml</a:t>
            </a:r>
            <a:r>
              <a:rPr lang="ru-RU" sz="4800" dirty="0" smtClean="0"/>
              <a:t>,  </a:t>
            </a:r>
            <a:r>
              <a:rPr lang="ru-RU" sz="4800" dirty="0"/>
              <a:t>который </a:t>
            </a:r>
            <a:r>
              <a:rPr lang="ru-RU" sz="4800" dirty="0" err="1"/>
              <a:t>сервлет</a:t>
            </a:r>
            <a:r>
              <a:rPr lang="ru-RU" sz="4800" dirty="0"/>
              <a:t> </a:t>
            </a:r>
            <a:r>
              <a:rPr lang="ru-RU" sz="4800" dirty="0" err="1"/>
              <a:t>DispatcherServlet</a:t>
            </a:r>
            <a:r>
              <a:rPr lang="ru-RU" sz="4800" dirty="0"/>
              <a:t> будет использовать для создания контекста приложения. </a:t>
            </a:r>
            <a:endParaRPr lang="ru-RU" sz="4800" dirty="0" smtClean="0"/>
          </a:p>
          <a:p>
            <a:r>
              <a:rPr lang="ru-RU" sz="4800" dirty="0"/>
              <a:t>	</a:t>
            </a:r>
            <a:r>
              <a:rPr lang="ru-RU" sz="4800" dirty="0" smtClean="0"/>
              <a:t>Другими словами это аналог файлов </a:t>
            </a:r>
            <a:r>
              <a:rPr lang="en-US" sz="4800" b="1" dirty="0" smtClean="0">
                <a:solidFill>
                  <a:srgbClr val="00B0F0"/>
                </a:solidFill>
              </a:rPr>
              <a:t>beans.xml</a:t>
            </a:r>
            <a:r>
              <a:rPr lang="en-US" sz="4800" dirty="0" smtClean="0"/>
              <a:t> </a:t>
            </a:r>
            <a:r>
              <a:rPr lang="ru-RU" sz="4800" dirty="0" smtClean="0"/>
              <a:t>и </a:t>
            </a:r>
            <a:r>
              <a:rPr lang="en-US" sz="4800" b="1" dirty="0" smtClean="0">
                <a:solidFill>
                  <a:srgbClr val="00B0F0"/>
                </a:solidFill>
              </a:rPr>
              <a:t>taskBean.xml</a:t>
            </a:r>
            <a:r>
              <a:rPr lang="en-US" sz="4800" dirty="0" smtClean="0"/>
              <a:t>  </a:t>
            </a:r>
            <a:r>
              <a:rPr lang="ru-RU" sz="4800" dirty="0" smtClean="0"/>
              <a:t>которые мы использовали для  поднятия контекста в классическом приложении </a:t>
            </a:r>
            <a:r>
              <a:rPr lang="en-US" sz="4800" dirty="0" smtClean="0"/>
              <a:t>Spring. </a:t>
            </a:r>
            <a:r>
              <a:rPr lang="ru-RU" sz="4800" dirty="0" smtClean="0"/>
              <a:t>За исключением того, что на данный момент нам нет необходимости самостоятельно поднимать контекст:</a:t>
            </a:r>
          </a:p>
          <a:p>
            <a:endParaRPr lang="fr-FR" sz="4800" dirty="0" smtClean="0"/>
          </a:p>
          <a:p>
            <a:r>
              <a:rPr lang="fr-FR" sz="4800" dirty="0" smtClean="0"/>
              <a:t>ApplicationContext </a:t>
            </a:r>
          </a:p>
          <a:p>
            <a:r>
              <a:rPr lang="fr-FR" sz="4800" dirty="0"/>
              <a:t>	</a:t>
            </a:r>
            <a:r>
              <a:rPr lang="fr-FR" sz="4800" dirty="0" smtClean="0"/>
              <a:t>	context </a:t>
            </a:r>
            <a:r>
              <a:rPr lang="fr-FR" sz="4800" dirty="0"/>
              <a:t>= </a:t>
            </a:r>
            <a:r>
              <a:rPr lang="fr-FR" sz="4800" b="1" dirty="0">
                <a:solidFill>
                  <a:srgbClr val="000080"/>
                </a:solidFill>
              </a:rPr>
              <a:t>new </a:t>
            </a:r>
            <a:r>
              <a:rPr lang="fr-FR" sz="4800" dirty="0"/>
              <a:t>ClassPathXmlApplicationContext(</a:t>
            </a:r>
            <a:r>
              <a:rPr lang="fr-FR" sz="4800" b="1" dirty="0">
                <a:solidFill>
                  <a:srgbClr val="008000"/>
                </a:solidFill>
              </a:rPr>
              <a:t>"beans.xml</a:t>
            </a:r>
            <a:r>
              <a:rPr lang="fr-FR" sz="4800" b="1" dirty="0" smtClean="0">
                <a:solidFill>
                  <a:srgbClr val="008000"/>
                </a:solidFill>
              </a:rPr>
              <a:t>"</a:t>
            </a:r>
            <a:r>
              <a:rPr lang="fr-FR" sz="4800" dirty="0" smtClean="0"/>
              <a:t>);</a:t>
            </a:r>
          </a:p>
          <a:p>
            <a:endParaRPr lang="fr-FR" sz="4800" dirty="0" smtClean="0"/>
          </a:p>
          <a:p>
            <a:r>
              <a:rPr lang="fr-FR" sz="4800" dirty="0"/>
              <a:t>ApplicationContext </a:t>
            </a:r>
            <a:endParaRPr lang="fr-FR" sz="4800" dirty="0" smtClean="0"/>
          </a:p>
          <a:p>
            <a:r>
              <a:rPr lang="fr-FR" sz="4800" dirty="0"/>
              <a:t>	</a:t>
            </a:r>
            <a:r>
              <a:rPr lang="fr-FR" sz="4800" dirty="0" smtClean="0"/>
              <a:t>	context </a:t>
            </a:r>
            <a:r>
              <a:rPr lang="fr-FR" sz="4800" dirty="0"/>
              <a:t>= </a:t>
            </a:r>
            <a:r>
              <a:rPr lang="fr-FR" sz="4800" b="1" dirty="0">
                <a:solidFill>
                  <a:srgbClr val="000080"/>
                </a:solidFill>
              </a:rPr>
              <a:t>new </a:t>
            </a:r>
            <a:r>
              <a:rPr lang="en-US" sz="4800" dirty="0" err="1"/>
              <a:t>FileSystemXmlApplicationContext</a:t>
            </a:r>
            <a:r>
              <a:rPr lang="fr-FR" sz="4800" dirty="0" smtClean="0"/>
              <a:t>(</a:t>
            </a:r>
            <a:r>
              <a:rPr lang="fr-FR" sz="4800" b="1" dirty="0">
                <a:solidFill>
                  <a:srgbClr val="008000"/>
                </a:solidFill>
              </a:rPr>
              <a:t>"taskBean.xml </a:t>
            </a:r>
            <a:r>
              <a:rPr lang="fr-FR" sz="4800" b="1" dirty="0" smtClean="0">
                <a:solidFill>
                  <a:srgbClr val="008000"/>
                </a:solidFill>
              </a:rPr>
              <a:t>"</a:t>
            </a:r>
            <a:r>
              <a:rPr lang="fr-FR" sz="4800" dirty="0" smtClean="0"/>
              <a:t>);</a:t>
            </a:r>
            <a:endParaRPr lang="fr-FR" sz="4800" dirty="0"/>
          </a:p>
        </p:txBody>
      </p:sp>
      <p:sp>
        <p:nvSpPr>
          <p:cNvPr id="4" name="Облако 3"/>
          <p:cNvSpPr/>
          <p:nvPr/>
        </p:nvSpPr>
        <p:spPr>
          <a:xfrm>
            <a:off x="18313560" y="6498749"/>
            <a:ext cx="5400674" cy="2880360"/>
          </a:xfrm>
          <a:prstGeom prst="cloud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5400" b="1" dirty="0" smtClean="0"/>
              <a:t>Создать и проверить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370734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2) Механизм отображения 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	Как  видно из названия этот механизм занимается отображением конкретных контроллеров на адреса URL. Другими словами создает </a:t>
            </a:r>
            <a:r>
              <a:rPr lang="ru-RU" sz="4800" dirty="0" err="1" smtClean="0"/>
              <a:t>маппинг</a:t>
            </a:r>
            <a:r>
              <a:rPr lang="ru-RU" sz="4800" dirty="0" smtClean="0"/>
              <a:t> </a:t>
            </a:r>
            <a:r>
              <a:rPr lang="en-US" sz="4800" dirty="0" smtClean="0"/>
              <a:t>(</a:t>
            </a:r>
            <a:r>
              <a:rPr lang="ru-RU" sz="4800" dirty="0" smtClean="0"/>
              <a:t>соотносит</a:t>
            </a:r>
            <a:r>
              <a:rPr lang="en-US" sz="4800" dirty="0" smtClean="0"/>
              <a:t>) </a:t>
            </a:r>
            <a:r>
              <a:rPr lang="ru-RU" sz="4800" dirty="0" smtClean="0"/>
              <a:t>всех доступных  пользователю адресов </a:t>
            </a:r>
            <a:r>
              <a:rPr lang="en-US" sz="4800" dirty="0" smtClean="0"/>
              <a:t>URL </a:t>
            </a:r>
            <a:r>
              <a:rPr lang="ru-RU" sz="4800" dirty="0" smtClean="0"/>
              <a:t>страниц и зарегистрированных контроллеров</a:t>
            </a:r>
            <a:r>
              <a:rPr lang="ru-RU" sz="480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939" y="4946810"/>
            <a:ext cx="17110812" cy="8281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563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2) Механизм отображения 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238772" y="2178207"/>
            <a:ext cx="15481934" cy="180022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err="1" smtClean="0"/>
              <a:t>BeanNameUrlHandlerMapping</a:t>
            </a:r>
            <a:endParaRPr lang="ru-RU" altLang="ru-RU" sz="72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260283" y="4338478"/>
            <a:ext cx="15481934" cy="180022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err="1" smtClean="0"/>
              <a:t>ControllerBeanNameHandlerMapping</a:t>
            </a:r>
            <a:r>
              <a:rPr lang="en-US" sz="7200" dirty="0"/>
              <a:t>  </a:t>
            </a:r>
            <a:endParaRPr lang="ru-RU" altLang="ru-RU" sz="72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281793" y="6498748"/>
            <a:ext cx="15481935" cy="180022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err="1" smtClean="0"/>
              <a:t>ControllerClassNameHandlerMapping</a:t>
            </a:r>
            <a:endParaRPr lang="ru-RU" altLang="ru-RU" sz="72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264364" y="8659018"/>
            <a:ext cx="15520874" cy="180022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err="1" smtClean="0"/>
              <a:t>DefaultAnnotationHandlerMapping</a:t>
            </a:r>
            <a:r>
              <a:rPr lang="en-US" sz="7200" dirty="0"/>
              <a:t> </a:t>
            </a:r>
            <a:endParaRPr lang="ru-RU" altLang="ru-RU" sz="72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191669" y="10819289"/>
            <a:ext cx="15576140" cy="180022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err="1"/>
              <a:t>SimpleUrlHandlerMapping</a:t>
            </a:r>
            <a:r>
              <a:rPr lang="en-US" sz="7200" dirty="0"/>
              <a:t>    </a:t>
            </a:r>
            <a:endParaRPr lang="ru-RU" altLang="ru-RU" sz="7200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19059999" y="2293489"/>
            <a:ext cx="50940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000" b="1" i="1" dirty="0" smtClean="0">
                <a:solidFill>
                  <a:srgbClr val="6DB33F"/>
                </a:solidFill>
              </a:rPr>
              <a:t>актуальный</a:t>
            </a:r>
            <a:r>
              <a:rPr lang="en-US" sz="5000" b="1" i="1" dirty="0" smtClean="0">
                <a:solidFill>
                  <a:srgbClr val="6DB33F"/>
                </a:solidFill>
              </a:rPr>
              <a:t> </a:t>
            </a:r>
            <a:endParaRPr lang="ru-RU" sz="5000" b="1" i="1" dirty="0" smtClean="0">
              <a:solidFill>
                <a:srgbClr val="6DB33F"/>
              </a:solidFill>
            </a:endParaRPr>
          </a:p>
          <a:p>
            <a:pPr algn="ctr"/>
            <a:r>
              <a:rPr lang="ru-RU" sz="5000" b="1" i="1" dirty="0">
                <a:solidFill>
                  <a:srgbClr val="6DB33F"/>
                </a:solidFill>
              </a:rPr>
              <a:t>в</a:t>
            </a:r>
            <a:r>
              <a:rPr lang="ru-RU" sz="5000" b="1" i="1" dirty="0" smtClean="0">
                <a:solidFill>
                  <a:srgbClr val="6DB33F"/>
                </a:solidFill>
              </a:rPr>
              <a:t> версии 5</a:t>
            </a:r>
            <a:r>
              <a:rPr lang="en-US" sz="5000" b="1" i="1" dirty="0" smtClean="0">
                <a:solidFill>
                  <a:srgbClr val="6DB33F"/>
                </a:solidFill>
              </a:rPr>
              <a:t>.1.2</a:t>
            </a:r>
            <a:r>
              <a:rPr lang="ru-RU" sz="5000" b="1" i="1" dirty="0" smtClean="0">
                <a:solidFill>
                  <a:srgbClr val="6DB33F"/>
                </a:solidFill>
              </a:rPr>
              <a:t> </a:t>
            </a:r>
            <a:endParaRPr lang="ru-RU" sz="5000" b="1" i="1" dirty="0">
              <a:solidFill>
                <a:srgbClr val="6DB33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19059999" y="4340827"/>
            <a:ext cx="50940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000" b="1" i="1" dirty="0" smtClean="0">
                <a:solidFill>
                  <a:srgbClr val="FF0000"/>
                </a:solidFill>
              </a:rPr>
              <a:t>актуальный</a:t>
            </a:r>
            <a:r>
              <a:rPr lang="en-US" sz="5000" b="1" i="1" dirty="0" smtClean="0">
                <a:solidFill>
                  <a:srgbClr val="FF0000"/>
                </a:solidFill>
              </a:rPr>
              <a:t> </a:t>
            </a:r>
            <a:endParaRPr lang="ru-RU" sz="5000" b="1" i="1" dirty="0" smtClean="0">
              <a:solidFill>
                <a:srgbClr val="FF0000"/>
              </a:solidFill>
            </a:endParaRPr>
          </a:p>
          <a:p>
            <a:pPr algn="ctr"/>
            <a:r>
              <a:rPr lang="ru-RU" sz="5000" b="1" i="1" dirty="0">
                <a:solidFill>
                  <a:srgbClr val="FF0000"/>
                </a:solidFill>
              </a:rPr>
              <a:t>в</a:t>
            </a:r>
            <a:r>
              <a:rPr lang="ru-RU" sz="5000" b="1" i="1" dirty="0" smtClean="0">
                <a:solidFill>
                  <a:srgbClr val="FF0000"/>
                </a:solidFill>
              </a:rPr>
              <a:t> версии </a:t>
            </a:r>
            <a:r>
              <a:rPr lang="en-US" sz="5000" b="1" i="1" dirty="0" smtClean="0">
                <a:solidFill>
                  <a:srgbClr val="FF0000"/>
                </a:solidFill>
              </a:rPr>
              <a:t>4.3.X</a:t>
            </a:r>
            <a:r>
              <a:rPr lang="ru-RU" sz="5000" b="1" i="1" dirty="0" smtClean="0">
                <a:solidFill>
                  <a:srgbClr val="FF0000"/>
                </a:solidFill>
              </a:rPr>
              <a:t> </a:t>
            </a:r>
            <a:endParaRPr lang="ru-RU" sz="5000" b="1" i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19059999" y="6592635"/>
            <a:ext cx="50940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000" b="1" i="1" dirty="0" smtClean="0">
                <a:solidFill>
                  <a:srgbClr val="FF0000"/>
                </a:solidFill>
              </a:rPr>
              <a:t>актуальный</a:t>
            </a:r>
            <a:r>
              <a:rPr lang="en-US" sz="5000" b="1" i="1" dirty="0" smtClean="0">
                <a:solidFill>
                  <a:srgbClr val="FF0000"/>
                </a:solidFill>
              </a:rPr>
              <a:t> </a:t>
            </a:r>
            <a:endParaRPr lang="ru-RU" sz="5000" b="1" i="1" dirty="0" smtClean="0">
              <a:solidFill>
                <a:srgbClr val="FF0000"/>
              </a:solidFill>
            </a:endParaRPr>
          </a:p>
          <a:p>
            <a:pPr algn="ctr"/>
            <a:r>
              <a:rPr lang="ru-RU" sz="5000" b="1" i="1" dirty="0">
                <a:solidFill>
                  <a:srgbClr val="FF0000"/>
                </a:solidFill>
              </a:rPr>
              <a:t>в</a:t>
            </a:r>
            <a:r>
              <a:rPr lang="ru-RU" sz="5000" b="1" i="1" dirty="0" smtClean="0">
                <a:solidFill>
                  <a:srgbClr val="FF0000"/>
                </a:solidFill>
              </a:rPr>
              <a:t> версии </a:t>
            </a:r>
            <a:r>
              <a:rPr lang="en-US" sz="5000" b="1" i="1" dirty="0" smtClean="0">
                <a:solidFill>
                  <a:srgbClr val="FF0000"/>
                </a:solidFill>
              </a:rPr>
              <a:t>4.3.X</a:t>
            </a:r>
            <a:endParaRPr lang="ru-RU" sz="5000" b="1" i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flipH="1">
            <a:off x="19059999" y="8723947"/>
            <a:ext cx="50940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000" b="1" i="1" dirty="0" smtClean="0">
                <a:solidFill>
                  <a:srgbClr val="FF0000"/>
                </a:solidFill>
              </a:rPr>
              <a:t>актуальный</a:t>
            </a:r>
            <a:r>
              <a:rPr lang="en-US" sz="5000" b="1" i="1" dirty="0" smtClean="0">
                <a:solidFill>
                  <a:srgbClr val="FF0000"/>
                </a:solidFill>
              </a:rPr>
              <a:t> </a:t>
            </a:r>
            <a:endParaRPr lang="ru-RU" sz="5000" b="1" i="1" dirty="0" smtClean="0">
              <a:solidFill>
                <a:srgbClr val="FF0000"/>
              </a:solidFill>
            </a:endParaRPr>
          </a:p>
          <a:p>
            <a:pPr algn="ctr"/>
            <a:r>
              <a:rPr lang="ru-RU" sz="5000" b="1" i="1" dirty="0">
                <a:solidFill>
                  <a:srgbClr val="FF0000"/>
                </a:solidFill>
              </a:rPr>
              <a:t>в</a:t>
            </a:r>
            <a:r>
              <a:rPr lang="ru-RU" sz="5000" b="1" i="1" dirty="0" smtClean="0">
                <a:solidFill>
                  <a:srgbClr val="FF0000"/>
                </a:solidFill>
              </a:rPr>
              <a:t> версии </a:t>
            </a:r>
            <a:r>
              <a:rPr lang="en-US" sz="5000" b="1" i="1" dirty="0">
                <a:solidFill>
                  <a:srgbClr val="FF0000"/>
                </a:solidFill>
              </a:rPr>
              <a:t>4.3.X</a:t>
            </a:r>
            <a:endParaRPr lang="ru-RU" sz="5000" b="1" i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19059999" y="10934571"/>
            <a:ext cx="50940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000" b="1" i="1" dirty="0" smtClean="0">
                <a:solidFill>
                  <a:srgbClr val="6DB33F"/>
                </a:solidFill>
              </a:rPr>
              <a:t>актуальный</a:t>
            </a:r>
            <a:r>
              <a:rPr lang="en-US" sz="5000" b="1" i="1" dirty="0" smtClean="0">
                <a:solidFill>
                  <a:srgbClr val="6DB33F"/>
                </a:solidFill>
              </a:rPr>
              <a:t> </a:t>
            </a:r>
            <a:endParaRPr lang="ru-RU" sz="5000" b="1" i="1" dirty="0" smtClean="0">
              <a:solidFill>
                <a:srgbClr val="6DB33F"/>
              </a:solidFill>
            </a:endParaRPr>
          </a:p>
          <a:p>
            <a:pPr algn="ctr"/>
            <a:r>
              <a:rPr lang="ru-RU" sz="5000" b="1" i="1" dirty="0">
                <a:solidFill>
                  <a:srgbClr val="6DB33F"/>
                </a:solidFill>
              </a:rPr>
              <a:t>в</a:t>
            </a:r>
            <a:r>
              <a:rPr lang="ru-RU" sz="5000" b="1" i="1" dirty="0" smtClean="0">
                <a:solidFill>
                  <a:srgbClr val="6DB33F"/>
                </a:solidFill>
              </a:rPr>
              <a:t> версии 5</a:t>
            </a:r>
            <a:r>
              <a:rPr lang="en-US" sz="5000" b="1" i="1" dirty="0" smtClean="0">
                <a:solidFill>
                  <a:srgbClr val="6DB33F"/>
                </a:solidFill>
              </a:rPr>
              <a:t>.1.2</a:t>
            </a:r>
            <a:r>
              <a:rPr lang="ru-RU" sz="5000" b="1" i="1" dirty="0" smtClean="0">
                <a:solidFill>
                  <a:srgbClr val="6DB33F"/>
                </a:solidFill>
              </a:rPr>
              <a:t> </a:t>
            </a:r>
            <a:endParaRPr lang="ru-RU" sz="5000" b="1" i="1" dirty="0">
              <a:solidFill>
                <a:srgbClr val="6DB3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39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31624" y="377984"/>
            <a:ext cx="21242654" cy="11910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400" b="1" dirty="0" err="1" smtClean="0">
                <a:solidFill>
                  <a:srgbClr val="6DB33F"/>
                </a:solidFill>
              </a:rPr>
              <a:t>Репозиторий</a:t>
            </a:r>
            <a:r>
              <a:rPr lang="ru-RU" sz="6400" b="1" dirty="0" smtClean="0">
                <a:solidFill>
                  <a:srgbClr val="6DB33F"/>
                </a:solidFill>
              </a:rPr>
              <a:t> программного кода:</a:t>
            </a:r>
          </a:p>
          <a:p>
            <a:pPr algn="ctr"/>
            <a:endParaRPr lang="ru-RU" sz="6400" b="1" dirty="0" smtClean="0">
              <a:solidFill>
                <a:srgbClr val="6DB33F"/>
              </a:solidFill>
            </a:endParaRPr>
          </a:p>
          <a:p>
            <a:pPr algn="ctr"/>
            <a:r>
              <a:rPr lang="en-US" sz="6400" b="1" dirty="0" smtClean="0">
                <a:solidFill>
                  <a:srgbClr val="00B0F0"/>
                </a:solidFill>
              </a:rPr>
              <a:t>https</a:t>
            </a:r>
            <a:r>
              <a:rPr lang="en-US" sz="6400" b="1" dirty="0">
                <a:solidFill>
                  <a:srgbClr val="00B0F0"/>
                </a:solidFill>
              </a:rPr>
              <a:t>://</a:t>
            </a:r>
            <a:r>
              <a:rPr lang="en-US" sz="6400" b="1" dirty="0" smtClean="0">
                <a:solidFill>
                  <a:srgbClr val="00B0F0"/>
                </a:solidFill>
              </a:rPr>
              <a:t>javarzn@bitbucket.org/javarzn/springtimes.git</a:t>
            </a:r>
          </a:p>
          <a:p>
            <a:pPr algn="ctr"/>
            <a:r>
              <a:rPr lang="en-US" sz="6400" b="1" dirty="0" smtClean="0">
                <a:solidFill>
                  <a:srgbClr val="00B0F0"/>
                </a:solidFill>
              </a:rPr>
              <a:t>ssh://</a:t>
            </a:r>
            <a:r>
              <a:rPr lang="en-US" sz="6400" b="1" dirty="0">
                <a:solidFill>
                  <a:srgbClr val="00B0F0"/>
                </a:solidFill>
              </a:rPr>
              <a:t>javarzn@bitbucket.org/javarzn/springtimes.git</a:t>
            </a:r>
            <a:endParaRPr lang="ru-RU" sz="6400" b="1" dirty="0">
              <a:solidFill>
                <a:srgbClr val="00B0F0"/>
              </a:solidFill>
            </a:endParaRPr>
          </a:p>
          <a:p>
            <a:pPr algn="ctr"/>
            <a:endParaRPr lang="ru-RU" sz="6400" b="1" dirty="0" smtClean="0">
              <a:solidFill>
                <a:srgbClr val="00B0F0"/>
              </a:solidFill>
            </a:endParaRPr>
          </a:p>
          <a:p>
            <a:endParaRPr lang="ru-RU" sz="6400" b="1" dirty="0" smtClean="0"/>
          </a:p>
          <a:p>
            <a:endParaRPr lang="ru-RU" sz="6400" b="1" dirty="0" smtClean="0"/>
          </a:p>
          <a:p>
            <a:pPr algn="ctr"/>
            <a:r>
              <a:rPr lang="ru-RU" sz="6400" b="1" dirty="0" smtClean="0">
                <a:solidFill>
                  <a:srgbClr val="6DB33F"/>
                </a:solidFill>
              </a:rPr>
              <a:t>Данные для входа от конкретного пользователя:</a:t>
            </a:r>
          </a:p>
          <a:p>
            <a:endParaRPr lang="ru-RU" sz="6400" b="1" dirty="0"/>
          </a:p>
          <a:p>
            <a:pPr algn="ctr"/>
            <a:r>
              <a:rPr lang="en-US" sz="6400" b="1" dirty="0" smtClean="0"/>
              <a:t>Username: </a:t>
            </a:r>
            <a:r>
              <a:rPr lang="en-US" sz="6400" b="1" dirty="0" err="1" smtClean="0">
                <a:solidFill>
                  <a:srgbClr val="00B0F0"/>
                </a:solidFill>
              </a:rPr>
              <a:t>javarzn</a:t>
            </a:r>
            <a:endParaRPr lang="en-US" sz="6400" b="1" dirty="0" smtClean="0">
              <a:solidFill>
                <a:srgbClr val="00B0F0"/>
              </a:solidFill>
            </a:endParaRPr>
          </a:p>
          <a:p>
            <a:pPr algn="ctr"/>
            <a:r>
              <a:rPr lang="en-US" sz="6400" b="1" dirty="0" smtClean="0"/>
              <a:t>Password: </a:t>
            </a:r>
            <a:r>
              <a:rPr lang="en-US" sz="6400" b="1" dirty="0" err="1" smtClean="0">
                <a:solidFill>
                  <a:srgbClr val="00B0F0"/>
                </a:solidFill>
              </a:rPr>
              <a:t>JavaRznRgrtu</a:t>
            </a:r>
            <a:endParaRPr lang="ru-RU" sz="6400" b="1" dirty="0" smtClean="0">
              <a:solidFill>
                <a:srgbClr val="00B0F0"/>
              </a:solidFill>
            </a:endParaRPr>
          </a:p>
          <a:p>
            <a:endParaRPr lang="ru-RU" sz="6400" b="1" dirty="0"/>
          </a:p>
        </p:txBody>
      </p:sp>
    </p:spTree>
    <p:extLst>
      <p:ext uri="{BB962C8B-B14F-4D97-AF65-F5344CB8AC3E}">
        <p14:creationId xmlns:p14="http://schemas.microsoft.com/office/powerpoint/2010/main" val="36346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2) Механизм отображения 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209608" y="2178209"/>
            <a:ext cx="20766775" cy="180022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err="1" smtClean="0"/>
              <a:t>BeanNameUrlHandlerMapping</a:t>
            </a:r>
            <a:endParaRPr lang="ru-RU" altLang="ru-RU" sz="7200" dirty="0"/>
          </a:p>
        </p:txBody>
      </p:sp>
      <p:sp>
        <p:nvSpPr>
          <p:cNvPr id="13" name="TextBox 12"/>
          <p:cNvSpPr txBox="1"/>
          <p:nvPr/>
        </p:nvSpPr>
        <p:spPr>
          <a:xfrm>
            <a:off x="3209608" y="4338479"/>
            <a:ext cx="21189647" cy="670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&lt;!-- 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этот компонент остается одним из основных в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MVC 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вот уже несколько версий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--&gt;</a:t>
            </a:r>
            <a:endParaRPr lang="ru-RU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&lt;!-- 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появился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в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Spring 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версии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1.2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, и остается актуальным в 3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x.x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4.x.x 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и 5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.1.2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--&gt;</a:t>
            </a:r>
            <a:endParaRPr lang="ru-RU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&lt;!-- 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создается по умолчанию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и не требует ручного создания </a:t>
            </a:r>
            <a:r>
              <a:rPr lang="ru-RU" b="1" dirty="0" err="1" smtClean="0">
                <a:solidFill>
                  <a:schemeClr val="accent6">
                    <a:lumMod val="75000"/>
                  </a:schemeClr>
                </a:solidFill>
              </a:rPr>
              <a:t>бина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--&gt;</a:t>
            </a:r>
            <a:endParaRPr lang="ru-RU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ru-RU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&lt;!-- 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фактически, для конфигурации нет разницы будет ли следующая строчка --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  <a:endParaRPr lang="ru-RU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&lt;!--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п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рисутствовать в файле описания контекста </a:t>
            </a:r>
            <a:r>
              <a:rPr lang="ru-RU" b="1" dirty="0" err="1" smtClean="0">
                <a:solidFill>
                  <a:schemeClr val="accent6">
                    <a:lumMod val="75000"/>
                  </a:schemeClr>
                </a:solidFill>
              </a:rPr>
              <a:t>бинов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 или нет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--&gt;</a:t>
            </a:r>
          </a:p>
          <a:p>
            <a:r>
              <a:rPr lang="en-US" dirty="0" smtClean="0"/>
              <a:t>&lt;</a:t>
            </a:r>
            <a:r>
              <a:rPr lang="en-US" b="1" dirty="0">
                <a:solidFill>
                  <a:srgbClr val="000080"/>
                </a:solidFill>
              </a:rPr>
              <a:t>bean </a:t>
            </a:r>
            <a:r>
              <a:rPr lang="en-US" b="1" dirty="0">
                <a:solidFill>
                  <a:srgbClr val="0000FF"/>
                </a:solidFill>
              </a:rPr>
              <a:t>class</a:t>
            </a:r>
            <a:r>
              <a:rPr lang="en-US" b="1" dirty="0">
                <a:solidFill>
                  <a:srgbClr val="008000"/>
                </a:solidFill>
              </a:rPr>
              <a:t>="org.springframework.web.servlet.handler.BeanNameUrlHandlerMapping</a:t>
            </a:r>
            <a:r>
              <a:rPr lang="en-US" b="1" dirty="0" smtClean="0">
                <a:solidFill>
                  <a:srgbClr val="008000"/>
                </a:solidFill>
              </a:rPr>
              <a:t>"</a:t>
            </a:r>
            <a:r>
              <a:rPr lang="en-US" dirty="0" smtClean="0"/>
              <a:t>/&gt;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&lt;!-- 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пример определения контроллера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--&gt;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&lt;</a:t>
            </a:r>
            <a:r>
              <a:rPr lang="en-US" b="1" dirty="0">
                <a:solidFill>
                  <a:srgbClr val="000080"/>
                </a:solidFill>
              </a:rPr>
              <a:t>bean </a:t>
            </a:r>
            <a:r>
              <a:rPr lang="en-US" b="1" dirty="0">
                <a:solidFill>
                  <a:srgbClr val="0000FF"/>
                </a:solidFill>
              </a:rPr>
              <a:t>name</a:t>
            </a:r>
            <a:r>
              <a:rPr lang="en-US" b="1" dirty="0">
                <a:solidFill>
                  <a:srgbClr val="008000"/>
                </a:solidFill>
              </a:rPr>
              <a:t>="/welcome.html" </a:t>
            </a:r>
            <a:r>
              <a:rPr lang="en-US" b="1" dirty="0">
                <a:solidFill>
                  <a:srgbClr val="0000FF"/>
                </a:solidFill>
              </a:rPr>
              <a:t>class</a:t>
            </a:r>
            <a:r>
              <a:rPr lang="en-US" b="1" dirty="0">
                <a:solidFill>
                  <a:srgbClr val="008000"/>
                </a:solidFill>
              </a:rPr>
              <a:t>="</a:t>
            </a:r>
            <a:r>
              <a:rPr lang="en-US" b="1" dirty="0" err="1" smtClean="0">
                <a:solidFill>
                  <a:srgbClr val="008000"/>
                </a:solidFill>
              </a:rPr>
              <a:t>ru.springtimes.web.controller.WelcomeController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r>
              <a:rPr lang="en-US" dirty="0"/>
              <a:t>/&gt;</a:t>
            </a:r>
            <a:endParaRPr lang="en-US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3209608" y="11899424"/>
            <a:ext cx="20766775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800" dirty="0" smtClean="0"/>
              <a:t>Прослушиваемый путь: </a:t>
            </a:r>
            <a:r>
              <a:rPr lang="en-US" sz="5800" dirty="0" smtClean="0">
                <a:hlinkClick r:id="rId2"/>
              </a:rPr>
              <a:t>http</a:t>
            </a:r>
            <a:r>
              <a:rPr lang="en-US" sz="5800" dirty="0">
                <a:hlinkClick r:id="rId2"/>
              </a:rPr>
              <a:t>://</a:t>
            </a:r>
            <a:r>
              <a:rPr lang="en-US" sz="5800" dirty="0" smtClean="0">
                <a:hlinkClick r:id="rId2"/>
              </a:rPr>
              <a:t>127.0.0.1:8080/welcome.html</a:t>
            </a:r>
            <a:endParaRPr lang="en-US" sz="5800" dirty="0" smtClean="0"/>
          </a:p>
        </p:txBody>
      </p:sp>
    </p:spTree>
    <p:extLst>
      <p:ext uri="{BB962C8B-B14F-4D97-AF65-F5344CB8AC3E}">
        <p14:creationId xmlns:p14="http://schemas.microsoft.com/office/powerpoint/2010/main" val="80539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2) Механизм отображения 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209608" y="2178209"/>
            <a:ext cx="20766775" cy="180022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err="1"/>
              <a:t>ControllerBeanNameHandlerMapping</a:t>
            </a:r>
            <a:endParaRPr lang="ru-RU" altLang="ru-RU" sz="7200" dirty="0"/>
          </a:p>
        </p:txBody>
      </p:sp>
      <p:sp>
        <p:nvSpPr>
          <p:cNvPr id="6" name="TextBox 5"/>
          <p:cNvSpPr txBox="1"/>
          <p:nvPr/>
        </p:nvSpPr>
        <p:spPr>
          <a:xfrm>
            <a:off x="3209608" y="4168130"/>
            <a:ext cx="21241071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&lt;!-- 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определяем механизм отображения , его нужно определить явно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--&gt;</a:t>
            </a:r>
          </a:p>
          <a:p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bean </a:t>
            </a:r>
            <a:r>
              <a:rPr lang="en-US" b="1" dirty="0" smtClean="0">
                <a:solidFill>
                  <a:srgbClr val="0000FF"/>
                </a:solidFill>
              </a:rPr>
              <a:t>class</a:t>
            </a:r>
            <a:r>
              <a:rPr lang="en-US" b="1" dirty="0" smtClean="0">
                <a:solidFill>
                  <a:srgbClr val="008000"/>
                </a:solidFill>
              </a:rPr>
              <a:t>=</a:t>
            </a:r>
            <a:endParaRPr lang="ru-RU" b="1" dirty="0" smtClean="0">
              <a:solidFill>
                <a:srgbClr val="008000"/>
              </a:solidFill>
            </a:endParaRPr>
          </a:p>
          <a:p>
            <a:r>
              <a:rPr lang="ru-RU" b="1" dirty="0">
                <a:solidFill>
                  <a:srgbClr val="008000"/>
                </a:solidFill>
              </a:rPr>
              <a:t> </a:t>
            </a:r>
            <a:r>
              <a:rPr lang="ru-RU" b="1" dirty="0" smtClean="0">
                <a:solidFill>
                  <a:srgbClr val="008000"/>
                </a:solidFill>
              </a:rPr>
              <a:t>    </a:t>
            </a:r>
            <a:r>
              <a:rPr lang="en-US" b="1" dirty="0" smtClean="0">
                <a:solidFill>
                  <a:srgbClr val="008000"/>
                </a:solidFill>
              </a:rPr>
              <a:t>"</a:t>
            </a:r>
            <a:r>
              <a:rPr lang="en-US" b="1" dirty="0">
                <a:solidFill>
                  <a:srgbClr val="008000"/>
                </a:solidFill>
              </a:rPr>
              <a:t>org.springframework.web.servlet.mvc.support.ControllerBeanNameHandlerMapping"</a:t>
            </a:r>
            <a:r>
              <a:rPr lang="en-US" dirty="0"/>
              <a:t>/&gt;</a:t>
            </a:r>
            <a:br>
              <a:rPr lang="en-US" dirty="0"/>
            </a:br>
            <a:endParaRPr lang="ru-RU" dirty="0" smtClean="0"/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&lt;!--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пример определения 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контроллера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--&gt;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bean </a:t>
            </a:r>
            <a:r>
              <a:rPr lang="en-US" b="1" dirty="0">
                <a:solidFill>
                  <a:srgbClr val="0000FF"/>
                </a:solidFill>
              </a:rPr>
              <a:t>name</a:t>
            </a:r>
            <a:r>
              <a:rPr lang="en-US" b="1" dirty="0">
                <a:solidFill>
                  <a:srgbClr val="008000"/>
                </a:solidFill>
              </a:rPr>
              <a:t>="bean" </a:t>
            </a:r>
            <a:r>
              <a:rPr lang="en-US" b="1" dirty="0">
                <a:solidFill>
                  <a:srgbClr val="0000FF"/>
                </a:solidFill>
              </a:rPr>
              <a:t>class</a:t>
            </a:r>
            <a:r>
              <a:rPr lang="en-US" b="1" dirty="0">
                <a:solidFill>
                  <a:srgbClr val="008000"/>
                </a:solidFill>
              </a:rPr>
              <a:t>="</a:t>
            </a:r>
            <a:r>
              <a:rPr lang="en-US" b="1" dirty="0" err="1" smtClean="0">
                <a:solidFill>
                  <a:srgbClr val="008000"/>
                </a:solidFill>
              </a:rPr>
              <a:t>ru.springtimes.web.controller.WelcomeController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r>
              <a:rPr lang="en-US" dirty="0" smtClean="0"/>
              <a:t>/&gt;</a:t>
            </a:r>
            <a:endParaRPr lang="ru-RU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3209608" y="11899424"/>
            <a:ext cx="20766775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800" dirty="0" smtClean="0"/>
              <a:t>Прослушиваемый путь: </a:t>
            </a:r>
            <a:r>
              <a:rPr lang="en-US" sz="5800" dirty="0" smtClean="0">
                <a:hlinkClick r:id="rId2"/>
              </a:rPr>
              <a:t>http</a:t>
            </a:r>
            <a:r>
              <a:rPr lang="en-US" sz="5800" dirty="0">
                <a:hlinkClick r:id="rId2"/>
              </a:rPr>
              <a:t>://</a:t>
            </a:r>
            <a:r>
              <a:rPr lang="en-US" sz="5800" dirty="0" smtClean="0">
                <a:hlinkClick r:id="rId2"/>
              </a:rPr>
              <a:t>127.0.0.1:8080/bean</a:t>
            </a:r>
            <a:endParaRPr lang="en-US" sz="5800" dirty="0" smtClean="0"/>
          </a:p>
        </p:txBody>
      </p:sp>
      <p:sp>
        <p:nvSpPr>
          <p:cNvPr id="8" name="Прямоугольник 7"/>
          <p:cNvSpPr/>
          <p:nvPr/>
        </p:nvSpPr>
        <p:spPr>
          <a:xfrm>
            <a:off x="3209608" y="8941852"/>
            <a:ext cx="20766775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800" b="1" dirty="0" smtClean="0">
                <a:solidFill>
                  <a:srgbClr val="00B0F0"/>
                </a:solidFill>
              </a:rPr>
              <a:t>Обратите внимание, механизм устаревший, в 5 версии </a:t>
            </a:r>
            <a:endParaRPr lang="en-US" sz="5800" b="1" dirty="0" smtClean="0">
              <a:solidFill>
                <a:srgbClr val="00B0F0"/>
              </a:solidFill>
            </a:endParaRPr>
          </a:p>
          <a:p>
            <a:pPr algn="ctr"/>
            <a:r>
              <a:rPr lang="en-US" sz="5800" b="1" dirty="0" smtClean="0">
                <a:solidFill>
                  <a:srgbClr val="00B0F0"/>
                </a:solidFill>
              </a:rPr>
              <a:t>Spring Framework </a:t>
            </a:r>
            <a:r>
              <a:rPr lang="ru-RU" sz="5800" b="1" dirty="0" smtClean="0">
                <a:solidFill>
                  <a:srgbClr val="00B0F0"/>
                </a:solidFill>
              </a:rPr>
              <a:t>от него отказались</a:t>
            </a:r>
            <a:endParaRPr lang="en-US" sz="5800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1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2) Механизм отображения 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209607" y="2178209"/>
            <a:ext cx="20766775" cy="180022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err="1"/>
              <a:t>ControllerClassNameHandlerMapping</a:t>
            </a:r>
            <a:endParaRPr lang="ru-RU" altLang="ru-RU" sz="7200" dirty="0"/>
          </a:p>
        </p:txBody>
      </p:sp>
      <p:sp>
        <p:nvSpPr>
          <p:cNvPr id="6" name="TextBox 5"/>
          <p:cNvSpPr txBox="1"/>
          <p:nvPr/>
        </p:nvSpPr>
        <p:spPr>
          <a:xfrm>
            <a:off x="3209608" y="4168130"/>
            <a:ext cx="21385341" cy="670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&lt;!--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определяем механизм отображения , его нужно определить явно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--&gt;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&lt;!– 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можем описать чувствительность к регистру и префикс к пути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--&gt;</a:t>
            </a:r>
          </a:p>
          <a:p>
            <a:r>
              <a:rPr lang="en-US" dirty="0" smtClean="0"/>
              <a:t>&lt;</a:t>
            </a:r>
            <a:r>
              <a:rPr lang="en-US" b="1" dirty="0">
                <a:solidFill>
                  <a:srgbClr val="000080"/>
                </a:solidFill>
              </a:rPr>
              <a:t>bean </a:t>
            </a:r>
            <a:r>
              <a:rPr lang="en-US" b="1" dirty="0" smtClean="0">
                <a:solidFill>
                  <a:srgbClr val="0000FF"/>
                </a:solidFill>
              </a:rPr>
              <a:t>class</a:t>
            </a:r>
            <a:r>
              <a:rPr lang="en-US" b="1" dirty="0" smtClean="0">
                <a:solidFill>
                  <a:srgbClr val="008000"/>
                </a:solidFill>
              </a:rPr>
              <a:t>=</a:t>
            </a:r>
          </a:p>
          <a:p>
            <a:r>
              <a:rPr lang="en-US" b="1" dirty="0" smtClean="0">
                <a:solidFill>
                  <a:srgbClr val="008000"/>
                </a:solidFill>
              </a:rPr>
              <a:t>        "org.springframework.web.servlet.mvc.support.ControllerClassNameHandlerMapping"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&lt;</a:t>
            </a:r>
            <a:r>
              <a:rPr lang="en-US" b="1" dirty="0" smtClean="0">
                <a:solidFill>
                  <a:srgbClr val="000080"/>
                </a:solidFill>
              </a:rPr>
              <a:t>property </a:t>
            </a:r>
            <a:r>
              <a:rPr lang="en-US" b="1" dirty="0" smtClean="0">
                <a:solidFill>
                  <a:srgbClr val="0000FF"/>
                </a:solidFill>
              </a:rPr>
              <a:t>name</a:t>
            </a:r>
            <a:r>
              <a:rPr lang="en-US" b="1" dirty="0" smtClean="0">
                <a:solidFill>
                  <a:srgbClr val="008000"/>
                </a:solidFill>
              </a:rPr>
              <a:t>="</a:t>
            </a:r>
            <a:r>
              <a:rPr lang="en-US" b="1" dirty="0" err="1" smtClean="0">
                <a:solidFill>
                  <a:srgbClr val="008000"/>
                </a:solidFill>
              </a:rPr>
              <a:t>caseSensitive</a:t>
            </a:r>
            <a:r>
              <a:rPr lang="en-US" b="1" dirty="0" smtClean="0">
                <a:solidFill>
                  <a:srgbClr val="008000"/>
                </a:solidFill>
              </a:rPr>
              <a:t>" </a:t>
            </a:r>
            <a:r>
              <a:rPr lang="en-US" b="1" dirty="0" smtClean="0">
                <a:solidFill>
                  <a:srgbClr val="0000FF"/>
                </a:solidFill>
              </a:rPr>
              <a:t>value</a:t>
            </a:r>
            <a:r>
              <a:rPr lang="en-US" b="1" dirty="0" smtClean="0">
                <a:solidFill>
                  <a:srgbClr val="008000"/>
                </a:solidFill>
              </a:rPr>
              <a:t>=“false" </a:t>
            </a:r>
            <a:r>
              <a:rPr lang="en-US" dirty="0" smtClean="0"/>
              <a:t>/&gt;</a:t>
            </a:r>
            <a:br>
              <a:rPr lang="en-US" dirty="0" smtClean="0"/>
            </a:br>
            <a:r>
              <a:rPr lang="en-US" dirty="0" smtClean="0"/>
              <a:t>    &lt;</a:t>
            </a:r>
            <a:r>
              <a:rPr lang="en-US" b="1" dirty="0" smtClean="0">
                <a:solidFill>
                  <a:srgbClr val="000080"/>
                </a:solidFill>
              </a:rPr>
              <a:t>property </a:t>
            </a:r>
            <a:r>
              <a:rPr lang="en-US" b="1" dirty="0" smtClean="0">
                <a:solidFill>
                  <a:srgbClr val="0000FF"/>
                </a:solidFill>
              </a:rPr>
              <a:t>name</a:t>
            </a:r>
            <a:r>
              <a:rPr lang="en-US" b="1" dirty="0" smtClean="0">
                <a:solidFill>
                  <a:srgbClr val="008000"/>
                </a:solidFill>
              </a:rPr>
              <a:t>="</a:t>
            </a:r>
            <a:r>
              <a:rPr lang="en-US" b="1" dirty="0" err="1" smtClean="0">
                <a:solidFill>
                  <a:srgbClr val="008000"/>
                </a:solidFill>
              </a:rPr>
              <a:t>pathPrefix</a:t>
            </a:r>
            <a:r>
              <a:rPr lang="en-US" b="1" dirty="0" smtClean="0">
                <a:solidFill>
                  <a:srgbClr val="008000"/>
                </a:solidFill>
              </a:rPr>
              <a:t>" </a:t>
            </a:r>
            <a:r>
              <a:rPr lang="en-US" b="1" dirty="0" smtClean="0">
                <a:solidFill>
                  <a:srgbClr val="0000FF"/>
                </a:solidFill>
              </a:rPr>
              <a:t>value</a:t>
            </a:r>
            <a:r>
              <a:rPr lang="en-US" b="1" dirty="0" smtClean="0">
                <a:solidFill>
                  <a:srgbClr val="008000"/>
                </a:solidFill>
              </a:rPr>
              <a:t>="/my" </a:t>
            </a:r>
            <a:r>
              <a:rPr lang="en-US" dirty="0" smtClean="0"/>
              <a:t>/&gt;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b="1" dirty="0" smtClean="0">
                <a:solidFill>
                  <a:srgbClr val="000080"/>
                </a:solidFill>
              </a:rPr>
              <a:t>bean</a:t>
            </a:r>
            <a:r>
              <a:rPr lang="en-US" dirty="0" smtClean="0"/>
              <a:t>&gt;</a:t>
            </a:r>
          </a:p>
          <a:p>
            <a:endParaRPr lang="ru-RU" dirty="0" smtClean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&lt;!--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пример определения контроллера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--&gt; </a:t>
            </a:r>
            <a:endParaRPr lang="ru-RU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&lt;</a:t>
            </a:r>
            <a:r>
              <a:rPr lang="en-US" b="1" dirty="0">
                <a:solidFill>
                  <a:srgbClr val="000080"/>
                </a:solidFill>
              </a:rPr>
              <a:t>bean </a:t>
            </a:r>
            <a:r>
              <a:rPr lang="en-US" b="1" dirty="0" smtClean="0">
                <a:solidFill>
                  <a:srgbClr val="0000FF"/>
                </a:solidFill>
              </a:rPr>
              <a:t>class</a:t>
            </a:r>
            <a:r>
              <a:rPr lang="en-US" b="1" dirty="0">
                <a:solidFill>
                  <a:srgbClr val="008000"/>
                </a:solidFill>
              </a:rPr>
              <a:t>="</a:t>
            </a:r>
            <a:r>
              <a:rPr lang="en-US" b="1" dirty="0" err="1" smtClean="0">
                <a:solidFill>
                  <a:srgbClr val="008000"/>
                </a:solidFill>
              </a:rPr>
              <a:t>ru.springtimes.web.controller.WelcomeController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r>
              <a:rPr lang="en-US" dirty="0" smtClean="0"/>
              <a:t>/&gt;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09608" y="11899424"/>
            <a:ext cx="20766775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800" dirty="0" smtClean="0"/>
              <a:t>Прослушиваемый путь: </a:t>
            </a:r>
            <a:r>
              <a:rPr lang="en-US" sz="5800" dirty="0" smtClean="0">
                <a:hlinkClick r:id="rId2"/>
              </a:rPr>
              <a:t>http</a:t>
            </a:r>
            <a:r>
              <a:rPr lang="en-US" sz="5800" dirty="0">
                <a:hlinkClick r:id="rId2"/>
              </a:rPr>
              <a:t>://</a:t>
            </a:r>
            <a:r>
              <a:rPr lang="en-US" sz="5800" dirty="0" smtClean="0">
                <a:hlinkClick r:id="rId2"/>
              </a:rPr>
              <a:t>127.0.0.1:8080/my/welcome</a:t>
            </a:r>
            <a:endParaRPr lang="en-US" sz="5800" dirty="0" smtClean="0"/>
          </a:p>
        </p:txBody>
      </p:sp>
    </p:spTree>
    <p:extLst>
      <p:ext uri="{BB962C8B-B14F-4D97-AF65-F5344CB8AC3E}">
        <p14:creationId xmlns:p14="http://schemas.microsoft.com/office/powerpoint/2010/main" val="141253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2) Механизм отображения 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3209608" y="6138704"/>
            <a:ext cx="21374313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&lt;!– </a:t>
            </a:r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создается по умолчанию, ручного создания не требует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--&gt;</a:t>
            </a:r>
          </a:p>
          <a:p>
            <a:endParaRPr lang="en-US" sz="41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4100" b="1" dirty="0" smtClean="0">
                <a:solidFill>
                  <a:schemeClr val="accent6">
                    <a:lumMod val="75000"/>
                  </a:schemeClr>
                </a:solidFill>
              </a:rPr>
              <a:t>&lt;!-- </a:t>
            </a:r>
            <a:r>
              <a:rPr lang="ru-RU" sz="4100" b="1" dirty="0" smtClean="0">
                <a:solidFill>
                  <a:schemeClr val="accent6">
                    <a:lumMod val="75000"/>
                  </a:schemeClr>
                </a:solidFill>
              </a:rPr>
              <a:t>фактически, для конфигурации нет разницы будет ли следующая строчка --</a:t>
            </a:r>
            <a:r>
              <a:rPr lang="en-US" sz="4100" b="1" dirty="0" smtClean="0">
                <a:solidFill>
                  <a:schemeClr val="accent6">
                    <a:lumMod val="75000"/>
                  </a:schemeClr>
                </a:solidFill>
              </a:rPr>
              <a:t>&gt;</a:t>
            </a:r>
            <a:endParaRPr lang="ru-RU" sz="41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4100" b="1" dirty="0">
                <a:solidFill>
                  <a:schemeClr val="accent6">
                    <a:lumMod val="75000"/>
                  </a:schemeClr>
                </a:solidFill>
              </a:rPr>
              <a:t>&lt;!-- </a:t>
            </a:r>
            <a:r>
              <a:rPr lang="ru-RU" sz="4100" b="1" dirty="0">
                <a:solidFill>
                  <a:schemeClr val="accent6">
                    <a:lumMod val="75000"/>
                  </a:schemeClr>
                </a:solidFill>
              </a:rPr>
              <a:t>п</a:t>
            </a:r>
            <a:r>
              <a:rPr lang="ru-RU" sz="4100" b="1" dirty="0" smtClean="0">
                <a:solidFill>
                  <a:schemeClr val="accent6">
                    <a:lumMod val="75000"/>
                  </a:schemeClr>
                </a:solidFill>
              </a:rPr>
              <a:t>рисутствовать в файле описания контекста </a:t>
            </a:r>
            <a:r>
              <a:rPr lang="ru-RU" sz="4100" b="1" dirty="0" err="1" smtClean="0">
                <a:solidFill>
                  <a:schemeClr val="accent6">
                    <a:lumMod val="75000"/>
                  </a:schemeClr>
                </a:solidFill>
              </a:rPr>
              <a:t>бинов</a:t>
            </a:r>
            <a:r>
              <a:rPr lang="ru-RU" sz="4100" b="1" dirty="0" smtClean="0">
                <a:solidFill>
                  <a:schemeClr val="accent6">
                    <a:lumMod val="75000"/>
                  </a:schemeClr>
                </a:solidFill>
              </a:rPr>
              <a:t> или нет (до версии 5) </a:t>
            </a:r>
            <a:r>
              <a:rPr lang="en-US" sz="4100" b="1" dirty="0" smtClean="0">
                <a:solidFill>
                  <a:schemeClr val="accent6">
                    <a:lumMod val="75000"/>
                  </a:schemeClr>
                </a:solidFill>
              </a:rPr>
              <a:t>--&gt;</a:t>
            </a:r>
            <a:endParaRPr lang="en-US" sz="41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4100" dirty="0" smtClean="0"/>
              <a:t>&lt;</a:t>
            </a:r>
            <a:r>
              <a:rPr lang="en-US" sz="4100" b="1" dirty="0">
                <a:solidFill>
                  <a:srgbClr val="000080"/>
                </a:solidFill>
              </a:rPr>
              <a:t>bean </a:t>
            </a:r>
            <a:r>
              <a:rPr lang="en-US" sz="4100" b="1" dirty="0" smtClean="0">
                <a:solidFill>
                  <a:srgbClr val="0000FF"/>
                </a:solidFill>
              </a:rPr>
              <a:t>class</a:t>
            </a:r>
            <a:r>
              <a:rPr lang="en-US" sz="4100" b="1" dirty="0" smtClean="0">
                <a:solidFill>
                  <a:srgbClr val="008000"/>
                </a:solidFill>
              </a:rPr>
              <a:t>=</a:t>
            </a:r>
            <a:endParaRPr lang="ru-RU" sz="4100" b="1" dirty="0" smtClean="0">
              <a:solidFill>
                <a:srgbClr val="008000"/>
              </a:solidFill>
            </a:endParaRPr>
          </a:p>
          <a:p>
            <a:r>
              <a:rPr lang="ru-RU" sz="4100" b="1" dirty="0">
                <a:solidFill>
                  <a:srgbClr val="008000"/>
                </a:solidFill>
              </a:rPr>
              <a:t>	</a:t>
            </a:r>
            <a:r>
              <a:rPr lang="en-US" sz="4100" b="1" dirty="0" smtClean="0">
                <a:solidFill>
                  <a:srgbClr val="008000"/>
                </a:solidFill>
              </a:rPr>
              <a:t>"org.springframework.web.servlet.handler.DefaultAnnotationHandlerMapping"</a:t>
            </a:r>
            <a:r>
              <a:rPr lang="en-US" sz="4100" dirty="0" smtClean="0"/>
              <a:t>/&gt;</a:t>
            </a:r>
            <a:endParaRPr lang="ru-RU" sz="41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ru-RU" sz="41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4100" b="1" dirty="0" smtClean="0">
                <a:solidFill>
                  <a:schemeClr val="accent6">
                    <a:lumMod val="75000"/>
                  </a:schemeClr>
                </a:solidFill>
              </a:rPr>
              <a:t>&lt;!-- </a:t>
            </a:r>
            <a:r>
              <a:rPr lang="ru-RU" sz="4100" b="1" dirty="0">
                <a:solidFill>
                  <a:schemeClr val="accent6">
                    <a:lumMod val="75000"/>
                  </a:schemeClr>
                </a:solidFill>
              </a:rPr>
              <a:t>фактически, для конфигурации нет разницы будет ли следующая строчка --</a:t>
            </a:r>
            <a:r>
              <a:rPr lang="en-US" sz="4100" b="1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endParaRPr lang="ru-RU" sz="41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4100" b="1" dirty="0">
                <a:solidFill>
                  <a:schemeClr val="accent6">
                    <a:lumMod val="75000"/>
                  </a:schemeClr>
                </a:solidFill>
              </a:rPr>
              <a:t>&lt;!-- </a:t>
            </a:r>
            <a:r>
              <a:rPr lang="ru-RU" sz="4100" b="1" dirty="0">
                <a:solidFill>
                  <a:schemeClr val="accent6">
                    <a:lumMod val="75000"/>
                  </a:schemeClr>
                </a:solidFill>
              </a:rPr>
              <a:t>присутствовать в файле описания контекста </a:t>
            </a:r>
            <a:r>
              <a:rPr lang="ru-RU" sz="4100" b="1" dirty="0" err="1">
                <a:solidFill>
                  <a:schemeClr val="accent6">
                    <a:lumMod val="75000"/>
                  </a:schemeClr>
                </a:solidFill>
              </a:rPr>
              <a:t>бинов</a:t>
            </a:r>
            <a:r>
              <a:rPr lang="ru-RU" sz="4100" b="1" dirty="0">
                <a:solidFill>
                  <a:schemeClr val="accent6">
                    <a:lumMod val="75000"/>
                  </a:schemeClr>
                </a:solidFill>
              </a:rPr>
              <a:t> или нет </a:t>
            </a:r>
            <a:r>
              <a:rPr lang="ru-RU" sz="4100" b="1" dirty="0" smtClean="0">
                <a:solidFill>
                  <a:schemeClr val="accent6">
                    <a:lumMod val="75000"/>
                  </a:schemeClr>
                </a:solidFill>
              </a:rPr>
              <a:t>(после версии 5</a:t>
            </a:r>
            <a:r>
              <a:rPr lang="ru-RU" sz="41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4100" b="1" dirty="0">
                <a:solidFill>
                  <a:schemeClr val="accent6">
                    <a:lumMod val="75000"/>
                  </a:schemeClr>
                </a:solidFill>
              </a:rPr>
              <a:t>--&gt;</a:t>
            </a:r>
          </a:p>
          <a:p>
            <a:r>
              <a:rPr lang="en-US" sz="4100" dirty="0"/>
              <a:t>&lt;</a:t>
            </a:r>
            <a:r>
              <a:rPr lang="en-US" sz="4100" b="1" dirty="0">
                <a:solidFill>
                  <a:srgbClr val="000080"/>
                </a:solidFill>
              </a:rPr>
              <a:t>bean </a:t>
            </a:r>
            <a:r>
              <a:rPr lang="en-US" sz="4100" b="1" dirty="0">
                <a:solidFill>
                  <a:srgbClr val="0000FF"/>
                </a:solidFill>
              </a:rPr>
              <a:t>class</a:t>
            </a:r>
            <a:r>
              <a:rPr lang="en-US" sz="4100" b="1" dirty="0">
                <a:solidFill>
                  <a:srgbClr val="008000"/>
                </a:solidFill>
              </a:rPr>
              <a:t>=</a:t>
            </a:r>
            <a:endParaRPr lang="ru-RU" sz="4100" b="1" dirty="0">
              <a:solidFill>
                <a:srgbClr val="008000"/>
              </a:solidFill>
            </a:endParaRPr>
          </a:p>
          <a:p>
            <a:r>
              <a:rPr lang="en-US" sz="4100" b="1" dirty="0" smtClean="0">
                <a:solidFill>
                  <a:srgbClr val="008000"/>
                </a:solidFill>
              </a:rPr>
              <a:t>"</a:t>
            </a:r>
            <a:r>
              <a:rPr lang="en-US" sz="4100" b="1" dirty="0">
                <a:solidFill>
                  <a:srgbClr val="008000"/>
                </a:solidFill>
              </a:rPr>
              <a:t>org.springframework.web.servlet.mvc.method.annotation.RequestMappingHandlerMapping</a:t>
            </a:r>
            <a:r>
              <a:rPr lang="en-US" sz="4100" b="1" dirty="0" smtClean="0">
                <a:solidFill>
                  <a:srgbClr val="008000"/>
                </a:solidFill>
              </a:rPr>
              <a:t>"</a:t>
            </a:r>
            <a:r>
              <a:rPr lang="en-US" sz="4100" dirty="0" smtClean="0"/>
              <a:t>/&gt;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209608" y="2178209"/>
            <a:ext cx="20766775" cy="180022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err="1"/>
              <a:t>DefaultAnnotationHandlerMapping</a:t>
            </a:r>
            <a:endParaRPr lang="ru-RU" altLang="ru-RU" sz="7200" dirty="0"/>
          </a:p>
        </p:txBody>
      </p:sp>
      <p:sp>
        <p:nvSpPr>
          <p:cNvPr id="6" name="TextBox 5"/>
          <p:cNvSpPr txBox="1"/>
          <p:nvPr/>
        </p:nvSpPr>
        <p:spPr>
          <a:xfrm>
            <a:off x="3209608" y="4569044"/>
            <a:ext cx="20766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Отображает запросы на контроллеры и методы </a:t>
            </a:r>
            <a:endParaRPr lang="en-US" sz="4800" dirty="0" smtClean="0"/>
          </a:p>
          <a:p>
            <a:r>
              <a:rPr lang="ru-RU" sz="4800" dirty="0" smtClean="0"/>
              <a:t>контроллеров</a:t>
            </a:r>
            <a:r>
              <a:rPr lang="ru-RU" sz="4800" dirty="0"/>
              <a:t>, отмеченные аннотацией </a:t>
            </a:r>
            <a:r>
              <a:rPr lang="en-US" sz="4800" dirty="0" smtClean="0"/>
              <a:t>@</a:t>
            </a:r>
            <a:r>
              <a:rPr lang="en-US" sz="4800" dirty="0" err="1" smtClean="0"/>
              <a:t>RequestMapping</a:t>
            </a:r>
            <a:r>
              <a:rPr lang="en-US" sz="4800" dirty="0" smtClean="0"/>
              <a:t> </a:t>
            </a:r>
            <a:endParaRPr lang="ru-RU" sz="4800" dirty="0"/>
          </a:p>
        </p:txBody>
      </p:sp>
      <p:sp>
        <p:nvSpPr>
          <p:cNvPr id="7" name="Облако 6"/>
          <p:cNvSpPr/>
          <p:nvPr/>
        </p:nvSpPr>
        <p:spPr>
          <a:xfrm>
            <a:off x="18801556" y="3618389"/>
            <a:ext cx="5272723" cy="3451237"/>
          </a:xfrm>
          <a:prstGeom prst="cloud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b="1" dirty="0" smtClean="0"/>
              <a:t>Рассмотрим после </a:t>
            </a:r>
            <a:r>
              <a:rPr lang="en-US" sz="4800" b="1" dirty="0" smtClean="0"/>
              <a:t>XML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245280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2) Механизм отображения 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209608" y="2178209"/>
            <a:ext cx="20766775" cy="180022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err="1"/>
              <a:t>SimpleUrlHandlerMapping</a:t>
            </a:r>
            <a:endParaRPr lang="ru-RU" altLang="ru-RU" sz="7200" dirty="0"/>
          </a:p>
        </p:txBody>
      </p:sp>
      <p:sp>
        <p:nvSpPr>
          <p:cNvPr id="13" name="TextBox 12"/>
          <p:cNvSpPr txBox="1"/>
          <p:nvPr/>
        </p:nvSpPr>
        <p:spPr>
          <a:xfrm>
            <a:off x="3191669" y="5778659"/>
            <a:ext cx="19786635" cy="8032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&lt;!--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пример определения контроллера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--&gt;</a:t>
            </a:r>
          </a:p>
          <a:p>
            <a:r>
              <a:rPr lang="en-US" dirty="0"/>
              <a:t>&lt;</a:t>
            </a:r>
            <a:r>
              <a:rPr lang="en-US" b="1" dirty="0" smtClean="0">
                <a:solidFill>
                  <a:srgbClr val="000080"/>
                </a:solidFill>
              </a:rPr>
              <a:t>bean </a:t>
            </a:r>
            <a:r>
              <a:rPr lang="en-US" b="1" dirty="0">
                <a:solidFill>
                  <a:srgbClr val="0000FF"/>
                </a:solidFill>
              </a:rPr>
              <a:t>id</a:t>
            </a:r>
            <a:r>
              <a:rPr lang="en-US" b="1" dirty="0">
                <a:solidFill>
                  <a:srgbClr val="008000"/>
                </a:solidFill>
              </a:rPr>
              <a:t>="</a:t>
            </a:r>
            <a:r>
              <a:rPr lang="en-US" b="1" dirty="0" err="1">
                <a:solidFill>
                  <a:srgbClr val="008000"/>
                </a:solidFill>
              </a:rPr>
              <a:t>welcomeController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r>
              <a:rPr lang="en-US" b="1" dirty="0" smtClean="0">
                <a:solidFill>
                  <a:srgbClr val="0000FF"/>
                </a:solidFill>
              </a:rPr>
              <a:t>name</a:t>
            </a:r>
            <a:r>
              <a:rPr lang="en-US" b="1" dirty="0">
                <a:solidFill>
                  <a:srgbClr val="008000"/>
                </a:solidFill>
              </a:rPr>
              <a:t>="/welcome.html" </a:t>
            </a:r>
            <a:endParaRPr lang="en-US" b="1" dirty="0" smtClean="0">
              <a:solidFill>
                <a:srgbClr val="008000"/>
              </a:solidFill>
            </a:endParaRPr>
          </a:p>
          <a:p>
            <a:r>
              <a:rPr lang="en-US" b="1" dirty="0">
                <a:solidFill>
                  <a:srgbClr val="008000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class</a:t>
            </a:r>
            <a:r>
              <a:rPr lang="en-US" b="1" dirty="0">
                <a:solidFill>
                  <a:srgbClr val="008000"/>
                </a:solidFill>
              </a:rPr>
              <a:t>="</a:t>
            </a:r>
            <a:r>
              <a:rPr lang="en-US" b="1" dirty="0" err="1" smtClean="0">
                <a:solidFill>
                  <a:srgbClr val="008000"/>
                </a:solidFill>
              </a:rPr>
              <a:t>ru.springtimes.web.controller.WelcomeController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r>
              <a:rPr lang="en-US" dirty="0"/>
              <a:t>/&gt;</a:t>
            </a:r>
          </a:p>
          <a:p>
            <a:endParaRPr lang="en-US" dirty="0"/>
          </a:p>
          <a:p>
            <a:r>
              <a:rPr lang="en-US" dirty="0" smtClean="0"/>
              <a:t>&lt;</a:t>
            </a:r>
            <a:r>
              <a:rPr lang="en-US" b="1" dirty="0">
                <a:solidFill>
                  <a:srgbClr val="000080"/>
                </a:solidFill>
              </a:rPr>
              <a:t>bean </a:t>
            </a:r>
            <a:r>
              <a:rPr lang="en-US" b="1" dirty="0">
                <a:solidFill>
                  <a:srgbClr val="0000FF"/>
                </a:solidFill>
              </a:rPr>
              <a:t>class</a:t>
            </a:r>
            <a:r>
              <a:rPr lang="en-US" b="1" dirty="0">
                <a:solidFill>
                  <a:srgbClr val="008000"/>
                </a:solidFill>
              </a:rPr>
              <a:t>="org.springframework.web.servlet.handler.SimpleUrlHandlerMapping"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property </a:t>
            </a:r>
            <a:r>
              <a:rPr lang="en-US" b="1" dirty="0">
                <a:solidFill>
                  <a:srgbClr val="0000FF"/>
                </a:solidFill>
              </a:rPr>
              <a:t>name</a:t>
            </a:r>
            <a:r>
              <a:rPr lang="en-US" b="1" dirty="0">
                <a:solidFill>
                  <a:srgbClr val="008000"/>
                </a:solidFill>
              </a:rPr>
              <a:t>="mappings"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b="1" dirty="0">
                <a:solidFill>
                  <a:srgbClr val="000080"/>
                </a:solidFill>
              </a:rPr>
              <a:t>value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    /welcome25.html=</a:t>
            </a:r>
            <a:r>
              <a:rPr lang="en-US" dirty="0" err="1"/>
              <a:t>welcomeController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/*/welcome35.html=</a:t>
            </a:r>
            <a:r>
              <a:rPr lang="en-US" dirty="0" err="1"/>
              <a:t>welcomeController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&lt;/</a:t>
            </a:r>
            <a:r>
              <a:rPr lang="en-US" b="1" dirty="0">
                <a:solidFill>
                  <a:srgbClr val="000080"/>
                </a:solidFill>
              </a:rPr>
              <a:t>value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b="1" dirty="0">
                <a:solidFill>
                  <a:srgbClr val="000080"/>
                </a:solidFill>
              </a:rPr>
              <a:t>property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bean</a:t>
            </a:r>
            <a:r>
              <a:rPr lang="en-US" dirty="0"/>
              <a:t>&gt;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209608" y="4208999"/>
            <a:ext cx="20766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/>
              <a:t>Отображает </a:t>
            </a:r>
            <a:r>
              <a:rPr lang="ru-RU" sz="4800" dirty="0"/>
              <a:t>контроллеры на </a:t>
            </a:r>
            <a:r>
              <a:rPr lang="ru-RU" sz="4800" dirty="0" smtClean="0"/>
              <a:t>адреса URL</a:t>
            </a:r>
            <a:r>
              <a:rPr lang="ru-RU" sz="4800" dirty="0"/>
              <a:t>, используя свойство-коллекцию, объявленное в </a:t>
            </a:r>
            <a:r>
              <a:rPr lang="ru-RU" sz="4800" dirty="0" smtClean="0"/>
              <a:t>контексте </a:t>
            </a:r>
            <a:r>
              <a:rPr lang="ru-RU" sz="4800" dirty="0"/>
              <a:t>приложения </a:t>
            </a:r>
            <a:r>
              <a:rPr lang="ru-RU" sz="4800" dirty="0" err="1"/>
              <a:t>Spring</a:t>
            </a:r>
            <a:r>
              <a:rPr lang="ru-RU" sz="4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006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ru-RU" dirty="0" smtClean="0"/>
              <a:t>) Контроллер</a:t>
            </a:r>
            <a:endParaRPr lang="ru-RU" dirty="0"/>
          </a:p>
        </p:txBody>
      </p:sp>
      <p:sp>
        <p:nvSpPr>
          <p:cNvPr id="5" name="Облако 4"/>
          <p:cNvSpPr/>
          <p:nvPr/>
        </p:nvSpPr>
        <p:spPr>
          <a:xfrm>
            <a:off x="4631849" y="2138931"/>
            <a:ext cx="16562070" cy="10840628"/>
          </a:xfrm>
          <a:prstGeom prst="cloud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800" b="1" dirty="0" smtClean="0"/>
              <a:t>Шаг 5 </a:t>
            </a:r>
          </a:p>
          <a:p>
            <a:pPr algn="ctr"/>
            <a:r>
              <a:rPr lang="ru-RU" sz="13800" b="1" dirty="0" smtClean="0"/>
              <a:t>Пункт 16, 17</a:t>
            </a:r>
            <a:endParaRPr lang="ru-RU" sz="13800" b="1" dirty="0"/>
          </a:p>
        </p:txBody>
      </p:sp>
    </p:spTree>
    <p:extLst>
      <p:ext uri="{BB962C8B-B14F-4D97-AF65-F5344CB8AC3E}">
        <p14:creationId xmlns:p14="http://schemas.microsoft.com/office/powerpoint/2010/main" val="285577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4</a:t>
            </a:r>
            <a:r>
              <a:rPr lang="ru-RU" dirty="0" smtClean="0"/>
              <a:t>) Модель и имя представления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После того, как к нашему контроллеру попал запрос на отображение некоторой страницы контроллер должен сделать две вещи:</a:t>
            </a:r>
          </a:p>
          <a:p>
            <a:endParaRPr lang="ru-RU" sz="48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4800" dirty="0" smtClean="0"/>
              <a:t>Он должен определить имя представления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800" dirty="0" smtClean="0"/>
              <a:t>Он должен (возможно что и нет) наполнить конкретное представление информацией</a:t>
            </a:r>
          </a:p>
          <a:p>
            <a:pPr marL="514350" indent="-514350">
              <a:buFont typeface="+mj-lt"/>
              <a:buAutoNum type="arabicPeriod"/>
            </a:pPr>
            <a:endParaRPr lang="ru-RU" sz="4800" dirty="0"/>
          </a:p>
          <a:p>
            <a:r>
              <a:rPr lang="ru-RU" sz="4800" dirty="0" smtClean="0"/>
              <a:t>По завершению всех вышеперечисленных пунктов, контроллер направляет запрос дальше по цепочке, к арбитру представлений.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71707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r>
              <a:rPr lang="ru-RU" dirty="0" smtClean="0"/>
              <a:t>) Арбитр представлений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	Работа арбитра начинается как только у него запрашивают определенное представление. Ему необходимо определить как именно будет происходить отображение информации, и для этого у него есть достаточно обширный список различных реализаций.</a:t>
            </a:r>
          </a:p>
          <a:p>
            <a:r>
              <a:rPr lang="ru-RU" sz="4800" dirty="0" smtClean="0"/>
              <a:t>	В </a:t>
            </a:r>
            <a:r>
              <a:rPr lang="ru-RU" sz="4800" dirty="0"/>
              <a:t>действительности работа арбитра представлений заключается в отображении логического имени </a:t>
            </a:r>
            <a:r>
              <a:rPr lang="ru-RU" sz="4800" dirty="0" smtClean="0"/>
              <a:t>(которое приходит к нему из контроллера) на </a:t>
            </a:r>
            <a:r>
              <a:rPr lang="ru-RU" sz="4800" dirty="0"/>
              <a:t>некоторую реализацию интерфейса </a:t>
            </a:r>
            <a:r>
              <a:rPr lang="ru-RU" sz="4800" b="1" dirty="0" err="1">
                <a:solidFill>
                  <a:srgbClr val="00B0F0"/>
                </a:solidFill>
              </a:rPr>
              <a:t>org.springframework.web.servlet.View</a:t>
            </a:r>
            <a:r>
              <a:rPr lang="ru-RU" sz="4800" dirty="0"/>
              <a:t>. </a:t>
            </a:r>
            <a:endParaRPr lang="en-US" sz="4800" dirty="0" smtClean="0"/>
          </a:p>
          <a:p>
            <a:endParaRPr lang="en-US" sz="4800" dirty="0"/>
          </a:p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50973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r>
              <a:rPr lang="ru-RU" dirty="0" smtClean="0"/>
              <a:t>) Арбитр представлений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3430588" y="2032000"/>
            <a:ext cx="20955000" cy="11196638"/>
          </a:xfrm>
        </p:spPr>
        <p:txBody>
          <a:bodyPr>
            <a:normAutofit/>
          </a:bodyPr>
          <a:lstStyle/>
          <a:p>
            <a:r>
              <a:rPr lang="ru-RU" sz="4800" dirty="0" smtClean="0"/>
              <a:t>	</a:t>
            </a:r>
            <a:endParaRPr lang="en-US" sz="4800" dirty="0"/>
          </a:p>
          <a:p>
            <a:endParaRPr lang="ru-RU" sz="48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96463"/>
              </p:ext>
            </p:extLst>
          </p:nvPr>
        </p:nvGraphicFramePr>
        <p:xfrm>
          <a:off x="3191669" y="2132809"/>
          <a:ext cx="20882610" cy="107305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40855"/>
                <a:gridCol w="14041755"/>
              </a:tblGrid>
              <a:tr h="506410">
                <a:tc>
                  <a:txBody>
                    <a:bodyPr/>
                    <a:lstStyle/>
                    <a:p>
                      <a:pPr algn="l"/>
                      <a:r>
                        <a:rPr lang="ru-RU" sz="4200" dirty="0" smtClean="0"/>
                        <a:t>Арбитр представлений</a:t>
                      </a:r>
                      <a:endParaRPr lang="ru-RU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200" dirty="0" smtClean="0"/>
                        <a:t>Описание</a:t>
                      </a:r>
                      <a:endParaRPr lang="ru-RU" sz="4200" dirty="0"/>
                    </a:p>
                  </a:txBody>
                  <a:tcPr/>
                </a:tc>
              </a:tr>
              <a:tr h="763585">
                <a:tc>
                  <a:txBody>
                    <a:bodyPr/>
                    <a:lstStyle/>
                    <a:p>
                      <a:pPr algn="l"/>
                      <a:r>
                        <a:rPr lang="en-US" sz="4200" b="1" dirty="0" err="1" smtClean="0"/>
                        <a:t>AbstractCachingViewResolver</a:t>
                      </a:r>
                      <a:endParaRPr lang="ru-RU" sz="4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4200" dirty="0" smtClean="0"/>
                        <a:t>Абстрактное</a:t>
                      </a:r>
                      <a:r>
                        <a:rPr lang="ru-RU" sz="4200" baseline="0" dirty="0" smtClean="0"/>
                        <a:t> п</a:t>
                      </a:r>
                      <a:r>
                        <a:rPr lang="ru-RU" sz="4200" dirty="0" smtClean="0"/>
                        <a:t>редставление</a:t>
                      </a:r>
                      <a:r>
                        <a:rPr lang="ru-RU" sz="4200" baseline="0" dirty="0" smtClean="0"/>
                        <a:t> для работы с кэшем, решает некоторые проблемы с производительностью. Его подклассы представлены ниже.</a:t>
                      </a:r>
                      <a:endParaRPr lang="ru-RU" sz="4200" dirty="0"/>
                    </a:p>
                  </a:txBody>
                  <a:tcPr/>
                </a:tc>
              </a:tr>
              <a:tr h="7635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200" b="0" dirty="0" err="1" smtClean="0"/>
                        <a:t>ResourceBundleViewResolver</a:t>
                      </a:r>
                      <a:endParaRPr lang="ru-RU" sz="4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4200" dirty="0" smtClean="0"/>
                        <a:t>Отыскивает реализацию интерфейса </a:t>
                      </a:r>
                      <a:r>
                        <a:rPr lang="ru-RU" sz="4200" dirty="0" err="1" smtClean="0"/>
                        <a:t>View</a:t>
                      </a:r>
                      <a:r>
                        <a:rPr lang="ru-RU" sz="4200" dirty="0" smtClean="0"/>
                        <a:t> в файле свойств </a:t>
                      </a:r>
                      <a:endParaRPr lang="ru-RU" sz="4200" dirty="0"/>
                    </a:p>
                  </a:txBody>
                  <a:tcPr/>
                </a:tc>
              </a:tr>
              <a:tr h="7635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200" b="0" dirty="0" err="1" smtClean="0"/>
                        <a:t>UrlBasedViewResolver</a:t>
                      </a:r>
                      <a:endParaRPr lang="ru-RU" sz="4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4200" dirty="0" smtClean="0"/>
                        <a:t>Это базовый класс для реализации некоторых других арбитров представлений, таких как </a:t>
                      </a:r>
                      <a:r>
                        <a:rPr lang="ru-RU" sz="4200" dirty="0" err="1" smtClean="0"/>
                        <a:t>InternalResourceViewResolver</a:t>
                      </a:r>
                      <a:r>
                        <a:rPr lang="ru-RU" sz="4200" dirty="0" smtClean="0"/>
                        <a:t>. Может использоваться как самостоятельный арбитр, но он не обладает такой широтой возможностей, как его подклассы</a:t>
                      </a:r>
                      <a:endParaRPr lang="ru-RU" sz="4200" dirty="0"/>
                    </a:p>
                  </a:txBody>
                  <a:tcPr/>
                </a:tc>
              </a:tr>
              <a:tr h="7635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200" b="0" dirty="0" err="1" smtClean="0"/>
                        <a:t>XmlViewResolver</a:t>
                      </a:r>
                      <a:endParaRPr lang="ru-RU" sz="4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4200" dirty="0" smtClean="0"/>
                        <a:t>Отыскивает реализацию интерфейса </a:t>
                      </a:r>
                      <a:r>
                        <a:rPr lang="ru-RU" sz="4200" dirty="0" err="1" smtClean="0"/>
                        <a:t>View</a:t>
                      </a:r>
                      <a:r>
                        <a:rPr lang="ru-RU" sz="4200" dirty="0" smtClean="0"/>
                        <a:t>, объявленную с помощью элемента в XML-файле (/WEB-INF/views.xml). Этот арбитр представлений близко напоминает </a:t>
                      </a:r>
                      <a:r>
                        <a:rPr lang="ru-RU" sz="4200" dirty="0" err="1" smtClean="0"/>
                        <a:t>BeanNameViewResolver</a:t>
                      </a:r>
                      <a:r>
                        <a:rPr lang="ru-RU" sz="4200" dirty="0" smtClean="0"/>
                        <a:t>, за исключением того, что элемент представления определяется отдельно от других компонентов контекста приложения </a:t>
                      </a:r>
                      <a:r>
                        <a:rPr lang="ru-RU" sz="4200" dirty="0" err="1" smtClean="0"/>
                        <a:t>Spring</a:t>
                      </a:r>
                      <a:endParaRPr lang="ru-RU" sz="4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9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r>
              <a:rPr lang="ru-RU" dirty="0" smtClean="0"/>
              <a:t>) Арбитр представлений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3430588" y="2032000"/>
            <a:ext cx="20955000" cy="11196638"/>
          </a:xfrm>
        </p:spPr>
        <p:txBody>
          <a:bodyPr>
            <a:normAutofit/>
          </a:bodyPr>
          <a:lstStyle/>
          <a:p>
            <a:r>
              <a:rPr lang="ru-RU" sz="4800" dirty="0" smtClean="0"/>
              <a:t>	</a:t>
            </a:r>
            <a:endParaRPr lang="en-US" sz="4800" dirty="0"/>
          </a:p>
          <a:p>
            <a:endParaRPr lang="ru-RU" sz="48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587676"/>
              </p:ext>
            </p:extLst>
          </p:nvPr>
        </p:nvGraphicFramePr>
        <p:xfrm>
          <a:off x="3127971" y="2178209"/>
          <a:ext cx="20946308" cy="109775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64598"/>
                <a:gridCol w="13681710"/>
              </a:tblGrid>
              <a:tr h="506410">
                <a:tc>
                  <a:txBody>
                    <a:bodyPr/>
                    <a:lstStyle/>
                    <a:p>
                      <a:pPr algn="ctr"/>
                      <a:r>
                        <a:rPr lang="ru-RU" sz="4200" dirty="0" smtClean="0"/>
                        <a:t>Арбитр представлений</a:t>
                      </a:r>
                      <a:endParaRPr lang="ru-RU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200" dirty="0" smtClean="0"/>
                        <a:t>Описание</a:t>
                      </a:r>
                      <a:endParaRPr lang="ru-RU" sz="4200" dirty="0"/>
                    </a:p>
                  </a:txBody>
                  <a:tcPr/>
                </a:tc>
              </a:tr>
              <a:tr h="7635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200" b="1" dirty="0" err="1" smtClean="0"/>
                        <a:t>UrlBasedViewResolver</a:t>
                      </a:r>
                      <a:endParaRPr lang="ru-RU" sz="42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4200" dirty="0" smtClean="0"/>
                        <a:t>Описан</a:t>
                      </a:r>
                      <a:r>
                        <a:rPr lang="ru-RU" sz="4200" baseline="0" dirty="0" smtClean="0"/>
                        <a:t> ранее, его подклассы представлены ниже.</a:t>
                      </a:r>
                      <a:endParaRPr lang="ru-RU" sz="4200" dirty="0"/>
                    </a:p>
                  </a:txBody>
                  <a:tcPr/>
                </a:tc>
              </a:tr>
              <a:tr h="7635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200" b="0" dirty="0" err="1" smtClean="0"/>
                        <a:t>AbstractTemplateViewResolver</a:t>
                      </a:r>
                      <a:endParaRPr lang="ru-RU" sz="4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4200" dirty="0" smtClean="0"/>
                        <a:t>Абстрактный класс для шаблонов представлений</a:t>
                      </a:r>
                      <a:endParaRPr lang="ru-RU" sz="4200" dirty="0"/>
                    </a:p>
                  </a:txBody>
                  <a:tcPr/>
                </a:tc>
              </a:tr>
              <a:tr h="7635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200" b="0" dirty="0" err="1" smtClean="0"/>
                        <a:t>InternalResourceViewResolver</a:t>
                      </a:r>
                      <a:endParaRPr lang="ru-RU" sz="4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4200" dirty="0" smtClean="0"/>
                        <a:t>Отыскивает шаблон представления, содержащийся в WAR-файле веб-приложения. Путь к шаблону определяется добавлением приставки и окончания к логическому имени представления </a:t>
                      </a:r>
                      <a:endParaRPr lang="ru-RU" sz="4200" dirty="0"/>
                    </a:p>
                  </a:txBody>
                  <a:tcPr/>
                </a:tc>
              </a:tr>
              <a:tr h="7635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200" b="0" dirty="0" err="1" smtClean="0"/>
                        <a:t>ScriptTemplateViewResolver</a:t>
                      </a:r>
                      <a:endParaRPr lang="ru-RU" sz="4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4200" dirty="0" smtClean="0"/>
                        <a:t>Представление для </a:t>
                      </a:r>
                      <a:r>
                        <a:rPr lang="en-US" sz="4200" dirty="0" err="1" smtClean="0"/>
                        <a:t>ScriptTemplateView</a:t>
                      </a:r>
                      <a:r>
                        <a:rPr lang="ru-RU" sz="4200" baseline="0" dirty="0" smtClean="0"/>
                        <a:t> и его подклассов</a:t>
                      </a:r>
                      <a:endParaRPr lang="ru-RU" sz="4200" dirty="0"/>
                    </a:p>
                  </a:txBody>
                  <a:tcPr/>
                </a:tc>
              </a:tr>
              <a:tr h="7635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200" b="0" dirty="0" err="1" smtClean="0"/>
                        <a:t>TilesViewResolver</a:t>
                      </a:r>
                      <a:endParaRPr lang="ru-RU" sz="4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4200" dirty="0" smtClean="0"/>
                        <a:t>Отыскивает представление, которое определено как шаблон </a:t>
                      </a:r>
                      <a:r>
                        <a:rPr lang="ru-RU" sz="4200" dirty="0" err="1" smtClean="0"/>
                        <a:t>Tiles</a:t>
                      </a:r>
                      <a:r>
                        <a:rPr lang="ru-RU" sz="4200" dirty="0" smtClean="0"/>
                        <a:t>, путь к которому определяется за счет добавления приставки и окончания к логическому имени представления </a:t>
                      </a:r>
                      <a:endParaRPr lang="ru-RU" sz="4200" dirty="0"/>
                    </a:p>
                  </a:txBody>
                  <a:tcPr/>
                </a:tc>
              </a:tr>
              <a:tr h="7635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200" b="0" dirty="0" err="1" smtClean="0"/>
                        <a:t>XsltViewResolver</a:t>
                      </a:r>
                      <a:endParaRPr lang="ru-RU" sz="4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4200" dirty="0" smtClean="0"/>
                        <a:t>Отыскивает представления, реализованные на основе XSLT-определения, где путь к таблице стилей XSLT определяется за счет добавления приставки и окончания к логическому имени представления </a:t>
                      </a:r>
                      <a:endParaRPr lang="ru-RU" sz="4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00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Парадигма </a:t>
            </a:r>
            <a:r>
              <a:rPr lang="en-US" dirty="0" smtClean="0"/>
              <a:t>MVC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5400" b="1" dirty="0"/>
              <a:t>Model-View-Controller</a:t>
            </a:r>
            <a:r>
              <a:rPr lang="ru-RU" sz="5400" dirty="0"/>
              <a:t> (</a:t>
            </a:r>
            <a:r>
              <a:rPr lang="ru-RU" sz="5400" b="1" dirty="0"/>
              <a:t>MVC</a:t>
            </a:r>
            <a:r>
              <a:rPr lang="ru-RU" sz="5400" dirty="0"/>
              <a:t>, «Модель-Представление-Контроллер», «Модель-Вид-Контроллер») — схема разделения данных приложения, пользовательского интерфейса и управляющей логики на три отдельных компонента: модель, представление и контроллер — таким образом, что модификация каждого компонента может осуществляться </a:t>
            </a:r>
            <a:r>
              <a:rPr lang="ru-RU" sz="5400" dirty="0" smtClean="0"/>
              <a:t>независимо</a:t>
            </a:r>
            <a:endParaRPr lang="en-US" sz="5400" dirty="0" smtClean="0"/>
          </a:p>
          <a:p>
            <a:endParaRPr lang="ru-RU" sz="5400" dirty="0"/>
          </a:p>
          <a:p>
            <a:r>
              <a:rPr lang="ru-RU" sz="5400" b="1" i="1" dirty="0"/>
              <a:t>Модель</a:t>
            </a:r>
            <a:r>
              <a:rPr lang="ru-RU" sz="5400" dirty="0"/>
              <a:t> (</a:t>
            </a:r>
            <a:r>
              <a:rPr lang="ru-RU" sz="5400" i="1" dirty="0"/>
              <a:t>Model</a:t>
            </a:r>
            <a:r>
              <a:rPr lang="ru-RU" sz="5400" dirty="0"/>
              <a:t>) предоставляет данные и реагирует на команды контроллера, изменяя своё </a:t>
            </a:r>
            <a:r>
              <a:rPr lang="ru-RU" sz="5400" dirty="0" smtClean="0"/>
              <a:t>состояние</a:t>
            </a:r>
            <a:endParaRPr lang="ru-RU" sz="5400" dirty="0"/>
          </a:p>
          <a:p>
            <a:r>
              <a:rPr lang="ru-RU" sz="5400" b="1" i="1" dirty="0"/>
              <a:t>Представление</a:t>
            </a:r>
            <a:r>
              <a:rPr lang="ru-RU" sz="5400" dirty="0"/>
              <a:t> (</a:t>
            </a:r>
            <a:r>
              <a:rPr lang="ru-RU" sz="5400" i="1" dirty="0"/>
              <a:t>View</a:t>
            </a:r>
            <a:r>
              <a:rPr lang="ru-RU" sz="5400" dirty="0"/>
              <a:t>) отвечает за отображение данных модели пользователю, реагируя на изменения </a:t>
            </a:r>
            <a:r>
              <a:rPr lang="ru-RU" sz="5400" dirty="0" smtClean="0"/>
              <a:t>модели</a:t>
            </a:r>
            <a:endParaRPr lang="en-US" sz="5400" baseline="30000" dirty="0"/>
          </a:p>
          <a:p>
            <a:r>
              <a:rPr lang="ru-RU" sz="5400" b="1" i="1" dirty="0" smtClean="0"/>
              <a:t>Контроллер</a:t>
            </a:r>
            <a:r>
              <a:rPr lang="ru-RU" sz="5400" dirty="0"/>
              <a:t> (</a:t>
            </a:r>
            <a:r>
              <a:rPr lang="ru-RU" sz="5400" i="1" dirty="0"/>
              <a:t>Controller</a:t>
            </a:r>
            <a:r>
              <a:rPr lang="ru-RU" sz="5400" dirty="0"/>
              <a:t>) интерпретирует действия пользователя, оповещая модель о необходимости </a:t>
            </a:r>
            <a:r>
              <a:rPr lang="ru-RU" sz="5400" dirty="0" smtClean="0"/>
              <a:t>изменений</a:t>
            </a:r>
            <a:endParaRPr lang="ru-RU" sz="5400" dirty="0"/>
          </a:p>
          <a:p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162141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r>
              <a:rPr lang="ru-RU" dirty="0" smtClean="0"/>
              <a:t>) Арбитр представлений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3430588" y="2032000"/>
            <a:ext cx="20955000" cy="11196638"/>
          </a:xfrm>
        </p:spPr>
        <p:txBody>
          <a:bodyPr>
            <a:normAutofit/>
          </a:bodyPr>
          <a:lstStyle/>
          <a:p>
            <a:r>
              <a:rPr lang="ru-RU" sz="4800" dirty="0" smtClean="0"/>
              <a:t>	</a:t>
            </a:r>
            <a:endParaRPr lang="en-US" sz="4800" dirty="0"/>
          </a:p>
          <a:p>
            <a:endParaRPr lang="ru-RU" sz="48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971352"/>
              </p:ext>
            </p:extLst>
          </p:nvPr>
        </p:nvGraphicFramePr>
        <p:xfrm>
          <a:off x="3127971" y="2060419"/>
          <a:ext cx="20946308" cy="55184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984688"/>
                <a:gridCol w="12961620"/>
              </a:tblGrid>
              <a:tr h="506410">
                <a:tc>
                  <a:txBody>
                    <a:bodyPr/>
                    <a:lstStyle/>
                    <a:p>
                      <a:pPr algn="ctr"/>
                      <a:r>
                        <a:rPr lang="ru-RU" sz="4200" dirty="0" smtClean="0"/>
                        <a:t>Арбитр представлений</a:t>
                      </a:r>
                      <a:endParaRPr lang="ru-RU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200" dirty="0" smtClean="0"/>
                        <a:t>Описание</a:t>
                      </a:r>
                      <a:endParaRPr lang="ru-RU" sz="4200" dirty="0"/>
                    </a:p>
                  </a:txBody>
                  <a:tcPr/>
                </a:tc>
              </a:tr>
              <a:tr h="7635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200" b="1" dirty="0" err="1" smtClean="0"/>
                        <a:t>AbstractTemplateViewResolver</a:t>
                      </a:r>
                      <a:endParaRPr lang="ru-RU" sz="4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200" dirty="0" smtClean="0"/>
                        <a:t>Описан</a:t>
                      </a:r>
                      <a:r>
                        <a:rPr lang="ru-RU" sz="4200" baseline="0" dirty="0" smtClean="0"/>
                        <a:t> ранее, его подклассы представлены ниже.</a:t>
                      </a:r>
                      <a:endParaRPr lang="ru-RU" sz="42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200" dirty="0" err="1" smtClean="0"/>
                        <a:t>FreeMarkerViewResolver</a:t>
                      </a:r>
                      <a:endParaRPr lang="ru-RU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4200" dirty="0" smtClean="0"/>
                        <a:t>Отыскивает шаблон </a:t>
                      </a:r>
                      <a:r>
                        <a:rPr lang="ru-RU" sz="4200" dirty="0" err="1" smtClean="0"/>
                        <a:t>FreeMaker</a:t>
                      </a:r>
                      <a:r>
                        <a:rPr lang="ru-RU" sz="4200" dirty="0" smtClean="0"/>
                        <a:t>, путь к которому определяется за счет добавления приставки и окончания к логическому имени представления</a:t>
                      </a:r>
                      <a:endParaRPr lang="ru-RU" sz="4200" dirty="0"/>
                    </a:p>
                  </a:txBody>
                  <a:tcPr/>
                </a:tc>
              </a:tr>
              <a:tr h="1543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200" dirty="0" err="1" smtClean="0"/>
                        <a:t>GroovyMarkupViewResolver</a:t>
                      </a:r>
                      <a:endParaRPr lang="ru-RU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4200" dirty="0" smtClean="0"/>
                        <a:t>Представление для </a:t>
                      </a:r>
                      <a:r>
                        <a:rPr lang="en-US" sz="4200" dirty="0" err="1" smtClean="0"/>
                        <a:t>GroovyMarkupView</a:t>
                      </a:r>
                      <a:r>
                        <a:rPr lang="en-US" sz="4200" dirty="0" smtClean="0"/>
                        <a:t> (</a:t>
                      </a:r>
                      <a:r>
                        <a:rPr lang="ru-RU" sz="4200" dirty="0" smtClean="0"/>
                        <a:t>например</a:t>
                      </a:r>
                      <a:r>
                        <a:rPr lang="ru-RU" sz="4200" baseline="0" dirty="0" smtClean="0"/>
                        <a:t> </a:t>
                      </a:r>
                      <a:r>
                        <a:rPr lang="en-US" sz="4200" dirty="0" smtClean="0"/>
                        <a:t> Groovy XML/XHTML</a:t>
                      </a:r>
                      <a:r>
                        <a:rPr lang="ru-RU" sz="4200" baseline="0" dirty="0" smtClean="0"/>
                        <a:t> шаблоны</a:t>
                      </a:r>
                      <a:r>
                        <a:rPr lang="en-US" sz="4200" dirty="0" smtClean="0"/>
                        <a:t>)</a:t>
                      </a:r>
                      <a:r>
                        <a:rPr lang="ru-RU" sz="4200" dirty="0" smtClean="0"/>
                        <a:t> и произвольные</a:t>
                      </a:r>
                      <a:r>
                        <a:rPr lang="ru-RU" sz="4200" baseline="0" dirty="0" smtClean="0"/>
                        <a:t> от них </a:t>
                      </a:r>
                      <a:r>
                        <a:rPr lang="ru-RU" sz="4200" dirty="0" smtClean="0"/>
                        <a:t>подклассы</a:t>
                      </a:r>
                      <a:r>
                        <a:rPr lang="en-US" sz="4200" dirty="0" smtClean="0"/>
                        <a:t>.</a:t>
                      </a:r>
                      <a:endParaRPr lang="ru-RU" sz="4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3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r>
              <a:rPr lang="ru-RU" dirty="0" smtClean="0"/>
              <a:t>) Арбитр представлений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sz="quarter" idx="4294967295"/>
          </p:nvPr>
        </p:nvSpPr>
        <p:spPr>
          <a:xfrm>
            <a:off x="3430588" y="2032000"/>
            <a:ext cx="20955000" cy="11196638"/>
          </a:xfrm>
        </p:spPr>
        <p:txBody>
          <a:bodyPr>
            <a:normAutofit/>
          </a:bodyPr>
          <a:lstStyle/>
          <a:p>
            <a:r>
              <a:rPr lang="ru-RU" sz="4800" dirty="0" smtClean="0"/>
              <a:t>	</a:t>
            </a:r>
            <a:endParaRPr lang="en-US" sz="4800" dirty="0"/>
          </a:p>
          <a:p>
            <a:endParaRPr lang="ru-RU" sz="48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031679"/>
              </p:ext>
            </p:extLst>
          </p:nvPr>
        </p:nvGraphicFramePr>
        <p:xfrm>
          <a:off x="3127971" y="1972469"/>
          <a:ext cx="20946308" cy="7406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984688"/>
                <a:gridCol w="12961620"/>
              </a:tblGrid>
              <a:tr h="506410">
                <a:tc>
                  <a:txBody>
                    <a:bodyPr/>
                    <a:lstStyle/>
                    <a:p>
                      <a:pPr algn="ctr"/>
                      <a:r>
                        <a:rPr lang="ru-RU" sz="4200" dirty="0" smtClean="0"/>
                        <a:t>Арбитр представлений</a:t>
                      </a:r>
                      <a:endParaRPr lang="ru-RU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200" dirty="0" smtClean="0"/>
                        <a:t>Описание</a:t>
                      </a:r>
                      <a:endParaRPr lang="ru-RU" sz="4200" dirty="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200" dirty="0" err="1" smtClean="0"/>
                        <a:t>BeanNameViewResolver</a:t>
                      </a:r>
                      <a:endParaRPr lang="ru-RU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4200" dirty="0" smtClean="0"/>
                        <a:t>Отыскивает реализацию интерфейса </a:t>
                      </a:r>
                      <a:r>
                        <a:rPr lang="ru-RU" sz="4200" dirty="0" err="1" smtClean="0"/>
                        <a:t>View</a:t>
                      </a:r>
                      <a:r>
                        <a:rPr lang="ru-RU" sz="4200" dirty="0" smtClean="0"/>
                        <a:t>, объявленную с помощью элемента с идентификатором, совпадающим с логическим именем представления </a:t>
                      </a:r>
                      <a:endParaRPr lang="ru-RU" sz="4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200" dirty="0" err="1" smtClean="0"/>
                        <a:t>ContentNegotiatingViewResolver</a:t>
                      </a:r>
                      <a:endParaRPr lang="ru-RU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4200" dirty="0" smtClean="0"/>
                        <a:t>Для определения представления использует один или более других арбитров представлений, выбирая нужного арбитра, исходя из типа запрошенного содержимого. </a:t>
                      </a:r>
                      <a:endParaRPr lang="ru-RU" sz="4200" dirty="0"/>
                    </a:p>
                  </a:txBody>
                  <a:tcPr/>
                </a:tc>
              </a:tr>
              <a:tr h="1752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200" dirty="0" err="1" smtClean="0"/>
                        <a:t>ViewResolverComposite</a:t>
                      </a:r>
                      <a:endParaRPr lang="ru-RU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4200" dirty="0" smtClean="0"/>
                        <a:t>Реализация</a:t>
                      </a:r>
                      <a:r>
                        <a:rPr lang="ru-RU" sz="4200" baseline="0" dirty="0" smtClean="0"/>
                        <a:t> представления, которое делегирует отображение другим представлениям.</a:t>
                      </a:r>
                      <a:endParaRPr lang="ru-RU" sz="4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63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r>
              <a:rPr lang="ru-RU" dirty="0" smtClean="0"/>
              <a:t>) Арбитр представлений</a:t>
            </a:r>
            <a:endParaRPr lang="ru-RU" dirty="0"/>
          </a:p>
        </p:txBody>
      </p:sp>
      <p:sp>
        <p:nvSpPr>
          <p:cNvPr id="6" name="Облако 5"/>
          <p:cNvSpPr/>
          <p:nvPr/>
        </p:nvSpPr>
        <p:spPr>
          <a:xfrm>
            <a:off x="17547034" y="5826820"/>
            <a:ext cx="6527245" cy="4272379"/>
          </a:xfrm>
          <a:prstGeom prst="cloud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 smtClean="0"/>
              <a:t>Шаг </a:t>
            </a:r>
            <a:r>
              <a:rPr lang="en-US" sz="6600" b="1" dirty="0" smtClean="0"/>
              <a:t>6</a:t>
            </a:r>
            <a:r>
              <a:rPr lang="ru-RU" sz="6600" b="1" dirty="0" smtClean="0"/>
              <a:t> </a:t>
            </a:r>
          </a:p>
          <a:p>
            <a:pPr algn="ctr"/>
            <a:r>
              <a:rPr lang="ru-RU" sz="6600" b="1" dirty="0" smtClean="0"/>
              <a:t>Пункт </a:t>
            </a:r>
            <a:r>
              <a:rPr lang="en-US" sz="6600" b="1" dirty="0" smtClean="0"/>
              <a:t>19</a:t>
            </a:r>
            <a:endParaRPr lang="ru-RU" sz="6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191669" y="2066231"/>
            <a:ext cx="20441622" cy="670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&lt;!– 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реализация арбитра представления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--&gt;</a:t>
            </a:r>
          </a:p>
          <a:p>
            <a:r>
              <a:rPr lang="en-US" dirty="0" smtClean="0"/>
              <a:t>&lt;</a:t>
            </a:r>
            <a:r>
              <a:rPr lang="en-US" b="1" dirty="0">
                <a:solidFill>
                  <a:srgbClr val="000080"/>
                </a:solidFill>
              </a:rPr>
              <a:t>bean </a:t>
            </a:r>
            <a:r>
              <a:rPr lang="en-US" b="1" dirty="0">
                <a:solidFill>
                  <a:srgbClr val="0000FF"/>
                </a:solidFill>
              </a:rPr>
              <a:t>id</a:t>
            </a:r>
            <a:r>
              <a:rPr lang="en-US" b="1" dirty="0">
                <a:solidFill>
                  <a:srgbClr val="008000"/>
                </a:solidFill>
              </a:rPr>
              <a:t>="</a:t>
            </a:r>
            <a:r>
              <a:rPr lang="en-US" b="1" dirty="0" err="1">
                <a:solidFill>
                  <a:srgbClr val="008000"/>
                </a:solidFill>
              </a:rPr>
              <a:t>viewResolver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endParaRPr lang="en-US" b="1" dirty="0" smtClean="0">
              <a:solidFill>
                <a:srgbClr val="008000"/>
              </a:solidFill>
            </a:endParaRPr>
          </a:p>
          <a:p>
            <a:r>
              <a:rPr lang="en-US" b="1" dirty="0">
                <a:solidFill>
                  <a:srgbClr val="008000"/>
                </a:solidFill>
              </a:rPr>
              <a:t>	</a:t>
            </a:r>
            <a:r>
              <a:rPr lang="en-US" b="1" dirty="0" smtClean="0">
                <a:solidFill>
                  <a:srgbClr val="0000FF"/>
                </a:solidFill>
              </a:rPr>
              <a:t>class</a:t>
            </a:r>
            <a:r>
              <a:rPr lang="en-US" b="1" dirty="0">
                <a:solidFill>
                  <a:srgbClr val="008000"/>
                </a:solidFill>
              </a:rPr>
              <a:t>="org.springframework.web.servlet.view.InternalResourceViewResolver"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property </a:t>
            </a:r>
            <a:r>
              <a:rPr lang="en-US" b="1" dirty="0">
                <a:solidFill>
                  <a:srgbClr val="0000FF"/>
                </a:solidFill>
              </a:rPr>
              <a:t>name</a:t>
            </a:r>
            <a:r>
              <a:rPr lang="en-US" b="1" dirty="0">
                <a:solidFill>
                  <a:srgbClr val="008000"/>
                </a:solidFill>
              </a:rPr>
              <a:t>="prefix"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b="1" dirty="0">
                <a:solidFill>
                  <a:srgbClr val="000080"/>
                </a:solidFill>
              </a:rPr>
              <a:t>value</a:t>
            </a:r>
            <a:r>
              <a:rPr lang="en-US" dirty="0"/>
              <a:t>&gt;/WEB-INF/views/pages/&lt;/</a:t>
            </a:r>
            <a:r>
              <a:rPr lang="en-US" b="1" dirty="0">
                <a:solidFill>
                  <a:srgbClr val="000080"/>
                </a:solidFill>
              </a:rPr>
              <a:t>value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b="1" dirty="0">
                <a:solidFill>
                  <a:srgbClr val="000080"/>
                </a:solidFill>
              </a:rPr>
              <a:t>property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</a:t>
            </a:r>
            <a:r>
              <a:rPr lang="en-US" b="1" dirty="0">
                <a:solidFill>
                  <a:srgbClr val="000080"/>
                </a:solidFill>
              </a:rPr>
              <a:t>property </a:t>
            </a:r>
            <a:r>
              <a:rPr lang="en-US" b="1" dirty="0">
                <a:solidFill>
                  <a:srgbClr val="0000FF"/>
                </a:solidFill>
              </a:rPr>
              <a:t>name</a:t>
            </a:r>
            <a:r>
              <a:rPr lang="en-US" b="1" dirty="0">
                <a:solidFill>
                  <a:srgbClr val="008000"/>
                </a:solidFill>
              </a:rPr>
              <a:t>="suffix"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    &lt;</a:t>
            </a:r>
            <a:r>
              <a:rPr lang="en-US" b="1" dirty="0">
                <a:solidFill>
                  <a:srgbClr val="000080"/>
                </a:solidFill>
              </a:rPr>
              <a:t>value</a:t>
            </a:r>
            <a:r>
              <a:rPr lang="en-US" dirty="0"/>
              <a:t>&gt;.</a:t>
            </a:r>
            <a:r>
              <a:rPr lang="en-US" dirty="0" err="1"/>
              <a:t>jsp</a:t>
            </a: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value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  &lt;/</a:t>
            </a:r>
            <a:r>
              <a:rPr lang="en-US" b="1" dirty="0">
                <a:solidFill>
                  <a:srgbClr val="000080"/>
                </a:solidFill>
              </a:rPr>
              <a:t>property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b="1" dirty="0">
                <a:solidFill>
                  <a:srgbClr val="000080"/>
                </a:solidFill>
              </a:rPr>
              <a:t>bean</a:t>
            </a:r>
            <a:r>
              <a:rPr lang="en-US" dirty="0"/>
              <a:t>&gt;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191669" y="10431383"/>
            <a:ext cx="20882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/WEB-INF/views/pages/</a:t>
            </a:r>
            <a:r>
              <a:rPr lang="en-US" sz="6600" b="1" dirty="0" err="1" smtClean="0">
                <a:solidFill>
                  <a:srgbClr val="00B0F0"/>
                </a:solidFill>
              </a:rPr>
              <a:t>welcome</a:t>
            </a:r>
            <a:r>
              <a:rPr lang="en-US" sz="6600" dirty="0" err="1" smtClean="0"/>
              <a:t>.jsp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291401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3725862" y="570472"/>
            <a:ext cx="20179427" cy="809701"/>
          </a:xfrm>
        </p:spPr>
        <p:txBody>
          <a:bodyPr/>
          <a:lstStyle/>
          <a:p>
            <a:r>
              <a:rPr lang="ru-RU" dirty="0"/>
              <a:t>6</a:t>
            </a:r>
            <a:r>
              <a:rPr lang="ru-RU" dirty="0" smtClean="0"/>
              <a:t>) Представление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759" y="2460460"/>
            <a:ext cx="19442430" cy="10879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Облако 3"/>
          <p:cNvSpPr/>
          <p:nvPr/>
        </p:nvSpPr>
        <p:spPr>
          <a:xfrm>
            <a:off x="13993019" y="8298974"/>
            <a:ext cx="9552225" cy="5040630"/>
          </a:xfrm>
          <a:prstGeom prst="cloud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 smtClean="0"/>
              <a:t>Делаем инструкцию до развертывания</a:t>
            </a:r>
            <a:endParaRPr lang="ru-RU" sz="6600" b="1" dirty="0"/>
          </a:p>
        </p:txBody>
      </p:sp>
    </p:spTree>
    <p:extLst>
      <p:ext uri="{BB962C8B-B14F-4D97-AF65-F5344CB8AC3E}">
        <p14:creationId xmlns:p14="http://schemas.microsoft.com/office/powerpoint/2010/main" val="228066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Задания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4800" dirty="0" smtClean="0"/>
              <a:t> Завершить поднятие собственного приложения доделав инструкцию до пункта 22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800" dirty="0" smtClean="0"/>
              <a:t> </a:t>
            </a:r>
            <a:r>
              <a:rPr lang="ru-RU" sz="4800" dirty="0" smtClean="0"/>
              <a:t>Проанализировать какой конкретный путь слушается в приложении и проверить, что другие пути не прослушиваются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800" dirty="0" smtClean="0"/>
              <a:t> </a:t>
            </a:r>
            <a:r>
              <a:rPr lang="ru-RU" sz="4800" dirty="0" smtClean="0"/>
              <a:t>Опустить конфигурацию </a:t>
            </a:r>
            <a:r>
              <a:rPr lang="ru-RU" sz="4800" dirty="0" err="1" smtClean="0"/>
              <a:t>спринга</a:t>
            </a:r>
            <a:r>
              <a:rPr lang="ru-RU" sz="4800" dirty="0" smtClean="0"/>
              <a:t> до версии </a:t>
            </a:r>
            <a:r>
              <a:rPr lang="en-US" sz="4800" dirty="0" smtClean="0"/>
              <a:t>4.3.20.RELEASE</a:t>
            </a:r>
            <a:r>
              <a:rPr lang="ru-RU" sz="4800" dirty="0" smtClean="0"/>
              <a:t> и проверить работоспособность двух устаревших для 5 версии </a:t>
            </a:r>
            <a:r>
              <a:rPr lang="ru-RU" sz="4800" dirty="0" smtClean="0"/>
              <a:t>	</a:t>
            </a:r>
            <a:r>
              <a:rPr lang="ru-RU" sz="4800" dirty="0"/>
              <a:t> </a:t>
            </a:r>
            <a:r>
              <a:rPr lang="ru-RU" sz="4800" dirty="0" smtClean="0"/>
              <a:t>                                      </a:t>
            </a:r>
            <a:r>
              <a:rPr lang="ru-RU" sz="4800" dirty="0" smtClean="0"/>
              <a:t>механизмов </a:t>
            </a:r>
            <a:r>
              <a:rPr lang="ru-RU" sz="4800" dirty="0" smtClean="0"/>
              <a:t>отображения: </a:t>
            </a:r>
          </a:p>
          <a:p>
            <a:pPr marL="1143000" lvl="1" indent="-685800">
              <a:buFont typeface="Arial" pitchFamily="34" charset="0"/>
              <a:buChar char="•"/>
            </a:pPr>
            <a:r>
              <a:rPr lang="en-US" sz="4800" dirty="0" err="1" smtClean="0"/>
              <a:t>ControllerBeanNameHandlerMapping</a:t>
            </a:r>
            <a:endParaRPr lang="en-US" sz="4800" dirty="0" smtClean="0"/>
          </a:p>
          <a:p>
            <a:pPr marL="1143000" lvl="1" indent="-685800">
              <a:buFont typeface="Arial" pitchFamily="34" charset="0"/>
              <a:buChar char="•"/>
            </a:pPr>
            <a:r>
              <a:rPr lang="en-US" sz="4800" dirty="0" err="1"/>
              <a:t>ControllerClassNameHandlerMapping</a:t>
            </a:r>
            <a:endParaRPr lang="en-US" sz="4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4800" dirty="0" smtClean="0"/>
              <a:t> </a:t>
            </a:r>
            <a:r>
              <a:rPr lang="ru-RU" sz="4800" dirty="0" smtClean="0"/>
              <a:t>Реализовать работу с </a:t>
            </a:r>
            <a:r>
              <a:rPr lang="en-US" sz="4800" dirty="0" err="1" smtClean="0"/>
              <a:t>SimpleUrlHandlerMapping</a:t>
            </a:r>
            <a:endParaRPr lang="en-US" sz="48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4800" dirty="0" smtClean="0"/>
              <a:t> Можно </a:t>
            </a:r>
            <a:r>
              <a:rPr lang="ru-RU" sz="4800" dirty="0"/>
              <a:t>ли работать с несколькими </a:t>
            </a:r>
            <a:r>
              <a:rPr lang="ru-RU" sz="4800" dirty="0" smtClean="0"/>
              <a:t>механизмами отображений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800" dirty="0" smtClean="0"/>
              <a:t> Можно ли работать с несколькими арбитрами представлений</a:t>
            </a:r>
            <a:endParaRPr lang="en-US" sz="4800" dirty="0" smtClean="0"/>
          </a:p>
        </p:txBody>
      </p:sp>
      <p:sp>
        <p:nvSpPr>
          <p:cNvPr id="4" name="Облако 3"/>
          <p:cNvSpPr/>
          <p:nvPr/>
        </p:nvSpPr>
        <p:spPr>
          <a:xfrm>
            <a:off x="17058164" y="6138704"/>
            <a:ext cx="6050756" cy="3960495"/>
          </a:xfrm>
          <a:prstGeom prst="cloud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 smtClean="0"/>
              <a:t>Задания</a:t>
            </a:r>
            <a:endParaRPr lang="ru-RU" sz="6600" b="1" dirty="0"/>
          </a:p>
        </p:txBody>
      </p:sp>
    </p:spTree>
    <p:extLst>
      <p:ext uri="{BB962C8B-B14F-4D97-AF65-F5344CB8AC3E}">
        <p14:creationId xmlns:p14="http://schemas.microsoft.com/office/powerpoint/2010/main" val="107913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Статические ресурсы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	Статические ресурсы – ресурсы, использование которых не требует каких-либо действий от сервера, кроме непосредственной передачи. Чаще всего к статическим ресурсам относят: </a:t>
            </a:r>
          </a:p>
          <a:p>
            <a:endParaRPr lang="ru-RU" sz="4800" dirty="0" smtClean="0"/>
          </a:p>
          <a:p>
            <a:pPr marL="914400" indent="-914400">
              <a:buFont typeface="+mj-lt"/>
              <a:buAutoNum type="arabicPeriod"/>
            </a:pPr>
            <a:r>
              <a:rPr lang="ru-RU" sz="4800" dirty="0" smtClean="0"/>
              <a:t>Каскадные таблицы стилей (</a:t>
            </a:r>
            <a:r>
              <a:rPr lang="en-US" sz="4800" dirty="0" err="1" smtClean="0"/>
              <a:t>css</a:t>
            </a:r>
            <a:r>
              <a:rPr lang="ru-RU" sz="4800" dirty="0" smtClean="0"/>
              <a:t>)</a:t>
            </a:r>
            <a:endParaRPr lang="en-US" sz="4800" dirty="0" smtClean="0"/>
          </a:p>
          <a:p>
            <a:pPr marL="914400" indent="-914400">
              <a:buFont typeface="+mj-lt"/>
              <a:buAutoNum type="arabicPeriod"/>
            </a:pPr>
            <a:r>
              <a:rPr lang="ru-RU" sz="4800" dirty="0" smtClean="0"/>
              <a:t>Исполняемые скрипты </a:t>
            </a:r>
            <a:r>
              <a:rPr lang="en-US" sz="4800" dirty="0" smtClean="0"/>
              <a:t>JS</a:t>
            </a:r>
          </a:p>
          <a:p>
            <a:pPr marL="914400" indent="-914400">
              <a:buFont typeface="+mj-lt"/>
              <a:buAutoNum type="arabicPeriod"/>
            </a:pPr>
            <a:r>
              <a:rPr lang="ru-RU" sz="4800" dirty="0" smtClean="0"/>
              <a:t>Графика (</a:t>
            </a:r>
            <a:r>
              <a:rPr lang="en-US" sz="4800" dirty="0" smtClean="0"/>
              <a:t>jpg, gif </a:t>
            </a:r>
            <a:r>
              <a:rPr lang="ru-RU" sz="4800" dirty="0" smtClean="0"/>
              <a:t>и т</a:t>
            </a:r>
            <a:r>
              <a:rPr lang="en-US" sz="4800" dirty="0" smtClean="0"/>
              <a:t>.</a:t>
            </a:r>
            <a:r>
              <a:rPr lang="ru-RU" sz="4800" dirty="0" smtClean="0"/>
              <a:t>п.)</a:t>
            </a:r>
            <a:endParaRPr lang="en-US" sz="4800" dirty="0" smtClean="0"/>
          </a:p>
          <a:p>
            <a:pPr marL="914400" indent="-914400">
              <a:buFont typeface="+mj-lt"/>
              <a:buAutoNum type="arabicPeriod"/>
            </a:pPr>
            <a:r>
              <a:rPr lang="ru-RU" sz="4800" dirty="0" smtClean="0"/>
              <a:t>Ранее можно было встретить апплеты </a:t>
            </a:r>
            <a:r>
              <a:rPr lang="en-US" sz="4800" dirty="0" smtClean="0"/>
              <a:t>Java (</a:t>
            </a:r>
            <a:r>
              <a:rPr lang="ru-RU" sz="4800" dirty="0" smtClean="0"/>
              <a:t>сейчас крайне редко</a:t>
            </a:r>
            <a:r>
              <a:rPr lang="en-US" sz="4800" dirty="0" smtClean="0"/>
              <a:t>)</a:t>
            </a:r>
            <a:endParaRPr lang="ru-RU" sz="4800" dirty="0" smtClean="0"/>
          </a:p>
          <a:p>
            <a:pPr marL="914400" indent="-914400">
              <a:buFont typeface="+mj-lt"/>
              <a:buAutoNum type="arabicPeriod"/>
            </a:pPr>
            <a:endParaRPr lang="ru-RU" sz="4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191669" y="10431383"/>
            <a:ext cx="20882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 smtClean="0">
                <a:solidFill>
                  <a:srgbClr val="FFC000"/>
                </a:solidFill>
              </a:rPr>
              <a:t>Переходим к реализации статических ресурсов, шаг 23</a:t>
            </a:r>
            <a:endParaRPr lang="ru-RU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71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лако 3"/>
          <p:cNvSpPr/>
          <p:nvPr/>
        </p:nvSpPr>
        <p:spPr>
          <a:xfrm>
            <a:off x="3551714" y="377984"/>
            <a:ext cx="19802475" cy="12961620"/>
          </a:xfrm>
          <a:prstGeom prst="cloud">
            <a:avLst/>
          </a:prstGeom>
          <a:solidFill>
            <a:srgbClr val="6DB33F"/>
          </a:solidFill>
          <a:ln>
            <a:solidFill>
              <a:srgbClr val="6DB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800" b="1" dirty="0" smtClean="0"/>
              <a:t>Переводим конфигурацию приложения на аннотации</a:t>
            </a:r>
            <a:endParaRPr lang="ru-RU" sz="13800" b="1" dirty="0"/>
          </a:p>
        </p:txBody>
      </p:sp>
    </p:spTree>
    <p:extLst>
      <p:ext uri="{BB962C8B-B14F-4D97-AF65-F5344CB8AC3E}">
        <p14:creationId xmlns:p14="http://schemas.microsoft.com/office/powerpoint/2010/main" val="191872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Новая реализация контроллера </a:t>
            </a:r>
            <a:r>
              <a:rPr lang="en-US" dirty="0" smtClean="0"/>
              <a:t>Spring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631849" y="4338479"/>
            <a:ext cx="18425993" cy="626713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808000"/>
                </a:solidFill>
              </a:rPr>
              <a:t>@Controller</a:t>
            </a:r>
            <a:br>
              <a:rPr lang="en-US" sz="4800" dirty="0">
                <a:solidFill>
                  <a:srgbClr val="808000"/>
                </a:solidFill>
              </a:rPr>
            </a:br>
            <a:r>
              <a:rPr lang="en-US" sz="4800" b="1" dirty="0">
                <a:solidFill>
                  <a:srgbClr val="000080"/>
                </a:solidFill>
              </a:rPr>
              <a:t>public class </a:t>
            </a:r>
            <a:r>
              <a:rPr lang="en-US" sz="4800" dirty="0" err="1"/>
              <a:t>IndexController</a:t>
            </a:r>
            <a:r>
              <a:rPr lang="en-US" sz="4800" dirty="0"/>
              <a:t> {</a:t>
            </a:r>
            <a:br>
              <a:rPr lang="en-US" sz="4800" dirty="0"/>
            </a:br>
            <a:r>
              <a:rPr lang="en-US" sz="4800" dirty="0"/>
              <a:t>    </a:t>
            </a:r>
            <a:r>
              <a:rPr lang="en-US" sz="4800" dirty="0">
                <a:solidFill>
                  <a:srgbClr val="808000"/>
                </a:solidFill>
              </a:rPr>
              <a:t>@</a:t>
            </a:r>
            <a:r>
              <a:rPr lang="en-US" sz="4800" dirty="0" err="1">
                <a:solidFill>
                  <a:srgbClr val="808000"/>
                </a:solidFill>
              </a:rPr>
              <a:t>RequestMapping</a:t>
            </a:r>
            <a:r>
              <a:rPr lang="en-US" sz="4800" dirty="0"/>
              <a:t>(value = </a:t>
            </a:r>
            <a:r>
              <a:rPr lang="en-US" sz="4800" b="1" dirty="0">
                <a:solidFill>
                  <a:srgbClr val="008000"/>
                </a:solidFill>
              </a:rPr>
              <a:t>"/index"</a:t>
            </a:r>
            <a:r>
              <a:rPr lang="en-US" sz="4800" dirty="0"/>
              <a:t>, method = </a:t>
            </a:r>
            <a:r>
              <a:rPr lang="en-US" sz="4800" dirty="0" err="1"/>
              <a:t>RequestMethod.</a:t>
            </a:r>
            <a:r>
              <a:rPr lang="en-US" sz="4800" b="1" i="1" dirty="0" err="1">
                <a:solidFill>
                  <a:srgbClr val="660E7A"/>
                </a:solidFill>
              </a:rPr>
              <a:t>GET</a:t>
            </a:r>
            <a:r>
              <a:rPr lang="en-US" sz="4800" dirty="0"/>
              <a:t>)</a:t>
            </a:r>
            <a:br>
              <a:rPr lang="en-US" sz="4800" dirty="0"/>
            </a:br>
            <a:r>
              <a:rPr lang="en-US" sz="4800" dirty="0"/>
              <a:t>    </a:t>
            </a:r>
            <a:r>
              <a:rPr lang="en-US" sz="4800" b="1" dirty="0">
                <a:solidFill>
                  <a:srgbClr val="000080"/>
                </a:solidFill>
              </a:rPr>
              <a:t>public </a:t>
            </a:r>
            <a:r>
              <a:rPr lang="en-US" sz="4800" dirty="0"/>
              <a:t>String index(Map&lt;String, Object&gt; </a:t>
            </a:r>
            <a:r>
              <a:rPr lang="en-US" sz="4800" dirty="0" err="1"/>
              <a:t>sayModel</a:t>
            </a:r>
            <a:r>
              <a:rPr lang="en-US" sz="4800" dirty="0"/>
              <a:t>) {</a:t>
            </a:r>
            <a:br>
              <a:rPr lang="en-US" sz="4800" dirty="0"/>
            </a:br>
            <a:r>
              <a:rPr lang="en-US" sz="4800" dirty="0"/>
              <a:t>        </a:t>
            </a:r>
            <a:r>
              <a:rPr lang="en-US" sz="4800" dirty="0" err="1"/>
              <a:t>sayModel.put</a:t>
            </a:r>
            <a:r>
              <a:rPr lang="en-US" sz="4800" dirty="0"/>
              <a:t>(</a:t>
            </a:r>
            <a:r>
              <a:rPr lang="en-US" sz="4800" b="1" dirty="0">
                <a:solidFill>
                  <a:srgbClr val="008000"/>
                </a:solidFill>
              </a:rPr>
              <a:t>"data"</a:t>
            </a:r>
            <a:r>
              <a:rPr lang="en-US" sz="4800" dirty="0"/>
              <a:t>, </a:t>
            </a:r>
            <a:r>
              <a:rPr lang="en-US" sz="4800" b="1" dirty="0" smtClean="0">
                <a:solidFill>
                  <a:srgbClr val="008000"/>
                </a:solidFill>
              </a:rPr>
              <a:t>“</a:t>
            </a:r>
            <a:r>
              <a:rPr lang="en-US" sz="4800" b="1" dirty="0" err="1" smtClean="0">
                <a:solidFill>
                  <a:srgbClr val="008000"/>
                </a:solidFill>
              </a:rPr>
              <a:t>MyTestData</a:t>
            </a:r>
            <a:r>
              <a:rPr lang="ru-RU" sz="4800" b="1" dirty="0" smtClean="0">
                <a:solidFill>
                  <a:srgbClr val="008000"/>
                </a:solidFill>
              </a:rPr>
              <a:t>"</a:t>
            </a:r>
            <a:r>
              <a:rPr lang="ru-RU" sz="4800" dirty="0" smtClean="0"/>
              <a:t>);</a:t>
            </a:r>
            <a:r>
              <a:rPr lang="ru-RU" sz="4800" dirty="0"/>
              <a:t/>
            </a:r>
            <a:br>
              <a:rPr lang="ru-RU" sz="4800" dirty="0"/>
            </a:br>
            <a:r>
              <a:rPr lang="ru-RU" sz="4800" dirty="0"/>
              <a:t>        </a:t>
            </a:r>
            <a:r>
              <a:rPr lang="en-US" sz="4800" b="1" dirty="0">
                <a:solidFill>
                  <a:srgbClr val="000080"/>
                </a:solidFill>
              </a:rPr>
              <a:t>return </a:t>
            </a:r>
            <a:r>
              <a:rPr lang="en-US" sz="4800" b="1" dirty="0">
                <a:solidFill>
                  <a:srgbClr val="008000"/>
                </a:solidFill>
              </a:rPr>
              <a:t>"index"</a:t>
            </a:r>
            <a:r>
              <a:rPr lang="en-US" sz="4800" dirty="0"/>
              <a:t>;</a:t>
            </a:r>
            <a:br>
              <a:rPr lang="en-US" sz="4800" dirty="0"/>
            </a:br>
            <a:r>
              <a:rPr lang="en-US" sz="4800" dirty="0"/>
              <a:t>    }</a:t>
            </a:r>
            <a:br>
              <a:rPr lang="en-US" sz="4800" dirty="0"/>
            </a:br>
            <a:r>
              <a:rPr lang="en-US" sz="4800" dirty="0"/>
              <a:t>}</a:t>
            </a:r>
            <a:endParaRPr lang="ru-RU" sz="48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0751068" y="2538254"/>
            <a:ext cx="12241528" cy="198645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7200" dirty="0" smtClean="0"/>
              <a:t>Новая аннотация </a:t>
            </a:r>
            <a:r>
              <a:rPr lang="en-US" altLang="ru-RU" sz="7200" dirty="0"/>
              <a:t>@Controller</a:t>
            </a:r>
            <a:endParaRPr lang="ru-RU" altLang="ru-RU" sz="7200" dirty="0"/>
          </a:p>
        </p:txBody>
      </p:sp>
      <p:cxnSp>
        <p:nvCxnSpPr>
          <p:cNvPr id="6" name="Прямая со стрелкой 5"/>
          <p:cNvCxnSpPr>
            <a:stCxn id="4" idx="1"/>
          </p:cNvCxnSpPr>
          <p:nvPr/>
        </p:nvCxnSpPr>
        <p:spPr>
          <a:xfrm flipH="1">
            <a:off x="7872254" y="3531482"/>
            <a:ext cx="2878814" cy="993227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Скругленный прямоугольник 6"/>
          <p:cNvSpPr/>
          <p:nvPr/>
        </p:nvSpPr>
        <p:spPr>
          <a:xfrm>
            <a:off x="3481228" y="10819289"/>
            <a:ext cx="15288896" cy="198645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7200" dirty="0" smtClean="0"/>
              <a:t>Новая аннотация </a:t>
            </a:r>
            <a:r>
              <a:rPr lang="en-US" altLang="ru-RU" sz="7200" dirty="0"/>
              <a:t>@</a:t>
            </a:r>
            <a:r>
              <a:rPr lang="en-US" altLang="ru-RU" sz="7200" dirty="0" err="1"/>
              <a:t>RequestMapping</a:t>
            </a:r>
            <a:endParaRPr lang="ru-RU" altLang="ru-RU" sz="7200" dirty="0"/>
          </a:p>
        </p:txBody>
      </p:sp>
      <p:cxnSp>
        <p:nvCxnSpPr>
          <p:cNvPr id="8" name="Прямая со стрелкой 7"/>
          <p:cNvCxnSpPr>
            <a:stCxn id="7" idx="0"/>
          </p:cNvCxnSpPr>
          <p:nvPr/>
        </p:nvCxnSpPr>
        <p:spPr>
          <a:xfrm flipH="1" flipV="1">
            <a:off x="8232299" y="6498749"/>
            <a:ext cx="2893377" cy="432054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Скругленный прямоугольник 17"/>
          <p:cNvSpPr/>
          <p:nvPr/>
        </p:nvSpPr>
        <p:spPr>
          <a:xfrm>
            <a:off x="13632974" y="8245924"/>
            <a:ext cx="10630852" cy="198645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7200" dirty="0" smtClean="0"/>
              <a:t>Ничего не </a:t>
            </a:r>
            <a:r>
              <a:rPr lang="ru-RU" altLang="ru-RU" sz="7200" dirty="0" smtClean="0"/>
              <a:t>наследуется</a:t>
            </a:r>
            <a:endParaRPr lang="ru-RU" altLang="ru-RU" sz="7200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 flipH="1" flipV="1">
            <a:off x="12192794" y="5418614"/>
            <a:ext cx="6755606" cy="282731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27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Походы к конфигурированию приложений </a:t>
            </a:r>
            <a:r>
              <a:rPr lang="en-US" dirty="0" smtClean="0"/>
              <a:t>Spring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191670" y="2178209"/>
            <a:ext cx="10441304" cy="288036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XML</a:t>
            </a:r>
            <a:endParaRPr lang="ru-RU" altLang="ru-RU" sz="72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8412322" y="6318727"/>
            <a:ext cx="10441304" cy="288036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 sz="7200" dirty="0" smtClean="0"/>
              <a:t>Annotation</a:t>
            </a:r>
            <a:endParaRPr lang="ru-RU" altLang="ru-RU" sz="7200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3632974" y="10459244"/>
            <a:ext cx="10441304" cy="288036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Mixing configuration</a:t>
            </a:r>
            <a:endParaRPr lang="ru-RU" altLang="ru-RU" sz="7200" dirty="0"/>
          </a:p>
        </p:txBody>
      </p:sp>
      <p:cxnSp>
        <p:nvCxnSpPr>
          <p:cNvPr id="18" name="Соединительная линия уступом 17"/>
          <p:cNvCxnSpPr>
            <a:stCxn id="4" idx="3"/>
          </p:cNvCxnSpPr>
          <p:nvPr/>
        </p:nvCxnSpPr>
        <p:spPr>
          <a:xfrm>
            <a:off x="13632974" y="3618389"/>
            <a:ext cx="6840855" cy="6840855"/>
          </a:xfrm>
          <a:prstGeom prst="bentConnector2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10" idx="1"/>
          </p:cNvCxnSpPr>
          <p:nvPr/>
        </p:nvCxnSpPr>
        <p:spPr>
          <a:xfrm rot="10800000">
            <a:off x="11112660" y="9199088"/>
            <a:ext cx="2520315" cy="2700337"/>
          </a:xfrm>
          <a:prstGeom prst="bentConnector2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62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Переход от </a:t>
            </a:r>
            <a:r>
              <a:rPr lang="en-US" dirty="0" smtClean="0"/>
              <a:t>XML </a:t>
            </a:r>
            <a:r>
              <a:rPr lang="ru-RU" dirty="0" smtClean="0"/>
              <a:t>конфигурации к </a:t>
            </a:r>
            <a:r>
              <a:rPr lang="en-US" dirty="0" smtClean="0"/>
              <a:t>MIXING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191670" y="2178209"/>
            <a:ext cx="10441304" cy="180022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7200" dirty="0" smtClean="0"/>
              <a:t>Создаем контроллер</a:t>
            </a:r>
            <a:endParaRPr lang="ru-RU" altLang="ru-RU" sz="72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996121" y="4338479"/>
            <a:ext cx="10441304" cy="180022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7200" dirty="0" smtClean="0"/>
              <a:t>Создаем </a:t>
            </a:r>
            <a:r>
              <a:rPr lang="en-US" altLang="ru-RU" sz="7200" dirty="0" smtClean="0"/>
              <a:t>View</a:t>
            </a:r>
            <a:endParaRPr lang="ru-RU" altLang="ru-RU" sz="72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800572" y="6498749"/>
            <a:ext cx="10441305" cy="252031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7200" dirty="0" smtClean="0"/>
              <a:t>Определить пространства имен</a:t>
            </a:r>
            <a:endParaRPr lang="ru-RU" altLang="ru-RU" sz="72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605024" y="9379109"/>
            <a:ext cx="10441305" cy="180022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7200" dirty="0" smtClean="0"/>
              <a:t>Включить аннотации</a:t>
            </a:r>
            <a:endParaRPr lang="ru-RU" altLang="ru-RU" sz="72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0409476" y="11539379"/>
            <a:ext cx="13321664" cy="180022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7200" dirty="0" smtClean="0"/>
              <a:t>Включить поиск аннотаций</a:t>
            </a:r>
            <a:endParaRPr lang="ru-RU" altLang="ru-RU" sz="7200" dirty="0"/>
          </a:p>
        </p:txBody>
      </p:sp>
    </p:spTree>
    <p:extLst>
      <p:ext uri="{BB962C8B-B14F-4D97-AF65-F5344CB8AC3E}">
        <p14:creationId xmlns:p14="http://schemas.microsoft.com/office/powerpoint/2010/main" val="37179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2192795" y="10459244"/>
            <a:ext cx="2880359" cy="28803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400" dirty="0" smtClean="0"/>
              <a:t>USER</a:t>
            </a:r>
            <a:endParaRPr lang="ru-RU" sz="6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968979" y="5440362"/>
            <a:ext cx="4680585" cy="25203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400" dirty="0" smtClean="0"/>
              <a:t>CONTROLLER</a:t>
            </a:r>
            <a:endParaRPr lang="ru-RU" sz="6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612096" y="5440363"/>
            <a:ext cx="4680585" cy="25203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400" dirty="0" smtClean="0"/>
              <a:t>VIEW</a:t>
            </a:r>
            <a:endParaRPr lang="ru-RU" sz="6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292681" y="377984"/>
            <a:ext cx="4680585" cy="25203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400" dirty="0" smtClean="0"/>
              <a:t>MODEL</a:t>
            </a:r>
            <a:endParaRPr lang="ru-RU" sz="6400" dirty="0"/>
          </a:p>
        </p:txBody>
      </p:sp>
      <p:cxnSp>
        <p:nvCxnSpPr>
          <p:cNvPr id="14" name="Соединительная линия уступом 13"/>
          <p:cNvCxnSpPr>
            <a:stCxn id="5" idx="0"/>
            <a:endCxn id="7" idx="3"/>
          </p:cNvCxnSpPr>
          <p:nvPr/>
        </p:nvCxnSpPr>
        <p:spPr>
          <a:xfrm rot="16200000" flipV="1">
            <a:off x="15240159" y="2371249"/>
            <a:ext cx="3802220" cy="2336006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7" idx="1"/>
            <a:endCxn id="6" idx="0"/>
          </p:cNvCxnSpPr>
          <p:nvPr/>
        </p:nvCxnSpPr>
        <p:spPr>
          <a:xfrm rot="10800000" flipV="1">
            <a:off x="8952389" y="1638141"/>
            <a:ext cx="2340292" cy="3802221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4" idx="6"/>
            <a:endCxn id="5" idx="2"/>
          </p:cNvCxnSpPr>
          <p:nvPr/>
        </p:nvCxnSpPr>
        <p:spPr>
          <a:xfrm flipV="1">
            <a:off x="15073154" y="7960677"/>
            <a:ext cx="3236118" cy="3938747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stCxn id="6" idx="2"/>
            <a:endCxn id="4" idx="2"/>
          </p:cNvCxnSpPr>
          <p:nvPr/>
        </p:nvCxnSpPr>
        <p:spPr>
          <a:xfrm rot="16200000" flipH="1">
            <a:off x="8603219" y="8309848"/>
            <a:ext cx="3938746" cy="3240406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19033649" y="1638140"/>
            <a:ext cx="4320540" cy="23402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Манипулирует данными модели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19033649" y="9289097"/>
            <a:ext cx="4320540" cy="23402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Пользователь использует контроллер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3774123" y="1638142"/>
            <a:ext cx="4320540" cy="23402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Модель обновляет представление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3774123" y="9289097"/>
            <a:ext cx="4320540" cy="23402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Пользователь наблюдает изменения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776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Отказываемся от </a:t>
            </a:r>
            <a:r>
              <a:rPr lang="en-US" dirty="0"/>
              <a:t>springtimes-servlet.xml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3191669" y="2178209"/>
            <a:ext cx="8281034" cy="180022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6200" b="1" dirty="0" smtClean="0"/>
              <a:t>Что нужно сделать?</a:t>
            </a:r>
            <a:endParaRPr lang="ru-RU" altLang="ru-RU" sz="6200" b="1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956765" y="6858795"/>
            <a:ext cx="14401799" cy="180022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6200" b="1" dirty="0" smtClean="0"/>
              <a:t>Создать контролер на аннотациях</a:t>
            </a:r>
            <a:endParaRPr lang="ru-RU" altLang="ru-RU" sz="6200" b="1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191669" y="4518502"/>
            <a:ext cx="14401799" cy="180022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6200" b="1" dirty="0" smtClean="0"/>
              <a:t>Удалить </a:t>
            </a:r>
            <a:r>
              <a:rPr lang="en-US" sz="6200" b="1" dirty="0" err="1"/>
              <a:t>BeanNameUrlHandlerMapping</a:t>
            </a:r>
            <a:endParaRPr lang="ru-RU" altLang="ru-RU" sz="62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1832749" y="2178209"/>
            <a:ext cx="12119768" cy="1800225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6200" b="1" dirty="0" smtClean="0"/>
              <a:t>Удалить </a:t>
            </a:r>
            <a:r>
              <a:rPr lang="en-US" sz="6200" b="1" dirty="0"/>
              <a:t>springtimes-servlet.xml</a:t>
            </a:r>
            <a:r>
              <a:rPr lang="ru-RU" altLang="ru-RU" sz="6200" b="1" dirty="0" smtClean="0"/>
              <a:t> !</a:t>
            </a:r>
            <a:endParaRPr lang="ru-RU" altLang="ru-RU" sz="62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486956" y="11539379"/>
            <a:ext cx="14401799" cy="180022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6200" b="1" dirty="0"/>
              <a:t>Создать</a:t>
            </a:r>
            <a:r>
              <a:rPr lang="en-US" altLang="ru-RU" sz="6200" b="1" dirty="0"/>
              <a:t> </a:t>
            </a:r>
            <a:r>
              <a:rPr lang="ru-RU" altLang="ru-RU" sz="6200" b="1" dirty="0"/>
              <a:t>арбитр представлений</a:t>
            </a:r>
            <a:endParaRPr lang="ru-RU" altLang="ru-RU" sz="6200" b="1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721861" y="9199088"/>
            <a:ext cx="14401799" cy="180022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ru-RU" sz="6200" b="1" dirty="0"/>
              <a:t>Создать </a:t>
            </a:r>
            <a:r>
              <a:rPr lang="ru-RU" altLang="ru-RU" sz="6200" b="1" dirty="0" smtClean="0"/>
              <a:t>конфигурацию</a:t>
            </a:r>
            <a:endParaRPr lang="ru-RU" altLang="ru-RU" sz="6200" b="1" dirty="0"/>
          </a:p>
        </p:txBody>
      </p:sp>
      <p:sp>
        <p:nvSpPr>
          <p:cNvPr id="9" name="Облако 8"/>
          <p:cNvSpPr/>
          <p:nvPr/>
        </p:nvSpPr>
        <p:spPr>
          <a:xfrm>
            <a:off x="18386663" y="4342687"/>
            <a:ext cx="5775720" cy="3952080"/>
          </a:xfrm>
          <a:prstGeom prst="cloud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/>
              <a:t>Go!</a:t>
            </a:r>
            <a:endParaRPr lang="ru-RU" sz="11500" b="1" dirty="0"/>
          </a:p>
        </p:txBody>
      </p:sp>
    </p:spTree>
    <p:extLst>
      <p:ext uri="{BB962C8B-B14F-4D97-AF65-F5344CB8AC3E}">
        <p14:creationId xmlns:p14="http://schemas.microsoft.com/office/powerpoint/2010/main" val="33358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А можно вообще без </a:t>
            </a:r>
            <a:r>
              <a:rPr lang="en-US" dirty="0" smtClean="0"/>
              <a:t>web.xml	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5351940" y="3258344"/>
            <a:ext cx="15481934" cy="180022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err="1"/>
              <a:t>WebApplicationInitializer</a:t>
            </a:r>
            <a:endParaRPr lang="ru-RU" altLang="ru-RU" sz="7200" dirty="0"/>
          </a:p>
        </p:txBody>
      </p:sp>
      <p:sp>
        <p:nvSpPr>
          <p:cNvPr id="4" name="Облако 3"/>
          <p:cNvSpPr/>
          <p:nvPr/>
        </p:nvSpPr>
        <p:spPr>
          <a:xfrm>
            <a:off x="9304934" y="6507164"/>
            <a:ext cx="5775720" cy="3952080"/>
          </a:xfrm>
          <a:prstGeom prst="cloud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 smtClean="0"/>
              <a:t>Go!</a:t>
            </a:r>
            <a:endParaRPr lang="ru-RU" sz="11500" b="1" dirty="0"/>
          </a:p>
        </p:txBody>
      </p:sp>
    </p:spTree>
    <p:extLst>
      <p:ext uri="{BB962C8B-B14F-4D97-AF65-F5344CB8AC3E}">
        <p14:creationId xmlns:p14="http://schemas.microsoft.com/office/powerpoint/2010/main" val="367730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9828809" y="10459244"/>
            <a:ext cx="7584638" cy="28803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400" dirty="0" smtClean="0"/>
              <a:t>Прораб на стройке</a:t>
            </a:r>
            <a:endParaRPr lang="ru-RU" sz="6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713109" y="5274628"/>
            <a:ext cx="7560945" cy="25203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400" dirty="0" smtClean="0"/>
              <a:t>Машинист башенного крана</a:t>
            </a:r>
            <a:endParaRPr lang="ru-RU" sz="6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999673" y="5418613"/>
            <a:ext cx="7553166" cy="25203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400" dirty="0" smtClean="0"/>
              <a:t>Готовый дом</a:t>
            </a:r>
            <a:endParaRPr lang="ru-RU" sz="6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292681" y="377984"/>
            <a:ext cx="4680585" cy="25203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400" dirty="0" smtClean="0"/>
              <a:t>Плиты</a:t>
            </a:r>
          </a:p>
          <a:p>
            <a:pPr algn="ctr"/>
            <a:r>
              <a:rPr lang="ru-RU" sz="6400" dirty="0" smtClean="0"/>
              <a:t>Блоки</a:t>
            </a:r>
            <a:endParaRPr lang="ru-RU" sz="6400" dirty="0"/>
          </a:p>
        </p:txBody>
      </p:sp>
      <p:cxnSp>
        <p:nvCxnSpPr>
          <p:cNvPr id="14" name="Соединительная линия уступом 13"/>
          <p:cNvCxnSpPr>
            <a:stCxn id="5" idx="0"/>
            <a:endCxn id="7" idx="3"/>
          </p:cNvCxnSpPr>
          <p:nvPr/>
        </p:nvCxnSpPr>
        <p:spPr>
          <a:xfrm rot="16200000" flipV="1">
            <a:off x="15415181" y="2196227"/>
            <a:ext cx="3636486" cy="2520316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7" idx="1"/>
            <a:endCxn id="6" idx="0"/>
          </p:cNvCxnSpPr>
          <p:nvPr/>
        </p:nvCxnSpPr>
        <p:spPr>
          <a:xfrm rot="10800000" flipV="1">
            <a:off x="8776257" y="1638141"/>
            <a:ext cx="2516425" cy="3780471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4" idx="6"/>
            <a:endCxn id="5" idx="2"/>
          </p:cNvCxnSpPr>
          <p:nvPr/>
        </p:nvCxnSpPr>
        <p:spPr>
          <a:xfrm flipV="1">
            <a:off x="17413447" y="7794943"/>
            <a:ext cx="1080135" cy="4104481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stCxn id="6" idx="2"/>
            <a:endCxn id="4" idx="2"/>
          </p:cNvCxnSpPr>
          <p:nvPr/>
        </p:nvCxnSpPr>
        <p:spPr>
          <a:xfrm rot="16200000" flipH="1">
            <a:off x="7322284" y="9392899"/>
            <a:ext cx="3960496" cy="1052553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19033649" y="1638140"/>
            <a:ext cx="4320540" cy="23402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Использует кран для построения дома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19033649" y="9289097"/>
            <a:ext cx="4320540" cy="23402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 рации говорит что делать машинисту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3774123" y="1638142"/>
            <a:ext cx="4320540" cy="23402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Складывается новый дом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3774123" y="9289097"/>
            <a:ext cx="4320540" cy="23402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Построили новый дом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341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Что такое </a:t>
            </a:r>
            <a:r>
              <a:rPr lang="ru-RU" b="1" dirty="0" smtClean="0"/>
              <a:t>запрос 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49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r>
              <a:rPr lang="ru-RU" dirty="0" smtClean="0"/>
              <a:t>запрос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ru-RU" sz="10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Если мы говорим о протоколе HTTP(</a:t>
            </a:r>
            <a:r>
              <a:rPr lang="ru-RU" sz="10000" dirty="0" smtClean="0">
                <a:solidFill>
                  <a:srgbClr val="FF0000"/>
                </a:solidFill>
              </a:rPr>
              <a:t>S</a:t>
            </a:r>
            <a:r>
              <a:rPr lang="ru-RU" sz="10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 (</a:t>
            </a:r>
            <a:r>
              <a:rPr lang="ru-RU" sz="10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HyperText</a:t>
            </a:r>
            <a:r>
              <a:rPr lang="ru-RU" sz="10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ru-RU" sz="10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Transfer</a:t>
            </a:r>
            <a:r>
              <a:rPr lang="ru-RU" sz="10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ru-RU" sz="10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Protocol</a:t>
            </a:r>
            <a:r>
              <a:rPr lang="ru-RU" sz="10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 — «протокол передачи гипертекста») (</a:t>
            </a:r>
            <a:r>
              <a:rPr lang="ru-RU" sz="10000" dirty="0" err="1" smtClean="0">
                <a:solidFill>
                  <a:srgbClr val="FF0000"/>
                </a:solidFill>
              </a:rPr>
              <a:t>Secure</a:t>
            </a:r>
            <a:r>
              <a:rPr lang="ru-RU" sz="10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), а мы говорим именно о нем, то запрос это некоторое обращение по URL адресу.</a:t>
            </a:r>
            <a:endParaRPr lang="ru-RU" sz="1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ru-RU" b="1" dirty="0"/>
              <a:t>А что такое URL адрес?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282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Spring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6DB33F"/>
      </a:accent3>
      <a:accent4>
        <a:srgbClr val="8064A2"/>
      </a:accent4>
      <a:accent5>
        <a:srgbClr val="4BACC6"/>
      </a:accent5>
      <a:accent6>
        <a:srgbClr val="FF9908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8779</TotalTime>
  <Words>1282</Words>
  <Application>Microsoft Office PowerPoint</Application>
  <PresentationFormat>Произвольный</PresentationFormat>
  <Paragraphs>336</Paragraphs>
  <Slides>51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2" baseType="lpstr">
      <vt:lpstr>Специальное 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konstantin</dc:creator>
  <cp:lastModifiedBy>konstantin</cp:lastModifiedBy>
  <cp:revision>323</cp:revision>
  <dcterms:created xsi:type="dcterms:W3CDTF">2017-11-04T08:55:33Z</dcterms:created>
  <dcterms:modified xsi:type="dcterms:W3CDTF">2018-11-22T15:33:02Z</dcterms:modified>
</cp:coreProperties>
</file>