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3" r:id="rId15"/>
    <p:sldId id="267" r:id="rId16"/>
    <p:sldId id="272" r:id="rId17"/>
    <p:sldId id="271" r:id="rId18"/>
    <p:sldId id="270" r:id="rId19"/>
    <p:sldId id="274" r:id="rId20"/>
    <p:sldId id="275" r:id="rId21"/>
    <p:sldId id="276" r:id="rId22"/>
    <p:sldId id="277" r:id="rId23"/>
    <p:sldId id="278" r:id="rId24"/>
    <p:sldId id="280" r:id="rId25"/>
    <p:sldId id="281" r:id="rId26"/>
    <p:sldId id="282" r:id="rId27"/>
    <p:sldId id="283" r:id="rId28"/>
    <p:sldId id="284" r:id="rId29"/>
    <p:sldId id="285" r:id="rId30"/>
    <p:sldId id="279" r:id="rId31"/>
    <p:sldId id="286" r:id="rId32"/>
    <p:sldId id="287" r:id="rId33"/>
    <p:sldId id="289" r:id="rId34"/>
    <p:sldId id="288" r:id="rId35"/>
    <p:sldId id="290" r:id="rId36"/>
    <p:sldId id="291" r:id="rId37"/>
    <p:sldId id="292" r:id="rId38"/>
    <p:sldId id="293"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9" autoAdjust="0"/>
    <p:restoredTop sz="94660"/>
  </p:normalViewPr>
  <p:slideViewPr>
    <p:cSldViewPr>
      <p:cViewPr varScale="1">
        <p:scale>
          <a:sx n="68" d="100"/>
          <a:sy n="68" d="100"/>
        </p:scale>
        <p:origin x="-142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5B0D66-46E4-40A5-99D9-3670C83DCE9B}" type="slidenum">
              <a:rPr kumimoji="1" lang="ja-JP" altLang="en-US" smtClean="0"/>
              <a:t>‹#›</a:t>
            </a:fld>
            <a:endParaRPr kumimoji="1" lang="ja-JP" altLang="en-US"/>
          </a:p>
        </p:txBody>
      </p:sp>
      <p:sp>
        <p:nvSpPr>
          <p:cNvPr id="9" name="Content Placeholder 8"/>
          <p:cNvSpPr>
            <a:spLocks noGrp="1"/>
          </p:cNvSpPr>
          <p:nvPr>
            <p:ph sz="quarter" idx="13"/>
          </p:nvPr>
        </p:nvSpPr>
        <p:spPr>
          <a:xfrm>
            <a:off x="304800" y="381000"/>
            <a:ext cx="7772400" cy="494284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AAD9FD5F-D8E9-4EF2-A331-3C7C876D576E}" type="datetimeFigureOut">
              <a:rPr kumimoji="1" lang="ja-JP" altLang="en-US" smtClean="0"/>
              <a:t>2014/3/4</a:t>
            </a:fld>
            <a:endParaRPr kumimoji="1" lang="ja-JP" altLang="en-US"/>
          </a:p>
        </p:txBody>
      </p:sp>
      <p:sp>
        <p:nvSpPr>
          <p:cNvPr id="9" name="Slide Number Placeholder 8"/>
          <p:cNvSpPr>
            <a:spLocks noGrp="1"/>
          </p:cNvSpPr>
          <p:nvPr>
            <p:ph type="sldNum" sz="quarter" idx="11"/>
          </p:nvPr>
        </p:nvSpPr>
        <p:spPr/>
        <p:txBody>
          <a:bodyPr/>
          <a:lstStyle/>
          <a:p>
            <a:fld id="{D95B0D66-46E4-40A5-99D9-3670C83DCE9B}" type="slidenum">
              <a:rPr kumimoji="1" lang="ja-JP" altLang="en-US" smtClean="0"/>
              <a:t>‹#›</a:t>
            </a:fld>
            <a:endParaRPr kumimoji="1" lang="ja-JP" altLang="en-US"/>
          </a:p>
        </p:txBody>
      </p:sp>
      <p:sp>
        <p:nvSpPr>
          <p:cNvPr id="10" name="Footer Placeholder 9"/>
          <p:cNvSpPr>
            <a:spLocks noGrp="1"/>
          </p:cNvSpPr>
          <p:nvPr>
            <p:ph type="ftr" sz="quarter" idx="12"/>
          </p:nvPr>
        </p:nvSpPr>
        <p:spPr/>
        <p:txBody>
          <a:body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95B0D66-46E4-40A5-99D9-3670C83DCE9B}" type="slidenum">
              <a:rPr kumimoji="1" lang="ja-JP" altLang="en-US" smtClean="0"/>
              <a:t>‹#›</a:t>
            </a:fld>
            <a:endParaRPr kumimoji="1" lang="ja-JP"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kumimoji="1" lang="ja-JP"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AD9FD5F-D8E9-4EF2-A331-3C7C876D576E}" type="datetimeFigureOut">
              <a:rPr kumimoji="1" lang="ja-JP" altLang="en-US" smtClean="0"/>
              <a:t>2014/3/4</a:t>
            </a:fld>
            <a:endParaRPr kumimoji="1" lang="ja-JP" alt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ドミニオンＡＩ</a:t>
            </a:r>
            <a:r>
              <a:rPr kumimoji="1" lang="en-US" altLang="ja-JP" dirty="0" smtClean="0"/>
              <a:t/>
            </a:r>
            <a:br>
              <a:rPr kumimoji="1" lang="en-US" altLang="ja-JP" dirty="0" smtClean="0"/>
            </a:br>
            <a:r>
              <a:rPr lang="ja-JP" altLang="en-US" dirty="0"/>
              <a:t>現状</a:t>
            </a:r>
            <a:r>
              <a:rPr lang="ja-JP" altLang="en-US" dirty="0" smtClean="0"/>
              <a:t>と展望と課題</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131965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useCard</a:t>
            </a:r>
            <a:r>
              <a:rPr kumimoji="1" lang="ja-JP" altLang="en-US" dirty="0" smtClean="0"/>
              <a:t>の例１：屑屋を使おう！</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Player.java 609</a:t>
            </a:r>
            <a:r>
              <a:rPr lang="ja-JP" altLang="en-US" dirty="0" smtClean="0"/>
              <a:t>行目</a:t>
            </a:r>
            <a:endParaRPr lang="en-US" altLang="ja-JP" dirty="0" smtClean="0"/>
          </a:p>
          <a:p>
            <a:r>
              <a:rPr lang="en-US" altLang="ja-JP" sz="2400" dirty="0">
                <a:solidFill>
                  <a:srgbClr val="0000C0"/>
                </a:solidFill>
                <a:highlight>
                  <a:srgbClr val="E8F2FE"/>
                </a:highlight>
                <a:latin typeface="ＭＳ ゴシック"/>
                <a:ea typeface="ＭＳ ゴシック"/>
              </a:rPr>
              <a:t>_</a:t>
            </a:r>
            <a:r>
              <a:rPr lang="en-US" altLang="ja-JP" sz="2400" dirty="0" err="1">
                <a:solidFill>
                  <a:srgbClr val="0000C0"/>
                </a:solidFill>
                <a:highlight>
                  <a:srgbClr val="E8F2FE"/>
                </a:highlight>
                <a:latin typeface="ＭＳ ゴシック"/>
                <a:ea typeface="ＭＳ ゴシック"/>
              </a:rPr>
              <a:t>hand</a:t>
            </a:r>
            <a:r>
              <a:rPr lang="en-US" altLang="ja-JP" sz="2400" dirty="0" err="1">
                <a:solidFill>
                  <a:srgbClr val="000000"/>
                </a:solidFill>
                <a:highlight>
                  <a:srgbClr val="E8F2FE"/>
                </a:highlight>
                <a:latin typeface="ＭＳ ゴシック"/>
                <a:ea typeface="ＭＳ ゴシック"/>
              </a:rPr>
              <a:t>.remove</a:t>
            </a:r>
            <a:r>
              <a:rPr lang="en-US" altLang="ja-JP" sz="2400" dirty="0">
                <a:solidFill>
                  <a:srgbClr val="000000"/>
                </a:solidFill>
                <a:highlight>
                  <a:srgbClr val="E8F2FE"/>
                </a:highlight>
                <a:latin typeface="ＭＳ ゴシック"/>
                <a:ea typeface="ＭＳ ゴシック"/>
              </a:rPr>
              <a:t>(</a:t>
            </a:r>
            <a:r>
              <a:rPr lang="en-US" altLang="ja-JP" sz="2400" dirty="0" err="1">
                <a:solidFill>
                  <a:srgbClr val="000000"/>
                </a:solidFill>
                <a:highlight>
                  <a:srgbClr val="E8F2FE"/>
                </a:highlight>
                <a:latin typeface="ＭＳ ゴシック"/>
                <a:ea typeface="ＭＳ ゴシック"/>
              </a:rPr>
              <a:t>judgeCard</a:t>
            </a:r>
            <a:r>
              <a:rPr lang="en-US" altLang="ja-JP" sz="2400" dirty="0">
                <a:solidFill>
                  <a:srgbClr val="000000"/>
                </a:solidFill>
                <a:highlight>
                  <a:srgbClr val="E8F2FE"/>
                </a:highlight>
                <a:latin typeface="ＭＳ ゴシック"/>
                <a:ea typeface="ＭＳ ゴシック"/>
              </a:rPr>
              <a:t>(</a:t>
            </a:r>
            <a:r>
              <a:rPr lang="en-US" altLang="ja-JP" sz="2400" dirty="0" err="1">
                <a:solidFill>
                  <a:srgbClr val="FF0000"/>
                </a:solidFill>
                <a:highlight>
                  <a:srgbClr val="E8F2FE"/>
                </a:highlight>
                <a:latin typeface="ＭＳ ゴシック"/>
                <a:ea typeface="ＭＳ ゴシック"/>
              </a:rPr>
              <a:t>card</a:t>
            </a:r>
            <a:r>
              <a:rPr lang="en-US" altLang="ja-JP" sz="2400" dirty="0" err="1">
                <a:solidFill>
                  <a:srgbClr val="000000"/>
                </a:solidFill>
                <a:highlight>
                  <a:srgbClr val="E8F2FE"/>
                </a:highlight>
                <a:latin typeface="ＭＳ ゴシック"/>
                <a:ea typeface="ＭＳ ゴシック"/>
              </a:rPr>
              <a:t>.getId</a:t>
            </a:r>
            <a:r>
              <a:rPr lang="en-US" altLang="ja-JP" sz="2400" dirty="0" smtClean="0">
                <a:solidFill>
                  <a:srgbClr val="000000"/>
                </a:solidFill>
                <a:highlight>
                  <a:srgbClr val="E8F2FE"/>
                </a:highlight>
                <a:latin typeface="ＭＳ ゴシック"/>
                <a:ea typeface="ＭＳ ゴシック"/>
              </a:rPr>
              <a:t>()));</a:t>
            </a:r>
          </a:p>
          <a:p>
            <a:endParaRPr kumimoji="1" lang="en-US" altLang="ja-JP" sz="2400" dirty="0">
              <a:solidFill>
                <a:srgbClr val="000000"/>
              </a:solidFill>
              <a:highlight>
                <a:srgbClr val="E8F2FE"/>
              </a:highlight>
              <a:latin typeface="ＭＳ ゴシック"/>
              <a:ea typeface="ＭＳ ゴシック"/>
            </a:endParaRPr>
          </a:p>
          <a:p>
            <a:r>
              <a:rPr lang="en-US" altLang="ja-JP" dirty="0" err="1" smtClean="0"/>
              <a:t>judgeCard</a:t>
            </a:r>
            <a:r>
              <a:rPr lang="ja-JP" altLang="en-US" dirty="0" smtClean="0"/>
              <a:t>とは</a:t>
            </a:r>
            <a:r>
              <a:rPr lang="en-US" altLang="ja-JP" dirty="0" smtClean="0"/>
              <a:t>(383</a:t>
            </a:r>
            <a:r>
              <a:rPr lang="ja-JP" altLang="en-US" dirty="0" smtClean="0"/>
              <a:t>行目</a:t>
            </a:r>
            <a:r>
              <a:rPr lang="en-US" altLang="ja-JP" dirty="0" smtClean="0"/>
              <a:t>)</a:t>
            </a:r>
            <a:r>
              <a:rPr lang="ja-JP" altLang="en-US" dirty="0" err="1" smtClean="0"/>
              <a:t>、</a:t>
            </a:r>
            <a:r>
              <a:rPr lang="ja-JP" altLang="en-US" dirty="0" smtClean="0"/>
              <a:t>カードを使用した時に付随する判断を行う関数（この場合どのカードを廃棄するか）</a:t>
            </a:r>
            <a:endParaRPr lang="en-US" altLang="ja-JP" dirty="0" smtClean="0"/>
          </a:p>
          <a:p>
            <a:endParaRPr kumimoji="1" lang="en-US" altLang="ja-JP" dirty="0"/>
          </a:p>
          <a:p>
            <a:r>
              <a:rPr kumimoji="1" lang="ja-JP" altLang="en-US" dirty="0" smtClean="0"/>
              <a:t>これは</a:t>
            </a:r>
            <a:r>
              <a:rPr kumimoji="1" lang="en-US" altLang="ja-JP" dirty="0" smtClean="0"/>
              <a:t>TODO</a:t>
            </a:r>
            <a:r>
              <a:rPr kumimoji="1" lang="ja-JP" altLang="en-US" dirty="0" err="1" smtClean="0"/>
              <a:t>にも</a:t>
            </a:r>
            <a:r>
              <a:rPr kumimoji="1" lang="ja-JP" altLang="en-US" dirty="0" smtClean="0"/>
              <a:t>書いてある通り抽象関数にすべき</a:t>
            </a:r>
            <a:endParaRPr lang="en-US" altLang="ja-JP" dirty="0"/>
          </a:p>
          <a:p>
            <a:r>
              <a:rPr lang="ja-JP" altLang="en-US" dirty="0" smtClean="0"/>
              <a:t>そもそもこの関数の形だと泥棒のようなマルチ入力に対応できないし手先のようなマルチ選択もめんどくさいので改良が必要</a:t>
            </a:r>
            <a:endParaRPr lang="en-US" altLang="ja-JP" dirty="0"/>
          </a:p>
        </p:txBody>
      </p:sp>
    </p:spTree>
    <p:extLst>
      <p:ext uri="{BB962C8B-B14F-4D97-AF65-F5344CB8AC3E}">
        <p14:creationId xmlns:p14="http://schemas.microsoft.com/office/powerpoint/2010/main" val="4022387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useCard</a:t>
            </a:r>
            <a:r>
              <a:rPr lang="ja-JP" altLang="en-US" dirty="0"/>
              <a:t>の</a:t>
            </a:r>
            <a:r>
              <a:rPr lang="ja-JP" altLang="en-US" dirty="0" smtClean="0"/>
              <a:t>例２：魔女を</a:t>
            </a:r>
            <a:r>
              <a:rPr lang="ja-JP" altLang="en-US" dirty="0"/>
              <a:t>使おう！</a:t>
            </a:r>
            <a:endParaRPr kumimoji="1" lang="ja-JP" altLang="en-US" dirty="0"/>
          </a:p>
        </p:txBody>
      </p:sp>
      <p:sp>
        <p:nvSpPr>
          <p:cNvPr id="3" name="コンテンツ プレースホルダー 2"/>
          <p:cNvSpPr>
            <a:spLocks noGrp="1"/>
          </p:cNvSpPr>
          <p:nvPr>
            <p:ph idx="1"/>
          </p:nvPr>
        </p:nvSpPr>
        <p:spPr/>
        <p:txBody>
          <a:bodyPr/>
          <a:lstStyle/>
          <a:p>
            <a:r>
              <a:rPr lang="en-US" altLang="ja-JP" dirty="0"/>
              <a:t>Player.java </a:t>
            </a:r>
            <a:r>
              <a:rPr lang="en-US" altLang="ja-JP" dirty="0" smtClean="0"/>
              <a:t>598</a:t>
            </a:r>
            <a:r>
              <a:rPr lang="ja-JP" altLang="en-US" dirty="0" smtClean="0"/>
              <a:t>行目</a:t>
            </a:r>
            <a:endParaRPr lang="en-US" altLang="ja-JP" dirty="0"/>
          </a:p>
          <a:p>
            <a:r>
              <a:rPr lang="en-US" altLang="ja-JP" sz="2400" dirty="0">
                <a:solidFill>
                  <a:srgbClr val="0000C0"/>
                </a:solidFill>
                <a:highlight>
                  <a:srgbClr val="E8F2FE"/>
                </a:highlight>
                <a:latin typeface="ＭＳ ゴシック"/>
                <a:ea typeface="ＭＳ ゴシック"/>
              </a:rPr>
              <a:t>_</a:t>
            </a:r>
            <a:r>
              <a:rPr lang="en-US" altLang="ja-JP" sz="2400" dirty="0" err="1">
                <a:solidFill>
                  <a:srgbClr val="0000C0"/>
                </a:solidFill>
                <a:highlight>
                  <a:srgbClr val="E8F2FE"/>
                </a:highlight>
                <a:latin typeface="ＭＳ ゴシック"/>
                <a:ea typeface="ＭＳ ゴシック"/>
              </a:rPr>
              <a:t>core</a:t>
            </a:r>
            <a:r>
              <a:rPr lang="en-US" altLang="ja-JP" sz="2400" dirty="0" err="1">
                <a:solidFill>
                  <a:srgbClr val="000000"/>
                </a:solidFill>
                <a:highlight>
                  <a:srgbClr val="E8F2FE"/>
                </a:highlight>
                <a:latin typeface="ＭＳ ゴシック"/>
                <a:ea typeface="ＭＳ ゴシック"/>
              </a:rPr>
              <a:t>.executeAttack</a:t>
            </a:r>
            <a:r>
              <a:rPr lang="en-US" altLang="ja-JP" sz="2400" dirty="0">
                <a:solidFill>
                  <a:srgbClr val="000000"/>
                </a:solidFill>
                <a:highlight>
                  <a:srgbClr val="E8F2FE"/>
                </a:highlight>
                <a:latin typeface="ＭＳ ゴシック"/>
                <a:ea typeface="ＭＳ ゴシック"/>
              </a:rPr>
              <a:t>(</a:t>
            </a:r>
            <a:r>
              <a:rPr lang="en-US" altLang="ja-JP" sz="2400" dirty="0" err="1">
                <a:solidFill>
                  <a:srgbClr val="000000"/>
                </a:solidFill>
                <a:highlight>
                  <a:srgbClr val="E8F2FE"/>
                </a:highlight>
                <a:latin typeface="ＭＳ ゴシック"/>
                <a:ea typeface="ＭＳ ゴシック"/>
              </a:rPr>
              <a:t>Params.</a:t>
            </a:r>
            <a:r>
              <a:rPr lang="en-US" altLang="ja-JP" sz="2400" i="1" dirty="0" err="1">
                <a:solidFill>
                  <a:srgbClr val="0000C0"/>
                </a:solidFill>
                <a:highlight>
                  <a:srgbClr val="E8F2FE"/>
                </a:highlight>
                <a:latin typeface="ＭＳ ゴシック"/>
                <a:ea typeface="ＭＳ ゴシック"/>
              </a:rPr>
              <a:t>CARD_WITCH</a:t>
            </a:r>
            <a:r>
              <a:rPr lang="en-US" altLang="ja-JP" sz="2400" i="1" dirty="0">
                <a:solidFill>
                  <a:srgbClr val="000000"/>
                </a:solidFill>
                <a:highlight>
                  <a:srgbClr val="E8F2FE"/>
                </a:highlight>
                <a:latin typeface="ＭＳ ゴシック"/>
                <a:ea typeface="ＭＳ ゴシック"/>
              </a:rPr>
              <a:t>, </a:t>
            </a:r>
            <a:r>
              <a:rPr lang="en-US" altLang="ja-JP" sz="2400" b="1" i="1" dirty="0">
                <a:solidFill>
                  <a:srgbClr val="7F0055"/>
                </a:solidFill>
                <a:highlight>
                  <a:srgbClr val="E8F2FE"/>
                </a:highlight>
                <a:latin typeface="ＭＳ ゴシック"/>
                <a:ea typeface="ＭＳ ゴシック"/>
              </a:rPr>
              <a:t>this</a:t>
            </a:r>
            <a:r>
              <a:rPr lang="en-US" altLang="ja-JP" sz="2400" b="1" i="1" dirty="0" smtClean="0">
                <a:solidFill>
                  <a:srgbClr val="000000"/>
                </a:solidFill>
                <a:highlight>
                  <a:srgbClr val="E8F2FE"/>
                </a:highlight>
                <a:latin typeface="ＭＳ ゴシック"/>
                <a:ea typeface="ＭＳ ゴシック"/>
              </a:rPr>
              <a:t>);</a:t>
            </a:r>
          </a:p>
          <a:p>
            <a:endParaRPr kumimoji="1" lang="en-US" altLang="ja-JP" sz="2400" b="1" i="1" dirty="0">
              <a:solidFill>
                <a:srgbClr val="000000"/>
              </a:solidFill>
              <a:highlight>
                <a:srgbClr val="E8F2FE"/>
              </a:highlight>
              <a:latin typeface="ＭＳ ゴシック"/>
              <a:ea typeface="ＭＳ ゴシック"/>
            </a:endParaRPr>
          </a:p>
          <a:p>
            <a:r>
              <a:rPr lang="en-US" altLang="ja-JP" dirty="0" err="1" smtClean="0"/>
              <a:t>DomCore</a:t>
            </a:r>
            <a:r>
              <a:rPr lang="en-US" altLang="ja-JP" dirty="0" smtClean="0"/>
              <a:t> 273</a:t>
            </a:r>
            <a:r>
              <a:rPr lang="ja-JP" altLang="en-US" dirty="0" smtClean="0"/>
              <a:t>行目</a:t>
            </a:r>
            <a:endParaRPr lang="en-US" altLang="ja-JP" dirty="0" smtClean="0"/>
          </a:p>
          <a:p>
            <a:r>
              <a:rPr lang="ja-JP" altLang="en-US" dirty="0"/>
              <a:t>使用者以外全員</a:t>
            </a:r>
            <a:r>
              <a:rPr lang="ja-JP" altLang="en-US" dirty="0" smtClean="0"/>
              <a:t>の</a:t>
            </a:r>
            <a:r>
              <a:rPr lang="en-US" altLang="ja-JP" dirty="0" err="1" smtClean="0"/>
              <a:t>Player.executeAttack</a:t>
            </a:r>
            <a:r>
              <a:rPr lang="ja-JP" altLang="en-US" dirty="0" smtClean="0"/>
              <a:t>を呼んでいる</a:t>
            </a:r>
            <a:endParaRPr lang="en-US" altLang="ja-JP" dirty="0" smtClean="0"/>
          </a:p>
          <a:p>
            <a:r>
              <a:rPr lang="en-US" altLang="ja-JP" dirty="0" smtClean="0"/>
              <a:t>(</a:t>
            </a:r>
            <a:r>
              <a:rPr lang="ja-JP" altLang="en-US" dirty="0" smtClean="0"/>
              <a:t>これ名前一緒なの</a:t>
            </a:r>
            <a:r>
              <a:rPr lang="ja-JP" altLang="en-US" dirty="0" err="1" smtClean="0"/>
              <a:t>すごい分かりづらいね</a:t>
            </a:r>
            <a:r>
              <a:rPr lang="ja-JP" altLang="en-US" dirty="0" smtClean="0"/>
              <a:t>　ゴミ</a:t>
            </a:r>
            <a:r>
              <a:rPr lang="en-US" altLang="ja-JP" dirty="0" smtClean="0"/>
              <a:t>)</a:t>
            </a:r>
          </a:p>
          <a:p>
            <a:endParaRPr lang="en-US" altLang="ja-JP" dirty="0"/>
          </a:p>
          <a:p>
            <a:r>
              <a:rPr lang="en-US" altLang="ja-JP" dirty="0" smtClean="0"/>
              <a:t>Player.java 773</a:t>
            </a:r>
            <a:r>
              <a:rPr lang="ja-JP" altLang="en-US" dirty="0" smtClean="0"/>
              <a:t>行目</a:t>
            </a:r>
            <a:endParaRPr lang="en-US" altLang="ja-JP" dirty="0" smtClean="0"/>
          </a:p>
          <a:p>
            <a:r>
              <a:rPr lang="ja-JP" altLang="en-US" dirty="0" smtClean="0"/>
              <a:t>まず最初に堀と灯台の処理を行う</a:t>
            </a:r>
            <a:endParaRPr lang="en-US" altLang="ja-JP" dirty="0" smtClean="0"/>
          </a:p>
          <a:p>
            <a:r>
              <a:rPr lang="en-US" altLang="ja-JP" dirty="0" smtClean="0"/>
              <a:t>793</a:t>
            </a:r>
            <a:r>
              <a:rPr lang="ja-JP" altLang="en-US" dirty="0" smtClean="0"/>
              <a:t>行目に魔女の処理が</a:t>
            </a:r>
            <a:endParaRPr lang="en-US" altLang="ja-JP" dirty="0" smtClean="0"/>
          </a:p>
          <a:p>
            <a:r>
              <a:rPr lang="ja-JP" altLang="en-US" dirty="0" smtClean="0"/>
              <a:t>議事堂もここでやってる</a:t>
            </a:r>
            <a:endParaRPr lang="en-US" altLang="ja-JP" dirty="0"/>
          </a:p>
        </p:txBody>
      </p:sp>
    </p:spTree>
    <p:extLst>
      <p:ext uri="{BB962C8B-B14F-4D97-AF65-F5344CB8AC3E}">
        <p14:creationId xmlns:p14="http://schemas.microsoft.com/office/powerpoint/2010/main" val="3586575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aiTurn</a:t>
            </a:r>
            <a:r>
              <a:rPr kumimoji="1" lang="ja-JP" altLang="en-US" dirty="0" smtClean="0"/>
              <a:t>の例：</a:t>
            </a:r>
            <a:r>
              <a:rPr kumimoji="1" lang="en-US" altLang="ja-JP" dirty="0" err="1" smtClean="0"/>
              <a:t>GaSysPlayer</a:t>
            </a:r>
            <a:r>
              <a:rPr kumimoji="1" lang="ja-JP" altLang="en-US" dirty="0" smtClean="0"/>
              <a:t>の場合</a:t>
            </a:r>
            <a:endParaRPr kumimoji="1" lang="ja-JP" altLang="en-US" dirty="0"/>
          </a:p>
        </p:txBody>
      </p:sp>
      <p:sp>
        <p:nvSpPr>
          <p:cNvPr id="5" name="テキスト ボックス 4"/>
          <p:cNvSpPr txBox="1"/>
          <p:nvPr/>
        </p:nvSpPr>
        <p:spPr>
          <a:xfrm>
            <a:off x="467544" y="1412776"/>
            <a:ext cx="6624736" cy="584775"/>
          </a:xfrm>
          <a:prstGeom prst="rect">
            <a:avLst/>
          </a:prstGeom>
          <a:noFill/>
        </p:spPr>
        <p:txBody>
          <a:bodyPr wrap="square" rtlCol="0">
            <a:spAutoFit/>
          </a:bodyPr>
          <a:lstStyle/>
          <a:p>
            <a:r>
              <a:rPr kumimoji="1" lang="en-US" altLang="ja-JP" sz="3200" dirty="0" smtClean="0"/>
              <a:t>aiTurn2:</a:t>
            </a:r>
            <a:r>
              <a:rPr lang="ja-JP" altLang="en-US" sz="3200" dirty="0"/>
              <a:t>財宝</a:t>
            </a:r>
            <a:r>
              <a:rPr kumimoji="1" lang="ja-JP" altLang="en-US" sz="3200" dirty="0" smtClean="0"/>
              <a:t>フェイズ</a:t>
            </a:r>
            <a:endParaRPr kumimoji="1" lang="ja-JP" altLang="en-US" sz="3200" dirty="0"/>
          </a:p>
        </p:txBody>
      </p:sp>
      <p:sp>
        <p:nvSpPr>
          <p:cNvPr id="11" name="コンテンツ プレースホルダー 2"/>
          <p:cNvSpPr>
            <a:spLocks noGrp="1"/>
          </p:cNvSpPr>
          <p:nvPr>
            <p:ph idx="1"/>
          </p:nvPr>
        </p:nvSpPr>
        <p:spPr>
          <a:xfrm>
            <a:off x="457200" y="2204864"/>
            <a:ext cx="7620000" cy="4195936"/>
          </a:xfrm>
        </p:spPr>
        <p:txBody>
          <a:bodyPr>
            <a:normAutofit/>
          </a:bodyPr>
          <a:lstStyle/>
          <a:p>
            <a:r>
              <a:rPr lang="ja-JP" altLang="en-US" dirty="0" smtClean="0"/>
              <a:t>アクションフェイズでやることが終わったら</a:t>
            </a:r>
            <a:endParaRPr lang="en-US" altLang="ja-JP" dirty="0" smtClean="0"/>
          </a:p>
          <a:p>
            <a:r>
              <a:rPr lang="en-US" altLang="ja-JP" dirty="0" err="1"/>
              <a:t>endActionPhase</a:t>
            </a:r>
            <a:r>
              <a:rPr lang="en-US" altLang="ja-JP" dirty="0" smtClean="0"/>
              <a:t>();</a:t>
            </a:r>
            <a:r>
              <a:rPr lang="ja-JP" altLang="en-US" dirty="0" smtClean="0"/>
              <a:t>を呼ぶ　</a:t>
            </a:r>
            <a:r>
              <a:rPr lang="en-US" altLang="ja-JP" dirty="0" err="1" smtClean="0"/>
              <a:t>GaSysPlayer</a:t>
            </a:r>
            <a:r>
              <a:rPr lang="en-US" altLang="ja-JP" dirty="0" smtClean="0"/>
              <a:t> 316</a:t>
            </a:r>
            <a:r>
              <a:rPr lang="ja-JP" altLang="en-US" dirty="0" smtClean="0"/>
              <a:t>行目</a:t>
            </a:r>
            <a:endParaRPr lang="en-US" altLang="ja-JP" dirty="0" smtClean="0"/>
          </a:p>
          <a:p>
            <a:r>
              <a:rPr lang="ja-JP" altLang="en-US" dirty="0" smtClean="0"/>
              <a:t>これにより</a:t>
            </a:r>
            <a:r>
              <a:rPr lang="en-US" altLang="ja-JP" dirty="0" err="1" smtClean="0"/>
              <a:t>UseCard</a:t>
            </a:r>
            <a:r>
              <a:rPr lang="ja-JP" altLang="en-US" dirty="0" smtClean="0"/>
              <a:t>でアクションが出せなくなり、財宝カードが出せるようになる</a:t>
            </a:r>
            <a:endParaRPr lang="en-US" altLang="ja-JP" dirty="0" smtClean="0"/>
          </a:p>
          <a:p>
            <a:endParaRPr lang="en-US" altLang="ja-JP" dirty="0"/>
          </a:p>
          <a:p>
            <a:r>
              <a:rPr lang="en-US" altLang="ja-JP" dirty="0" err="1" smtClean="0"/>
              <a:t>UseCard</a:t>
            </a:r>
            <a:r>
              <a:rPr lang="ja-JP" altLang="en-US" dirty="0" smtClean="0"/>
              <a:t>で財宝カードを渡すだけ</a:t>
            </a:r>
            <a:endParaRPr lang="en-US" altLang="ja-JP" dirty="0" smtClean="0"/>
          </a:p>
          <a:p>
            <a:r>
              <a:rPr lang="ja-JP" altLang="en-US" dirty="0" smtClean="0"/>
              <a:t>例</a:t>
            </a:r>
            <a:r>
              <a:rPr lang="en-US" altLang="ja-JP" dirty="0" smtClean="0"/>
              <a:t>:</a:t>
            </a:r>
            <a:r>
              <a:rPr lang="ja-JP" altLang="en-US" dirty="0" smtClean="0"/>
              <a:t>金貨　</a:t>
            </a:r>
            <a:r>
              <a:rPr lang="en-US" altLang="ja-JP" dirty="0" smtClean="0"/>
              <a:t>570</a:t>
            </a:r>
            <a:r>
              <a:rPr lang="ja-JP" altLang="en-US" dirty="0" smtClean="0"/>
              <a:t>行目</a:t>
            </a:r>
            <a:endParaRPr lang="en-US" altLang="ja-JP" dirty="0"/>
          </a:p>
        </p:txBody>
      </p:sp>
    </p:spTree>
    <p:extLst>
      <p:ext uri="{BB962C8B-B14F-4D97-AF65-F5344CB8AC3E}">
        <p14:creationId xmlns:p14="http://schemas.microsoft.com/office/powerpoint/2010/main" val="1604994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aiTurn</a:t>
            </a:r>
            <a:r>
              <a:rPr kumimoji="1" lang="ja-JP" altLang="en-US" dirty="0" smtClean="0"/>
              <a:t>の例：</a:t>
            </a:r>
            <a:r>
              <a:rPr kumimoji="1" lang="en-US" altLang="ja-JP" dirty="0" err="1" smtClean="0"/>
              <a:t>GaSysPlayer</a:t>
            </a:r>
            <a:r>
              <a:rPr kumimoji="1" lang="ja-JP" altLang="en-US" dirty="0" smtClean="0"/>
              <a:t>の場合</a:t>
            </a:r>
            <a:endParaRPr kumimoji="1" lang="ja-JP" altLang="en-US" dirty="0"/>
          </a:p>
        </p:txBody>
      </p:sp>
      <p:sp>
        <p:nvSpPr>
          <p:cNvPr id="5" name="テキスト ボックス 4"/>
          <p:cNvSpPr txBox="1"/>
          <p:nvPr/>
        </p:nvSpPr>
        <p:spPr>
          <a:xfrm>
            <a:off x="467544" y="1412776"/>
            <a:ext cx="6624736" cy="584775"/>
          </a:xfrm>
          <a:prstGeom prst="rect">
            <a:avLst/>
          </a:prstGeom>
          <a:noFill/>
        </p:spPr>
        <p:txBody>
          <a:bodyPr wrap="square" rtlCol="0">
            <a:spAutoFit/>
          </a:bodyPr>
          <a:lstStyle/>
          <a:p>
            <a:r>
              <a:rPr kumimoji="1" lang="en-US" altLang="ja-JP" sz="3200" dirty="0" smtClean="0"/>
              <a:t>aiTurn3:</a:t>
            </a:r>
            <a:r>
              <a:rPr lang="ja-JP" altLang="en-US" sz="3200" dirty="0"/>
              <a:t>購入</a:t>
            </a:r>
            <a:r>
              <a:rPr kumimoji="1" lang="ja-JP" altLang="en-US" sz="3200" dirty="0" smtClean="0"/>
              <a:t>フェイズ</a:t>
            </a:r>
            <a:endParaRPr kumimoji="1" lang="ja-JP" altLang="en-US" sz="3200" dirty="0"/>
          </a:p>
        </p:txBody>
      </p:sp>
      <p:sp>
        <p:nvSpPr>
          <p:cNvPr id="11" name="コンテンツ プレースホルダー 2"/>
          <p:cNvSpPr>
            <a:spLocks noGrp="1"/>
          </p:cNvSpPr>
          <p:nvPr>
            <p:ph idx="1"/>
          </p:nvPr>
        </p:nvSpPr>
        <p:spPr>
          <a:xfrm>
            <a:off x="457200" y="2204864"/>
            <a:ext cx="7620000" cy="4195936"/>
          </a:xfrm>
        </p:spPr>
        <p:txBody>
          <a:bodyPr>
            <a:normAutofit/>
          </a:bodyPr>
          <a:lstStyle/>
          <a:p>
            <a:r>
              <a:rPr lang="en-US" altLang="ja-JP" dirty="0" err="1"/>
              <a:t>endTreasurePhase</a:t>
            </a:r>
            <a:r>
              <a:rPr lang="en-US" altLang="ja-JP" dirty="0" smtClean="0"/>
              <a:t>();</a:t>
            </a:r>
            <a:r>
              <a:rPr lang="ja-JP" altLang="en-US" dirty="0" smtClean="0"/>
              <a:t>を呼ぶと</a:t>
            </a:r>
            <a:r>
              <a:rPr lang="en-US" altLang="ja-JP" dirty="0" smtClean="0"/>
              <a:t>(326</a:t>
            </a:r>
            <a:r>
              <a:rPr lang="ja-JP" altLang="en-US" dirty="0" smtClean="0"/>
              <a:t>行目</a:t>
            </a:r>
            <a:r>
              <a:rPr lang="en-US" altLang="ja-JP" dirty="0" smtClean="0"/>
              <a:t>)</a:t>
            </a:r>
            <a:r>
              <a:rPr lang="ja-JP" altLang="en-US" dirty="0" smtClean="0"/>
              <a:t>カードがプレイできなくなり購入が可能になる</a:t>
            </a:r>
            <a:endParaRPr lang="en-US" altLang="ja-JP" dirty="0" smtClean="0"/>
          </a:p>
          <a:p>
            <a:endParaRPr lang="en-US" altLang="ja-JP" dirty="0"/>
          </a:p>
          <a:p>
            <a:r>
              <a:rPr lang="ja-JP" altLang="en-US" dirty="0" smtClean="0"/>
              <a:t>闇なので評価値の計算は後で</a:t>
            </a:r>
            <a:endParaRPr lang="en-US" altLang="ja-JP" dirty="0" smtClean="0"/>
          </a:p>
          <a:p>
            <a:endParaRPr lang="en-US" altLang="ja-JP" dirty="0"/>
          </a:p>
          <a:p>
            <a:r>
              <a:rPr lang="en-US" altLang="ja-JP" dirty="0" err="1" smtClean="0"/>
              <a:t>GaSysPlayer</a:t>
            </a:r>
            <a:r>
              <a:rPr lang="en-US" altLang="ja-JP" dirty="0" smtClean="0"/>
              <a:t> 353</a:t>
            </a:r>
            <a:r>
              <a:rPr lang="ja-JP" altLang="en-US" dirty="0" smtClean="0"/>
              <a:t>行目 </a:t>
            </a:r>
            <a:r>
              <a:rPr lang="en-US" altLang="ja-JP" dirty="0" err="1" smtClean="0"/>
              <a:t>buyCard</a:t>
            </a:r>
            <a:r>
              <a:rPr lang="en-US" altLang="ja-JP" dirty="0" smtClean="0"/>
              <a:t>(Card);</a:t>
            </a:r>
          </a:p>
          <a:p>
            <a:endParaRPr lang="en-US" altLang="ja-JP" dirty="0"/>
          </a:p>
          <a:p>
            <a:r>
              <a:rPr lang="en-US" altLang="ja-JP" dirty="0" smtClean="0"/>
              <a:t>Player 208</a:t>
            </a:r>
            <a:r>
              <a:rPr lang="ja-JP" altLang="en-US" dirty="0" smtClean="0"/>
              <a:t>行目</a:t>
            </a:r>
            <a:endParaRPr lang="en-US" altLang="ja-JP" dirty="0" smtClean="0"/>
          </a:p>
          <a:p>
            <a:r>
              <a:rPr lang="ja-JP" altLang="en-US" dirty="0"/>
              <a:t>色々チェックした</a:t>
            </a:r>
            <a:r>
              <a:rPr lang="ja-JP" altLang="en-US" dirty="0" smtClean="0"/>
              <a:t>後買ってる</a:t>
            </a:r>
            <a:endParaRPr lang="en-US" altLang="ja-JP" dirty="0"/>
          </a:p>
          <a:p>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527685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結果の</a:t>
            </a:r>
            <a:r>
              <a:rPr lang="ja-JP" altLang="en-US" dirty="0" smtClean="0"/>
              <a:t>出力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結果は</a:t>
            </a:r>
            <a:r>
              <a:rPr kumimoji="1" lang="en-US" altLang="ja-JP" dirty="0" smtClean="0"/>
              <a:t>DomCore64</a:t>
            </a:r>
            <a:r>
              <a:rPr kumimoji="1" lang="ja-JP" altLang="en-US" dirty="0" smtClean="0"/>
              <a:t>行目の</a:t>
            </a:r>
            <a:r>
              <a:rPr kumimoji="1" lang="en-US" altLang="ja-JP" dirty="0" err="1" smtClean="0"/>
              <a:t>getResult</a:t>
            </a:r>
            <a:r>
              <a:rPr kumimoji="1" lang="ja-JP" altLang="en-US" dirty="0" smtClean="0"/>
              <a:t>で作成されます</a:t>
            </a:r>
            <a:endParaRPr kumimoji="1" lang="en-US" altLang="ja-JP" dirty="0" smtClean="0"/>
          </a:p>
          <a:p>
            <a:endParaRPr lang="en-US" altLang="ja-JP" dirty="0"/>
          </a:p>
          <a:p>
            <a:r>
              <a:rPr kumimoji="1" lang="ja-JP" altLang="en-US" dirty="0" smtClean="0"/>
              <a:t>要するに</a:t>
            </a:r>
            <a:r>
              <a:rPr kumimoji="1" lang="en-US" altLang="ja-JP" dirty="0" smtClean="0"/>
              <a:t>Result</a:t>
            </a:r>
            <a:r>
              <a:rPr kumimoji="1" lang="ja-JP" altLang="en-US" dirty="0" smtClean="0"/>
              <a:t>クラスのインスタンスを作ってるだけ</a:t>
            </a:r>
            <a:endParaRPr kumimoji="1" lang="en-US" altLang="ja-JP" dirty="0" smtClean="0"/>
          </a:p>
          <a:p>
            <a:endParaRPr lang="en-US" altLang="ja-JP" dirty="0"/>
          </a:p>
          <a:p>
            <a:r>
              <a:rPr kumimoji="1" lang="en-US" altLang="ja-JP" dirty="0" smtClean="0"/>
              <a:t>Result</a:t>
            </a:r>
            <a:r>
              <a:rPr kumimoji="1" lang="ja-JP" altLang="en-US" dirty="0" smtClean="0"/>
              <a:t>クラスには結果をきれいなフォーマットで出力する関数が用意されています</a:t>
            </a:r>
            <a:endParaRPr kumimoji="1" lang="ja-JP" altLang="en-US" dirty="0"/>
          </a:p>
        </p:txBody>
      </p:sp>
    </p:spTree>
    <p:extLst>
      <p:ext uri="{BB962C8B-B14F-4D97-AF65-F5344CB8AC3E}">
        <p14:creationId xmlns:p14="http://schemas.microsoft.com/office/powerpoint/2010/main" val="87683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ターン終了！お疲れ様でした</a:t>
            </a:r>
            <a:r>
              <a:rPr kumimoji="1" lang="en-US" altLang="ja-JP" dirty="0" smtClean="0"/>
              <a:t/>
            </a:r>
            <a:br>
              <a:rPr kumimoji="1" lang="en-US" altLang="ja-JP" dirty="0" smtClean="0"/>
            </a:br>
            <a:r>
              <a:rPr lang="ja-JP" altLang="en-US" dirty="0" smtClean="0"/>
              <a:t>やっとドミニオンが出来ます！</a:t>
            </a:r>
            <a:endParaRPr kumimoji="1" lang="ja-JP" altLang="en-US" dirty="0"/>
          </a:p>
        </p:txBody>
      </p:sp>
      <p:sp>
        <p:nvSpPr>
          <p:cNvPr id="3" name="コンテンツ プレースホルダー 2"/>
          <p:cNvSpPr>
            <a:spLocks noGrp="1"/>
          </p:cNvSpPr>
          <p:nvPr>
            <p:ph idx="1"/>
          </p:nvPr>
        </p:nvSpPr>
        <p:spPr>
          <a:xfrm>
            <a:off x="457200" y="1940768"/>
            <a:ext cx="7620000" cy="4800600"/>
          </a:xfrm>
        </p:spPr>
        <p:txBody>
          <a:bodyPr/>
          <a:lstStyle/>
          <a:p>
            <a:r>
              <a:rPr kumimoji="1" lang="ja-JP" altLang="en-US" dirty="0" smtClean="0"/>
              <a:t>ここまでのスライドに１時間以上かかってる</a:t>
            </a:r>
            <a:endParaRPr kumimoji="1" lang="en-US" altLang="ja-JP" dirty="0" smtClean="0"/>
          </a:p>
          <a:p>
            <a:endParaRPr lang="en-US" altLang="ja-JP" dirty="0"/>
          </a:p>
          <a:p>
            <a:r>
              <a:rPr kumimoji="1" lang="ja-JP" altLang="en-US" dirty="0" smtClean="0"/>
              <a:t>ここまでの説明に１時間くらいかかりそう</a:t>
            </a:r>
            <a:endParaRPr kumimoji="1" lang="en-US" altLang="ja-JP" dirty="0" smtClean="0"/>
          </a:p>
          <a:p>
            <a:endParaRPr lang="en-US" altLang="ja-JP" dirty="0"/>
          </a:p>
          <a:p>
            <a:r>
              <a:rPr kumimoji="1" lang="ja-JP" altLang="en-US" dirty="0" smtClean="0"/>
              <a:t>コードが汚らわしい</a:t>
            </a:r>
            <a:r>
              <a:rPr lang="ja-JP" altLang="en-US" dirty="0"/>
              <a:t>レベル</a:t>
            </a:r>
            <a:r>
              <a:rPr lang="ja-JP" altLang="en-US" dirty="0" smtClean="0"/>
              <a:t>で分かりにくい</a:t>
            </a:r>
            <a:endParaRPr kumimoji="1" lang="en-US" altLang="ja-JP" dirty="0" smtClean="0"/>
          </a:p>
          <a:p>
            <a:endParaRPr lang="en-US" altLang="ja-JP" dirty="0"/>
          </a:p>
          <a:p>
            <a:r>
              <a:rPr kumimoji="1" lang="ja-JP" altLang="en-US" dirty="0" smtClean="0"/>
              <a:t>死にたい</a:t>
            </a:r>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4172334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ところで忘れてませんか？</a:t>
            </a:r>
            <a:endParaRPr kumimoji="1" lang="ja-JP" altLang="en-US" dirty="0"/>
          </a:p>
        </p:txBody>
      </p:sp>
      <p:sp>
        <p:nvSpPr>
          <p:cNvPr id="3" name="コンテンツ プレースホルダー 2"/>
          <p:cNvSpPr>
            <a:spLocks noGrp="1"/>
          </p:cNvSpPr>
          <p:nvPr>
            <p:ph idx="1"/>
          </p:nvPr>
        </p:nvSpPr>
        <p:spPr/>
        <p:txBody>
          <a:bodyPr>
            <a:normAutofit/>
          </a:bodyPr>
          <a:lstStyle/>
          <a:p>
            <a:pPr marL="114300" indent="0" algn="ctr">
              <a:buNone/>
            </a:pPr>
            <a:endParaRPr lang="en-US" altLang="ja-JP" dirty="0"/>
          </a:p>
          <a:p>
            <a:pPr marL="114300" indent="0" algn="ctr">
              <a:buNone/>
            </a:pPr>
            <a:r>
              <a:rPr kumimoji="1" lang="ja-JP" altLang="en-US" sz="4800" dirty="0" smtClean="0">
                <a:latin typeface="HG創英角ｺﾞｼｯｸUB" panose="020B0909000000000000" pitchFamily="49" charset="-128"/>
                <a:ea typeface="HG創英角ｺﾞｼｯｸUB" panose="020B0909000000000000" pitchFamily="49" charset="-128"/>
              </a:rPr>
              <a:t>今の</a:t>
            </a:r>
            <a:r>
              <a:rPr kumimoji="1" lang="ja-JP" altLang="en-US" sz="4800" dirty="0" err="1" smtClean="0">
                <a:latin typeface="HG創英角ｺﾞｼｯｸUB" panose="020B0909000000000000" pitchFamily="49" charset="-128"/>
                <a:ea typeface="HG創英角ｺﾞｼｯｸUB" panose="020B0909000000000000" pitchFamily="49" charset="-128"/>
              </a:rPr>
              <a:t>は</a:t>
            </a:r>
            <a:endParaRPr lang="en-US" altLang="ja-JP" sz="4800" dirty="0">
              <a:latin typeface="HG創英角ｺﾞｼｯｸUB" panose="020B0909000000000000" pitchFamily="49" charset="-128"/>
              <a:ea typeface="HG創英角ｺﾞｼｯｸUB" panose="020B0909000000000000" pitchFamily="49" charset="-128"/>
            </a:endParaRPr>
          </a:p>
          <a:p>
            <a:pPr marL="114300" indent="0" algn="ctr">
              <a:buNone/>
            </a:pPr>
            <a:r>
              <a:rPr kumimoji="1" lang="ja-JP" altLang="en-US" sz="9600" dirty="0" smtClean="0">
                <a:solidFill>
                  <a:srgbClr val="FF0000"/>
                </a:solidFill>
                <a:latin typeface="HG創英角ｺﾞｼｯｸUB" panose="020B0909000000000000" pitchFamily="49" charset="-128"/>
                <a:ea typeface="HG創英角ｺﾞｼｯｸUB" panose="020B0909000000000000" pitchFamily="49" charset="-128"/>
              </a:rPr>
              <a:t>「第一章」</a:t>
            </a:r>
            <a:endParaRPr kumimoji="1" lang="en-US" altLang="ja-JP" sz="9600" dirty="0" smtClean="0">
              <a:solidFill>
                <a:srgbClr val="FF0000"/>
              </a:solidFill>
              <a:latin typeface="HG創英角ｺﾞｼｯｸUB" panose="020B0909000000000000" pitchFamily="49" charset="-128"/>
              <a:ea typeface="HG創英角ｺﾞｼｯｸUB" panose="020B0909000000000000" pitchFamily="49" charset="-128"/>
            </a:endParaRPr>
          </a:p>
          <a:p>
            <a:pPr marL="114300" indent="0" algn="ctr">
              <a:buNone/>
            </a:pPr>
            <a:r>
              <a:rPr kumimoji="1" lang="ja-JP" altLang="en-US" sz="4800" dirty="0" smtClean="0">
                <a:latin typeface="HG創英角ｺﾞｼｯｸUB" panose="020B0909000000000000" pitchFamily="49" charset="-128"/>
                <a:ea typeface="HG創英角ｺﾞｼｯｸUB" panose="020B0909000000000000" pitchFamily="49" charset="-128"/>
              </a:rPr>
              <a:t>にすぎないということを</a:t>
            </a:r>
            <a:endParaRPr kumimoji="1" lang="ja-JP" altLang="en-US" sz="4800" dirty="0">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286057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第２章　</a:t>
            </a:r>
            <a:r>
              <a:rPr lang="en-US" altLang="ja-JP" dirty="0" err="1" smtClean="0"/>
              <a:t>GaSys</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a:t>DomCore</a:t>
            </a:r>
            <a:endParaRPr lang="en-US" altLang="ja-JP" dirty="0"/>
          </a:p>
          <a:p>
            <a:pPr lvl="1"/>
            <a:r>
              <a:rPr lang="en-US" altLang="ja-JP" dirty="0"/>
              <a:t>Card, </a:t>
            </a:r>
            <a:r>
              <a:rPr lang="en-US" altLang="ja-JP" dirty="0" err="1"/>
              <a:t>CardData</a:t>
            </a:r>
            <a:r>
              <a:rPr lang="en-US" altLang="ja-JP" dirty="0"/>
              <a:t>, Supply</a:t>
            </a:r>
          </a:p>
          <a:p>
            <a:pPr lvl="1"/>
            <a:r>
              <a:rPr lang="en-US" altLang="ja-JP" dirty="0"/>
              <a:t>Player</a:t>
            </a:r>
          </a:p>
          <a:p>
            <a:pPr lvl="1"/>
            <a:r>
              <a:rPr lang="en-US" altLang="ja-JP" dirty="0"/>
              <a:t>Result</a:t>
            </a:r>
          </a:p>
          <a:p>
            <a:r>
              <a:rPr lang="en-US" altLang="ja-JP" b="1" dirty="0" err="1">
                <a:solidFill>
                  <a:srgbClr val="FF0000"/>
                </a:solidFill>
              </a:rPr>
              <a:t>GaSys</a:t>
            </a:r>
            <a:endParaRPr lang="en-US" altLang="ja-JP" b="1" dirty="0">
              <a:solidFill>
                <a:srgbClr val="FF0000"/>
              </a:solidFill>
            </a:endParaRPr>
          </a:p>
          <a:p>
            <a:pPr lvl="1"/>
            <a:r>
              <a:rPr lang="en-US" altLang="ja-JP" b="1" dirty="0" err="1">
                <a:solidFill>
                  <a:srgbClr val="FF0000"/>
                </a:solidFill>
              </a:rPr>
              <a:t>GaSysPlayer</a:t>
            </a:r>
            <a:endParaRPr lang="en-US" altLang="ja-JP" b="1" dirty="0">
              <a:solidFill>
                <a:srgbClr val="FF0000"/>
              </a:solidFill>
            </a:endParaRPr>
          </a:p>
          <a:p>
            <a:r>
              <a:rPr lang="en-US" altLang="ja-JP" dirty="0" err="1"/>
              <a:t>LogLerning</a:t>
            </a:r>
            <a:endParaRPr lang="en-US" altLang="ja-JP" dirty="0"/>
          </a:p>
          <a:p>
            <a:pPr marL="617220" lvl="3">
              <a:buClr>
                <a:schemeClr val="accent1"/>
              </a:buClr>
            </a:pPr>
            <a:r>
              <a:rPr lang="en-US" altLang="ja-JP" dirty="0" err="1"/>
              <a:t>LogLerningPlayer</a:t>
            </a:r>
            <a:endParaRPr lang="en-US" altLang="ja-JP" dirty="0"/>
          </a:p>
          <a:p>
            <a:r>
              <a:rPr lang="en-US" altLang="ja-JP" dirty="0" err="1"/>
              <a:t>LoadPlayer</a:t>
            </a:r>
            <a:endParaRPr lang="en-US" altLang="ja-JP" dirty="0"/>
          </a:p>
          <a:p>
            <a:r>
              <a:rPr lang="en-US" altLang="ja-JP" dirty="0" err="1"/>
              <a:t>Params</a:t>
            </a:r>
            <a:r>
              <a:rPr lang="en-US" altLang="ja-JP" dirty="0"/>
              <a:t>, </a:t>
            </a:r>
            <a:r>
              <a:rPr lang="en-US" altLang="ja-JP" dirty="0" err="1"/>
              <a:t>GaUtils</a:t>
            </a:r>
            <a:endParaRPr lang="en-US" altLang="ja-JP" dirty="0"/>
          </a:p>
          <a:p>
            <a:r>
              <a:rPr lang="en-US" altLang="ja-JP" dirty="0" err="1"/>
              <a:t>DomGUI</a:t>
            </a:r>
            <a:endParaRPr lang="en-US" altLang="ja-JP" dirty="0"/>
          </a:p>
          <a:p>
            <a:pPr lvl="1"/>
            <a:r>
              <a:rPr lang="en-US" altLang="ja-JP" dirty="0" err="1"/>
              <a:t>DomController</a:t>
            </a:r>
            <a:endParaRPr lang="en-US" altLang="ja-JP" dirty="0"/>
          </a:p>
          <a:p>
            <a:r>
              <a:rPr lang="en-US" altLang="ja-JP" dirty="0" err="1"/>
              <a:t>SmithyParamTuner</a:t>
            </a:r>
            <a:endParaRPr lang="en-US" altLang="ja-JP" dirty="0"/>
          </a:p>
          <a:p>
            <a:endParaRPr kumimoji="1" lang="ja-JP" altLang="en-US" dirty="0"/>
          </a:p>
        </p:txBody>
      </p:sp>
    </p:spTree>
    <p:extLst>
      <p:ext uri="{BB962C8B-B14F-4D97-AF65-F5344CB8AC3E}">
        <p14:creationId xmlns:p14="http://schemas.microsoft.com/office/powerpoint/2010/main" val="4077119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遺伝アルゴリズムによってプレイヤーのパラメータを探索するクラス</a:t>
            </a:r>
            <a:endParaRPr kumimoji="1" lang="en-US" altLang="ja-JP" dirty="0" smtClean="0"/>
          </a:p>
          <a:p>
            <a:endParaRPr lang="en-US" altLang="ja-JP" dirty="0" smtClean="0"/>
          </a:p>
          <a:p>
            <a:r>
              <a:rPr lang="en-US" altLang="ja-JP" dirty="0" err="1" smtClean="0"/>
              <a:t>GaSysPlayer</a:t>
            </a:r>
            <a:r>
              <a:rPr lang="ja-JP" altLang="en-US" dirty="0" smtClean="0"/>
              <a:t>で使うパラメータを探索する</a:t>
            </a:r>
            <a:endParaRPr lang="en-US" altLang="ja-JP" dirty="0" smtClean="0"/>
          </a:p>
          <a:p>
            <a:endParaRPr kumimoji="1" lang="en-US" altLang="ja-JP" dirty="0"/>
          </a:p>
          <a:p>
            <a:r>
              <a:rPr lang="ja-JP" altLang="en-US" dirty="0" smtClean="0"/>
              <a:t>遺伝アルゴリズムは交配して子孫を残して優秀になるというとても素晴らしいアルゴリズムです（説明がめ</a:t>
            </a:r>
            <a:r>
              <a:rPr lang="ja-JP" altLang="en-US" dirty="0" err="1" smtClean="0"/>
              <a:t>んど</a:t>
            </a:r>
            <a:r>
              <a:rPr lang="ja-JP" altLang="en-US" dirty="0" smtClean="0"/>
              <a:t>くさい）</a:t>
            </a:r>
            <a:endParaRPr kumimoji="1" lang="ja-JP" altLang="en-US" dirty="0"/>
          </a:p>
        </p:txBody>
      </p:sp>
    </p:spTree>
    <p:extLst>
      <p:ext uri="{BB962C8B-B14F-4D97-AF65-F5344CB8AC3E}">
        <p14:creationId xmlns:p14="http://schemas.microsoft.com/office/powerpoint/2010/main" val="1414978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の流れ１</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マルチスレッド化したので多少可読性が落ちてます</a:t>
            </a:r>
            <a:endParaRPr kumimoji="1" lang="en-US" altLang="ja-JP" dirty="0" smtClean="0"/>
          </a:p>
          <a:p>
            <a:endParaRPr lang="en-US" altLang="ja-JP" dirty="0" smtClean="0"/>
          </a:p>
          <a:p>
            <a:r>
              <a:rPr kumimoji="1" lang="en-US" altLang="ja-JP" dirty="0" smtClean="0"/>
              <a:t>74</a:t>
            </a:r>
            <a:r>
              <a:rPr kumimoji="1" lang="ja-JP" altLang="en-US" dirty="0" smtClean="0"/>
              <a:t>行目から（スレッドの中身）</a:t>
            </a:r>
            <a:endParaRPr kumimoji="1" lang="en-US" altLang="ja-JP" dirty="0" smtClean="0"/>
          </a:p>
          <a:p>
            <a:endParaRPr lang="en-US" altLang="ja-JP" dirty="0" smtClean="0"/>
          </a:p>
          <a:p>
            <a:r>
              <a:rPr lang="en-US" altLang="ja-JP" dirty="0" smtClean="0"/>
              <a:t>80-94</a:t>
            </a:r>
            <a:r>
              <a:rPr lang="ja-JP" altLang="en-US" dirty="0" smtClean="0"/>
              <a:t>はプレイヤーをランダムで選択している</a:t>
            </a:r>
            <a:endParaRPr lang="en-US" altLang="ja-JP" dirty="0" smtClean="0"/>
          </a:p>
          <a:p>
            <a:r>
              <a:rPr lang="ja-JP" altLang="en-US" dirty="0" smtClean="0"/>
              <a:t>同じプレイやーを選ばないように、また、他のスレッドで使ってるやつは使わないようにしたり極端に弱い奴を途中ではじいたりしているので長くなっている</a:t>
            </a:r>
            <a:endParaRPr lang="en-US" altLang="ja-JP" dirty="0" smtClean="0"/>
          </a:p>
          <a:p>
            <a:endParaRPr lang="en-US" altLang="ja-JP" dirty="0"/>
          </a:p>
          <a:p>
            <a:r>
              <a:rPr lang="en-US" altLang="ja-JP" dirty="0" smtClean="0"/>
              <a:t>97</a:t>
            </a:r>
            <a:r>
              <a:rPr lang="ja-JP" altLang="en-US" dirty="0" smtClean="0"/>
              <a:t>行目でゲーム実行</a:t>
            </a:r>
            <a:endParaRPr lang="en-US" altLang="ja-JP" dirty="0"/>
          </a:p>
          <a:p>
            <a:endParaRPr kumimoji="1" lang="ja-JP" altLang="en-US" dirty="0"/>
          </a:p>
        </p:txBody>
      </p:sp>
    </p:spTree>
    <p:extLst>
      <p:ext uri="{BB962C8B-B14F-4D97-AF65-F5344CB8AC3E}">
        <p14:creationId xmlns:p14="http://schemas.microsoft.com/office/powerpoint/2010/main" val="1421555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現在のプログラムの構成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err="1" smtClean="0"/>
              <a:t>DomCore</a:t>
            </a:r>
            <a:endParaRPr kumimoji="1" lang="en-US" altLang="ja-JP" dirty="0" smtClean="0"/>
          </a:p>
          <a:p>
            <a:pPr lvl="1"/>
            <a:r>
              <a:rPr lang="en-US" altLang="ja-JP" dirty="0"/>
              <a:t>Card, </a:t>
            </a:r>
            <a:r>
              <a:rPr lang="en-US" altLang="ja-JP" dirty="0" err="1" smtClean="0"/>
              <a:t>CardData</a:t>
            </a:r>
            <a:r>
              <a:rPr lang="en-US" altLang="ja-JP" dirty="0" smtClean="0"/>
              <a:t>, Supply</a:t>
            </a:r>
            <a:endParaRPr lang="en-US" altLang="ja-JP" dirty="0"/>
          </a:p>
          <a:p>
            <a:pPr lvl="1"/>
            <a:r>
              <a:rPr lang="en-US" altLang="ja-JP" dirty="0" smtClean="0"/>
              <a:t>Player</a:t>
            </a:r>
          </a:p>
          <a:p>
            <a:pPr lvl="1"/>
            <a:r>
              <a:rPr kumimoji="1" lang="en-US" altLang="ja-JP" dirty="0" smtClean="0"/>
              <a:t>Result</a:t>
            </a:r>
          </a:p>
          <a:p>
            <a:r>
              <a:rPr lang="en-US" altLang="ja-JP" dirty="0" err="1" smtClean="0"/>
              <a:t>GaSys</a:t>
            </a:r>
            <a:endParaRPr lang="en-US" altLang="ja-JP" dirty="0" smtClean="0"/>
          </a:p>
          <a:p>
            <a:pPr lvl="1"/>
            <a:r>
              <a:rPr lang="en-US" altLang="ja-JP" dirty="0" err="1" smtClean="0"/>
              <a:t>GaSysPlayer</a:t>
            </a:r>
            <a:endParaRPr lang="en-US" altLang="ja-JP" dirty="0" smtClean="0"/>
          </a:p>
          <a:p>
            <a:r>
              <a:rPr kumimoji="1" lang="en-US" altLang="ja-JP" dirty="0" err="1" smtClean="0"/>
              <a:t>LogLerning</a:t>
            </a:r>
            <a:endParaRPr kumimoji="1" lang="en-US" altLang="ja-JP" dirty="0" smtClean="0"/>
          </a:p>
          <a:p>
            <a:pPr marL="617220" lvl="3">
              <a:buClr>
                <a:schemeClr val="accent1"/>
              </a:buClr>
            </a:pPr>
            <a:r>
              <a:rPr lang="en-US" altLang="ja-JP" dirty="0" err="1" smtClean="0"/>
              <a:t>LogLerningPlayer</a:t>
            </a:r>
            <a:endParaRPr kumimoji="1" lang="en-US" altLang="ja-JP" dirty="0" smtClean="0"/>
          </a:p>
          <a:p>
            <a:r>
              <a:rPr lang="en-US" altLang="ja-JP" dirty="0" err="1" smtClean="0"/>
              <a:t>LoadPlayer</a:t>
            </a:r>
            <a:endParaRPr kumimoji="1" lang="en-US" altLang="ja-JP" dirty="0" smtClean="0"/>
          </a:p>
          <a:p>
            <a:r>
              <a:rPr lang="en-US" altLang="ja-JP" dirty="0" err="1" smtClean="0"/>
              <a:t>Params</a:t>
            </a:r>
            <a:r>
              <a:rPr lang="en-US" altLang="ja-JP" dirty="0" smtClean="0"/>
              <a:t>, </a:t>
            </a:r>
            <a:r>
              <a:rPr lang="en-US" altLang="ja-JP" dirty="0" err="1" smtClean="0"/>
              <a:t>GaUtils</a:t>
            </a:r>
            <a:endParaRPr lang="en-US" altLang="ja-JP" dirty="0" smtClean="0"/>
          </a:p>
          <a:p>
            <a:r>
              <a:rPr lang="en-US" altLang="ja-JP" dirty="0" err="1"/>
              <a:t>DomGUI</a:t>
            </a:r>
            <a:endParaRPr lang="en-US" altLang="ja-JP" dirty="0"/>
          </a:p>
          <a:p>
            <a:pPr lvl="1"/>
            <a:r>
              <a:rPr lang="en-US" altLang="ja-JP" dirty="0" err="1" smtClean="0"/>
              <a:t>DomController</a:t>
            </a:r>
            <a:endParaRPr lang="en-US" altLang="ja-JP" dirty="0" smtClean="0"/>
          </a:p>
          <a:p>
            <a:r>
              <a:rPr lang="en-US" altLang="ja-JP" dirty="0" err="1" smtClean="0"/>
              <a:t>SmithyParamTuner</a:t>
            </a:r>
            <a:endParaRPr lang="en-US" altLang="ja-JP" dirty="0" smtClean="0"/>
          </a:p>
          <a:p>
            <a:pPr marL="411480" lvl="1" indent="0">
              <a:buNone/>
            </a:pPr>
            <a:endParaRPr kumimoji="1" lang="en-US" altLang="ja-JP" dirty="0" smtClean="0"/>
          </a:p>
          <a:p>
            <a:pPr marL="411480" lvl="1" indent="0">
              <a:buNone/>
            </a:pPr>
            <a:endParaRPr lang="en-US" altLang="ja-JP" dirty="0"/>
          </a:p>
          <a:p>
            <a:pPr marL="411480" lvl="1" indent="0">
              <a:buNone/>
            </a:pPr>
            <a:endParaRPr kumimoji="1" lang="en-US" altLang="ja-JP" dirty="0" smtClean="0"/>
          </a:p>
          <a:p>
            <a:pPr lvl="1"/>
            <a:endParaRPr kumimoji="1" lang="ja-JP" altLang="en-US" dirty="0"/>
          </a:p>
        </p:txBody>
      </p:sp>
    </p:spTree>
    <p:extLst>
      <p:ext uri="{BB962C8B-B14F-4D97-AF65-F5344CB8AC3E}">
        <p14:creationId xmlns:p14="http://schemas.microsoft.com/office/powerpoint/2010/main" val="1324200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の流れ</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実は試合が終わると各</a:t>
            </a:r>
            <a:r>
              <a:rPr kumimoji="1" lang="en-US" altLang="ja-JP" dirty="0" smtClean="0"/>
              <a:t>AI</a:t>
            </a:r>
            <a:r>
              <a:rPr kumimoji="1" lang="ja-JP" altLang="en-US" dirty="0" smtClean="0"/>
              <a:t>に順位に応じたポイントが入る</a:t>
            </a:r>
            <a:endParaRPr kumimoji="1" lang="en-US" altLang="ja-JP" dirty="0" smtClean="0"/>
          </a:p>
          <a:p>
            <a:r>
              <a:rPr lang="ja-JP" altLang="en-US" dirty="0"/>
              <a:t>入るポイント</a:t>
            </a:r>
            <a:r>
              <a:rPr lang="ja-JP" altLang="en-US" dirty="0" smtClean="0"/>
              <a:t>は大会に準拠している</a:t>
            </a:r>
            <a:endParaRPr lang="en-US" altLang="ja-JP" dirty="0" smtClean="0"/>
          </a:p>
          <a:p>
            <a:endParaRPr kumimoji="1" lang="en-US" altLang="ja-JP" dirty="0"/>
          </a:p>
          <a:p>
            <a:endParaRPr lang="en-US" altLang="ja-JP" dirty="0" smtClean="0"/>
          </a:p>
          <a:p>
            <a:r>
              <a:rPr lang="ja-JP" altLang="en-US" dirty="0" smtClean="0"/>
              <a:t>１世代が終わると</a:t>
            </a:r>
            <a:r>
              <a:rPr lang="en-US" altLang="ja-JP" dirty="0" err="1" smtClean="0"/>
              <a:t>makePlayers</a:t>
            </a:r>
            <a:r>
              <a:rPr lang="ja-JP" altLang="en-US" dirty="0" smtClean="0"/>
              <a:t>で次の世代のプレイヤーが生成される</a:t>
            </a:r>
            <a:endParaRPr lang="en-US" altLang="ja-JP" dirty="0" smtClean="0"/>
          </a:p>
          <a:p>
            <a:r>
              <a:rPr kumimoji="1" lang="en-US" altLang="ja-JP" dirty="0" smtClean="0"/>
              <a:t>156</a:t>
            </a:r>
            <a:r>
              <a:rPr kumimoji="1" lang="ja-JP" altLang="en-US" dirty="0" smtClean="0"/>
              <a:t>行目</a:t>
            </a:r>
            <a:endParaRPr kumimoji="1" lang="en-US" altLang="ja-JP" dirty="0" smtClean="0"/>
          </a:p>
          <a:p>
            <a:endParaRPr lang="en-US" altLang="ja-JP" dirty="0"/>
          </a:p>
          <a:p>
            <a:endParaRPr kumimoji="1" lang="ja-JP" altLang="en-US" dirty="0"/>
          </a:p>
        </p:txBody>
      </p:sp>
    </p:spTree>
    <p:extLst>
      <p:ext uri="{BB962C8B-B14F-4D97-AF65-F5344CB8AC3E}">
        <p14:creationId xmlns:p14="http://schemas.microsoft.com/office/powerpoint/2010/main" val="163310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7620000" cy="1143000"/>
          </a:xfrm>
        </p:spPr>
        <p:txBody>
          <a:bodyPr/>
          <a:lstStyle/>
          <a:p>
            <a:pPr algn="ctr"/>
            <a:r>
              <a:rPr kumimoji="1" lang="ja-JP" altLang="en-US" sz="6000" b="1" dirty="0" smtClean="0">
                <a:solidFill>
                  <a:srgbClr val="FF0000"/>
                </a:solidFill>
              </a:rPr>
              <a:t>ＷＡＲＮＩＮＧ！</a:t>
            </a:r>
            <a:endParaRPr kumimoji="1" lang="ja-JP" altLang="en-US" sz="6000" b="1" dirty="0">
              <a:solidFill>
                <a:srgbClr val="FF0000"/>
              </a:solidFill>
            </a:endParaRPr>
          </a:p>
        </p:txBody>
      </p:sp>
      <p:sp>
        <p:nvSpPr>
          <p:cNvPr id="3" name="コンテンツ プレースホルダー 2"/>
          <p:cNvSpPr>
            <a:spLocks noGrp="1"/>
          </p:cNvSpPr>
          <p:nvPr>
            <p:ph idx="1"/>
          </p:nvPr>
        </p:nvSpPr>
        <p:spPr>
          <a:xfrm>
            <a:off x="457200" y="1412776"/>
            <a:ext cx="7620000" cy="3845024"/>
          </a:xfrm>
        </p:spPr>
        <p:txBody>
          <a:bodyPr>
            <a:noAutofit/>
          </a:bodyPr>
          <a:lstStyle/>
          <a:p>
            <a:pPr marL="114300" indent="0" algn="ctr">
              <a:buNone/>
            </a:pPr>
            <a:r>
              <a:rPr kumimoji="1" lang="ja-JP" altLang="en-US" sz="3600" b="1" dirty="0" smtClean="0"/>
              <a:t>ここから先はコードが汚く理論もめんどくさいため理解が難しい</a:t>
            </a:r>
            <a:endParaRPr kumimoji="1" lang="en-US" altLang="ja-JP" sz="3600" b="1" dirty="0" smtClean="0"/>
          </a:p>
          <a:p>
            <a:pPr marL="114300" indent="0" algn="ctr">
              <a:buNone/>
            </a:pPr>
            <a:r>
              <a:rPr kumimoji="1" lang="ja-JP" altLang="en-US" sz="3600" b="1" dirty="0" smtClean="0"/>
              <a:t>と思われるヤバイ領域です！</a:t>
            </a:r>
            <a:endParaRPr kumimoji="1" lang="en-US" altLang="ja-JP" sz="3600" b="1" dirty="0" smtClean="0"/>
          </a:p>
          <a:p>
            <a:pPr algn="ctr"/>
            <a:endParaRPr lang="en-US" altLang="ja-JP" sz="3600" b="1" dirty="0"/>
          </a:p>
          <a:p>
            <a:pPr marL="114300" indent="0" algn="ctr">
              <a:buNone/>
            </a:pPr>
            <a:r>
              <a:rPr kumimoji="1" lang="ja-JP" altLang="en-US" sz="3600" b="1" dirty="0" smtClean="0"/>
              <a:t>いったん休憩するなどして</a:t>
            </a:r>
            <a:endParaRPr kumimoji="1" lang="en-US" altLang="ja-JP" sz="3600" b="1" dirty="0" smtClean="0"/>
          </a:p>
          <a:p>
            <a:pPr marL="114300" indent="0" algn="ctr">
              <a:buNone/>
            </a:pPr>
            <a:r>
              <a:rPr kumimoji="1" lang="ja-JP" altLang="en-US" sz="3600" b="1" dirty="0" smtClean="0"/>
              <a:t>やる気を十分補充してから</a:t>
            </a:r>
            <a:endParaRPr kumimoji="1" lang="en-US" altLang="ja-JP" sz="3600" b="1" dirty="0" smtClean="0"/>
          </a:p>
          <a:p>
            <a:pPr marL="114300" indent="0" algn="ctr">
              <a:buNone/>
            </a:pPr>
            <a:r>
              <a:rPr kumimoji="1" lang="ja-JP" altLang="en-US" sz="3600" b="1" dirty="0" smtClean="0"/>
              <a:t>進んでください！</a:t>
            </a:r>
            <a:endParaRPr kumimoji="1" lang="ja-JP" altLang="en-US" sz="3600" b="1" dirty="0"/>
          </a:p>
        </p:txBody>
      </p:sp>
    </p:spTree>
    <p:extLst>
      <p:ext uri="{BB962C8B-B14F-4D97-AF65-F5344CB8AC3E}">
        <p14:creationId xmlns:p14="http://schemas.microsoft.com/office/powerpoint/2010/main" val="197742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859216" cy="1143000"/>
          </a:xfrm>
        </p:spPr>
        <p:txBody>
          <a:bodyPr>
            <a:normAutofit fontScale="90000"/>
          </a:bodyPr>
          <a:lstStyle/>
          <a:p>
            <a:r>
              <a:rPr kumimoji="1" lang="en-US" altLang="ja-JP" dirty="0" err="1" smtClean="0"/>
              <a:t>GaSysPlayer</a:t>
            </a:r>
            <a:r>
              <a:rPr kumimoji="1" lang="ja-JP" altLang="en-US" dirty="0" smtClean="0"/>
              <a:t>のパラメータについて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さっき説明を避けましたがとうとう説明しなければいけない時が来てしまった</a:t>
            </a:r>
            <a:r>
              <a:rPr kumimoji="1" lang="en-US" altLang="ja-JP" dirty="0" smtClean="0"/>
              <a:t>…</a:t>
            </a:r>
          </a:p>
          <a:p>
            <a:endParaRPr lang="en-US" altLang="ja-JP" dirty="0" smtClean="0"/>
          </a:p>
          <a:p>
            <a:r>
              <a:rPr lang="ja-JP" altLang="en-US" dirty="0" smtClean="0"/>
              <a:t>購入時にカードの評価値を決める際に使うパラメータを持っていて、それを</a:t>
            </a:r>
            <a:r>
              <a:rPr lang="en-US" altLang="ja-JP" dirty="0" smtClean="0"/>
              <a:t>GA</a:t>
            </a:r>
            <a:r>
              <a:rPr lang="ja-JP" altLang="en-US" dirty="0" smtClean="0"/>
              <a:t>で探索している</a:t>
            </a:r>
            <a:endParaRPr lang="en-US" altLang="ja-JP" dirty="0"/>
          </a:p>
          <a:p>
            <a:endParaRPr lang="en-US" altLang="ja-JP" dirty="0"/>
          </a:p>
          <a:p>
            <a:r>
              <a:rPr lang="ja-JP" altLang="en-US" dirty="0"/>
              <a:t>大きく</a:t>
            </a:r>
            <a:r>
              <a:rPr lang="ja-JP" altLang="en-US" dirty="0" smtClean="0"/>
              <a:t>分けて</a:t>
            </a:r>
            <a:r>
              <a:rPr lang="en-US" altLang="ja-JP" dirty="0" smtClean="0"/>
              <a:t>7</a:t>
            </a:r>
            <a:r>
              <a:rPr lang="ja-JP" altLang="en-US" dirty="0" err="1" smtClean="0"/>
              <a:t>つの</a:t>
            </a:r>
            <a:r>
              <a:rPr lang="ja-JP" altLang="en-US" dirty="0" smtClean="0"/>
              <a:t>パラメータが存在して、行列の形で管理されている</a:t>
            </a:r>
            <a:endParaRPr kumimoji="1" lang="ja-JP" altLang="en-US" dirty="0"/>
          </a:p>
        </p:txBody>
      </p:sp>
    </p:spTree>
    <p:extLst>
      <p:ext uri="{BB962C8B-B14F-4D97-AF65-F5344CB8AC3E}">
        <p14:creationId xmlns:p14="http://schemas.microsoft.com/office/powerpoint/2010/main" val="3241648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kumimoji="1" lang="en-US" altLang="ja-JP" dirty="0" smtClean="0"/>
              <a:t>1</a:t>
            </a:r>
            <a:br>
              <a:rPr kumimoji="1" lang="en-US" altLang="ja-JP" dirty="0" smtClean="0"/>
            </a:br>
            <a:r>
              <a:rPr lang="en-US" altLang="ja-JP" dirty="0" err="1"/>
              <a:t>myDeckMat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自分のデッキがカードに与える影響をパラメータ化したもの</a:t>
            </a:r>
            <a:endParaRPr lang="en-US" altLang="ja-JP" dirty="0" smtClean="0"/>
          </a:p>
          <a:p>
            <a:endParaRPr kumimoji="1" lang="en-US" altLang="ja-JP" dirty="0"/>
          </a:p>
          <a:p>
            <a:r>
              <a:rPr lang="ja-JP" altLang="en-US" dirty="0" smtClean="0"/>
              <a:t>評価値は</a:t>
            </a:r>
            <a:endParaRPr lang="en-US" altLang="ja-JP" dirty="0" smtClean="0"/>
          </a:p>
          <a:p>
            <a:r>
              <a:rPr lang="ja-JP" altLang="en-US" dirty="0" smtClean="0"/>
              <a:t>（自分のデッキに入ってるカードの枚数）＊（そのカードの評価値）のすべてのカードの種類の合計</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評価値はあるカードＡに対して他全カードの評価値が存在するためパラメータは</a:t>
            </a:r>
            <a:r>
              <a:rPr lang="en-US" altLang="ja-JP" dirty="0" smtClean="0"/>
              <a:t>N*N</a:t>
            </a:r>
            <a:r>
              <a:rPr lang="ja-JP" altLang="en-US" dirty="0" smtClean="0"/>
              <a:t>個である</a:t>
            </a:r>
            <a:endParaRPr lang="en-US" altLang="ja-JP" dirty="0" smtClean="0"/>
          </a:p>
        </p:txBody>
      </p:sp>
    </p:spTree>
    <p:extLst>
      <p:ext uri="{BB962C8B-B14F-4D97-AF65-F5344CB8AC3E}">
        <p14:creationId xmlns:p14="http://schemas.microsoft.com/office/powerpoint/2010/main" val="2807830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kumimoji="1" lang="en-US" altLang="ja-JP" dirty="0" smtClean="0"/>
              <a:t>2</a:t>
            </a:r>
            <a:br>
              <a:rPr kumimoji="1" lang="en-US" altLang="ja-JP" dirty="0" smtClean="0"/>
            </a:br>
            <a:r>
              <a:rPr lang="en-US" altLang="ja-JP" dirty="0" err="1" smtClean="0"/>
              <a:t>othersDeckMat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他人</a:t>
            </a:r>
            <a:r>
              <a:rPr lang="ja-JP" altLang="en-US" dirty="0" smtClean="0"/>
              <a:t>のデッキがカードに与える影響をパラメータ化したもの</a:t>
            </a:r>
            <a:endParaRPr lang="en-US" altLang="ja-JP" dirty="0" smtClean="0"/>
          </a:p>
          <a:p>
            <a:endParaRPr kumimoji="1" lang="en-US" altLang="ja-JP" dirty="0"/>
          </a:p>
          <a:p>
            <a:r>
              <a:rPr lang="ja-JP" altLang="en-US" dirty="0" smtClean="0"/>
              <a:t>評価値は</a:t>
            </a:r>
            <a:endParaRPr lang="en-US" altLang="ja-JP" dirty="0" smtClean="0"/>
          </a:p>
          <a:p>
            <a:r>
              <a:rPr lang="ja-JP" altLang="en-US" dirty="0" smtClean="0"/>
              <a:t>（他人のデッキに入ってるカードの枚数の合計）＊（そのカードの評価値）のすべてのカードの種類の合計</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評価値はあるカードＡに対して他全カードの評価値が存在するためパラメータは</a:t>
            </a:r>
            <a:r>
              <a:rPr lang="en-US" altLang="ja-JP" dirty="0" smtClean="0"/>
              <a:t>N*N</a:t>
            </a:r>
            <a:r>
              <a:rPr lang="ja-JP" altLang="en-US" dirty="0" smtClean="0"/>
              <a:t>個である</a:t>
            </a:r>
            <a:endParaRPr lang="en-US" altLang="ja-JP" dirty="0" smtClean="0"/>
          </a:p>
          <a:p>
            <a:endParaRPr lang="en-US" altLang="ja-JP" dirty="0"/>
          </a:p>
          <a:p>
            <a:r>
              <a:rPr lang="ja-JP" altLang="en-US" dirty="0" smtClean="0"/>
              <a:t>他人の持ってるカードが</a:t>
            </a:r>
            <a:r>
              <a:rPr lang="en-US" altLang="ja-JP" dirty="0" smtClean="0"/>
              <a:t>9-0-0</a:t>
            </a:r>
            <a:r>
              <a:rPr lang="ja-JP" altLang="en-US" dirty="0" smtClean="0"/>
              <a:t>でも</a:t>
            </a:r>
            <a:r>
              <a:rPr lang="en-US" altLang="ja-JP" dirty="0" smtClean="0"/>
              <a:t>3-3-3</a:t>
            </a:r>
            <a:r>
              <a:rPr lang="ja-JP" altLang="en-US" dirty="0" smtClean="0"/>
              <a:t>でも全く同じ扱いとなる</a:t>
            </a:r>
            <a:endParaRPr lang="en-US" altLang="ja-JP" dirty="0" smtClean="0"/>
          </a:p>
        </p:txBody>
      </p:sp>
    </p:spTree>
    <p:extLst>
      <p:ext uri="{BB962C8B-B14F-4D97-AF65-F5344CB8AC3E}">
        <p14:creationId xmlns:p14="http://schemas.microsoft.com/office/powerpoint/2010/main" val="988618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lang="en-US" altLang="ja-JP" dirty="0"/>
              <a:t>3</a:t>
            </a:r>
            <a:r>
              <a:rPr kumimoji="1" lang="en-US" altLang="ja-JP" dirty="0" smtClean="0"/>
              <a:t/>
            </a:r>
            <a:br>
              <a:rPr kumimoji="1" lang="en-US" altLang="ja-JP" dirty="0" smtClean="0"/>
            </a:br>
            <a:r>
              <a:rPr lang="en-US" altLang="ja-JP" dirty="0" err="1" smtClean="0"/>
              <a:t>supplyMat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サプライにあるカードが与える影響をパラメータ化したもの</a:t>
            </a:r>
            <a:endParaRPr lang="en-US" altLang="ja-JP" dirty="0" smtClean="0"/>
          </a:p>
          <a:p>
            <a:endParaRPr kumimoji="1" lang="en-US" altLang="ja-JP" dirty="0"/>
          </a:p>
          <a:p>
            <a:r>
              <a:rPr lang="ja-JP" altLang="en-US" dirty="0" smtClean="0"/>
              <a:t>評価値は</a:t>
            </a:r>
            <a:endParaRPr lang="en-US" altLang="ja-JP" dirty="0" smtClean="0"/>
          </a:p>
          <a:p>
            <a:r>
              <a:rPr lang="ja-JP" altLang="en-US" dirty="0" smtClean="0"/>
              <a:t>サプライに存在するカードの評価値の合計</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評価値はあるカードＡに対して他全カードの評価値が存在するためパラメータは</a:t>
            </a:r>
            <a:r>
              <a:rPr lang="en-US" altLang="ja-JP" dirty="0" smtClean="0"/>
              <a:t>N*N</a:t>
            </a:r>
            <a:r>
              <a:rPr lang="ja-JP" altLang="en-US" dirty="0" smtClean="0"/>
              <a:t>個である</a:t>
            </a:r>
            <a:endParaRPr lang="en-US" altLang="ja-JP" dirty="0" smtClean="0"/>
          </a:p>
          <a:p>
            <a:endParaRPr lang="en-US" altLang="ja-JP" dirty="0"/>
          </a:p>
          <a:p>
            <a:r>
              <a:rPr lang="ja-JP" altLang="en-US" dirty="0" smtClean="0"/>
              <a:t>現時点では基本サプライに対しての評価値も存在する</a:t>
            </a:r>
            <a:endParaRPr lang="en-US" altLang="ja-JP" dirty="0" smtClean="0"/>
          </a:p>
        </p:txBody>
      </p:sp>
    </p:spTree>
    <p:extLst>
      <p:ext uri="{BB962C8B-B14F-4D97-AF65-F5344CB8AC3E}">
        <p14:creationId xmlns:p14="http://schemas.microsoft.com/office/powerpoint/2010/main" val="401848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kumimoji="1" lang="en-US" altLang="ja-JP" dirty="0" smtClean="0"/>
              <a:t>4</a:t>
            </a:r>
            <a:br>
              <a:rPr kumimoji="1" lang="en-US" altLang="ja-JP" dirty="0" smtClean="0"/>
            </a:br>
            <a:r>
              <a:rPr lang="en-US" altLang="ja-JP" dirty="0" err="1" smtClean="0"/>
              <a:t>deckCntMat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いまのデッキ枚数を考慮に入れるパラメータ</a:t>
            </a:r>
            <a:endParaRPr lang="en-US" altLang="ja-JP" dirty="0" smtClean="0"/>
          </a:p>
          <a:p>
            <a:endParaRPr kumimoji="1" lang="en-US" altLang="ja-JP" dirty="0"/>
          </a:p>
          <a:p>
            <a:r>
              <a:rPr lang="ja-JP" altLang="en-US" dirty="0" smtClean="0"/>
              <a:t>評価値は</a:t>
            </a:r>
            <a:endParaRPr lang="en-US" altLang="ja-JP" dirty="0" smtClean="0"/>
          </a:p>
          <a:p>
            <a:r>
              <a:rPr lang="ja-JP" altLang="en-US" dirty="0" smtClean="0"/>
              <a:t>現在デッキにあるカードの枚数＊パラメータ</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a:t>
            </a:r>
            <a:r>
              <a:rPr lang="en-US" altLang="ja-JP" dirty="0" smtClean="0"/>
              <a:t>N</a:t>
            </a:r>
            <a:r>
              <a:rPr lang="ja-JP" altLang="en-US" dirty="0" smtClean="0"/>
              <a:t>個である</a:t>
            </a:r>
            <a:endParaRPr lang="en-US" altLang="ja-JP" dirty="0" smtClean="0"/>
          </a:p>
        </p:txBody>
      </p:sp>
    </p:spTree>
    <p:extLst>
      <p:ext uri="{BB962C8B-B14F-4D97-AF65-F5344CB8AC3E}">
        <p14:creationId xmlns:p14="http://schemas.microsoft.com/office/powerpoint/2010/main" val="2173362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kumimoji="1" lang="en-US" altLang="ja-JP" dirty="0" smtClean="0"/>
              <a:t>5</a:t>
            </a:r>
            <a:br>
              <a:rPr kumimoji="1" lang="en-US" altLang="ja-JP" dirty="0" smtClean="0"/>
            </a:br>
            <a:r>
              <a:rPr lang="en-US" altLang="ja-JP" dirty="0" err="1" smtClean="0"/>
              <a:t>endTurnMat</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予測終了ターン数を考慮に入れるパラメータ</a:t>
            </a:r>
            <a:endParaRPr kumimoji="1" lang="en-US" altLang="ja-JP" dirty="0" smtClean="0"/>
          </a:p>
          <a:p>
            <a:endParaRPr kumimoji="1" lang="en-US" altLang="ja-JP" dirty="0"/>
          </a:p>
          <a:p>
            <a:r>
              <a:rPr lang="ja-JP" altLang="en-US" dirty="0" smtClean="0"/>
              <a:t>評価値は</a:t>
            </a:r>
            <a:endParaRPr lang="en-US" altLang="ja-JP" dirty="0" smtClean="0"/>
          </a:p>
          <a:p>
            <a:r>
              <a:rPr lang="ja-JP" altLang="en-US" dirty="0" smtClean="0"/>
              <a:t>予測終了ターン数＊パラメータ</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a:t>
            </a:r>
            <a:r>
              <a:rPr lang="en-US" altLang="ja-JP" dirty="0" smtClean="0"/>
              <a:t>N</a:t>
            </a:r>
            <a:r>
              <a:rPr lang="ja-JP" altLang="en-US" dirty="0" smtClean="0"/>
              <a:t>個である</a:t>
            </a:r>
            <a:endParaRPr lang="en-US" altLang="ja-JP" dirty="0" smtClean="0"/>
          </a:p>
          <a:p>
            <a:endParaRPr lang="en-US" altLang="ja-JP" dirty="0"/>
          </a:p>
          <a:p>
            <a:r>
              <a:rPr lang="en-US" altLang="ja-JP" dirty="0" err="1"/>
              <a:t>estimateLeftTurn</a:t>
            </a:r>
            <a:r>
              <a:rPr lang="en-US" altLang="ja-JP" dirty="0" smtClean="0"/>
              <a:t>()</a:t>
            </a:r>
            <a:r>
              <a:rPr lang="ja-JP" altLang="en-US" dirty="0" smtClean="0"/>
              <a:t>　</a:t>
            </a:r>
            <a:r>
              <a:rPr lang="en-US" altLang="ja-JP" dirty="0" err="1" smtClean="0"/>
              <a:t>GaSysPlayer</a:t>
            </a:r>
            <a:r>
              <a:rPr lang="ja-JP" altLang="en-US" dirty="0" smtClean="0"/>
              <a:t>の</a:t>
            </a:r>
            <a:r>
              <a:rPr lang="en-US" altLang="ja-JP" dirty="0" smtClean="0"/>
              <a:t>468</a:t>
            </a:r>
            <a:r>
              <a:rPr lang="ja-JP" altLang="en-US" dirty="0" smtClean="0"/>
              <a:t>行目</a:t>
            </a:r>
            <a:endParaRPr lang="en-US" altLang="ja-JP" dirty="0" smtClean="0"/>
          </a:p>
          <a:p>
            <a:endParaRPr lang="en-US" altLang="ja-JP" dirty="0"/>
          </a:p>
          <a:p>
            <a:r>
              <a:rPr lang="ja-JP" altLang="en-US" dirty="0" smtClean="0"/>
              <a:t>予測アルゴリズムは極めて雑</a:t>
            </a:r>
            <a:endParaRPr lang="en-US" altLang="ja-JP" dirty="0" smtClean="0"/>
          </a:p>
        </p:txBody>
      </p:sp>
    </p:spTree>
    <p:extLst>
      <p:ext uri="{BB962C8B-B14F-4D97-AF65-F5344CB8AC3E}">
        <p14:creationId xmlns:p14="http://schemas.microsoft.com/office/powerpoint/2010/main" val="3870642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kumimoji="1" lang="en-US" altLang="ja-JP" dirty="0" smtClean="0"/>
              <a:t>6</a:t>
            </a:r>
            <a:br>
              <a:rPr kumimoji="1" lang="en-US" altLang="ja-JP" dirty="0" smtClean="0"/>
            </a:br>
            <a:r>
              <a:rPr lang="en-US" altLang="ja-JP" dirty="0" err="1" smtClean="0"/>
              <a:t>victryDiffMat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トップと</a:t>
            </a:r>
            <a:r>
              <a:rPr lang="ja-JP" altLang="en-US" dirty="0" smtClean="0"/>
              <a:t>の点数差を考慮に入れるためのパラメータ</a:t>
            </a:r>
            <a:endParaRPr kumimoji="1" lang="en-US" altLang="ja-JP" dirty="0" smtClean="0"/>
          </a:p>
          <a:p>
            <a:endParaRPr kumimoji="1" lang="en-US" altLang="ja-JP" dirty="0"/>
          </a:p>
          <a:p>
            <a:r>
              <a:rPr lang="ja-JP" altLang="en-US" dirty="0" smtClean="0"/>
              <a:t>評価値は</a:t>
            </a:r>
            <a:endParaRPr lang="en-US" altLang="ja-JP" dirty="0" smtClean="0"/>
          </a:p>
          <a:p>
            <a:r>
              <a:rPr lang="ja-JP" altLang="en-US" dirty="0"/>
              <a:t>トップと</a:t>
            </a:r>
            <a:r>
              <a:rPr lang="ja-JP" altLang="en-US" dirty="0" smtClean="0"/>
              <a:t>の点数差＊パラメータ</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a:t>
            </a:r>
            <a:r>
              <a:rPr lang="en-US" altLang="ja-JP" dirty="0" smtClean="0"/>
              <a:t>N</a:t>
            </a:r>
            <a:r>
              <a:rPr lang="ja-JP" altLang="en-US" dirty="0" smtClean="0"/>
              <a:t>個である</a:t>
            </a:r>
            <a:endParaRPr lang="en-US" altLang="ja-JP" dirty="0" smtClean="0"/>
          </a:p>
        </p:txBody>
      </p:sp>
    </p:spTree>
    <p:extLst>
      <p:ext uri="{BB962C8B-B14F-4D97-AF65-F5344CB8AC3E}">
        <p14:creationId xmlns:p14="http://schemas.microsoft.com/office/powerpoint/2010/main" val="3590778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GaSys</a:t>
            </a:r>
            <a:r>
              <a:rPr kumimoji="1" lang="ja-JP" altLang="en-US" dirty="0" smtClean="0"/>
              <a:t>のパラメータ</a:t>
            </a:r>
            <a:r>
              <a:rPr lang="en-US" altLang="ja-JP" dirty="0"/>
              <a:t>7</a:t>
            </a:r>
            <a:r>
              <a:rPr kumimoji="1" lang="en-US" altLang="ja-JP" dirty="0" smtClean="0"/>
              <a:t/>
            </a:r>
            <a:br>
              <a:rPr kumimoji="1" lang="en-US" altLang="ja-JP" dirty="0" smtClean="0"/>
            </a:br>
            <a:r>
              <a:rPr lang="en-US" altLang="ja-JP" dirty="0" err="1" smtClean="0"/>
              <a:t>positionMat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手番を考慮に入れるためのパラメータ</a:t>
            </a:r>
            <a:endParaRPr kumimoji="1" lang="en-US" altLang="ja-JP" dirty="0" smtClean="0"/>
          </a:p>
          <a:p>
            <a:endParaRPr kumimoji="1" lang="en-US" altLang="ja-JP" dirty="0"/>
          </a:p>
          <a:p>
            <a:r>
              <a:rPr lang="ja-JP" altLang="en-US" dirty="0" smtClean="0"/>
              <a:t>評価値は</a:t>
            </a:r>
            <a:endParaRPr lang="en-US" altLang="ja-JP" dirty="0" smtClean="0"/>
          </a:p>
          <a:p>
            <a:r>
              <a:rPr lang="ja-JP" altLang="en-US" dirty="0"/>
              <a:t>手番</a:t>
            </a:r>
            <a:r>
              <a:rPr lang="ja-JP" altLang="en-US" dirty="0" smtClean="0"/>
              <a:t>＊パラメータ</a:t>
            </a:r>
            <a:endParaRPr lang="en-US" altLang="ja-JP" dirty="0" smtClean="0"/>
          </a:p>
          <a:p>
            <a:r>
              <a:rPr lang="ja-JP" altLang="en-US" dirty="0" smtClean="0"/>
              <a:t>となっている</a:t>
            </a:r>
            <a:endParaRPr lang="en-US" altLang="ja-JP" dirty="0" smtClean="0"/>
          </a:p>
          <a:p>
            <a:endParaRPr kumimoji="1" lang="en-US" altLang="ja-JP" dirty="0"/>
          </a:p>
          <a:p>
            <a:r>
              <a:rPr lang="ja-JP" altLang="en-US" dirty="0" smtClean="0"/>
              <a:t>評価値は</a:t>
            </a:r>
            <a:r>
              <a:rPr lang="en-US" altLang="ja-JP" dirty="0" smtClean="0"/>
              <a:t>N</a:t>
            </a:r>
            <a:r>
              <a:rPr lang="ja-JP" altLang="en-US" dirty="0" smtClean="0"/>
              <a:t>個である</a:t>
            </a:r>
            <a:endParaRPr lang="en-US" altLang="ja-JP" dirty="0" smtClean="0"/>
          </a:p>
        </p:txBody>
      </p:sp>
    </p:spTree>
    <p:extLst>
      <p:ext uri="{BB962C8B-B14F-4D97-AF65-F5344CB8AC3E}">
        <p14:creationId xmlns:p14="http://schemas.microsoft.com/office/powerpoint/2010/main" val="1836129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第１章　</a:t>
            </a:r>
            <a:r>
              <a:rPr lang="en-US" altLang="ja-JP" dirty="0" err="1" smtClean="0"/>
              <a:t>DomCore</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b="1" dirty="0" err="1">
                <a:solidFill>
                  <a:srgbClr val="FF0000"/>
                </a:solidFill>
              </a:rPr>
              <a:t>DomCore</a:t>
            </a:r>
            <a:endParaRPr lang="en-US" altLang="ja-JP" b="1" dirty="0">
              <a:solidFill>
                <a:srgbClr val="FF0000"/>
              </a:solidFill>
            </a:endParaRPr>
          </a:p>
          <a:p>
            <a:pPr lvl="1"/>
            <a:r>
              <a:rPr lang="en-US" altLang="ja-JP" b="1" dirty="0">
                <a:solidFill>
                  <a:srgbClr val="FF0000"/>
                </a:solidFill>
              </a:rPr>
              <a:t>Card, </a:t>
            </a:r>
            <a:r>
              <a:rPr lang="en-US" altLang="ja-JP" b="1" dirty="0" err="1">
                <a:solidFill>
                  <a:srgbClr val="FF0000"/>
                </a:solidFill>
              </a:rPr>
              <a:t>CardData</a:t>
            </a:r>
            <a:r>
              <a:rPr lang="en-US" altLang="ja-JP" b="1" dirty="0">
                <a:solidFill>
                  <a:srgbClr val="FF0000"/>
                </a:solidFill>
              </a:rPr>
              <a:t>, Supply</a:t>
            </a:r>
          </a:p>
          <a:p>
            <a:pPr lvl="1"/>
            <a:r>
              <a:rPr lang="en-US" altLang="ja-JP" b="1" dirty="0">
                <a:solidFill>
                  <a:srgbClr val="FF0000"/>
                </a:solidFill>
              </a:rPr>
              <a:t>Player</a:t>
            </a:r>
          </a:p>
          <a:p>
            <a:pPr lvl="1"/>
            <a:r>
              <a:rPr lang="en-US" altLang="ja-JP" b="1" dirty="0">
                <a:solidFill>
                  <a:srgbClr val="FF0000"/>
                </a:solidFill>
              </a:rPr>
              <a:t>Result</a:t>
            </a:r>
          </a:p>
          <a:p>
            <a:r>
              <a:rPr lang="en-US" altLang="ja-JP" dirty="0" err="1"/>
              <a:t>GaSys</a:t>
            </a:r>
            <a:endParaRPr lang="en-US" altLang="ja-JP" dirty="0"/>
          </a:p>
          <a:p>
            <a:pPr lvl="1"/>
            <a:r>
              <a:rPr lang="en-US" altLang="ja-JP" dirty="0" err="1"/>
              <a:t>GaSysPlayer</a:t>
            </a:r>
            <a:endParaRPr lang="en-US" altLang="ja-JP" dirty="0"/>
          </a:p>
          <a:p>
            <a:r>
              <a:rPr lang="en-US" altLang="ja-JP" dirty="0" err="1"/>
              <a:t>LogLerning</a:t>
            </a:r>
            <a:endParaRPr lang="en-US" altLang="ja-JP" dirty="0"/>
          </a:p>
          <a:p>
            <a:pPr marL="617220" lvl="3">
              <a:buClr>
                <a:schemeClr val="accent1"/>
              </a:buClr>
            </a:pPr>
            <a:r>
              <a:rPr lang="en-US" altLang="ja-JP" dirty="0" err="1"/>
              <a:t>LogLerningPlayer</a:t>
            </a:r>
            <a:endParaRPr lang="en-US" altLang="ja-JP" dirty="0"/>
          </a:p>
          <a:p>
            <a:r>
              <a:rPr lang="en-US" altLang="ja-JP" dirty="0" err="1"/>
              <a:t>LoadPlayer</a:t>
            </a:r>
            <a:endParaRPr lang="en-US" altLang="ja-JP" dirty="0"/>
          </a:p>
          <a:p>
            <a:r>
              <a:rPr lang="en-US" altLang="ja-JP" dirty="0" err="1"/>
              <a:t>Params</a:t>
            </a:r>
            <a:r>
              <a:rPr lang="en-US" altLang="ja-JP" dirty="0"/>
              <a:t>, </a:t>
            </a:r>
            <a:r>
              <a:rPr lang="en-US" altLang="ja-JP" dirty="0" err="1"/>
              <a:t>GaUtils</a:t>
            </a:r>
            <a:endParaRPr lang="en-US" altLang="ja-JP" dirty="0"/>
          </a:p>
          <a:p>
            <a:r>
              <a:rPr lang="en-US" altLang="ja-JP" dirty="0" err="1"/>
              <a:t>DomGUI</a:t>
            </a:r>
            <a:endParaRPr lang="en-US" altLang="ja-JP" dirty="0"/>
          </a:p>
          <a:p>
            <a:pPr lvl="1"/>
            <a:r>
              <a:rPr lang="en-US" altLang="ja-JP" dirty="0" err="1"/>
              <a:t>DomController</a:t>
            </a:r>
            <a:endParaRPr lang="en-US" altLang="ja-JP" dirty="0"/>
          </a:p>
          <a:p>
            <a:r>
              <a:rPr lang="en-US" altLang="ja-JP" dirty="0" err="1"/>
              <a:t>SmithyParamTuner</a:t>
            </a:r>
            <a:endParaRPr lang="en-US" altLang="ja-JP" dirty="0"/>
          </a:p>
          <a:p>
            <a:endParaRPr kumimoji="1" lang="ja-JP" altLang="en-US" dirty="0"/>
          </a:p>
        </p:txBody>
      </p:sp>
    </p:spTree>
    <p:extLst>
      <p:ext uri="{BB962C8B-B14F-4D97-AF65-F5344CB8AC3E}">
        <p14:creationId xmlns:p14="http://schemas.microsoft.com/office/powerpoint/2010/main" val="517233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実際のコードを見ると</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getBestScore</a:t>
            </a:r>
            <a:r>
              <a:rPr lang="ja-JP" altLang="en-US" dirty="0" smtClean="0"/>
              <a:t>　</a:t>
            </a:r>
            <a:r>
              <a:rPr lang="en-US" altLang="ja-JP" dirty="0" smtClean="0"/>
              <a:t>382</a:t>
            </a:r>
            <a:r>
              <a:rPr lang="ja-JP" altLang="en-US" dirty="0" smtClean="0"/>
              <a:t>行目</a:t>
            </a:r>
            <a:endParaRPr lang="en-US" altLang="ja-JP" dirty="0" smtClean="0"/>
          </a:p>
          <a:p>
            <a:r>
              <a:rPr kumimoji="1" lang="ja-JP" altLang="en-US" dirty="0"/>
              <a:t>再帰に</a:t>
            </a:r>
            <a:r>
              <a:rPr kumimoji="1" lang="ja-JP" altLang="en-US" dirty="0" smtClean="0"/>
              <a:t>よる探索を行っている</a:t>
            </a:r>
            <a:endParaRPr kumimoji="1" lang="en-US" altLang="ja-JP" dirty="0" smtClean="0"/>
          </a:p>
          <a:p>
            <a:endParaRPr kumimoji="1" lang="en-US" altLang="ja-JP" dirty="0" smtClean="0"/>
          </a:p>
          <a:p>
            <a:r>
              <a:rPr lang="ja-JP" altLang="en-US" dirty="0"/>
              <a:t>順番</a:t>
            </a:r>
            <a:r>
              <a:rPr lang="ja-JP" altLang="en-US" dirty="0" smtClean="0"/>
              <a:t>に評価値を計算してるので、</a:t>
            </a:r>
            <a:endParaRPr lang="en-US" altLang="ja-JP" dirty="0" smtClean="0"/>
          </a:p>
          <a:p>
            <a:r>
              <a:rPr kumimoji="1" lang="ja-JP" altLang="en-US" dirty="0" smtClean="0"/>
              <a:t>鍛冶、村と買うのと　村、鍛冶と買うのでは</a:t>
            </a:r>
            <a:endParaRPr kumimoji="1" lang="en-US" altLang="ja-JP" dirty="0" smtClean="0"/>
          </a:p>
          <a:p>
            <a:r>
              <a:rPr kumimoji="1" lang="ja-JP" altLang="en-US" dirty="0" smtClean="0"/>
              <a:t>評価値が違う</a:t>
            </a:r>
            <a:endParaRPr kumimoji="1" lang="en-US" altLang="ja-JP" dirty="0" smtClean="0"/>
          </a:p>
          <a:p>
            <a:endParaRPr lang="en-US" altLang="ja-JP" dirty="0"/>
          </a:p>
          <a:p>
            <a:r>
              <a:rPr kumimoji="1" lang="ja-JP" altLang="en-US" dirty="0" smtClean="0"/>
              <a:t>ここを修正する案はあるが</a:t>
            </a:r>
            <a:r>
              <a:rPr kumimoji="1" lang="ja-JP" altLang="en-US" dirty="0" err="1" smtClean="0"/>
              <a:t>めんど</a:t>
            </a:r>
            <a:r>
              <a:rPr kumimoji="1" lang="ja-JP" altLang="en-US" dirty="0" smtClean="0"/>
              <a:t>くさいのでやってない</a:t>
            </a:r>
            <a:endParaRPr kumimoji="1" lang="en-US" altLang="ja-JP" dirty="0" smtClean="0"/>
          </a:p>
          <a:p>
            <a:endParaRPr lang="en-US" altLang="ja-JP" dirty="0"/>
          </a:p>
          <a:p>
            <a:r>
              <a:rPr kumimoji="1" lang="ja-JP" altLang="en-US" dirty="0" smtClean="0"/>
              <a:t>あとＡＩが</a:t>
            </a:r>
            <a:r>
              <a:rPr kumimoji="1" lang="en-US" altLang="ja-JP" dirty="0" smtClean="0"/>
              <a:t>26</a:t>
            </a:r>
            <a:r>
              <a:rPr kumimoji="1" lang="ja-JP" altLang="en-US" dirty="0" smtClean="0"/>
              <a:t>金</a:t>
            </a:r>
            <a:r>
              <a:rPr kumimoji="1" lang="en-US" altLang="ja-JP" dirty="0" smtClean="0"/>
              <a:t>8</a:t>
            </a:r>
            <a:r>
              <a:rPr kumimoji="1" lang="ja-JP" altLang="en-US" dirty="0" smtClean="0"/>
              <a:t>購入とかすると全探索なので時間がかかりすぎる（実話）</a:t>
            </a:r>
            <a:endParaRPr kumimoji="1" lang="ja-JP" altLang="en-US" dirty="0"/>
          </a:p>
        </p:txBody>
      </p:sp>
    </p:spTree>
    <p:extLst>
      <p:ext uri="{BB962C8B-B14F-4D97-AF65-F5344CB8AC3E}">
        <p14:creationId xmlns:p14="http://schemas.microsoft.com/office/powerpoint/2010/main" val="2102278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遺伝</a:t>
            </a:r>
            <a:r>
              <a:rPr lang="ja-JP" altLang="en-US" dirty="0" smtClean="0"/>
              <a:t>アルゴリズムは？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現在やってることの概要（一般的に紹介されているアルゴリズムとは若干異なる）</a:t>
            </a:r>
            <a:endParaRPr kumimoji="1" lang="en-US" altLang="ja-JP" dirty="0" smtClean="0"/>
          </a:p>
          <a:p>
            <a:endParaRPr lang="en-US" altLang="ja-JP" dirty="0"/>
          </a:p>
          <a:p>
            <a:r>
              <a:rPr kumimoji="1" lang="ja-JP" altLang="en-US" dirty="0" smtClean="0"/>
              <a:t>①まずエリートの数だけ上から順に親リストに加える</a:t>
            </a:r>
            <a:endParaRPr kumimoji="1" lang="en-US" altLang="ja-JP" dirty="0" smtClean="0"/>
          </a:p>
          <a:p>
            <a:r>
              <a:rPr lang="ja-JP" altLang="en-US" dirty="0" smtClean="0"/>
              <a:t>②次に親リストがいっぱいになるまで多少ランダムを加　　　　　えながら上から順に親リストに加えていく</a:t>
            </a:r>
            <a:endParaRPr lang="en-US" altLang="ja-JP" dirty="0" smtClean="0"/>
          </a:p>
          <a:p>
            <a:r>
              <a:rPr lang="ja-JP" altLang="en-US" dirty="0" smtClean="0"/>
              <a:t>③親リストから次世代の子供を作成</a:t>
            </a:r>
            <a:endParaRPr lang="en-US" altLang="ja-JP" dirty="0" smtClean="0"/>
          </a:p>
          <a:p>
            <a:r>
              <a:rPr lang="ja-JP" altLang="en-US" dirty="0" smtClean="0"/>
              <a:t>④エリートの数だけ親リストから子供リストに直接追加</a:t>
            </a:r>
            <a:endParaRPr lang="en-US" altLang="ja-JP" dirty="0" smtClean="0"/>
          </a:p>
          <a:p>
            <a:endParaRPr lang="en-US" altLang="ja-JP" dirty="0"/>
          </a:p>
          <a:p>
            <a:endParaRPr lang="en-US" altLang="ja-JP" dirty="0" smtClean="0"/>
          </a:p>
          <a:p>
            <a:endParaRPr kumimoji="1" lang="en-US" altLang="ja-JP" dirty="0"/>
          </a:p>
        </p:txBody>
      </p:sp>
    </p:spTree>
    <p:extLst>
      <p:ext uri="{BB962C8B-B14F-4D97-AF65-F5344CB8AC3E}">
        <p14:creationId xmlns:p14="http://schemas.microsoft.com/office/powerpoint/2010/main" val="7008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どのように子を作っているか？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ソース読め（</a:t>
            </a:r>
            <a:r>
              <a:rPr kumimoji="1" lang="en-US" altLang="ja-JP" dirty="0" err="1" smtClean="0"/>
              <a:t>GaSys</a:t>
            </a:r>
            <a:r>
              <a:rPr kumimoji="1" lang="en-US" altLang="ja-JP" dirty="0" smtClean="0"/>
              <a:t> </a:t>
            </a:r>
            <a:r>
              <a:rPr kumimoji="1" lang="en-US" altLang="ja-JP" dirty="0" smtClean="0">
                <a:solidFill>
                  <a:srgbClr val="FF0000"/>
                </a:solidFill>
              </a:rPr>
              <a:t>156-594</a:t>
            </a:r>
            <a:r>
              <a:rPr kumimoji="1" lang="ja-JP" altLang="en-US" dirty="0" smtClean="0"/>
              <a:t>）</a:t>
            </a:r>
            <a:endParaRPr kumimoji="1" lang="en-US" altLang="ja-JP" dirty="0" smtClean="0"/>
          </a:p>
          <a:p>
            <a:endParaRPr lang="en-US" altLang="ja-JP" dirty="0"/>
          </a:p>
          <a:p>
            <a:r>
              <a:rPr lang="ja-JP" altLang="en-US" dirty="0" smtClean="0"/>
              <a:t>このプロジェクトの中で最高峰に汚いプログラム</a:t>
            </a:r>
            <a:endParaRPr lang="en-US" altLang="ja-JP" dirty="0" smtClean="0"/>
          </a:p>
          <a:p>
            <a:endParaRPr kumimoji="1" lang="en-US" altLang="ja-JP" dirty="0"/>
          </a:p>
          <a:p>
            <a:r>
              <a:rPr lang="ja-JP" altLang="en-US" dirty="0" smtClean="0"/>
              <a:t>一応作用させるオペレータは</a:t>
            </a:r>
            <a:r>
              <a:rPr lang="en-US" altLang="ja-JP" dirty="0" smtClean="0"/>
              <a:t>366-</a:t>
            </a:r>
            <a:r>
              <a:rPr lang="ja-JP" altLang="en-US" dirty="0" smtClean="0"/>
              <a:t>の</a:t>
            </a:r>
            <a:r>
              <a:rPr lang="en-US" altLang="ja-JP" dirty="0" smtClean="0"/>
              <a:t>switch</a:t>
            </a:r>
            <a:r>
              <a:rPr lang="ja-JP" altLang="en-US" dirty="0" smtClean="0"/>
              <a:t>文に書いてあるから頑張って</a:t>
            </a:r>
            <a:endParaRPr lang="en-US" altLang="ja-JP" dirty="0" smtClean="0"/>
          </a:p>
          <a:p>
            <a:endParaRPr kumimoji="1" lang="en-US" altLang="ja-JP" dirty="0"/>
          </a:p>
          <a:p>
            <a:r>
              <a:rPr lang="ja-JP" altLang="en-US" dirty="0" smtClean="0"/>
              <a:t>各オペレータの確率とか種類とかはノリでやってるのでよく分からない</a:t>
            </a:r>
            <a:endParaRPr kumimoji="1" lang="ja-JP" altLang="en-US" dirty="0"/>
          </a:p>
        </p:txBody>
      </p:sp>
    </p:spTree>
    <p:extLst>
      <p:ext uri="{BB962C8B-B14F-4D97-AF65-F5344CB8AC3E}">
        <p14:creationId xmlns:p14="http://schemas.microsoft.com/office/powerpoint/2010/main" val="1328644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第３章　</a:t>
            </a:r>
            <a:r>
              <a:rPr lang="en-US" altLang="ja-JP" dirty="0" err="1" smtClean="0"/>
              <a:t>LogLerning</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a:t>DomCore</a:t>
            </a:r>
            <a:endParaRPr lang="en-US" altLang="ja-JP" dirty="0"/>
          </a:p>
          <a:p>
            <a:pPr lvl="1"/>
            <a:r>
              <a:rPr lang="en-US" altLang="ja-JP" dirty="0"/>
              <a:t>Card, </a:t>
            </a:r>
            <a:r>
              <a:rPr lang="en-US" altLang="ja-JP" dirty="0" err="1"/>
              <a:t>CardData</a:t>
            </a:r>
            <a:r>
              <a:rPr lang="en-US" altLang="ja-JP" dirty="0"/>
              <a:t>, Supply</a:t>
            </a:r>
          </a:p>
          <a:p>
            <a:pPr lvl="1"/>
            <a:r>
              <a:rPr lang="en-US" altLang="ja-JP" dirty="0"/>
              <a:t>Player</a:t>
            </a:r>
          </a:p>
          <a:p>
            <a:pPr lvl="1"/>
            <a:r>
              <a:rPr lang="en-US" altLang="ja-JP" dirty="0"/>
              <a:t>Result</a:t>
            </a:r>
          </a:p>
          <a:p>
            <a:r>
              <a:rPr lang="en-US" altLang="ja-JP" dirty="0" err="1"/>
              <a:t>GaSys</a:t>
            </a:r>
            <a:endParaRPr lang="en-US" altLang="ja-JP" dirty="0"/>
          </a:p>
          <a:p>
            <a:pPr lvl="1"/>
            <a:r>
              <a:rPr lang="en-US" altLang="ja-JP" dirty="0" err="1"/>
              <a:t>GaSysPlayer</a:t>
            </a:r>
            <a:endParaRPr lang="en-US" altLang="ja-JP" dirty="0"/>
          </a:p>
          <a:p>
            <a:r>
              <a:rPr lang="en-US" altLang="ja-JP" b="1" dirty="0" err="1">
                <a:solidFill>
                  <a:srgbClr val="FF0000"/>
                </a:solidFill>
              </a:rPr>
              <a:t>LogLerning</a:t>
            </a:r>
            <a:endParaRPr lang="en-US" altLang="ja-JP" b="1" dirty="0">
              <a:solidFill>
                <a:srgbClr val="FF0000"/>
              </a:solidFill>
            </a:endParaRPr>
          </a:p>
          <a:p>
            <a:pPr marL="617220" lvl="3">
              <a:buClr>
                <a:schemeClr val="accent1"/>
              </a:buClr>
            </a:pPr>
            <a:r>
              <a:rPr lang="en-US" altLang="ja-JP" b="1" dirty="0" err="1">
                <a:solidFill>
                  <a:srgbClr val="FF0000"/>
                </a:solidFill>
              </a:rPr>
              <a:t>LogLerningPlayer</a:t>
            </a:r>
            <a:endParaRPr lang="en-US" altLang="ja-JP" b="1" dirty="0">
              <a:solidFill>
                <a:srgbClr val="FF0000"/>
              </a:solidFill>
            </a:endParaRPr>
          </a:p>
          <a:p>
            <a:r>
              <a:rPr lang="en-US" altLang="ja-JP" dirty="0" err="1"/>
              <a:t>LoadPlayer</a:t>
            </a:r>
            <a:endParaRPr lang="en-US" altLang="ja-JP" dirty="0"/>
          </a:p>
          <a:p>
            <a:r>
              <a:rPr lang="en-US" altLang="ja-JP" dirty="0" err="1"/>
              <a:t>Params</a:t>
            </a:r>
            <a:r>
              <a:rPr lang="en-US" altLang="ja-JP" dirty="0"/>
              <a:t>, </a:t>
            </a:r>
            <a:r>
              <a:rPr lang="en-US" altLang="ja-JP" dirty="0" err="1"/>
              <a:t>GaUtils</a:t>
            </a:r>
            <a:endParaRPr lang="en-US" altLang="ja-JP" dirty="0"/>
          </a:p>
          <a:p>
            <a:r>
              <a:rPr lang="en-US" altLang="ja-JP" dirty="0" err="1"/>
              <a:t>DomGUI</a:t>
            </a:r>
            <a:endParaRPr lang="en-US" altLang="ja-JP" dirty="0"/>
          </a:p>
          <a:p>
            <a:pPr lvl="1"/>
            <a:r>
              <a:rPr lang="en-US" altLang="ja-JP" dirty="0" err="1"/>
              <a:t>DomController</a:t>
            </a:r>
            <a:endParaRPr lang="en-US" altLang="ja-JP" dirty="0"/>
          </a:p>
          <a:p>
            <a:r>
              <a:rPr lang="en-US" altLang="ja-JP" dirty="0" err="1"/>
              <a:t>SmithyParamTuner</a:t>
            </a:r>
            <a:endParaRPr lang="en-US" altLang="ja-JP" dirty="0"/>
          </a:p>
          <a:p>
            <a:endParaRPr kumimoji="1" lang="ja-JP" altLang="en-US" dirty="0"/>
          </a:p>
        </p:txBody>
      </p:sp>
    </p:spTree>
    <p:extLst>
      <p:ext uri="{BB962C8B-B14F-4D97-AF65-F5344CB8AC3E}">
        <p14:creationId xmlns:p14="http://schemas.microsoft.com/office/powerpoint/2010/main" val="2655973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もう疲れた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LogLerning</a:t>
            </a:r>
            <a:r>
              <a:rPr kumimoji="1" lang="ja-JP" altLang="en-US" dirty="0" smtClean="0"/>
              <a:t>はログから評価値を計算して</a:t>
            </a:r>
            <a:r>
              <a:rPr kumimoji="1" lang="en-US" altLang="ja-JP" dirty="0" smtClean="0"/>
              <a:t>GA</a:t>
            </a:r>
            <a:r>
              <a:rPr kumimoji="1" lang="ja-JP" altLang="en-US" dirty="0" smtClean="0"/>
              <a:t>をする</a:t>
            </a:r>
            <a:endParaRPr kumimoji="1" lang="en-US" altLang="ja-JP" dirty="0" smtClean="0"/>
          </a:p>
          <a:p>
            <a:endParaRPr lang="en-US" altLang="ja-JP" dirty="0"/>
          </a:p>
          <a:p>
            <a:r>
              <a:rPr kumimoji="1" lang="ja-JP" altLang="en-US" dirty="0" smtClean="0"/>
              <a:t>じゃあ</a:t>
            </a:r>
            <a:r>
              <a:rPr kumimoji="1" lang="en-US" altLang="ja-JP" dirty="0" err="1" smtClean="0"/>
              <a:t>GaSys</a:t>
            </a:r>
            <a:r>
              <a:rPr lang="ja-JP" altLang="en-US" dirty="0" smtClean="0"/>
              <a:t>と規格統一してスーパークラス作れば？</a:t>
            </a:r>
            <a:endParaRPr lang="en-US" altLang="ja-JP" dirty="0" smtClean="0"/>
          </a:p>
          <a:p>
            <a:r>
              <a:rPr kumimoji="1" lang="ja-JP" altLang="en-US" dirty="0" smtClean="0"/>
              <a:t>→その通りです、だれかやってくれー</a:t>
            </a:r>
            <a:endParaRPr kumimoji="1" lang="en-US" altLang="ja-JP" dirty="0" smtClean="0"/>
          </a:p>
          <a:p>
            <a:endParaRPr lang="en-US" altLang="ja-JP" dirty="0"/>
          </a:p>
          <a:p>
            <a:r>
              <a:rPr kumimoji="1" lang="en-US" altLang="ja-JP" dirty="0" err="1" smtClean="0"/>
              <a:t>LogLerning</a:t>
            </a:r>
            <a:r>
              <a:rPr kumimoji="1" lang="ja-JP" altLang="en-US" dirty="0" err="1" smtClean="0"/>
              <a:t>の評</a:t>
            </a:r>
            <a:r>
              <a:rPr kumimoji="1" lang="ja-JP" altLang="en-US" dirty="0" smtClean="0"/>
              <a:t>価値の計算方法は</a:t>
            </a:r>
            <a:endParaRPr kumimoji="1" lang="en-US" altLang="ja-JP" dirty="0" smtClean="0"/>
          </a:p>
          <a:p>
            <a:r>
              <a:rPr kumimoji="1" lang="en-US" altLang="ja-JP" dirty="0" smtClean="0"/>
              <a:t>LogStudyPlayer92</a:t>
            </a:r>
            <a:r>
              <a:rPr kumimoji="1" lang="ja-JP" altLang="en-US" dirty="0" smtClean="0"/>
              <a:t>行目</a:t>
            </a:r>
            <a:r>
              <a:rPr lang="en-US" altLang="ja-JP" dirty="0" err="1" smtClean="0"/>
              <a:t>calculateDiffFromLog</a:t>
            </a:r>
            <a:endParaRPr lang="en-US" altLang="ja-JP" dirty="0" smtClean="0"/>
          </a:p>
          <a:p>
            <a:endParaRPr kumimoji="1" lang="en-US" altLang="ja-JP" dirty="0"/>
          </a:p>
          <a:p>
            <a:r>
              <a:rPr lang="ja-JP" altLang="en-US" dirty="0" smtClean="0"/>
              <a:t>ざっくり説明すると、</a:t>
            </a:r>
            <a:r>
              <a:rPr lang="en-US" altLang="ja-JP" dirty="0" smtClean="0"/>
              <a:t>AI</a:t>
            </a:r>
            <a:r>
              <a:rPr lang="ja-JP" altLang="en-US" dirty="0" smtClean="0"/>
              <a:t>が最もいいと思ったやつとログの手の評価値の差が小さいほど良いとする</a:t>
            </a:r>
            <a:endParaRPr lang="en-US" altLang="ja-JP" dirty="0" smtClean="0"/>
          </a:p>
          <a:p>
            <a:r>
              <a:rPr kumimoji="1" lang="ja-JP" altLang="en-US" dirty="0" smtClean="0"/>
              <a:t>正解の手以外が最善だとしたらペナルティを与える</a:t>
            </a:r>
            <a:endParaRPr kumimoji="1" lang="ja-JP" altLang="en-US" dirty="0"/>
          </a:p>
        </p:txBody>
      </p:sp>
    </p:spTree>
    <p:extLst>
      <p:ext uri="{BB962C8B-B14F-4D97-AF65-F5344CB8AC3E}">
        <p14:creationId xmlns:p14="http://schemas.microsoft.com/office/powerpoint/2010/main" val="4096376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第４章　</a:t>
            </a:r>
            <a:r>
              <a:rPr lang="en-US" altLang="ja-JP" dirty="0" err="1" smtClean="0"/>
              <a:t>DomGUI</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a:t>DomCore</a:t>
            </a:r>
            <a:endParaRPr lang="en-US" altLang="ja-JP" dirty="0"/>
          </a:p>
          <a:p>
            <a:pPr lvl="1"/>
            <a:r>
              <a:rPr lang="en-US" altLang="ja-JP" dirty="0"/>
              <a:t>Card, </a:t>
            </a:r>
            <a:r>
              <a:rPr lang="en-US" altLang="ja-JP" dirty="0" err="1"/>
              <a:t>CardData</a:t>
            </a:r>
            <a:r>
              <a:rPr lang="en-US" altLang="ja-JP" dirty="0"/>
              <a:t>, Supply</a:t>
            </a:r>
          </a:p>
          <a:p>
            <a:pPr lvl="1"/>
            <a:r>
              <a:rPr lang="en-US" altLang="ja-JP" dirty="0"/>
              <a:t>Player</a:t>
            </a:r>
          </a:p>
          <a:p>
            <a:pPr lvl="1"/>
            <a:r>
              <a:rPr lang="en-US" altLang="ja-JP" dirty="0"/>
              <a:t>Result</a:t>
            </a:r>
          </a:p>
          <a:p>
            <a:r>
              <a:rPr lang="en-US" altLang="ja-JP" dirty="0" err="1"/>
              <a:t>GaSys</a:t>
            </a:r>
            <a:endParaRPr lang="en-US" altLang="ja-JP" dirty="0"/>
          </a:p>
          <a:p>
            <a:pPr lvl="1"/>
            <a:r>
              <a:rPr lang="en-US" altLang="ja-JP" dirty="0" err="1"/>
              <a:t>GaSysPlayer</a:t>
            </a:r>
            <a:endParaRPr lang="en-US" altLang="ja-JP" dirty="0"/>
          </a:p>
          <a:p>
            <a:r>
              <a:rPr lang="en-US" altLang="ja-JP" dirty="0" err="1"/>
              <a:t>LogLerning</a:t>
            </a:r>
            <a:endParaRPr lang="en-US" altLang="ja-JP" dirty="0"/>
          </a:p>
          <a:p>
            <a:pPr marL="617220" lvl="3">
              <a:buClr>
                <a:schemeClr val="accent1"/>
              </a:buClr>
            </a:pPr>
            <a:r>
              <a:rPr lang="en-US" altLang="ja-JP" dirty="0" err="1"/>
              <a:t>LogLerningPlayer</a:t>
            </a:r>
            <a:endParaRPr lang="en-US" altLang="ja-JP" dirty="0"/>
          </a:p>
          <a:p>
            <a:r>
              <a:rPr lang="en-US" altLang="ja-JP" dirty="0" err="1"/>
              <a:t>LoadPlayer</a:t>
            </a:r>
            <a:endParaRPr lang="en-US" altLang="ja-JP" dirty="0"/>
          </a:p>
          <a:p>
            <a:r>
              <a:rPr lang="en-US" altLang="ja-JP" dirty="0" err="1"/>
              <a:t>Params</a:t>
            </a:r>
            <a:r>
              <a:rPr lang="en-US" altLang="ja-JP" dirty="0"/>
              <a:t>, </a:t>
            </a:r>
            <a:r>
              <a:rPr lang="en-US" altLang="ja-JP" dirty="0" err="1"/>
              <a:t>GaUtils</a:t>
            </a:r>
            <a:endParaRPr lang="en-US" altLang="ja-JP" dirty="0"/>
          </a:p>
          <a:p>
            <a:r>
              <a:rPr lang="en-US" altLang="ja-JP" b="1" dirty="0" err="1">
                <a:solidFill>
                  <a:srgbClr val="FF0000"/>
                </a:solidFill>
              </a:rPr>
              <a:t>DomGUI</a:t>
            </a:r>
            <a:endParaRPr lang="en-US" altLang="ja-JP" b="1" dirty="0">
              <a:solidFill>
                <a:srgbClr val="FF0000"/>
              </a:solidFill>
            </a:endParaRPr>
          </a:p>
          <a:p>
            <a:pPr lvl="1"/>
            <a:r>
              <a:rPr lang="en-US" altLang="ja-JP" b="1" dirty="0" err="1">
                <a:solidFill>
                  <a:srgbClr val="FF0000"/>
                </a:solidFill>
              </a:rPr>
              <a:t>DomController</a:t>
            </a:r>
            <a:endParaRPr lang="en-US" altLang="ja-JP" b="1" dirty="0">
              <a:solidFill>
                <a:srgbClr val="FF0000"/>
              </a:solidFill>
            </a:endParaRPr>
          </a:p>
          <a:p>
            <a:r>
              <a:rPr lang="en-US" altLang="ja-JP" dirty="0" err="1"/>
              <a:t>SmithyParamTuner</a:t>
            </a:r>
            <a:endParaRPr lang="en-US" altLang="ja-JP" dirty="0"/>
          </a:p>
          <a:p>
            <a:endParaRPr kumimoji="1" lang="ja-JP" altLang="en-US" dirty="0"/>
          </a:p>
        </p:txBody>
      </p:sp>
    </p:spTree>
    <p:extLst>
      <p:ext uri="{BB962C8B-B14F-4D97-AF65-F5344CB8AC3E}">
        <p14:creationId xmlns:p14="http://schemas.microsoft.com/office/powerpoint/2010/main" val="1921178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そろそろ帰りたい</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GUI</a:t>
            </a:r>
            <a:r>
              <a:rPr lang="ja-JP" altLang="en-US" dirty="0" smtClean="0"/>
              <a:t>を記述しているところ</a:t>
            </a:r>
            <a:endParaRPr lang="en-US" altLang="ja-JP" dirty="0" smtClean="0"/>
          </a:p>
          <a:p>
            <a:r>
              <a:rPr kumimoji="1" lang="ja-JP" altLang="en-US" dirty="0"/>
              <a:t>これがない</a:t>
            </a:r>
            <a:r>
              <a:rPr kumimoji="1" lang="ja-JP" altLang="en-US" dirty="0" smtClean="0"/>
              <a:t>と人間がプレイできない</a:t>
            </a:r>
            <a:endParaRPr kumimoji="1" lang="en-US" altLang="ja-JP" dirty="0" smtClean="0"/>
          </a:p>
          <a:p>
            <a:endParaRPr lang="en-US" altLang="ja-JP" dirty="0"/>
          </a:p>
          <a:p>
            <a:r>
              <a:rPr kumimoji="1" lang="en-US" altLang="ja-JP" dirty="0" smtClean="0"/>
              <a:t>JAVAFX</a:t>
            </a:r>
            <a:r>
              <a:rPr kumimoji="1" lang="ja-JP" altLang="en-US" dirty="0" smtClean="0"/>
              <a:t>を使っていて</a:t>
            </a:r>
            <a:r>
              <a:rPr kumimoji="1" lang="en-US" altLang="ja-JP" dirty="0" smtClean="0"/>
              <a:t>JAVAFX</a:t>
            </a:r>
            <a:r>
              <a:rPr kumimoji="1" lang="ja-JP" altLang="en-US" dirty="0" smtClean="0"/>
              <a:t>を知らないと理解が難しいので説明は省略（ちなみにこれのために</a:t>
            </a:r>
            <a:r>
              <a:rPr kumimoji="1" lang="en-US" altLang="ja-JP" dirty="0" smtClean="0"/>
              <a:t>JAVAFX</a:t>
            </a:r>
            <a:r>
              <a:rPr kumimoji="1" lang="ja-JP" altLang="en-US" dirty="0" smtClean="0"/>
              <a:t>を</a:t>
            </a:r>
            <a:r>
              <a:rPr kumimoji="1" lang="en-US" altLang="ja-JP" dirty="0" smtClean="0"/>
              <a:t>1</a:t>
            </a:r>
            <a:r>
              <a:rPr kumimoji="1" lang="ja-JP" altLang="en-US" dirty="0" smtClean="0"/>
              <a:t>から勉強した）</a:t>
            </a:r>
            <a:endParaRPr kumimoji="1" lang="en-US" altLang="ja-JP" dirty="0" smtClean="0"/>
          </a:p>
          <a:p>
            <a:endParaRPr lang="en-US" altLang="ja-JP" dirty="0"/>
          </a:p>
          <a:p>
            <a:r>
              <a:rPr kumimoji="1" lang="en-US" altLang="ja-JP" dirty="0" err="1" smtClean="0"/>
              <a:t>DomCore</a:t>
            </a:r>
            <a:r>
              <a:rPr kumimoji="1" lang="ja-JP" altLang="en-US" dirty="0" smtClean="0"/>
              <a:t>を作る時に</a:t>
            </a:r>
            <a:r>
              <a:rPr kumimoji="1" lang="en-US" altLang="ja-JP" dirty="0" smtClean="0"/>
              <a:t>GUI</a:t>
            </a:r>
            <a:r>
              <a:rPr kumimoji="1" lang="ja-JP" altLang="en-US" dirty="0" smtClean="0"/>
              <a:t>を渡せばいいタイミングで更新してくれるようになってる</a:t>
            </a:r>
            <a:endParaRPr kumimoji="1" lang="en-US" altLang="ja-JP" dirty="0" smtClean="0"/>
          </a:p>
        </p:txBody>
      </p:sp>
    </p:spTree>
    <p:extLst>
      <p:ext uri="{BB962C8B-B14F-4D97-AF65-F5344CB8AC3E}">
        <p14:creationId xmlns:p14="http://schemas.microsoft.com/office/powerpoint/2010/main" val="1999588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残りは読者の演習課題とする</a:t>
            </a:r>
            <a:r>
              <a:rPr kumimoji="1" lang="en-US" altLang="ja-JP" dirty="0" smtClean="0"/>
              <a:t/>
            </a:r>
            <a:br>
              <a:rPr kumimoji="1" lang="en-US" altLang="ja-JP" dirty="0" smtClean="0"/>
            </a:br>
            <a:r>
              <a:rPr kumimoji="1" lang="ja-JP" altLang="en-US" sz="1600" dirty="0" smtClean="0"/>
              <a:t>（正直どうでもいい）</a:t>
            </a:r>
            <a:endParaRPr kumimoji="1" lang="ja-JP" altLang="en-US" sz="1600" dirty="0"/>
          </a:p>
        </p:txBody>
      </p:sp>
      <p:sp>
        <p:nvSpPr>
          <p:cNvPr id="4" name="コンテンツ プレースホルダー 2"/>
          <p:cNvSpPr>
            <a:spLocks noGrp="1"/>
          </p:cNvSpPr>
          <p:nvPr>
            <p:ph idx="1"/>
          </p:nvPr>
        </p:nvSpPr>
        <p:spPr>
          <a:xfrm>
            <a:off x="457200" y="1600200"/>
            <a:ext cx="7620000" cy="4800600"/>
          </a:xfrm>
        </p:spPr>
        <p:txBody>
          <a:bodyPr>
            <a:normAutofit lnSpcReduction="10000"/>
          </a:bodyPr>
          <a:lstStyle/>
          <a:p>
            <a:r>
              <a:rPr lang="en-US" altLang="ja-JP" dirty="0" err="1"/>
              <a:t>DomCore</a:t>
            </a:r>
            <a:endParaRPr lang="en-US" altLang="ja-JP" dirty="0"/>
          </a:p>
          <a:p>
            <a:pPr lvl="1"/>
            <a:r>
              <a:rPr lang="en-US" altLang="ja-JP" dirty="0"/>
              <a:t>Card, </a:t>
            </a:r>
            <a:r>
              <a:rPr lang="en-US" altLang="ja-JP" dirty="0" err="1"/>
              <a:t>CardData</a:t>
            </a:r>
            <a:r>
              <a:rPr lang="en-US" altLang="ja-JP" dirty="0"/>
              <a:t>, Supply</a:t>
            </a:r>
          </a:p>
          <a:p>
            <a:pPr lvl="1"/>
            <a:r>
              <a:rPr lang="en-US" altLang="ja-JP" dirty="0"/>
              <a:t>Player</a:t>
            </a:r>
          </a:p>
          <a:p>
            <a:pPr lvl="1"/>
            <a:r>
              <a:rPr lang="en-US" altLang="ja-JP" dirty="0"/>
              <a:t>Result</a:t>
            </a:r>
          </a:p>
          <a:p>
            <a:r>
              <a:rPr lang="en-US" altLang="ja-JP" dirty="0" err="1"/>
              <a:t>GaSys</a:t>
            </a:r>
            <a:endParaRPr lang="en-US" altLang="ja-JP" dirty="0"/>
          </a:p>
          <a:p>
            <a:pPr lvl="1"/>
            <a:r>
              <a:rPr lang="en-US" altLang="ja-JP" dirty="0" err="1"/>
              <a:t>GaSysPlayer</a:t>
            </a:r>
            <a:endParaRPr lang="en-US" altLang="ja-JP" dirty="0"/>
          </a:p>
          <a:p>
            <a:r>
              <a:rPr lang="en-US" altLang="ja-JP" dirty="0" err="1"/>
              <a:t>LogLerning</a:t>
            </a:r>
            <a:endParaRPr lang="en-US" altLang="ja-JP" dirty="0"/>
          </a:p>
          <a:p>
            <a:pPr marL="617220" lvl="3">
              <a:buClr>
                <a:schemeClr val="accent1"/>
              </a:buClr>
            </a:pPr>
            <a:r>
              <a:rPr lang="en-US" altLang="ja-JP" dirty="0" err="1"/>
              <a:t>LogLerningPlayer</a:t>
            </a:r>
            <a:endParaRPr lang="en-US" altLang="ja-JP" dirty="0"/>
          </a:p>
          <a:p>
            <a:r>
              <a:rPr lang="en-US" altLang="ja-JP" b="1" dirty="0" err="1">
                <a:solidFill>
                  <a:srgbClr val="FF0000"/>
                </a:solidFill>
              </a:rPr>
              <a:t>LoadPlayer</a:t>
            </a:r>
            <a:endParaRPr lang="en-US" altLang="ja-JP" b="1" dirty="0">
              <a:solidFill>
                <a:srgbClr val="FF0000"/>
              </a:solidFill>
            </a:endParaRPr>
          </a:p>
          <a:p>
            <a:r>
              <a:rPr lang="en-US" altLang="ja-JP" b="1" dirty="0" err="1">
                <a:solidFill>
                  <a:srgbClr val="FF0000"/>
                </a:solidFill>
              </a:rPr>
              <a:t>Params</a:t>
            </a:r>
            <a:r>
              <a:rPr lang="en-US" altLang="ja-JP" b="1" dirty="0">
                <a:solidFill>
                  <a:srgbClr val="FF0000"/>
                </a:solidFill>
              </a:rPr>
              <a:t>, </a:t>
            </a:r>
            <a:r>
              <a:rPr lang="en-US" altLang="ja-JP" b="1" dirty="0" err="1">
                <a:solidFill>
                  <a:srgbClr val="FF0000"/>
                </a:solidFill>
              </a:rPr>
              <a:t>GaUtils</a:t>
            </a:r>
            <a:endParaRPr lang="en-US" altLang="ja-JP" b="1" dirty="0">
              <a:solidFill>
                <a:srgbClr val="FF0000"/>
              </a:solidFill>
            </a:endParaRPr>
          </a:p>
          <a:p>
            <a:r>
              <a:rPr lang="en-US" altLang="ja-JP" dirty="0" err="1"/>
              <a:t>DomGUI</a:t>
            </a:r>
            <a:endParaRPr lang="en-US" altLang="ja-JP" dirty="0"/>
          </a:p>
          <a:p>
            <a:pPr lvl="1"/>
            <a:r>
              <a:rPr lang="en-US" altLang="ja-JP" dirty="0" err="1"/>
              <a:t>DomController</a:t>
            </a:r>
            <a:endParaRPr lang="en-US" altLang="ja-JP" dirty="0"/>
          </a:p>
          <a:p>
            <a:r>
              <a:rPr lang="en-US" altLang="ja-JP" b="1" dirty="0" err="1">
                <a:solidFill>
                  <a:srgbClr val="FF0000"/>
                </a:solidFill>
              </a:rPr>
              <a:t>SmithyParamTuner</a:t>
            </a:r>
            <a:endParaRPr lang="en-US" altLang="ja-JP" b="1" dirty="0">
              <a:solidFill>
                <a:srgbClr val="FF0000"/>
              </a:solidFill>
            </a:endParaRPr>
          </a:p>
          <a:p>
            <a:endParaRPr kumimoji="1" lang="ja-JP" altLang="en-US" dirty="0"/>
          </a:p>
        </p:txBody>
      </p:sp>
    </p:spTree>
    <p:extLst>
      <p:ext uri="{BB962C8B-B14F-4D97-AF65-F5344CB8AC3E}">
        <p14:creationId xmlns:p14="http://schemas.microsoft.com/office/powerpoint/2010/main" val="24747126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560" y="2708920"/>
            <a:ext cx="7620000" cy="1143000"/>
          </a:xfrm>
        </p:spPr>
        <p:txBody>
          <a:bodyPr/>
          <a:lstStyle/>
          <a:p>
            <a:pPr algn="ctr"/>
            <a:r>
              <a:rPr kumimoji="1" lang="ja-JP" altLang="en-US" sz="8800" dirty="0" smtClean="0"/>
              <a:t>おわり</a:t>
            </a:r>
            <a:endParaRPr kumimoji="1" lang="ja-JP" altLang="en-US" sz="8800" dirty="0"/>
          </a:p>
        </p:txBody>
      </p:sp>
    </p:spTree>
    <p:extLst>
      <p:ext uri="{BB962C8B-B14F-4D97-AF65-F5344CB8AC3E}">
        <p14:creationId xmlns:p14="http://schemas.microsoft.com/office/powerpoint/2010/main" val="2988522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DomCore</a:t>
            </a:r>
            <a:r>
              <a:rPr kumimoji="1" lang="ja-JP" altLang="en-US" dirty="0" smtClean="0"/>
              <a:t>の役割</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ドミニオンのゲームの統括</a:t>
            </a:r>
            <a:endParaRPr kumimoji="1" lang="en-US" altLang="ja-JP" dirty="0" smtClean="0"/>
          </a:p>
          <a:p>
            <a:r>
              <a:rPr lang="ja-JP" altLang="en-US" dirty="0" smtClean="0"/>
              <a:t>サプライとプレイヤーを所持していてプレイヤーに順番に</a:t>
            </a:r>
            <a:r>
              <a:rPr lang="ja-JP" altLang="en-US" dirty="0"/>
              <a:t>手番を</a:t>
            </a:r>
            <a:r>
              <a:rPr lang="ja-JP" altLang="en-US" dirty="0" smtClean="0"/>
              <a:t>回す</a:t>
            </a:r>
            <a:endParaRPr lang="en-US" altLang="ja-JP" dirty="0" smtClean="0"/>
          </a:p>
          <a:p>
            <a:r>
              <a:rPr lang="ja-JP" altLang="en-US" dirty="0"/>
              <a:t>ゲームの終了を判定</a:t>
            </a:r>
            <a:r>
              <a:rPr lang="ja-JP" altLang="en-US" dirty="0" smtClean="0"/>
              <a:t>して終了したら</a:t>
            </a:r>
            <a:r>
              <a:rPr lang="en-US" altLang="ja-JP" dirty="0" smtClean="0"/>
              <a:t>Result</a:t>
            </a:r>
            <a:r>
              <a:rPr lang="ja-JP" altLang="en-US" dirty="0" smtClean="0"/>
              <a:t>クラスに情報をまとめる</a:t>
            </a:r>
            <a:endParaRPr lang="en-US" altLang="ja-JP" dirty="0" smtClean="0"/>
          </a:p>
          <a:p>
            <a:r>
              <a:rPr lang="ja-JP" altLang="en-US" dirty="0" smtClean="0"/>
              <a:t>例：</a:t>
            </a:r>
            <a:r>
              <a:rPr lang="en-US" altLang="ja-JP" dirty="0" smtClean="0"/>
              <a:t>LoadPlayer.java 43</a:t>
            </a:r>
            <a:r>
              <a:rPr lang="ja-JP" altLang="en-US" dirty="0" smtClean="0"/>
              <a:t>行目</a:t>
            </a:r>
            <a:endParaRPr lang="en-US" altLang="ja-JP" dirty="0" smtClean="0"/>
          </a:p>
          <a:p>
            <a:r>
              <a:rPr lang="en-US" altLang="ja-JP" sz="2400" dirty="0">
                <a:solidFill>
                  <a:srgbClr val="000000"/>
                </a:solidFill>
                <a:latin typeface="ＭＳ ゴシック"/>
                <a:ea typeface="ＭＳ ゴシック"/>
              </a:rPr>
              <a:t>Result </a:t>
            </a:r>
            <a:r>
              <a:rPr lang="en-US" altLang="ja-JP" sz="2400" b="1" dirty="0">
                <a:solidFill>
                  <a:srgbClr val="008000"/>
                </a:solidFill>
                <a:latin typeface="ＭＳ ゴシック"/>
                <a:ea typeface="ＭＳ ゴシック"/>
              </a:rPr>
              <a:t>re</a:t>
            </a:r>
            <a:r>
              <a:rPr lang="en-US" altLang="ja-JP" sz="2400" b="1" dirty="0">
                <a:solidFill>
                  <a:srgbClr val="000000"/>
                </a:solidFill>
                <a:latin typeface="ＭＳ ゴシック"/>
                <a:ea typeface="ＭＳ ゴシック"/>
              </a:rPr>
              <a:t> = </a:t>
            </a:r>
            <a:r>
              <a:rPr lang="en-US" altLang="ja-JP" sz="2400" b="1" dirty="0" err="1">
                <a:solidFill>
                  <a:srgbClr val="008000"/>
                </a:solidFill>
                <a:latin typeface="ＭＳ ゴシック"/>
                <a:ea typeface="ＭＳ ゴシック"/>
              </a:rPr>
              <a:t>core</a:t>
            </a:r>
            <a:r>
              <a:rPr lang="en-US" altLang="ja-JP" sz="2400" b="1" dirty="0" err="1">
                <a:solidFill>
                  <a:srgbClr val="000000"/>
                </a:solidFill>
                <a:latin typeface="ＭＳ ゴシック"/>
                <a:ea typeface="ＭＳ ゴシック"/>
              </a:rPr>
              <a:t>.executeGame</a:t>
            </a:r>
            <a:r>
              <a:rPr lang="en-US" altLang="ja-JP" sz="2400" b="1" dirty="0">
                <a:solidFill>
                  <a:srgbClr val="000000"/>
                </a:solidFill>
                <a:latin typeface="ＭＳ ゴシック"/>
                <a:ea typeface="ＭＳ ゴシック"/>
              </a:rPr>
              <a:t>(</a:t>
            </a:r>
            <a:r>
              <a:rPr lang="en-US" altLang="ja-JP" sz="2400" b="1" dirty="0" err="1">
                <a:solidFill>
                  <a:srgbClr val="008000"/>
                </a:solidFill>
                <a:latin typeface="ＭＳ ゴシック"/>
                <a:ea typeface="ＭＳ ゴシック"/>
              </a:rPr>
              <a:t>pl</a:t>
            </a:r>
            <a:r>
              <a:rPr lang="en-US" altLang="ja-JP" sz="2400" b="1" dirty="0">
                <a:solidFill>
                  <a:srgbClr val="000000"/>
                </a:solidFill>
                <a:latin typeface="ＭＳ ゴシック"/>
                <a:ea typeface="ＭＳ ゴシック"/>
              </a:rPr>
              <a:t>, 100, </a:t>
            </a:r>
            <a:r>
              <a:rPr lang="en-US" altLang="ja-JP" sz="2400" b="1" dirty="0" err="1">
                <a:solidFill>
                  <a:srgbClr val="000000"/>
                </a:solidFill>
                <a:latin typeface="ＭＳ ゴシック"/>
                <a:ea typeface="ＭＳ ゴシック"/>
              </a:rPr>
              <a:t>Params.</a:t>
            </a:r>
            <a:r>
              <a:rPr lang="en-US" altLang="ja-JP" sz="2400" b="1" i="1" dirty="0" err="1">
                <a:solidFill>
                  <a:srgbClr val="0000C0"/>
                </a:solidFill>
                <a:latin typeface="ＭＳ ゴシック"/>
                <a:ea typeface="ＭＳ ゴシック"/>
              </a:rPr>
              <a:t>HAND_RANDOM</a:t>
            </a:r>
            <a:r>
              <a:rPr lang="en-US" altLang="ja-JP" sz="2400" b="1" i="1" dirty="0">
                <a:solidFill>
                  <a:srgbClr val="000000"/>
                </a:solidFill>
                <a:latin typeface="ＭＳ ゴシック"/>
                <a:ea typeface="ＭＳ ゴシック"/>
              </a:rPr>
              <a:t>, </a:t>
            </a:r>
            <a:r>
              <a:rPr lang="en-US" altLang="ja-JP" sz="2400" b="1" i="1" dirty="0">
                <a:solidFill>
                  <a:srgbClr val="7F0055"/>
                </a:solidFill>
                <a:latin typeface="ＭＳ ゴシック"/>
                <a:ea typeface="ＭＳ ゴシック"/>
              </a:rPr>
              <a:t>null</a:t>
            </a:r>
            <a:r>
              <a:rPr lang="en-US" altLang="ja-JP" sz="2400" b="1" i="1" dirty="0">
                <a:solidFill>
                  <a:srgbClr val="000000"/>
                </a:solidFill>
                <a:latin typeface="ＭＳ ゴシック"/>
                <a:ea typeface="ＭＳ ゴシック"/>
              </a:rPr>
              <a:t>);</a:t>
            </a:r>
          </a:p>
          <a:p>
            <a:r>
              <a:rPr lang="en-US" altLang="ja-JP" sz="2400" dirty="0" err="1">
                <a:solidFill>
                  <a:srgbClr val="008000"/>
                </a:solidFill>
                <a:latin typeface="ＭＳ ゴシック"/>
                <a:ea typeface="ＭＳ ゴシック"/>
              </a:rPr>
              <a:t>re</a:t>
            </a:r>
            <a:r>
              <a:rPr lang="en-US" altLang="ja-JP" sz="2400" dirty="0" err="1">
                <a:solidFill>
                  <a:srgbClr val="000000"/>
                </a:solidFill>
                <a:latin typeface="ＭＳ ゴシック"/>
                <a:ea typeface="ＭＳ ゴシック"/>
              </a:rPr>
              <a:t>.printResult</a:t>
            </a:r>
            <a:r>
              <a:rPr lang="en-US" altLang="ja-JP" sz="2400" dirty="0" smtClean="0">
                <a:solidFill>
                  <a:srgbClr val="000000"/>
                </a:solidFill>
                <a:latin typeface="ＭＳ ゴシック"/>
                <a:ea typeface="ＭＳ ゴシック"/>
              </a:rPr>
              <a:t>();</a:t>
            </a:r>
          </a:p>
          <a:p>
            <a:r>
              <a:rPr lang="en-US" altLang="ja-JP" dirty="0" smtClean="0"/>
              <a:t>Pl</a:t>
            </a:r>
            <a:r>
              <a:rPr lang="ja-JP" altLang="en-US" dirty="0" smtClean="0"/>
              <a:t>というプレイヤー配列のプレイヤーを使って上限</a:t>
            </a:r>
            <a:r>
              <a:rPr lang="en-US" altLang="ja-JP" dirty="0" smtClean="0"/>
              <a:t>100</a:t>
            </a:r>
            <a:r>
              <a:rPr lang="ja-JP" altLang="en-US" dirty="0" smtClean="0"/>
              <a:t>ターンで初手ランダム</a:t>
            </a:r>
            <a:r>
              <a:rPr lang="en-US" altLang="ja-JP" dirty="0" smtClean="0"/>
              <a:t>,GUI</a:t>
            </a:r>
            <a:r>
              <a:rPr lang="ja-JP" altLang="en-US" dirty="0" smtClean="0"/>
              <a:t>を使わない試合を実行し、得られた結果を表示するプログラム</a:t>
            </a:r>
            <a:endParaRPr lang="en-US" altLang="ja-JP" dirty="0" smtClean="0"/>
          </a:p>
          <a:p>
            <a:endParaRPr kumimoji="1" lang="ja-JP" altLang="en-US" dirty="0"/>
          </a:p>
        </p:txBody>
      </p:sp>
    </p:spTree>
    <p:extLst>
      <p:ext uri="{BB962C8B-B14F-4D97-AF65-F5344CB8AC3E}">
        <p14:creationId xmlns:p14="http://schemas.microsoft.com/office/powerpoint/2010/main" val="152184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実際のドミニオンの流れ</a:t>
            </a:r>
            <a:r>
              <a:rPr lang="ja-JP" altLang="en-US" dirty="0" smtClean="0"/>
              <a:t>１</a:t>
            </a:r>
            <a:r>
              <a:rPr lang="en-US" altLang="ja-JP" dirty="0" smtClean="0"/>
              <a:t/>
            </a:r>
            <a:br>
              <a:rPr lang="en-US" altLang="ja-JP" dirty="0" smtClean="0"/>
            </a:br>
            <a:r>
              <a:rPr lang="ja-JP" altLang="en-US" dirty="0" smtClean="0"/>
              <a:t>（コード追いながら）</a:t>
            </a:r>
            <a:endParaRPr kumimoji="1" lang="ja-JP" altLang="en-US" dirty="0"/>
          </a:p>
        </p:txBody>
      </p:sp>
      <p:sp>
        <p:nvSpPr>
          <p:cNvPr id="4" name="正方形/長方形 3"/>
          <p:cNvSpPr/>
          <p:nvPr/>
        </p:nvSpPr>
        <p:spPr>
          <a:xfrm>
            <a:off x="3131840" y="3068960"/>
            <a:ext cx="1800200" cy="122413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smtClean="0">
                <a:solidFill>
                  <a:schemeClr val="bg1"/>
                </a:solidFill>
              </a:rPr>
              <a:t>DomCore</a:t>
            </a:r>
            <a:endParaRPr kumimoji="1" lang="ja-JP" altLang="en-US" sz="3200" b="1" dirty="0">
              <a:solidFill>
                <a:schemeClr val="bg1"/>
              </a:solidFill>
            </a:endParaRPr>
          </a:p>
        </p:txBody>
      </p:sp>
      <p:grpSp>
        <p:nvGrpSpPr>
          <p:cNvPr id="11" name="グループ化 10"/>
          <p:cNvGrpSpPr/>
          <p:nvPr/>
        </p:nvGrpSpPr>
        <p:grpSpPr>
          <a:xfrm>
            <a:off x="827584" y="4653136"/>
            <a:ext cx="6264696" cy="1296144"/>
            <a:chOff x="827584" y="4797152"/>
            <a:chExt cx="6264696" cy="1296144"/>
          </a:xfrm>
        </p:grpSpPr>
        <p:sp>
          <p:nvSpPr>
            <p:cNvPr id="5" name="正方形/長方形 4"/>
            <p:cNvSpPr/>
            <p:nvPr/>
          </p:nvSpPr>
          <p:spPr>
            <a:xfrm>
              <a:off x="827584" y="4797152"/>
              <a:ext cx="6264696"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43608"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Player1</a:t>
              </a:r>
              <a:endParaRPr kumimoji="1" lang="ja-JP" altLang="en-US" sz="2800" b="1" dirty="0"/>
            </a:p>
          </p:txBody>
        </p:sp>
        <p:sp>
          <p:nvSpPr>
            <p:cNvPr id="7" name="正方形/長方形 6"/>
            <p:cNvSpPr/>
            <p:nvPr/>
          </p:nvSpPr>
          <p:spPr>
            <a:xfrm>
              <a:off x="2591780"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Player2</a:t>
              </a:r>
              <a:endParaRPr kumimoji="1" lang="ja-JP" altLang="en-US" sz="2800" b="1" dirty="0"/>
            </a:p>
          </p:txBody>
        </p:sp>
        <p:sp>
          <p:nvSpPr>
            <p:cNvPr id="9" name="正方形/長方形 8"/>
            <p:cNvSpPr/>
            <p:nvPr/>
          </p:nvSpPr>
          <p:spPr>
            <a:xfrm>
              <a:off x="4103948"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Player3</a:t>
              </a:r>
              <a:endParaRPr kumimoji="1" lang="ja-JP" altLang="en-US" sz="2800" b="1" dirty="0"/>
            </a:p>
          </p:txBody>
        </p:sp>
        <p:sp>
          <p:nvSpPr>
            <p:cNvPr id="10" name="正方形/長方形 9"/>
            <p:cNvSpPr/>
            <p:nvPr/>
          </p:nvSpPr>
          <p:spPr>
            <a:xfrm>
              <a:off x="5652120"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Player4</a:t>
              </a:r>
              <a:endParaRPr kumimoji="1" lang="ja-JP" altLang="en-US" sz="2800" b="1" dirty="0"/>
            </a:p>
          </p:txBody>
        </p:sp>
      </p:grpSp>
      <p:sp>
        <p:nvSpPr>
          <p:cNvPr id="12" name="テキスト ボックス 11"/>
          <p:cNvSpPr txBox="1"/>
          <p:nvPr/>
        </p:nvSpPr>
        <p:spPr>
          <a:xfrm>
            <a:off x="827584" y="1628800"/>
            <a:ext cx="6336704" cy="646331"/>
          </a:xfrm>
          <a:prstGeom prst="rect">
            <a:avLst/>
          </a:prstGeom>
          <a:noFill/>
        </p:spPr>
        <p:txBody>
          <a:bodyPr wrap="square" rtlCol="0">
            <a:spAutoFit/>
          </a:bodyPr>
          <a:lstStyle/>
          <a:p>
            <a:r>
              <a:rPr lang="en-US" altLang="ja-JP" b="1" dirty="0" err="1" smtClean="0">
                <a:solidFill>
                  <a:srgbClr val="008000"/>
                </a:solidFill>
                <a:latin typeface="ＭＳ ゴシック"/>
                <a:ea typeface="ＭＳ ゴシック"/>
              </a:rPr>
              <a:t>core</a:t>
            </a:r>
            <a:r>
              <a:rPr lang="en-US" altLang="ja-JP" b="1" dirty="0" err="1" smtClean="0">
                <a:solidFill>
                  <a:srgbClr val="000000"/>
                </a:solidFill>
                <a:latin typeface="ＭＳ ゴシック"/>
                <a:ea typeface="ＭＳ ゴシック"/>
              </a:rPr>
              <a:t>.executeGame</a:t>
            </a:r>
            <a:r>
              <a:rPr lang="en-US" altLang="ja-JP" b="1" dirty="0" smtClean="0">
                <a:solidFill>
                  <a:srgbClr val="000000"/>
                </a:solidFill>
                <a:latin typeface="ＭＳ ゴシック"/>
                <a:ea typeface="ＭＳ ゴシック"/>
              </a:rPr>
              <a:t>(</a:t>
            </a:r>
            <a:r>
              <a:rPr lang="en-US" altLang="ja-JP" b="1" dirty="0" err="1" smtClean="0">
                <a:solidFill>
                  <a:srgbClr val="008000"/>
                </a:solidFill>
                <a:latin typeface="ＭＳ ゴシック"/>
                <a:ea typeface="ＭＳ ゴシック"/>
              </a:rPr>
              <a:t>pl</a:t>
            </a:r>
            <a:r>
              <a:rPr lang="en-US" altLang="ja-JP" b="1" dirty="0" smtClean="0">
                <a:solidFill>
                  <a:srgbClr val="000000"/>
                </a:solidFill>
                <a:latin typeface="ＭＳ ゴシック"/>
                <a:ea typeface="ＭＳ ゴシック"/>
              </a:rPr>
              <a:t>, 100, </a:t>
            </a:r>
            <a:r>
              <a:rPr lang="en-US" altLang="ja-JP" b="1" dirty="0" err="1" smtClean="0">
                <a:solidFill>
                  <a:srgbClr val="000000"/>
                </a:solidFill>
                <a:latin typeface="ＭＳ ゴシック"/>
                <a:ea typeface="ＭＳ ゴシック"/>
              </a:rPr>
              <a:t>Params.</a:t>
            </a:r>
            <a:r>
              <a:rPr lang="en-US" altLang="ja-JP" b="1" i="1" dirty="0" err="1" smtClean="0">
                <a:solidFill>
                  <a:srgbClr val="0000C0"/>
                </a:solidFill>
                <a:latin typeface="ＭＳ ゴシック"/>
                <a:ea typeface="ＭＳ ゴシック"/>
              </a:rPr>
              <a:t>HAND_RANDOM</a:t>
            </a:r>
            <a:r>
              <a:rPr lang="en-US" altLang="ja-JP" b="1" i="1" dirty="0" smtClean="0">
                <a:solidFill>
                  <a:srgbClr val="000000"/>
                </a:solidFill>
                <a:latin typeface="ＭＳ ゴシック"/>
                <a:ea typeface="ＭＳ ゴシック"/>
              </a:rPr>
              <a:t>, </a:t>
            </a:r>
            <a:r>
              <a:rPr lang="en-US" altLang="ja-JP" b="1" i="1" dirty="0" smtClean="0">
                <a:solidFill>
                  <a:srgbClr val="7F0055"/>
                </a:solidFill>
                <a:latin typeface="ＭＳ ゴシック"/>
                <a:ea typeface="ＭＳ ゴシック"/>
              </a:rPr>
              <a:t>null</a:t>
            </a:r>
            <a:r>
              <a:rPr lang="en-US" altLang="ja-JP" b="1" i="1" dirty="0" smtClean="0">
                <a:solidFill>
                  <a:srgbClr val="000000"/>
                </a:solidFill>
                <a:latin typeface="ＭＳ ゴシック"/>
                <a:ea typeface="ＭＳ ゴシック"/>
              </a:rPr>
              <a:t>);</a:t>
            </a:r>
          </a:p>
          <a:p>
            <a:endParaRPr kumimoji="1" lang="ja-JP" altLang="en-US" dirty="0"/>
          </a:p>
        </p:txBody>
      </p:sp>
      <p:sp>
        <p:nvSpPr>
          <p:cNvPr id="13" name="テキスト ボックス 12"/>
          <p:cNvSpPr txBox="1"/>
          <p:nvPr/>
        </p:nvSpPr>
        <p:spPr>
          <a:xfrm>
            <a:off x="467544" y="4017258"/>
            <a:ext cx="792088" cy="707886"/>
          </a:xfrm>
          <a:prstGeom prst="rect">
            <a:avLst/>
          </a:prstGeom>
          <a:noFill/>
        </p:spPr>
        <p:txBody>
          <a:bodyPr wrap="square" rtlCol="0">
            <a:spAutoFit/>
          </a:bodyPr>
          <a:lstStyle/>
          <a:p>
            <a:r>
              <a:rPr kumimoji="1" lang="en-US" altLang="ja-JP" sz="4000" dirty="0" err="1" smtClean="0"/>
              <a:t>pl</a:t>
            </a:r>
            <a:endParaRPr kumimoji="1" lang="ja-JP" altLang="en-US" sz="4000" dirty="0"/>
          </a:p>
        </p:txBody>
      </p:sp>
      <p:sp>
        <p:nvSpPr>
          <p:cNvPr id="16" name="下矢印 15"/>
          <p:cNvSpPr/>
          <p:nvPr/>
        </p:nvSpPr>
        <p:spPr>
          <a:xfrm>
            <a:off x="3635896" y="2276872"/>
            <a:ext cx="72008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004048" y="3253626"/>
            <a:ext cx="2592288" cy="369332"/>
          </a:xfrm>
          <a:prstGeom prst="rect">
            <a:avLst/>
          </a:prstGeom>
          <a:noFill/>
        </p:spPr>
        <p:txBody>
          <a:bodyPr wrap="square" rtlCol="0">
            <a:spAutoFit/>
          </a:bodyPr>
          <a:lstStyle/>
          <a:p>
            <a:r>
              <a:rPr kumimoji="1" lang="ja-JP" altLang="en-US" dirty="0" smtClean="0"/>
              <a:t>初期化とかなんとか</a:t>
            </a:r>
            <a:endParaRPr kumimoji="1" lang="ja-JP" altLang="en-US" dirty="0"/>
          </a:p>
        </p:txBody>
      </p:sp>
    </p:spTree>
    <p:extLst>
      <p:ext uri="{BB962C8B-B14F-4D97-AF65-F5344CB8AC3E}">
        <p14:creationId xmlns:p14="http://schemas.microsoft.com/office/powerpoint/2010/main" val="1484946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実際のドミニオンの</a:t>
            </a:r>
            <a:r>
              <a:rPr lang="ja-JP" altLang="en-US" dirty="0" smtClean="0"/>
              <a:t>流れ</a:t>
            </a:r>
            <a:r>
              <a:rPr lang="ja-JP" altLang="en-US" dirty="0"/>
              <a:t>２</a:t>
            </a:r>
            <a:endParaRPr kumimoji="1" lang="ja-JP" altLang="en-US" dirty="0"/>
          </a:p>
        </p:txBody>
      </p:sp>
      <p:sp>
        <p:nvSpPr>
          <p:cNvPr id="4" name="正方形/長方形 3"/>
          <p:cNvSpPr/>
          <p:nvPr/>
        </p:nvSpPr>
        <p:spPr>
          <a:xfrm>
            <a:off x="3131840" y="1556792"/>
            <a:ext cx="1800200" cy="122413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err="1" smtClean="0">
                <a:solidFill>
                  <a:schemeClr val="bg1"/>
                </a:solidFill>
              </a:rPr>
              <a:t>DomCore</a:t>
            </a:r>
            <a:endParaRPr kumimoji="1" lang="ja-JP" altLang="en-US" sz="3200" b="1" dirty="0">
              <a:solidFill>
                <a:schemeClr val="bg1"/>
              </a:solidFill>
            </a:endParaRPr>
          </a:p>
        </p:txBody>
      </p:sp>
      <p:grpSp>
        <p:nvGrpSpPr>
          <p:cNvPr id="5" name="グループ化 4"/>
          <p:cNvGrpSpPr/>
          <p:nvPr/>
        </p:nvGrpSpPr>
        <p:grpSpPr>
          <a:xfrm>
            <a:off x="827584" y="4653136"/>
            <a:ext cx="6264696" cy="1296144"/>
            <a:chOff x="827584" y="4797152"/>
            <a:chExt cx="6264696" cy="1296144"/>
          </a:xfrm>
        </p:grpSpPr>
        <p:sp>
          <p:nvSpPr>
            <p:cNvPr id="6" name="正方形/長方形 5"/>
            <p:cNvSpPr/>
            <p:nvPr/>
          </p:nvSpPr>
          <p:spPr>
            <a:xfrm>
              <a:off x="827584" y="4797152"/>
              <a:ext cx="6264696"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043608"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Player1</a:t>
              </a:r>
              <a:endParaRPr kumimoji="1" lang="ja-JP" altLang="en-US" sz="2800" b="1" dirty="0"/>
            </a:p>
          </p:txBody>
        </p:sp>
        <p:sp>
          <p:nvSpPr>
            <p:cNvPr id="8" name="正方形/長方形 7"/>
            <p:cNvSpPr/>
            <p:nvPr/>
          </p:nvSpPr>
          <p:spPr>
            <a:xfrm>
              <a:off x="2591780"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Player2</a:t>
              </a:r>
              <a:endParaRPr kumimoji="1" lang="ja-JP" altLang="en-US" sz="2800" b="1" dirty="0"/>
            </a:p>
          </p:txBody>
        </p:sp>
        <p:sp>
          <p:nvSpPr>
            <p:cNvPr id="9" name="正方形/長方形 8"/>
            <p:cNvSpPr/>
            <p:nvPr/>
          </p:nvSpPr>
          <p:spPr>
            <a:xfrm>
              <a:off x="4103948"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Player3</a:t>
              </a:r>
              <a:endParaRPr kumimoji="1" lang="ja-JP" altLang="en-US" sz="2800" b="1" dirty="0"/>
            </a:p>
          </p:txBody>
        </p:sp>
        <p:sp>
          <p:nvSpPr>
            <p:cNvPr id="10" name="正方形/長方形 9"/>
            <p:cNvSpPr/>
            <p:nvPr/>
          </p:nvSpPr>
          <p:spPr>
            <a:xfrm>
              <a:off x="5652120" y="5013176"/>
              <a:ext cx="1296144" cy="79208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t>Player4</a:t>
              </a:r>
              <a:endParaRPr kumimoji="1" lang="ja-JP" altLang="en-US" sz="2800" b="1" dirty="0"/>
            </a:p>
          </p:txBody>
        </p:sp>
      </p:grpSp>
      <p:sp>
        <p:nvSpPr>
          <p:cNvPr id="11" name="テキスト ボックス 10"/>
          <p:cNvSpPr txBox="1"/>
          <p:nvPr/>
        </p:nvSpPr>
        <p:spPr>
          <a:xfrm>
            <a:off x="467544" y="4017258"/>
            <a:ext cx="792088" cy="707886"/>
          </a:xfrm>
          <a:prstGeom prst="rect">
            <a:avLst/>
          </a:prstGeom>
          <a:noFill/>
        </p:spPr>
        <p:txBody>
          <a:bodyPr wrap="square" rtlCol="0">
            <a:spAutoFit/>
          </a:bodyPr>
          <a:lstStyle/>
          <a:p>
            <a:r>
              <a:rPr kumimoji="1" lang="en-US" altLang="ja-JP" sz="4000" dirty="0" err="1" smtClean="0"/>
              <a:t>pl</a:t>
            </a:r>
            <a:endParaRPr kumimoji="1" lang="ja-JP" altLang="en-US" sz="4000" dirty="0"/>
          </a:p>
        </p:txBody>
      </p:sp>
      <p:sp>
        <p:nvSpPr>
          <p:cNvPr id="12" name="右矢印 11"/>
          <p:cNvSpPr/>
          <p:nvPr/>
        </p:nvSpPr>
        <p:spPr>
          <a:xfrm rot="7688503">
            <a:off x="1455651" y="3396062"/>
            <a:ext cx="1947615" cy="604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627784" y="3573016"/>
            <a:ext cx="2520280" cy="584775"/>
          </a:xfrm>
          <a:prstGeom prst="rect">
            <a:avLst/>
          </a:prstGeom>
          <a:noFill/>
        </p:spPr>
        <p:txBody>
          <a:bodyPr wrap="square" rtlCol="0">
            <a:spAutoFit/>
          </a:bodyPr>
          <a:lstStyle/>
          <a:p>
            <a:r>
              <a:rPr kumimoji="1" lang="en-US" altLang="ja-JP" sz="3200" dirty="0" err="1" smtClean="0"/>
              <a:t>executeTurn</a:t>
            </a:r>
            <a:endParaRPr kumimoji="1" lang="ja-JP" altLang="en-US" sz="3200" dirty="0"/>
          </a:p>
        </p:txBody>
      </p:sp>
    </p:spTree>
    <p:extLst>
      <p:ext uri="{BB962C8B-B14F-4D97-AF65-F5344CB8AC3E}">
        <p14:creationId xmlns:p14="http://schemas.microsoft.com/office/powerpoint/2010/main" val="1201194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実際のドミニオンの</a:t>
            </a:r>
            <a:r>
              <a:rPr lang="ja-JP" altLang="en-US" dirty="0" smtClean="0"/>
              <a:t>流れ</a:t>
            </a:r>
            <a:r>
              <a:rPr lang="ja-JP" altLang="en-US" dirty="0"/>
              <a:t>３</a:t>
            </a:r>
            <a:endParaRPr kumimoji="1" lang="ja-JP"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1401910"/>
            <a:ext cx="2059259" cy="13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正方形/長方形 14"/>
          <p:cNvSpPr/>
          <p:nvPr/>
        </p:nvSpPr>
        <p:spPr>
          <a:xfrm>
            <a:off x="467544" y="2852936"/>
            <a:ext cx="7776864" cy="3600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3097158" y="2218932"/>
            <a:ext cx="654618" cy="5970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683568" y="3140968"/>
            <a:ext cx="2088232" cy="30243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smtClean="0">
                <a:solidFill>
                  <a:schemeClr val="tx1"/>
                </a:solidFill>
              </a:rPr>
              <a:t>executeDuration</a:t>
            </a:r>
            <a:endParaRPr kumimoji="1" lang="en-US" altLang="ja-JP" sz="2000" dirty="0" smtClean="0">
              <a:solidFill>
                <a:schemeClr val="tx1"/>
              </a:solidFill>
            </a:endParaRPr>
          </a:p>
          <a:p>
            <a:pPr algn="ctr"/>
            <a:endParaRPr kumimoji="1" lang="en-US" altLang="ja-JP" sz="2000" dirty="0" smtClean="0">
              <a:solidFill>
                <a:schemeClr val="tx1"/>
              </a:solidFill>
            </a:endParaRPr>
          </a:p>
          <a:p>
            <a:pPr algn="ctr"/>
            <a:r>
              <a:rPr lang="ja-JP" altLang="en-US" sz="2000" dirty="0">
                <a:solidFill>
                  <a:schemeClr val="tx1"/>
                </a:solidFill>
              </a:rPr>
              <a:t>持続効果の実行</a:t>
            </a:r>
            <a:endParaRPr kumimoji="1" lang="ja-JP" altLang="en-US" sz="2000" dirty="0">
              <a:solidFill>
                <a:schemeClr val="tx1"/>
              </a:solidFill>
            </a:endParaRPr>
          </a:p>
        </p:txBody>
      </p:sp>
      <p:sp>
        <p:nvSpPr>
          <p:cNvPr id="22" name="正方形/長方形 21"/>
          <p:cNvSpPr/>
          <p:nvPr/>
        </p:nvSpPr>
        <p:spPr>
          <a:xfrm>
            <a:off x="3339996" y="3140968"/>
            <a:ext cx="2088232" cy="30243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smtClean="0">
                <a:solidFill>
                  <a:schemeClr val="tx1"/>
                </a:solidFill>
              </a:rPr>
              <a:t>aiTurn</a:t>
            </a:r>
            <a:endParaRPr kumimoji="1" lang="en-US" altLang="ja-JP" sz="2000" dirty="0" smtClean="0">
              <a:solidFill>
                <a:schemeClr val="tx1"/>
              </a:solidFill>
            </a:endParaRPr>
          </a:p>
          <a:p>
            <a:pPr algn="ctr"/>
            <a:r>
              <a:rPr lang="en-US" altLang="ja-JP" sz="2000" dirty="0" smtClean="0">
                <a:solidFill>
                  <a:schemeClr val="tx1"/>
                </a:solidFill>
              </a:rPr>
              <a:t>AI</a:t>
            </a:r>
            <a:r>
              <a:rPr lang="ja-JP" altLang="en-US" sz="2000" dirty="0" smtClean="0">
                <a:solidFill>
                  <a:schemeClr val="tx1"/>
                </a:solidFill>
              </a:rPr>
              <a:t>のターン実行</a:t>
            </a:r>
            <a:endParaRPr lang="en-US" altLang="ja-JP" sz="2000" dirty="0" smtClean="0">
              <a:solidFill>
                <a:schemeClr val="tx1"/>
              </a:solidFill>
            </a:endParaRPr>
          </a:p>
          <a:p>
            <a:pPr algn="ctr"/>
            <a:endParaRPr kumimoji="1" lang="en-US" altLang="ja-JP" sz="2000" b="1" dirty="0" smtClean="0">
              <a:solidFill>
                <a:srgbClr val="FF0000"/>
              </a:solidFill>
            </a:endParaRPr>
          </a:p>
          <a:p>
            <a:pPr algn="ctr"/>
            <a:r>
              <a:rPr kumimoji="1" lang="ja-JP" altLang="en-US" sz="2000" b="1" dirty="0" smtClean="0">
                <a:solidFill>
                  <a:srgbClr val="FF0000"/>
                </a:solidFill>
              </a:rPr>
              <a:t>抽象メソッド</a:t>
            </a:r>
            <a:endParaRPr kumimoji="1" lang="ja-JP" altLang="en-US" sz="2000" b="1" dirty="0">
              <a:solidFill>
                <a:srgbClr val="FF0000"/>
              </a:solidFill>
            </a:endParaRPr>
          </a:p>
        </p:txBody>
      </p:sp>
      <p:sp>
        <p:nvSpPr>
          <p:cNvPr id="23" name="正方形/長方形 22"/>
          <p:cNvSpPr/>
          <p:nvPr/>
        </p:nvSpPr>
        <p:spPr>
          <a:xfrm>
            <a:off x="6012160" y="3140968"/>
            <a:ext cx="2088232" cy="302433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err="1" smtClean="0">
                <a:solidFill>
                  <a:schemeClr val="tx1"/>
                </a:solidFill>
              </a:rPr>
              <a:t>cleanUp</a:t>
            </a:r>
            <a:endParaRPr lang="en-US" altLang="ja-JP" sz="2000" dirty="0" smtClean="0">
              <a:solidFill>
                <a:schemeClr val="tx1"/>
              </a:solidFill>
            </a:endParaRPr>
          </a:p>
          <a:p>
            <a:pPr algn="ctr"/>
            <a:endParaRPr lang="en-US" altLang="ja-JP" sz="2000" dirty="0" smtClean="0">
              <a:solidFill>
                <a:schemeClr val="tx1"/>
              </a:solidFill>
            </a:endParaRPr>
          </a:p>
          <a:p>
            <a:pPr algn="ctr"/>
            <a:r>
              <a:rPr lang="ja-JP" altLang="en-US" sz="2000" dirty="0" smtClean="0">
                <a:solidFill>
                  <a:schemeClr val="tx1"/>
                </a:solidFill>
              </a:rPr>
              <a:t>クリーンアップ</a:t>
            </a:r>
            <a:endParaRPr lang="en-US" altLang="ja-JP" sz="2000" dirty="0" smtClean="0">
              <a:solidFill>
                <a:schemeClr val="tx1"/>
              </a:solidFill>
            </a:endParaRPr>
          </a:p>
        </p:txBody>
      </p:sp>
      <p:sp>
        <p:nvSpPr>
          <p:cNvPr id="21" name="右矢印 20"/>
          <p:cNvSpPr/>
          <p:nvPr/>
        </p:nvSpPr>
        <p:spPr>
          <a:xfrm>
            <a:off x="2859860" y="4113076"/>
            <a:ext cx="436643"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5503509" y="4113076"/>
            <a:ext cx="436643"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1605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aiTurn</a:t>
            </a:r>
            <a:r>
              <a:rPr kumimoji="1" lang="ja-JP" altLang="en-US" dirty="0" smtClean="0"/>
              <a:t>の中身は？</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en-US" altLang="ja-JP" dirty="0" smtClean="0"/>
              <a:t>Player</a:t>
            </a:r>
            <a:r>
              <a:rPr lang="ja-JP" altLang="en-US" dirty="0"/>
              <a:t>クラス</a:t>
            </a:r>
            <a:r>
              <a:rPr lang="ja-JP" altLang="en-US" dirty="0" smtClean="0"/>
              <a:t>はあくまで抽象クラス</a:t>
            </a:r>
            <a:endParaRPr lang="en-US" altLang="ja-JP" dirty="0" smtClean="0"/>
          </a:p>
          <a:p>
            <a:endParaRPr kumimoji="1" lang="en-US" altLang="ja-JP" dirty="0" smtClean="0"/>
          </a:p>
          <a:p>
            <a:r>
              <a:rPr kumimoji="1" lang="en-US" altLang="ja-JP" dirty="0" smtClean="0"/>
              <a:t>Player</a:t>
            </a:r>
            <a:r>
              <a:rPr kumimoji="1" lang="ja-JP" altLang="en-US" dirty="0" smtClean="0"/>
              <a:t>クラスを継承するクラスを作ることで初めてドミニオンをプレイさせることが可能</a:t>
            </a:r>
            <a:endParaRPr kumimoji="1" lang="en-US" altLang="ja-JP" dirty="0" smtClean="0"/>
          </a:p>
          <a:p>
            <a:endParaRPr kumimoji="1" lang="ja-JP" altLang="en-US" dirty="0"/>
          </a:p>
        </p:txBody>
      </p:sp>
    </p:spTree>
    <p:extLst>
      <p:ext uri="{BB962C8B-B14F-4D97-AF65-F5344CB8AC3E}">
        <p14:creationId xmlns:p14="http://schemas.microsoft.com/office/powerpoint/2010/main" val="2882940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aiTurn</a:t>
            </a:r>
            <a:r>
              <a:rPr kumimoji="1" lang="ja-JP" altLang="en-US" dirty="0" smtClean="0"/>
              <a:t>の例：</a:t>
            </a:r>
            <a:r>
              <a:rPr kumimoji="1" lang="en-US" altLang="ja-JP" dirty="0" err="1" smtClean="0"/>
              <a:t>GaSysPlayer</a:t>
            </a:r>
            <a:r>
              <a:rPr kumimoji="1" lang="ja-JP" altLang="en-US" dirty="0" smtClean="0"/>
              <a:t>の場合</a:t>
            </a:r>
            <a:endParaRPr kumimoji="1" lang="ja-JP" altLang="en-US" dirty="0"/>
          </a:p>
        </p:txBody>
      </p:sp>
      <p:sp>
        <p:nvSpPr>
          <p:cNvPr id="5" name="テキスト ボックス 4"/>
          <p:cNvSpPr txBox="1"/>
          <p:nvPr/>
        </p:nvSpPr>
        <p:spPr>
          <a:xfrm>
            <a:off x="467544" y="1412776"/>
            <a:ext cx="6624736" cy="584775"/>
          </a:xfrm>
          <a:prstGeom prst="rect">
            <a:avLst/>
          </a:prstGeom>
          <a:noFill/>
        </p:spPr>
        <p:txBody>
          <a:bodyPr wrap="square" rtlCol="0">
            <a:spAutoFit/>
          </a:bodyPr>
          <a:lstStyle/>
          <a:p>
            <a:r>
              <a:rPr kumimoji="1" lang="en-US" altLang="ja-JP" sz="3200" dirty="0" smtClean="0"/>
              <a:t>aiTurn1:</a:t>
            </a:r>
            <a:r>
              <a:rPr kumimoji="1" lang="ja-JP" altLang="en-US" sz="3200" dirty="0" smtClean="0"/>
              <a:t>アクションフェイズ</a:t>
            </a:r>
            <a:endParaRPr kumimoji="1" lang="ja-JP" altLang="en-US" sz="3200" dirty="0"/>
          </a:p>
        </p:txBody>
      </p:sp>
      <p:sp>
        <p:nvSpPr>
          <p:cNvPr id="6" name="正方形/長方形 5"/>
          <p:cNvSpPr/>
          <p:nvPr/>
        </p:nvSpPr>
        <p:spPr>
          <a:xfrm>
            <a:off x="454652" y="2996952"/>
            <a:ext cx="2160240" cy="15841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useAction</a:t>
            </a:r>
            <a:r>
              <a:rPr kumimoji="1" lang="en-US" altLang="ja-JP" dirty="0" smtClean="0">
                <a:solidFill>
                  <a:schemeClr val="tx1"/>
                </a:solidFill>
              </a:rPr>
              <a:t>()</a:t>
            </a:r>
          </a:p>
          <a:p>
            <a:pPr algn="ctr"/>
            <a:r>
              <a:rPr kumimoji="1" lang="en-US" altLang="ja-JP" dirty="0" smtClean="0">
                <a:solidFill>
                  <a:schemeClr val="tx1"/>
                </a:solidFill>
              </a:rPr>
              <a:t>312</a:t>
            </a:r>
            <a:r>
              <a:rPr kumimoji="1" lang="ja-JP" altLang="en-US" dirty="0" smtClean="0">
                <a:solidFill>
                  <a:schemeClr val="tx1"/>
                </a:solidFill>
              </a:rPr>
              <a:t>行目</a:t>
            </a:r>
            <a:r>
              <a:rPr lang="ja-JP" altLang="en-US" dirty="0" smtClean="0">
                <a:solidFill>
                  <a:schemeClr val="tx1"/>
                </a:solidFill>
              </a:rPr>
              <a:t>で呼び出し</a:t>
            </a:r>
            <a:endParaRPr lang="en-US" altLang="ja-JP" dirty="0" smtClean="0">
              <a:solidFill>
                <a:schemeClr val="tx1"/>
              </a:solidFill>
            </a:endParaRPr>
          </a:p>
          <a:p>
            <a:pPr algn="ctr"/>
            <a:r>
              <a:rPr kumimoji="1" lang="ja-JP" altLang="en-US" dirty="0" smtClean="0">
                <a:solidFill>
                  <a:schemeClr val="tx1"/>
                </a:solidFill>
              </a:rPr>
              <a:t>本体は</a:t>
            </a:r>
            <a:r>
              <a:rPr kumimoji="1" lang="en-US" altLang="ja-JP" dirty="0" smtClean="0">
                <a:solidFill>
                  <a:schemeClr val="tx1"/>
                </a:solidFill>
              </a:rPr>
              <a:t>88</a:t>
            </a:r>
            <a:r>
              <a:rPr kumimoji="1" lang="ja-JP" altLang="en-US" dirty="0" smtClean="0">
                <a:solidFill>
                  <a:schemeClr val="tx1"/>
                </a:solidFill>
              </a:rPr>
              <a:t>行目から</a:t>
            </a:r>
            <a:endParaRPr kumimoji="1" lang="ja-JP" altLang="en-US" dirty="0">
              <a:solidFill>
                <a:schemeClr val="tx1"/>
              </a:solidFill>
            </a:endParaRPr>
          </a:p>
        </p:txBody>
      </p:sp>
      <p:sp>
        <p:nvSpPr>
          <p:cNvPr id="7" name="テキスト ボックス 6"/>
          <p:cNvSpPr txBox="1"/>
          <p:nvPr/>
        </p:nvSpPr>
        <p:spPr>
          <a:xfrm>
            <a:off x="467544" y="2564904"/>
            <a:ext cx="2016224" cy="369332"/>
          </a:xfrm>
          <a:prstGeom prst="rect">
            <a:avLst/>
          </a:prstGeom>
          <a:noFill/>
        </p:spPr>
        <p:txBody>
          <a:bodyPr wrap="square" rtlCol="0">
            <a:spAutoFit/>
          </a:bodyPr>
          <a:lstStyle/>
          <a:p>
            <a:r>
              <a:rPr kumimoji="1" lang="en-US" altLang="ja-JP" dirty="0" err="1" smtClean="0"/>
              <a:t>GaSysPlayer</a:t>
            </a:r>
            <a:endParaRPr kumimoji="1" lang="ja-JP" altLang="en-US" dirty="0"/>
          </a:p>
        </p:txBody>
      </p:sp>
      <p:sp>
        <p:nvSpPr>
          <p:cNvPr id="8" name="右矢印 7"/>
          <p:cNvSpPr/>
          <p:nvPr/>
        </p:nvSpPr>
        <p:spPr>
          <a:xfrm>
            <a:off x="2987824" y="3320988"/>
            <a:ext cx="1152128" cy="93610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427984" y="2996952"/>
            <a:ext cx="3744416" cy="3600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solidFill>
              </a:rPr>
              <a:t>useCard</a:t>
            </a:r>
            <a:r>
              <a:rPr kumimoji="1" lang="en-US" altLang="ja-JP" dirty="0" smtClean="0">
                <a:solidFill>
                  <a:schemeClr val="tx1"/>
                </a:solidFill>
              </a:rPr>
              <a:t>(card)</a:t>
            </a:r>
          </a:p>
          <a:p>
            <a:pPr algn="ctr"/>
            <a:r>
              <a:rPr lang="en-US" altLang="ja-JP" dirty="0" smtClean="0">
                <a:solidFill>
                  <a:schemeClr val="tx1"/>
                </a:solidFill>
              </a:rPr>
              <a:t>528</a:t>
            </a:r>
            <a:r>
              <a:rPr kumimoji="1" lang="ja-JP" altLang="en-US" dirty="0" smtClean="0">
                <a:solidFill>
                  <a:schemeClr val="tx1"/>
                </a:solidFill>
              </a:rPr>
              <a:t>行目</a:t>
            </a:r>
            <a:endParaRPr lang="en-US" altLang="ja-JP" dirty="0" smtClean="0">
              <a:solidFill>
                <a:schemeClr val="tx1"/>
              </a:solidFill>
            </a:endParaRPr>
          </a:p>
          <a:p>
            <a:pPr algn="ctr"/>
            <a:r>
              <a:rPr lang="ja-JP" altLang="en-US" dirty="0" smtClean="0">
                <a:solidFill>
                  <a:schemeClr val="tx1"/>
                </a:solidFill>
              </a:rPr>
              <a:t>残りアクションがなかったり、</a:t>
            </a:r>
            <a:endParaRPr lang="en-US" altLang="ja-JP" dirty="0" smtClean="0">
              <a:solidFill>
                <a:schemeClr val="tx1"/>
              </a:solidFill>
            </a:endParaRPr>
          </a:p>
          <a:p>
            <a:pPr algn="ctr"/>
            <a:r>
              <a:rPr lang="ja-JP" altLang="en-US" dirty="0" smtClean="0">
                <a:solidFill>
                  <a:schemeClr val="tx1"/>
                </a:solidFill>
              </a:rPr>
              <a:t>アクションカード以外を指定するとエラーを返すようになっている</a:t>
            </a:r>
            <a:endParaRPr lang="en-US" altLang="ja-JP" dirty="0" smtClean="0">
              <a:solidFill>
                <a:schemeClr val="tx1"/>
              </a:solidFill>
            </a:endParaRPr>
          </a:p>
          <a:p>
            <a:pPr algn="ctr"/>
            <a:endParaRPr kumimoji="1" lang="en-US" altLang="ja-JP" dirty="0">
              <a:solidFill>
                <a:schemeClr val="tx1"/>
              </a:solidFill>
            </a:endParaRPr>
          </a:p>
          <a:p>
            <a:pPr algn="ctr"/>
            <a:r>
              <a:rPr lang="ja-JP" altLang="en-US" dirty="0" smtClean="0">
                <a:solidFill>
                  <a:schemeClr val="tx1"/>
                </a:solidFill>
              </a:rPr>
              <a:t>カードの効果の定義はここで</a:t>
            </a:r>
            <a:endParaRPr lang="en-US" altLang="ja-JP" dirty="0" smtClean="0">
              <a:solidFill>
                <a:schemeClr val="tx1"/>
              </a:solidFill>
            </a:endParaRPr>
          </a:p>
          <a:p>
            <a:pPr algn="ctr"/>
            <a:r>
              <a:rPr lang="ja-JP" altLang="en-US" dirty="0" smtClean="0">
                <a:solidFill>
                  <a:schemeClr val="tx1"/>
                </a:solidFill>
              </a:rPr>
              <a:t>行われている</a:t>
            </a:r>
            <a:endParaRPr kumimoji="1" lang="ja-JP" altLang="en-US" dirty="0">
              <a:solidFill>
                <a:schemeClr val="tx1"/>
              </a:solidFill>
            </a:endParaRPr>
          </a:p>
        </p:txBody>
      </p:sp>
      <p:sp>
        <p:nvSpPr>
          <p:cNvPr id="10" name="テキスト ボックス 9"/>
          <p:cNvSpPr txBox="1"/>
          <p:nvPr/>
        </p:nvSpPr>
        <p:spPr>
          <a:xfrm>
            <a:off x="4427984" y="2532638"/>
            <a:ext cx="2016224" cy="369332"/>
          </a:xfrm>
          <a:prstGeom prst="rect">
            <a:avLst/>
          </a:prstGeom>
          <a:noFill/>
        </p:spPr>
        <p:txBody>
          <a:bodyPr wrap="square" rtlCol="0">
            <a:spAutoFit/>
          </a:bodyPr>
          <a:lstStyle/>
          <a:p>
            <a:r>
              <a:rPr kumimoji="1" lang="en-US" altLang="ja-JP" dirty="0" smtClean="0"/>
              <a:t>Player</a:t>
            </a:r>
            <a:endParaRPr kumimoji="1" lang="ja-JP" altLang="en-US" dirty="0"/>
          </a:p>
        </p:txBody>
      </p:sp>
    </p:spTree>
    <p:extLst>
      <p:ext uri="{BB962C8B-B14F-4D97-AF65-F5344CB8AC3E}">
        <p14:creationId xmlns:p14="http://schemas.microsoft.com/office/powerpoint/2010/main" val="8864260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313</TotalTime>
  <Words>1475</Words>
  <Application>Microsoft Office PowerPoint</Application>
  <PresentationFormat>画面に合わせる (4:3)</PresentationFormat>
  <Paragraphs>345</Paragraphs>
  <Slides>38</Slides>
  <Notes>0</Notes>
  <HiddenSlides>0</HiddenSlides>
  <MMClips>0</MMClips>
  <ScaleCrop>false</ScaleCrop>
  <HeadingPairs>
    <vt:vector size="4" baseType="variant">
      <vt:variant>
        <vt:lpstr>テーマ</vt:lpstr>
      </vt:variant>
      <vt:variant>
        <vt:i4>1</vt:i4>
      </vt:variant>
      <vt:variant>
        <vt:lpstr>スライド タイトル</vt:lpstr>
      </vt:variant>
      <vt:variant>
        <vt:i4>38</vt:i4>
      </vt:variant>
    </vt:vector>
  </HeadingPairs>
  <TitlesOfParts>
    <vt:vector size="39" baseType="lpstr">
      <vt:lpstr>ナチュラル</vt:lpstr>
      <vt:lpstr>ドミニオンＡＩ 現状と展望と課題</vt:lpstr>
      <vt:lpstr>現在のプログラムの構成</vt:lpstr>
      <vt:lpstr>第１章　DomCore</vt:lpstr>
      <vt:lpstr>DomCoreの役割</vt:lpstr>
      <vt:lpstr>実際のドミニオンの流れ１ （コード追いながら）</vt:lpstr>
      <vt:lpstr>実際のドミニオンの流れ２</vt:lpstr>
      <vt:lpstr>実際のドミニオンの流れ３</vt:lpstr>
      <vt:lpstr>aiTurnの中身は？</vt:lpstr>
      <vt:lpstr>aiTurnの例：GaSysPlayerの場合</vt:lpstr>
      <vt:lpstr>useCardの例１：屑屋を使おう！</vt:lpstr>
      <vt:lpstr>useCardの例２：魔女を使おう！</vt:lpstr>
      <vt:lpstr>aiTurnの例：GaSysPlayerの場合</vt:lpstr>
      <vt:lpstr>aiTurnの例：GaSysPlayerの場合</vt:lpstr>
      <vt:lpstr>結果の出力</vt:lpstr>
      <vt:lpstr>ターン終了！お疲れ様でした やっとドミニオンが出来ます！</vt:lpstr>
      <vt:lpstr>ところで忘れてませんか？</vt:lpstr>
      <vt:lpstr>第２章　GaSys</vt:lpstr>
      <vt:lpstr>GaSysとは</vt:lpstr>
      <vt:lpstr>GaSysの流れ１</vt:lpstr>
      <vt:lpstr>GaSysの流れ2</vt:lpstr>
      <vt:lpstr>ＷＡＲＮＩＮＧ！</vt:lpstr>
      <vt:lpstr>GaSysPlayerのパラメータについて</vt:lpstr>
      <vt:lpstr>GaSysのパラメータ1 myDeckMat</vt:lpstr>
      <vt:lpstr>GaSysのパラメータ2 othersDeckMat</vt:lpstr>
      <vt:lpstr>GaSysのパラメータ3 supplyMat</vt:lpstr>
      <vt:lpstr>GaSysのパラメータ4 deckCntMat</vt:lpstr>
      <vt:lpstr>GaSysのパラメータ5 endTurnMat</vt:lpstr>
      <vt:lpstr>GaSysのパラメータ6 victryDiffMat</vt:lpstr>
      <vt:lpstr>GaSysのパラメータ7 positionMat</vt:lpstr>
      <vt:lpstr>実際のコードを見ると</vt:lpstr>
      <vt:lpstr>遺伝アルゴリズムは？</vt:lpstr>
      <vt:lpstr>どのように子を作っているか？</vt:lpstr>
      <vt:lpstr>第３章　LogLerning</vt:lpstr>
      <vt:lpstr>もう疲れた</vt:lpstr>
      <vt:lpstr>第４章　DomGUI</vt:lpstr>
      <vt:lpstr>そろそろ帰りたい</vt:lpstr>
      <vt:lpstr>残りは読者の演習課題とする （正直どうでもいい）</vt:lpstr>
      <vt:lpstr>おわり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denjo</dc:creator>
  <cp:lastModifiedBy>denjo</cp:lastModifiedBy>
  <cp:revision>21</cp:revision>
  <dcterms:created xsi:type="dcterms:W3CDTF">2014-03-04T12:09:10Z</dcterms:created>
  <dcterms:modified xsi:type="dcterms:W3CDTF">2014-03-04T17:22:35Z</dcterms:modified>
</cp:coreProperties>
</file>