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8" r:id="rId4"/>
    <p:sldId id="291" r:id="rId5"/>
    <p:sldId id="263" r:id="rId6"/>
    <p:sldId id="278" r:id="rId7"/>
    <p:sldId id="279" r:id="rId8"/>
    <p:sldId id="296" r:id="rId9"/>
    <p:sldId id="294" r:id="rId10"/>
    <p:sldId id="304" r:id="rId11"/>
    <p:sldId id="305" r:id="rId12"/>
    <p:sldId id="283" r:id="rId13"/>
    <p:sldId id="306" r:id="rId14"/>
    <p:sldId id="297" r:id="rId15"/>
    <p:sldId id="298" r:id="rId16"/>
    <p:sldId id="282" r:id="rId17"/>
    <p:sldId id="299" r:id="rId18"/>
    <p:sldId id="309" r:id="rId19"/>
    <p:sldId id="301" r:id="rId20"/>
    <p:sldId id="302" r:id="rId21"/>
    <p:sldId id="303" r:id="rId22"/>
    <p:sldId id="300" r:id="rId23"/>
    <p:sldId id="307" r:id="rId24"/>
    <p:sldId id="310" r:id="rId25"/>
    <p:sldId id="312" r:id="rId26"/>
    <p:sldId id="313" r:id="rId27"/>
    <p:sldId id="314" r:id="rId28"/>
    <p:sldId id="315" r:id="rId29"/>
    <p:sldId id="29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92"/>
    <a:srgbClr val="920000"/>
    <a:srgbClr val="AEB0B2"/>
    <a:srgbClr val="0049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95" autoAdjust="0"/>
  </p:normalViewPr>
  <p:slideViewPr>
    <p:cSldViewPr>
      <p:cViewPr varScale="1">
        <p:scale>
          <a:sx n="98" d="100"/>
          <a:sy n="9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5E0A297-7750-4B0F-B2CB-27A7B65F8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70C5C7C-C6FE-45D2-9154-AE2F92F7C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43527-B0ED-4E1B-ABF0-AD810C10E2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947AD-81B7-4660-BD55-4C0DA86E203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625" y="5157788"/>
            <a:ext cx="6985000" cy="1008062"/>
          </a:xfrm>
          <a:ln algn="ctr"/>
        </p:spPr>
        <p:txBody>
          <a:bodyPr lIns="0"/>
          <a:lstStyle>
            <a:lvl1pPr marL="0" indent="0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2625" y="3429000"/>
            <a:ext cx="6985000" cy="1441450"/>
          </a:xfrm>
          <a:ln algn="ctr"/>
        </p:spPr>
        <p:txBody>
          <a:bodyPr lIns="0" anchor="b"/>
          <a:lstStyle>
            <a:lvl1pPr>
              <a:defRPr sz="24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2625" y="4870450"/>
            <a:ext cx="6985000" cy="287338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080D1567-1D8B-49B3-B174-633F5F13B89A}" type="datetime4">
              <a:rPr lang="en-US"/>
              <a:pPr>
                <a:defRPr/>
              </a:pPr>
              <a:t>April 15, 2011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0DC06CBC-AE4A-42E6-A2AA-BED0231F8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8213" y="692150"/>
            <a:ext cx="1408112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59113" y="692150"/>
            <a:ext cx="40767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98B097EC-7429-4D87-81C7-4E8F319DB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0D1567-1D8B-49B3-B174-633F5F13B89A}" type="datetime4">
              <a:rPr lang="en-US" smtClean="0"/>
              <a:pPr>
                <a:defRPr/>
              </a:pPr>
              <a:t>April 15, 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85B1A7A4-9176-49C8-A5D6-820071DC5F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6E5E60A6-37CB-4338-A60C-CD3B6C915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9259D939-F9B7-4318-AC11-FF1BE83C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DB33767B-0EF3-48C4-AE0A-07E35F9F9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8AB22085-A2D0-46FB-9A75-BC4A43377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81AD2637-C703-4161-B890-755A88CD6D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BB1F2572-D269-42BA-AA73-82F652F819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85B1A7A4-9176-49C8-A5D6-820071DC5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6D84CF9F-1700-4586-B62A-F669E5808D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0DC06CBC-AE4A-42E6-A2AA-BED0231F8F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98B097EC-7429-4D87-81C7-4E8F319DBE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6E5E60A6-37CB-4338-A60C-CD3B6C915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59113" y="2133600"/>
            <a:ext cx="2741612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3125" y="2133600"/>
            <a:ext cx="2743200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9259D939-F9B7-4318-AC11-FF1BE83C2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DB33767B-0EF3-48C4-AE0A-07E35F9F9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8AB22085-A2D0-46FB-9A75-BC4A43377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81AD2637-C703-4161-B890-755A88CD6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BB1F2572-D269-42BA-AA73-82F652F81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6D84CF9F-1700-4586-B62A-F669E5808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page_back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59113" y="2133600"/>
            <a:ext cx="56372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Lorem ipsum</a:t>
            </a:r>
          </a:p>
          <a:p>
            <a:pPr lvl="1"/>
            <a:r>
              <a:rPr lang="en-US" smtClean="0"/>
              <a:t>Lorem ipsum</a:t>
            </a:r>
          </a:p>
          <a:p>
            <a:pPr lvl="2"/>
            <a:r>
              <a:rPr lang="en-US" smtClean="0"/>
              <a:t>Lorem ipsum</a:t>
            </a:r>
          </a:p>
          <a:p>
            <a:pPr lvl="3"/>
            <a:r>
              <a:rPr lang="en-US" smtClean="0"/>
              <a:t>Lorem ipsum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308725"/>
            <a:ext cx="11509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689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lv-LV"/>
              <a:t>page </a:t>
            </a:r>
            <a:fld id="{2DA6323E-1B0B-4AA9-8598-2303F1F43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692150"/>
            <a:ext cx="54006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Blip>
          <a:blip r:embed="rId14"/>
        </a:buBlip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Blip>
          <a:blip r:embed="rId14"/>
        </a:buBlip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Blip>
          <a:blip r:embed="rId14"/>
        </a:buBlip>
        <a:defRPr sz="16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Blip>
          <a:blip r:embed="rId14"/>
        </a:buBlip>
        <a:defRPr sz="1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4/15/2011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lv-LV" smtClean="0"/>
              <a:t>page </a:t>
            </a:r>
            <a:fld id="{2DA6323E-1B0B-4AA9-8598-2303F1F432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un.com/jacobc/entry/junit_theories" TargetMode="External"/><Relationship Id="rId2" Type="http://schemas.openxmlformats.org/officeDocument/2006/relationships/hyperlink" Target="http://isagoksu.com/2009/development/agile-development/test-driven-development/using-junit-parameterized-annotati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isagoksu.com/2009/development/agile-development/test-driven-development/using-junit-datapoints-and-theori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 algn="r" eaLnBrk="1" hangingPunct="1"/>
            <a:r>
              <a:rPr lang="en-US" smtClean="0"/>
              <a:t>Viktor Savonin</a:t>
            </a:r>
            <a:endParaRPr lang="ru-RU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A12B8-FA1A-440F-AC09-C5895C5E41EF}" type="datetime4">
              <a:rPr lang="en-US"/>
              <a:pPr>
                <a:defRPr/>
              </a:pPr>
              <a:t>April 15, 2011</a:t>
            </a:fld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3600" dirty="0" err="1" smtClean="0"/>
              <a:t>Junit</a:t>
            </a:r>
            <a:r>
              <a:rPr lang="en-US" sz="3600" dirty="0" smtClean="0"/>
              <a:t> 4.5 enhancements</a:t>
            </a: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Structure of parameterized test:</a:t>
            </a:r>
          </a:p>
          <a:p>
            <a:pPr eaLnBrk="1" hangingPunct="1">
              <a:buNone/>
            </a:pPr>
            <a:endParaRPr lang="en-US" sz="2400" dirty="0" smtClean="0">
              <a:solidFill>
                <a:srgbClr val="006892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Mark class with @</a:t>
            </a:r>
            <a:r>
              <a:rPr lang="en-US" sz="2400" dirty="0" err="1" smtClean="0">
                <a:solidFill>
                  <a:schemeClr val="tx1"/>
                </a:solidFill>
              </a:rPr>
              <a:t>RunWith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Parameterized.class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 static method that generates and returns test data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 single constructor that stores the test data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A </a:t>
            </a:r>
            <a:r>
              <a:rPr lang="en-US" sz="2400" smtClean="0">
                <a:solidFill>
                  <a:schemeClr val="tx1"/>
                </a:solidFill>
              </a:rPr>
              <a:t>test</a:t>
            </a:r>
            <a:endParaRPr lang="en-US" sz="2400" dirty="0" smtClean="0">
              <a:solidFill>
                <a:schemeClr val="tx1"/>
              </a:solidFill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To mark a test class as a parameterized test, 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you must first annotate it with: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Parameterized.class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PVNCalculatorTest_Parameterized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other code</a:t>
            </a:r>
          </a:p>
          <a:p>
            <a:pPr eaLnBrk="1" hangingPunct="1"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70C0"/>
                </a:solidFill>
                <a:cs typeface="Courier New" pitchFamily="49" charset="0"/>
              </a:rPr>
              <a:t>The method that generates test data 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rgbClr val="0070C0"/>
                </a:solidFill>
                <a:cs typeface="Courier New" pitchFamily="49" charset="0"/>
              </a:rPr>
              <a:t>must be annotated with @Parameters, 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rgbClr val="0070C0"/>
                </a:solidFill>
                <a:cs typeface="Courier New" pitchFamily="49" charset="0"/>
              </a:rPr>
              <a:t>and it must return a Collection of Arrays.</a:t>
            </a:r>
            <a:endParaRPr lang="en-US" sz="2400" dirty="0" smtClean="0">
              <a:solidFill>
                <a:srgbClr val="006892"/>
              </a:solidFill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Parameterized.Parameters</a:t>
            </a:r>
            <a:endParaRPr lang="en-US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Collection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Object[][] {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{2000, 1000, 180},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{2011, 1000, 210}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Set up test data: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Parameterized.Parameters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Collection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Object[][] {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{2000, 1000, 180},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{2011, 1000, 210}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year;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double income;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expectedPvn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PVNCalculatorTest_Parameterized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year, double income, double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expectedPvn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this.year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year;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this.income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income;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this.expectedPvn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expectedPvn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12" y="3143248"/>
            <a:ext cx="25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072198" y="2285992"/>
            <a:ext cx="2857520" cy="12858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Prepare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all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test cases here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714876" y="2714620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 rot="20466083">
            <a:off x="3296445" y="3807246"/>
            <a:ext cx="2416270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000760" y="3929066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Test code: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income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expectedPvn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calculator = new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calculateTest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double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realPvn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income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expectedPvn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realPvn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Parameterized.class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PVNCalculatorTest_Parameterized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endParaRPr lang="en-US" sz="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calculator = new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endParaRPr lang="en-US" sz="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Parameterized.Parameters</a:t>
            </a:r>
            <a:endParaRPr lang="en-US" sz="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Collection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Object[][] {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{2000, 1000, 180},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{2011, 1000, 210}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year;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double income,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expectedPvn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endParaRPr lang="en-US" sz="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PVNCalculatorTest_Parameterized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year, double income, double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expectedPvn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this.year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year;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this.income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income;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this.expectedPvn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expectedPvn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@Test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calculateTest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realPvn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(year, income);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expectedPvn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realPvn</a:t>
            </a: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Theories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1A7A4-9176-49C8-A5D6-820071DC5F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Structure of theory class: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Mark class with @</a:t>
            </a:r>
            <a:r>
              <a:rPr lang="en-US" sz="2400" dirty="0" err="1" smtClean="0">
                <a:solidFill>
                  <a:schemeClr val="tx1"/>
                </a:solidFill>
              </a:rPr>
              <a:t>RunWith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Theories.class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cs typeface="Courier New" pitchFamily="49" charset="0"/>
              </a:rPr>
              <a:t>A data method that generates and returns test data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cs typeface="Courier New" pitchFamily="49" charset="0"/>
              </a:rPr>
              <a:t>A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To mark a test class as a theory test, 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you must first annotate it with:</a:t>
            </a:r>
          </a:p>
          <a:p>
            <a:pPr eaLnBrk="1" hangingPunct="1">
              <a:buNone/>
            </a:pPr>
            <a:endParaRPr lang="en-US" sz="2400" b="1" dirty="0" smtClean="0">
              <a:solidFill>
                <a:srgbClr val="00689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Theories.class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PVNCalculatorTest_Theories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other code</a:t>
            </a:r>
          </a:p>
          <a:p>
            <a:pPr eaLnBrk="1" hangingPunct="1"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Set up test data: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 variant: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DataPoint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static Object[] testData1 = new Object[] {2000, 1000D, 180D};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DataPoint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static Object[] testData2 = new Object[] {2011, 1000D, 210D};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Second variant: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DataPoints</a:t>
            </a:r>
            <a:endParaRPr lang="en-US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Object[]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new Object[] {new Object[]{2000, 1000D, 180D},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new Object[]{2011, 1000D, 210D}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43CB0-5B9A-420E-80CA-9686BE0C00E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Parameterized Tests</a:t>
            </a: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Theories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Test code: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@Theory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testCalculate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realPvn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((Integer)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[0], (Double)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realPvn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sz="11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Theories.class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PVNCalculatorTest_Theories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calculator = new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DataPoint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static Object[] testData1 = new Object[] {2000, 1000D, 180D};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DataPoint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static Object[] testData2 = new Object[] {2011, 1000D, 210D};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@Theory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calculateTest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(Object[]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realPvn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((Integer)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[0], (Double)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realPvn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chemeClr val="tx1"/>
                </a:solidFill>
                <a:cs typeface="Courier New" pitchFamily="49" charset="0"/>
              </a:rPr>
              <a:t>A difference between 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chemeClr val="tx1"/>
                </a:solidFill>
                <a:cs typeface="Courier New" pitchFamily="49" charset="0"/>
              </a:rPr>
              <a:t>Parameterized tests and Theories:</a:t>
            </a:r>
          </a:p>
          <a:p>
            <a:pPr eaLnBrk="1" hangingPunct="1">
              <a:buNone/>
            </a:pPr>
            <a:endParaRPr lang="en-US" sz="24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theory class is generally easier to read</a:t>
            </a:r>
            <a:r>
              <a:rPr lang="en-US" sz="2400" dirty="0" smtClean="0">
                <a:solidFill>
                  <a:schemeClr val="tx1"/>
                </a:solidFill>
                <a:cs typeface="Courier New" pitchFamily="49" charset="0"/>
              </a:rPr>
              <a:t>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urier New" pitchFamily="49" charset="0"/>
              </a:rPr>
              <a:t>Theories better express the tester's intent.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urier New" pitchFamily="49" charset="0"/>
              </a:rPr>
              <a:t>Parameterized tests require a reader to infer the relationship between inputs and outputs.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Parameterized tests give the you greater flexibility as an author, but the semantics of the test are usually implicit.</a:t>
            </a:r>
            <a:endParaRPr lang="en-US" sz="2400" dirty="0" smtClean="0">
              <a:solidFill>
                <a:schemeClr val="tx1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Examples from AWT project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1A7A4-9176-49C8-A5D6-820071DC5F1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Code to test: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emptyAnswerCondition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(Question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AnswerType.BOOLEAN.equals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question.getAnswerType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&amp;&amp; 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StringUtils.isBlank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question.getAnswerValue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	||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question.getAnswerValue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().equals("false")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)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||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	  !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AnswerType.BOOLEAN.equals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question.getAnswerType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&amp;&amp;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	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StringUtils.isBlank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question.getAnswerValue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Test code: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Theories.class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FinalizeProcessDetails_emptyAnswerConditionTest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FinalizeLetterOfCreditProcessDetails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finalizer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FinalizeLetterOfCreditProcessDetails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DataPoints</a:t>
            </a: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Object[]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new Object[] {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AnswerType.BOOLEAN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"true", false},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AnswerType.BOOLEAN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"false", true},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AnswerType.BOOLEAN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null, true},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AnswerType.STRING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null, true},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AnswerType.STRING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"", true},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AnswerType.STRING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"ANSWER", false}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@Theory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emptyAnswerConditionTest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(Object[]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Question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QuestionBuilder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withAnswerType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AnswerType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withAnswerValue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((String)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[1]).build();</a:t>
            </a:r>
          </a:p>
          <a:p>
            <a:pPr eaLnBrk="1" hangingPunct="1">
              <a:buNone/>
            </a:pP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emptyCondition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finalizer.emptyAnswerCondition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(question);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[2],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emptyCondition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Code to test: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isThisRightQuestion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BusinessProcess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finalizedProcess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String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questionName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Question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questionOnScreen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questionName.equals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questionOnScreen.getName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||(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PeriodProcessType.FINANCIAL_HANDLING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.equals(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finalizedProcess.getPeriodProcessType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&amp;&amp; ((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questionName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"I").equals(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questionOnScreen.getName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||(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questionName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"O").equals(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questionOnScreen.getName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())));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Test code: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Theories.class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FinalizeProcessDetailsTest_isThisRightQuestion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FinalizeLetterOfCreditProcessDetails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finalizer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FinalizeLetterOfCreditProcessDetails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DataPoints</a:t>
            </a: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Object[]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new Object[] {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PeriodProcessType.BANKING_INFORMATION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"Q_NAME", "Q_NAME", true},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PeriodProcessType.BANKING_INFORMATION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"Q_NAME", "NAME", false},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PeriodProcessType.FINANCIAL_HANDLING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"Q_NAME", "Q_NAMEI", true},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new Object[]{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PeriodProcessType.FINANCIAL_HANDLING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"Q_NAME", "Q_NAMEO", true}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@Theory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isThisRightQuestionTest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(Object[]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BusinessProcess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finalizedProcess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new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BusinessProcessBuilder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().with((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PeriodProcessType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[0]).build();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Question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QuestionBuilder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withName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((String)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[2]).build();</a:t>
            </a:r>
          </a:p>
          <a:p>
            <a:pPr eaLnBrk="1" hangingPunct="1">
              <a:buNone/>
            </a:pP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isThisRightQuestion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finalizer.isThisRightQuestion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finalizedProcess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(String)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[1], question);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testData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[3], </a:t>
            </a:r>
            <a:r>
              <a:rPr lang="en-US" sz="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isThisRightQuestion</a:t>
            </a: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1A7A4-9176-49C8-A5D6-820071DC5F1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2133600"/>
            <a:ext cx="7981977" cy="38163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http://isagoksu.com/2009/development/agile-development/test-driven-development/using-junit-parameterized-annotation/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http://blogs.sun.com/jacobc/entry/junit_theories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http://isagoksu.com/2009/development/agile-development/test-driven-development/using-junit-datapoints-and-theories/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Test cases and code duplication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1A7A4-9176-49C8-A5D6-820071DC5F1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Test cases and code duplication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786058"/>
            <a:ext cx="8124853" cy="316389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double calculate(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year, double income) {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if(2010 &gt; year) {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return income * 0.18;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else return income * 0.21;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6892"/>
                </a:solidFill>
                <a:latin typeface="+mj-lt"/>
              </a:rPr>
              <a:t>Code to test:</a:t>
            </a:r>
            <a:endParaRPr lang="en-US" sz="24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Test cases and code duplication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571744"/>
            <a:ext cx="8124853" cy="337820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PVNCalculatorTest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endParaRPr lang="en-US" sz="11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calculator = new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PVNCalculator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endParaRPr lang="en-US" sz="11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@Test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calculateTest_Before2010() {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year = 2000;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double income = 1000;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(year, income);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(180.0,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1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@Test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calculateTest_After2010() {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year = 2011;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double income = 1000;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(year, income);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(210.0,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85736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6892"/>
                </a:solidFill>
                <a:latin typeface="+mj-lt"/>
              </a:rPr>
              <a:t>Simple unit test:</a:t>
            </a:r>
            <a:endParaRPr lang="en-US" sz="24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Test code duplication: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calculateTest_Before2010()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year = 2000;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double income = 1000;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(year, income);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180.0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calculateTest_After2010()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year = 2011;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double income = 1000;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(year, income);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210.0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sz="2400" dirty="0" smtClean="0">
                <a:solidFill>
                  <a:srgbClr val="006892"/>
                </a:solidFill>
              </a:rPr>
              <a:t>Test code duplication: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calculateTest_Before2010()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year = 2000;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double income = 1000;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(year, income);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(180.0,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calculateTest_After2010()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year = 2011;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double income = 1000;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calculator.calculate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(year, income);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(210.0,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pvn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</a:rPr>
              <a:t>Parameterized tests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E60A6-37CB-4338-A60C-CD3B6C91547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Parameterized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727-A9F6-41C6-92BA-ABB52FDD282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24853" cy="442915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Main idea: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test code and test data separation.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Parameterized tests are generally built around a known set of inputs and expected outputs.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 several sets of test data against the same test case.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Help reduce the number of unit tests to write.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Encourage developers to test more thoroughly.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plate[1]">
  <a:themeElements>
    <a:clrScheme name="template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[1]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template[1]</Template>
  <TotalTime>3211</TotalTime>
  <Words>1136</Words>
  <Application>Microsoft PowerPoint</Application>
  <PresentationFormat>On-screen Show (4:3)</PresentationFormat>
  <Paragraphs>379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template[1]</vt:lpstr>
      <vt:lpstr>Equity</vt:lpstr>
      <vt:lpstr>Junit 4.5 enhancements</vt:lpstr>
      <vt:lpstr>Agenda</vt:lpstr>
      <vt:lpstr>Slide 3</vt:lpstr>
      <vt:lpstr>Test cases and code duplication</vt:lpstr>
      <vt:lpstr>Test cases and code duplication</vt:lpstr>
      <vt:lpstr>Parameterized Tests</vt:lpstr>
      <vt:lpstr>Parameterized Tests</vt:lpstr>
      <vt:lpstr>Slide 8</vt:lpstr>
      <vt:lpstr>Parameterized tests</vt:lpstr>
      <vt:lpstr>Parameterized tests</vt:lpstr>
      <vt:lpstr>Parameterized tests</vt:lpstr>
      <vt:lpstr>Parameterized tests</vt:lpstr>
      <vt:lpstr>Parameterized tests</vt:lpstr>
      <vt:lpstr>Parameterized tests</vt:lpstr>
      <vt:lpstr>Parameterized tests</vt:lpstr>
      <vt:lpstr>Slide 16</vt:lpstr>
      <vt:lpstr>Parameterized tests</vt:lpstr>
      <vt:lpstr>Theories</vt:lpstr>
      <vt:lpstr>Theories</vt:lpstr>
      <vt:lpstr>Theories</vt:lpstr>
      <vt:lpstr>Theories</vt:lpstr>
      <vt:lpstr>Theories</vt:lpstr>
      <vt:lpstr>Slide 23</vt:lpstr>
      <vt:lpstr>Parameterized Tests</vt:lpstr>
      <vt:lpstr>Parameterized Tests</vt:lpstr>
      <vt:lpstr>Parameterized Tests</vt:lpstr>
      <vt:lpstr>Parameterized Tests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ramazanova</dc:creator>
  <cp:lastModifiedBy>savonin</cp:lastModifiedBy>
  <cp:revision>191</cp:revision>
  <dcterms:created xsi:type="dcterms:W3CDTF">2007-08-13T12:18:50Z</dcterms:created>
  <dcterms:modified xsi:type="dcterms:W3CDTF">2011-04-15T11:55:08Z</dcterms:modified>
</cp:coreProperties>
</file>