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notesMasterIdLst>
    <p:notesMasterId r:id="rId22"/>
  </p:notesMasterIdLst>
  <p:handoutMasterIdLst>
    <p:handoutMasterId r:id="rId23"/>
  </p:handoutMasterIdLst>
  <p:sldIdLst>
    <p:sldId id="256" r:id="rId3"/>
    <p:sldId id="300" r:id="rId4"/>
    <p:sldId id="263" r:id="rId5"/>
    <p:sldId id="299" r:id="rId6"/>
    <p:sldId id="296" r:id="rId7"/>
    <p:sldId id="278" r:id="rId8"/>
    <p:sldId id="297" r:id="rId9"/>
    <p:sldId id="29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29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92"/>
    <a:srgbClr val="920000"/>
    <a:srgbClr val="AEB0B2"/>
    <a:srgbClr val="0049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95" autoAdjust="0"/>
  </p:normalViewPr>
  <p:slideViewPr>
    <p:cSldViewPr>
      <p:cViewPr varScale="1">
        <p:scale>
          <a:sx n="98" d="100"/>
          <a:sy n="9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5E0A297-7750-4B0F-B2CB-27A7B65F8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70C5C7C-C6FE-45D2-9154-AE2F92F7C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43527-B0ED-4E1B-ABF0-AD810C10E2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1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5157788"/>
            <a:ext cx="6985000" cy="1008062"/>
          </a:xfrm>
          <a:ln algn="ctr"/>
        </p:spPr>
        <p:txBody>
          <a:bodyPr lIns="0"/>
          <a:lstStyle>
            <a:lvl1pPr marL="0" indent="0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2625" y="3429000"/>
            <a:ext cx="6985000" cy="1441450"/>
          </a:xfrm>
          <a:ln algn="ctr"/>
        </p:spPr>
        <p:txBody>
          <a:bodyPr lIns="0" anchor="b"/>
          <a:lstStyle>
            <a:lvl1pPr>
              <a:defRPr sz="24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2625" y="4870450"/>
            <a:ext cx="6985000" cy="287338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080D1567-1D8B-49B3-B174-633F5F13B89A}" type="datetime4">
              <a:rPr lang="en-US"/>
              <a:pPr>
                <a:defRPr/>
              </a:pPr>
              <a:t>April 15, 2011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0DC06CBC-AE4A-42E6-A2AA-BED0231F8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8213" y="692150"/>
            <a:ext cx="1408112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59113" y="692150"/>
            <a:ext cx="40767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98B097EC-7429-4D87-81C7-4E8F319DB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0D1567-1D8B-49B3-B174-633F5F13B89A}" type="datetime4">
              <a:rPr lang="en-US" smtClean="0"/>
              <a:pPr>
                <a:defRPr/>
              </a:pPr>
              <a:t>April 15, 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85B1A7A4-9176-49C8-A5D6-820071DC5F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6E5E60A6-37CB-4338-A60C-CD3B6C9154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9259D939-F9B7-4318-AC11-FF1BE83C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DB33767B-0EF3-48C4-AE0A-07E35F9F9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8AB22085-A2D0-46FB-9A75-BC4A43377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81AD2637-C703-4161-B890-755A88CD6D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BB1F2572-D269-42BA-AA73-82F652F819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85B1A7A4-9176-49C8-A5D6-820071DC5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6D84CF9F-1700-4586-B62A-F669E5808D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0DC06CBC-AE4A-42E6-A2AA-BED0231F8F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98B097EC-7429-4D87-81C7-4E8F319DBE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6E5E60A6-37CB-4338-A60C-CD3B6C915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59113" y="2133600"/>
            <a:ext cx="2741612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3125" y="2133600"/>
            <a:ext cx="2743200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9259D939-F9B7-4318-AC11-FF1BE83C2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DB33767B-0EF3-48C4-AE0A-07E35F9F9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8AB22085-A2D0-46FB-9A75-BC4A43377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81AD2637-C703-4161-B890-755A88CD6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BB1F2572-D269-42BA-AA73-82F652F81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/>
              <a:t>page </a:t>
            </a:r>
            <a:fld id="{6D84CF9F-1700-4586-B62A-F669E5808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page_back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59113" y="2133600"/>
            <a:ext cx="56372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Lorem ipsum</a:t>
            </a:r>
          </a:p>
          <a:p>
            <a:pPr lvl="1"/>
            <a:r>
              <a:rPr lang="en-US" smtClean="0"/>
              <a:t>Lorem ipsum</a:t>
            </a:r>
          </a:p>
          <a:p>
            <a:pPr lvl="2"/>
            <a:r>
              <a:rPr lang="en-US" smtClean="0"/>
              <a:t>Lorem ipsum</a:t>
            </a:r>
          </a:p>
          <a:p>
            <a:pPr lvl="3"/>
            <a:r>
              <a:rPr lang="en-US" smtClean="0"/>
              <a:t>Lorem ipsum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308725"/>
            <a:ext cx="11509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689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lv-LV"/>
              <a:t>page </a:t>
            </a:r>
            <a:fld id="{2DA6323E-1B0B-4AA9-8598-2303F1F43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692150"/>
            <a:ext cx="54006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4"/>
        </a:buBlip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4"/>
        </a:buBlip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4"/>
        </a:buBlip>
        <a:defRPr sz="16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Blip>
          <a:blip r:embed="rId14"/>
        </a:buBlip>
        <a:defRPr sz="1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4/15/2011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lv-LV" smtClean="0"/>
              <a:t>page </a:t>
            </a:r>
            <a:fld id="{2DA6323E-1B0B-4AA9-8598-2303F1F432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at.truemesh.com/archives/000726.html" TargetMode="External"/><Relationship Id="rId2" Type="http://schemas.openxmlformats.org/officeDocument/2006/relationships/hyperlink" Target="http://nat.truemesh.com/archives/000714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hyperlink" Target="http://nat.truemesh.com/archives/00072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 sz="3600" dirty="0" smtClean="0"/>
              <a:t>Test Data Builders</a:t>
            </a:r>
            <a:endParaRPr lang="ru-RU" sz="36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 algn="r" eaLnBrk="1" hangingPunct="1"/>
            <a:endParaRPr lang="en-US" b="1" dirty="0" smtClean="0"/>
          </a:p>
          <a:p>
            <a:pPr algn="r" eaLnBrk="1" hangingPunct="1"/>
            <a:endParaRPr lang="en-US" b="1" dirty="0" smtClean="0"/>
          </a:p>
          <a:p>
            <a:pPr algn="r" eaLnBrk="1" hangingPunct="1"/>
            <a:endParaRPr lang="en-US" b="1" dirty="0" smtClean="0"/>
          </a:p>
          <a:p>
            <a:pPr algn="r" eaLnBrk="1" hangingPunct="1"/>
            <a:endParaRPr lang="en-US" b="1" dirty="0" smtClean="0"/>
          </a:p>
          <a:p>
            <a:pPr algn="r" eaLnBrk="1" hangingPunct="1"/>
            <a:r>
              <a:rPr lang="en-US" b="1" dirty="0" smtClean="0"/>
              <a:t>Viktor Savonin</a:t>
            </a:r>
          </a:p>
          <a:p>
            <a:pPr algn="r" eaLnBrk="1" hangingPunct="1"/>
            <a:endParaRPr lang="ru-RU" dirty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A12B8-FA1A-440F-AC09-C5895C5E41EF}" type="datetime4">
              <a:rPr lang="en-US"/>
              <a:pPr>
                <a:defRPr/>
              </a:pPr>
              <a:t>April 15, 2011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private String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this;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Builder class – fields and </a:t>
            </a:r>
            <a:r>
              <a:rPr lang="en-US" sz="2800" dirty="0" err="1" smtClean="0">
                <a:solidFill>
                  <a:srgbClr val="006892"/>
                </a:solidFill>
                <a:latin typeface="+mj-lt"/>
              </a:rPr>
              <a:t>withX</a:t>
            </a:r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() methods: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public Account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build()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Account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Account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account.setAccountName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Builder class – build() method: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accountTest_withTestDataBuilder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Account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("ID")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("NAME")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AccountStatus.ACTIVE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Builder usage example: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private String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 = “ACCOUNT_NAME”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name)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this.name = name;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this;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Builder with default values: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accountTest_withTestDataBuilder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Account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Builder usage with default values: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eaLnBrk="1" hangingPunct="1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private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Company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company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public Company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getCompany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company;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setCompany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(Company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company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this.company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company;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other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Combining Builders: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private Company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company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public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CompanyBuilder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companyBuilder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this.company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companyBuilder.build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this;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Account build()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Account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Account();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account.setCompany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(company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account;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Combining Builders: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@Test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accountTest_withTestDataBuilder_CompanyBuilder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Account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.with(new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CompanyBuilder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()).build();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Combining Builders: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Objects construction problem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code duplication problem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code readability problem</a:t>
            </a:r>
            <a:endParaRPr lang="en-US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Test Data Builders solve: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133600"/>
            <a:ext cx="7981977" cy="38163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http://nat.truemesh.com/archives/000714.html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http://nat.truemesh.com/archives/000726.html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http://nat.truemesh.com/archives/000727.html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 smtClean="0"/>
              <a:t>page </a:t>
            </a:r>
            <a:fld id="{85B1A7A4-9176-49C8-A5D6-820071DC5F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8914" name="Picture 2" descr="Cov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3714752"/>
            <a:ext cx="2071014" cy="27527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Domain objects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Unit tests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How to construct domain objects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Data Builder Pattern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What we will talk about?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eaLnBrk="1" hangingPunct="1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String name;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String id;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AccountStatus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status;</a:t>
            </a:r>
          </a:p>
          <a:p>
            <a:pPr eaLnBrk="1" hangingPunct="1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public String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name;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name) {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this.name = name;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other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Assume we have Domain class: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unit test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Use instance of this class in our test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How we can create Domain objects in test?</a:t>
            </a:r>
          </a:p>
          <a:p>
            <a:pPr eaLnBrk="1" hangingPunct="1">
              <a:buNone/>
            </a:pPr>
            <a:endParaRPr lang="en-US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We want: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AccountTest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@Test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accountTest_withCreateMethod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Account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createAccount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("NAME", "ID",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AccountStatus.ACTIVE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// other test code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private Account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createAccount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name, String id,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AccountStatus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status) {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Account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Account();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account.setId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(id);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account.setName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account.setStatus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(status);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account;</a:t>
            </a:r>
          </a:p>
          <a:p>
            <a:pPr eaLnBrk="1" hangingPunct="1"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We can use </a:t>
            </a:r>
            <a:r>
              <a:rPr lang="en-US" sz="2800" dirty="0" err="1" smtClean="0">
                <a:solidFill>
                  <a:srgbClr val="006892"/>
                </a:solidFill>
                <a:latin typeface="+mj-lt"/>
              </a:rPr>
              <a:t>createXXX</a:t>
            </a:r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(…) Methods: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 duplication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domain objects was used in many tests, in this case create methods usually was copy/pasted inside each Test class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Problems with </a:t>
            </a:r>
            <a:r>
              <a:rPr lang="en-US" sz="2800" dirty="0" err="1" smtClean="0">
                <a:solidFill>
                  <a:srgbClr val="006892"/>
                </a:solidFill>
                <a:latin typeface="+mj-lt"/>
              </a:rPr>
              <a:t>createXXX</a:t>
            </a:r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(…) Methods: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Difficult to read/understand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methods with many parameters difficult to read and understand</a:t>
            </a:r>
          </a:p>
          <a:p>
            <a:pPr lvl="1" eaLnBrk="1" hangingPunct="1">
              <a:buNone/>
            </a:pPr>
            <a:endParaRPr lang="en-US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createAccount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(“1", “2",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AccountStatus.ACTIVE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“3”, …);</a:t>
            </a:r>
          </a:p>
          <a:p>
            <a:pPr eaLnBrk="1" hangingPunct="1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1? 2? 3? – what this numbers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Problems with </a:t>
            </a:r>
            <a:r>
              <a:rPr lang="en-US" sz="2800" dirty="0" err="1" smtClean="0">
                <a:solidFill>
                  <a:srgbClr val="006892"/>
                </a:solidFill>
                <a:latin typeface="+mj-lt"/>
              </a:rPr>
              <a:t>createXXX</a:t>
            </a:r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(…) Methods: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Test Data Builder Pattern: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43042" y="3357562"/>
            <a:ext cx="2071702" cy="1700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Domain class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86446" y="3357562"/>
            <a:ext cx="2071702" cy="1700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Builder class</a:t>
            </a:r>
          </a:p>
        </p:txBody>
      </p:sp>
      <p:cxnSp>
        <p:nvCxnSpPr>
          <p:cNvPr id="10" name="Straight Connector 9"/>
          <p:cNvCxnSpPr>
            <a:stCxn id="7" idx="3"/>
            <a:endCxn id="8" idx="1"/>
          </p:cNvCxnSpPr>
          <p:nvPr/>
        </p:nvCxnSpPr>
        <p:spPr bwMode="auto">
          <a:xfrm>
            <a:off x="3714744" y="4207671"/>
            <a:ext cx="207170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857620" y="37861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7818" y="37861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Data Builders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24853" cy="316389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private String name = "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testAccount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AccountBuilder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withName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name)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this.name = name;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this;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Account build() {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Account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Account();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account.setAccountName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account;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lv-LV"/>
              <a:t>page </a:t>
            </a:r>
            <a:fld id="{4ACD7727-A9F6-41C6-92BA-ABB52FDD282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6892"/>
                </a:solidFill>
                <a:latin typeface="+mj-lt"/>
              </a:rPr>
              <a:t>Builder class:</a:t>
            </a:r>
            <a:endParaRPr lang="en-US" sz="2800" dirty="0">
              <a:solidFill>
                <a:srgbClr val="00689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mplate[1]">
  <a:themeElements>
    <a:clrScheme name="template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[1]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template[1]</Template>
  <TotalTime>3203</TotalTime>
  <Words>450</Words>
  <Application>Microsoft PowerPoint</Application>
  <PresentationFormat>On-screen Show (4:3)</PresentationFormat>
  <Paragraphs>202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template[1]</vt:lpstr>
      <vt:lpstr>Flow</vt:lpstr>
      <vt:lpstr>Test Data Builders</vt:lpstr>
      <vt:lpstr>Agenda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Test Data Builders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ramazanova</dc:creator>
  <cp:lastModifiedBy>savonin</cp:lastModifiedBy>
  <cp:revision>151</cp:revision>
  <dcterms:created xsi:type="dcterms:W3CDTF">2007-08-13T12:18:50Z</dcterms:created>
  <dcterms:modified xsi:type="dcterms:W3CDTF">2011-04-15T11:45:53Z</dcterms:modified>
</cp:coreProperties>
</file>