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83" r:id="rId8"/>
    <p:sldId id="280" r:id="rId9"/>
    <p:sldId id="261" r:id="rId10"/>
    <p:sldId id="263" r:id="rId11"/>
    <p:sldId id="281" r:id="rId12"/>
    <p:sldId id="264" r:id="rId13"/>
    <p:sldId id="265" r:id="rId14"/>
    <p:sldId id="266" r:id="rId15"/>
    <p:sldId id="267" r:id="rId16"/>
    <p:sldId id="270" r:id="rId17"/>
    <p:sldId id="271" r:id="rId18"/>
    <p:sldId id="282" r:id="rId19"/>
    <p:sldId id="272" r:id="rId20"/>
    <p:sldId id="273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95282" autoAdjust="0"/>
  </p:normalViewPr>
  <p:slideViewPr>
    <p:cSldViewPr snapToGrid="0">
      <p:cViewPr varScale="1">
        <p:scale>
          <a:sx n="83" d="100"/>
          <a:sy n="83" d="100"/>
        </p:scale>
        <p:origin x="1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0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4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21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4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3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.nexon.sudden.member.objec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DD65D-CA3A-4E5D-8FCD-92AB7E75C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04895-36CD-457B-B4D5-BE685E6D4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95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38B-2255-4E76-9BA8-9CCD637B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리터럴의</a:t>
            </a:r>
            <a:r>
              <a:rPr lang="ko-KR" altLang="en-US" dirty="0"/>
              <a:t> 타입과 접미사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0E9949-F9E7-4EFA-9DFA-F9E30AB0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739968"/>
              </p:ext>
            </p:extLst>
          </p:nvPr>
        </p:nvGraphicFramePr>
        <p:xfrm>
          <a:off x="2589213" y="2133600"/>
          <a:ext cx="89154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675798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78702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22282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접미사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false,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123, 0b0101,0xFF, 100L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2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3.14, 3.0e8, 1.4f, 0x1.0p-1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f,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688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‘A’, ‘1’, ‘\n’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72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“ABC”, “123”, “A”, “true”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9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38B-2255-4E76-9BA8-9CCD637B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리터럴의</a:t>
            </a:r>
            <a:r>
              <a:rPr lang="ko-KR" altLang="en-US" dirty="0"/>
              <a:t> 타입과 접미사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F02796-36BE-4269-A173-30F45605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76889"/>
            <a:ext cx="5172075" cy="501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80EFA-07DA-4F21-8102-ADBF3C61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3890740"/>
            <a:ext cx="4324350" cy="23431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4E0275D-AED3-4571-B0D9-F580DB972E42}"/>
              </a:ext>
            </a:extLst>
          </p:cNvPr>
          <p:cNvCxnSpPr>
            <a:cxnSpLocks/>
          </p:cNvCxnSpPr>
          <p:nvPr/>
        </p:nvCxnSpPr>
        <p:spPr>
          <a:xfrm>
            <a:off x="3343275" y="4724400"/>
            <a:ext cx="4493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8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8F461-64E0-4EA1-9FD0-7BECC20C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리터럴과</a:t>
            </a:r>
            <a:r>
              <a:rPr lang="ko-KR" altLang="en-US" dirty="0"/>
              <a:t> 문자열의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76275-A9E7-410D-86E3-201B41F8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519237"/>
            <a:ext cx="56959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4E660-0A97-407B-96C6-3837A8F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결합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E7C33-7801-49E0-88CE-709DB3FFD6E0}"/>
              </a:ext>
            </a:extLst>
          </p:cNvPr>
          <p:cNvSpPr txBox="1"/>
          <p:nvPr/>
        </p:nvSpPr>
        <p:spPr>
          <a:xfrm>
            <a:off x="2209800" y="1562100"/>
            <a:ext cx="536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any type </a:t>
            </a:r>
            <a:r>
              <a:rPr lang="en-US" altLang="ko-KR" dirty="0"/>
              <a:t>=&gt; </a:t>
            </a:r>
            <a:r>
              <a:rPr lang="ko-KR" altLang="en-US" dirty="0"/>
              <a:t>문자열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문자열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any type </a:t>
            </a:r>
            <a:r>
              <a:rPr lang="en-US" altLang="ko-KR" dirty="0"/>
              <a:t>+ </a:t>
            </a:r>
            <a:r>
              <a:rPr lang="ko-KR" altLang="en-US" dirty="0"/>
              <a:t>문자열 </a:t>
            </a:r>
            <a:r>
              <a:rPr lang="en-US" altLang="ko-KR" dirty="0"/>
              <a:t>=&gt;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문자열 </a:t>
            </a:r>
            <a:r>
              <a:rPr lang="en-US" altLang="ko-KR" dirty="0"/>
              <a:t>=&gt; </a:t>
            </a:r>
            <a:r>
              <a:rPr lang="ko-KR" altLang="en-US" dirty="0"/>
              <a:t>문자열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F55CB-B505-4934-BDB5-2153C150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12" y="2682791"/>
            <a:ext cx="3905250" cy="3305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76957-6D96-443B-8BE6-1E455776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81" y="3495675"/>
            <a:ext cx="4371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B0448-5E01-464B-A2E6-AD1BAD6B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변수의 값 바꾸기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A9283-E936-4A74-AEEA-DB782CC0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90775"/>
            <a:ext cx="5467350" cy="304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D81CA-4EE5-4B67-89FD-5EC7E8A4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7" y="3257551"/>
            <a:ext cx="31718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5CB1-B1F5-4D37-9E9E-7B626077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종류와 범위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C616B7-EED6-4A7D-9F33-8A3EACE4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868" y="1781175"/>
            <a:ext cx="6067425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28CF4-E493-44FD-BF4C-D2A67E81843F}"/>
              </a:ext>
            </a:extLst>
          </p:cNvPr>
          <p:cNvSpPr txBox="1"/>
          <p:nvPr/>
        </p:nvSpPr>
        <p:spPr>
          <a:xfrm>
            <a:off x="1276350" y="141922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자료형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E66D8-D8F3-4E53-83B2-40B7049DBC38}"/>
              </a:ext>
            </a:extLst>
          </p:cNvPr>
          <p:cNvSpPr txBox="1"/>
          <p:nvPr/>
        </p:nvSpPr>
        <p:spPr>
          <a:xfrm>
            <a:off x="7239000" y="132397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자료형의 기본값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957C1-559C-4EF3-B7F4-90635529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781175"/>
            <a:ext cx="1543050" cy="3219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E4E99-D90D-4EC7-8F91-089588A3C6FC}"/>
              </a:ext>
            </a:extLst>
          </p:cNvPr>
          <p:cNvSpPr txBox="1"/>
          <p:nvPr/>
        </p:nvSpPr>
        <p:spPr>
          <a:xfrm>
            <a:off x="1876425" y="5648325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기본형</a:t>
            </a:r>
            <a:r>
              <a:rPr lang="en-US" altLang="ko-KR" dirty="0"/>
              <a:t>(primitive</a:t>
            </a:r>
            <a:r>
              <a:rPr lang="ko-KR" altLang="en-US" dirty="0"/>
              <a:t> </a:t>
            </a:r>
            <a:r>
              <a:rPr lang="en-US" altLang="ko-KR" dirty="0"/>
              <a:t>type)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문자형</a:t>
            </a:r>
            <a:r>
              <a:rPr lang="en-US" altLang="ko-KR" dirty="0"/>
              <a:t>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논리형 총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참조형</a:t>
            </a:r>
            <a:r>
              <a:rPr lang="en-US" altLang="ko-KR" dirty="0"/>
              <a:t>(reference type) : </a:t>
            </a:r>
            <a:r>
              <a:rPr lang="ko-KR" altLang="en-US" dirty="0"/>
              <a:t>객체의 주소를 저장</a:t>
            </a:r>
            <a:r>
              <a:rPr lang="en-US" altLang="ko-KR" dirty="0"/>
              <a:t>. 8</a:t>
            </a:r>
            <a:r>
              <a:rPr lang="ko-KR" altLang="en-US" dirty="0"/>
              <a:t>개의 기본형 제외 나머지타입</a:t>
            </a:r>
          </a:p>
        </p:txBody>
      </p:sp>
    </p:spTree>
    <p:extLst>
      <p:ext uri="{BB962C8B-B14F-4D97-AF65-F5344CB8AC3E}">
        <p14:creationId xmlns:p14="http://schemas.microsoft.com/office/powerpoint/2010/main" val="17416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8B03A-3F3C-48F3-9827-42B2111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를 이용한 출력 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AF31C-CA50-4908-AA23-017E3554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05000"/>
            <a:ext cx="4895850" cy="381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42D657-E43E-4573-AE45-64A337DC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3019425"/>
            <a:ext cx="3819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2DBA-5A78-4247-ACEC-F73AD9FC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화면으로부터 입력 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46715-4E72-4DC4-B686-B2F766F5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143125"/>
            <a:ext cx="5391150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81E92B-3C06-4EAC-B785-1F5494ED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3286125"/>
            <a:ext cx="2714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D1732-70F2-4A6E-ACF8-BEA28F5B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정수의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2E422-38C7-4AED-B53F-407ED5F8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데이터 </a:t>
            </a:r>
            <a:r>
              <a:rPr lang="ko-KR" altLang="en-US" dirty="0" err="1"/>
              <a:t>타입별</a:t>
            </a:r>
            <a:r>
              <a:rPr lang="ko-KR" altLang="en-US" dirty="0"/>
              <a:t> 표현할 수 있는 범위를 넘어갈 경우에 발생</a:t>
            </a:r>
            <a:endParaRPr lang="en-US" altLang="ko-KR" dirty="0"/>
          </a:p>
          <a:p>
            <a:r>
              <a:rPr lang="ko-KR" altLang="en-US" dirty="0"/>
              <a:t>우리가 생각하는 방식대로 연산을 할 경우 발생할 수 있음</a:t>
            </a:r>
            <a:endParaRPr lang="en-US" altLang="ko-KR" dirty="0"/>
          </a:p>
          <a:p>
            <a:r>
              <a:rPr lang="en-US" altLang="ko-KR" dirty="0"/>
              <a:t>byte </a:t>
            </a:r>
            <a:r>
              <a:rPr lang="ko-KR" altLang="en-US" dirty="0"/>
              <a:t>를 예로 </a:t>
            </a:r>
            <a:r>
              <a:rPr lang="en-US" altLang="ko-KR" dirty="0"/>
              <a:t>-128 ~ +127 </a:t>
            </a:r>
            <a:r>
              <a:rPr lang="ko-KR" altLang="en-US" dirty="0"/>
              <a:t>까지 표현할 수 있는데 </a:t>
            </a:r>
            <a:r>
              <a:rPr lang="en-US" altLang="ko-KR" dirty="0"/>
              <a:t>127</a:t>
            </a:r>
            <a:r>
              <a:rPr lang="ko-KR" altLang="en-US" dirty="0"/>
              <a:t>의 값에 </a:t>
            </a:r>
            <a:r>
              <a:rPr lang="en-US" altLang="ko-KR" dirty="0"/>
              <a:t>+1 </a:t>
            </a:r>
            <a:r>
              <a:rPr lang="ko-KR" altLang="en-US" dirty="0"/>
              <a:t>할 경우 데이터 표현 범위를 넘어가게 된다</a:t>
            </a:r>
            <a:r>
              <a:rPr lang="en-US" altLang="ko-KR" dirty="0"/>
              <a:t>. </a:t>
            </a:r>
            <a:r>
              <a:rPr lang="ko-KR" altLang="en-US" dirty="0"/>
              <a:t>이럴 경우 예외 상황이 발생하는 게 아니라 </a:t>
            </a:r>
            <a:r>
              <a:rPr lang="en-US" altLang="ko-KR" dirty="0"/>
              <a:t>byte</a:t>
            </a:r>
            <a:r>
              <a:rPr lang="ko-KR" altLang="en-US" dirty="0"/>
              <a:t>가 표현가능한 가장 작은 값인 </a:t>
            </a:r>
            <a:r>
              <a:rPr lang="en-US" altLang="ko-KR" dirty="0"/>
              <a:t>-128 </a:t>
            </a:r>
            <a:r>
              <a:rPr lang="ko-KR" altLang="en-US" dirty="0"/>
              <a:t>을 가지는 현상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604EC-994D-4349-9DA2-91DBC13F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96" y="3895725"/>
            <a:ext cx="39433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84DFB-B636-46E5-9932-0C45BC65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부호있는</a:t>
            </a:r>
            <a:r>
              <a:rPr lang="ko-KR" altLang="en-US" dirty="0"/>
              <a:t> 정수의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15A8A-077D-4A7D-802B-8A2E7679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528083"/>
            <a:ext cx="5162550" cy="440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D9B578-16CD-4298-8C83-2726269E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4" y="2095501"/>
            <a:ext cx="3352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9BD4-004A-4BF7-A11B-A30AFB7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글자 출력하기 </a:t>
            </a:r>
            <a:r>
              <a:rPr lang="en-US" altLang="ko-KR" dirty="0"/>
              <a:t>– print() </a:t>
            </a:r>
            <a:r>
              <a:rPr lang="ko-KR" altLang="en-US" dirty="0"/>
              <a:t>와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427D3-BC16-400B-A9FB-BC9F1C61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()  : </a:t>
            </a:r>
            <a:r>
              <a:rPr lang="ko-KR" altLang="en-US" dirty="0"/>
              <a:t>괄호 안의 내용을 출력하고 </a:t>
            </a:r>
            <a:r>
              <a:rPr lang="ko-KR" altLang="en-US" dirty="0" err="1"/>
              <a:t>줄바꿈한다</a:t>
            </a:r>
            <a:r>
              <a:rPr lang="en-US" altLang="ko-KR" dirty="0"/>
              <a:t> </a:t>
            </a:r>
          </a:p>
          <a:p>
            <a:r>
              <a:rPr lang="nn-NO" altLang="ko-KR" dirty="0"/>
              <a:t>System.out.print() : </a:t>
            </a:r>
            <a:r>
              <a:rPr lang="ko-KR" altLang="en-US" dirty="0"/>
              <a:t>괄호안의 내용을 출력하고 </a:t>
            </a:r>
            <a:r>
              <a:rPr lang="ko-KR" altLang="en-US" dirty="0" err="1"/>
              <a:t>줄바꿈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System </a:t>
            </a:r>
            <a:r>
              <a:rPr lang="ko-KR" altLang="en-US" dirty="0"/>
              <a:t>클래스의</a:t>
            </a:r>
            <a:endParaRPr lang="en-US" altLang="ko-KR" dirty="0"/>
          </a:p>
          <a:p>
            <a:r>
              <a:rPr lang="en-US" altLang="ko-KR" dirty="0"/>
              <a:t>out </a:t>
            </a:r>
            <a:r>
              <a:rPr lang="ko-KR" altLang="en-US" dirty="0"/>
              <a:t>변수의</a:t>
            </a:r>
            <a:endParaRPr lang="en-US" altLang="ko-KR" dirty="0"/>
          </a:p>
          <a:p>
            <a:r>
              <a:rPr lang="en-US" altLang="ko-KR" dirty="0"/>
              <a:t>print </a:t>
            </a:r>
            <a:r>
              <a:rPr lang="ko-KR" altLang="en-US" dirty="0"/>
              <a:t>메소드를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자바는 대소문자를 구분하므로 </a:t>
            </a:r>
            <a:r>
              <a:rPr lang="en-US" altLang="ko-KR" dirty="0"/>
              <a:t>System </a:t>
            </a:r>
            <a:r>
              <a:rPr lang="ko-KR" altLang="en-US" dirty="0"/>
              <a:t>을  </a:t>
            </a:r>
            <a:r>
              <a:rPr lang="en-US" altLang="ko-KR" dirty="0"/>
              <a:t>system </a:t>
            </a:r>
            <a:r>
              <a:rPr lang="ko-KR" altLang="en-US" dirty="0"/>
              <a:t>으로 입력하지 않도록 주의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5D6FF-729B-4539-8EDC-ECFB25A3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6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D1732-70F2-4A6E-ACF8-BEA28F5B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타입간의</a:t>
            </a:r>
            <a:r>
              <a:rPr lang="ko-KR" altLang="en-US" dirty="0"/>
              <a:t> 변환방법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2E422-38C7-4AED-B53F-407ED5F8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7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1FF82-DE52-415A-A6CE-3D09AF5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BCC67-209C-4028-A7EB-DCC63019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변수는</a:t>
            </a:r>
            <a:r>
              <a:rPr lang="ko-KR" altLang="en-US" baseline="0" dirty="0"/>
              <a:t> 정보를 저장하고 쓸 수 있게 해주는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이름표</a:t>
            </a:r>
            <a:r>
              <a:rPr lang="en-US" altLang="ko-KR" baseline="0" dirty="0"/>
              <a:t>＇</a:t>
            </a:r>
            <a:r>
              <a:rPr lang="ko-KR" altLang="en-US" baseline="0" dirty="0"/>
              <a:t>같은 개념</a:t>
            </a:r>
            <a:endParaRPr lang="en-US" altLang="ko-KR" baseline="0" dirty="0"/>
          </a:p>
          <a:p>
            <a:pPr lvl="0"/>
            <a:r>
              <a:rPr lang="ko-KR" altLang="en-US" baseline="0" dirty="0"/>
              <a:t>예를 들어 </a:t>
            </a:r>
            <a:r>
              <a:rPr lang="en-US" altLang="ko-KR" baseline="0" dirty="0"/>
              <a:t>‘brand’</a:t>
            </a:r>
            <a:r>
              <a:rPr lang="ko-KR" altLang="en-US" baseline="0" dirty="0"/>
              <a:t>라는 변수를 만든 뒤 그 안에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나이키</a:t>
            </a:r>
            <a:r>
              <a:rPr lang="en-US" altLang="ko-KR" baseline="0" dirty="0"/>
              <a:t>‘,’</a:t>
            </a:r>
            <a:r>
              <a:rPr lang="ko-KR" altLang="en-US" baseline="0" dirty="0"/>
              <a:t>애플</a:t>
            </a:r>
            <a:r>
              <a:rPr lang="en-US" altLang="ko-KR" baseline="0" dirty="0"/>
              <a:t>’,’</a:t>
            </a:r>
            <a:r>
              <a:rPr lang="ko-KR" altLang="en-US" baseline="0" dirty="0"/>
              <a:t>스타벅스</a:t>
            </a:r>
            <a:r>
              <a:rPr lang="en-US" altLang="ko-KR" baseline="0" dirty="0"/>
              <a:t>‘ </a:t>
            </a:r>
            <a:r>
              <a:rPr lang="ko-KR" altLang="en-US" baseline="0" dirty="0"/>
              <a:t>같은 정보를 넣어둘 수 있음</a:t>
            </a:r>
            <a:endParaRPr lang="en-US" altLang="ko-KR" baseline="0" dirty="0"/>
          </a:p>
          <a:p>
            <a:pPr lvl="0"/>
            <a:r>
              <a:rPr lang="en-US" altLang="ko-KR" baseline="0" dirty="0"/>
              <a:t>‘Brand’ </a:t>
            </a:r>
            <a:r>
              <a:rPr lang="ko-KR" altLang="en-US" baseline="0" dirty="0"/>
              <a:t>라는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변수에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나이키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를 저장해두면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코드 </a:t>
            </a:r>
            <a:r>
              <a:rPr lang="ko-KR" altLang="en-US" baseline="0" dirty="0" err="1"/>
              <a:t>아무곳에서나</a:t>
            </a:r>
            <a:r>
              <a:rPr lang="ko-KR" altLang="en-US" baseline="0" dirty="0"/>
              <a:t> </a:t>
            </a:r>
            <a:r>
              <a:rPr lang="en-US" altLang="ko-KR" baseline="0" dirty="0"/>
              <a:t>‘brand’</a:t>
            </a:r>
            <a:r>
              <a:rPr lang="ko-KR" altLang="en-US" baseline="0" dirty="0"/>
              <a:t>라는 이름으로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나이키</a:t>
            </a:r>
            <a:r>
              <a:rPr lang="en-US" altLang="ko-KR" baseline="0" dirty="0"/>
              <a:t>＇</a:t>
            </a:r>
            <a:r>
              <a:rPr lang="ko-KR" altLang="en-US" baseline="0" dirty="0"/>
              <a:t>를 사용할 수 있음</a:t>
            </a:r>
            <a:r>
              <a:rPr lang="en-US" altLang="ko-KR" baseline="0" dirty="0"/>
              <a:t>.</a:t>
            </a:r>
          </a:p>
          <a:p>
            <a:pPr lvl="0"/>
            <a:r>
              <a:rPr lang="en-US" altLang="ko-KR" baseline="0" dirty="0"/>
              <a:t>‘brand’ </a:t>
            </a:r>
            <a:r>
              <a:rPr lang="ko-KR" altLang="en-US" baseline="0" dirty="0"/>
              <a:t>변수의 값을 스타벅스로 바꾸면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코드의 다른 부분에서도 </a:t>
            </a:r>
            <a:r>
              <a:rPr lang="en-US" altLang="ko-KR" baseline="0" dirty="0"/>
              <a:t>‘brand’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라는 이름이 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를 의미하게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12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78CD-7102-472D-BBF8-EF43E88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80C07-0AE1-4A0F-93F7-E13EC702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유재석</a:t>
            </a:r>
            <a:r>
              <a:rPr lang="en-US" altLang="ko-KR" dirty="0"/>
              <a:t>’,’</a:t>
            </a:r>
            <a:r>
              <a:rPr lang="ko-KR" altLang="en-US" dirty="0"/>
              <a:t>박명수</a:t>
            </a:r>
            <a:r>
              <a:rPr lang="en-US" altLang="ko-KR" dirty="0"/>
              <a:t>‘,’</a:t>
            </a:r>
            <a:r>
              <a:rPr lang="ko-KR" altLang="en-US" dirty="0"/>
              <a:t>노홍철</a:t>
            </a:r>
            <a:r>
              <a:rPr lang="en-US" altLang="ko-KR" dirty="0"/>
              <a:t>＇</a:t>
            </a:r>
            <a:r>
              <a:rPr lang="ko-KR" altLang="en-US" dirty="0"/>
              <a:t>은 문자임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10,20,99 </a:t>
            </a:r>
            <a:r>
              <a:rPr lang="ko-KR" altLang="en-US" dirty="0"/>
              <a:t>는 숫자임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60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D72C-DB7B-41DD-BA0C-A3E60FF0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en-US" altLang="ko-KR" baseline="0" dirty="0"/>
              <a:t> static void main(String [] </a:t>
            </a:r>
            <a:r>
              <a:rPr lang="en-US" altLang="ko-KR" baseline="0" dirty="0" err="1"/>
              <a:t>args</a:t>
            </a:r>
            <a:r>
              <a:rPr lang="en-US" altLang="ko-KR" baseline="0" dirty="0"/>
              <a:t>){}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5C41F-A178-4A3F-97B0-1639DB9E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: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접근제어자</a:t>
            </a:r>
            <a:endParaRPr lang="en-US" altLang="ko-KR" dirty="0"/>
          </a:p>
          <a:p>
            <a:r>
              <a:rPr lang="en-US" altLang="ko-KR" dirty="0"/>
              <a:t>Static : </a:t>
            </a:r>
            <a:r>
              <a:rPr lang="ko-KR" altLang="en-US" dirty="0"/>
              <a:t>객체 지향 프로그래밍에 중요한 키워드</a:t>
            </a:r>
            <a:endParaRPr lang="en-US" altLang="ko-KR" dirty="0"/>
          </a:p>
          <a:p>
            <a:r>
              <a:rPr lang="en-US" altLang="ko-KR" dirty="0"/>
              <a:t>Void : </a:t>
            </a:r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리턴 값의 자료형</a:t>
            </a:r>
            <a:r>
              <a:rPr lang="en-US" altLang="ko-KR" dirty="0"/>
              <a:t>(void</a:t>
            </a:r>
            <a:r>
              <a:rPr lang="ko-KR" altLang="en-US" dirty="0"/>
              <a:t>일 경우 리턴 값이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Main</a:t>
            </a:r>
          </a:p>
          <a:p>
            <a:r>
              <a:rPr lang="en-US" altLang="ko-KR" dirty="0"/>
              <a:t>(String [] </a:t>
            </a:r>
            <a:r>
              <a:rPr lang="en-US" altLang="ko-KR" dirty="0" err="1"/>
              <a:t>args</a:t>
            </a:r>
            <a:r>
              <a:rPr lang="en-US" altLang="ko-KR" dirty="0"/>
              <a:t>) : </a:t>
            </a:r>
            <a:r>
              <a:rPr lang="ko-KR" altLang="en-US" dirty="0"/>
              <a:t>파라미터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 </a:t>
            </a:r>
            <a:r>
              <a:rPr lang="ko-KR" altLang="en-US" dirty="0"/>
              <a:t>라는 문자열 배열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자바의 정석 객체지향프로그래밍 </a:t>
            </a:r>
            <a:r>
              <a:rPr lang="en-US" altLang="ko-KR" dirty="0"/>
              <a:t>Chap 6 </a:t>
            </a:r>
            <a:r>
              <a:rPr lang="ko-KR" altLang="en-US" dirty="0"/>
              <a:t>메소드의 </a:t>
            </a:r>
            <a:r>
              <a:rPr lang="ko-KR" altLang="en-US" dirty="0" err="1"/>
              <a:t>선언부</a:t>
            </a:r>
            <a:r>
              <a:rPr lang="ko-KR" altLang="en-US" dirty="0"/>
              <a:t> 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31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1DB9-9F33-4E37-B292-47E3F583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(“hello world)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2A05-1356-4DE8-8DD5-6454D7F6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: System </a:t>
            </a:r>
            <a:r>
              <a:rPr lang="ko-KR" altLang="en-US" dirty="0"/>
              <a:t>클래스의</a:t>
            </a:r>
            <a:endParaRPr lang="en-US" altLang="ko-KR" dirty="0"/>
          </a:p>
          <a:p>
            <a:r>
              <a:rPr lang="en-US" altLang="ko-KR" dirty="0"/>
              <a:t>Out : out </a:t>
            </a:r>
            <a:r>
              <a:rPr lang="ko-KR" altLang="en-US" dirty="0"/>
              <a:t>변수의</a:t>
            </a:r>
            <a:endParaRPr lang="en-US" altLang="ko-KR" dirty="0"/>
          </a:p>
          <a:p>
            <a:r>
              <a:rPr lang="en-US" altLang="ko-KR" dirty="0" err="1"/>
              <a:t>Println</a:t>
            </a:r>
            <a:r>
              <a:rPr lang="en-US" altLang="ko-KR" dirty="0"/>
              <a:t> : </a:t>
            </a:r>
            <a:r>
              <a:rPr lang="en-US" altLang="ko-KR" dirty="0" err="1"/>
              <a:t>println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8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31757-A1F7-4023-8E1C-75760B7E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/>
              <a:t>주로 쓰는 반의어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667CD-DF73-4CB8-BCDC-548A80AF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9" b="-1"/>
          <a:stretch/>
        </p:blipFill>
        <p:spPr>
          <a:xfrm>
            <a:off x="5979785" y="219204"/>
            <a:ext cx="5661924" cy="63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77A75-422A-4A37-9175-421F0EC9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명명규칙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C1C87-2D5C-4A65-9819-D0218897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 명명규칙</a:t>
            </a:r>
            <a:endParaRPr lang="en-US" altLang="ko-KR" dirty="0"/>
          </a:p>
          <a:p>
            <a:r>
              <a:rPr lang="ko-KR" altLang="en-US" dirty="0"/>
              <a:t>패키지 명명규칙</a:t>
            </a:r>
            <a:endParaRPr lang="en-US" altLang="ko-KR" dirty="0"/>
          </a:p>
          <a:p>
            <a:r>
              <a:rPr lang="ko-KR" altLang="en-US" dirty="0"/>
              <a:t>클래스 명명규칙</a:t>
            </a:r>
            <a:endParaRPr lang="en-US" altLang="ko-KR" dirty="0"/>
          </a:p>
          <a:p>
            <a:r>
              <a:rPr lang="ko-KR" altLang="en-US" dirty="0"/>
              <a:t>메소드 명명규칙</a:t>
            </a:r>
            <a:endParaRPr lang="en-US" altLang="ko-KR" dirty="0"/>
          </a:p>
          <a:p>
            <a:r>
              <a:rPr lang="ko-KR" altLang="en-US" dirty="0"/>
              <a:t>변수 명명규칙</a:t>
            </a:r>
          </a:p>
        </p:txBody>
      </p:sp>
    </p:spTree>
    <p:extLst>
      <p:ext uri="{BB962C8B-B14F-4D97-AF65-F5344CB8AC3E}">
        <p14:creationId xmlns:p14="http://schemas.microsoft.com/office/powerpoint/2010/main" val="6749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9927-322F-4E5A-9D41-3D73A64B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명명규칙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D8E83-1128-44F7-8D50-6C9A10DA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대소문자가 구분되며 길이에 제한이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예약어를</a:t>
            </a:r>
            <a:r>
              <a:rPr lang="ko-KR" altLang="en-US" dirty="0"/>
              <a:t> 사용해서는 안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숫자로 시작해서는 안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특수문자는 </a:t>
            </a:r>
            <a:r>
              <a:rPr lang="en-US" altLang="ko-KR" dirty="0"/>
              <a:t>'_' </a:t>
            </a:r>
            <a:r>
              <a:rPr lang="ko-KR" altLang="en-US" dirty="0"/>
              <a:t>와 </a:t>
            </a:r>
            <a:r>
              <a:rPr lang="en-US" altLang="ko-KR" dirty="0"/>
              <a:t>'$'</a:t>
            </a:r>
            <a:r>
              <a:rPr lang="ko-KR" altLang="en-US" dirty="0"/>
              <a:t>만을 허용한다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파스칼 표기법 </a:t>
            </a:r>
            <a:r>
              <a:rPr lang="en-US" altLang="ko-KR" dirty="0"/>
              <a:t>(</a:t>
            </a:r>
            <a:r>
              <a:rPr lang="en-US" altLang="ko-KR" dirty="0" err="1"/>
              <a:t>PascalCase</a:t>
            </a:r>
            <a:r>
              <a:rPr lang="en-US" altLang="ko-KR" dirty="0"/>
              <a:t>)</a:t>
            </a:r>
            <a:r>
              <a:rPr lang="ko-KR" altLang="en-US" dirty="0"/>
              <a:t>과 카멜 표기법</a:t>
            </a:r>
            <a:r>
              <a:rPr lang="en-US" altLang="ko-KR" dirty="0"/>
              <a:t>(camelCase)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      </a:t>
            </a:r>
            <a:r>
              <a:rPr lang="en-US" altLang="ko-KR" dirty="0" err="1"/>
              <a:t>PascalCase</a:t>
            </a:r>
            <a:r>
              <a:rPr lang="en-US" altLang="ko-KR" dirty="0"/>
              <a:t> : </a:t>
            </a:r>
            <a:r>
              <a:rPr lang="ko-KR" altLang="en-US" dirty="0"/>
              <a:t>모든 단어에서 첫 번째 문자는 대문자이며 나머지는 소문자이다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      camelCase : </a:t>
            </a:r>
            <a:r>
              <a:rPr lang="ko-KR" altLang="en-US" dirty="0"/>
              <a:t>최초에 사용된 단어를 제외한 첫 번째 문자가 대문자이며 나머지는 소문자이다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반의어는 반드시 대응하는 개념으로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085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AAFD-3A68-42F3-B24A-709E73C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명명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6D526-533F-4D6F-8D05-645BD448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패키지명은 표준 패턴을 따라야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[com].[Company].[Project].[</a:t>
            </a:r>
            <a:r>
              <a:rPr lang="en-US" altLang="ko-KR" dirty="0" err="1"/>
              <a:t>TopPackage</a:t>
            </a:r>
            <a:r>
              <a:rPr lang="en-US" altLang="ko-KR" dirty="0"/>
              <a:t>].[</a:t>
            </a:r>
            <a:r>
              <a:rPr lang="en-US" altLang="ko-KR" dirty="0" err="1"/>
              <a:t>LowerPackage</a:t>
            </a:r>
            <a:r>
              <a:rPr lang="en-US" altLang="ko-KR" dirty="0"/>
              <a:t>]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패키지명은 가급적 한 단어의 명사를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 </a:t>
            </a:r>
            <a:r>
              <a:rPr lang="ko-KR" altLang="en-US" dirty="0"/>
              <a:t>좋은 예 </a:t>
            </a:r>
            <a:r>
              <a:rPr lang="en-US" altLang="ko-KR" dirty="0"/>
              <a:t>: </a:t>
            </a:r>
            <a:r>
              <a:rPr lang="en-US" altLang="ko-KR" dirty="0" err="1"/>
              <a:t>co</a:t>
            </a:r>
            <a:r>
              <a:rPr lang="en-US" altLang="ko-KR" u="sng" dirty="0" err="1">
                <a:hlinkClick r:id="rId2"/>
              </a:rPr>
              <a:t>m.nexon.sudden.member.object</a:t>
            </a:r>
            <a:br>
              <a:rPr lang="ko-KR" altLang="en-US" dirty="0"/>
            </a:br>
            <a:r>
              <a:rPr lang="en-US" altLang="ko-KR" dirty="0"/>
              <a:t>Ex)  </a:t>
            </a:r>
            <a:r>
              <a:rPr lang="ko-KR" altLang="en-US" dirty="0"/>
              <a:t>나쁜 예 </a:t>
            </a:r>
            <a:r>
              <a:rPr lang="en-US" altLang="ko-KR" dirty="0"/>
              <a:t>: </a:t>
            </a:r>
            <a:r>
              <a:rPr lang="en-US" altLang="ko-KR" dirty="0" err="1"/>
              <a:t>sudden.memberObject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378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B348-36ED-446C-9494-CC64DF1B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명명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F2BF-01DE-4CB2-80BC-5278A3FE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7520"/>
            <a:ext cx="8915400" cy="4889782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클래스명에는 파스칼을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 public class HelloWorld {}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인터페이스에는 특별한 접두사나 접미사를 사용하지 않고 파스칼을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public interface Animal {}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인터페이스를 구현한 클래스에는 특별한 접두사나 접미사를 사용하지 않고 파스칼을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 public class Tiger implements animal{}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추상 클래스에는 특별한 접두사 접미사를 사용하지 않고 파스칼을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public abstract class Animal 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9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9BD4-004A-4BF7-A11B-A30AFB7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글자 출력하기 </a:t>
            </a:r>
            <a:r>
              <a:rPr lang="en-US" altLang="ko-KR" dirty="0"/>
              <a:t>– print() </a:t>
            </a:r>
            <a:r>
              <a:rPr lang="ko-KR" altLang="en-US" dirty="0"/>
              <a:t>와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5D6FF-729B-4539-8EDC-ECFB25A3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926F3A-C17C-4E5D-8824-43D22615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17" y="1941095"/>
            <a:ext cx="9331974" cy="4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56B1-D001-4428-8084-6600552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명명 규칙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4A48-19FC-4310-9182-C1DE4B29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7252"/>
            <a:ext cx="8915400" cy="51503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메소드명에는</a:t>
            </a:r>
            <a:r>
              <a:rPr lang="ko-KR" altLang="en-US" dirty="0"/>
              <a:t> 파스칼 표기법을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SendMessage</a:t>
            </a:r>
            <a:r>
              <a:rPr lang="en-US" altLang="ko-KR" dirty="0"/>
              <a:t>(String message) 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속성에 접근하는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'</a:t>
            </a:r>
            <a:r>
              <a:rPr lang="en-US" altLang="ko-KR" dirty="0" err="1"/>
              <a:t>get','set</a:t>
            </a:r>
            <a:r>
              <a:rPr lang="en-US" altLang="ko-KR" dirty="0"/>
              <a:t>'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setDisplayName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getDisplayName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데이터를 조회하는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find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findData</a:t>
            </a:r>
            <a:r>
              <a:rPr lang="en-US" altLang="ko-KR" dirty="0"/>
              <a:t>(String data){}</a:t>
            </a:r>
            <a:br>
              <a:rPr lang="ko-KR" altLang="en-US" b="1" dirty="0"/>
            </a:br>
            <a:br>
              <a:rPr lang="ko-KR" altLang="en-US" dirty="0"/>
            </a:br>
            <a:r>
              <a:rPr lang="ko-KR" altLang="en-US" dirty="0"/>
              <a:t>데이터를 입력하는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input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inputData</a:t>
            </a:r>
            <a:r>
              <a:rPr lang="en-US" altLang="ko-KR" dirty="0"/>
              <a:t>(HashMap data){}</a:t>
            </a:r>
            <a:br>
              <a:rPr lang="ko-KR" altLang="en-US" b="1" dirty="0"/>
            </a:br>
            <a:br>
              <a:rPr lang="ko-KR" altLang="en-US" dirty="0"/>
            </a:br>
            <a:r>
              <a:rPr lang="ko-KR" altLang="en-US" dirty="0"/>
              <a:t>데이터를 변경하는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modify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 </a:t>
            </a:r>
            <a:r>
              <a:rPr lang="en-US" altLang="ko-KR" dirty="0" err="1"/>
              <a:t>modifyData</a:t>
            </a:r>
            <a:r>
              <a:rPr lang="en-US" altLang="ko-KR" dirty="0"/>
              <a:t>(HashMap data){}</a:t>
            </a:r>
          </a:p>
          <a:p>
            <a:r>
              <a:rPr lang="ko-KR" altLang="en-US" dirty="0"/>
              <a:t>데이터를 삭제하는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delete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deleteData</a:t>
            </a:r>
            <a:r>
              <a:rPr lang="en-US" altLang="ko-KR" dirty="0"/>
              <a:t>(String data){}</a:t>
            </a:r>
            <a:br>
              <a:rPr lang="ko-KR" altLang="en-US" b="1" dirty="0"/>
            </a:br>
            <a:br>
              <a:rPr lang="ko-KR" altLang="en-US" dirty="0"/>
            </a:br>
            <a:r>
              <a:rPr lang="ko-KR" altLang="en-US" dirty="0"/>
              <a:t>데이터를 초기화 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initialize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initData</a:t>
            </a:r>
            <a:r>
              <a:rPr lang="en-US" altLang="ko-KR" dirty="0"/>
              <a:t>(String data){}</a:t>
            </a:r>
            <a:br>
              <a:rPr lang="ko-KR" altLang="en-US" b="1" dirty="0"/>
            </a:br>
            <a:br>
              <a:rPr lang="ko-KR" altLang="en-US" dirty="0"/>
            </a:br>
            <a:r>
              <a:rPr lang="ko-KR" altLang="en-US" dirty="0" err="1"/>
              <a:t>반환값의</a:t>
            </a:r>
            <a:r>
              <a:rPr lang="ko-KR" altLang="en-US" dirty="0"/>
              <a:t> 타입이 </a:t>
            </a:r>
            <a:r>
              <a:rPr lang="en-US" altLang="ko-KR" dirty="0" err="1"/>
              <a:t>boolean</a:t>
            </a:r>
            <a:r>
              <a:rPr lang="ko-KR" altLang="en-US" dirty="0"/>
              <a:t>인 메소드는 접두사로 </a:t>
            </a:r>
            <a:r>
              <a:rPr lang="en-US" altLang="ko-KR" dirty="0"/>
              <a:t>is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isData</a:t>
            </a:r>
            <a:r>
              <a:rPr lang="en-US" altLang="ko-KR" dirty="0"/>
              <a:t>(String Data){}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9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56B1-D001-4428-8084-6600552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명명 규칙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4A48-19FC-4310-9182-C1DE4B29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2528"/>
            <a:ext cx="8915400" cy="521976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데이터를 불러오는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load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loadData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데이터가 있는지 확인하는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has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hasData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보다 지능적인 </a:t>
            </a:r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ko-KR" altLang="en-US" dirty="0" err="1"/>
              <a:t>요구될때</a:t>
            </a:r>
            <a:r>
              <a:rPr lang="ko-KR" altLang="en-US" dirty="0"/>
              <a:t> 사용하는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register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registerAccount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새로운 객체를 </a:t>
            </a:r>
            <a:r>
              <a:rPr lang="ko-KR" altLang="en-US" dirty="0" err="1"/>
              <a:t>만든뒤</a:t>
            </a:r>
            <a:r>
              <a:rPr lang="ko-KR" altLang="en-US" dirty="0"/>
              <a:t> 해당 객체를 </a:t>
            </a:r>
            <a:r>
              <a:rPr lang="ko-KR" altLang="en-US" dirty="0" err="1"/>
              <a:t>리턴해주는</a:t>
            </a:r>
            <a:r>
              <a:rPr lang="ko-KR" altLang="en-US" dirty="0"/>
              <a:t>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create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createAccount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객체를 다른 형태의 객체로 변환해주는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to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toString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객체가 복수인지 단일인지 구분하는 </a:t>
            </a:r>
            <a:r>
              <a:rPr lang="ko-KR" altLang="en-US" dirty="0" err="1"/>
              <a:t>메서드명의</a:t>
            </a:r>
            <a:r>
              <a:rPr lang="ko-KR" altLang="en-US" dirty="0"/>
              <a:t> 접미사는 </a:t>
            </a:r>
            <a:r>
              <a:rPr lang="en-US" altLang="ko-KR" dirty="0"/>
              <a:t>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getMembers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를 기준으로 </a:t>
            </a:r>
            <a:r>
              <a:rPr lang="en-US" altLang="ko-KR" dirty="0"/>
              <a:t>A</a:t>
            </a:r>
            <a:r>
              <a:rPr lang="ko-KR" altLang="en-US" dirty="0"/>
              <a:t>를 하겠다는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전치사는 </a:t>
            </a:r>
            <a:r>
              <a:rPr lang="en-US" altLang="ko-KR" dirty="0"/>
              <a:t>By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getUserByName</a:t>
            </a:r>
            <a:r>
              <a:rPr lang="en-US" altLang="ko-KR" dirty="0"/>
              <a:t>(String name){}</a:t>
            </a:r>
            <a:br>
              <a:rPr lang="ko-KR" altLang="en-US" b="1" dirty="0"/>
            </a:br>
            <a:br>
              <a:rPr lang="ko-KR" altLang="en-US" dirty="0"/>
            </a:br>
            <a:r>
              <a:rPr lang="ko-KR" altLang="en-US" dirty="0" err="1"/>
              <a:t>반환값의</a:t>
            </a:r>
            <a:r>
              <a:rPr lang="ko-KR" altLang="en-US" dirty="0"/>
              <a:t> 타입이 </a:t>
            </a:r>
            <a:r>
              <a:rPr lang="en-US" altLang="ko-KR" dirty="0" err="1"/>
              <a:t>boolean</a:t>
            </a:r>
            <a:r>
              <a:rPr lang="ko-KR" altLang="en-US" dirty="0"/>
              <a:t>인 메소드는 접두사로 </a:t>
            </a:r>
            <a:r>
              <a:rPr lang="en-US" altLang="ko-KR" dirty="0"/>
              <a:t>is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isData</a:t>
            </a:r>
            <a:r>
              <a:rPr lang="en-US" altLang="ko-KR" dirty="0"/>
              <a:t>(String Data){}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99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56B1-D001-4428-8084-6600552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명명 규칙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4A48-19FC-4310-9182-C1DE4B29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356"/>
            <a:ext cx="8915400" cy="54281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데이터를 불러오는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load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loadData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데이터가 있는지 확인하는 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has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hasData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보다 지능적인 </a:t>
            </a:r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ko-KR" altLang="en-US" dirty="0" err="1"/>
              <a:t>요구될때</a:t>
            </a:r>
            <a:r>
              <a:rPr lang="ko-KR" altLang="en-US" dirty="0"/>
              <a:t> 사용하는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register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registerAccount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새로운 객체를 </a:t>
            </a:r>
            <a:r>
              <a:rPr lang="ko-KR" altLang="en-US" dirty="0" err="1"/>
              <a:t>만든뒤</a:t>
            </a:r>
            <a:r>
              <a:rPr lang="ko-KR" altLang="en-US" dirty="0"/>
              <a:t> 해당 객체를 </a:t>
            </a:r>
            <a:r>
              <a:rPr lang="ko-KR" altLang="en-US" dirty="0" err="1"/>
              <a:t>리턴해주는</a:t>
            </a:r>
            <a:r>
              <a:rPr lang="ko-KR" altLang="en-US" dirty="0"/>
              <a:t>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create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createAccount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객체를 다른 형태의 객체로 변환해주는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접두사는 </a:t>
            </a:r>
            <a:r>
              <a:rPr lang="en-US" altLang="ko-KR" dirty="0"/>
              <a:t>to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toString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객체가 복수인지 단일인지 구분하는 </a:t>
            </a:r>
            <a:r>
              <a:rPr lang="ko-KR" altLang="en-US" dirty="0" err="1"/>
              <a:t>메서드명의</a:t>
            </a:r>
            <a:r>
              <a:rPr lang="ko-KR" altLang="en-US" dirty="0"/>
              <a:t> 접미사는 </a:t>
            </a:r>
            <a:r>
              <a:rPr lang="en-US" altLang="ko-KR" dirty="0"/>
              <a:t>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getMembers</a:t>
            </a:r>
            <a:r>
              <a:rPr lang="en-US" altLang="ko-KR" dirty="0"/>
              <a:t>(){}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를 기준으로 </a:t>
            </a:r>
            <a:r>
              <a:rPr lang="en-US" altLang="ko-KR" dirty="0"/>
              <a:t>A</a:t>
            </a:r>
            <a:r>
              <a:rPr lang="ko-KR" altLang="en-US" dirty="0"/>
              <a:t>를 하겠다는 </a:t>
            </a:r>
            <a:r>
              <a:rPr lang="ko-KR" altLang="en-US" dirty="0" err="1"/>
              <a:t>메소드명의</a:t>
            </a:r>
            <a:r>
              <a:rPr lang="ko-KR" altLang="en-US" dirty="0"/>
              <a:t> 전치사는 </a:t>
            </a:r>
            <a:r>
              <a:rPr lang="en-US" altLang="ko-KR" dirty="0"/>
              <a:t>By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public void </a:t>
            </a:r>
            <a:r>
              <a:rPr lang="en-US" altLang="ko-KR" dirty="0" err="1"/>
              <a:t>getUserByName</a:t>
            </a:r>
            <a:r>
              <a:rPr lang="en-US" altLang="ko-KR" dirty="0"/>
              <a:t>(String name){}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26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56B1-D001-4428-8084-6600552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명명 규칙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4A48-19FC-4310-9182-C1DE4B29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89246"/>
            <a:ext cx="8915400" cy="2866330"/>
          </a:xfrm>
        </p:spPr>
        <p:txBody>
          <a:bodyPr>
            <a:normAutofit/>
          </a:bodyPr>
          <a:lstStyle/>
          <a:p>
            <a:r>
              <a:rPr lang="ko-KR" altLang="en-US" dirty="0"/>
              <a:t>변수와 메소드의 파라미터에는 </a:t>
            </a:r>
            <a:r>
              <a:rPr lang="ko-KR" altLang="en-US" b="1" dirty="0" err="1">
                <a:solidFill>
                  <a:srgbClr val="FF0000"/>
                </a:solidFill>
              </a:rPr>
              <a:t>카멜표기법</a:t>
            </a:r>
            <a:r>
              <a:rPr lang="ko-KR" altLang="en-US" dirty="0" err="1"/>
              <a:t>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변수에 약어를 사용하지 않고 </a:t>
            </a:r>
            <a:r>
              <a:rPr lang="ko-KR" altLang="en-US" b="1" dirty="0">
                <a:solidFill>
                  <a:srgbClr val="FF0000"/>
                </a:solidFill>
              </a:rPr>
              <a:t>모든 의미를 충분히</a:t>
            </a:r>
            <a:r>
              <a:rPr lang="ko-KR" altLang="en-US" dirty="0"/>
              <a:t> 담는다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한 글자로 된 이름을 사용하지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선언된 지점에서 초기화하며</a:t>
            </a:r>
            <a:r>
              <a:rPr lang="en-US" altLang="ko-KR" dirty="0"/>
              <a:t>, </a:t>
            </a:r>
            <a:r>
              <a:rPr lang="ko-KR" altLang="en-US" dirty="0"/>
              <a:t>가능한 사용범위를 최소화 한다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0 </a:t>
            </a:r>
            <a:r>
              <a:rPr lang="ko-KR" altLang="en-US" dirty="0"/>
              <a:t>레퍼런스 </a:t>
            </a:r>
            <a:r>
              <a:rPr lang="en-US" altLang="ko-KR" dirty="0"/>
              <a:t>null</a:t>
            </a:r>
            <a:br>
              <a:rPr lang="en-US" altLang="ko-KR" dirty="0"/>
            </a:br>
            <a:r>
              <a:rPr lang="ko-KR" altLang="en-US" dirty="0"/>
              <a:t>반복문에서 인덱스로 사용할 변수는 </a:t>
            </a:r>
            <a:r>
              <a:rPr lang="en-US" altLang="ko-KR" dirty="0" err="1"/>
              <a:t>i,j,k</a:t>
            </a:r>
            <a:r>
              <a:rPr lang="en-US" altLang="ko-KR" dirty="0"/>
              <a:t> </a:t>
            </a:r>
            <a:r>
              <a:rPr lang="ko-KR" altLang="en-US" dirty="0"/>
              <a:t>등으로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++){}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지역변수와 멤버변수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변수명</a:t>
            </a:r>
            <a:r>
              <a:rPr lang="ko-KR" altLang="en-US" dirty="0"/>
              <a:t> 앞에 밑줄</a:t>
            </a:r>
            <a:r>
              <a:rPr lang="en-US" altLang="ko-KR" dirty="0"/>
              <a:t>(_)</a:t>
            </a:r>
            <a:r>
              <a:rPr lang="ko-KR" altLang="en-US" dirty="0"/>
              <a:t>을 사용하여 구별한다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boolean</a:t>
            </a:r>
            <a:r>
              <a:rPr lang="ko-KR" altLang="en-US" dirty="0"/>
              <a:t>타입의 변수는 접두사로 </a:t>
            </a:r>
            <a:r>
              <a:rPr lang="en-US" altLang="ko-KR" dirty="0"/>
              <a:t>is</a:t>
            </a:r>
            <a:r>
              <a:rPr lang="ko-KR" altLang="en-US" dirty="0"/>
              <a:t>를 사용한다 </a:t>
            </a:r>
            <a:r>
              <a:rPr lang="en-US" altLang="ko-KR" dirty="0"/>
              <a:t>Ex) </a:t>
            </a:r>
            <a:r>
              <a:rPr lang="en-US" altLang="ko-KR" dirty="0" err="1"/>
              <a:t>isCheck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39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3D90-6E8C-4CEE-880E-55F12953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278CA-67BF-45B2-898C-4FE999FA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0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B1605-F85F-416A-89A0-FD315B4F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>
                <a:solidFill>
                  <a:srgbClr val="FEFFFF"/>
                </a:solidFill>
              </a:rPr>
              <a:t>덧셈 뺄셈 계산하기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654A3-A6F8-490E-B1AB-7B9E65E8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402070"/>
            <a:ext cx="5640502" cy="40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4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9BD4-004A-4BF7-A11B-A30AFB7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선언과 저장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7D82F-8A11-48A9-AB43-287BA234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7"/>
            <a:ext cx="5372100" cy="33175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75088C-862D-47A1-B4D2-441462F0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90687"/>
            <a:ext cx="5715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1605-F85F-416A-89A0-FD315B4F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타입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AA4BB22-D040-4304-865C-7B728E31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8176-7743-4496-A3E7-51301368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변수로 사용할 수 없는 자바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20A82-D7B8-405A-8E8C-8B3CCBA3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00" y="1701424"/>
            <a:ext cx="6581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3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9BD4-004A-4BF7-A11B-A30AFB7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85E3C-C75B-4FF5-A1A1-D196486F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543050"/>
            <a:ext cx="5038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9BD4-004A-4BF7-A11B-A30AFB7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상수와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427D3-BC16-400B-A9FB-BC9F1C61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(variable) : </a:t>
            </a:r>
            <a:r>
              <a:rPr lang="ko-KR" altLang="en-US" dirty="0"/>
              <a:t>하나의 값을 저장하기 위한 공간</a:t>
            </a:r>
            <a:endParaRPr lang="en-US" altLang="ko-KR" dirty="0"/>
          </a:p>
          <a:p>
            <a:r>
              <a:rPr lang="ko-KR" altLang="en-US" dirty="0"/>
              <a:t>상수</a:t>
            </a:r>
            <a:r>
              <a:rPr lang="en-US" altLang="ko-KR" dirty="0"/>
              <a:t>(constant) : </a:t>
            </a:r>
            <a:r>
              <a:rPr lang="ko-KR" altLang="en-US" dirty="0"/>
              <a:t>값을 한번만 저장할 수 있는 공간</a:t>
            </a:r>
            <a:endParaRPr lang="en-US" altLang="ko-KR" dirty="0"/>
          </a:p>
          <a:p>
            <a:r>
              <a:rPr lang="ko-KR" altLang="en-US" dirty="0" err="1"/>
              <a:t>리터럴</a:t>
            </a:r>
            <a:r>
              <a:rPr lang="en-US" altLang="ko-KR" dirty="0"/>
              <a:t>(literal)   : </a:t>
            </a:r>
            <a:r>
              <a:rPr lang="ko-KR" altLang="en-US" dirty="0"/>
              <a:t>그 자체로 값을 의미하는 것</a:t>
            </a:r>
          </a:p>
        </p:txBody>
      </p:sp>
    </p:spTree>
    <p:extLst>
      <p:ext uri="{BB962C8B-B14F-4D97-AF65-F5344CB8AC3E}">
        <p14:creationId xmlns:p14="http://schemas.microsoft.com/office/powerpoint/2010/main" val="184313736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1345</Words>
  <Application>Microsoft Office PowerPoint</Application>
  <PresentationFormat>와이드스크린</PresentationFormat>
  <Paragraphs>108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Consolas</vt:lpstr>
      <vt:lpstr>Wingdings 3</vt:lpstr>
      <vt:lpstr>줄기</vt:lpstr>
      <vt:lpstr>변수2</vt:lpstr>
      <vt:lpstr>화면에 글자 출력하기 – print() 와 println()</vt:lpstr>
      <vt:lpstr>화면에 글자 출력하기 – print() 와 println()</vt:lpstr>
      <vt:lpstr>덧셈 뺄셈 계산하기</vt:lpstr>
      <vt:lpstr>변수의 선언과 저장</vt:lpstr>
      <vt:lpstr>변수의 타입</vt:lpstr>
      <vt:lpstr>변수로 사용할 수 없는 자바 예약어</vt:lpstr>
      <vt:lpstr>변수의 타입</vt:lpstr>
      <vt:lpstr>상수와 리터럴</vt:lpstr>
      <vt:lpstr>리터럴의 타입과 접미사</vt:lpstr>
      <vt:lpstr>리터럴의 타입과 접미사</vt:lpstr>
      <vt:lpstr>문자 리터럴과 문자열의 리터럴</vt:lpstr>
      <vt:lpstr>문자열 결합</vt:lpstr>
      <vt:lpstr>두 변수의 값 바꾸기</vt:lpstr>
      <vt:lpstr>기본형과 참조형, 종류와 범위</vt:lpstr>
      <vt:lpstr>Printf를 이용한 출력  예제</vt:lpstr>
      <vt:lpstr>화면으로부터 입력 받기</vt:lpstr>
      <vt:lpstr>정수의 오버플로우</vt:lpstr>
      <vt:lpstr>부호있는 정수의 오버플로우</vt:lpstr>
      <vt:lpstr>타입간의 변환방법</vt:lpstr>
      <vt:lpstr>변수</vt:lpstr>
      <vt:lpstr>자료형</vt:lpstr>
      <vt:lpstr>Public static void main(String [] args){}</vt:lpstr>
      <vt:lpstr>System.out.println(“hello world)</vt:lpstr>
      <vt:lpstr>주로 쓰는 반의어</vt:lpstr>
      <vt:lpstr>명명규칙</vt:lpstr>
      <vt:lpstr>공통 명명규칙</vt:lpstr>
      <vt:lpstr>패키지 명명 규칙</vt:lpstr>
      <vt:lpstr>클래스 명명 규칙</vt:lpstr>
      <vt:lpstr>메소드 명명 규칙 1</vt:lpstr>
      <vt:lpstr>메소드 명명 규칙 2</vt:lpstr>
      <vt:lpstr>메소드 명명 규칙 3</vt:lpstr>
      <vt:lpstr>변수 명명 규칙 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변수2</dc:title>
  <dc:creator>k24400</dc:creator>
  <cp:lastModifiedBy>k24400</cp:lastModifiedBy>
  <cp:revision>1</cp:revision>
  <dcterms:created xsi:type="dcterms:W3CDTF">2020-03-29T03:14:06Z</dcterms:created>
  <dcterms:modified xsi:type="dcterms:W3CDTF">2020-03-29T03:20:49Z</dcterms:modified>
</cp:coreProperties>
</file>