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76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1" r:id="rId44"/>
    <p:sldId id="300" r:id="rId45"/>
    <p:sldId id="304" r:id="rId46"/>
    <p:sldId id="302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7B8C-BED0-4C5F-AD6A-D3FBF128F905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15D65-8AE7-4522-BF04-07E951112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1970 and 1980 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 and 1990 C++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 and 1995 Java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was conceived by James Gosling, Patrick Naughton, Chris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Ed Frank, and Mike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Sheridan at Sun Microsystems, Inc. in 1991.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FE68-EF77-4B97-A82F-8FA0450C88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38151" y="1941513"/>
            <a:ext cx="5369983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11334" y="1941513"/>
            <a:ext cx="53721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3611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A804C90-F0FC-44F5-968C-AC62F954B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4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722313"/>
            <a:ext cx="11516784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8151" y="1941513"/>
            <a:ext cx="53699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011334" y="1941513"/>
            <a:ext cx="53721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8351" y="63436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44933" y="634365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3611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A86B1DB-01E3-4CD0-BCF9-4FFF428D4A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3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644-9193-4CE2-947C-EF88589805B6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0295-7F85-4A79-8838-A9B19AEE7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827/java-design-patterns-example-tutoria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29" y="2219690"/>
            <a:ext cx="1161875" cy="11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Object as parameter and return type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Access Controls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 in a class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 in package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Protected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within sub classes and with in package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Class/Variable/Method/Constructor can be accessed everywhere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Other Modifiers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static – to define variables and methods at class level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Block level is used to execute a set statement while loading a class into memory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final – To make any variable/Method/Class as immutable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abstract 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 level – Method is not implemented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 level – It cannot be instantiated	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8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Modifiers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Other Modifiers (continued)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6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Inheriting properties from one class to another 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Extends is keyword to be used to extend from one class</a:t>
            </a:r>
          </a:p>
          <a:p>
            <a:pPr lvl="1"/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java.lang.Object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class – It is a root class of class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heirarchy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Abstract Classes – extends – common behaviour and contract</a:t>
            </a:r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Class casting – Type casting sub object reference to parent object is called Class casting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Interfaces – implements – enforce contract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 methods(1.8)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final keyword role in inheritance	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Packages – Similarly as folders where classes can be grouped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Inner Classes – it is a nested class can be defined at instance level, class level and method level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Anonymous Inner Classes – A nested class without a name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4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Java.lang.Object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methods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toString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wait()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notify()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notifyAll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equals()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8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StringBuffer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StringBuilder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Wrapper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Integer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Float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Boolean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8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 Handling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Exception/Error is the state occurs during the execution of program which makes the program to stop the current execution and sometime get exited from the whole execution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 provides the handling of exceptions which occurs by user defined program or by Java.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Java throws exception when java rules are broken or program tries to get executed out of constraints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7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 syntax of handling exception in program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try{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//execution of statements which can throw exceptions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en-IN" sz="1500" b="1" i="1" dirty="0" err="1">
                <a:solidFill>
                  <a:schemeClr val="accent2">
                    <a:lumMod val="75000"/>
                  </a:schemeClr>
                </a:solidFill>
              </a:rPr>
              <a:t>conn.close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Catch(exception type1){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//Handle exception type 1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Catch(Exception type2){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//Handle exception type2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Finally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//Handle must tasks.. Like cleaning </a:t>
            </a:r>
            <a:r>
              <a:rPr lang="en-IN" sz="1500" b="1" i="1" dirty="0" err="1">
                <a:solidFill>
                  <a:schemeClr val="accent2">
                    <a:lumMod val="75000"/>
                  </a:schemeClr>
                </a:solidFill>
              </a:rPr>
              <a:t>resource,closing</a:t>
            </a: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 connections, etc..</a:t>
            </a:r>
          </a:p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374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1500" b="1" i="1" dirty="0">
                <a:solidFill>
                  <a:schemeClr val="accent2">
                    <a:lumMod val="75000"/>
                  </a:schemeClr>
                </a:solidFill>
              </a:rPr>
              <a:t>Hierarchy of Exception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0235" y="2079812"/>
            <a:ext cx="1685365" cy="389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3871" y="2958353"/>
            <a:ext cx="173018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544236" y="2924557"/>
            <a:ext cx="173018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4038600"/>
            <a:ext cx="2662518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RuntimeException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1"/>
            <a:endCxn id="5" idx="0"/>
          </p:cNvCxnSpPr>
          <p:nvPr/>
        </p:nvCxnSpPr>
        <p:spPr>
          <a:xfrm flipH="1">
            <a:off x="3818965" y="2274794"/>
            <a:ext cx="1201270" cy="6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0"/>
          </p:cNvCxnSpPr>
          <p:nvPr/>
        </p:nvCxnSpPr>
        <p:spPr>
          <a:xfrm>
            <a:off x="6705600" y="2274794"/>
            <a:ext cx="703730" cy="64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818965" y="3388659"/>
            <a:ext cx="0" cy="6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396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 Handling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try-catch-finally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throw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throws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Checked Exception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Exception and its subclasses except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RuntimeException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Enforced to put it in try catch block or throw them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Unchecked Exception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RuntimeException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its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SubClasses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Not enforce to put in try catch block</a:t>
            </a:r>
          </a:p>
        </p:txBody>
      </p:sp>
    </p:spTree>
    <p:extLst>
      <p:ext uri="{BB962C8B-B14F-4D97-AF65-F5344CB8AC3E}">
        <p14:creationId xmlns:p14="http://schemas.microsoft.com/office/powerpoint/2010/main" val="329943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Multi-Threading – In improved the efficiency of execution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Creation of Thread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extends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Thread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Implements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Runnable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Life cycle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New – Runnable – Running- Blocked/Waiting – Runnable – (execution flow ends) Dead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methods join, yield, sleep, interrupt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synchronization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volatile keyword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wait/notify/notify All</a:t>
            </a:r>
          </a:p>
        </p:txBody>
      </p:sp>
    </p:spTree>
    <p:extLst>
      <p:ext uri="{BB962C8B-B14F-4D97-AF65-F5344CB8AC3E}">
        <p14:creationId xmlns:p14="http://schemas.microsoft.com/office/powerpoint/2010/main" val="221478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Lineage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Pros and Cons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Object Oriented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Platform independent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 Threaded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 vs Collection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 is fixed in size(Or you should know size before initializing)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Homogeneous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does not provide any DS specific method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Root interface for every collection(Except Map)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Common methods used by List and Set or by any Collection 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AbstractCollection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is an implementation Collection interface – It implement Collection interface method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 can hold duplicate values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Insertion order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isreserved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- Index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AbstractList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extends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AbstractCollection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implemennt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List interface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Set(I)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Duplicates are not allowed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Insertion order should be preserved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SortedSet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Keep the values in sorted order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NavigableSet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Provides methods to navigate through set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2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Queue(I)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we want to represent FIFO DS we should use Queue collection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Map(I)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we want to store values in key-value pair then we should go for Map interface classes</a:t>
            </a:r>
          </a:p>
          <a:p>
            <a:pPr lvl="2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2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 implementations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Growable array with random access. Suitable for retrieval operations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LinkedList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Growable array with sequential access. Suitable for insertion and removal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Vector – Growable array with random access. It is thread safe DS. Legacy class.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Stack – Growable array with LIFO DS implementation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Cursors in collection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Cursors are used to retrieve object one after other and also perform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CreateReadUpdateDelete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operations(not all)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There are three cursors in collection framework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Enumeration – This is legacy cursor, implemented in Vector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Iterator – This same like Enumeration but added in 1.2. It is available in every collection class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ListIterator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– This list based iterator. Available only in List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interface implementation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03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Set implementation classes	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Duplicate,Null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allowed(only once),No insertion order preserved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Retrieval is based 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LinkedHashset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Duplicate,Null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allowed(only once), Insertion order preserved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Retrieval is based on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hashcode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duplicate, No Null, Insertion is based on natural sorting order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Any object is getting inserted into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it has to implement Comparable interface or 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TreeSet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constructor should carry comparator object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Comparator parameter for custom sorting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1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Comparator and Comparable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Comparable is an interface needs to be implement by an object which wants to get compared with another object. This way we provide natural comparison of an object</a:t>
            </a:r>
          </a:p>
          <a:p>
            <a:pPr lvl="3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compaterTo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(Object) needs to be implemented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Comparator is an interface needs to be implemented to provide custom comparisons of an objects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compare(Object o1, Object o2) needs to be implemented</a:t>
            </a:r>
          </a:p>
          <a:p>
            <a:pPr lvl="3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73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Queue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Hold the data in FIFO order manner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PriorityQueue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 inserting it takes natural ordering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BlockingQueue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strict bounded queue, when items addition and retrieval waits for items to be added and removed</a:t>
            </a:r>
          </a:p>
          <a:p>
            <a:pPr lvl="4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offer(item, time in milliseconds)</a:t>
            </a:r>
          </a:p>
          <a:p>
            <a:pPr lvl="4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Poll(item, time in milliseconds)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LinkedBlockingQueue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-- Optionally bounded , If it implemented based linked list concept it provides additional methods like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offerFirst,offerLast,pollFirst,pollLast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9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Collection Classes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Map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 store key and value pair objects	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Key is stored on its hash code so that retrieval can happen fast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No duplicate keys allowed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Put(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key,value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),get(key)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HashMap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vs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HashTable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(Thread  safe, methods are synchronized)</a:t>
            </a: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Plain map interface implementation, non-thread safe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WeakHashMap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Weak key references, If keys are not used they will be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GCed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IdentityHashMap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Key equality checked by key reference rather key value 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ConcurrentHashMap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Threadsafe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, block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level synchronization)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Thread safe implementation of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HashMap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0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2" y="1544016"/>
            <a:ext cx="10515600" cy="3972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I/O System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I/O system consists of interfaces and classes used for I/O operations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Streams</a:t>
            </a:r>
          </a:p>
          <a:p>
            <a:pPr lvl="2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InputStream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OutputStream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	- mainly for binary data stream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reads/writes one byte at a time ( 0 – 255 byte)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Readers/Writers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Readers and Writers – mainly for character data stream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reads/writes one char at a time (0 - 66500)</a:t>
            </a: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FileInputStream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FileOutputStream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BufferedInputStream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BufferedOutputStream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33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 IO Byte Stream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859929"/>
              </p:ext>
            </p:extLst>
          </p:nvPr>
        </p:nvGraphicFramePr>
        <p:xfrm>
          <a:off x="838200" y="1837765"/>
          <a:ext cx="10466294" cy="408790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808838">
                  <a:extLst>
                    <a:ext uri="{9D8B030D-6E8A-4147-A177-3AD203B41FA5}">
                      <a16:colId xmlns:a16="http://schemas.microsoft.com/office/drawing/2014/main" val="912229320"/>
                    </a:ext>
                  </a:extLst>
                </a:gridCol>
                <a:gridCol w="5657456">
                  <a:extLst>
                    <a:ext uri="{9D8B030D-6E8A-4147-A177-3AD203B41FA5}">
                      <a16:colId xmlns:a16="http://schemas.microsoft.com/office/drawing/2014/main" val="1504641845"/>
                    </a:ext>
                  </a:extLst>
                </a:gridCol>
              </a:tblGrid>
              <a:tr h="480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Stream class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946863529"/>
                  </a:ext>
                </a:extLst>
              </a:tr>
              <a:tr h="240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BufferedInputStream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Used for Buffered Input Stream.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530725813"/>
                  </a:ext>
                </a:extLst>
              </a:tr>
              <a:tr h="240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BufferedOutputStream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Used for Buffered Output Stream.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561833293"/>
                  </a:ext>
                </a:extLst>
              </a:tr>
              <a:tr h="480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DataInputStream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Contains method for reading java standard datatype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381657081"/>
                  </a:ext>
                </a:extLst>
              </a:tr>
              <a:tr h="480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DataOutputStream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An output stream that contain method for writing java standard data 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111257672"/>
                  </a:ext>
                </a:extLst>
              </a:tr>
              <a:tr h="240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FileInputStream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Input stream that reads from a file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823748769"/>
                  </a:ext>
                </a:extLst>
              </a:tr>
              <a:tr h="240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FileOutputStream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Output stream that write to a file.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293085214"/>
                  </a:ext>
                </a:extLst>
              </a:tr>
              <a:tr h="480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InputStream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Abstract class that describe stream input.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96894199"/>
                  </a:ext>
                </a:extLst>
              </a:tr>
              <a:tr h="480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OutputStream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Abstract class that describe stream output.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47399483"/>
                  </a:ext>
                </a:extLst>
              </a:tr>
              <a:tr h="7253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PrintStream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Output Stream that contain print() and </a:t>
                      </a:r>
                      <a:r>
                        <a:rPr lang="en-US" sz="1200" u="none" strike="noStrike" dirty="0" err="1">
                          <a:effectLst/>
                        </a:rPr>
                        <a:t>println</a:t>
                      </a:r>
                      <a:r>
                        <a:rPr lang="en-US" sz="1200" u="none" strike="noStrike" dirty="0">
                          <a:effectLst/>
                        </a:rPr>
                        <a:t>() method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6258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07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Introduction to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Four basic Principles 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Abstraction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11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 IO Character Stream 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746811"/>
              </p:ext>
            </p:extLst>
          </p:nvPr>
        </p:nvGraphicFramePr>
        <p:xfrm>
          <a:off x="838200" y="1931894"/>
          <a:ext cx="10515599" cy="373379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831491">
                  <a:extLst>
                    <a:ext uri="{9D8B030D-6E8A-4147-A177-3AD203B41FA5}">
                      <a16:colId xmlns:a16="http://schemas.microsoft.com/office/drawing/2014/main" val="1967928700"/>
                    </a:ext>
                  </a:extLst>
                </a:gridCol>
                <a:gridCol w="5684108">
                  <a:extLst>
                    <a:ext uri="{9D8B030D-6E8A-4147-A177-3AD203B41FA5}">
                      <a16:colId xmlns:a16="http://schemas.microsoft.com/office/drawing/2014/main" val="1014807200"/>
                    </a:ext>
                  </a:extLst>
                </a:gridCol>
              </a:tblGrid>
              <a:tr h="233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Stream class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18968689"/>
                  </a:ext>
                </a:extLst>
              </a:tr>
              <a:tr h="233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BufferedReader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Handles buffered input stream.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184126405"/>
                  </a:ext>
                </a:extLst>
              </a:tr>
              <a:tr h="233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BufferedWriter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Handles buffered output stream.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744512111"/>
                  </a:ext>
                </a:extLst>
              </a:tr>
              <a:tr h="233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FileReader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Input stream that reads from file.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16060789"/>
                  </a:ext>
                </a:extLst>
              </a:tr>
              <a:tr h="233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FileWriter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Output stream that writes to file.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4285674"/>
                  </a:ext>
                </a:extLst>
              </a:tr>
              <a:tr h="466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InputStreamReader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Input stream that translate byte to character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956297285"/>
                  </a:ext>
                </a:extLst>
              </a:tr>
              <a:tr h="466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OutputStreamReader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Output stream that translate character to byte.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395225574"/>
                  </a:ext>
                </a:extLst>
              </a:tr>
              <a:tr h="703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PrintWriter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Output Stream that contain print() and </a:t>
                      </a:r>
                      <a:r>
                        <a:rPr lang="en-US" sz="1200" u="none" strike="noStrike" dirty="0" err="1">
                          <a:effectLst/>
                        </a:rPr>
                        <a:t>println</a:t>
                      </a:r>
                      <a:r>
                        <a:rPr lang="en-US" sz="1200" u="none" strike="noStrike" dirty="0">
                          <a:effectLst/>
                        </a:rPr>
                        <a:t>() method.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81232403"/>
                  </a:ext>
                </a:extLst>
              </a:tr>
              <a:tr h="466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Reader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Abstract class that define character stream input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185983368"/>
                  </a:ext>
                </a:extLst>
              </a:tr>
              <a:tr h="466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Writer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Abstract class that define character stream output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0732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7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 Serialization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Serialization?</a:t>
            </a:r>
          </a:p>
          <a:p>
            <a:r>
              <a:rPr lang="en-US" dirty="0"/>
              <a:t>Object Graph</a:t>
            </a:r>
          </a:p>
          <a:p>
            <a:r>
              <a:rPr lang="en-US" dirty="0"/>
              <a:t>Transient keyword</a:t>
            </a:r>
          </a:p>
          <a:p>
            <a:r>
              <a:rPr lang="en-US" dirty="0"/>
              <a:t>Custom Serialization</a:t>
            </a:r>
          </a:p>
          <a:p>
            <a:pPr lvl="1"/>
            <a:r>
              <a:rPr lang="en-US" dirty="0" err="1"/>
              <a:t>writeObject</a:t>
            </a:r>
            <a:endParaRPr lang="en-US" dirty="0"/>
          </a:p>
          <a:p>
            <a:pPr lvl="1"/>
            <a:r>
              <a:rPr lang="en-US" dirty="0" err="1"/>
              <a:t>readObject</a:t>
            </a:r>
            <a:endParaRPr lang="en-US" dirty="0"/>
          </a:p>
          <a:p>
            <a:r>
              <a:rPr lang="en-US" dirty="0" err="1"/>
              <a:t>SerialVersionUID</a:t>
            </a:r>
            <a:endParaRPr lang="en-US" dirty="0"/>
          </a:p>
          <a:p>
            <a:r>
              <a:rPr lang="en-US" dirty="0"/>
              <a:t>Externalization</a:t>
            </a:r>
          </a:p>
          <a:p>
            <a:pPr lvl="1"/>
            <a:r>
              <a:rPr lang="en-US" dirty="0" err="1"/>
              <a:t>readExternal</a:t>
            </a:r>
            <a:endParaRPr lang="en-US" dirty="0"/>
          </a:p>
          <a:p>
            <a:pPr lvl="1"/>
            <a:r>
              <a:rPr lang="en-US"/>
              <a:t>writeExternal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6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 </a:t>
            </a:r>
            <a:r>
              <a:rPr lang="en-US" dirty="0" err="1"/>
              <a:t>Utils</a:t>
            </a:r>
            <a:r>
              <a:rPr lang="en-US" dirty="0"/>
              <a:t>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StringTokenizer</a:t>
            </a:r>
            <a:endParaRPr lang="en-US" dirty="0"/>
          </a:p>
          <a:p>
            <a:r>
              <a:rPr lang="en-US" dirty="0"/>
              <a:t>Random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Calendar</a:t>
            </a:r>
          </a:p>
          <a:p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1929199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 Generics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Generic?</a:t>
            </a:r>
          </a:p>
          <a:p>
            <a:r>
              <a:rPr lang="en-US" dirty="0"/>
              <a:t>Generic Classes</a:t>
            </a:r>
          </a:p>
          <a:p>
            <a:r>
              <a:rPr lang="en-US" dirty="0"/>
              <a:t>Bounded Generics</a:t>
            </a:r>
          </a:p>
          <a:p>
            <a:r>
              <a:rPr lang="en-US" dirty="0"/>
              <a:t>Wildcard Generics</a:t>
            </a:r>
          </a:p>
          <a:p>
            <a:r>
              <a:rPr lang="en-US" dirty="0"/>
              <a:t>Bounded Wildcard Generics</a:t>
            </a:r>
          </a:p>
          <a:p>
            <a:r>
              <a:rPr lang="en-US" dirty="0"/>
              <a:t>Generic Methods</a:t>
            </a:r>
          </a:p>
          <a:p>
            <a:r>
              <a:rPr lang="en-US" dirty="0"/>
              <a:t>Generic Constructors</a:t>
            </a:r>
          </a:p>
          <a:p>
            <a:r>
              <a:rPr lang="en-US" dirty="0"/>
              <a:t>Generic Interfaces</a:t>
            </a:r>
          </a:p>
        </p:txBody>
      </p:sp>
    </p:spTree>
    <p:extLst>
      <p:ext uri="{BB962C8B-B14F-4D97-AF65-F5344CB8AC3E}">
        <p14:creationId xmlns:p14="http://schemas.microsoft.com/office/powerpoint/2010/main" val="59422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Java- Reflection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Reflection?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Creation of instance using Class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Accessing Private methods</a:t>
            </a:r>
          </a:p>
          <a:p>
            <a:r>
              <a:rPr lang="en-US" dirty="0"/>
              <a:t>Use cases – Test execution, </a:t>
            </a:r>
            <a:r>
              <a:rPr lang="en-US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12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Java – JDBC API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JDBC?</a:t>
            </a:r>
          </a:p>
          <a:p>
            <a:r>
              <a:rPr lang="en-US" dirty="0"/>
              <a:t>Main Roles</a:t>
            </a:r>
          </a:p>
          <a:p>
            <a:pPr lvl="1"/>
            <a:r>
              <a:rPr lang="en-US" dirty="0" err="1"/>
              <a:t>DriverManager</a:t>
            </a:r>
            <a:endParaRPr lang="en-US" dirty="0"/>
          </a:p>
          <a:p>
            <a:pPr lvl="1"/>
            <a:r>
              <a:rPr lang="en-IN" dirty="0"/>
              <a:t>D</a:t>
            </a:r>
            <a:r>
              <a:rPr lang="en-US" dirty="0"/>
              <a:t>river – Main player who provision all requirement to connect and talk to database</a:t>
            </a:r>
          </a:p>
          <a:p>
            <a:pPr lvl="1"/>
            <a:r>
              <a:rPr lang="en-IN" dirty="0"/>
              <a:t>C</a:t>
            </a:r>
            <a:r>
              <a:rPr lang="en-US" dirty="0" err="1"/>
              <a:t>onnectivity</a:t>
            </a:r>
            <a:r>
              <a:rPr lang="en-US" dirty="0"/>
              <a:t> – JDBC URL :- </a:t>
            </a:r>
            <a:r>
              <a:rPr lang="en-US" dirty="0" err="1"/>
              <a:t>jdbc</a:t>
            </a:r>
            <a:r>
              <a:rPr lang="en-US" dirty="0"/>
              <a:t>:&lt;subprotocol&gt;:&lt;</a:t>
            </a:r>
            <a:r>
              <a:rPr lang="en-US" dirty="0" err="1"/>
              <a:t>url</a:t>
            </a:r>
            <a:r>
              <a:rPr lang="en-US" dirty="0"/>
              <a:t>&gt;:credentials</a:t>
            </a:r>
          </a:p>
          <a:p>
            <a:r>
              <a:rPr lang="en-US" dirty="0"/>
              <a:t>Connection interface</a:t>
            </a:r>
          </a:p>
          <a:p>
            <a:r>
              <a:rPr lang="en-IN" dirty="0"/>
              <a:t>Statement interface – Normal </a:t>
            </a:r>
            <a:r>
              <a:rPr lang="en-IN" dirty="0" err="1"/>
              <a:t>sql</a:t>
            </a:r>
            <a:r>
              <a:rPr lang="en-IN" dirty="0"/>
              <a:t> query execution</a:t>
            </a:r>
          </a:p>
          <a:p>
            <a:r>
              <a:rPr lang="en-IN" dirty="0" err="1"/>
              <a:t>PreparedStatement</a:t>
            </a:r>
            <a:r>
              <a:rPr lang="en-IN" dirty="0"/>
              <a:t> -  Prepared SQL query execution</a:t>
            </a:r>
          </a:p>
          <a:p>
            <a:r>
              <a:rPr lang="en-IN" dirty="0" err="1"/>
              <a:t>CallableStatement</a:t>
            </a:r>
            <a:r>
              <a:rPr lang="en-IN" dirty="0"/>
              <a:t> – Stored procedure calls</a:t>
            </a:r>
            <a:endParaRPr lang="en-US" dirty="0"/>
          </a:p>
          <a:p>
            <a:r>
              <a:rPr lang="en-US" dirty="0"/>
              <a:t>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57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Java – J2EE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J2EE?</a:t>
            </a:r>
          </a:p>
          <a:p>
            <a:r>
              <a:rPr lang="en-IN" dirty="0"/>
              <a:t>J2EE Architecture</a:t>
            </a:r>
            <a:endParaRPr lang="en-US" dirty="0"/>
          </a:p>
          <a:p>
            <a:r>
              <a:rPr lang="en-IN" dirty="0"/>
              <a:t>Components</a:t>
            </a:r>
          </a:p>
          <a:p>
            <a:pPr lvl="1"/>
            <a:r>
              <a:rPr lang="en-IN" dirty="0"/>
              <a:t>Servlets – Server side script</a:t>
            </a:r>
          </a:p>
          <a:p>
            <a:pPr lvl="1"/>
            <a:r>
              <a:rPr lang="en-IN" dirty="0"/>
              <a:t>JSP – Java Server Page</a:t>
            </a:r>
          </a:p>
          <a:p>
            <a:pPr lvl="1"/>
            <a:r>
              <a:rPr lang="en-IN" dirty="0"/>
              <a:t>EJB – Enterprise java bean</a:t>
            </a:r>
          </a:p>
          <a:p>
            <a:r>
              <a:rPr lang="en-IN" dirty="0"/>
              <a:t>Services</a:t>
            </a:r>
          </a:p>
          <a:p>
            <a:pPr lvl="1"/>
            <a:r>
              <a:rPr lang="en-IN" dirty="0"/>
              <a:t>JDBC, JNDI, JMS, JTA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Application Servers – </a:t>
            </a:r>
            <a:r>
              <a:rPr lang="en-IN" dirty="0" err="1"/>
              <a:t>Weblogic</a:t>
            </a:r>
            <a:r>
              <a:rPr lang="en-IN" dirty="0"/>
              <a:t>, IBM WebSphere, </a:t>
            </a:r>
            <a:r>
              <a:rPr lang="en-IN" dirty="0" err="1"/>
              <a:t>JBoss</a:t>
            </a:r>
            <a:endParaRPr lang="en-IN" dirty="0"/>
          </a:p>
          <a:p>
            <a:r>
              <a:rPr lang="en-IN" dirty="0"/>
              <a:t>Tomcat – Servlet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2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Advance Java – J2EE Architecture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7263" y="1941513"/>
            <a:ext cx="4024312" cy="4114800"/>
          </a:xfrm>
        </p:spPr>
        <p:txBody>
          <a:bodyPr/>
          <a:lstStyle/>
          <a:p>
            <a:r>
              <a:rPr lang="en-US" altLang="en-US" sz="2400"/>
              <a:t>J2EE multi-tiered applications are generally considered to be three-tiered applications because they are distributed over three different locations</a:t>
            </a:r>
          </a:p>
          <a:p>
            <a:pPr lvl="1"/>
            <a:r>
              <a:rPr lang="en-US" altLang="en-US" sz="2000"/>
              <a:t>client machines</a:t>
            </a:r>
          </a:p>
          <a:p>
            <a:pPr lvl="1"/>
            <a:r>
              <a:rPr lang="en-US" altLang="en-US" sz="2000"/>
              <a:t>the J2EE server machine</a:t>
            </a:r>
          </a:p>
          <a:p>
            <a:pPr lvl="1"/>
            <a:r>
              <a:rPr lang="en-US" altLang="en-US" sz="2000"/>
              <a:t>the database or legacy machines at the back end</a:t>
            </a:r>
          </a:p>
        </p:txBody>
      </p:sp>
      <p:pic>
        <p:nvPicPr>
          <p:cNvPr id="23556" name="Picture 5" descr="Multitier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133601"/>
            <a:ext cx="425132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881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Advance Java – J2EE Architecture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2613" y="1941513"/>
            <a:ext cx="4024312" cy="4114800"/>
          </a:xfrm>
        </p:spPr>
        <p:txBody>
          <a:bodyPr/>
          <a:lstStyle/>
          <a:p>
            <a:r>
              <a:rPr lang="en-US" altLang="en-US" sz="2400" dirty="0"/>
              <a:t>Three-tiered applications that run in this way extend the standard two-tiered client and server model by placing a multithreaded application server between the client application and back-end storage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6248400" y="1981201"/>
          <a:ext cx="40386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itmap Image" r:id="rId3" imgW="7380952" imgH="4933333" progId="Paint.Picture">
                  <p:embed/>
                </p:oleObj>
              </mc:Choice>
              <mc:Fallback>
                <p:oleObj name="Bitmap Image" r:id="rId3" imgW="7380952" imgH="4933333" progId="Paint.Picture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1"/>
                        <a:ext cx="4038600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08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HTTP/HTTPS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HTTP</a:t>
            </a:r>
          </a:p>
          <a:p>
            <a:r>
              <a:rPr lang="en-IN" dirty="0"/>
              <a:t>What is HTTPS – SSL/TLS</a:t>
            </a:r>
          </a:p>
          <a:p>
            <a:r>
              <a:rPr lang="en-IN" dirty="0"/>
              <a:t>HTTP Verbs</a:t>
            </a:r>
          </a:p>
          <a:p>
            <a:pPr lvl="1"/>
            <a:r>
              <a:rPr lang="en-IN" dirty="0"/>
              <a:t>GET - </a:t>
            </a:r>
          </a:p>
          <a:p>
            <a:pPr lvl="1"/>
            <a:r>
              <a:rPr lang="en-IN" dirty="0"/>
              <a:t>POST -</a:t>
            </a:r>
          </a:p>
          <a:p>
            <a:pPr lvl="1"/>
            <a:r>
              <a:rPr lang="en-US" dirty="0"/>
              <a:t>PUT -</a:t>
            </a:r>
          </a:p>
          <a:p>
            <a:pPr lvl="1"/>
            <a:r>
              <a:rPr lang="en-US" dirty="0"/>
              <a:t>DELETE -</a:t>
            </a:r>
          </a:p>
          <a:p>
            <a:pPr lvl="1"/>
            <a:r>
              <a:rPr lang="en-US" dirty="0"/>
              <a:t>PATCH</a:t>
            </a:r>
          </a:p>
          <a:p>
            <a:r>
              <a:rPr lang="en-IN" dirty="0"/>
              <a:t>TCP/IP</a:t>
            </a:r>
          </a:p>
          <a:p>
            <a:r>
              <a:rPr lang="en-IN" dirty="0"/>
              <a:t>JavaScript/Angular JS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Apache Web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7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Types 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9164" y="2402993"/>
          <a:ext cx="7813386" cy="360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70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  <a:gridCol w="3667991">
                  <a:extLst>
                    <a:ext uri="{9D8B030D-6E8A-4147-A177-3AD203B41FA5}">
                      <a16:colId xmlns:a16="http://schemas.microsoft.com/office/drawing/2014/main" val="1264078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–32,768 to 32,767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–2,147,483,648 to 2,147,483,647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–9,223,372,036,854,775,808 to 9,223,372,036,854,775,807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1.4e–045 to 3.4e+038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4.9e–324 to 1.8e+308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support Unicode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7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US" dirty="0" err="1"/>
              <a:t>ervlets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Servlet ? – Its server side script written in java to handle business logic</a:t>
            </a:r>
          </a:p>
          <a:p>
            <a:r>
              <a:rPr lang="en-US" dirty="0"/>
              <a:t>Life Cycle of Servlet – It is a thread. New(Create an instance of servlet), Instantiate(Pre population),Service(For request servicing), Wait(Goes back to pool), destroy(servlet be deleted).</a:t>
            </a:r>
          </a:p>
          <a:p>
            <a:pPr lvl="1"/>
            <a:r>
              <a:rPr lang="en-IN" dirty="0"/>
              <a:t>Servlet – Interface</a:t>
            </a:r>
          </a:p>
          <a:p>
            <a:pPr lvl="1"/>
            <a:r>
              <a:rPr lang="en-IN" dirty="0" err="1"/>
              <a:t>GenericServlet</a:t>
            </a:r>
            <a:r>
              <a:rPr lang="en-IN" dirty="0"/>
              <a:t> – Abstract implement </a:t>
            </a:r>
          </a:p>
          <a:p>
            <a:pPr lvl="1"/>
            <a:r>
              <a:rPr lang="en-IN" dirty="0" err="1"/>
              <a:t>HttpServlet</a:t>
            </a:r>
            <a:r>
              <a:rPr lang="en-IN" dirty="0"/>
              <a:t> – Abstract implement</a:t>
            </a:r>
          </a:p>
          <a:p>
            <a:pPr lvl="1"/>
            <a:r>
              <a:rPr lang="en-IN" dirty="0" err="1"/>
              <a:t>UserDefinedServlet</a:t>
            </a:r>
            <a:r>
              <a:rPr lang="en-IN" dirty="0"/>
              <a:t> – Which extends one the above servlet classes</a:t>
            </a:r>
          </a:p>
          <a:p>
            <a:pPr lvl="1"/>
            <a:r>
              <a:rPr lang="en-IN" dirty="0"/>
              <a:t>Deployment Descriptors(web.xml)</a:t>
            </a:r>
          </a:p>
          <a:p>
            <a:r>
              <a:rPr lang="en-IN" dirty="0"/>
              <a:t>Setup</a:t>
            </a:r>
          </a:p>
          <a:p>
            <a:r>
              <a:rPr lang="en-IN" dirty="0"/>
              <a:t>First Servlet</a:t>
            </a:r>
            <a:endParaRPr lang="en-US" dirty="0"/>
          </a:p>
          <a:p>
            <a:r>
              <a:rPr lang="en-IN" dirty="0"/>
              <a:t>Tomcat – Servlet Container</a:t>
            </a:r>
          </a:p>
          <a:p>
            <a:r>
              <a:rPr lang="en-IN" dirty="0"/>
              <a:t>Deploying first web app</a:t>
            </a:r>
          </a:p>
        </p:txBody>
      </p:sp>
    </p:spTree>
    <p:extLst>
      <p:ext uri="{BB962C8B-B14F-4D97-AF65-F5344CB8AC3E}">
        <p14:creationId xmlns:p14="http://schemas.microsoft.com/office/powerpoint/2010/main" val="1268842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US" dirty="0" err="1"/>
              <a:t>ervlets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Servlet Config – Information shared in a single servlet</a:t>
            </a:r>
          </a:p>
          <a:p>
            <a:r>
              <a:rPr lang="en-US" dirty="0"/>
              <a:t>Servlet Filters – Filter Chain</a:t>
            </a:r>
          </a:p>
          <a:p>
            <a:r>
              <a:rPr lang="en-US" dirty="0"/>
              <a:t>Servlet Context – Application Context – Share the information across application</a:t>
            </a:r>
          </a:p>
          <a:p>
            <a:r>
              <a:rPr lang="en-US" dirty="0" err="1"/>
              <a:t>HttpSession</a:t>
            </a:r>
            <a:r>
              <a:rPr lang="en-US" dirty="0"/>
              <a:t> – Holds the information at Server</a:t>
            </a:r>
          </a:p>
          <a:p>
            <a:r>
              <a:rPr lang="en-US" dirty="0"/>
              <a:t>Cookies – Holds the information at client(browser)</a:t>
            </a:r>
          </a:p>
          <a:p>
            <a:r>
              <a:rPr lang="en-US" dirty="0"/>
              <a:t>Servlet Chaining</a:t>
            </a:r>
          </a:p>
          <a:p>
            <a:r>
              <a:rPr lang="en-US" dirty="0"/>
              <a:t>Request Dispatcher</a:t>
            </a:r>
          </a:p>
          <a:p>
            <a:r>
              <a:rPr lang="en-US" dirty="0"/>
              <a:t>Send Redirect</a:t>
            </a:r>
          </a:p>
          <a:p>
            <a:r>
              <a:rPr lang="en-US" dirty="0"/>
              <a:t>Forward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9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Java -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640" y="156638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JSP ? – Scriptlet based page for business logic and presentation logic </a:t>
            </a:r>
            <a:r>
              <a:rPr lang="en-US" dirty="0" err="1"/>
              <a:t>impl</a:t>
            </a:r>
            <a:endParaRPr lang="en-US" dirty="0"/>
          </a:p>
          <a:p>
            <a:r>
              <a:rPr lang="en-US" dirty="0"/>
              <a:t>Life Cycle of JSP</a:t>
            </a:r>
          </a:p>
          <a:p>
            <a:r>
              <a:rPr lang="en-US" dirty="0"/>
              <a:t>JSP Scriptlet Tag</a:t>
            </a:r>
          </a:p>
          <a:p>
            <a:r>
              <a:rPr lang="en-US" dirty="0"/>
              <a:t>JSP Expression Tag</a:t>
            </a:r>
          </a:p>
          <a:p>
            <a:r>
              <a:rPr lang="en-US" dirty="0"/>
              <a:t>JSP Declaration Tag</a:t>
            </a:r>
          </a:p>
          <a:p>
            <a:r>
              <a:rPr lang="en-US" dirty="0"/>
              <a:t>JSP Implicit Objects</a:t>
            </a:r>
          </a:p>
          <a:p>
            <a:pPr lvl="1"/>
            <a:r>
              <a:rPr lang="en-US" dirty="0"/>
              <a:t>Request -- </a:t>
            </a:r>
            <a:r>
              <a:rPr lang="en-US" dirty="0" err="1"/>
              <a:t>HttpServletRequest</a:t>
            </a:r>
            <a:endParaRPr lang="en-US" dirty="0"/>
          </a:p>
          <a:p>
            <a:pPr lvl="1"/>
            <a:r>
              <a:rPr lang="en-US" dirty="0"/>
              <a:t>Response -- </a:t>
            </a:r>
            <a:r>
              <a:rPr lang="en-US" dirty="0" err="1"/>
              <a:t>HttpServletResponse</a:t>
            </a:r>
            <a:endParaRPr lang="en-US" dirty="0"/>
          </a:p>
          <a:p>
            <a:pPr lvl="1"/>
            <a:r>
              <a:rPr lang="en-US" dirty="0"/>
              <a:t>Session -- </a:t>
            </a:r>
            <a:r>
              <a:rPr lang="en-US" dirty="0" err="1"/>
              <a:t>HttpSession</a:t>
            </a:r>
            <a:endParaRPr lang="en-US" dirty="0"/>
          </a:p>
          <a:p>
            <a:pPr lvl="1"/>
            <a:r>
              <a:rPr lang="en-US" dirty="0"/>
              <a:t>Config -- </a:t>
            </a:r>
            <a:r>
              <a:rPr lang="en-US" dirty="0" err="1"/>
              <a:t>ServletConfig</a:t>
            </a:r>
            <a:endParaRPr lang="en-US" dirty="0"/>
          </a:p>
          <a:p>
            <a:pPr lvl="1"/>
            <a:r>
              <a:rPr lang="en-US" dirty="0"/>
              <a:t>Application -- </a:t>
            </a:r>
            <a:r>
              <a:rPr lang="en-US" dirty="0" err="1"/>
              <a:t>ServletContext</a:t>
            </a:r>
            <a:endParaRPr lang="en-US" dirty="0"/>
          </a:p>
          <a:p>
            <a:pPr lvl="1"/>
            <a:r>
              <a:rPr lang="en-US" dirty="0" err="1"/>
              <a:t>PageContext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Page – Servlet class level</a:t>
            </a:r>
          </a:p>
          <a:p>
            <a:pPr lvl="1"/>
            <a:r>
              <a:rPr lang="en-US" dirty="0"/>
              <a:t>Error page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62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JSP	</a:t>
            </a:r>
          </a:p>
        </p:txBody>
      </p:sp>
      <p:pic>
        <p:nvPicPr>
          <p:cNvPr id="2050" name="Picture 2" descr="how JSP is converted into servl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48" y="1825625"/>
            <a:ext cx="64573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87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Java –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JSP Directive</a:t>
            </a:r>
          </a:p>
          <a:p>
            <a:pPr lvl="1"/>
            <a:r>
              <a:rPr lang="en-US" dirty="0"/>
              <a:t>Page</a:t>
            </a:r>
          </a:p>
          <a:p>
            <a:pPr lvl="2"/>
            <a:r>
              <a:rPr lang="en-IN" dirty="0"/>
              <a:t>Import</a:t>
            </a:r>
          </a:p>
          <a:p>
            <a:pPr lvl="2"/>
            <a:r>
              <a:rPr lang="en-IN" dirty="0" err="1"/>
              <a:t>contentType</a:t>
            </a:r>
            <a:endParaRPr lang="en-IN" dirty="0"/>
          </a:p>
          <a:p>
            <a:pPr lvl="2"/>
            <a:r>
              <a:rPr lang="en-IN" dirty="0" err="1"/>
              <a:t>Errorpage</a:t>
            </a:r>
            <a:endParaRPr lang="en-IN" dirty="0"/>
          </a:p>
          <a:p>
            <a:pPr lvl="2"/>
            <a:r>
              <a:rPr lang="en-IN" dirty="0" err="1"/>
              <a:t>isErrorPage</a:t>
            </a:r>
            <a:endParaRPr lang="en-IN" dirty="0"/>
          </a:p>
          <a:p>
            <a:pPr lvl="2"/>
            <a:r>
              <a:rPr lang="en-IN" dirty="0" err="1"/>
              <a:t>isThreadsafe</a:t>
            </a:r>
            <a:endParaRPr lang="en-IN" dirty="0"/>
          </a:p>
          <a:p>
            <a:pPr lvl="2"/>
            <a:r>
              <a:rPr lang="en-IN" dirty="0" err="1"/>
              <a:t>isELIIgnored</a:t>
            </a:r>
            <a:endParaRPr lang="en-IN" dirty="0"/>
          </a:p>
          <a:p>
            <a:pPr lvl="2"/>
            <a:r>
              <a:rPr lang="en-IN" dirty="0"/>
              <a:t>Info</a:t>
            </a:r>
          </a:p>
          <a:p>
            <a:pPr lvl="2"/>
            <a:r>
              <a:rPr lang="en-IN" dirty="0"/>
              <a:t>extends	</a:t>
            </a:r>
            <a:endParaRPr lang="en-US" dirty="0"/>
          </a:p>
          <a:p>
            <a:pPr lvl="1"/>
            <a:r>
              <a:rPr lang="en-US" dirty="0"/>
              <a:t>Include</a:t>
            </a:r>
          </a:p>
          <a:p>
            <a:pPr lvl="1"/>
            <a:r>
              <a:rPr lang="en-US" dirty="0" err="1"/>
              <a:t>Taglib</a:t>
            </a:r>
            <a:endParaRPr lang="en-US" dirty="0"/>
          </a:p>
          <a:p>
            <a:r>
              <a:rPr lang="en-US" dirty="0"/>
              <a:t>JSP Exception – exception implicit object</a:t>
            </a:r>
          </a:p>
          <a:p>
            <a:r>
              <a:rPr lang="en-US" dirty="0"/>
              <a:t>JSP Action elements</a:t>
            </a:r>
          </a:p>
          <a:p>
            <a:pPr lvl="1"/>
            <a:r>
              <a:rPr lang="en-US" dirty="0"/>
              <a:t>Forward</a:t>
            </a:r>
          </a:p>
          <a:p>
            <a:pPr lvl="1"/>
            <a:r>
              <a:rPr lang="en-US" dirty="0"/>
              <a:t>Include</a:t>
            </a:r>
          </a:p>
          <a:p>
            <a:pPr lvl="1"/>
            <a:r>
              <a:rPr lang="en-US" dirty="0" err="1"/>
              <a:t>useBean</a:t>
            </a:r>
            <a:endParaRPr lang="en-US" dirty="0"/>
          </a:p>
          <a:p>
            <a:pPr lvl="1"/>
            <a:r>
              <a:rPr lang="en-US" dirty="0"/>
              <a:t>Set &amp; Get property</a:t>
            </a:r>
          </a:p>
          <a:p>
            <a:r>
              <a:rPr lang="en-US" dirty="0"/>
              <a:t>JSP Custom Tags</a:t>
            </a:r>
          </a:p>
        </p:txBody>
      </p:sp>
    </p:spTree>
    <p:extLst>
      <p:ext uri="{BB962C8B-B14F-4D97-AF65-F5344CB8AC3E}">
        <p14:creationId xmlns:p14="http://schemas.microsoft.com/office/powerpoint/2010/main" val="1630294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–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principles are the Advanced OOPs principle for designing a robust and extendable object based system</a:t>
            </a:r>
          </a:p>
          <a:p>
            <a:endParaRPr lang="en-US" dirty="0"/>
          </a:p>
          <a:p>
            <a:pPr lvl="1"/>
            <a:r>
              <a:rPr lang="en-US" dirty="0"/>
              <a:t>Single Responsibility – An object should and must always implement one responsibility</a:t>
            </a:r>
          </a:p>
          <a:p>
            <a:pPr lvl="1"/>
            <a:r>
              <a:rPr lang="en-US" dirty="0"/>
              <a:t>Open-Closed -  Open for extension but closed for modification</a:t>
            </a:r>
          </a:p>
          <a:p>
            <a:pPr lvl="1"/>
            <a:r>
              <a:rPr lang="en-US" dirty="0" err="1"/>
              <a:t>Liskov’s</a:t>
            </a:r>
            <a:r>
              <a:rPr lang="en-US" dirty="0"/>
              <a:t> Substitute – base class should substitute every sub class</a:t>
            </a:r>
          </a:p>
          <a:p>
            <a:pPr lvl="1"/>
            <a:r>
              <a:rPr lang="en-US" dirty="0"/>
              <a:t>Interface Segregation – Don’t have methods which not needed by all sub classes rather separate the methods in different interfaces</a:t>
            </a:r>
          </a:p>
          <a:p>
            <a:pPr lvl="1"/>
            <a:r>
              <a:rPr lang="en-US" dirty="0"/>
              <a:t>Dependency </a:t>
            </a:r>
            <a:r>
              <a:rPr lang="en-US" dirty="0" err="1"/>
              <a:t>Invertion</a:t>
            </a:r>
            <a:r>
              <a:rPr lang="en-US" dirty="0"/>
              <a:t> – Depend on abstraction not on concretion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0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Design pattern is a solution for reoccurring design problem</a:t>
            </a:r>
          </a:p>
          <a:p>
            <a:pPr marL="0" indent="0">
              <a:buNone/>
            </a:pPr>
            <a:r>
              <a:rPr lang="en-US" dirty="0"/>
              <a:t>       As per </a:t>
            </a:r>
            <a:r>
              <a:rPr lang="en-US" dirty="0" err="1"/>
              <a:t>GoF</a:t>
            </a:r>
            <a:r>
              <a:rPr lang="en-US" dirty="0"/>
              <a:t> there are three different set of pattern exists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http://www.journaldev.com/1827/java-design-patterns-example-tutorial</a:t>
            </a:r>
            <a:r>
              <a:rPr lang="en-US" dirty="0"/>
              <a:t> </a:t>
            </a:r>
          </a:p>
          <a:p>
            <a:r>
              <a:rPr lang="en-US" dirty="0"/>
              <a:t>Creational Design Patterns</a:t>
            </a:r>
          </a:p>
          <a:p>
            <a:pPr marL="0" indent="0">
              <a:buNone/>
            </a:pPr>
            <a:r>
              <a:rPr lang="en-US" dirty="0"/>
              <a:t>	Singleton Pattern - </a:t>
            </a:r>
          </a:p>
          <a:p>
            <a:pPr marL="0" indent="0">
              <a:buNone/>
            </a:pPr>
            <a:r>
              <a:rPr lang="en-US" dirty="0"/>
              <a:t>	Factory Pattern -  Factory produces all sub classes instance for a super class based on parameters</a:t>
            </a:r>
          </a:p>
          <a:p>
            <a:pPr marL="0" indent="0">
              <a:buNone/>
            </a:pPr>
            <a:r>
              <a:rPr lang="en-US" dirty="0"/>
              <a:t>	Abstract Factory Pattern – It is same like factory but it takes another factory as input to generate instances</a:t>
            </a:r>
          </a:p>
          <a:p>
            <a:pPr marL="0" indent="0">
              <a:buNone/>
            </a:pPr>
            <a:r>
              <a:rPr lang="en-US" dirty="0"/>
              <a:t>	Builder Pattern -- </a:t>
            </a:r>
          </a:p>
          <a:p>
            <a:pPr marL="0" indent="0">
              <a:buNone/>
            </a:pPr>
            <a:r>
              <a:rPr lang="en-US" dirty="0"/>
              <a:t>	Prototype Pattern -- </a:t>
            </a:r>
          </a:p>
          <a:p>
            <a:r>
              <a:rPr lang="en-US" dirty="0"/>
              <a:t>Structural Design Patterns</a:t>
            </a:r>
          </a:p>
          <a:p>
            <a:pPr marL="0" indent="0">
              <a:buNone/>
            </a:pPr>
            <a:r>
              <a:rPr lang="en-US" dirty="0"/>
              <a:t>	Adapter Pattern --  It becomes mediate between two independent, completely interfaces</a:t>
            </a:r>
          </a:p>
          <a:p>
            <a:pPr marL="0" indent="0">
              <a:buNone/>
            </a:pPr>
            <a:r>
              <a:rPr lang="en-US" dirty="0"/>
              <a:t>	Composite Pattern -- </a:t>
            </a:r>
          </a:p>
          <a:p>
            <a:pPr marL="0" indent="0">
              <a:buNone/>
            </a:pPr>
            <a:r>
              <a:rPr lang="en-US" dirty="0"/>
              <a:t>	Proxy Pattern</a:t>
            </a:r>
          </a:p>
          <a:p>
            <a:pPr marL="0" indent="0">
              <a:buNone/>
            </a:pPr>
            <a:r>
              <a:rPr lang="en-US" dirty="0"/>
              <a:t>	Flyweight Pattern</a:t>
            </a:r>
          </a:p>
          <a:p>
            <a:pPr marL="0" indent="0">
              <a:buNone/>
            </a:pPr>
            <a:r>
              <a:rPr lang="en-US" dirty="0"/>
              <a:t>	Facade Pattern</a:t>
            </a:r>
          </a:p>
          <a:p>
            <a:pPr marL="0" indent="0">
              <a:buNone/>
            </a:pPr>
            <a:r>
              <a:rPr lang="en-US" dirty="0"/>
              <a:t>	Bridge Pattern</a:t>
            </a:r>
          </a:p>
          <a:p>
            <a:pPr marL="0" indent="0">
              <a:buNone/>
            </a:pPr>
            <a:r>
              <a:rPr lang="en-US" dirty="0"/>
              <a:t>	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2194173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Behavioral Design Patterns</a:t>
            </a:r>
          </a:p>
          <a:p>
            <a:pPr marL="0" indent="0">
              <a:buNone/>
            </a:pPr>
            <a:r>
              <a:rPr lang="en-US" dirty="0"/>
              <a:t>	Template Method Pattern</a:t>
            </a:r>
          </a:p>
          <a:p>
            <a:pPr marL="0" indent="0">
              <a:buNone/>
            </a:pPr>
            <a:r>
              <a:rPr lang="en-US" dirty="0"/>
              <a:t>	Mediator Pattern</a:t>
            </a:r>
          </a:p>
          <a:p>
            <a:pPr marL="0" indent="0">
              <a:buNone/>
            </a:pPr>
            <a:r>
              <a:rPr lang="en-US" dirty="0"/>
              <a:t>	Chain of Responsibility Pattern</a:t>
            </a:r>
          </a:p>
          <a:p>
            <a:pPr marL="0" indent="0">
              <a:buNone/>
            </a:pPr>
            <a:r>
              <a:rPr lang="en-US" dirty="0"/>
              <a:t>	Observer Pattern</a:t>
            </a:r>
          </a:p>
          <a:p>
            <a:pPr marL="0" indent="0">
              <a:buNone/>
            </a:pPr>
            <a:r>
              <a:rPr lang="en-US" dirty="0"/>
              <a:t>	Strategy Pattern</a:t>
            </a:r>
          </a:p>
          <a:p>
            <a:pPr marL="0" indent="0">
              <a:buNone/>
            </a:pPr>
            <a:r>
              <a:rPr lang="en-US" dirty="0"/>
              <a:t>	Command Pattern</a:t>
            </a:r>
          </a:p>
          <a:p>
            <a:pPr marL="0" indent="0">
              <a:buNone/>
            </a:pPr>
            <a:r>
              <a:rPr lang="en-US" dirty="0"/>
              <a:t>	State Pattern</a:t>
            </a:r>
          </a:p>
          <a:p>
            <a:pPr marL="0" indent="0">
              <a:buNone/>
            </a:pPr>
            <a:r>
              <a:rPr lang="en-US" dirty="0"/>
              <a:t>	Visitor Pattern</a:t>
            </a:r>
          </a:p>
          <a:p>
            <a:pPr marL="0" indent="0">
              <a:buNone/>
            </a:pPr>
            <a:r>
              <a:rPr lang="en-US" dirty="0"/>
              <a:t>	Interpreter Pattern</a:t>
            </a:r>
          </a:p>
          <a:p>
            <a:pPr marL="0" indent="0">
              <a:buNone/>
            </a:pPr>
            <a:r>
              <a:rPr lang="en-US" dirty="0"/>
              <a:t>	Iterator Pattern</a:t>
            </a:r>
          </a:p>
          <a:p>
            <a:pPr marL="0" indent="0">
              <a:buNone/>
            </a:pPr>
            <a:r>
              <a:rPr lang="en-US" dirty="0"/>
              <a:t>	Memento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9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service ?</a:t>
            </a:r>
          </a:p>
          <a:p>
            <a:r>
              <a:rPr lang="en-US" dirty="0"/>
              <a:t>What is SOAP</a:t>
            </a:r>
          </a:p>
          <a:p>
            <a:pPr lvl="1"/>
            <a:r>
              <a:rPr lang="en-US" dirty="0"/>
              <a:t>SOAP Message</a:t>
            </a:r>
          </a:p>
          <a:p>
            <a:pPr lvl="1"/>
            <a:r>
              <a:rPr lang="en-US" dirty="0"/>
              <a:t>WSDL</a:t>
            </a:r>
          </a:p>
          <a:p>
            <a:pPr lvl="1"/>
            <a:r>
              <a:rPr lang="en-US" dirty="0"/>
              <a:t>UDDI</a:t>
            </a:r>
          </a:p>
          <a:p>
            <a:r>
              <a:rPr lang="en-US" dirty="0"/>
              <a:t>What is REST</a:t>
            </a:r>
          </a:p>
          <a:p>
            <a:pPr lvl="1"/>
            <a:r>
              <a:rPr lang="en-US" dirty="0"/>
              <a:t>Resource URI,HTTP Verbs</a:t>
            </a:r>
          </a:p>
          <a:p>
            <a:pPr lvl="2"/>
            <a:r>
              <a:rPr lang="en-US" dirty="0"/>
              <a:t>Relations, Collection URI</a:t>
            </a:r>
          </a:p>
          <a:p>
            <a:pPr lvl="1"/>
            <a:r>
              <a:rPr lang="en-US" dirty="0"/>
              <a:t>Metadata – Content type, Status Code</a:t>
            </a:r>
          </a:p>
          <a:p>
            <a:pPr lvl="1"/>
            <a:r>
              <a:rPr lang="en-US" dirty="0"/>
              <a:t>HATEOAS</a:t>
            </a:r>
          </a:p>
        </p:txBody>
      </p:sp>
    </p:spTree>
    <p:extLst>
      <p:ext uri="{BB962C8B-B14F-4D97-AF65-F5344CB8AC3E}">
        <p14:creationId xmlns:p14="http://schemas.microsoft.com/office/powerpoint/2010/main" val="18056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Operators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59163" y="2402993"/>
          <a:ext cx="3553113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5664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457449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92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08305" y="2402993"/>
          <a:ext cx="400216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2708">
                  <a:extLst>
                    <a:ext uri="{9D8B030D-6E8A-4147-A177-3AD203B41FA5}">
                      <a16:colId xmlns:a16="http://schemas.microsoft.com/office/drawing/2014/main" val="3901611925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1391046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and 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4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Subtract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9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Multiply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8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Modulo and Assign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6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85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Single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Two Dimensional Array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Multidimensional Array</a:t>
            </a: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Control flows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statement 1  or { set of statements}</a:t>
            </a:r>
          </a:p>
          <a:p>
            <a:pPr marL="914400" lvl="2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&amp;&amp; (and) , || (or)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ifs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{ if &lt;condition&gt;/Statements } 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else if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If &lt;condition&gt; { if &lt;condition&gt;/Statements  } else &lt;  if &lt;condition&gt;/statements &gt;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&lt; value match1&gt; statements break; case &lt;value match 2&gt;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stmts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break; default &lt;default value&gt; break;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switch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Switch &lt;value&gt; case 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0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47710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Iteration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While(&lt;condition as a true&gt; { execute set of statements, break, continue}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do-while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do { execute set of statements, break, continue} while&lt;condition&gt;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 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For(assignment; condition; increment/decrement) { set of statements}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for-each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For(datatype &lt;variable&gt; : datatype array) { execution of statement }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5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Core Java Basics 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Cont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2501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a Class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a blue print of a runtime instance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is an Object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a runtime instance of a class 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Constructors(overloading)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Default constructor // a constructor without any arguments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Argument constructor // a constructor with set of arguments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Methods (overloading)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 routine which contains set of statements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Will be called using object reference</a:t>
            </a:r>
          </a:p>
          <a:p>
            <a:pPr lvl="2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this operator – this operator is used to refer current object</a:t>
            </a: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0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33960</TotalTime>
  <Words>2048</Words>
  <Application>Microsoft Office PowerPoint</Application>
  <PresentationFormat>Widescreen</PresentationFormat>
  <Paragraphs>564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Bitmap Image</vt:lpstr>
      <vt:lpstr>Java</vt:lpstr>
      <vt:lpstr>Introduction to Java</vt:lpstr>
      <vt:lpstr>Introduction to OOPs</vt:lpstr>
      <vt:lpstr>Core Java Basics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Basics - Cont</vt:lpstr>
      <vt:lpstr>Core Java IO Byte Stream Classes</vt:lpstr>
      <vt:lpstr>Core Java IO Character Stream Classes</vt:lpstr>
      <vt:lpstr>Core Java Serialization</vt:lpstr>
      <vt:lpstr>Core Java Utils Classes</vt:lpstr>
      <vt:lpstr>Core Java Generics</vt:lpstr>
      <vt:lpstr>Core Java- Reflection </vt:lpstr>
      <vt:lpstr>Advance Java – JDBC API </vt:lpstr>
      <vt:lpstr>Advance Java – J2EE</vt:lpstr>
      <vt:lpstr>Advance Java – J2EE Architecture</vt:lpstr>
      <vt:lpstr>Advance Java – J2EE Architecture</vt:lpstr>
      <vt:lpstr>HTTP/HTTPS</vt:lpstr>
      <vt:lpstr>Servlets</vt:lpstr>
      <vt:lpstr>Servlets</vt:lpstr>
      <vt:lpstr>Advance Java - JSP</vt:lpstr>
      <vt:lpstr>Life cycle of JSP </vt:lpstr>
      <vt:lpstr>Advance Java – JSP</vt:lpstr>
      <vt:lpstr>SOLID – Principles</vt:lpstr>
      <vt:lpstr>Design Patterns </vt:lpstr>
      <vt:lpstr>Design patterns – Contd..</vt:lpstr>
      <vt:lpstr>Web services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javatrainer2017@outlook.com</dc:creator>
  <cp:lastModifiedBy>Aadimulam, Ramu</cp:lastModifiedBy>
  <cp:revision>164</cp:revision>
  <dcterms:created xsi:type="dcterms:W3CDTF">2017-02-03T01:58:20Z</dcterms:created>
  <dcterms:modified xsi:type="dcterms:W3CDTF">2017-05-04T16:38:21Z</dcterms:modified>
</cp:coreProperties>
</file>