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76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77B8C-BED0-4C5F-AD6A-D3FBF128F905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15D65-8AE7-4522-BF04-07E95111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FE68-EF77-4B97-A82F-8FA0450C88F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01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1970 and 1980 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1980 and 1990 C++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1990 and 1995 Java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was conceived by James Gosling, Patrick Naughton, Chris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Ed Frank, and Mike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Sheridan at Sun Microsystems, Inc. in 1991.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FE68-EF77-4B97-A82F-8FA0450C88F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9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8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7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3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3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0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5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F644-9193-4CE2-947C-EF88589805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6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29" y="2219690"/>
            <a:ext cx="1161875" cy="116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0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What is a Class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 is a blue print of a runtime instance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What is an Object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 is a runtime instance of a class 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Constructors(overloading)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Default constructor // a constructor without any arguments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Argument constructor // a constructor with set of arguments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Methods (overloading)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routine which contains set of statements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Will be called using object reference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Method overloading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this operator – this operator is used to refer current object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 fontScale="62500" lnSpcReduction="2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Object as parameter and return type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Modifiers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Access Controls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Class/Variable/Method/Constructor can be accessed with in a class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Class/Variable/Method/Constructor can be accessed with in package	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Protected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Class/Variable/Method/Constructor can be accessed within sub classes and with in package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Class/Variable/Method/Constructor can be accessed everywhere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Other Modifiers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static – to define variables and methods at class level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Block level is used to execute a set statement while loading a class into memory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final – To make any variable/Method/Class as immutable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abstract 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Method level – Method is not implemented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Class level – It cannot be instantiated	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8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Modifiers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Other Modifiers (continued)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56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Inheriting properties from one class to another class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Extends is keyword to be used to extend from one class</a:t>
            </a:r>
          </a:p>
          <a:p>
            <a:pPr lvl="1"/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java.lang.Object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class – It is a root class of class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heirarchy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Abstract Classes – extends – common behaviour and contract</a:t>
            </a:r>
          </a:p>
          <a:p>
            <a:pPr lvl="1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Class casting – Type casting sub object reference to parent object is called Class casting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Interfaces – implements – enforce contract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Default methods(1.8)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final keyword role in inheritance	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Packages – Similarly as folders where classes can be grouped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Inner Classes – it is a nested class can be defined at instance level, class level and method level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Anonymous Inner Classes – A nested class without a name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4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Java.lang.Object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– methods</a:t>
            </a:r>
          </a:p>
          <a:p>
            <a:pPr lvl="1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toString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wait()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notify()</a:t>
            </a:r>
          </a:p>
          <a:p>
            <a:pPr lvl="1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notifyAll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equals()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80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</a:p>
          <a:p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StringBuffer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StringBuilder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Wrapper Classes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Integer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Long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Float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Boolean</a:t>
            </a: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481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Exception Handling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Exception/Error is the state occurs during the execution of program which makes the program to stop the current execution and sometime get exited from the whole execution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Java provides the handling of exceptions which occurs by user defined program or by Java.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Java throws exception when java rules are broken or program tries to get executed out of constraints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7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The syntax of handling exception in program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try{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//execution of statements which can throw exceptions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en-IN" sz="1500" b="1" i="1" dirty="0" err="1">
                <a:solidFill>
                  <a:schemeClr val="accent2">
                    <a:lumMod val="75000"/>
                  </a:schemeClr>
                </a:solidFill>
              </a:rPr>
              <a:t>conn.close</a:t>
            </a: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Catch(exception type1){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//Handle exception type 1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Catch(Exception type2){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//Handle exception type2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Finally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//Handle must tasks.. Like cleaning </a:t>
            </a:r>
            <a:r>
              <a:rPr lang="en-IN" sz="1500" b="1" i="1" dirty="0" err="1">
                <a:solidFill>
                  <a:schemeClr val="accent2">
                    <a:lumMod val="75000"/>
                  </a:schemeClr>
                </a:solidFill>
              </a:rPr>
              <a:t>resource,closing</a:t>
            </a: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 connections, etc..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374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Hierarchy of Exception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0235" y="2079812"/>
            <a:ext cx="1685365" cy="389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Throwable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3871" y="2958353"/>
            <a:ext cx="1730188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544236" y="2924557"/>
            <a:ext cx="1730188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4038600"/>
            <a:ext cx="2662518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RuntimeException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1"/>
            <a:endCxn id="5" idx="0"/>
          </p:cNvCxnSpPr>
          <p:nvPr/>
        </p:nvCxnSpPr>
        <p:spPr>
          <a:xfrm flipH="1">
            <a:off x="3818965" y="2274794"/>
            <a:ext cx="1201270" cy="68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0"/>
          </p:cNvCxnSpPr>
          <p:nvPr/>
        </p:nvCxnSpPr>
        <p:spPr>
          <a:xfrm>
            <a:off x="6705600" y="2274794"/>
            <a:ext cx="703730" cy="64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3818965" y="3388659"/>
            <a:ext cx="0" cy="6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396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Exception Handling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try-catch-finally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throw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throws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Checked Exception 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Exception and its subclasses except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RuntimeException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Enforced to put it in try catch block or throw them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Unchecked Exception</a:t>
            </a:r>
          </a:p>
          <a:p>
            <a:pPr lvl="1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RuntimeException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and its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SubClasses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Not enforce to put in try catch block</a:t>
            </a:r>
          </a:p>
        </p:txBody>
      </p:sp>
    </p:spTree>
    <p:extLst>
      <p:ext uri="{BB962C8B-B14F-4D97-AF65-F5344CB8AC3E}">
        <p14:creationId xmlns:p14="http://schemas.microsoft.com/office/powerpoint/2010/main" val="329943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Basic Introduction to Java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Basic Introduction of OOPs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31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Multi-Threading – In improved the efficiency of execution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Creation of Thread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extends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Thread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Implements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Runnable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Thread Life cycle 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New – Runnable – Running- Blocked/Waiting – Runnable – (execution flow ends) Dead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Thread methods join, yield, sleep, interrupt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Thread synchronization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volatile keyword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wait/notify/notify All</a:t>
            </a:r>
          </a:p>
        </p:txBody>
      </p:sp>
    </p:spTree>
    <p:extLst>
      <p:ext uri="{BB962C8B-B14F-4D97-AF65-F5344CB8AC3E}">
        <p14:creationId xmlns:p14="http://schemas.microsoft.com/office/powerpoint/2010/main" val="2214789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Collections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Array vs Collection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Array is fixed in size(Or you should know size before initializing)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Homogeneous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 does not provide any DS specific method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Collection(I)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Root interface for every collection(Except Map)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Common methods used by List and Set or by any Collection 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AbstractCollection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is an implementation Collection interface – It implement Collection interface method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List(I)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List can hold duplicate values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Insertion order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isreserved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- Index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AbstractList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extends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AbstractCollection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implemennt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List interface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Set(I)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Duplicates are not allowed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Insertion order should be preserved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SortedSet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Keep the values in sorted order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NavigableSet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Provides methods to navigate through set</a:t>
            </a: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22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Collections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Queue(I)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we want to represent FIFO DS we should use Queue collection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Map(I)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we want to store values in key-value pair then we should go for Map interface classes</a:t>
            </a:r>
          </a:p>
          <a:p>
            <a:pPr lvl="2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24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Collection Classes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List implementations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– Growable array with random access. Suitable for retrieval operations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LinkedList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– Growable array with sequential access. Suitable for insertion and removal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Vector – Growable array with random access. It is thread safe DS. Legacy class.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Stack – Growable array with LIFO DS implementation</a:t>
            </a: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83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Collection Classes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Cursors in collection	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Cursors are used to retrieve object one after other and also perform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CreateReadUpdateDelete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operations(not all)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There are three cursors in collection framework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Enumeration – This is legacy cursor, implemented in Vector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Iterator – This same like Enumeration but added in 1.2. It is available in every collection class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ListIterator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– This list based iterator. Available only in List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interface implementation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03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Collection Classes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Set implementation classes	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Hashset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Duplicate,Null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allowed(only once),No insertion order preserved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Retrieval is based on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hashcode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LinkedHashset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Duplicate,Null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allowed(only once), Insertion order preserved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Retrieval is based on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hashcode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TreeSet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 duplicate, No Null, Insertion is based on natural sorting order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Any object is getting inserted into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TreeSet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it has to implement Comparable interface or 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TreeSet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constructor should carry comparator object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Comparator parameter for custom sorting</a:t>
            </a: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11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Collection Classes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Comparator and Comparable	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Comparable is an interface needs to be implement by an object which wants to get compared with another object. This way we provide natural comparison of an object</a:t>
            </a:r>
          </a:p>
          <a:p>
            <a:pPr lvl="3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compaterTo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(Object) needs to be implemented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Comparator is an interface needs to be implemented to provide custom comparisons of an objects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compare(Object o1, Object o2) needs to be implemented</a:t>
            </a:r>
          </a:p>
          <a:p>
            <a:pPr lvl="3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73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Collection Classes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Queue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Hold the data in FIFO order manner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PriorityQueue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While inserting it takes natural ordering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BlockingQueue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 is strict bounded queue, when items addition and retrieval waits for items to be added and removed</a:t>
            </a:r>
          </a:p>
          <a:p>
            <a:pPr lvl="4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offer(item, time in milliseconds)</a:t>
            </a:r>
          </a:p>
          <a:p>
            <a:pPr lvl="4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Poll(item, time in milliseconds)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LinkedBlockingQueue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	-- Optionally bounded , If it implemented based linked list concept it provides additional methods like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offerFirst,offerLast,pollFirst,pollLast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96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Collection Classes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Map	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To store key and value pair objects	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Key is stored on its hash code so that retrieval can happen fast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 duplicate keys allowed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Put(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key,value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),get(key)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HashMap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vs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(Thread  safe, methods are synchronized)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Plain map interface implementation, non-thread safe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WeakHashMap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Weak key references, If keys are not used they will be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GCed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IdentityHashMap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Key equality checked by key reference rather key value 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ConcurrentHashMap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Threadsafe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, block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level synchronization)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Thread safe implementation of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HashMap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05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I/O System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I/O system consists of interfaces and classes used for I/O operations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File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Streams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InputStream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OutputStream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	- mainly for binary data stream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Readers/Writers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Readers and Writers – mainly for character data stream</a:t>
            </a:r>
          </a:p>
          <a:p>
            <a:pPr lvl="1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FileInputStream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FileOutputStream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BufferInputStream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BufferOutputStream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3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Introduction to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Lineage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History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Pros and Cons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Introduction to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Three basic Principles 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1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Data Types 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59164" y="2402993"/>
          <a:ext cx="7813386" cy="360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4704">
                  <a:extLst>
                    <a:ext uri="{9D8B030D-6E8A-4147-A177-3AD203B41FA5}">
                      <a16:colId xmlns:a16="http://schemas.microsoft.com/office/drawing/2014/main" val="3901611925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391046399"/>
                    </a:ext>
                  </a:extLst>
                </a:gridCol>
                <a:gridCol w="3667991">
                  <a:extLst>
                    <a:ext uri="{9D8B030D-6E8A-4147-A177-3AD203B41FA5}">
                      <a16:colId xmlns:a16="http://schemas.microsoft.com/office/drawing/2014/main" val="1264078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9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4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–32,768 to 32,767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1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–2,147,483,648 to 2,147,483,647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3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–9,223,372,036,854,775,808 to 9,223,372,036,854,775,807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1.4e–045 to 3.4e+038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2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4.9e–324 to 1.8e+308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support Unicode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9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boolean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Operators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59163" y="2402993"/>
          <a:ext cx="3553113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5664">
                  <a:extLst>
                    <a:ext uri="{9D8B030D-6E8A-4147-A177-3AD203B41FA5}">
                      <a16:colId xmlns:a16="http://schemas.microsoft.com/office/drawing/2014/main" val="3901611925"/>
                    </a:ext>
                  </a:extLst>
                </a:gridCol>
                <a:gridCol w="2457449">
                  <a:extLst>
                    <a:ext uri="{9D8B030D-6E8A-4147-A177-3AD203B41FA5}">
                      <a16:colId xmlns:a16="http://schemas.microsoft.com/office/drawing/2014/main" val="1391046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9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4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1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3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2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92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08305" y="2402993"/>
          <a:ext cx="400216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2708">
                  <a:extLst>
                    <a:ext uri="{9D8B030D-6E8A-4147-A177-3AD203B41FA5}">
                      <a16:colId xmlns:a16="http://schemas.microsoft.com/office/drawing/2014/main" val="3901611925"/>
                    </a:ext>
                  </a:extLst>
                </a:gridCol>
                <a:gridCol w="2909454">
                  <a:extLst>
                    <a:ext uri="{9D8B030D-6E8A-4147-A177-3AD203B41FA5}">
                      <a16:colId xmlns:a16="http://schemas.microsoft.com/office/drawing/2014/main" val="1391046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9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 and 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4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Subtract 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1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Multiply 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3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Divide 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Modulo 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2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85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Single Dimensional Array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Two Dimensional Array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Multidimensional Array</a:t>
            </a: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5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Control flows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&lt;condition&gt; statement 1  or { set of statements}</a:t>
            </a:r>
          </a:p>
          <a:p>
            <a:pPr marL="914400" lvl="2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&amp;&amp; (and) , || (or)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Nested ifs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&lt;condition&gt; { if &lt;condition&gt;/Statements  { if &lt;condition&gt;/Statements } }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else if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&lt;condition&gt; { if &lt;condition&gt;/Statements  } else &lt;  if &lt;condition&gt;/statements &gt;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Switch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switch &lt;value&gt; case &lt; value match1&gt; statements break; case &lt;value match 2&gt;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stmts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break; default &lt;default value&gt; break;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Nested switch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Switch &lt;value&gt; case 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0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047710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Iteration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while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While(&lt;condition as a true&gt; { execute set of statements, break, continue}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do-while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do { execute set of statements, break, continue} while&lt;condition&gt; 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For 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For(assignment; condition; increment/decrement) { set of statements}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for-each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For(datatype &lt;variable&gt; : datatype array) { execution of statement }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5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17409</TotalTime>
  <Words>1217</Words>
  <Application>Microsoft Office PowerPoint</Application>
  <PresentationFormat>Widescreen</PresentationFormat>
  <Paragraphs>333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Java</vt:lpstr>
      <vt:lpstr>Agenda</vt:lpstr>
      <vt:lpstr>Introduction to Java</vt:lpstr>
      <vt:lpstr>Introduction to OOPs</vt:lpstr>
      <vt:lpstr>Core Java Basics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javatrainer2017@outlook.com</dc:creator>
  <cp:lastModifiedBy>javatrainer2017@outlook.com</cp:lastModifiedBy>
  <cp:revision>92</cp:revision>
  <dcterms:created xsi:type="dcterms:W3CDTF">2017-02-03T01:58:20Z</dcterms:created>
  <dcterms:modified xsi:type="dcterms:W3CDTF">2017-02-24T17:52:05Z</dcterms:modified>
</cp:coreProperties>
</file>