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8FED-DBF7-1DDF-3DAF-35861CEF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0EA76-9363-B9E5-B74D-4A5FEF4A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F6FF6-3276-8F2B-6BF4-2D8CABC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54F0-EB65-37C1-B3D5-19A8ED3A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5243C-212E-4546-52BD-94D60DE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1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A53D-5E96-E3C3-E9E1-47D7B17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35602-FF63-52A0-C9C5-2634A42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F71B-FE41-F8B0-0DD5-81BA624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5F543-01BD-FDDA-7B38-C7EFCC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8081-33EC-5C5F-B5A1-E688224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21E77-7E46-A031-7EFC-F32A7CE6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B16A5-6BFD-744A-37E0-5CE9DD28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A500-499B-699C-A387-9EFFCE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32D6E-A6DB-26CB-9C77-07F2D3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0FDE-D8DB-E057-6CC4-FC7B20F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CDC-8274-62D5-D252-C690D29F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7D1E-ACD6-B196-7D11-22E97BA6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9BEA-5287-5E26-AFEB-B81A728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679AA-1065-B519-4DA2-804D275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53B7B-18C5-2806-E196-1D41BDA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A6B4-236A-63D1-7A6A-C579BEC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E827D-F747-15DF-4710-93DDC8ED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FBB91-E234-9B3E-ABFE-DA3CA55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EFB-5949-8E26-8F41-6B41D2EB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89-F986-F8D0-6EBB-B6FFF28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573-4A64-08F6-A1E2-61C773DA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CE71F-BB17-3572-C19B-0E2A90A9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86CA6-6E22-BC7D-D2D1-044F0386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02929-8722-5DE2-EF0A-64A54FD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DAD2-5A94-EFB2-E966-12BB3AF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8F14C-6456-F8A1-FC66-5BD6E8F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159-93FF-3435-0C4E-992F336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9A13A-8FF5-6E03-724E-83DD10AB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7F149-B6A8-C39C-0E87-F89C7924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C9333-E0EC-577F-4D3D-999C717F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EC953-A9B9-E86F-5B55-26FB0C42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518366-C08F-F1FB-26C6-45A2BBD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88408-ED8A-2D32-C8CB-30FD9CD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0621-049C-EB08-C2D3-1EFC15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712-CA54-B27B-F3C8-8EAC69AA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B0A2D-A7EB-CB8F-6DEC-3E8204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591BC-4E8C-137D-0263-ECC7D9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D82B5-6EB7-E14F-C30C-95485B1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6D626-7D29-75C8-0D3C-B905728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7E4AB-1695-B646-C4E9-9CDDE56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F2D53-B727-BC17-84AB-A117C57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584-7E53-4264-5E03-60F5F14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8BC1-DB9D-9DAC-6A23-6349270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5A520-402F-DE92-BEF2-AEE065B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BF2ED-7EA3-3E18-1F46-4319966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A8274-89E0-F405-C942-BABFC06B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5CA0F-D014-3558-CB8F-0F40BD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6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6837-3A19-9BB3-E170-BF248F7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FFEDB-4297-CA89-D8C7-2D23A66F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E134C-9149-B248-DF70-E4E39235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A0917-8096-DFBE-A4CF-A28C23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B443E-C478-2B06-9C1D-EAD2065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450E-130B-F917-AD97-F10A69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4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911DC-94C7-7A0C-5AF7-B40694BE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58E-66A9-EEE1-E42D-74140FB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E5F7-B9FA-C30C-C6A4-F571875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AFD-2B0A-7EED-3850-F86EDF7F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0A2A-36D0-4933-11D8-B8752F46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ontestudio.com/blog/como-anadir-un-reproductor-de-audio-html/" TargetMode="External"/><Relationship Id="rId2" Type="http://schemas.openxmlformats.org/officeDocument/2006/relationships/hyperlink" Target="https://carontestudio.com/blog/como-poner-un-video-de-fondo-en-htm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nguajehtml.com/" TargetMode="External"/><Relationship Id="rId2" Type="http://schemas.openxmlformats.org/officeDocument/2006/relationships/hyperlink" Target="https://lenguajehtml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umentacion-html5.tech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rontestudio.com/blog/15-mitos-del-seo-en-202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Formateo Texto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C59EB-273C-1B47-AA86-F3CF2962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PARA INCRUSTAR 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27345-26F1-3A80-5796-9D8FF06B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img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para «pintar» una imagen en la página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iframe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iframe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Es una etiqueta que sirve para anidar otro documento HTML dentro del documento principal.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embed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integrar una aplicación o contenido interactivo externo que no suele ser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object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object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Utilizada llamar a un recurso externo de la web. Este recurso será tratado como una imagen, o un recurso externo para ser procesado por un plugin.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&lt;video&gt; &lt;/video&gt;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reproducir </a:t>
            </a:r>
            <a:r>
              <a:rPr lang="es-CO" b="0" i="0" u="none" strike="noStrike" dirty="0">
                <a:solidFill>
                  <a:srgbClr val="DA243D"/>
                </a:solidFill>
                <a:effectLst/>
                <a:latin typeface="Raleway" pitchFamily="2" charset="0"/>
                <a:hlinkClick r:id="rId2"/>
              </a:rPr>
              <a:t>video en la página web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junto a sus archivos de audio y capciones asociadas.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&lt;audio&gt; &lt;/audio&gt;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</a:t>
            </a:r>
            <a:r>
              <a:rPr lang="es-CO" b="0" i="0" u="none" strike="noStrike" dirty="0">
                <a:solidFill>
                  <a:srgbClr val="DA243D"/>
                </a:solidFill>
                <a:effectLst/>
                <a:latin typeface="Raleway" pitchFamily="2" charset="0"/>
                <a:hlinkClick r:id="rId3"/>
              </a:rPr>
              <a:t> cargar en una web un archivo de audio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o 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stream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 de audio.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source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Permite a autores especificar recursos multimedia alternativos para las etiquetas de &lt;video&gt; o &lt;audio&gt;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svg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svg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llamar a una imagen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87050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12BAF-F27A-3C76-4A31-64D1C9C0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PARA LA CREACIÓN DE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779F9-06B5-1C66-9EBE-6CA638C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&lt;table&gt; &lt;/table&gt;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Etiquetas de apertura y cierre de una tabla. El resto de etiquetas de la tabla han de ir siempre recogidas entre estas dos etiquetas.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caption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caption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indicar el título de la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colgroup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colgroup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utilizada para agrupar dos o más columnas de una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tbody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tbody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describir los datos concretos de una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thead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thead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Indica el bloque de filas que describen las etiquetas de las columnas de la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tfoot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tfoot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Indica los bloques de filas que describen los resúmenes, o datos totales de una columna de una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indicar una fila de celdas de una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definir una celda de una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th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th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que se usa para definir el encabezado de una celda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337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4F170-AC11-EA76-CE2C-38F6F3F7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PARA LA CREACIÓN DE FORMULARIOS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D54B2-328A-E3F5-28F0-F8DD9FBD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form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form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de apertura y cierre de un formulario de una página web. El resto de etiquetas de formulario deben ir siempre recogidas entre estas etiquetas de apertura y cierre de formulario.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fieldset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fieldset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que representa un conjunto o agrupación de elementos de un formulario. «Pinta» un recuadro alrededor de las etiquetas que estén contenidas dentro del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fieldset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legend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legend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ligada a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fieldset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&gt;. Indica el título del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fieldset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label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label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definir el nombre o título de un control del formulario.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&lt;input&gt;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Pinta un campo de introducción de datos para el usuario. Es de las principales etiquetas de un formulario.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button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button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utilizada para representar un botón en el formulario.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select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select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Input que permite una selección entre un conjunto de opciones.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option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option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ligada a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select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&gt;. Permite añadir diferentes opciones al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select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textarea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textarea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Añade un campo al usuario para que pueda introducir texto en unas líneas máximas de texto que el desarrollador puede definir.</a:t>
            </a:r>
          </a:p>
        </p:txBody>
      </p:sp>
    </p:spTree>
    <p:extLst>
      <p:ext uri="{BB962C8B-B14F-4D97-AF65-F5344CB8AC3E}">
        <p14:creationId xmlns:p14="http://schemas.microsoft.com/office/powerpoint/2010/main" val="300964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CD77E-1466-FD1E-F8FF-7F8E7EF0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rgbClr val="3D3D3C"/>
                </a:solidFill>
                <a:latin typeface="Raleway" pitchFamily="2" charset="0"/>
              </a:rPr>
              <a:t>Paginas de Referencia </a:t>
            </a:r>
            <a:endParaRPr lang="es-CO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4F64D-EA3C-924A-5558-50D556CF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0" y="3035300"/>
            <a:ext cx="5819775" cy="1803400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https://lenguajehtml.com/html/</a:t>
            </a:r>
            <a:endParaRPr lang="es-CO" dirty="0"/>
          </a:p>
          <a:p>
            <a:r>
              <a:rPr lang="es-CO" dirty="0">
                <a:hlinkClick r:id="rId3"/>
              </a:rPr>
              <a:t>https://lenguajehtml.com/</a:t>
            </a:r>
            <a:endParaRPr lang="es-CO" dirty="0"/>
          </a:p>
          <a:p>
            <a:r>
              <a:rPr lang="es-CO" dirty="0">
                <a:hlinkClick r:id="rId4"/>
              </a:rPr>
              <a:t>https://documentacion-html5.tech/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998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AC4D-65C0-FC80-B5AD-2149AA4A0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DA6EA-0FB8-F7DB-0689-40C5CB432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6FDF5F-02A7-D475-0FF2-751358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0"/>
            <a:ext cx="1213485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5B9A30-C6E3-7E86-71FE-9BF25EBE9B8A}"/>
              </a:ext>
            </a:extLst>
          </p:cNvPr>
          <p:cNvSpPr txBox="1"/>
          <p:nvPr/>
        </p:nvSpPr>
        <p:spPr>
          <a:xfrm>
            <a:off x="5381626" y="4200525"/>
            <a:ext cx="4714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Abrir archivo:</a:t>
            </a:r>
            <a:r>
              <a:rPr lang="es-CO" sz="3200" dirty="0"/>
              <a:t> MiPrimeraPaginaWeb.html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F44B95-68CB-EB07-ABC2-A94397E81FA8}"/>
              </a:ext>
            </a:extLst>
          </p:cNvPr>
          <p:cNvSpPr/>
          <p:nvPr/>
        </p:nvSpPr>
        <p:spPr>
          <a:xfrm>
            <a:off x="4838700" y="4000500"/>
            <a:ext cx="5448300" cy="165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E68A004-E400-3175-76F8-E3A09B981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5"/>
            <a:ext cx="10905066" cy="50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726A9-9EEF-BB57-292F-6B112D23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DFACF-C515-F9EB-1E78-C4CF8470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24EB74-D067-C92E-D741-0E45E8F6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ED2DAA-0AA2-3D95-BFEA-4BF0F25C4AC2}"/>
              </a:ext>
            </a:extLst>
          </p:cNvPr>
          <p:cNvSpPr txBox="1"/>
          <p:nvPr/>
        </p:nvSpPr>
        <p:spPr>
          <a:xfrm>
            <a:off x="6505576" y="4200525"/>
            <a:ext cx="4714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Abrir archivo:</a:t>
            </a:r>
            <a:r>
              <a:rPr lang="es-CO" sz="3200" dirty="0"/>
              <a:t> FormateoTexto.html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CDA9635-672E-7B3F-EC8B-71BBC95B23AB}"/>
              </a:ext>
            </a:extLst>
          </p:cNvPr>
          <p:cNvSpPr/>
          <p:nvPr/>
        </p:nvSpPr>
        <p:spPr>
          <a:xfrm>
            <a:off x="5962650" y="4000500"/>
            <a:ext cx="5448300" cy="165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212B18-2B05-4E06-A272-43113C3DA636}"/>
              </a:ext>
            </a:extLst>
          </p:cNvPr>
          <p:cNvSpPr txBox="1"/>
          <p:nvPr/>
        </p:nvSpPr>
        <p:spPr>
          <a:xfrm>
            <a:off x="2671763" y="6223834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https://www.aniel.es/desarrollo-web/</a:t>
            </a:r>
          </a:p>
        </p:txBody>
      </p:sp>
    </p:spTree>
    <p:extLst>
      <p:ext uri="{BB962C8B-B14F-4D97-AF65-F5344CB8AC3E}">
        <p14:creationId xmlns:p14="http://schemas.microsoft.com/office/powerpoint/2010/main" val="39774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AE73-DFA8-A9BF-986F-A62B0EFA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LISTADO ETIQUETAS 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E72D8-CA53-1789-3725-48102471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A continuación se lista cuales son las etiquetas HTML más usadas y también se indicara su finalidad. Nos centrarnos en las principales etiquetas y sobre todo las que están soportadas en 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HTML 5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. </a:t>
            </a:r>
          </a:p>
          <a:p>
            <a:endParaRPr lang="es-CO" dirty="0"/>
          </a:p>
          <a:p>
            <a:pPr algn="l"/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INICIALES O DE RAÍZ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&lt;!DOCTYPE 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html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Indica al navegador que el documento está basado en el estándar HTML5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html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html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Representa la raíz de un documento HTML. Todos los demás elementos de la estructura HTML deben ser recogidos dentro de estas etiquetas.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8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22C06-FCE0-D12A-1822-5B68594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METADATOS DEL DOCUMENTO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6CEE1-369C-7AE0-C0D9-CC264C66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&lt;head&gt; &lt;/head&gt;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Representa una colección de metadatos acerca del documento, incluyendo enlaces a, o definiciones de, scripts y hojas de estilo. El resto de etiquetas de metadatos, 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irán recogidas dentro de las etiquetas de apertura y cierre del head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. Importante explicar que estos metadatos del documento, es información para el navegador y no contenido que será visible en la página web. A excepción de la etiqueta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title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 que veremos a continuación.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title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title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usada para definir el título de la página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&lt;link&gt;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enlazar recursos externos al documento HTML. El ejemplo más común son 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las hojas de estilos CSS.</a:t>
            </a:r>
            <a:endParaRPr lang="es-CO" b="0" i="0" dirty="0">
              <a:solidFill>
                <a:srgbClr val="3D3D3C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&lt;meta&gt;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usada para definir otros metadatos que no se pueden definir con una etiqueta HTML especifica. Por ejemplo para definir el autor del sitio, o la descripción del mismo.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style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style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Etiquetas usadas para introducir código CSS en línea, es decir, en el propio documento HTML.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919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78CC-0789-2AFB-D3AB-56481B6F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DE SECCIONES O PARA ESTRUCTURAR EL 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3C587-C7CE-CD6B-5D96-F98E00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body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body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Al contrario que la etiqueta de metadatos &lt;head&gt;, todo lo que quieras mostrar en la página web debe ir recogido dentro de las etiquetas de apertura y cierre de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body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&gt;. 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Este contenido será el que se muestre en la web.</a:t>
            </a:r>
            <a:endParaRPr lang="es-CO" b="0" i="0" dirty="0">
              <a:solidFill>
                <a:srgbClr val="3D3D3C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nav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nav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Usadas para definir el contenido que será la sección de navegación de la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main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main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definir el contenido principal del documento. Solamente puede existir uno por documento.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section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section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Define una sección del documento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article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article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Define contenido independiente de la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&lt;aside&gt; &lt;/aside&gt;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Dentro de estas etiquetas suele alojarse el contenido adicional de la web. Suele ser contenido relacionado con la web pero de poca importancia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&lt;h1&gt;,&lt;h2&gt;,&lt;h3&gt;,&lt;h4&gt;,&lt;h5&gt;,&lt;h6&gt;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Son etiquetas HTML muy importantes, ya que son usadas para jerarquizar el contenido de la web. Las etiquetas se usan para explicar brevemente el contenido que irá a continuación.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header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header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usan para definir la cabecera la página web. Suele contener el logotipo, menú de navegación,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footer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footer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Usadas para definir el pie de página.</a:t>
            </a:r>
          </a:p>
        </p:txBody>
      </p:sp>
    </p:spTree>
    <p:extLst>
      <p:ext uri="{BB962C8B-B14F-4D97-AF65-F5344CB8AC3E}">
        <p14:creationId xmlns:p14="http://schemas.microsoft.com/office/powerpoint/2010/main" val="33916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EF93-EE38-ADBC-3A1C-AD972581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PARA LA AGRUPACIÓN DE 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9F425-D5FE-F5EC-F553-894A783D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&lt;p&gt; &lt;/p&gt;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usada para escribir párrafos de texto.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hr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utilizada para «romper» entre dos secciones de una web. Usada comúnmente como separador.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&lt;pre&gt; &lt;/pre&gt;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pegar texto manteniendo el pre formato propio del texto.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blockquote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blockquote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usan para indicar que el contenido es texto citado.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ol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ol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Etiquetas para crear una lista ordenada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ul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ul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Etiquetas para crear una lista 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des-ordenada</a:t>
            </a:r>
            <a:endParaRPr lang="es-CO" b="0" i="0" dirty="0">
              <a:solidFill>
                <a:srgbClr val="3D3D3C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li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li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Etiquetas que recogen el contenido de un elemento de una lista, sea ordenada o 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&lt;dl&gt; &lt;/dl&gt;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crear una lista de definiciones.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dt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Representa un término definido por la siguiente etiqueta &lt;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dd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dd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Se usa para definir los términos listados antes que él.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&lt;figure&gt; &lt;/figure&gt;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Indica una figura ilustrada como parte del documento HTML5.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figcaption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figcaption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Utilizada para definir la leyenda de una figura.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div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div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común utilizada para crear un contenedor genérico.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995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8E467-353A-94C8-F410-239079F8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cap="all" dirty="0">
                <a:solidFill>
                  <a:srgbClr val="DA243D"/>
                </a:solidFill>
                <a:effectLst/>
                <a:latin typeface="Raleway" pitchFamily="2" charset="0"/>
              </a:rPr>
              <a:t>ETIQUETAS SEMÁNTICAS PARA TEXTO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92768-3E07-7D2C-7C97-827EEE5F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&lt;a&gt; &lt;/a&gt;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utilizada para crear hiperenlaces en el documento 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strong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strong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para definir una palabra o conjunto de ellas como importantes. 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Tiene una fuerte </a:t>
            </a:r>
            <a:r>
              <a:rPr lang="es-CO" b="1" i="0" u="none" strike="noStrike" dirty="0">
                <a:solidFill>
                  <a:srgbClr val="DA243D"/>
                </a:solidFill>
                <a:effectLst/>
                <a:latin typeface="Raleway" pitchFamily="2" charset="0"/>
                <a:hlinkClick r:id="rId2"/>
              </a:rPr>
              <a:t>importancia en el SEO de la página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.</a:t>
            </a:r>
            <a:endParaRPr lang="es-CO" b="0" i="0" dirty="0">
              <a:solidFill>
                <a:srgbClr val="3D3D3C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small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 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small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Utilizada para dejar un comentario aparte, del tipo una nota de derechos de autoría, u otros textos que no son esenciales para la comprensión del documento.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&lt;cite&gt; &lt;/cite&gt;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Para indicar el título de una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&lt;sub&gt; &lt;/sub&gt;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y 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sup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sup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Etiquetas utilizadas para representar un subíndice o superíndice.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mark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mark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Usada para resaltar texto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span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 &lt;/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span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HTML sin ningún significado específico. Se usa conjuntamente con los atributos «</a:t>
            </a:r>
            <a:r>
              <a:rPr lang="es-CO" b="0" i="0" dirty="0" err="1">
                <a:solidFill>
                  <a:srgbClr val="3D3D3C"/>
                </a:solidFill>
                <a:effectLst/>
                <a:latin typeface="Raleway" pitchFamily="2" charset="0"/>
              </a:rPr>
              <a:t>class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» o «id» para atribuirle ciertas características.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&lt;</a:t>
            </a:r>
            <a:r>
              <a:rPr lang="es-CO" b="1" i="0" dirty="0" err="1">
                <a:solidFill>
                  <a:srgbClr val="3D3D3C"/>
                </a:solidFill>
                <a:effectLst/>
                <a:latin typeface="Raleway" pitchFamily="2" charset="0"/>
              </a:rPr>
              <a:t>br</a:t>
            </a:r>
            <a:r>
              <a:rPr lang="es-CO" b="1" i="0" dirty="0">
                <a:solidFill>
                  <a:srgbClr val="3D3D3C"/>
                </a:solidFill>
                <a:effectLst/>
                <a:latin typeface="Raleway" pitchFamily="2" charset="0"/>
              </a:rPr>
              <a:t>&gt;</a:t>
            </a:r>
            <a:r>
              <a:rPr lang="es-CO" b="0" i="0" dirty="0">
                <a:solidFill>
                  <a:srgbClr val="3D3D3C"/>
                </a:solidFill>
                <a:effectLst/>
                <a:latin typeface="Raleway" pitchFamily="2" charset="0"/>
              </a:rPr>
              <a:t> Etiqueta utilizada para crear un salto de línea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0690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1552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Tema de Office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LISTADO ETIQUETAS HTML</vt:lpstr>
      <vt:lpstr>METADATOS DEL DOCUMENTO</vt:lpstr>
      <vt:lpstr>ETIQUETAS DE SECCIONES O PARA ESTRUCTURAR EL HTML</vt:lpstr>
      <vt:lpstr>ETIQUETAS PARA LA AGRUPACIÓN DE CONTENIDO</vt:lpstr>
      <vt:lpstr>ETIQUETAS SEMÁNTICAS PARA TEXTO</vt:lpstr>
      <vt:lpstr>ETIQUETAS PARA INCRUSTAR CONTENIDO</vt:lpstr>
      <vt:lpstr>ETIQUETAS PARA LA CREACIÓN DE TABLAS</vt:lpstr>
      <vt:lpstr>ETIQUETAS PARA LA CREACIÓN DE FORMULARIOS</vt:lpstr>
      <vt:lpstr>Paginas de Referencia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Harrisson Zapata GOMEZ</cp:lastModifiedBy>
  <cp:revision>27</cp:revision>
  <dcterms:created xsi:type="dcterms:W3CDTF">2023-03-14T20:06:04Z</dcterms:created>
  <dcterms:modified xsi:type="dcterms:W3CDTF">2023-03-15T17:34:09Z</dcterms:modified>
</cp:coreProperties>
</file>