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7" r:id="rId15"/>
    <p:sldId id="269" r:id="rId16"/>
    <p:sldId id="278" r:id="rId17"/>
    <p:sldId id="279" r:id="rId18"/>
    <p:sldId id="274" r:id="rId19"/>
    <p:sldId id="270" r:id="rId20"/>
    <p:sldId id="271" r:id="rId21"/>
    <p:sldId id="273" r:id="rId22"/>
    <p:sldId id="272" r:id="rId23"/>
    <p:sldId id="275" r:id="rId24"/>
    <p:sldId id="276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1BE73B-5DE6-47E8-922D-DD74B020A669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6"/>
            <p14:sldId id="264"/>
            <p14:sldId id="265"/>
            <p14:sldId id="267"/>
            <p14:sldId id="268"/>
            <p14:sldId id="277"/>
            <p14:sldId id="269"/>
            <p14:sldId id="278"/>
            <p14:sldId id="279"/>
            <p14:sldId id="274"/>
            <p14:sldId id="270"/>
            <p14:sldId id="271"/>
            <p14:sldId id="273"/>
            <p14:sldId id="272"/>
            <p14:sldId id="275"/>
            <p14:sldId id="276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gor\Desktop\&#1057;&#1077;&#1084;&#1077;&#1089;&#1090;&#1088;%205\&#1056;&#1055;&#1057;\&#1044;&#1080;&#1072;&#1075;&#1088;&#1072;&#1084;&#1084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305473508982565"/>
          <c:y val="0.14167970877586181"/>
          <c:w val="0.70322527738289031"/>
          <c:h val="0.8266428182384242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Лист1!$B$2:$B$10</c:f>
              <c:numCache>
                <c:formatCode>m/d/yyyy</c:formatCode>
                <c:ptCount val="9"/>
                <c:pt idx="0">
                  <c:v>44826</c:v>
                </c:pt>
                <c:pt idx="1">
                  <c:v>44834</c:v>
                </c:pt>
                <c:pt idx="2">
                  <c:v>44838</c:v>
                </c:pt>
                <c:pt idx="3">
                  <c:v>44841</c:v>
                </c:pt>
                <c:pt idx="4">
                  <c:v>44846</c:v>
                </c:pt>
                <c:pt idx="5">
                  <c:v>44846</c:v>
                </c:pt>
                <c:pt idx="6">
                  <c:v>44849</c:v>
                </c:pt>
                <c:pt idx="7">
                  <c:v>44835</c:v>
                </c:pt>
                <c:pt idx="8">
                  <c:v>44854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C5-4B06-9BA4-757437AA200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Лист1!$A$2:$A$10</c:f>
              <c:strCache>
                <c:ptCount val="9"/>
                <c:pt idx="0">
                  <c:v>Определение пользователей системы и ролей</c:v>
                </c:pt>
                <c:pt idx="1">
                  <c:v>Построение диаграммы прецедентов</c:v>
                </c:pt>
                <c:pt idx="2">
                  <c:v>Описание документов/сущностей предметной области</c:v>
                </c:pt>
                <c:pt idx="3">
                  <c:v>Анализ бизнес-процессов</c:v>
                </c:pt>
                <c:pt idx="4">
                  <c:v>Функциональные требования к системе</c:v>
                </c:pt>
                <c:pt idx="5">
                  <c:v>Нефункциональные требования к системе</c:v>
                </c:pt>
                <c:pt idx="6">
                  <c:v>Макет программной системы</c:v>
                </c:pt>
                <c:pt idx="7">
                  <c:v>Диаграмма классов-сущностей</c:v>
                </c:pt>
                <c:pt idx="8">
                  <c:v>Схема базы данных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9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4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C5-4B06-9BA4-757437AA2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9631743"/>
        <c:axId val="909628831"/>
      </c:barChart>
      <c:catAx>
        <c:axId val="909631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28831"/>
        <c:crosses val="autoZero"/>
        <c:auto val="1"/>
        <c:lblAlgn val="ctr"/>
        <c:lblOffset val="100"/>
        <c:noMultiLvlLbl val="0"/>
      </c:catAx>
      <c:valAx>
        <c:axId val="909628831"/>
        <c:scaling>
          <c:orientation val="minMax"/>
          <c:min val="448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19]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0963174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0B8-AD89-40EE-9084-8E9B9867FB6F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429E5-574D-4B6F-A9FA-F035E9874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0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429E5-574D-4B6F-A9FA-F035E9874AE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0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A9BA4-F6C1-4B35-9530-8C867DB8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21" y="1133053"/>
            <a:ext cx="10099704" cy="4638710"/>
          </a:xfrm>
        </p:spPr>
        <p:txBody>
          <a:bodyPr/>
          <a:lstStyle/>
          <a:p>
            <a:r>
              <a:rPr lang="ru-RU" sz="6600" dirty="0"/>
              <a:t>Программная система учета пациентов в информационной системе «Поликлиника»</a:t>
            </a:r>
          </a:p>
        </p:txBody>
      </p:sp>
    </p:spTree>
    <p:extLst>
      <p:ext uri="{BB962C8B-B14F-4D97-AF65-F5344CB8AC3E}">
        <p14:creationId xmlns:p14="http://schemas.microsoft.com/office/powerpoint/2010/main" val="35348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A51C7-0DEB-424B-B890-D6A6F78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0"/>
            <a:ext cx="11354512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предметной области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66FF3-7380-4694-BB63-EFF5EE53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47" y="1683520"/>
            <a:ext cx="11474153" cy="5174479"/>
          </a:xfrm>
        </p:spPr>
        <p:txBody>
          <a:bodyPr>
            <a:normAutofit/>
          </a:bodyPr>
          <a:lstStyle/>
          <a:p>
            <a:r>
              <a:rPr lang="ru-RU" dirty="0"/>
              <a:t>Краткая характеристика бизнес-процесса</a:t>
            </a:r>
          </a:p>
          <a:p>
            <a:pPr marL="0" indent="0">
              <a:buNone/>
            </a:pPr>
            <a:r>
              <a:rPr lang="ru-RU" dirty="0"/>
              <a:t>При первом обращении в поликлинику пациента в регистратуре ему заводят карточку. Пациент отправляется на первичный осмотр к терапевту. В кабинете у терапевта доктор проводит осмотр пациента. На основании осмотра терапевт в праве выписать направление к любому узкому специалисту. Терапевт оформляет прием в карточке с рекомендациями и направлениями. Либо если заболевание пациента находится в компетенции терапевта, то он делает запись в карточке об осмотре, дает рекомендации пациента по лечению, может выписать больничный лист, если требуется и назначает повторную явку после проведенного лечения. В случае если терапевт дает направление к узкому специалисту, то пациенту необходимо вернуться с направлением в регистратуру и там записаться к узкому специалисту. Так же терапевт имеет возможность назначить ряд анализов и обследований для уточнения диагноза. С направлением на анализы пациент проходит в процедурный кабинет для сдачи анализов, либо с направлением на диагностические процедуры пациент проходит в отделение функциональной диагностики. Врачи данных отделений выдают бумажные версии заключений анализов</a:t>
            </a:r>
            <a:r>
              <a:rPr lang="en-US" dirty="0"/>
              <a:t>/</a:t>
            </a:r>
            <a:r>
              <a:rPr lang="ru-RU" dirty="0"/>
              <a:t>диагностических процедур. С</a:t>
            </a:r>
            <a:r>
              <a:rPr lang="en-US" dirty="0"/>
              <a:t> </a:t>
            </a:r>
            <a:r>
              <a:rPr lang="ru-RU" dirty="0"/>
              <a:t>выданными заключениями пациент возвращается к терапевту повторно. По результатам анализов терапевт корректирует тактику лечения или назначает консультацию у узкого специалиста. Если была назначена консультация у узкого специалиста пациент записывается через регистратуру на прием к нужному врачу.</a:t>
            </a:r>
          </a:p>
        </p:txBody>
      </p:sp>
    </p:spTree>
    <p:extLst>
      <p:ext uri="{BB962C8B-B14F-4D97-AF65-F5344CB8AC3E}">
        <p14:creationId xmlns:p14="http://schemas.microsoft.com/office/powerpoint/2010/main" val="230860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Врач - специалист с высшим медицинским образованием, использующий свои навыки, знания и опыт в профилактике и лечении заболеваний, поддержании нормальной жизнедеятельности организма человека.</a:t>
            </a:r>
          </a:p>
          <a:p>
            <a:r>
              <a:rPr lang="ru-RU" dirty="0"/>
              <a:t>Пациент  - Больной, лечащийся у врача.</a:t>
            </a:r>
          </a:p>
          <a:p>
            <a:r>
              <a:rPr lang="ru-RU" dirty="0"/>
              <a:t>Регистратура - подразделение амбулаторно-поликлинического учреждения, осуществляющее запись больных на прием к врачу при первичном обращении, регулирование их потока, хранение медицинских карт, регистрацию листков нетрудоспособности.</a:t>
            </a:r>
          </a:p>
          <a:p>
            <a:r>
              <a:rPr lang="ru-RU" dirty="0"/>
              <a:t>Направление – это обращение врача к другому врачу с целью проконсультироваться относительно состояния здоровья пациента, определения или уточнение диагноза, тактики лечения (начать, продолжить, изменить, прекратить начатое лечение) или трудоспособности пациента</a:t>
            </a:r>
          </a:p>
          <a:p>
            <a:r>
              <a:rPr lang="ru-RU" dirty="0"/>
              <a:t>Анализ – исследование биологических жидкостей человека.</a:t>
            </a:r>
          </a:p>
          <a:p>
            <a:r>
              <a:rPr lang="ru-RU" dirty="0"/>
              <a:t>Медицинская карта — медицинский документ, в котором лечащими врачами ведётся запись истории болезни пациента и назначаемого ему лечения.</a:t>
            </a:r>
          </a:p>
          <a:p>
            <a:r>
              <a:rPr lang="ru-RU" dirty="0"/>
              <a:t>Листок нетрудоспособности – это финансовый и юридический документ, подтверждающий временную нетрудоспособность граждан, а также документ, на основании которого начисляется пособие по временной нетрудоспособности на время болезни застрахованного лица, взамен утраченного им заработка</a:t>
            </a:r>
          </a:p>
          <a:p>
            <a:r>
              <a:rPr lang="ru-RU" dirty="0"/>
              <a:t>Лечебно-диагностические процедуры – это процесс определения возможного заболевания.</a:t>
            </a:r>
          </a:p>
          <a:p>
            <a:r>
              <a:rPr lang="ru-RU" dirty="0"/>
              <a:t>Диагноз - медицинское заключение о состоянии здоровья обследуемого, а также сущности болезни и состоянии пациента, выраженное в принятой медицинской терминологии и основанное на всестороннем систематическом изучении пациента.</a:t>
            </a:r>
          </a:p>
        </p:txBody>
      </p:sp>
    </p:spTree>
    <p:extLst>
      <p:ext uri="{BB962C8B-B14F-4D97-AF65-F5344CB8AC3E}">
        <p14:creationId xmlns:p14="http://schemas.microsoft.com/office/powerpoint/2010/main" val="160238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DF813-6B2D-4612-A80C-66F9BA2E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0"/>
            <a:ext cx="9601200" cy="1485900"/>
          </a:xfrm>
        </p:spPr>
        <p:txBody>
          <a:bodyPr/>
          <a:lstStyle/>
          <a:p>
            <a:r>
              <a:rPr lang="ru-RU" dirty="0"/>
              <a:t>Словарь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EC84F-5579-4962-8A0C-9F0B9103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863126"/>
            <a:ext cx="11439970" cy="5932122"/>
          </a:xfrm>
        </p:spPr>
        <p:txBody>
          <a:bodyPr>
            <a:normAutofit/>
          </a:bodyPr>
          <a:lstStyle/>
          <a:p>
            <a:r>
              <a:rPr lang="ru-RU" dirty="0"/>
              <a:t>Лаборант – научно-технический сотрудник лаборатории медицинского, учебного или научного учреждения. Он выполняет практическую работу в области научных исследований, разработок и анализа.</a:t>
            </a:r>
            <a:endParaRPr lang="en-US" dirty="0"/>
          </a:p>
          <a:p>
            <a:r>
              <a:rPr lang="ru-RU" dirty="0"/>
              <a:t>Врач функциональной диагностики – это специалист с высшим медицинским образованием, владеющий методами исследования с применением современной медицинской аппаратуры, направленными на выявление отклонений нормальной деятельности систем органов.</a:t>
            </a:r>
            <a:endParaRPr lang="en-US" dirty="0"/>
          </a:p>
          <a:p>
            <a:r>
              <a:rPr lang="ru-RU" dirty="0"/>
              <a:t>Терапевт – это медицинский специалист общей практики, специализирующийся на диагностике, профилактике и лечении широкого спектра заболеваний. Терапевт является врачом первичного звена и принимает пациентов при первом обращении в лечебное учреждение.</a:t>
            </a:r>
          </a:p>
        </p:txBody>
      </p:sp>
    </p:spTree>
    <p:extLst>
      <p:ext uri="{BB962C8B-B14F-4D97-AF65-F5344CB8AC3E}">
        <p14:creationId xmlns:p14="http://schemas.microsoft.com/office/powerpoint/2010/main" val="304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C8C3E-9673-4996-B8AB-DD3FFAB4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0"/>
            <a:ext cx="9601200" cy="1485900"/>
          </a:xfrm>
        </p:spPr>
        <p:txBody>
          <a:bodyPr/>
          <a:lstStyle/>
          <a:p>
            <a:r>
              <a:rPr lang="ru-RU" dirty="0"/>
              <a:t>Пользователи системы и роли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CD8FB-0EC3-490C-830B-A5E4CB30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748552"/>
            <a:ext cx="5980859" cy="59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5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18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0F489E68-4344-4D7A-BA15-7DC445F66AE1}"/>
              </a:ext>
            </a:extLst>
          </p:cNvPr>
          <p:cNvGraphicFramePr>
            <a:graphicFrameLocks noGrp="1"/>
          </p:cNvGraphicFramePr>
          <p:nvPr/>
        </p:nvGraphicFramePr>
        <p:xfrm>
          <a:off x="1676401" y="4081630"/>
          <a:ext cx="645458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75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16513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просмотреть информацию о наличии направлений на обследование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анализ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прием у специалиста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просмотра информации о текущих направлениях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Получить направление на прием у терапевта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подачи заявки на получение направления на прием у терапевта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7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marL="0" indent="0">
              <a:buNone/>
            </a:pPr>
            <a:r>
              <a:rPr lang="ru-RU" dirty="0"/>
              <a:t>Описание пользователя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Молодой специалист, не имеет серьезных заболеваний. Необходимо пройти осмотр у врачей для работы.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18 до 25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0F489E68-4344-4D7A-BA15-7DC445F6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7842"/>
              </p:ext>
            </p:extLst>
          </p:nvPr>
        </p:nvGraphicFramePr>
        <p:xfrm>
          <a:off x="1443318" y="5363583"/>
          <a:ext cx="52533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557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251376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ru-RU" dirty="0"/>
                        <a:t>Быстро пройти осмотр у врачей для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записи на осмотр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3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3" y="819150"/>
            <a:ext cx="11358283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marL="0" indent="0">
              <a:buNone/>
            </a:pPr>
            <a:r>
              <a:rPr lang="ru-RU" dirty="0"/>
              <a:t>Описание пользователя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Имеет заболевания средней тяжести. Важно к какому специалисту обратиться. Необходима профессиональная консультация.</a:t>
            </a:r>
            <a:endParaRPr lang="en-US" dirty="0"/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25 до 55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20 000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465BE8AC-1A7E-45E7-B76E-121AAF7E0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53989"/>
              </p:ext>
            </p:extLst>
          </p:nvPr>
        </p:nvGraphicFramePr>
        <p:xfrm>
          <a:off x="1443319" y="4875903"/>
          <a:ext cx="6454588" cy="173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75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16513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Записаться к определенному врачу на осмотр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записи к определенному врачу на осмотр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Найти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профессионального специалиста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поиска специалистов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9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3" y="819150"/>
            <a:ext cx="11358283" cy="5962650"/>
          </a:xfrm>
        </p:spPr>
        <p:txBody>
          <a:bodyPr>
            <a:normAutofit/>
          </a:bodyPr>
          <a:lstStyle/>
          <a:p>
            <a:r>
              <a:rPr lang="ru-RU" dirty="0"/>
              <a:t>Пациент</a:t>
            </a:r>
          </a:p>
          <a:p>
            <a:pPr marL="0" indent="0">
              <a:buNone/>
            </a:pPr>
            <a:r>
              <a:rPr lang="ru-RU" dirty="0"/>
              <a:t>Описание пользователя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Имеет заболевания как средней тяжести так и тяжелые. Необходимо часто ходить на осмотры и часто записываться ко врачам</a:t>
            </a:r>
            <a:endParaRPr lang="en-US" dirty="0"/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∞</a:t>
            </a:r>
            <a:endParaRPr lang="ru-RU" dirty="0"/>
          </a:p>
          <a:p>
            <a:pPr lvl="1"/>
            <a:r>
              <a:rPr lang="ru-RU" dirty="0"/>
              <a:t>Возраст от 55 до 70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20 000 до </a:t>
            </a:r>
            <a:r>
              <a:rPr lang="en-US" dirty="0"/>
              <a:t>&gt;</a:t>
            </a:r>
            <a:r>
              <a:rPr lang="ru-RU" dirty="0"/>
              <a:t>1 000 000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 </a:t>
            </a:r>
            <a:r>
              <a:rPr lang="ru-RU" dirty="0"/>
              <a:t>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 </a:t>
            </a:r>
            <a:r>
              <a:rPr lang="ru-RU" dirty="0"/>
              <a:t>от абсолютного новичка до продвинутого пользователя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слепота</a:t>
            </a:r>
            <a:r>
              <a:rPr lang="en-US" dirty="0"/>
              <a:t>/</a:t>
            </a:r>
            <a:r>
              <a:rPr lang="ru-RU" dirty="0"/>
              <a:t>частичная слепота</a:t>
            </a:r>
            <a:r>
              <a:rPr lang="en-US" dirty="0"/>
              <a:t>, </a:t>
            </a:r>
            <a:r>
              <a:rPr lang="ru-RU" dirty="0"/>
              <a:t>дальтонизм, инвалидность(отсутствие конечностей), дислексия.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84193289-78CC-4E53-9F70-64516B9B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39732"/>
              </p:ext>
            </p:extLst>
          </p:nvPr>
        </p:nvGraphicFramePr>
        <p:xfrm>
          <a:off x="986115" y="5215778"/>
          <a:ext cx="6615954" cy="82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02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91926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Записаться на очередной прием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записи на прием у врача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2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9601200" cy="5962650"/>
          </a:xfrm>
        </p:spPr>
        <p:txBody>
          <a:bodyPr>
            <a:normAutofit/>
          </a:bodyPr>
          <a:lstStyle/>
          <a:p>
            <a:r>
              <a:rPr lang="ru-RU" dirty="0"/>
              <a:t>Медицинский регистратор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4</a:t>
            </a:r>
          </a:p>
          <a:p>
            <a:pPr lvl="1"/>
            <a:r>
              <a:rPr lang="ru-RU" dirty="0"/>
              <a:t>Возраст от 30 до 70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25 000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зрение.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C78AA6D-6363-4E48-B56B-A886BA102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50507"/>
              </p:ext>
            </p:extLst>
          </p:nvPr>
        </p:nvGraphicFramePr>
        <p:xfrm>
          <a:off x="1281953" y="3576022"/>
          <a:ext cx="66159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02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091926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3072">
                <a:tc>
                  <a:txBody>
                    <a:bodyPr/>
                    <a:lstStyle/>
                    <a:p>
                      <a:r>
                        <a:rPr lang="ru-RU" dirty="0"/>
                        <a:t>Найти пациента в системе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поиска информации о пациенте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Создать запись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с информацией о новом пациенте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Оформить направление на прием к терапевту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Функция создания записи о направлении к терапевту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5" y="819150"/>
            <a:ext cx="7055224" cy="5962650"/>
          </a:xfrm>
        </p:spPr>
        <p:txBody>
          <a:bodyPr>
            <a:normAutofit/>
          </a:bodyPr>
          <a:lstStyle/>
          <a:p>
            <a:r>
              <a:rPr lang="ru-RU" dirty="0"/>
              <a:t>Администратор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3</a:t>
            </a:r>
            <a:endParaRPr lang="ru-RU" dirty="0"/>
          </a:p>
          <a:p>
            <a:pPr lvl="1"/>
            <a:r>
              <a:rPr lang="ru-RU" dirty="0"/>
              <a:t>Возраст от 20 до 50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мужчины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продвинутый.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нет.</a:t>
            </a:r>
          </a:p>
          <a:p>
            <a:r>
              <a:rPr lang="ru-RU" dirty="0"/>
              <a:t>Врач функциональной диагностики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10.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45 000 до 55 000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503D7645-85A3-4062-A41F-4BC7B4B7B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91192"/>
              </p:ext>
            </p:extLst>
          </p:nvPr>
        </p:nvGraphicFramePr>
        <p:xfrm>
          <a:off x="5576047" y="898959"/>
          <a:ext cx="66159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977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307977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удалить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добавить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изменить учетную 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Редактирование учетных записей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827991"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проанализировать работу персонала поликлиники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Генерация отчета о работе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CF1F69F-C998-420A-AACE-43089A5C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4556"/>
              </p:ext>
            </p:extLst>
          </p:nvPr>
        </p:nvGraphicFramePr>
        <p:xfrm>
          <a:off x="5638800" y="3491128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обследования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5B5D-2761-46B1-97FA-83414C19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740"/>
            <a:ext cx="9601200" cy="1240208"/>
          </a:xfrm>
        </p:spPr>
        <p:txBody>
          <a:bodyPr>
            <a:normAutofit fontScale="90000"/>
          </a:bodyPr>
          <a:lstStyle/>
          <a:p>
            <a:r>
              <a:rPr lang="ru-RU" dirty="0"/>
              <a:t>Название проекта</a:t>
            </a:r>
            <a:r>
              <a:rPr lang="en-US" dirty="0"/>
              <a:t>:</a:t>
            </a:r>
            <a:r>
              <a:rPr lang="ru-RU" sz="4400" dirty="0"/>
              <a:t> </a:t>
            </a:r>
            <a:br>
              <a:rPr lang="en-US" sz="4400" dirty="0"/>
            </a:br>
            <a:r>
              <a:rPr lang="ru-RU" sz="3600" dirty="0"/>
              <a:t>Система учета пациентов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1B389-4B4D-45B5-BCC6-6B5E1A2F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01" y="1845892"/>
            <a:ext cx="11482699" cy="48540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Автоматизировать, ускорить и упростить работу с данными пациентов.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r>
              <a:rPr lang="ru-RU" dirty="0"/>
              <a:t>Автоматизация и ускорение процесса учета пациентов</a:t>
            </a:r>
          </a:p>
          <a:p>
            <a:r>
              <a:rPr lang="ru-RU" dirty="0"/>
              <a:t>Ускорение процесса документооборота </a:t>
            </a:r>
          </a:p>
          <a:p>
            <a:r>
              <a:rPr lang="ru-RU" dirty="0"/>
              <a:t>Уменьшение человеческих ошибок при работе с документами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78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8390965" cy="5962650"/>
          </a:xfrm>
        </p:spPr>
        <p:txBody>
          <a:bodyPr>
            <a:normAutofit/>
          </a:bodyPr>
          <a:lstStyle/>
          <a:p>
            <a:r>
              <a:rPr lang="ru-RU" dirty="0"/>
              <a:t>Лаборант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10</a:t>
            </a:r>
            <a:endParaRPr lang="ru-RU" dirty="0"/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30 000 до 35 000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5AF00C-4086-4165-B7B3-6C2E1F31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69857"/>
              </p:ext>
            </p:extLst>
          </p:nvPr>
        </p:nvGraphicFramePr>
        <p:xfrm>
          <a:off x="5638800" y="884172"/>
          <a:ext cx="6553200" cy="17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8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4607860" cy="5962650"/>
          </a:xfrm>
        </p:spPr>
        <p:txBody>
          <a:bodyPr>
            <a:normAutofit/>
          </a:bodyPr>
          <a:lstStyle/>
          <a:p>
            <a:r>
              <a:rPr lang="ru-RU" dirty="0"/>
              <a:t>Терапевт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3</a:t>
            </a:r>
          </a:p>
          <a:p>
            <a:pPr lvl="1"/>
            <a:r>
              <a:rPr lang="ru-RU" dirty="0"/>
              <a:t>Возраст от 30 до 60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35 000  до 60 000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преимущественно женщины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 </a:t>
            </a:r>
            <a:r>
              <a:rPr lang="ru-RU" dirty="0"/>
              <a:t>плохое зрение</a:t>
            </a:r>
          </a:p>
          <a:p>
            <a:pPr marL="0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833B1E5-370B-42C3-AA6D-A019C5B4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56188"/>
              </p:ext>
            </p:extLst>
          </p:nvPr>
        </p:nvGraphicFramePr>
        <p:xfrm>
          <a:off x="5378824" y="819150"/>
          <a:ext cx="68131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588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406588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первичного осмотра пациента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дополнительное обследование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назначении обследования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на 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анализа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48288"/>
                  </a:ext>
                </a:extLst>
              </a:tr>
              <a:tr h="512490">
                <a:tc>
                  <a:txBody>
                    <a:bodyPr/>
                    <a:lstStyle/>
                    <a:p>
                      <a:r>
                        <a:rPr lang="ru-RU" dirty="0"/>
                        <a:t>Выписать направление к узкому специалисту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Функция добавления записи о назначении дополнительного обследования у узкого специалиста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71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2202-6F1E-416A-BCFA-BBBF8E5D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76200"/>
            <a:ext cx="9601200" cy="1485900"/>
          </a:xfrm>
        </p:spPr>
        <p:txBody>
          <a:bodyPr/>
          <a:lstStyle/>
          <a:p>
            <a:r>
              <a:rPr lang="ru-RU" dirty="0"/>
              <a:t>Описание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9C0AD-896F-430F-8DFA-362D8DAD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4" y="819150"/>
            <a:ext cx="3899648" cy="5962650"/>
          </a:xfrm>
        </p:spPr>
        <p:txBody>
          <a:bodyPr>
            <a:normAutofit/>
          </a:bodyPr>
          <a:lstStyle/>
          <a:p>
            <a:r>
              <a:rPr lang="ru-RU" dirty="0"/>
              <a:t>Врач (узкий специалист)</a:t>
            </a:r>
          </a:p>
          <a:p>
            <a:pPr lvl="1"/>
            <a:r>
              <a:rPr lang="ru-RU" dirty="0"/>
              <a:t>Количество</a:t>
            </a:r>
            <a:r>
              <a:rPr lang="en-US" dirty="0"/>
              <a:t>: </a:t>
            </a:r>
            <a:r>
              <a:rPr lang="ru-RU" dirty="0"/>
              <a:t>от 1 до 100.</a:t>
            </a:r>
            <a:r>
              <a:rPr lang="ru-R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endParaRPr lang="ru-RU" dirty="0"/>
          </a:p>
          <a:p>
            <a:pPr lvl="1"/>
            <a:r>
              <a:rPr lang="ru-RU" dirty="0"/>
              <a:t>Возраст от 30 до 65 лет </a:t>
            </a:r>
          </a:p>
          <a:p>
            <a:pPr lvl="1"/>
            <a:r>
              <a:rPr lang="ru-RU" dirty="0"/>
              <a:t>З</a:t>
            </a:r>
            <a:r>
              <a:rPr lang="en-US" dirty="0"/>
              <a:t>/</a:t>
            </a:r>
            <a:r>
              <a:rPr lang="ru-RU" dirty="0"/>
              <a:t>п</a:t>
            </a:r>
            <a:r>
              <a:rPr lang="en-US" dirty="0"/>
              <a:t>: </a:t>
            </a:r>
            <a:r>
              <a:rPr lang="ru-RU" dirty="0"/>
              <a:t>от 40 000 до 80 000 рублей</a:t>
            </a:r>
          </a:p>
          <a:p>
            <a:pPr lvl="1"/>
            <a:r>
              <a:rPr lang="ru-RU" dirty="0"/>
              <a:t>Пол</a:t>
            </a:r>
            <a:r>
              <a:rPr lang="en-US" dirty="0"/>
              <a:t>:</a:t>
            </a:r>
            <a:r>
              <a:rPr lang="ru-RU" dirty="0"/>
              <a:t> оба пола в равном количестве</a:t>
            </a:r>
          </a:p>
          <a:p>
            <a:pPr lvl="1"/>
            <a:r>
              <a:rPr lang="ru-RU" dirty="0"/>
              <a:t>Общий уровень владения ПК</a:t>
            </a:r>
            <a:r>
              <a:rPr lang="en-US" dirty="0"/>
              <a:t>:</a:t>
            </a:r>
            <a:r>
              <a:rPr lang="ru-RU" dirty="0"/>
              <a:t> от начинающего уровня до среднего </a:t>
            </a:r>
          </a:p>
          <a:p>
            <a:pPr lvl="1"/>
            <a:r>
              <a:rPr lang="ru-RU" dirty="0"/>
              <a:t>Факторы затрудняющие работу с приложением</a:t>
            </a:r>
            <a:r>
              <a:rPr lang="en-US" dirty="0"/>
              <a:t>:</a:t>
            </a:r>
            <a:r>
              <a:rPr lang="ru-RU" dirty="0"/>
              <a:t> плохое зрение.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B01C35-AB56-4B1A-9670-A008DDCE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4596"/>
              </p:ext>
            </p:extLst>
          </p:nvPr>
        </p:nvGraphicFramePr>
        <p:xfrm>
          <a:off x="4607860" y="819150"/>
          <a:ext cx="7584140" cy="271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070">
                  <a:extLst>
                    <a:ext uri="{9D8B030D-6E8A-4147-A177-3AD203B41FA5}">
                      <a16:colId xmlns:a16="http://schemas.microsoft.com/office/drawing/2014/main" val="1121572206"/>
                    </a:ext>
                  </a:extLst>
                </a:gridCol>
                <a:gridCol w="3792070">
                  <a:extLst>
                    <a:ext uri="{9D8B030D-6E8A-4147-A177-3AD203B41FA5}">
                      <a16:colId xmlns:a16="http://schemas.microsoft.com/office/drawing/2014/main" val="1699846996"/>
                    </a:ext>
                  </a:extLst>
                </a:gridCol>
              </a:tblGrid>
              <a:tr h="1162207">
                <a:tc>
                  <a:txBody>
                    <a:bodyPr/>
                    <a:lstStyle/>
                    <a:p>
                      <a:r>
                        <a:rPr lang="ru-RU" dirty="0"/>
                        <a:t>Записать результаты проведения осмотра и консультации пациента. Поставить диагноз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и редактирования соответствующей записи в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3009"/>
                  </a:ext>
                </a:extLst>
              </a:tr>
              <a:tr h="625804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Найти пациента в системе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Поиск пациента в системе</a:t>
                      </a:r>
                    </a:p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33457"/>
                  </a:ext>
                </a:extLst>
              </a:tr>
              <a:tr h="894005">
                <a:tc>
                  <a:txBody>
                    <a:bodyPr/>
                    <a:lstStyle/>
                    <a:p>
                      <a:r>
                        <a:rPr lang="ru-RU" dirty="0"/>
                        <a:t>Выписать рецепт на медикаменты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Функция добавления записи о назначенных медикаментах в систему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9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3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4ADFC-6A7C-4E03-8B29-62E92FCA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0"/>
            <a:ext cx="9601200" cy="1485900"/>
          </a:xfrm>
        </p:spPr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7250A-9711-4616-B644-94D3BDD4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578225"/>
            <a:ext cx="11654117" cy="61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BD763-9BC7-4B75-9E99-A63E318F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9601200" cy="1485900"/>
          </a:xfrm>
        </p:spPr>
        <p:txBody>
          <a:bodyPr/>
          <a:lstStyle/>
          <a:p>
            <a:r>
              <a:rPr lang="en-US" dirty="0"/>
              <a:t>CLASSES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78A9EA-CBC9-4BF5-BDAD-9AAC3B44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55" y="8967"/>
            <a:ext cx="8446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974FD-499C-4D26-8E38-84337752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6200"/>
            <a:ext cx="9601200" cy="1485900"/>
          </a:xfrm>
        </p:spPr>
        <p:txBody>
          <a:bodyPr/>
          <a:lstStyle/>
          <a:p>
            <a:r>
              <a:rPr lang="en-US" dirty="0"/>
              <a:t>State Chart</a:t>
            </a:r>
            <a:br>
              <a:rPr lang="en-US" dirty="0"/>
            </a:br>
            <a:r>
              <a:rPr lang="ru-RU" dirty="0"/>
              <a:t>Сущность «Направление»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34691-1D71-4A8D-8089-6ABFC7E0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438275"/>
            <a:ext cx="7141631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EFCF3-7649-42F3-8A65-8FDE6C19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62753"/>
            <a:ext cx="9601200" cy="148590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38FB40-7FC1-4B40-9C9A-B49F9FA3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95" y="17928"/>
            <a:ext cx="4678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0675"/>
            <a:ext cx="9601200" cy="1362159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59" y="1358781"/>
            <a:ext cx="11397241" cy="1235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/>
              <a:t>Медпред</a:t>
            </a:r>
            <a:r>
              <a:rPr lang="ru-RU" sz="2800" dirty="0"/>
              <a:t> </a:t>
            </a:r>
            <a:r>
              <a:rPr lang="en-US" sz="2800" dirty="0"/>
              <a:t>CRM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Инновационная CRM для планирования, учета и анализа работы медицинских и торговых представителей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20C3162-E04C-4B86-8195-1BAE737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69557"/>
              </p:ext>
            </p:extLst>
          </p:nvPr>
        </p:nvGraphicFramePr>
        <p:xfrm>
          <a:off x="882397" y="2595357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4246993798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73249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30000р.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776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34F31-F759-40CA-8B9A-CAD38270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9612"/>
              </p:ext>
            </p:extLst>
          </p:nvPr>
        </p:nvGraphicFramePr>
        <p:xfrm>
          <a:off x="882397" y="325167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39931752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228580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5903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047045-2832-4913-AA8F-2B80D444F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47854"/>
              </p:ext>
            </p:extLst>
          </p:nvPr>
        </p:nvGraphicFramePr>
        <p:xfrm>
          <a:off x="882397" y="4181316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969386813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352159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23188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7448AA1-0D12-4311-A17E-7DEED311F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5341"/>
              </p:ext>
            </p:extLst>
          </p:nvPr>
        </p:nvGraphicFramePr>
        <p:xfrm>
          <a:off x="882397" y="5122321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78918363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05272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Рабочее время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12497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2595358"/>
            <a:ext cx="6983340" cy="4121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Управление стационаром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Управление филиалами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21911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Medesk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Облачная медицинская информационная система (МИС) для организации работы частной клиники.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79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База клиентов</a:t>
            </a:r>
            <a:endParaRPr lang="en-US" dirty="0"/>
          </a:p>
          <a:p>
            <a:r>
              <a:rPr lang="ru-RU" dirty="0"/>
              <a:t>Защита конфиденциальности данных</a:t>
            </a:r>
            <a:endParaRPr lang="en-US" dirty="0"/>
          </a:p>
          <a:p>
            <a:r>
              <a:rPr lang="ru-RU" dirty="0"/>
              <a:t>История визитов</a:t>
            </a:r>
            <a:endParaRPr lang="en-US" dirty="0"/>
          </a:p>
          <a:p>
            <a:r>
              <a:rPr lang="ru-RU" dirty="0"/>
              <a:t>Мониторинг сроков годности</a:t>
            </a:r>
            <a:endParaRPr lang="en-US" dirty="0"/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  <a:endParaRPr lang="en-US" dirty="0"/>
          </a:p>
          <a:p>
            <a:r>
              <a:rPr lang="ru-RU" dirty="0"/>
              <a:t>Видеосвязь</a:t>
            </a:r>
            <a:endParaRPr lang="en-US" dirty="0"/>
          </a:p>
          <a:p>
            <a:r>
              <a:rPr lang="ru-RU" dirty="0"/>
              <a:t>Интеграция с лабораториями</a:t>
            </a:r>
            <a:endParaRPr lang="en-US" dirty="0"/>
          </a:p>
          <a:p>
            <a:r>
              <a:rPr lang="ru-RU" dirty="0"/>
              <a:t>Контроль движения продукции</a:t>
            </a:r>
            <a:endParaRPr lang="en-US" dirty="0"/>
          </a:p>
          <a:p>
            <a:r>
              <a:rPr lang="ru-RU" dirty="0"/>
              <a:t>Напоминания</a:t>
            </a:r>
            <a:endParaRPr lang="en-US" dirty="0"/>
          </a:p>
          <a:p>
            <a:r>
              <a:rPr lang="ru-RU" dirty="0"/>
              <a:t>База пациентов</a:t>
            </a:r>
            <a:endParaRPr lang="en-US" dirty="0"/>
          </a:p>
          <a:p>
            <a:r>
              <a:rPr lang="ru-RU" dirty="0"/>
              <a:t>ЕГИСЗ</a:t>
            </a:r>
            <a:endParaRPr lang="en-US" dirty="0"/>
          </a:p>
          <a:p>
            <a:r>
              <a:rPr lang="ru-RU" dirty="0"/>
              <a:t>Интеграция телефонии</a:t>
            </a:r>
            <a:endParaRPr lang="en-US" dirty="0"/>
          </a:p>
          <a:p>
            <a:r>
              <a:rPr lang="ru-RU" dirty="0"/>
              <a:t>Настройка оборудования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290FD2-9613-4D2C-B8DC-CBA957D1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65923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302103177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379662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3500р.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601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8D5C034-A02A-463C-B29B-343761CD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568"/>
              </p:ext>
            </p:extLst>
          </p:nvPr>
        </p:nvGraphicFramePr>
        <p:xfrm>
          <a:off x="882397" y="299557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2476403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277972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66348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45845DB-CE33-4718-A083-690C86F7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5221"/>
              </p:ext>
            </p:extLst>
          </p:nvPr>
        </p:nvGraphicFramePr>
        <p:xfrm>
          <a:off x="882397" y="3661663"/>
          <a:ext cx="4238626" cy="120396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0152557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69386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Вебинары</a:t>
                      </a:r>
                    </a:p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32519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552A9110-EC39-488B-85F9-CFC02A754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10348"/>
              </p:ext>
            </p:extLst>
          </p:nvPr>
        </p:nvGraphicFramePr>
        <p:xfrm>
          <a:off x="882397" y="487441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50100166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7231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1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F575-3FD5-4866-B9D9-BF662653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935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505A-4D22-4BD0-B52C-E8676DCA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13" y="685968"/>
            <a:ext cx="11397241" cy="123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MEDODS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Современная платформа для организации работы частной медицинской и стоматологической клиники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7425F6A-78CD-4CC3-AACA-89121C4B9B7C}"/>
              </a:ext>
            </a:extLst>
          </p:cNvPr>
          <p:cNvSpPr txBox="1">
            <a:spLocks/>
          </p:cNvSpPr>
          <p:nvPr/>
        </p:nvSpPr>
        <p:spPr>
          <a:xfrm>
            <a:off x="5208661" y="2340255"/>
            <a:ext cx="6983339" cy="451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6B912AE-DCE8-4DC4-A49B-780BEA5EA915}"/>
              </a:ext>
            </a:extLst>
          </p:cNvPr>
          <p:cNvSpPr txBox="1">
            <a:spLocks/>
          </p:cNvSpPr>
          <p:nvPr/>
        </p:nvSpPr>
        <p:spPr>
          <a:xfrm>
            <a:off x="5208661" y="1652953"/>
            <a:ext cx="6983340" cy="500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en-US" dirty="0"/>
              <a:t>Email-</a:t>
            </a:r>
            <a:r>
              <a:rPr lang="ru-RU" dirty="0"/>
              <a:t>рассылка пациентам</a:t>
            </a:r>
          </a:p>
          <a:p>
            <a:r>
              <a:rPr lang="ru-RU" dirty="0"/>
              <a:t>Онлайн-запись</a:t>
            </a:r>
          </a:p>
          <a:p>
            <a:r>
              <a:rPr lang="ru-RU" dirty="0"/>
              <a:t>Складской учет</a:t>
            </a:r>
          </a:p>
          <a:p>
            <a:r>
              <a:rPr lang="ru-RU" dirty="0"/>
              <a:t>База пациентов</a:t>
            </a:r>
          </a:p>
          <a:p>
            <a:r>
              <a:rPr lang="ru-RU" dirty="0"/>
              <a:t>Профосмотры</a:t>
            </a:r>
          </a:p>
          <a:p>
            <a:r>
              <a:rPr lang="ru-RU" dirty="0"/>
              <a:t>ЕГИСЗ</a:t>
            </a:r>
          </a:p>
          <a:p>
            <a:r>
              <a:rPr lang="ru-RU" dirty="0"/>
              <a:t>Управление расписанием врачей</a:t>
            </a:r>
          </a:p>
          <a:p>
            <a:r>
              <a:rPr lang="ru-RU" dirty="0"/>
              <a:t>Управленческая отчетность</a:t>
            </a: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9BC5562-155E-4EB0-8940-DAF0B97EA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256"/>
              </p:ext>
            </p:extLst>
          </p:nvPr>
        </p:nvGraphicFramePr>
        <p:xfrm>
          <a:off x="882397" y="2340255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897918552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38479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Стартовая цена: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3900р. /в месяц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164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8DA348E-A0EA-4508-8507-19D061CF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246"/>
              </p:ext>
            </p:extLst>
          </p:nvPr>
        </p:nvGraphicFramePr>
        <p:xfrm>
          <a:off x="882397" y="2986844"/>
          <a:ext cx="4238626" cy="9296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931182016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413118762"/>
                    </a:ext>
                  </a:extLst>
                </a:gridCol>
              </a:tblGrid>
              <a:tr h="883208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Бесплатная пробная версия: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Да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3027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3FE18AD-5B3C-47FF-BBE8-D40A58D8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35136"/>
              </p:ext>
            </p:extLst>
          </p:nvPr>
        </p:nvGraphicFramePr>
        <p:xfrm>
          <a:off x="882397" y="390775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572775749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27765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>
                          <a:effectLst/>
                        </a:rPr>
                        <a:t>Обучение: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Документация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6229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4A5C879-746E-456F-BE08-FCAD48131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9621"/>
              </p:ext>
            </p:extLst>
          </p:nvPr>
        </p:nvGraphicFramePr>
        <p:xfrm>
          <a:off x="882397" y="4563073"/>
          <a:ext cx="4238626" cy="65532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1605574004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6176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b="1" dirty="0">
                          <a:effectLst/>
                        </a:rPr>
                        <a:t>Служб</a:t>
                      </a:r>
                      <a:r>
                        <a:rPr lang="en-US" b="1" dirty="0">
                          <a:effectLst/>
                        </a:rPr>
                        <a:t>a </a:t>
                      </a:r>
                      <a:r>
                        <a:rPr lang="ru-RU" b="1" dirty="0">
                          <a:effectLst/>
                        </a:rPr>
                        <a:t>поддержки: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Онлайн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24/7</a:t>
                      </a:r>
                    </a:p>
                  </a:txBody>
                  <a:tcPr marL="47625" marR="47625" marT="190500" marB="190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5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7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9C6F-21AD-41B7-9F80-AB4A5C3F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9049"/>
            <a:ext cx="9601200" cy="1485900"/>
          </a:xfrm>
        </p:spPr>
        <p:txBody>
          <a:bodyPr/>
          <a:lstStyle/>
          <a:p>
            <a:r>
              <a:rPr lang="ru-RU" dirty="0"/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B4F2D6-D5FD-4BBB-92AB-74EA5816C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886163"/>
              </p:ext>
            </p:extLst>
          </p:nvPr>
        </p:nvGraphicFramePr>
        <p:xfrm>
          <a:off x="1397725" y="944880"/>
          <a:ext cx="9601195" cy="446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41061157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15541440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97344077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208448252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1050604930"/>
                    </a:ext>
                  </a:extLst>
                </a:gridCol>
              </a:tblGrid>
              <a:tr h="423017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Медпред</a:t>
                      </a:r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Medesk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MEDODS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3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Служба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1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01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Бесплатная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Исправность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Взвешенная общая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B2FBF-C8AD-4CC9-92B4-0401E1BD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91788-0456-4907-A06E-C5227768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состоит из 1 человека.</a:t>
            </a:r>
          </a:p>
          <a:p>
            <a:r>
              <a:rPr lang="ru-RU" dirty="0"/>
              <a:t>Крылов Егор – все.</a:t>
            </a:r>
          </a:p>
        </p:txBody>
      </p:sp>
    </p:spTree>
    <p:extLst>
      <p:ext uri="{BB962C8B-B14F-4D97-AF65-F5344CB8AC3E}">
        <p14:creationId xmlns:p14="http://schemas.microsoft.com/office/powerpoint/2010/main" val="40707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54451-8AF4-49EE-B9AD-DB337653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Календарный план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8A666-01EE-4891-9CCD-067997C8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510" y="5634037"/>
            <a:ext cx="3825489" cy="1223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основных задач и сроки выполнения на ближайшее время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9FC19FF-5E79-4847-A1A1-F7070038FE4D}"/>
              </a:ext>
            </a:extLst>
          </p:cNvPr>
          <p:cNvGraphicFramePr>
            <a:graphicFrameLocks/>
          </p:cNvGraphicFramePr>
          <p:nvPr/>
        </p:nvGraphicFramePr>
        <p:xfrm>
          <a:off x="1004059" y="1223963"/>
          <a:ext cx="10183882" cy="441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93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914C-E73C-4B30-A486-BED2760E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актуальны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CC36A-04FB-41A0-8949-ED81EB55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ru-RU" dirty="0"/>
              <a:t>язык программирования</a:t>
            </a:r>
            <a:endParaRPr lang="en-US" dirty="0"/>
          </a:p>
          <a:p>
            <a:r>
              <a:rPr lang="en-US" dirty="0"/>
              <a:t>Swing</a:t>
            </a:r>
            <a:r>
              <a:rPr lang="ru-RU" dirty="0"/>
              <a:t> – библиотека для создания графического интерфейса</a:t>
            </a:r>
          </a:p>
          <a:p>
            <a:r>
              <a:rPr lang="en-US" dirty="0"/>
              <a:t>MS SQL – </a:t>
            </a:r>
            <a:r>
              <a:rPr lang="ru-RU" dirty="0"/>
              <a:t>СУБД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185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857</TotalTime>
  <Words>1758</Words>
  <Application>Microsoft Office PowerPoint</Application>
  <PresentationFormat>Широкоэкранный</PresentationFormat>
  <Paragraphs>294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Уголки</vt:lpstr>
      <vt:lpstr>Программная система учета пациентов в информационной системе «Поликлиника»</vt:lpstr>
      <vt:lpstr>Название проекта:  Система учета пациентов </vt:lpstr>
      <vt:lpstr>Обзор аналогов</vt:lpstr>
      <vt:lpstr>Обзор аналогов</vt:lpstr>
      <vt:lpstr>Обзор аналогов</vt:lpstr>
      <vt:lpstr>Обзор аналогов</vt:lpstr>
      <vt:lpstr>Команда</vt:lpstr>
      <vt:lpstr>Календарный план проекта</vt:lpstr>
      <vt:lpstr>Обзор актуальны технологий</vt:lpstr>
      <vt:lpstr>Анализ предметной области  Описание предметной области</vt:lpstr>
      <vt:lpstr>Словарь предметной области</vt:lpstr>
      <vt:lpstr>Словарь предметной области</vt:lpstr>
      <vt:lpstr>Пользователи системы и роли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Описание пользователей</vt:lpstr>
      <vt:lpstr>USE CASE</vt:lpstr>
      <vt:lpstr>CLASSES</vt:lpstr>
      <vt:lpstr>State Chart Сущность «Направление»</vt:lpstr>
      <vt:lpstr>Activity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учета пациентов в информационной системе «Поликлиника»</dc:title>
  <dc:creator>Egor</dc:creator>
  <cp:lastModifiedBy>Egor</cp:lastModifiedBy>
  <cp:revision>69</cp:revision>
  <dcterms:created xsi:type="dcterms:W3CDTF">2022-09-20T12:55:18Z</dcterms:created>
  <dcterms:modified xsi:type="dcterms:W3CDTF">2022-10-18T18:29:27Z</dcterms:modified>
</cp:coreProperties>
</file>