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95" r:id="rId5"/>
    <p:sldId id="296" r:id="rId6"/>
    <p:sldId id="266" r:id="rId7"/>
    <p:sldId id="268" r:id="rId8"/>
    <p:sldId id="297" r:id="rId9"/>
    <p:sldId id="298" r:id="rId10"/>
    <p:sldId id="260" r:id="rId11"/>
    <p:sldId id="299" r:id="rId12"/>
    <p:sldId id="282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4" r:id="rId24"/>
    <p:sldId id="301" r:id="rId25"/>
    <p:sldId id="311" r:id="rId26"/>
    <p:sldId id="313" r:id="rId27"/>
    <p:sldId id="312" r:id="rId2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6896" autoAdjust="0"/>
  </p:normalViewPr>
  <p:slideViewPr>
    <p:cSldViewPr snapToGrid="0">
      <p:cViewPr varScale="1">
        <p:scale>
          <a:sx n="70" d="100"/>
          <a:sy n="70" d="100"/>
        </p:scale>
        <p:origin x="95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08.06.2023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процессы занимают много рабочего времени сотрудников и места бумаг.</a:t>
            </a:r>
            <a:b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x-non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Будут построены функциональные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x-non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модели с данных точек зрения. Для выявления выгодности автоматизации будут проведены функционально-стоимостной анализ, а также количественный анализ обеих моделей.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8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34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расчетах затрат на расходные материалы необходимо учесть следующие данные: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8275" lvl="0" indent="0" algn="just">
              <a:lnSpc>
                <a:spcPct val="150000"/>
              </a:lnSpc>
              <a:spcAft>
                <a:spcPts val="0"/>
              </a:spcAft>
              <a:buFont typeface="+mj-lt"/>
              <a:buNone/>
              <a:tabLst>
                <a:tab pos="67945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1 - стоимость пачки бумаги объемом 500 листов составляет 318 рублей;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2-  потребляемая мощность компьютера Р=150 Вт/ч; при выполнении операции О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задействовано 9 ноутбуков; при выполнении операции О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3 ноутбука.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0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14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74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0" dirty="0"/>
              <a:t>904 – ЗП</a:t>
            </a:r>
            <a:br>
              <a:rPr lang="ru-RU" noProof="0" dirty="0"/>
            </a:br>
            <a:r>
              <a:rPr lang="ru-RU" noProof="0" dirty="0"/>
              <a:t>114 – расходные материалы</a:t>
            </a:r>
            <a:br>
              <a:rPr lang="ru-RU" noProof="0" dirty="0"/>
            </a:br>
            <a:r>
              <a:rPr lang="ru-RU" noProof="0" dirty="0"/>
              <a:t>26 – амортизация оборудования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5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340" marR="168275" indent="276860" algn="just">
              <a:lnSpc>
                <a:spcPct val="150000"/>
              </a:lnSpc>
              <a:spcAft>
                <a:spcPts val="0"/>
              </a:spcAft>
            </a:pPr>
            <a:r>
              <a:rPr lang="x-non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стало возможно благодаря тому, что система предоставляет клиенту (абитуриенту) специальные формы для добавления и редактирования заявления. Однако администрация университета, со своей стороны, должна обеспечить непрерывное функционирование сервера приложения, для предоставления возможности подачи заявления в любое удобное для клиентов время. Обеспечение бесперебойного функционирования сервера приложения в университете и, непосредственно, получение из БД информации, необходимой для подачи заявления, будет осуществляться системным администратором.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21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51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2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экономический эффект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«Футуре Юниверсити»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767000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рублей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24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экономический эффект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«Футуре Юниверсити»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767000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рублей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0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построена функциональная модель центрального бизнес-процесса «Деятельность университета» до автоматизации, входами для нее являются «абитуриенты» и «источники материалов», выходами являются «не принятые абитуриенты», «отчисленные студенты» и «квалифицированные работники», работает он под контролем «рабочей программы» и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ФГОСов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механизмом действия является «преподавательский состав».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Точкой зрения разрабатываемой системы являются работники университета, которые осуществляют набор абитуриентов и проведение учебного процесса студентов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1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получаем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экономический эффект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приемной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«Футуре Юниверсити»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менее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767000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рублей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6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8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3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0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построена функциональная модель центрального бизнес-процесса «Деятельность университета» после автоматизации. В процессе автоматизации в процесс добавились механизм «сайт» и выход «материалы для изучения».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Точкой зрения разрабатываемой системы являются работники университета, которые осуществляют набор абитуриентов и проведение учебного процесса студентов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76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4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8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0" dirty="0"/>
              <a:t>802 – ЗП</a:t>
            </a:r>
            <a:br>
              <a:rPr lang="ru-RU" noProof="0" dirty="0"/>
            </a:br>
            <a:r>
              <a:rPr lang="ru-RU" noProof="0" dirty="0"/>
              <a:t>3949 – расходные материалы</a:t>
            </a:r>
          </a:p>
          <a:p>
            <a:r>
              <a:rPr lang="ru-RU" noProof="0" dirty="0"/>
              <a:t>6980 – амортизация оборудования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9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данном случае информирование о доступных направлениях осуществляют 3 человека, прием документов осуществляют 9 членов комиссии по одному представителю от каждого института, заведением личного дела занимается 3 человека, подписанием личного дела занимается уполномоченное лицо от администрации университета.</a:t>
            </a:r>
            <a:endParaRPr lang="ru-R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1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DAF86C-023A-4C7F-A749-4267E2668B24}"/>
              </a:ext>
            </a:extLst>
          </p:cNvPr>
          <p:cNvSpPr txBox="1"/>
          <p:nvPr/>
        </p:nvSpPr>
        <p:spPr>
          <a:xfrm>
            <a:off x="23759" y="87464"/>
            <a:ext cx="7562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Российской Федерации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высшего образования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«Владимирский государственный университет имени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Александра Григорьевича и Николая Григорьевича Столетовых»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(ВлГУ)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CE88E-0EFA-48A1-87D2-288E05882722}"/>
              </a:ext>
            </a:extLst>
          </p:cNvPr>
          <p:cNvSpPr txBox="1"/>
          <p:nvPr/>
        </p:nvSpPr>
        <p:spPr>
          <a:xfrm>
            <a:off x="2863895" y="2017060"/>
            <a:ext cx="188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Институт ИИТР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Кафедра ИСПИ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DEA2-50B8-4121-89FE-4F9E91C0948F}"/>
              </a:ext>
            </a:extLst>
          </p:cNvPr>
          <p:cNvSpPr txBox="1"/>
          <p:nvPr/>
        </p:nvSpPr>
        <p:spPr>
          <a:xfrm>
            <a:off x="739276" y="2947214"/>
            <a:ext cx="6131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КУРСОВОЙ ПРОЕКТ по 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дисциплине «Распределенные программные системы»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тему: 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</a:t>
            </a: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«Университет»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E1BB1A9-9742-42D2-86C1-F0022AF594A6}"/>
              </a:ext>
            </a:extLst>
          </p:cNvPr>
          <p:cNvSpPr txBox="1">
            <a:spLocks/>
          </p:cNvSpPr>
          <p:nvPr/>
        </p:nvSpPr>
        <p:spPr>
          <a:xfrm>
            <a:off x="3777343" y="4424542"/>
            <a:ext cx="2318657" cy="918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solidFill>
                  <a:schemeClr val="tx1"/>
                </a:solidFill>
              </a:rPr>
              <a:t>Выполнил: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студент группы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ПРИ-120 Грачев Д.А.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1B985EE-F7A9-4D89-9778-1B22E9492CD6}"/>
              </a:ext>
            </a:extLst>
          </p:cNvPr>
          <p:cNvSpPr txBox="1">
            <a:spLocks/>
          </p:cNvSpPr>
          <p:nvPr/>
        </p:nvSpPr>
        <p:spPr>
          <a:xfrm>
            <a:off x="3592286" y="5529966"/>
            <a:ext cx="2503715" cy="918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solidFill>
                  <a:schemeClr val="tx1"/>
                </a:solidFill>
              </a:rPr>
              <a:t>Принял: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доцент кафедры ИСПИ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 Проскурина Г.В.</a:t>
            </a:r>
          </a:p>
        </p:txBody>
      </p:sp>
    </p:spTree>
    <p:extLst>
      <p:ext uri="{BB962C8B-B14F-4D97-AF65-F5344CB8AC3E}">
        <p14:creationId xmlns:p14="http://schemas.microsoft.com/office/powerpoint/2010/main" val="282446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703"/>
            <a:ext cx="12298438" cy="5845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Функционально-стоимостной анализ</a:t>
            </a:r>
            <a:br>
              <a:rPr lang="ru-RU" dirty="0"/>
            </a:br>
            <a:r>
              <a:rPr lang="ru-RU" dirty="0"/>
              <a:t>Расчет стоимости выполнения процесса до автоматизации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10</a:t>
            </a:fld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25795-0DAA-4AED-BAD1-F7656B524934}"/>
              </a:ext>
            </a:extLst>
          </p:cNvPr>
          <p:cNvSpPr txBox="1"/>
          <p:nvPr/>
        </p:nvSpPr>
        <p:spPr>
          <a:xfrm>
            <a:off x="326571" y="1077686"/>
            <a:ext cx="5769429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 внедрения автоматизированной подсистемы процесс проведения приемной комиссии состоит из следующих операций: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рассказать о доступных направлениях обучения абитуриенту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принять документы у абитуриента, если он решил подавать в этот вуз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Завести папку с личным делом абитуриента, в которую будут вложены все его документы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907415" algn="l"/>
              </a:tabLs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Подписать личное дело представителем деканата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194" name="Рисунок 1">
            <a:extLst>
              <a:ext uri="{FF2B5EF4-FFF2-40B4-BE49-F238E27FC236}">
                <a16:creationId xmlns:a16="http://schemas.microsoft.com/office/drawing/2014/main" id="{C4A84202-B103-4661-BF10-078FD123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386"/>
            <a:ext cx="5935663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53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затрат на заработную плату сотрудникам</a:t>
            </a:r>
            <a:br>
              <a:rPr lang="ru-RU" dirty="0"/>
            </a:br>
            <a:r>
              <a:rPr lang="ru-RU" dirty="0"/>
              <a:t>Расчет зарплат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11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B2CD7E9-449F-4515-B5F4-9B602F3B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2043"/>
              </p:ext>
            </p:extLst>
          </p:nvPr>
        </p:nvGraphicFramePr>
        <p:xfrm>
          <a:off x="478972" y="1284515"/>
          <a:ext cx="11234055" cy="4909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917">
                  <a:extLst>
                    <a:ext uri="{9D8B030D-6E8A-4147-A177-3AD203B41FA5}">
                      <a16:colId xmlns:a16="http://schemas.microsoft.com/office/drawing/2014/main" val="2756112675"/>
                    </a:ext>
                  </a:extLst>
                </a:gridCol>
                <a:gridCol w="1986180">
                  <a:extLst>
                    <a:ext uri="{9D8B030D-6E8A-4147-A177-3AD203B41FA5}">
                      <a16:colId xmlns:a16="http://schemas.microsoft.com/office/drawing/2014/main" val="608799389"/>
                    </a:ext>
                  </a:extLst>
                </a:gridCol>
                <a:gridCol w="1512105">
                  <a:extLst>
                    <a:ext uri="{9D8B030D-6E8A-4147-A177-3AD203B41FA5}">
                      <a16:colId xmlns:a16="http://schemas.microsoft.com/office/drawing/2014/main" val="4269443709"/>
                    </a:ext>
                  </a:extLst>
                </a:gridCol>
                <a:gridCol w="2269280">
                  <a:extLst>
                    <a:ext uri="{9D8B030D-6E8A-4147-A177-3AD203B41FA5}">
                      <a16:colId xmlns:a16="http://schemas.microsoft.com/office/drawing/2014/main" val="3587328661"/>
                    </a:ext>
                  </a:extLst>
                </a:gridCol>
                <a:gridCol w="3118573">
                  <a:extLst>
                    <a:ext uri="{9D8B030D-6E8A-4147-A177-3AD203B41FA5}">
                      <a16:colId xmlns:a16="http://schemas.microsoft.com/office/drawing/2014/main" val="704327126"/>
                    </a:ext>
                  </a:extLst>
                </a:gridCol>
              </a:tblGrid>
              <a:tr h="1132951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97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выполнения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Зарплата,руб/час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сотрудников, чел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5580" marR="16827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Затраты, руб (с учетом СВ (30%))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495319"/>
                  </a:ext>
                </a:extLst>
              </a:tr>
              <a:tr h="113295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20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рассказать о доступных направлениях   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562,32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=65,48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110462,14+33138,64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=143600,78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16175"/>
                  </a:ext>
                </a:extLst>
              </a:tr>
              <a:tr h="75530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принять документы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556,92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=89,29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447546,48+134263,93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=581810,41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368973"/>
                  </a:ext>
                </a:extLst>
              </a:tr>
              <a:tr h="75530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–завести личное дело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553,8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=65,48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108788,47+32636,54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=141425,01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22768"/>
                  </a:ext>
                </a:extLst>
              </a:tr>
              <a:tr h="755301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–подписать личное дело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230,75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indent="26035" algn="ctr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21000/21/8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=125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63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28843,75+8653,13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=37496,88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462149"/>
                  </a:ext>
                </a:extLst>
              </a:tr>
              <a:tr h="377650">
                <a:tc>
                  <a:txBody>
                    <a:bodyPr/>
                    <a:lstStyle/>
                    <a:p>
                      <a:pPr marL="180340" marR="168275" indent="1905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Всего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</a:t>
                      </a:r>
                      <a:r>
                        <a:rPr lang="en-US" sz="20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indent="2698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904333,08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09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4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Расчет затрат на расходные материалы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12</a:t>
            </a:fld>
            <a:endParaRPr lang="ru-RU" sz="140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E8EC1E-C138-4ADA-8000-F9A76DA4E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71664"/>
              </p:ext>
            </p:extLst>
          </p:nvPr>
        </p:nvGraphicFramePr>
        <p:xfrm>
          <a:off x="538425" y="1060446"/>
          <a:ext cx="11115149" cy="5401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520">
                  <a:extLst>
                    <a:ext uri="{9D8B030D-6E8A-4147-A177-3AD203B41FA5}">
                      <a16:colId xmlns:a16="http://schemas.microsoft.com/office/drawing/2014/main" val="2736628542"/>
                    </a:ext>
                  </a:extLst>
                </a:gridCol>
                <a:gridCol w="1967381">
                  <a:extLst>
                    <a:ext uri="{9D8B030D-6E8A-4147-A177-3AD203B41FA5}">
                      <a16:colId xmlns:a16="http://schemas.microsoft.com/office/drawing/2014/main" val="3913522968"/>
                    </a:ext>
                  </a:extLst>
                </a:gridCol>
                <a:gridCol w="1653934">
                  <a:extLst>
                    <a:ext uri="{9D8B030D-6E8A-4147-A177-3AD203B41FA5}">
                      <a16:colId xmlns:a16="http://schemas.microsoft.com/office/drawing/2014/main" val="3377975834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390516249"/>
                    </a:ext>
                  </a:extLst>
                </a:gridCol>
                <a:gridCol w="1289358">
                  <a:extLst>
                    <a:ext uri="{9D8B030D-6E8A-4147-A177-3AD203B41FA5}">
                      <a16:colId xmlns:a16="http://schemas.microsoft.com/office/drawing/2014/main" val="569912231"/>
                    </a:ext>
                  </a:extLst>
                </a:gridCol>
                <a:gridCol w="2209691">
                  <a:extLst>
                    <a:ext uri="{9D8B030D-6E8A-4147-A177-3AD203B41FA5}">
                      <a16:colId xmlns:a16="http://schemas.microsoft.com/office/drawing/2014/main" val="3267471226"/>
                    </a:ext>
                  </a:extLst>
                </a:gridCol>
              </a:tblGrid>
              <a:tr h="992253"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операции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Затрачиваемые ресурсы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Количество, ед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выполнения операции, час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руб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Затраты, руб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04474"/>
                  </a:ext>
                </a:extLst>
              </a:tr>
              <a:tr h="983985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рассказать о доступных направлениях  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бумага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 листов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40000*0,636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=25440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029613"/>
                  </a:ext>
                </a:extLst>
              </a:tr>
              <a:tr h="893029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принять документы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электроэнергия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1,35кВ/ч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556,92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6,76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751,842*6,76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=5082,45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61405"/>
                  </a:ext>
                </a:extLst>
              </a:tr>
              <a:tr h="595352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–завести личное дело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электроэнергия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0,45кВ/ч</a:t>
                      </a:r>
                      <a:endParaRPr lang="ru-RU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553,8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6,76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249,21*6,76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=1684,66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512698"/>
                  </a:ext>
                </a:extLst>
              </a:tr>
              <a:tr h="595352"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–завести личное дело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бумага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 листов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0,636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100000*0,636</a:t>
                      </a:r>
                      <a:b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=63600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15761"/>
                  </a:ext>
                </a:extLst>
              </a:tr>
              <a:tr h="297677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Всего 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95807,11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04950"/>
                  </a:ext>
                </a:extLst>
              </a:tr>
              <a:tr h="28303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НДС(20%)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19161,42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119706"/>
                  </a:ext>
                </a:extLst>
              </a:tr>
              <a:tr h="454929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 (М</a:t>
                      </a:r>
                      <a:r>
                        <a:rPr lang="en-US" sz="20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311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1910" marR="7366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905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114968,53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5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Расчет амортизации оборудования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600" smtClean="0"/>
              <a:pPr rtl="0"/>
              <a:t>13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3CFC178-C83C-4CF6-BCA7-BC36CD26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70561"/>
              </p:ext>
            </p:extLst>
          </p:nvPr>
        </p:nvGraphicFramePr>
        <p:xfrm>
          <a:off x="484632" y="996247"/>
          <a:ext cx="6428232" cy="180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874">
                  <a:extLst>
                    <a:ext uri="{9D8B030D-6E8A-4147-A177-3AD203B41FA5}">
                      <a16:colId xmlns:a16="http://schemas.microsoft.com/office/drawing/2014/main" val="217935713"/>
                    </a:ext>
                  </a:extLst>
                </a:gridCol>
                <a:gridCol w="1126872">
                  <a:extLst>
                    <a:ext uri="{9D8B030D-6E8A-4147-A177-3AD203B41FA5}">
                      <a16:colId xmlns:a16="http://schemas.microsoft.com/office/drawing/2014/main" val="1127024149"/>
                    </a:ext>
                  </a:extLst>
                </a:gridCol>
                <a:gridCol w="1330576">
                  <a:extLst>
                    <a:ext uri="{9D8B030D-6E8A-4147-A177-3AD203B41FA5}">
                      <a16:colId xmlns:a16="http://schemas.microsoft.com/office/drawing/2014/main" val="1348617759"/>
                    </a:ext>
                  </a:extLst>
                </a:gridCol>
                <a:gridCol w="1228003">
                  <a:extLst>
                    <a:ext uri="{9D8B030D-6E8A-4147-A177-3AD203B41FA5}">
                      <a16:colId xmlns:a16="http://schemas.microsoft.com/office/drawing/2014/main" val="462275824"/>
                    </a:ext>
                  </a:extLst>
                </a:gridCol>
                <a:gridCol w="1308907">
                  <a:extLst>
                    <a:ext uri="{9D8B030D-6E8A-4147-A177-3AD203B41FA5}">
                      <a16:colId xmlns:a16="http://schemas.microsoft.com/office/drawing/2014/main" val="4257197138"/>
                    </a:ext>
                  </a:extLst>
                </a:gridCol>
              </a:tblGrid>
              <a:tr h="801370"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Стоимость, руб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Срок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эксплуатации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лет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 руб/мес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 руб/час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8183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40000,00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40000/5/12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=666,66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666,66/21/8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=3,97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0925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Всего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666,66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90805" indent="190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3,97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52571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0981489-6AC7-4BDB-8471-D5B12ABC7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99604"/>
              </p:ext>
            </p:extLst>
          </p:nvPr>
        </p:nvGraphicFramePr>
        <p:xfrm>
          <a:off x="484632" y="2953440"/>
          <a:ext cx="9220200" cy="31834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831161376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113397023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54288089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1375679514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4400401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997398105"/>
                    </a:ext>
                  </a:extLst>
                </a:gridCol>
              </a:tblGrid>
              <a:tr h="682748"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Наименование операции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Амортизаци-онные активы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Кол-во, шт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Норма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амортизации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час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Длительность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час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Стоимость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81363"/>
                  </a:ext>
                </a:extLst>
              </a:tr>
              <a:tr h="1002448">
                <a:tc>
                  <a:txBody>
                    <a:bodyPr/>
                    <a:lstStyle/>
                    <a:p>
                      <a:pPr marL="90170" marR="41910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О</a:t>
                      </a:r>
                      <a:r>
                        <a:rPr lang="en-US" sz="1600" b="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– принять документы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Компьютер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3,97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556,92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19898,75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79431"/>
                  </a:ext>
                </a:extLst>
              </a:tr>
              <a:tr h="1073568">
                <a:tc>
                  <a:txBody>
                    <a:bodyPr/>
                    <a:lstStyle/>
                    <a:p>
                      <a:pPr marL="90170" marR="41910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О</a:t>
                      </a:r>
                      <a:r>
                        <a:rPr lang="en-US" sz="1600" b="0" baseline="-25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– завести личное дело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Компьютер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3,97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553,8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6595,76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178395"/>
                  </a:ext>
                </a:extLst>
              </a:tr>
              <a:tr h="375918"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Всего (А</a:t>
                      </a:r>
                      <a:r>
                        <a:rPr lang="en-US" sz="1600" b="0" baseline="-25000">
                          <a:solidFill>
                            <a:schemeClr val="tx1"/>
                          </a:solidFill>
                          <a:effectLst/>
                        </a:rPr>
                        <a:t>Oi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 marR="41910"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26494,51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0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0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28" y="600618"/>
            <a:ext cx="11134344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стоимость процесса проведения приемной комиссии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14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F28BC-412C-4DED-8D0D-6E02F0216989}"/>
              </a:ext>
            </a:extLst>
          </p:cNvPr>
          <p:cNvSpPr txBox="1"/>
          <p:nvPr/>
        </p:nvSpPr>
        <p:spPr>
          <a:xfrm>
            <a:off x="621792" y="1767840"/>
            <a:ext cx="109484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168275" indent="3175" algn="just">
              <a:lnSpc>
                <a:spcPct val="150000"/>
              </a:lnSpc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данных, приведенных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выше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стоимость процесса проведения приемной комиссии в университете составляет: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9388" marR="168275" indent="3175"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80340" marR="168275" indent="269875" algn="ctr">
              <a:spcAft>
                <a:spcPts val="600"/>
              </a:spcAft>
            </a:pPr>
            <a:r>
              <a:rPr lang="en-US" sz="28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2800" b="1" i="1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904333,08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114968,53</a:t>
            </a:r>
            <a:r>
              <a:rPr lang="en-US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26494,51= 1045796,12 (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руб</a:t>
            </a: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703"/>
            <a:ext cx="12298438" cy="5845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Функционально-стоимостной анализ</a:t>
            </a:r>
            <a:br>
              <a:rPr lang="ru-RU" dirty="0"/>
            </a:br>
            <a:r>
              <a:rPr lang="ru-RU" dirty="0"/>
              <a:t>Расчет стоимости выполнения процесса после автоматизации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15</a:t>
            </a:fld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25795-0DAA-4AED-BAD1-F7656B524934}"/>
              </a:ext>
            </a:extLst>
          </p:cNvPr>
          <p:cNvSpPr txBox="1"/>
          <p:nvPr/>
        </p:nvSpPr>
        <p:spPr>
          <a:xfrm>
            <a:off x="326571" y="1077686"/>
            <a:ext cx="5769429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76860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 внедрения системы автоматизации длительность процесса проведения приемной комиссии в университете «Футуре Юниверсити» никак не изменилась. Проектируемая система позволит университету свести рассматриваемый процесс всего к нескольким пунктам: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показ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информации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сайте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прием документов в онлайн формате;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формирование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записи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БД;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314" name="Рисунок 1">
            <a:extLst>
              <a:ext uri="{FF2B5EF4-FFF2-40B4-BE49-F238E27FC236}">
                <a16:creationId xmlns:a16="http://schemas.microsoft.com/office/drawing/2014/main" id="{4AFD160E-3FBB-46FC-A264-714AEEDC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9170"/>
            <a:ext cx="59436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42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Расчет амортизации оборудования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16</a:t>
            </a:fld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CF93418-862D-4813-8384-FC55EBEF5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57947"/>
              </p:ext>
            </p:extLst>
          </p:nvPr>
        </p:nvGraphicFramePr>
        <p:xfrm>
          <a:off x="395858" y="1042534"/>
          <a:ext cx="11400283" cy="3091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860">
                  <a:extLst>
                    <a:ext uri="{9D8B030D-6E8A-4147-A177-3AD203B41FA5}">
                      <a16:colId xmlns:a16="http://schemas.microsoft.com/office/drawing/2014/main" val="1112954415"/>
                    </a:ext>
                  </a:extLst>
                </a:gridCol>
                <a:gridCol w="2020130">
                  <a:extLst>
                    <a:ext uri="{9D8B030D-6E8A-4147-A177-3AD203B41FA5}">
                      <a16:colId xmlns:a16="http://schemas.microsoft.com/office/drawing/2014/main" val="2542512757"/>
                    </a:ext>
                  </a:extLst>
                </a:gridCol>
                <a:gridCol w="2245856">
                  <a:extLst>
                    <a:ext uri="{9D8B030D-6E8A-4147-A177-3AD203B41FA5}">
                      <a16:colId xmlns:a16="http://schemas.microsoft.com/office/drawing/2014/main" val="3545572349"/>
                    </a:ext>
                  </a:extLst>
                </a:gridCol>
                <a:gridCol w="2713267">
                  <a:extLst>
                    <a:ext uri="{9D8B030D-6E8A-4147-A177-3AD203B41FA5}">
                      <a16:colId xmlns:a16="http://schemas.microsoft.com/office/drawing/2014/main" val="3626730610"/>
                    </a:ext>
                  </a:extLst>
                </a:gridCol>
                <a:gridCol w="2004170">
                  <a:extLst>
                    <a:ext uri="{9D8B030D-6E8A-4147-A177-3AD203B41FA5}">
                      <a16:colId xmlns:a16="http://schemas.microsoft.com/office/drawing/2014/main" val="4254300552"/>
                    </a:ext>
                  </a:extLst>
                </a:gridCol>
              </a:tblGrid>
              <a:tr h="80137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Стоимость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руб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Срок эксплуатации, лет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 руб/день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Норма амортизации,</a:t>
                      </a:r>
                      <a:endParaRPr lang="ru-RU" sz="1600">
                        <a:effectLst/>
                      </a:endParaRPr>
                    </a:p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руб/ 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47072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время приемное кампании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57676,71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57676,71/0,2/12/30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=801,07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801,07/24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=33,38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43084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40000,00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40000/5/12/30=22,22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22,22/24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=0,93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2768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остальное время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18093,78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18093,78/0,8/12/30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=62,83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62,83/24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=2,62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91993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Всего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886,12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marR="4254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36,93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601643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00B8A59-70EA-4688-ADE3-ACABF2FE3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09842"/>
              </p:ext>
            </p:extLst>
          </p:nvPr>
        </p:nvGraphicFramePr>
        <p:xfrm>
          <a:off x="395858" y="4243913"/>
          <a:ext cx="10544285" cy="2477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6556">
                  <a:extLst>
                    <a:ext uri="{9D8B030D-6E8A-4147-A177-3AD203B41FA5}">
                      <a16:colId xmlns:a16="http://schemas.microsoft.com/office/drawing/2014/main" val="3888859189"/>
                    </a:ext>
                  </a:extLst>
                </a:gridCol>
                <a:gridCol w="2665595">
                  <a:extLst>
                    <a:ext uri="{9D8B030D-6E8A-4147-A177-3AD203B41FA5}">
                      <a16:colId xmlns:a16="http://schemas.microsoft.com/office/drawing/2014/main" val="1180585209"/>
                    </a:ext>
                  </a:extLst>
                </a:gridCol>
                <a:gridCol w="1752460">
                  <a:extLst>
                    <a:ext uri="{9D8B030D-6E8A-4147-A177-3AD203B41FA5}">
                      <a16:colId xmlns:a16="http://schemas.microsoft.com/office/drawing/2014/main" val="4250476137"/>
                    </a:ext>
                  </a:extLst>
                </a:gridCol>
                <a:gridCol w="2279674">
                  <a:extLst>
                    <a:ext uri="{9D8B030D-6E8A-4147-A177-3AD203B41FA5}">
                      <a16:colId xmlns:a16="http://schemas.microsoft.com/office/drawing/2014/main" val="1750196378"/>
                    </a:ext>
                  </a:extLst>
                </a:gridCol>
              </a:tblGrid>
              <a:tr h="712877"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 err="1">
                          <a:effectLst/>
                        </a:rPr>
                        <a:t>Амортизационные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активы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Норма амортизации, руб/час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Длительность, 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 err="1">
                          <a:effectLst/>
                        </a:rPr>
                        <a:t>Затраты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руб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52986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marR="69850" algn="ctr"/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время приемное кампании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33,38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1752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33,38*1752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=58481,76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58921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0,93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568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0,93*568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=528,24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292511"/>
                  </a:ext>
                </a:extLst>
              </a:tr>
              <a:tr h="433827">
                <a:tc>
                  <a:txBody>
                    <a:bodyPr/>
                    <a:lstStyle/>
                    <a:p>
                      <a:pPr marR="69850" algn="ctr"/>
                      <a:r>
                        <a:rPr lang="ru-RU" sz="1600">
                          <a:effectLst/>
                        </a:rPr>
                        <a:t>Облачный сервер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Selectel </a:t>
                      </a:r>
                      <a:r>
                        <a:rPr lang="ru-RU" sz="1600">
                          <a:effectLst/>
                        </a:rPr>
                        <a:t>на остальное время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2,62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7008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2,62*7008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=18360,96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12436"/>
                  </a:ext>
                </a:extLst>
              </a:tr>
              <a:tr h="301645"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Всего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/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/>
                      <a:r>
                        <a:rPr lang="en-US" sz="1600" dirty="0">
                          <a:effectLst/>
                        </a:rPr>
                        <a:t>77370,96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17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69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расходов на заработную плату и расходные материалы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17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6298E3F-8343-4837-B929-A7202DBB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02426"/>
              </p:ext>
            </p:extLst>
          </p:nvPr>
        </p:nvGraphicFramePr>
        <p:xfrm>
          <a:off x="838200" y="1306862"/>
          <a:ext cx="10378441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0196">
                  <a:extLst>
                    <a:ext uri="{9D8B030D-6E8A-4147-A177-3AD203B41FA5}">
                      <a16:colId xmlns:a16="http://schemas.microsoft.com/office/drawing/2014/main" val="14910207"/>
                    </a:ext>
                  </a:extLst>
                </a:gridCol>
                <a:gridCol w="2327855">
                  <a:extLst>
                    <a:ext uri="{9D8B030D-6E8A-4147-A177-3AD203B41FA5}">
                      <a16:colId xmlns:a16="http://schemas.microsoft.com/office/drawing/2014/main" val="918315554"/>
                    </a:ext>
                  </a:extLst>
                </a:gridCol>
                <a:gridCol w="2282632">
                  <a:extLst>
                    <a:ext uri="{9D8B030D-6E8A-4147-A177-3AD203B41FA5}">
                      <a16:colId xmlns:a16="http://schemas.microsoft.com/office/drawing/2014/main" val="778060372"/>
                    </a:ext>
                  </a:extLst>
                </a:gridCol>
                <a:gridCol w="1408342">
                  <a:extLst>
                    <a:ext uri="{9D8B030D-6E8A-4147-A177-3AD203B41FA5}">
                      <a16:colId xmlns:a16="http://schemas.microsoft.com/office/drawing/2014/main" val="3183209867"/>
                    </a:ext>
                  </a:extLst>
                </a:gridCol>
                <a:gridCol w="2209416">
                  <a:extLst>
                    <a:ext uri="{9D8B030D-6E8A-4147-A177-3AD203B41FA5}">
                      <a16:colId xmlns:a16="http://schemas.microsoft.com/office/drawing/2014/main" val="2328157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Наименование оборудования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Длительность, 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Затрачиваемые ресурсы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Цена, руб/час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Затраты, руб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4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</a:endParaRPr>
                    </a:p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электроэнергия</a:t>
                      </a:r>
                      <a:endParaRPr lang="ru-RU" sz="1600">
                        <a:effectLst/>
                      </a:endParaRPr>
                    </a:p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6,67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568*6,67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=3788,56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09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" marR="7620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Всего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762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3788,56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45354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AEDC5F-CB30-44A7-B735-29B2754BC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24501"/>
              </p:ext>
            </p:extLst>
          </p:nvPr>
        </p:nvGraphicFramePr>
        <p:xfrm>
          <a:off x="838201" y="3089842"/>
          <a:ext cx="10378440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78739">
                  <a:extLst>
                    <a:ext uri="{9D8B030D-6E8A-4147-A177-3AD203B41FA5}">
                      <a16:colId xmlns:a16="http://schemas.microsoft.com/office/drawing/2014/main" val="4098040182"/>
                    </a:ext>
                  </a:extLst>
                </a:gridCol>
                <a:gridCol w="1704139">
                  <a:extLst>
                    <a:ext uri="{9D8B030D-6E8A-4147-A177-3AD203B41FA5}">
                      <a16:colId xmlns:a16="http://schemas.microsoft.com/office/drawing/2014/main" val="1929630385"/>
                    </a:ext>
                  </a:extLst>
                </a:gridCol>
                <a:gridCol w="1706216">
                  <a:extLst>
                    <a:ext uri="{9D8B030D-6E8A-4147-A177-3AD203B41FA5}">
                      <a16:colId xmlns:a16="http://schemas.microsoft.com/office/drawing/2014/main" val="3254346776"/>
                    </a:ext>
                  </a:extLst>
                </a:gridCol>
                <a:gridCol w="1926238">
                  <a:extLst>
                    <a:ext uri="{9D8B030D-6E8A-4147-A177-3AD203B41FA5}">
                      <a16:colId xmlns:a16="http://schemas.microsoft.com/office/drawing/2014/main" val="3659321515"/>
                    </a:ext>
                  </a:extLst>
                </a:gridCol>
                <a:gridCol w="2663108">
                  <a:extLst>
                    <a:ext uri="{9D8B030D-6E8A-4147-A177-3AD203B41FA5}">
                      <a16:colId xmlns:a16="http://schemas.microsoft.com/office/drawing/2014/main" val="2778898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Наименование специалиста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Оклад, руб/месяц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Зарплата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час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R="20955"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Длительность, час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Затраты, руб </a:t>
                      </a:r>
                    </a:p>
                    <a:p>
                      <a:pPr marR="20955" algn="ctr"/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(с учетом СВ (30%))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32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20955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Системный администратор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45000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267,86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568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152144,48+45643,34</a:t>
                      </a:r>
                      <a:b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=197787,82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200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DA8108-0A4E-4232-8877-9CB605838867}"/>
              </a:ext>
            </a:extLst>
          </p:cNvPr>
          <p:cNvSpPr txBox="1"/>
          <p:nvPr/>
        </p:nvSpPr>
        <p:spPr>
          <a:xfrm>
            <a:off x="838200" y="4754880"/>
            <a:ext cx="10378440" cy="150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450215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Таким образом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стоимость процесса 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проведения приемной комиссии в университете </a:t>
            </a: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 внедрения системы автоматизации составляет </a:t>
            </a:r>
            <a:endParaRPr lang="ru-RU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9388" marR="168275" indent="3175" algn="ctr">
              <a:lnSpc>
                <a:spcPct val="150000"/>
              </a:lnSpc>
              <a:spcAft>
                <a:spcPts val="0"/>
              </a:spcAft>
            </a:pPr>
            <a:r>
              <a:rPr lang="ru-RU" sz="2400" b="1" i="1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ru-RU" sz="2400" b="1" i="1" baseline="-250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после</a:t>
            </a:r>
            <a:r>
              <a:rPr lang="ru-RU" sz="2400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</a:t>
            </a:r>
            <a:r>
              <a:rPr lang="ru-RU" sz="24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77370,96+3788,56+197787,82=278947,34(</a:t>
            </a:r>
            <a:r>
              <a:rPr lang="ru-RU" sz="24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руб</a:t>
            </a:r>
            <a:r>
              <a:rPr lang="ru-RU" sz="24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).</a:t>
            </a:r>
            <a:endParaRPr lang="ru-RU" sz="2000" dirty="0"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3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показателей экономической эффективности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8108-0A4E-4232-8877-9CB605838867}"/>
              </a:ext>
            </a:extLst>
          </p:cNvPr>
          <p:cNvSpPr txBox="1"/>
          <p:nvPr/>
        </p:nvSpPr>
        <p:spPr>
          <a:xfrm>
            <a:off x="838200" y="1194816"/>
            <a:ext cx="1037844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marR="168275" indent="-3175" algn="just"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данном проекте оценивается процесс проведения приемной комиссии. В течение года проводится одна приемная комиссия.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 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(1045796,12– 278947,34) * 1 = 766848,78≈767000(</a:t>
            </a:r>
            <a:r>
              <a:rPr lang="ru-RU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руб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u-RU" sz="2800" dirty="0"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80D9B-0BCD-4C05-8415-7265BB705EFD}"/>
              </a:ext>
            </a:extLst>
          </p:cNvPr>
          <p:cNvSpPr txBox="1"/>
          <p:nvPr/>
        </p:nvSpPr>
        <p:spPr>
          <a:xfrm>
            <a:off x="838200" y="2971935"/>
            <a:ext cx="10515600" cy="108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Годовой экономический эффект рассчитывается следующим образом: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x-none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</a:t>
            </a:r>
            <a:r>
              <a:rPr lang="x-none" sz="2400" b="1" i="1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</a:t>
            </a:r>
            <a:r>
              <a:rPr lang="x-none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767000 – 0,15* 8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12300 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≈ 645155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233AF-DF79-4C6F-BE48-750D1520E682}"/>
              </a:ext>
            </a:extLst>
          </p:cNvPr>
          <p:cNvSpPr txBox="1"/>
          <p:nvPr/>
        </p:nvSpPr>
        <p:spPr>
          <a:xfrm>
            <a:off x="838200" y="4364736"/>
            <a:ext cx="1051560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из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полученных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результатов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расчета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можно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рассчитать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коэффициент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экономической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эффективности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645155/814000=0,792≈0,8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Срок окупаемости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19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8108-0A4E-4232-8877-9CB605838867}"/>
              </a:ext>
            </a:extLst>
          </p:cNvPr>
          <p:cNvSpPr txBox="1"/>
          <p:nvPr/>
        </p:nvSpPr>
        <p:spPr>
          <a:xfrm>
            <a:off x="838200" y="1194816"/>
            <a:ext cx="10378440" cy="416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68275" algn="just">
              <a:lnSpc>
                <a:spcPct val="150000"/>
              </a:lnSpc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Таким образом, срок окупаемости данного проекта составляет 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168275" algn="ctr">
              <a:lnSpc>
                <a:spcPct val="200000"/>
              </a:lnSpc>
              <a:spcAft>
                <a:spcPts val="600"/>
              </a:spcAft>
            </a:pP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1/0,8=1,25 года.</a:t>
            </a: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Срок окупаемости системы меньше её нормативного срока службы, который составляет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 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лет. 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168275" algn="just">
              <a:lnSpc>
                <a:spcPct val="150000"/>
              </a:lnSpc>
              <a:spcAft>
                <a:spcPts val="0"/>
              </a:spcAft>
            </a:pP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Рассчитанные показатели свидетельствуют об экономической эффективности проектируемой системы автоматизации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проведения приемной комиссии</a:t>
            </a:r>
            <a:r>
              <a:rPr lang="x-non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для университета «Футуре Юниверсити».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54085"/>
            <a:ext cx="8421688" cy="506377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</a:t>
            </a:fld>
            <a:endParaRPr lang="ru-RU" sz="1400" dirty="0"/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308C449C-C4D7-40EA-AFE9-83150DBEA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05331" y="1382730"/>
            <a:ext cx="10181338" cy="511435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marR="18034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университет выполняет множество рутинных операций вручную: приемная комиссия работает только в очном формате, с необходимостью присутствия студента лично в стенах университета Для эффективного управления процессом поступления необходим переход на качественно новые технологии работы с данными, относящимися к университетским бизнес-процессам, а также технологии, основанные на использовании компьютерных сетей и баз данных.</a:t>
            </a:r>
          </a:p>
          <a:p>
            <a:pPr marL="180340" marR="180340" indent="0" algn="just">
              <a:lnSpc>
                <a:spcPct val="150000"/>
              </a:lnSpc>
              <a:buNone/>
            </a:pP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данной курсовой работы бизнес-процесс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проведения приемной комиссии </a:t>
            </a: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будет рассмотрен с двух точек зрения: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indent="-342900" algn="just">
              <a:lnSpc>
                <a:spcPct val="150000"/>
              </a:lnSpc>
              <a:buFont typeface="+mj-lt"/>
              <a:buAutoNum type="arabicParenR"/>
              <a:tabLst>
                <a:tab pos="990600" algn="l"/>
              </a:tabLst>
            </a:pP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точка зрения «как есть»;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indent="-342900" algn="just">
              <a:lnSpc>
                <a:spcPct val="150000"/>
              </a:lnSpc>
              <a:buFont typeface="+mj-lt"/>
              <a:buAutoNum type="arabicParenR"/>
              <a:tabLst>
                <a:tab pos="990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очка зрения «как должно быть» после частичной или полной автоматизации.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20</a:t>
            </a:fld>
            <a:endParaRPr lang="ru-RU" sz="140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30" y="229177"/>
            <a:ext cx="735874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09507-6891-4341-8389-2EABDE03E57D}"/>
              </a:ext>
            </a:extLst>
          </p:cNvPr>
          <p:cNvSpPr txBox="1"/>
          <p:nvPr/>
        </p:nvSpPr>
        <p:spPr>
          <a:xfrm>
            <a:off x="350746" y="986186"/>
            <a:ext cx="11688854" cy="557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80340" indent="27686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В ходе выполнения курсового проекта по дисциплине «CASE-технологии» был разработан план автоматизации для университета «Футуре Юниверсити», который включает в себя автоматизацию проведения приемной комиссии в рамках сайта без необходимости очного присутствия абитуриентов, автоматизацию проведения тестирования студентов в рамках сайта с автоматическим оцениванием.</a:t>
            </a:r>
          </a:p>
          <a:p>
            <a:pPr marL="180340" marR="180340" indent="276860" algn="just">
              <a:lnSpc>
                <a:spcPct val="150000"/>
              </a:lnSpc>
            </a:pPr>
            <a:r>
              <a:rPr lang="x-none" sz="2000" dirty="0">
                <a:effectLst/>
                <a:ea typeface="Times New Roman" panose="02020603050405020304" pitchFamily="18" charset="0"/>
              </a:rPr>
              <a:t>В ходе выполнения данной курсовой работы бизнес-процесс управления учебным процессом на кафедре ВУЗа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был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 рассмотрен с двух точек зрения: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x-none" sz="2000" dirty="0">
                <a:effectLst/>
                <a:ea typeface="Times New Roman" panose="02020603050405020304" pitchFamily="18" charset="0"/>
              </a:rPr>
              <a:t>точка зрения «как есть»;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342900" marR="180340" lvl="0" indent="-342900" algn="just">
              <a:lnSpc>
                <a:spcPct val="150000"/>
              </a:lnSpc>
              <a:buFont typeface="+mj-lt"/>
              <a:buAutoNum type="arabicParenR"/>
              <a:tabLst>
                <a:tab pos="9906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т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очка зрения «как должно быть» после частичной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автоматизации</a:t>
            </a:r>
          </a:p>
          <a:p>
            <a:pPr marL="180340" marR="180340" indent="276860" algn="just">
              <a:lnSpc>
                <a:spcPct val="150000"/>
              </a:lnSpc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Были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 построены функциональные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IDEF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0 модели с данных точек зрения. Для выявления выгодности автоматизации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были</a:t>
            </a:r>
            <a:r>
              <a:rPr lang="x-none" sz="2000" dirty="0">
                <a:effectLst/>
                <a:ea typeface="Times New Roman" panose="02020603050405020304" pitchFamily="18" charset="0"/>
              </a:rPr>
              <a:t> проведены функционально-стоимостной анализ, а также количественный анализ обеих моделей.</a:t>
            </a:r>
            <a:endParaRPr lang="ru-RU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9"/>
            <a:ext cx="10515600" cy="701674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dirty="0"/>
              <a:t>Расчет затрат на заработную плату сотрудникам</a:t>
            </a:r>
            <a:br>
              <a:rPr lang="ru-RU" dirty="0"/>
            </a:br>
            <a:r>
              <a:rPr lang="ru-RU" dirty="0"/>
              <a:t>время выполнения операций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21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A1586-93D9-4B9F-A8DE-F513C2C04A11}"/>
              </a:ext>
            </a:extLst>
          </p:cNvPr>
          <p:cNvSpPr txBox="1"/>
          <p:nvPr/>
        </p:nvSpPr>
        <p:spPr>
          <a:xfrm>
            <a:off x="250373" y="881743"/>
            <a:ext cx="115715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69875" algn="just">
              <a:lnSpc>
                <a:spcPct val="150000"/>
              </a:lnSpc>
              <a:spcAft>
                <a:spcPts val="0"/>
              </a:spcAft>
            </a:pPr>
            <a:r>
              <a:rPr lang="x-non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Время выполнения выделенных операций рассчитывалось с учетом из следующих данных: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абитуриентов, приходящих в день в приемную комиссию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N=720</a:t>
            </a:r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Средняя длительность рассказа про направления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0,033 ч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абитуриентов, которых обслуживает член комиссии, составляет 74 человека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Средняя длительность приема документов от одного абитуриента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=0,106 ч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заведенных дел в день, составляет 650 шт.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Средняя длительность заведения личного дела абитуриента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=0,036 ч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817245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количество личных дел, подписываемых представителем деканата в день равно количеству заведенных дел, и составляет 650 шт.</a:t>
            </a:r>
          </a:p>
          <a:p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Среднее время на подписание личного дела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20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=0,005ч</a:t>
            </a:r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71169B-8762-4192-98DE-60589D03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3" y="443592"/>
            <a:ext cx="5437371" cy="5970815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25"/>
            <a:ext cx="1051560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Количественный анализ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C12506-B8EE-4666-A59A-ED826478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762" y="939005"/>
            <a:ext cx="6297550" cy="54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23</a:t>
            </a:fld>
            <a:endParaRPr lang="ru-RU" sz="14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914" y="170989"/>
            <a:ext cx="714103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Количественный анализ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14B3482-2760-4327-A172-B06F8AF2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8916"/>
              </p:ext>
            </p:extLst>
          </p:nvPr>
        </p:nvGraphicFramePr>
        <p:xfrm>
          <a:off x="296318" y="1085799"/>
          <a:ext cx="7201535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073378035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682213124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3925568114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3701333671"/>
                    </a:ext>
                  </a:extLst>
                </a:gridCol>
              </a:tblGrid>
              <a:tr h="225896">
                <a:tc rowSpan="2">
                  <a:txBody>
                    <a:bodyPr/>
                    <a:lstStyle/>
                    <a:p>
                      <a:pPr algn="just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Уровни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Коэффициент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Уровни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Коэффициент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150743"/>
                  </a:ext>
                </a:extLst>
              </a:tr>
              <a:tr h="4517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Модель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as-is.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Модель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be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30383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89823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3/1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3/1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92514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93392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2/2=1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/2=1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,5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65768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3/2=1,5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/2=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97179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55051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 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уровень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852053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5/3=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1,6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.1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99487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/3=1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49721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>
                          <a:solidFill>
                            <a:schemeClr val="tx1"/>
                          </a:solidFill>
                          <a:effectLst/>
                        </a:rPr>
                        <a:t>1.1.3</a:t>
                      </a:r>
                      <a:endParaRPr lang="ru-RU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461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718F0C-D97C-4191-BA95-466FAACC8A0E}"/>
              </a:ext>
            </a:extLst>
          </p:cNvPr>
          <p:cNvSpPr txBox="1"/>
          <p:nvPr/>
        </p:nvSpPr>
        <p:spPr>
          <a:xfrm>
            <a:off x="7622403" y="1085799"/>
            <a:ext cx="394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 коэффициента в обеих моделях убывает, что говорит об упрощении описания функций с понижением уровня модели.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3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24</a:t>
            </a:fld>
            <a:endParaRPr lang="ru-RU" sz="14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30" y="229177"/>
            <a:ext cx="7358740" cy="7570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Количественный анализ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8060B6-3442-4491-8294-9AF798045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17887"/>
              </p:ext>
            </p:extLst>
          </p:nvPr>
        </p:nvGraphicFramePr>
        <p:xfrm>
          <a:off x="350746" y="1014927"/>
          <a:ext cx="11688854" cy="3580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1880">
                  <a:extLst>
                    <a:ext uri="{9D8B030D-6E8A-4147-A177-3AD203B41FA5}">
                      <a16:colId xmlns:a16="http://schemas.microsoft.com/office/drawing/2014/main" val="63362173"/>
                    </a:ext>
                  </a:extLst>
                </a:gridCol>
                <a:gridCol w="3491880">
                  <a:extLst>
                    <a:ext uri="{9D8B030D-6E8A-4147-A177-3AD203B41FA5}">
                      <a16:colId xmlns:a16="http://schemas.microsoft.com/office/drawing/2014/main" val="1362355336"/>
                    </a:ext>
                  </a:extLst>
                </a:gridCol>
                <a:gridCol w="2276520">
                  <a:extLst>
                    <a:ext uri="{9D8B030D-6E8A-4147-A177-3AD203B41FA5}">
                      <a16:colId xmlns:a16="http://schemas.microsoft.com/office/drawing/2014/main" val="394552103"/>
                    </a:ext>
                  </a:extLst>
                </a:gridCol>
                <a:gridCol w="2428574">
                  <a:extLst>
                    <a:ext uri="{9D8B030D-6E8A-4147-A177-3AD203B41FA5}">
                      <a16:colId xmlns:a16="http://schemas.microsoft.com/office/drawing/2014/main" val="1678937840"/>
                    </a:ext>
                  </a:extLst>
                </a:gridCol>
              </a:tblGrid>
              <a:tr h="215449">
                <a:tc rowSpan="2"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Уровни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Коэффициент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Уровни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Коэффициент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</a:t>
                      </a:r>
                      <a:r>
                        <a:rPr lang="en-US" sz="1800" b="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173190"/>
                  </a:ext>
                </a:extLst>
              </a:tr>
              <a:tr h="4308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as-is.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025561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221820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(5+8+5) ÷3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 = 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(8+10+6) ÷3 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 = 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605879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41228"/>
                  </a:ext>
                </a:extLst>
              </a:tr>
              <a:tr h="283338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(5+5) ÷2 – 5 = 0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(4+5+6) ÷3 – 6 = 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19329"/>
                  </a:ext>
                </a:extLst>
              </a:tr>
              <a:tr h="279971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(6+6+7) ÷3 – 7 = 0,6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(8+9+4+7) ÷4 – 9 = 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08963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4918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уровень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21492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(4+6+4+5+4) ÷5 – 6 = 1,4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281330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(5+4+4) ÷3 – 5 = 0,6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40756"/>
                  </a:ext>
                </a:extLst>
              </a:tr>
              <a:tr h="21544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947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209507-6891-4341-8389-2EABDE03E57D}"/>
              </a:ext>
            </a:extLst>
          </p:cNvPr>
          <p:cNvSpPr txBox="1"/>
          <p:nvPr/>
        </p:nvSpPr>
        <p:spPr>
          <a:xfrm>
            <a:off x="350746" y="4876800"/>
            <a:ext cx="11688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коэффициента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сбалансированности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диаграмм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колеблется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обеих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моделях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следовательно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сбалансированность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диаграмм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меняется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стала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более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сбалансированной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автоматизации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потому что благодаря автоматизации появились новые выходы из диаграммы.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92" y="136525"/>
            <a:ext cx="8652216" cy="515453"/>
          </a:xfrm>
        </p:spPr>
        <p:txBody>
          <a:bodyPr rtlCol="0"/>
          <a:lstStyle/>
          <a:p>
            <a:pPr rtl="0"/>
            <a:r>
              <a:rPr lang="ru-RU" dirty="0"/>
              <a:t>Моделирование процессов «Как есть»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3</a:t>
            </a:fld>
            <a:endParaRPr lang="ru-RU" sz="1400" dirty="0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9F1C43A3-A69C-40DE-876E-EA8BE031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38" y="651978"/>
            <a:ext cx="8845323" cy="613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393" y="734337"/>
            <a:ext cx="9171214" cy="522966"/>
          </a:xfrm>
        </p:spPr>
        <p:txBody>
          <a:bodyPr rtlCol="0"/>
          <a:lstStyle/>
          <a:p>
            <a:pPr rtl="0"/>
            <a:r>
              <a:rPr lang="ru-RU" dirty="0"/>
              <a:t>Модель дерева узлов до автоматизации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4</a:t>
            </a:fld>
            <a:endParaRPr lang="ru-RU" sz="1400" dirty="0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0CC76D28-E088-406B-9790-BE569ACD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7" y="1403246"/>
            <a:ext cx="7388225" cy="512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45" y="157076"/>
            <a:ext cx="9583908" cy="51545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Моделирование процессов «Как должно быть»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5</a:t>
            </a:fld>
            <a:endParaRPr lang="ru-RU" sz="1400" dirty="0"/>
          </a:p>
        </p:txBody>
      </p:sp>
      <p:pic>
        <p:nvPicPr>
          <p:cNvPr id="4099" name="Рисунок 1">
            <a:extLst>
              <a:ext uri="{FF2B5EF4-FFF2-40B4-BE49-F238E27FC236}">
                <a16:creationId xmlns:a16="http://schemas.microsoft.com/office/drawing/2014/main" id="{DCF0463F-1065-4E94-B8F1-4DCD97FF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75" y="586608"/>
            <a:ext cx="8873648" cy="61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3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96" y="136525"/>
            <a:ext cx="9171214" cy="52296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Модель дерева узлов после автоматизации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6</a:t>
            </a:fld>
            <a:endParaRPr lang="ru-RU" sz="1400" dirty="0"/>
          </a:p>
        </p:txBody>
      </p:sp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B9B3D089-EB87-48FC-B384-E270F4F4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39" y="579239"/>
            <a:ext cx="9639128" cy="614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40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6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Модель процесса проведения экзамена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7</a:t>
            </a:fld>
            <a:endParaRPr lang="ru-RU" sz="1400" dirty="0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72AADD67-8BB5-4B2A-BBDF-D5023253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58207"/>
            <a:ext cx="6679252" cy="465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BA1586-93D9-4B9F-A8DE-F513C2C04A11}"/>
              </a:ext>
            </a:extLst>
          </p:cNvPr>
          <p:cNvSpPr txBox="1"/>
          <p:nvPr/>
        </p:nvSpPr>
        <p:spPr>
          <a:xfrm>
            <a:off x="7282542" y="1120701"/>
            <a:ext cx="4452257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68275" algn="just">
              <a:lnSpc>
                <a:spcPct val="150000"/>
              </a:lnSpc>
              <a:tabLst>
                <a:tab pos="90170" algn="l"/>
              </a:tabLs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данном рисунке представлена IDEF3 диаграмма процесса проведения экзамена, которая включает в себя как подготовку преподавателя к экзамену, в виде составления экзаменационных билетов, так и проведение самого экзамена, а также разные вариации получения оценки студентами.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282618"/>
            <a:ext cx="8603525" cy="58458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Функционально-стоимостной анализ</a:t>
            </a:r>
            <a:br>
              <a:rPr lang="ru-RU" dirty="0"/>
            </a:br>
            <a:r>
              <a:rPr lang="ru-RU" dirty="0"/>
              <a:t>Расчет стоимости разработки системы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8</a:t>
            </a:fld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25795-0DAA-4AED-BAD1-F7656B524934}"/>
              </a:ext>
            </a:extLst>
          </p:cNvPr>
          <p:cNvSpPr txBox="1"/>
          <p:nvPr/>
        </p:nvSpPr>
        <p:spPr>
          <a:xfrm>
            <a:off x="326571" y="1077686"/>
            <a:ext cx="53122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168275" indent="27686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Стоимость системы автоматизации проведения приемной комиссии в университете «Футуре Юниверсити» складывается из следующих составляющих: 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затрат на заработную плату участникам процесса разработки системы;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затрат на расходные материалы; </a:t>
            </a:r>
          </a:p>
          <a:p>
            <a:pPr marL="342900" marR="168275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расходов на амортизацию оборудования и нематериальных активов.</a:t>
            </a:r>
          </a:p>
          <a:p>
            <a:endParaRPr lang="ru-RU" dirty="0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AFDB6509-7067-470F-99EC-D7DD614B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20153"/>
              </p:ext>
            </p:extLst>
          </p:nvPr>
        </p:nvGraphicFramePr>
        <p:xfrm>
          <a:off x="5733981" y="905285"/>
          <a:ext cx="6218533" cy="52867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2619">
                  <a:extLst>
                    <a:ext uri="{9D8B030D-6E8A-4147-A177-3AD203B41FA5}">
                      <a16:colId xmlns:a16="http://schemas.microsoft.com/office/drawing/2014/main" val="41521895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6531377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182524551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100471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2336044"/>
                    </a:ext>
                  </a:extLst>
                </a:gridCol>
              </a:tblGrid>
              <a:tr h="64596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специалиста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Оклад</a:t>
                      </a:r>
                    </a:p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руб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/мес.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З/п, </a:t>
                      </a:r>
                      <a:r>
                        <a:rPr lang="ru-RU" sz="1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руб</a:t>
                      </a: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/день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Ответственность в процессе разработки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Выполняемые функции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084102"/>
                  </a:ext>
                </a:extLst>
              </a:tr>
              <a:tr h="995411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Менеджер продукта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3809,50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Принимает систему внутри фирмы, управляет ходом работ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3144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требования к системе, концепцию, план проекта, журнал хода проекта и глоссарий.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38408"/>
                  </a:ext>
                </a:extLst>
              </a:tr>
              <a:tr h="813132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Разработчик (программист)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5238,10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рабочую документацию к системе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Программирование компонентов системы.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21432"/>
                  </a:ext>
                </a:extLst>
              </a:tr>
              <a:tr h="805543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Тестировщик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4285,70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Тестирует рабочую программу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типовые настройки системы.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565798"/>
                  </a:ext>
                </a:extLst>
              </a:tr>
              <a:tr h="1741969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Разработчик архитектуры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190000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9047,60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архитектуру системы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Разрабатывает диаграммы на этапах разработки технического и рабочего проектов.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5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11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282618"/>
            <a:ext cx="8603525" cy="58458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Затраты на разработку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400" smtClean="0"/>
              <a:pPr rtl="0"/>
              <a:t>9</a:t>
            </a:fld>
            <a:endParaRPr lang="ru-RU" sz="1400" dirty="0"/>
          </a:p>
        </p:txBody>
      </p:sp>
      <p:graphicFrame>
        <p:nvGraphicFramePr>
          <p:cNvPr id="41" name="Таблица 40">
            <a:extLst>
              <a:ext uri="{FF2B5EF4-FFF2-40B4-BE49-F238E27FC236}">
                <a16:creationId xmlns:a16="http://schemas.microsoft.com/office/drawing/2014/main" id="{D40ADCAE-6310-41E6-A705-BE29243C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79491"/>
              </p:ext>
            </p:extLst>
          </p:nvPr>
        </p:nvGraphicFramePr>
        <p:xfrm>
          <a:off x="303016" y="867200"/>
          <a:ext cx="526174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049">
                  <a:extLst>
                    <a:ext uri="{9D8B030D-6E8A-4147-A177-3AD203B41FA5}">
                      <a16:colId xmlns:a16="http://schemas.microsoft.com/office/drawing/2014/main" val="590657893"/>
                    </a:ext>
                  </a:extLst>
                </a:gridCol>
                <a:gridCol w="710538">
                  <a:extLst>
                    <a:ext uri="{9D8B030D-6E8A-4147-A177-3AD203B41FA5}">
                      <a16:colId xmlns:a16="http://schemas.microsoft.com/office/drawing/2014/main" val="1607504772"/>
                    </a:ext>
                  </a:extLst>
                </a:gridCol>
                <a:gridCol w="1058050">
                  <a:extLst>
                    <a:ext uri="{9D8B030D-6E8A-4147-A177-3AD203B41FA5}">
                      <a16:colId xmlns:a16="http://schemas.microsoft.com/office/drawing/2014/main" val="3472129726"/>
                    </a:ext>
                  </a:extLst>
                </a:gridCol>
                <a:gridCol w="1714110">
                  <a:extLst>
                    <a:ext uri="{9D8B030D-6E8A-4147-A177-3AD203B41FA5}">
                      <a16:colId xmlns:a16="http://schemas.microsoft.com/office/drawing/2014/main" val="1668345615"/>
                    </a:ext>
                  </a:extLst>
                </a:gridCol>
              </a:tblGrid>
              <a:tr h="353695">
                <a:tc rowSpan="2"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Цена, руб</a:t>
                      </a:r>
                    </a:p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Количество, ед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Стоимость, руб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35551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 Т</a:t>
                      </a:r>
                      <a:r>
                        <a:rPr lang="ru-RU" sz="1400" baseline="-25000">
                          <a:effectLst/>
                        </a:rPr>
                        <a:t>ис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053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Электроэнергия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6,76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347,49 КВт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2349,03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405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Интернет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800,00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 месяца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1600,00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608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Всего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3949,03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434648"/>
                  </a:ext>
                </a:extLst>
              </a:tr>
            </a:tbl>
          </a:graphicData>
        </a:graphic>
      </p:graphicFrame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CAE0F1CB-FC36-4AA8-8263-7FF3AB5E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21725"/>
              </p:ext>
            </p:extLst>
          </p:nvPr>
        </p:nvGraphicFramePr>
        <p:xfrm>
          <a:off x="5682677" y="789792"/>
          <a:ext cx="6365390" cy="1929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850">
                  <a:extLst>
                    <a:ext uri="{9D8B030D-6E8A-4147-A177-3AD203B41FA5}">
                      <a16:colId xmlns:a16="http://schemas.microsoft.com/office/drawing/2014/main" val="1550067007"/>
                    </a:ext>
                  </a:extLst>
                </a:gridCol>
                <a:gridCol w="1107017">
                  <a:extLst>
                    <a:ext uri="{9D8B030D-6E8A-4147-A177-3AD203B41FA5}">
                      <a16:colId xmlns:a16="http://schemas.microsoft.com/office/drawing/2014/main" val="3256644630"/>
                    </a:ext>
                  </a:extLst>
                </a:gridCol>
                <a:gridCol w="1222827">
                  <a:extLst>
                    <a:ext uri="{9D8B030D-6E8A-4147-A177-3AD203B41FA5}">
                      <a16:colId xmlns:a16="http://schemas.microsoft.com/office/drawing/2014/main" val="3127750032"/>
                    </a:ext>
                  </a:extLst>
                </a:gridCol>
                <a:gridCol w="1378071">
                  <a:extLst>
                    <a:ext uri="{9D8B030D-6E8A-4147-A177-3AD203B41FA5}">
                      <a16:colId xmlns:a16="http://schemas.microsoft.com/office/drawing/2014/main" val="3868958773"/>
                    </a:ext>
                  </a:extLst>
                </a:gridCol>
                <a:gridCol w="1275625">
                  <a:extLst>
                    <a:ext uri="{9D8B030D-6E8A-4147-A177-3AD203B41FA5}">
                      <a16:colId xmlns:a16="http://schemas.microsoft.com/office/drawing/2014/main" val="3737513768"/>
                    </a:ext>
                  </a:extLst>
                </a:gridCol>
              </a:tblGrid>
              <a:tr h="1102838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Наименование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Стоимость, </a:t>
                      </a:r>
                      <a:r>
                        <a:rPr lang="ru-RU" sz="1600" dirty="0" err="1">
                          <a:effectLst/>
                        </a:rPr>
                        <a:t>руб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Срок эксплуатации, лет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Норма амортизации, </a:t>
                      </a:r>
                      <a:r>
                        <a:rPr lang="ru-RU" sz="1600" dirty="0" err="1">
                          <a:effectLst/>
                        </a:rPr>
                        <a:t>руб</a:t>
                      </a:r>
                      <a:r>
                        <a:rPr lang="ru-RU" sz="1600" dirty="0">
                          <a:effectLst/>
                        </a:rPr>
                        <a:t>/</a:t>
                      </a:r>
                      <a:r>
                        <a:rPr lang="ru-RU" sz="1600" dirty="0" err="1">
                          <a:effectLst/>
                        </a:rPr>
                        <a:t>мес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Норма амортизации, руб/день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3434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Ноутбук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72000,00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72000/7/12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857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857,14</a:t>
                      </a:r>
                      <a:r>
                        <a:rPr lang="ru-RU" sz="1600">
                          <a:effectLst/>
                        </a:rPr>
                        <a:t>/21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40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82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0453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Всего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857</a:t>
                      </a:r>
                      <a:r>
                        <a:rPr lang="ru-RU" sz="1600">
                          <a:effectLst/>
                        </a:rPr>
                        <a:t>,</a:t>
                      </a:r>
                      <a:r>
                        <a:rPr lang="en-US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</a:t>
                      </a:r>
                      <a:r>
                        <a:rPr lang="ru-RU" sz="1600" dirty="0">
                          <a:effectLst/>
                        </a:rPr>
                        <a:t>,</a:t>
                      </a:r>
                      <a:r>
                        <a:rPr lang="en-US" sz="1600" dirty="0">
                          <a:effectLst/>
                        </a:rPr>
                        <a:t>82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03798"/>
                  </a:ext>
                </a:extLst>
              </a:tr>
            </a:tbl>
          </a:graphicData>
        </a:graphic>
      </p:graphicFrame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34887517-38E9-4352-A591-79405C400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7618"/>
              </p:ext>
            </p:extLst>
          </p:nvPr>
        </p:nvGraphicFramePr>
        <p:xfrm>
          <a:off x="462098" y="3059259"/>
          <a:ext cx="9665940" cy="13277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20707">
                  <a:extLst>
                    <a:ext uri="{9D8B030D-6E8A-4147-A177-3AD203B41FA5}">
                      <a16:colId xmlns:a16="http://schemas.microsoft.com/office/drawing/2014/main" val="4169604305"/>
                    </a:ext>
                  </a:extLst>
                </a:gridCol>
                <a:gridCol w="1241107">
                  <a:extLst>
                    <a:ext uri="{9D8B030D-6E8A-4147-A177-3AD203B41FA5}">
                      <a16:colId xmlns:a16="http://schemas.microsoft.com/office/drawing/2014/main" val="2747727852"/>
                    </a:ext>
                  </a:extLst>
                </a:gridCol>
                <a:gridCol w="2138106">
                  <a:extLst>
                    <a:ext uri="{9D8B030D-6E8A-4147-A177-3AD203B41FA5}">
                      <a16:colId xmlns:a16="http://schemas.microsoft.com/office/drawing/2014/main" val="710508760"/>
                    </a:ext>
                  </a:extLst>
                </a:gridCol>
                <a:gridCol w="2240565">
                  <a:extLst>
                    <a:ext uri="{9D8B030D-6E8A-4147-A177-3AD203B41FA5}">
                      <a16:colId xmlns:a16="http://schemas.microsoft.com/office/drawing/2014/main" val="3323381694"/>
                    </a:ext>
                  </a:extLst>
                </a:gridCol>
                <a:gridCol w="1925455">
                  <a:extLst>
                    <a:ext uri="{9D8B030D-6E8A-4147-A177-3AD203B41FA5}">
                      <a16:colId xmlns:a16="http://schemas.microsoft.com/office/drawing/2014/main" val="3440610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Амортизаци-онные активы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Кол-во, шт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Норма амортизации, руб/день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Длительность, дней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Стоимость, </a:t>
                      </a:r>
                      <a:r>
                        <a:rPr lang="ru-RU" sz="1600" b="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364655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Компьютер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40,82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6980</a:t>
                      </a: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227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Всего (А)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marR="168275"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6980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8403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0821164-BEAB-4DD2-902E-700F8A64163C}"/>
              </a:ext>
            </a:extLst>
          </p:cNvPr>
          <p:cNvSpPr txBox="1"/>
          <p:nvPr/>
        </p:nvSpPr>
        <p:spPr>
          <a:xfrm>
            <a:off x="462098" y="4441371"/>
            <a:ext cx="11131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полученных расчетных данных стоимость разработки системы автоматизации проведения приемной комиссии в университете составляет:</a:t>
            </a:r>
          </a:p>
          <a:p>
            <a:endParaRPr lang="ru-R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ru-RU" sz="24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400" b="1" i="1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</a:t>
            </a:r>
            <a:r>
              <a:rPr lang="ru-RU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802903,66+3949,03+6980,22=8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3832,91 ≈ 8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40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00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ru-RU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руб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ru-RU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338</TotalTime>
  <Words>2281</Words>
  <Application>Microsoft Office PowerPoint</Application>
  <PresentationFormat>Широкоэкранный</PresentationFormat>
  <Paragraphs>511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Tenorite</vt:lpstr>
      <vt:lpstr>Times New Roman</vt:lpstr>
      <vt:lpstr>Одиночная линия</vt:lpstr>
      <vt:lpstr>Презентация PowerPoint</vt:lpstr>
      <vt:lpstr>введение</vt:lpstr>
      <vt:lpstr>Моделирование процессов «Как есть»</vt:lpstr>
      <vt:lpstr>Модель дерева узлов до автоматизации</vt:lpstr>
      <vt:lpstr>Моделирование процессов «Как должно быть»</vt:lpstr>
      <vt:lpstr>Модель дерева узлов после автоматизации</vt:lpstr>
      <vt:lpstr>Модель процесса проведения экзамена</vt:lpstr>
      <vt:lpstr>Функционально-стоимостной анализ Расчет стоимости разработки системы</vt:lpstr>
      <vt:lpstr>Затраты на разработку</vt:lpstr>
      <vt:lpstr>Функционально-стоимостной анализ Расчет стоимости выполнения процесса до автоматизации</vt:lpstr>
      <vt:lpstr>Расчет затрат на заработную плату сотрудникам Расчет зарплат</vt:lpstr>
      <vt:lpstr>Расчет затрат на расходные материалы</vt:lpstr>
      <vt:lpstr>Расчет амортизации оборудования</vt:lpstr>
      <vt:lpstr>стоимость процесса проведения приемной комиссии</vt:lpstr>
      <vt:lpstr>Функционально-стоимостной анализ Расчет стоимости выполнения процесса после автоматизации</vt:lpstr>
      <vt:lpstr>Расчет амортизации оборудования</vt:lpstr>
      <vt:lpstr>Расчет расходов на заработную плату и расходные материалы</vt:lpstr>
      <vt:lpstr>Расчет показателей экономической эффективности системы</vt:lpstr>
      <vt:lpstr>Срок окупаемости</vt:lpstr>
      <vt:lpstr>Заключение</vt:lpstr>
      <vt:lpstr>Расчет затрат на заработную плату сотрудникам время выполнения операций</vt:lpstr>
      <vt:lpstr>Количественный анализ</vt:lpstr>
      <vt:lpstr>Количественный анализ</vt:lpstr>
      <vt:lpstr>Количественный анализ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слайдов для презентации</dc:title>
  <dc:creator>Grachev Daniel</dc:creator>
  <cp:lastModifiedBy>Grachev Daniel</cp:lastModifiedBy>
  <cp:revision>15</cp:revision>
  <dcterms:created xsi:type="dcterms:W3CDTF">2023-05-24T06:16:41Z</dcterms:created>
  <dcterms:modified xsi:type="dcterms:W3CDTF">2023-06-08T06:29:29Z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