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648" y="1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98A72-DDD1-74B2-1EED-E38F0DC165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6E8DA7-1786-8438-6A85-4EFF8E1386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C46965-2FF3-9E7A-5A14-BE56C6A27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5D3C-8C7B-4382-9A15-78AC3709B340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C3345-6E4E-B394-D73C-F4EDD62C7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9E855-7170-9DCA-0A0B-92740B522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3B70B-8189-4AD6-B621-6597667789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8434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E2A0A-B8B0-AA5A-EFEC-C492475C6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1110E0-2BB1-C850-212C-4750E23923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5CA1A-6391-C09B-B7F4-ADE3231CB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5D3C-8C7B-4382-9A15-78AC3709B340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2B6A0-8767-9E56-C016-A8E2B1C0A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F9F35-1CC5-BD5E-CF57-E22D33C82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3B70B-8189-4AD6-B621-6597667789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6037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6E43F9-B3AA-C127-E277-DF4C67F4AC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BA8680-6FCB-93F5-F8AE-04BC130E8A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0C8EFA-D97E-08E1-B097-3E27899BD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5D3C-8C7B-4382-9A15-78AC3709B340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F07C8C-7E4E-34D2-5757-4BEC80856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82D041-1D0E-890E-9B06-872BCD0E5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3B70B-8189-4AD6-B621-6597667789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3120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32D06-9BDD-EAA4-602D-038FFAC79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1CAA5-2622-D6DC-52A8-3D760B87D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99725-B4CF-C851-1642-DE71CC17E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5D3C-8C7B-4382-9A15-78AC3709B340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608A98-5A7F-EEE9-87CB-88BCCD3F5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F0BF4-7238-F78C-DA92-6BCE20708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3B70B-8189-4AD6-B621-6597667789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6200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B3F05-7A8B-9B89-EAAC-E918D2CA4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A795D6-E485-8875-9C5E-C2E1CF4D1D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1860D0-21C9-0EEB-C699-3EC713105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5D3C-8C7B-4382-9A15-78AC3709B340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5423A-F21A-BB08-3480-62CE772F8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1A5A1-7B11-D035-19E8-E7012EF00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3B70B-8189-4AD6-B621-6597667789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2078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AAE02-CB9A-9DE0-845C-6F24C2E74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FE4CA-94DB-559F-2DC1-BE39A5C6E6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6955A6-C2AF-3B69-1F72-D4532A7088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CEC96A-72EE-61AA-A0D7-069A5FAEE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5D3C-8C7B-4382-9A15-78AC3709B340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B55CB9-FF0D-594F-C16F-5E4D0BB89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092E8-4355-F224-5120-54F8DDC8F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3B70B-8189-4AD6-B621-6597667789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1276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64371-2D10-44C5-4131-7068DEA8B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77C3A5-6877-83D2-6ECB-503929BB4E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C4ADD7-3C0C-68C3-620F-322F93A65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154330-62A2-43EB-D237-D59662DDB7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420FE2-2E26-9A36-13B5-529C105FC7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F21FCB-3679-DD5F-5AF7-58ACC2432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5D3C-8C7B-4382-9A15-78AC3709B340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8AB637-1007-B6BE-260D-1765B4647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F11C15-18ED-7064-02F2-6EC845A85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3B70B-8189-4AD6-B621-6597667789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458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C9138-4FBC-ECF4-E8DE-3DA44D719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85D0AE-B442-2496-91E7-FE4821C24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5D3C-8C7B-4382-9A15-78AC3709B340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1EA702-DF88-F4F5-4E9E-9193743A3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BE20DA-1BB4-7BEF-5021-5FBD00D7A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3B70B-8189-4AD6-B621-6597667789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0755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5ED290-C553-19F8-883B-748013610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5D3C-8C7B-4382-9A15-78AC3709B340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99BB8-6101-F745-8BAE-964626F1C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07B863-BF73-5085-E7D4-AA4BC8428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3B70B-8189-4AD6-B621-6597667789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8286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3E1D2-0993-FE08-532B-C9C922C72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8F7DA-3618-848A-21C7-CF3DE4E1F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0A2FCC-6883-F723-216B-8114D53A49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C19F56-A3C9-7D18-D418-CBC75DFA1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5D3C-8C7B-4382-9A15-78AC3709B340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BD4DD1-A997-2AE3-87D6-726F3FC83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86C960-821B-CD06-2FAF-D722F4706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3B70B-8189-4AD6-B621-6597667789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1333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C29C2-AE9D-A5D7-F893-87CE96E0E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9F0549-E979-C8AE-ECE4-AACAAEE38D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447FCB-A2C0-3E27-CCC5-65CD923482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2BD575-280A-7101-7FB9-654CF6687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5D3C-8C7B-4382-9A15-78AC3709B340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8BCE3A-DA76-59CE-1C30-3AEAAEC26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927A42-323B-8AA6-8FFE-E31D5BADC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3B70B-8189-4AD6-B621-6597667789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0677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A23F14-7A27-D14D-3A57-8B40932BD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01837E-414A-C0D7-CE73-76EE3C8F1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66CF8-F202-4623-7690-24179B9B8A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D5D3C-8C7B-4382-9A15-78AC3709B340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FC97E-D093-4E60-0C36-7A6D69DEFC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C3F534-FEA2-6DA8-4FC8-CF216341E2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3B70B-8189-4AD6-B621-6597667789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4410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ildfly Vector SVG Icon - SVG Repo">
            <a:extLst>
              <a:ext uri="{FF2B5EF4-FFF2-40B4-BE49-F238E27FC236}">
                <a16:creationId xmlns:a16="http://schemas.microsoft.com/office/drawing/2014/main" id="{272DBE52-5B6A-8BA2-1A5F-7ED8187F8B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137" y="306386"/>
            <a:ext cx="1684052" cy="1010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14B356B-23AD-1754-42D9-45E12768195A}"/>
              </a:ext>
            </a:extLst>
          </p:cNvPr>
          <p:cNvSpPr txBox="1"/>
          <p:nvPr/>
        </p:nvSpPr>
        <p:spPr>
          <a:xfrm>
            <a:off x="903137" y="1316817"/>
            <a:ext cx="2334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Wildfly</a:t>
            </a:r>
            <a:r>
              <a:rPr lang="en-US" dirty="0"/>
              <a:t> 35 over Java 21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8242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42B7D-F38D-3802-7321-7A539C85E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63" y="31434"/>
            <a:ext cx="10515600" cy="423599"/>
          </a:xfrm>
        </p:spPr>
        <p:txBody>
          <a:bodyPr>
            <a:normAutofit/>
          </a:bodyPr>
          <a:lstStyle/>
          <a:p>
            <a:r>
              <a:rPr lang="en-US" sz="2000" dirty="0"/>
              <a:t>Why did you choose </a:t>
            </a:r>
            <a:r>
              <a:rPr lang="en-US" sz="2000" dirty="0" err="1"/>
              <a:t>wildfly</a:t>
            </a:r>
            <a:r>
              <a:rPr lang="en-US" sz="2000" dirty="0"/>
              <a:t> not Tomcat and Glassfish for deployment of EJB</a:t>
            </a:r>
            <a:endParaRPr lang="en-IN" sz="2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5DF2F6-A036-D1B9-AAFD-C3410F313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0539" y="455033"/>
            <a:ext cx="10512424" cy="550374"/>
          </a:xfrm>
        </p:spPr>
        <p:txBody>
          <a:bodyPr>
            <a:normAutofit fontScale="92500" lnSpcReduction="20000"/>
          </a:bodyPr>
          <a:lstStyle/>
          <a:p>
            <a:r>
              <a:rPr lang="en-US" sz="2000" b="0" dirty="0" err="1">
                <a:latin typeface="+mj-lt"/>
                <a:ea typeface="+mj-ea"/>
                <a:cs typeface="+mj-cs"/>
              </a:rPr>
              <a:t>WildFly</a:t>
            </a:r>
            <a:r>
              <a:rPr lang="en-US" sz="2000" b="0" dirty="0">
                <a:latin typeface="+mj-lt"/>
                <a:ea typeface="+mj-ea"/>
                <a:cs typeface="+mj-cs"/>
              </a:rPr>
              <a:t> is for enterprise-grade, complex, large, full-spec EJB apps.</a:t>
            </a:r>
            <a:br>
              <a:rPr lang="en-US" sz="2000" b="0" dirty="0">
                <a:latin typeface="+mj-lt"/>
                <a:ea typeface="+mj-ea"/>
                <a:cs typeface="+mj-cs"/>
              </a:rPr>
            </a:br>
            <a:r>
              <a:rPr lang="en-US" sz="2000" b="0" dirty="0">
                <a:latin typeface="+mj-lt"/>
                <a:ea typeface="+mj-ea"/>
                <a:cs typeface="+mj-cs"/>
              </a:rPr>
              <a:t>TomEE is for lightweight, smaller, web-oriented apps that only need simple EJB features.</a:t>
            </a:r>
            <a:endParaRPr lang="en-IN" sz="2000" b="0" dirty="0">
              <a:latin typeface="+mj-lt"/>
              <a:ea typeface="+mj-ea"/>
              <a:cs typeface="+mj-cs"/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83A5E5BA-B1BF-C9FE-96CE-0BED8B5AD62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39627180"/>
              </p:ext>
            </p:extLst>
          </p:nvPr>
        </p:nvGraphicFramePr>
        <p:xfrm>
          <a:off x="407363" y="1239081"/>
          <a:ext cx="11635848" cy="4034616"/>
        </p:xfrm>
        <a:graphic>
          <a:graphicData uri="http://schemas.openxmlformats.org/drawingml/2006/table">
            <a:tbl>
              <a:tblPr/>
              <a:tblGrid>
                <a:gridCol w="3878616">
                  <a:extLst>
                    <a:ext uri="{9D8B030D-6E8A-4147-A177-3AD203B41FA5}">
                      <a16:colId xmlns:a16="http://schemas.microsoft.com/office/drawing/2014/main" val="1855737236"/>
                    </a:ext>
                  </a:extLst>
                </a:gridCol>
                <a:gridCol w="3878616">
                  <a:extLst>
                    <a:ext uri="{9D8B030D-6E8A-4147-A177-3AD203B41FA5}">
                      <a16:colId xmlns:a16="http://schemas.microsoft.com/office/drawing/2014/main" val="3560828371"/>
                    </a:ext>
                  </a:extLst>
                </a:gridCol>
                <a:gridCol w="3878616">
                  <a:extLst>
                    <a:ext uri="{9D8B030D-6E8A-4147-A177-3AD203B41FA5}">
                      <a16:colId xmlns:a16="http://schemas.microsoft.com/office/drawing/2014/main" val="3092640140"/>
                    </a:ext>
                  </a:extLst>
                </a:gridCol>
              </a:tblGrid>
              <a:tr h="169406">
                <a:tc>
                  <a:txBody>
                    <a:bodyPr/>
                    <a:lstStyle/>
                    <a:p>
                      <a:pPr algn="l"/>
                      <a:r>
                        <a:rPr lang="en-IN" sz="1400" b="0">
                          <a:effectLst/>
                        </a:rPr>
                        <a:t>Factor</a:t>
                      </a:r>
                    </a:p>
                  </a:txBody>
                  <a:tcPr marL="42352" marR="42352" marT="21176" marB="211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b="0">
                          <a:effectLst/>
                        </a:rPr>
                        <a:t>WildFly</a:t>
                      </a:r>
                    </a:p>
                  </a:txBody>
                  <a:tcPr marL="42352" marR="42352" marT="21176" marB="211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b="0">
                          <a:effectLst/>
                        </a:rPr>
                        <a:t>TomEE</a:t>
                      </a:r>
                    </a:p>
                  </a:txBody>
                  <a:tcPr marL="42352" marR="42352" marT="21176" marB="211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5759014"/>
                  </a:ext>
                </a:extLst>
              </a:tr>
              <a:tr h="423516">
                <a:tc>
                  <a:txBody>
                    <a:bodyPr/>
                    <a:lstStyle/>
                    <a:p>
                      <a:pPr algn="l"/>
                      <a:r>
                        <a:rPr lang="en-IN" sz="1400" b="0" dirty="0">
                          <a:effectLst/>
                        </a:rPr>
                        <a:t>EJB Full Support</a:t>
                      </a:r>
                    </a:p>
                  </a:txBody>
                  <a:tcPr marL="42352" marR="42352" marT="21176" marB="211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b="0">
                          <a:effectLst/>
                        </a:rPr>
                        <a:t>✅ Full Jakarta EE Platform, including full EJB 3.2/4.0 (Stateless, Stateful, Singleton, MDB)</a:t>
                      </a:r>
                    </a:p>
                  </a:txBody>
                  <a:tcPr marL="42352" marR="42352" marT="21176" marB="211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effectLst/>
                        </a:rPr>
                        <a:t>⚠️ Mainly EJB Lite (no MDB, limited features)</a:t>
                      </a:r>
                    </a:p>
                  </a:txBody>
                  <a:tcPr marL="42352" marR="42352" marT="21176" marB="211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6518758"/>
                  </a:ext>
                </a:extLst>
              </a:tr>
              <a:tr h="296461">
                <a:tc>
                  <a:txBody>
                    <a:bodyPr/>
                    <a:lstStyle/>
                    <a:p>
                      <a:pPr algn="l"/>
                      <a:r>
                        <a:rPr lang="en-IN" sz="1400" b="0">
                          <a:effectLst/>
                        </a:rPr>
                        <a:t>Message-Driven Beans (MDBs)</a:t>
                      </a:r>
                    </a:p>
                  </a:txBody>
                  <a:tcPr marL="42352" marR="42352" marT="21176" marB="211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b="0">
                          <a:effectLst/>
                        </a:rPr>
                        <a:t>✅ Native support (with Artemis, ActiveMQ)</a:t>
                      </a:r>
                    </a:p>
                  </a:txBody>
                  <a:tcPr marL="42352" marR="42352" marT="21176" marB="211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effectLst/>
                        </a:rPr>
                        <a:t>❌ Limited or needs a lot of manual setup</a:t>
                      </a:r>
                    </a:p>
                  </a:txBody>
                  <a:tcPr marL="42352" marR="42352" marT="21176" marB="211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8987213"/>
                  </a:ext>
                </a:extLst>
              </a:tr>
              <a:tr h="296461">
                <a:tc>
                  <a:txBody>
                    <a:bodyPr/>
                    <a:lstStyle/>
                    <a:p>
                      <a:pPr algn="l"/>
                      <a:r>
                        <a:rPr lang="en-IN" sz="1400" b="0" dirty="0">
                          <a:effectLst/>
                        </a:rPr>
                        <a:t>Clustering / HA</a:t>
                      </a:r>
                    </a:p>
                  </a:txBody>
                  <a:tcPr marL="42352" marR="42352" marT="21176" marB="211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effectLst/>
                        </a:rPr>
                        <a:t>✅ Built-in clustering, HA, replication, failover</a:t>
                      </a:r>
                    </a:p>
                  </a:txBody>
                  <a:tcPr marL="42352" marR="42352" marT="21176" marB="211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effectLst/>
                        </a:rPr>
                        <a:t>⚠️ Very limited (TomEE+ can do it with extra work)</a:t>
                      </a:r>
                    </a:p>
                  </a:txBody>
                  <a:tcPr marL="42352" marR="42352" marT="21176" marB="211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0671569"/>
                  </a:ext>
                </a:extLst>
              </a:tr>
              <a:tr h="296461">
                <a:tc>
                  <a:txBody>
                    <a:bodyPr/>
                    <a:lstStyle/>
                    <a:p>
                      <a:pPr algn="l"/>
                      <a:r>
                        <a:rPr lang="en-IN" sz="1400" b="0">
                          <a:effectLst/>
                        </a:rPr>
                        <a:t>Transactions (JTA)</a:t>
                      </a:r>
                    </a:p>
                  </a:txBody>
                  <a:tcPr marL="42352" marR="42352" marT="21176" marB="211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b="0">
                          <a:effectLst/>
                        </a:rPr>
                        <a:t>✅ Full distributed transactions (XA)</a:t>
                      </a:r>
                    </a:p>
                  </a:txBody>
                  <a:tcPr marL="42352" marR="42352" marT="21176" marB="211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b="0">
                          <a:effectLst/>
                        </a:rPr>
                        <a:t>⚠️ Only simple transactions</a:t>
                      </a:r>
                    </a:p>
                  </a:txBody>
                  <a:tcPr marL="42352" marR="42352" marT="21176" marB="211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9426033"/>
                  </a:ext>
                </a:extLst>
              </a:tr>
              <a:tr h="296461">
                <a:tc>
                  <a:txBody>
                    <a:bodyPr/>
                    <a:lstStyle/>
                    <a:p>
                      <a:pPr algn="l"/>
                      <a:r>
                        <a:rPr lang="en-IN" sz="1400" b="0">
                          <a:effectLst/>
                        </a:rPr>
                        <a:t>Security / JAAS / Jakarta Security</a:t>
                      </a:r>
                    </a:p>
                  </a:txBody>
                  <a:tcPr marL="42352" marR="42352" marT="21176" marB="211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effectLst/>
                        </a:rPr>
                        <a:t>✅ Deeply integrated (SSO, LDAP, OAuth2)</a:t>
                      </a:r>
                    </a:p>
                  </a:txBody>
                  <a:tcPr marL="42352" marR="42352" marT="21176" marB="211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b="0">
                          <a:effectLst/>
                        </a:rPr>
                        <a:t>⚠️ Basic support</a:t>
                      </a:r>
                    </a:p>
                  </a:txBody>
                  <a:tcPr marL="42352" marR="42352" marT="21176" marB="211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5494785"/>
                  </a:ext>
                </a:extLst>
              </a:tr>
              <a:tr h="296461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effectLst/>
                        </a:rPr>
                        <a:t>Remote EJB Calls (HTTP remoting)</a:t>
                      </a:r>
                    </a:p>
                  </a:txBody>
                  <a:tcPr marL="42352" marR="42352" marT="21176" marB="211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b="0">
                          <a:effectLst/>
                        </a:rPr>
                        <a:t>✅ Supported and production-ready</a:t>
                      </a:r>
                    </a:p>
                  </a:txBody>
                  <a:tcPr marL="42352" marR="42352" marT="21176" marB="211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effectLst/>
                        </a:rPr>
                        <a:t>⚠️ Very hard, buggy, or not recommended</a:t>
                      </a:r>
                    </a:p>
                  </a:txBody>
                  <a:tcPr marL="42352" marR="42352" marT="21176" marB="211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7239149"/>
                  </a:ext>
                </a:extLst>
              </a:tr>
              <a:tr h="296461">
                <a:tc>
                  <a:txBody>
                    <a:bodyPr/>
                    <a:lstStyle/>
                    <a:p>
                      <a:pPr algn="l"/>
                      <a:r>
                        <a:rPr lang="en-IN" sz="1400" b="0">
                          <a:effectLst/>
                        </a:rPr>
                        <a:t>Management / Admin Tools</a:t>
                      </a:r>
                    </a:p>
                  </a:txBody>
                  <a:tcPr marL="42352" marR="42352" marT="21176" marB="211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effectLst/>
                        </a:rPr>
                        <a:t>✅ Full web console (/management) + CLI scripting</a:t>
                      </a:r>
                    </a:p>
                  </a:txBody>
                  <a:tcPr marL="42352" marR="42352" marT="21176" marB="211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b="0">
                          <a:effectLst/>
                        </a:rPr>
                        <a:t>❌ Very basic</a:t>
                      </a:r>
                    </a:p>
                  </a:txBody>
                  <a:tcPr marL="42352" marR="42352" marT="21176" marB="211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8908031"/>
                  </a:ext>
                </a:extLst>
              </a:tr>
              <a:tr h="296461">
                <a:tc>
                  <a:txBody>
                    <a:bodyPr/>
                    <a:lstStyle/>
                    <a:p>
                      <a:pPr algn="l"/>
                      <a:r>
                        <a:rPr lang="en-IN" sz="1400" b="0">
                          <a:effectLst/>
                        </a:rPr>
                        <a:t>Deployment Flexibility</a:t>
                      </a:r>
                    </a:p>
                  </a:txBody>
                  <a:tcPr marL="42352" marR="42352" marT="21176" marB="211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effectLst/>
                        </a:rPr>
                        <a:t>✅ WAR, EAR, EJB-JAR, exploded folders</a:t>
                      </a:r>
                    </a:p>
                  </a:txBody>
                  <a:tcPr marL="42352" marR="42352" marT="21176" marB="211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effectLst/>
                        </a:rPr>
                        <a:t>⚠️ Mostly WARs; EAR support is weaker</a:t>
                      </a:r>
                    </a:p>
                  </a:txBody>
                  <a:tcPr marL="42352" marR="42352" marT="21176" marB="211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9014679"/>
                  </a:ext>
                </a:extLst>
              </a:tr>
              <a:tr h="296461">
                <a:tc>
                  <a:txBody>
                    <a:bodyPr/>
                    <a:lstStyle/>
                    <a:p>
                      <a:pPr algn="l"/>
                      <a:r>
                        <a:rPr lang="en-IN" sz="1400" b="0">
                          <a:effectLst/>
                        </a:rPr>
                        <a:t>Performance tuning</a:t>
                      </a:r>
                    </a:p>
                  </a:txBody>
                  <a:tcPr marL="42352" marR="42352" marT="21176" marB="211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effectLst/>
                        </a:rPr>
                        <a:t>✅ Very flexible (threads, pools, datasources)</a:t>
                      </a:r>
                    </a:p>
                  </a:txBody>
                  <a:tcPr marL="42352" marR="42352" marT="21176" marB="211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b="0">
                          <a:effectLst/>
                        </a:rPr>
                        <a:t>⚠️ Simpler but less powerful</a:t>
                      </a:r>
                    </a:p>
                  </a:txBody>
                  <a:tcPr marL="42352" marR="42352" marT="21176" marB="211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6561321"/>
                  </a:ext>
                </a:extLst>
              </a:tr>
              <a:tr h="296461">
                <a:tc>
                  <a:txBody>
                    <a:bodyPr/>
                    <a:lstStyle/>
                    <a:p>
                      <a:pPr algn="l"/>
                      <a:r>
                        <a:rPr lang="en-IN" sz="1400" b="0">
                          <a:effectLst/>
                        </a:rPr>
                        <a:t>Support for big apps</a:t>
                      </a:r>
                    </a:p>
                  </a:txBody>
                  <a:tcPr marL="42352" marR="42352" marT="21176" marB="211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effectLst/>
                        </a:rPr>
                        <a:t>✅ Production-grade (Red Hat supports JBoss EAP version)</a:t>
                      </a:r>
                    </a:p>
                  </a:txBody>
                  <a:tcPr marL="42352" marR="42352" marT="21176" marB="211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b="0">
                          <a:effectLst/>
                        </a:rPr>
                        <a:t>⚠️ Better for small to medium apps</a:t>
                      </a:r>
                    </a:p>
                  </a:txBody>
                  <a:tcPr marL="42352" marR="42352" marT="21176" marB="211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2028447"/>
                  </a:ext>
                </a:extLst>
              </a:tr>
              <a:tr h="423516">
                <a:tc>
                  <a:txBody>
                    <a:bodyPr/>
                    <a:lstStyle/>
                    <a:p>
                      <a:pPr algn="l"/>
                      <a:r>
                        <a:rPr lang="en-IN" sz="1400" b="0">
                          <a:effectLst/>
                        </a:rPr>
                        <a:t>MicroProfile / Cloud Readiness</a:t>
                      </a:r>
                    </a:p>
                  </a:txBody>
                  <a:tcPr marL="42352" marR="42352" marT="21176" marB="211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effectLst/>
                        </a:rPr>
                        <a:t>✅ WildFly has modern builds (WildFly cloud edition, bootable jars)</a:t>
                      </a:r>
                    </a:p>
                  </a:txBody>
                  <a:tcPr marL="42352" marR="42352" marT="21176" marB="211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effectLst/>
                        </a:rPr>
                        <a:t>✅ TomEE is very lightweight too (good for microservices)</a:t>
                      </a:r>
                    </a:p>
                  </a:txBody>
                  <a:tcPr marL="42352" marR="42352" marT="21176" marB="211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87107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0210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288</Words>
  <Application>Microsoft Office PowerPoint</Application>
  <PresentationFormat>Widescreen</PresentationFormat>
  <Paragraphs>39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Why did you choose wildfly not Tomcat and Glassfish for deployment of EJB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Rupesh Kumar</dc:creator>
  <cp:lastModifiedBy>Rupesh Kumar</cp:lastModifiedBy>
  <cp:revision>3</cp:revision>
  <dcterms:created xsi:type="dcterms:W3CDTF">2025-04-22T03:53:01Z</dcterms:created>
  <dcterms:modified xsi:type="dcterms:W3CDTF">2025-04-22T04:16:40Z</dcterms:modified>
</cp:coreProperties>
</file>