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</p:sldMasterIdLst>
  <p:notesMasterIdLst>
    <p:notesMasterId r:id="rId19"/>
  </p:notesMasterIdLst>
  <p:sldIdLst>
    <p:sldId id="261" r:id="rId4"/>
    <p:sldId id="260" r:id="rId5"/>
    <p:sldId id="258" r:id="rId6"/>
    <p:sldId id="259" r:id="rId7"/>
    <p:sldId id="262" r:id="rId8"/>
    <p:sldId id="264" r:id="rId9"/>
    <p:sldId id="265" r:id="rId10"/>
    <p:sldId id="266" r:id="rId11"/>
    <p:sldId id="267" r:id="rId12"/>
    <p:sldId id="271" r:id="rId13"/>
    <p:sldId id="270" r:id="rId14"/>
    <p:sldId id="272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DC6C-27C4-45E6-A010-28BB038F5A87}" type="datetimeFigureOut">
              <a:rPr lang="zh-CN" altLang="en-US" smtClean="0"/>
              <a:t>2014/5/22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9706-9C91-4CD3-AA04-121D8331D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39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7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1400" b="0" noProof="0" dirty="0" err="1" smtClean="0">
                <a:ea typeface="宋体" pitchFamily="2" charset="-122"/>
              </a:rPr>
              <a:t>hahahahhahah</a:t>
            </a:r>
            <a:endParaRPr lang="en-US" altLang="zh-CN" sz="1400" b="0" noProof="0" dirty="0" smtClean="0">
              <a:ea typeface="宋体" pitchFamily="2" charset="-122"/>
            </a:endParaRPr>
          </a:p>
          <a:p>
            <a:endParaRPr lang="en-US" altLang="zh-CN" sz="1400" b="0" noProof="0" dirty="0" smtClean="0">
              <a:ea typeface="宋体" pitchFamily="2" charset="-122"/>
            </a:endParaRPr>
          </a:p>
          <a:p>
            <a:endParaRPr lang="en-US" altLang="zh-CN" sz="1400" b="0" noProof="0" dirty="0" smtClean="0">
              <a:ea typeface="宋体" pitchFamily="2" charset="-122"/>
            </a:endParaRP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61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4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3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84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14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8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20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78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28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400" b="1" noProof="0" dirty="0" smtClean="0">
                <a:ea typeface="宋体" pitchFamily="2" charset="-122"/>
              </a:rPr>
              <a:t>包含映像的图片填充文本</a:t>
            </a:r>
          </a:p>
          <a:p>
            <a:r>
              <a:rPr lang="zh-CN" altLang="en-US" sz="1400" b="0" noProof="0" dirty="0" smtClean="0">
                <a:ea typeface="宋体" pitchFamily="2" charset="-122"/>
              </a:rPr>
              <a:t>（基本）</a:t>
            </a:r>
          </a:p>
          <a:p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17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1200" b="0" noProof="0" dirty="0" smtClean="0">
                <a:ea typeface="宋体" pitchFamily="2" charset="-122"/>
              </a:rPr>
              <a:t>这两张图片是我用画图板画的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重现此幻灯片上的文字效果，请执行以下操作：</a:t>
            </a:r>
            <a:endParaRPr lang="zh-CN" altLang="en-US" sz="120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在“开始”选项卡上的“幻灯片”</a:t>
            </a:r>
            <a:r>
              <a:rPr lang="zh-CN" altLang="en-US" sz="1200" i="0" baseline="0" noProof="0" dirty="0" smtClean="0">
                <a:ea typeface="宋体" pitchFamily="2" charset="-122"/>
              </a:rPr>
              <a:t>组中，单击“版式”，然后单击“空白”。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noProof="0" dirty="0" smtClean="0">
                <a:ea typeface="宋体" pitchFamily="2" charset="-122"/>
              </a:rPr>
              <a:t>在“插入”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选项卡上的“文本”组中，单击“文本框”，然后在幻灯片中拖动以绘制文本框。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在文本框中输入文本，选择该文本，然后</a:t>
            </a:r>
            <a:r>
              <a:rPr lang="zh-CN" altLang="en-US" sz="1200" i="0" noProof="0" dirty="0" smtClean="0">
                <a:ea typeface="宋体" pitchFamily="2" charset="-122"/>
              </a:rPr>
              <a:t>在“开始”</a:t>
            </a:r>
            <a:r>
              <a:rPr lang="zh-CN" altLang="en-US" sz="1200" i="0" baseline="0" noProof="0" dirty="0" smtClean="0">
                <a:ea typeface="宋体" pitchFamily="2" charset="-122"/>
              </a:rPr>
              <a:t>选项卡上的“字体”组中，从“字体”列表中选择“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Franklin Gothic Heavy”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，从“字号”列表中选择“</a:t>
            </a:r>
            <a:r>
              <a:rPr lang="en-US" altLang="zh-CN" sz="1200" i="0" baseline="0" noProof="0" dirty="0" smtClean="0">
                <a:ea typeface="宋体" pitchFamily="2" charset="-122"/>
              </a:rPr>
              <a:t>36”</a:t>
            </a:r>
            <a:r>
              <a:rPr lang="zh-CN" altLang="en-US" sz="1200" i="0" baseline="0" noProof="0" dirty="0" smtClean="0">
                <a:ea typeface="宋体" pitchFamily="2" charset="-122"/>
              </a:rPr>
              <a:t>，然后单击“加粗”。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在“开始”选项卡上的“段落”组中，单击“居中”，使文本框中的文本居中。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在“开始”选项卡上的“字体”组中，单击“字符间距”，然后单击“其他间距”。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noProof="0" dirty="0" smtClean="0">
                <a:ea typeface="宋体" pitchFamily="2" charset="-122"/>
              </a:rPr>
              <a:t>在“字体”对话框中的“字符间距”</a:t>
            </a:r>
            <a:r>
              <a:rPr lang="zh-CN" altLang="en-US" sz="1200" baseline="0" noProof="0" dirty="0" smtClean="0">
                <a:ea typeface="宋体" pitchFamily="2" charset="-122"/>
              </a:rPr>
              <a:t>选项卡上的“间距”列表中，选择“加宽”。 在“数量”框中，输入“</a:t>
            </a:r>
            <a:r>
              <a:rPr lang="en-US" altLang="zh-CN" sz="1200" baseline="0" noProof="0" dirty="0" smtClean="0">
                <a:ea typeface="宋体" pitchFamily="2" charset="-122"/>
              </a:rPr>
              <a:t>2”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在“绘图工具”下的“格式”选项卡上的“艺术字样式”组中，单击“文本填充”旁边的箭头，</a:t>
            </a:r>
            <a:r>
              <a:rPr lang="zh-CN" altLang="en-US" sz="1200" baseline="0" noProof="0" dirty="0" smtClean="0">
                <a:ea typeface="宋体" pitchFamily="2" charset="-122"/>
              </a:rPr>
              <a:t>然后单击“图片”。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i="0" baseline="0" noProof="0" dirty="0" smtClean="0">
                <a:ea typeface="宋体" pitchFamily="2" charset="-122"/>
              </a:rPr>
              <a:t>在“插入图片”对话框中，选择一个图片，然后单击“插入”。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在“绘图工具”下的“格式”选项卡上的“艺术字样式”组中，单击“文字效果”，指向“映像”</a:t>
            </a:r>
            <a:r>
              <a:rPr lang="en-US" altLang="zh-CN" sz="1200" noProof="0" dirty="0" smtClean="0">
                <a:ea typeface="宋体" pitchFamily="2" charset="-122"/>
              </a:rPr>
              <a:t>,</a:t>
            </a:r>
            <a:r>
              <a:rPr lang="zh-CN" altLang="en-US" sz="1200" baseline="0" noProof="0" dirty="0" smtClean="0">
                <a:ea typeface="宋体" pitchFamily="2" charset="-122"/>
              </a:rPr>
              <a:t>，然后在“映像变体”下选择“紧密映像，接触”（第一行，从左起第一个选项）。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在“绘图工具”下的“格式”选项卡上的“艺术字样式”组中，单击“文字效果”，指向“棱台”，然后在“棱台”下单击“角度”（第二行，</a:t>
            </a:r>
            <a:r>
              <a:rPr lang="zh-CN" altLang="en-US" sz="1200" baseline="0" noProof="0" dirty="0" smtClean="0">
                <a:ea typeface="宋体" pitchFamily="2" charset="-122"/>
              </a:rPr>
              <a:t>从左起第一个选项）。 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zh-CN" altLang="en-US" sz="120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  <a:p>
            <a:r>
              <a:rPr lang="zh-CN" altLang="en-US" sz="1200" noProof="0" dirty="0" smtClean="0">
                <a:ea typeface="宋体" pitchFamily="2" charset="-122"/>
              </a:rPr>
              <a:t>若要</a:t>
            </a:r>
            <a:r>
              <a:rPr lang="zh-CN" altLang="en-US" sz="1200" baseline="0" noProof="0" dirty="0" smtClean="0">
                <a:ea typeface="宋体" pitchFamily="2" charset="-122"/>
              </a:rPr>
              <a:t>重现此幻灯片上的背景，请执行以下操作：</a:t>
            </a:r>
            <a:endParaRPr lang="zh-CN" altLang="en-US" sz="1200" i="0" baseline="0" noProof="0" dirty="0" smtClean="0">
              <a:ea typeface="宋体" pitchFamily="2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右键单击幻灯片的背景区域，然后单击“设置背景格式”</a:t>
            </a:r>
            <a:r>
              <a:rPr lang="zh-CN" altLang="en-US" sz="1200" b="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 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在“设置背景格式”对话框中，</a:t>
            </a:r>
            <a:r>
              <a:rPr lang="zh-CN" altLang="en-US" sz="120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单击左窗格中的“填充”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，选择右窗格中的“渐变填充”，然后设置以下值：</a:t>
            </a:r>
            <a:endParaRPr lang="zh-CN" altLang="en-US" sz="1200" b="0" kern="1200" noProof="0" dirty="0" smtClean="0">
              <a:solidFill>
                <a:schemeClr val="tx1"/>
              </a:solidFill>
              <a:latin typeface="+mn-lt"/>
              <a:ea typeface="宋体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类型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线性”。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方向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线性向下”（第一行，从左起第二个选项）。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角度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90%”</a:t>
            </a: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b="0" kern="1200" baseline="0" noProof="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rPr>
              <a:t>在“渐变光圈”下，单击“添加渐变光圈”或“删除渐变光圈”，直到幻灯片中出现三个光圈为止。</a:t>
            </a:r>
            <a:endParaRPr lang="zh-CN" altLang="en-US" sz="1200" baseline="0" noProof="0" dirty="0" smtClean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ea typeface="宋体" pitchFamily="2" charset="-122"/>
              </a:rPr>
              <a:t>还是在“渐变光圈”下，按照以下步骤自定义您添加的渐变光圈：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</a:t>
            </a:r>
            <a:r>
              <a:rPr lang="zh-CN" altLang="en-US" sz="1200" b="0" baseline="0" noProof="0" dirty="0" smtClean="0">
                <a:ea typeface="宋体" pitchFamily="2" charset="-122"/>
              </a:rPr>
              <a:t>第一个光圈，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位置</a:t>
            </a:r>
            <a:r>
              <a:rPr lang="en-US" altLang="zh-CN" sz="1200" noProof="0" dirty="0" smtClean="0">
                <a:ea typeface="宋体" pitchFamily="2" charset="-122"/>
              </a:rPr>
              <a:t>: </a:t>
            </a:r>
            <a:r>
              <a:rPr lang="zh-CN" altLang="en-US" sz="120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64%”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200" b="1" noProof="0" dirty="0" smtClean="0">
                <a:ea typeface="宋体" pitchFamily="2" charset="-122"/>
              </a:rPr>
              <a:t>颜色</a:t>
            </a:r>
            <a:r>
              <a:rPr lang="en-US" altLang="zh-CN" sz="1200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“文本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</a:t>
            </a:r>
            <a:r>
              <a:rPr lang="zh-CN" altLang="en-US" sz="1200" b="0" baseline="0" noProof="0" dirty="0" smtClean="0">
                <a:ea typeface="宋体" pitchFamily="2" charset="-122"/>
              </a:rPr>
              <a:t>中的下一个光圈，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65%”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lvl="2" indent="-228600">
              <a:buFont typeface="Arial" pitchFamily="34" charset="0"/>
              <a:buChar char="•"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zh-CN" altLang="en-US" sz="1200" noProof="0" dirty="0" smtClean="0">
                <a:ea typeface="宋体" pitchFamily="2" charset="-122"/>
              </a:rPr>
              <a:t>文本 </a:t>
            </a:r>
            <a:r>
              <a:rPr lang="en-US" altLang="zh-CN" sz="1200" noProof="0" dirty="0" smtClean="0">
                <a:ea typeface="宋体" pitchFamily="2" charset="-122"/>
              </a:rPr>
              <a:t>1</a:t>
            </a:r>
            <a:r>
              <a:rPr lang="zh-CN" altLang="en-US" sz="1200" noProof="0" dirty="0" smtClean="0">
                <a:ea typeface="宋体" pitchFamily="2" charset="-122"/>
              </a:rPr>
              <a:t>，浅黑色 </a:t>
            </a:r>
            <a:r>
              <a:rPr lang="en-US" altLang="zh-CN" sz="1200" noProof="0" dirty="0" smtClean="0">
                <a:ea typeface="宋体" pitchFamily="2" charset="-122"/>
              </a:rPr>
              <a:t>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（第六行，从左起第二个选项）。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zh-CN" altLang="en-US" sz="1200" noProof="0" dirty="0" smtClean="0">
                <a:ea typeface="宋体" pitchFamily="2" charset="-122"/>
              </a:rPr>
              <a:t>选择</a:t>
            </a:r>
            <a:r>
              <a:rPr lang="zh-CN" altLang="en-US" sz="1200" b="0" noProof="0" dirty="0" smtClean="0">
                <a:ea typeface="宋体" pitchFamily="2" charset="-122"/>
              </a:rPr>
              <a:t>幻灯片中的最后一个光圈，</a:t>
            </a:r>
            <a:r>
              <a:rPr lang="zh-CN" altLang="en-US" sz="1200" noProof="0" dirty="0" smtClean="0">
                <a:ea typeface="宋体" pitchFamily="2" charset="-122"/>
              </a:rPr>
              <a:t>然后设置以下值：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位置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1" noProof="0" dirty="0" smtClean="0">
                <a:ea typeface="宋体" pitchFamily="2" charset="-122"/>
              </a:rPr>
              <a:t> </a:t>
            </a:r>
            <a:r>
              <a:rPr lang="zh-CN" altLang="en-US" sz="1200" b="0" noProof="0" dirty="0" smtClean="0">
                <a:ea typeface="宋体" pitchFamily="2" charset="-122"/>
              </a:rPr>
              <a:t>“</a:t>
            </a:r>
            <a:r>
              <a:rPr lang="en-US" altLang="zh-CN" sz="1200" noProof="0" dirty="0" smtClean="0">
                <a:ea typeface="宋体" pitchFamily="2" charset="-122"/>
              </a:rPr>
              <a:t>100%”</a:t>
            </a:r>
            <a:r>
              <a:rPr lang="zh-CN" altLang="en-US" sz="1200" noProof="0" dirty="0" smtClean="0">
                <a:ea typeface="宋体" pitchFamily="2" charset="-122"/>
              </a:rPr>
              <a:t>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400" b="1" noProof="0" dirty="0" smtClean="0">
                <a:ea typeface="宋体" pitchFamily="2" charset="-122"/>
              </a:rPr>
              <a:t>颜色</a:t>
            </a:r>
            <a:r>
              <a:rPr lang="en-US" altLang="zh-CN" sz="1400" b="1" noProof="0" dirty="0" smtClean="0">
                <a:ea typeface="宋体" pitchFamily="2" charset="-122"/>
              </a:rPr>
              <a:t>:</a:t>
            </a:r>
            <a:r>
              <a:rPr lang="zh-CN" altLang="en-US" sz="1200" b="0" noProof="0" dirty="0" smtClean="0">
                <a:ea typeface="宋体" pitchFamily="2" charset="-122"/>
              </a:rPr>
              <a:t>“文本 </a:t>
            </a:r>
            <a:r>
              <a:rPr lang="en-US" altLang="zh-CN" sz="1200" b="0" noProof="0" dirty="0" smtClean="0">
                <a:ea typeface="宋体" pitchFamily="2" charset="-122"/>
              </a:rPr>
              <a:t>1</a:t>
            </a:r>
            <a:r>
              <a:rPr lang="zh-CN" altLang="en-US" sz="1200" b="0" noProof="0" dirty="0" smtClean="0">
                <a:ea typeface="宋体" pitchFamily="2" charset="-122"/>
              </a:rPr>
              <a:t>，浅黑色 </a:t>
            </a:r>
            <a:r>
              <a:rPr lang="en-US" altLang="zh-CN" sz="1200" b="0" noProof="0" dirty="0" smtClean="0">
                <a:ea typeface="宋体" pitchFamily="2" charset="-122"/>
              </a:rPr>
              <a:t>25%”</a:t>
            </a:r>
            <a:r>
              <a:rPr lang="zh-CN" altLang="en-US" sz="1200" b="0" baseline="0" noProof="0" dirty="0" smtClean="0">
                <a:ea typeface="宋体" pitchFamily="2" charset="-122"/>
              </a:rPr>
              <a:t>（第四行，从左起第二个选项）。</a:t>
            </a:r>
            <a:endParaRPr lang="zh-CN" altLang="en-US" sz="1200" b="0" noProof="0" dirty="0" smtClean="0"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0" noProof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25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5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8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4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5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5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4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69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06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65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26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38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06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8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1">
                <a:lumMod val="95000"/>
                <a:lumOff val="5000"/>
              </a:schemeClr>
            </a:gs>
            <a:gs pos="22000">
              <a:schemeClr val="tx1">
                <a:lumMod val="95000"/>
                <a:lumOff val="5000"/>
              </a:schemeClr>
            </a:gs>
            <a:gs pos="87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6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>
                <a:lumMod val="95000"/>
                <a:lumOff val="5000"/>
              </a:schemeClr>
            </a:gs>
            <a:gs pos="22000">
              <a:schemeClr val="bg1">
                <a:lumMod val="95000"/>
                <a:lumOff val="5000"/>
              </a:schemeClr>
            </a:gs>
            <a:gs pos="87000">
              <a:schemeClr val="bg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2014/5/22 Thursday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6912" y="1117571"/>
            <a:ext cx="106091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Addition , subtraction , uh , that’s about it.</a:t>
            </a:r>
          </a:p>
          <a:p>
            <a:r>
              <a:rPr lang="en-US" altLang="zh-CN" sz="8800" b="1" dirty="0" smtClean="0">
                <a:solidFill>
                  <a:schemeClr val="bg1"/>
                </a:solidFill>
              </a:rPr>
              <a:t>                ----Bill Gates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0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7173" y="2195080"/>
            <a:ext cx="10139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每</a:t>
            </a:r>
            <a:r>
              <a:rPr lang="zh-CN" altLang="zh-CN" sz="60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一个棋局</a:t>
            </a:r>
            <a:r>
              <a:rPr lang="zh-CN" altLang="zh-CN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是一</a:t>
            </a:r>
            <a:r>
              <a:rPr lang="zh-CN" altLang="zh-CN" sz="60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个节点，每个棋局有许多</a:t>
            </a:r>
            <a:r>
              <a:rPr lang="zh-CN" altLang="zh-CN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子棋局</a:t>
            </a:r>
            <a:r>
              <a:rPr lang="zh-CN" altLang="zh-CN" sz="60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，节点的树型关系也就是棋局</a:t>
            </a:r>
            <a:r>
              <a:rPr lang="zh-CN" altLang="zh-CN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之间的</a:t>
            </a:r>
            <a:r>
              <a:rPr lang="zh-CN" altLang="zh-CN" sz="60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树型</a:t>
            </a:r>
            <a:r>
              <a:rPr lang="zh-CN" altLang="zh-CN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关系</a:t>
            </a:r>
            <a:r>
              <a:rPr lang="zh-CN" altLang="en-US" sz="60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。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16105" y="484094"/>
            <a:ext cx="7463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8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数据结构</a:t>
            </a:r>
            <a:r>
              <a:rPr lang="zh-CN" altLang="zh-CN" sz="88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基础</a:t>
            </a:r>
            <a:r>
              <a:rPr lang="en-US" altLang="zh-CN" sz="8800" b="1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: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658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6775" y="1859340"/>
            <a:ext cx="8122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与初赛单独存储棋盘，以及全盘遍历匹配棋谱相比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7463" y="499984"/>
            <a:ext cx="4182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Compare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775" y="3818965"/>
            <a:ext cx="9802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无论是存储的</a:t>
            </a:r>
            <a:r>
              <a:rPr lang="zh-CN" altLang="en-US" sz="5400" b="1" dirty="0" smtClean="0">
                <a:solidFill>
                  <a:srgbClr val="00B0F0"/>
                </a:solidFill>
              </a:rPr>
              <a:t>空间复杂度</a:t>
            </a:r>
            <a:endParaRPr lang="en-US" altLang="zh-CN" sz="5400" b="1" dirty="0" smtClean="0">
              <a:solidFill>
                <a:srgbClr val="00B0F0"/>
              </a:solidFill>
            </a:endParaRPr>
          </a:p>
          <a:p>
            <a:r>
              <a:rPr lang="zh-CN" altLang="en-US" sz="5400" b="1" dirty="0" smtClean="0">
                <a:solidFill>
                  <a:schemeClr val="bg1"/>
                </a:solidFill>
              </a:rPr>
              <a:t>匹配棋谱时的</a:t>
            </a:r>
            <a:r>
              <a:rPr lang="zh-CN" altLang="en-US" sz="5400" b="1" dirty="0" smtClean="0">
                <a:solidFill>
                  <a:srgbClr val="00B0F0"/>
                </a:solidFill>
              </a:rPr>
              <a:t>时间复杂度</a:t>
            </a:r>
            <a:endParaRPr lang="en-US" altLang="zh-CN" sz="5400" b="1" dirty="0" smtClean="0">
              <a:solidFill>
                <a:srgbClr val="00B0F0"/>
              </a:solidFill>
            </a:endParaRPr>
          </a:p>
          <a:p>
            <a:r>
              <a:rPr lang="zh-CN" altLang="en-US" sz="5400" b="1" dirty="0" smtClean="0">
                <a:solidFill>
                  <a:schemeClr val="bg1"/>
                </a:solidFill>
              </a:rPr>
              <a:t>都大大的减少了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6845" cy="685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6" descr="\\windesign\Shared\zachshal\Assets\Hands\H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84450">
            <a:off x="6906684" y="5627211"/>
            <a:ext cx="2667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32099E-6 L -0.00261 -0.983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491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4.16667E-7 -0.9518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71004" y="2644170"/>
            <a:ext cx="8721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One more thing 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610" y="0"/>
            <a:ext cx="8721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</a:rPr>
              <a:t>还记得刚开始的图片吗？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97" y="1890947"/>
            <a:ext cx="5414963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hidden="1"/>
          <p:cNvGrpSpPr/>
          <p:nvPr/>
        </p:nvGrpSpPr>
        <p:grpSpPr>
          <a:xfrm>
            <a:off x="-48683" y="536291"/>
            <a:ext cx="10016776" cy="5937442"/>
            <a:chOff x="-36512" y="402218"/>
            <a:chExt cx="7512582" cy="4453082"/>
          </a:xfrm>
        </p:grpSpPr>
        <p:sp>
          <p:nvSpPr>
            <p:cNvPr id="51" name="矩形 50"/>
            <p:cNvSpPr/>
            <p:nvPr/>
          </p:nvSpPr>
          <p:spPr>
            <a:xfrm>
              <a:off x="5220072" y="987426"/>
              <a:ext cx="2160240" cy="1440307"/>
            </a:xfrm>
            <a:prstGeom prst="rect">
              <a:avLst/>
            </a:prstGeom>
            <a:solidFill>
              <a:srgbClr val="F19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412850"/>
              <a:ext cx="7370787" cy="358675"/>
            </a:xfrm>
            <a:prstGeom prst="rect">
              <a:avLst/>
            </a:prstGeom>
            <a:solidFill>
              <a:srgbClr val="66B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35299" y="402218"/>
              <a:ext cx="107245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</a:rPr>
                <a:t>Title Here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571750"/>
              <a:ext cx="2377694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-36512" y="987425"/>
              <a:ext cx="1468298" cy="1440309"/>
              <a:chOff x="-36512" y="987425"/>
              <a:chExt cx="1468298" cy="144030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987425"/>
                <a:ext cx="1406199" cy="1440309"/>
              </a:xfrm>
              <a:prstGeom prst="rect">
                <a:avLst/>
              </a:prstGeom>
              <a:solidFill>
                <a:srgbClr val="6CBF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8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1038766"/>
                <a:ext cx="308848" cy="308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75749" y="1023670"/>
                <a:ext cx="756841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white"/>
                    </a:solidFill>
                  </a:rPr>
                  <a:t>Data 1</a:t>
                </a:r>
                <a:endParaRPr lang="zh-CN" altLang="en-US" sz="2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36512" y="1406467"/>
                <a:ext cx="1468298" cy="71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</a:p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endParaRPr lang="zh-CN" altLang="en-US" sz="1867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11920" y="987425"/>
              <a:ext cx="1599923" cy="1440307"/>
              <a:chOff x="1511920" y="987425"/>
              <a:chExt cx="1599923" cy="144030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11920" y="987425"/>
                <a:ext cx="1599923" cy="1440307"/>
              </a:xfrm>
              <a:prstGeom prst="rect">
                <a:avLst/>
              </a:prstGeom>
              <a:solidFill>
                <a:srgbClr val="18DC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3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0147" y="1038766"/>
                <a:ext cx="308848" cy="308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938045" y="1023670"/>
                <a:ext cx="756841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white"/>
                    </a:solidFill>
                  </a:rPr>
                  <a:t>Data 2</a:t>
                </a:r>
                <a:endParaRPr lang="zh-CN" altLang="en-US" sz="2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43545" y="1406467"/>
                <a:ext cx="1468298" cy="71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</a:p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endParaRPr lang="zh-CN" alt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3227660" y="987426"/>
              <a:ext cx="1920404" cy="1440306"/>
            </a:xfrm>
            <a:prstGeom prst="rect">
              <a:avLst/>
            </a:prstGeom>
            <a:solidFill>
              <a:srgbClr val="E6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5856" y="1391513"/>
              <a:ext cx="1468298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</a:p>
            <a:p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r>
                <a:rPr lang="en-US" altLang="zh-CN" sz="1867" dirty="0">
                  <a:solidFill>
                    <a:prstClr val="white"/>
                  </a:solidFill>
                </a:rPr>
                <a:t> </a:t>
              </a:r>
              <a:r>
                <a:rPr lang="en-US" altLang="zh-CN" sz="1867" dirty="0" err="1">
                  <a:solidFill>
                    <a:prstClr val="white"/>
                  </a:solidFill>
                </a:rPr>
                <a:t>bla</a:t>
              </a:r>
              <a:endParaRPr lang="zh-CN" altLang="en-US" sz="1867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75964" y="1030116"/>
              <a:ext cx="2200106" cy="1098522"/>
              <a:chOff x="4676150" y="1023670"/>
              <a:chExt cx="2200106" cy="1098522"/>
            </a:xfrm>
          </p:grpSpPr>
          <p:pic>
            <p:nvPicPr>
              <p:cNvPr id="5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150" y="1038766"/>
                <a:ext cx="308848" cy="308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989716" y="1023670"/>
                <a:ext cx="756841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white"/>
                    </a:solidFill>
                  </a:rPr>
                  <a:t>Data 4</a:t>
                </a:r>
                <a:endParaRPr lang="zh-CN" altLang="en-US" sz="2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73113" y="1406467"/>
                <a:ext cx="1903143" cy="71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endParaRPr lang="en-US" altLang="zh-CN" sz="1867" dirty="0">
                  <a:solidFill>
                    <a:prstClr val="white"/>
                  </a:solidFill>
                </a:endParaRPr>
              </a:p>
              <a:p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r>
                  <a:rPr lang="en-US" altLang="zh-CN" sz="1867" dirty="0">
                    <a:solidFill>
                      <a:prstClr val="white"/>
                    </a:solidFill>
                  </a:rPr>
                  <a:t> </a:t>
                </a:r>
                <a:r>
                  <a:rPr lang="en-US" altLang="zh-CN" sz="1867" dirty="0" err="1">
                    <a:solidFill>
                      <a:prstClr val="white"/>
                    </a:solidFill>
                  </a:rPr>
                  <a:t>bla</a:t>
                </a:r>
                <a:endParaRPr lang="zh-CN" altLang="en-US" sz="1867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281139" y="1026540"/>
              <a:ext cx="1099341" cy="346249"/>
              <a:chOff x="3245514" y="1563638"/>
              <a:chExt cx="1099341" cy="346249"/>
            </a:xfrm>
          </p:grpSpPr>
          <p:pic>
            <p:nvPicPr>
              <p:cNvPr id="69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514" y="1591133"/>
                <a:ext cx="308848" cy="308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588014" y="1563638"/>
                <a:ext cx="756841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white"/>
                    </a:solidFill>
                  </a:rPr>
                  <a:t>Data 3</a:t>
                </a:r>
                <a:endParaRPr lang="zh-CN" altLang="en-US" sz="24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-12762" y="2527414"/>
              <a:ext cx="2307362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267" b="1" dirty="0">
                  <a:solidFill>
                    <a:srgbClr val="04AEDA"/>
                  </a:solidFill>
                </a:rPr>
                <a:t>Conclusion ..</a:t>
              </a:r>
              <a:endParaRPr lang="zh-CN" altLang="en-US" sz="4267" b="1" dirty="0">
                <a:solidFill>
                  <a:srgbClr val="04AEDA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0" y="3507854"/>
              <a:ext cx="2377694" cy="13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24126" y="3507854"/>
              <a:ext cx="2297486" cy="13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968044" y="3507854"/>
              <a:ext cx="2414859" cy="13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1953" y="3838494"/>
              <a:ext cx="1748916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</a:p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endParaRPr lang="zh-CN" altLang="en-US" sz="1867" b="1" dirty="0">
                <a:solidFill>
                  <a:srgbClr val="04AEDA"/>
                </a:solidFill>
              </a:endParaRPr>
            </a:p>
          </p:txBody>
        </p:sp>
        <p:pic>
          <p:nvPicPr>
            <p:cNvPr id="2050" name="Picture 2" descr="C:\Users\ShiYanch\Desktop\PNG\Communications\Blue\MB_0011_pe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2" y="3551965"/>
              <a:ext cx="385881" cy="38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8859" y="3551965"/>
              <a:ext cx="385881" cy="38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09607" y="3551965"/>
              <a:ext cx="385881" cy="38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2771799" y="3838494"/>
              <a:ext cx="1748916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</a:p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endParaRPr lang="zh-CN" altLang="en-US" sz="1867" b="1" dirty="0">
                <a:solidFill>
                  <a:srgbClr val="04AEDA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20072" y="3838494"/>
              <a:ext cx="1748916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</a:p>
            <a:p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r>
                <a:rPr lang="en-US" altLang="zh-CN" sz="1867" b="1" dirty="0">
                  <a:solidFill>
                    <a:srgbClr val="04AEDA"/>
                  </a:solidFill>
                </a:rPr>
                <a:t> </a:t>
              </a:r>
              <a:r>
                <a:rPr lang="en-US" altLang="zh-CN" sz="1867" b="1" dirty="0" err="1">
                  <a:solidFill>
                    <a:srgbClr val="04AEDA"/>
                  </a:solidFill>
                </a:rPr>
                <a:t>bla</a:t>
              </a:r>
              <a:endParaRPr lang="zh-CN" altLang="en-US" sz="1867" b="1" dirty="0">
                <a:solidFill>
                  <a:srgbClr val="04AEDA"/>
                </a:solidFill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2321423" y="2868770"/>
            <a:ext cx="1334469" cy="13904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02785" y="2868770"/>
            <a:ext cx="1044079" cy="1390407"/>
            <a:chOff x="827088" y="2151577"/>
            <a:chExt cx="783059" cy="1042805"/>
          </a:xfrm>
        </p:grpSpPr>
        <p:sp>
          <p:nvSpPr>
            <p:cNvPr id="118" name="矩形 117"/>
            <p:cNvSpPr/>
            <p:nvPr/>
          </p:nvSpPr>
          <p:spPr>
            <a:xfrm>
              <a:off x="827088" y="2151577"/>
              <a:ext cx="783059" cy="104280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pic>
          <p:nvPicPr>
            <p:cNvPr id="4100" name="Picture 4" descr="C:\Users\ShiYanch\Desktop\PNG\Network\white\MS_0000s_0026_twitter3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5" t="8414" r="8805" b="8414"/>
            <a:stretch/>
          </p:blipFill>
          <p:spPr bwMode="auto">
            <a:xfrm>
              <a:off x="830030" y="2310759"/>
              <a:ext cx="717634" cy="72444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/>
          <p:cNvGrpSpPr/>
          <p:nvPr/>
        </p:nvGrpSpPr>
        <p:grpSpPr>
          <a:xfrm>
            <a:off x="5771549" y="2878410"/>
            <a:ext cx="1392155" cy="1390407"/>
            <a:chOff x="3923928" y="2151577"/>
            <a:chExt cx="865157" cy="1042805"/>
          </a:xfrm>
        </p:grpSpPr>
        <p:sp>
          <p:nvSpPr>
            <p:cNvPr id="120" name="矩形 119"/>
            <p:cNvSpPr/>
            <p:nvPr/>
          </p:nvSpPr>
          <p:spPr>
            <a:xfrm>
              <a:off x="3923928" y="2151577"/>
              <a:ext cx="865157" cy="104280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pic>
          <p:nvPicPr>
            <p:cNvPr id="4101" name="Picture 5" descr="C:\Users\ShiYanch\Desktop\PNG\System\White\MB_0007_window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502" y="2356974"/>
              <a:ext cx="632008" cy="632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/>
          <p:cNvGrpSpPr/>
          <p:nvPr/>
        </p:nvGrpSpPr>
        <p:grpSpPr>
          <a:xfrm>
            <a:off x="1102785" y="4334816"/>
            <a:ext cx="2553108" cy="1539253"/>
            <a:chOff x="827088" y="3251112"/>
            <a:chExt cx="1914831" cy="1154440"/>
          </a:xfrm>
        </p:grpSpPr>
        <p:sp>
          <p:nvSpPr>
            <p:cNvPr id="119" name="矩形 118"/>
            <p:cNvSpPr/>
            <p:nvPr/>
          </p:nvSpPr>
          <p:spPr>
            <a:xfrm>
              <a:off x="827088" y="3317091"/>
              <a:ext cx="1914831" cy="104280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pic>
          <p:nvPicPr>
            <p:cNvPr id="4102" name="Picture 6" descr="C:\Users\ShiYanch\Desktop\PNG\System\White\MB_0044_rotate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1" t="11546" r="10501" b="11546"/>
            <a:stretch/>
          </p:blipFill>
          <p:spPr bwMode="auto">
            <a:xfrm>
              <a:off x="1191902" y="3251112"/>
              <a:ext cx="1185792" cy="115444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3" name="Picture 7" descr="C:\Users\ShiYanch\Desktop\1-10\1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/>
          <a:stretch/>
        </p:blipFill>
        <p:spPr bwMode="auto">
          <a:xfrm>
            <a:off x="3830936" y="1316567"/>
            <a:ext cx="3363048" cy="13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1102784" y="1168876"/>
            <a:ext cx="2553108" cy="1538099"/>
            <a:chOff x="827088" y="876657"/>
            <a:chExt cx="1914831" cy="1153574"/>
          </a:xfrm>
        </p:grpSpPr>
        <p:sp>
          <p:nvSpPr>
            <p:cNvPr id="8" name="矩形 7"/>
            <p:cNvSpPr/>
            <p:nvPr/>
          </p:nvSpPr>
          <p:spPr>
            <a:xfrm>
              <a:off x="827088" y="987426"/>
              <a:ext cx="1914831" cy="1042805"/>
            </a:xfrm>
            <a:prstGeom prst="rect">
              <a:avLst/>
            </a:prstGeom>
            <a:solidFill>
              <a:srgbClr val="18D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584" y="876657"/>
              <a:ext cx="1388842" cy="80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400" b="1" dirty="0">
                  <a:solidFill>
                    <a:prstClr val="white"/>
                  </a:solidFill>
                </a:rPr>
                <a:t>T</a:t>
              </a:r>
              <a:r>
                <a:rPr lang="en-US" altLang="zh-CN" sz="4800" b="1" dirty="0">
                  <a:solidFill>
                    <a:prstClr val="white"/>
                  </a:solidFill>
                </a:rPr>
                <a:t>hank</a:t>
              </a:r>
              <a:endParaRPr lang="zh-CN" altLang="en-US" sz="4800" b="1" dirty="0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52395" y="1399448"/>
              <a:ext cx="837104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</a:rPr>
                <a:t>You</a:t>
              </a:r>
              <a:endParaRPr lang="zh-CN" altLang="en-US" sz="48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4105" name="Picture 9" descr="C:\Users\ShiYanch\Desktop\1-10\16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r="16617" b="3328"/>
          <a:stretch/>
        </p:blipFill>
        <p:spPr bwMode="auto">
          <a:xfrm>
            <a:off x="4046157" y="2823399"/>
            <a:ext cx="1276553" cy="13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3832338" y="4422786"/>
            <a:ext cx="3361645" cy="1390406"/>
            <a:chOff x="2874254" y="3317090"/>
            <a:chExt cx="1914831" cy="1042805"/>
          </a:xfrm>
        </p:grpSpPr>
        <p:sp>
          <p:nvSpPr>
            <p:cNvPr id="122" name="矩形 121"/>
            <p:cNvSpPr/>
            <p:nvPr/>
          </p:nvSpPr>
          <p:spPr>
            <a:xfrm>
              <a:off x="2874254" y="3317090"/>
              <a:ext cx="1914831" cy="10428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3859" y="3551965"/>
              <a:ext cx="1615436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3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The end</a:t>
              </a:r>
            </a:p>
          </p:txBody>
        </p:sp>
      </p:grpSp>
      <p:pic>
        <p:nvPicPr>
          <p:cNvPr id="128" name="Picture 8" descr="C:\Users\ShiYanch\Desktop\PNG\System\White\MB_0006_back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076" b="-1851"/>
          <a:stretch/>
        </p:blipFill>
        <p:spPr bwMode="auto">
          <a:xfrm rot="10800000">
            <a:off x="9919304" y="4713193"/>
            <a:ext cx="1024451" cy="103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8" descr="C:\Users\ShiYanch\Desktop\PNG\System\White\MB_0006_back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6"/>
          <a:stretch/>
        </p:blipFill>
        <p:spPr bwMode="auto">
          <a:xfrm>
            <a:off x="9363848" y="5133019"/>
            <a:ext cx="688413" cy="6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7717746" y="1168876"/>
            <a:ext cx="4251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http://xuyi1994.iteye.com/</a:t>
            </a:r>
          </a:p>
          <a:p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6547" y="3429000"/>
            <a:ext cx="436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Author:</a:t>
            </a:r>
          </a:p>
          <a:p>
            <a:r>
              <a:rPr lang="zh-CN" altLang="en-US" sz="3600" dirty="0" smtClean="0"/>
              <a:t> 田唐昊 徐</a:t>
            </a:r>
            <a:r>
              <a:rPr lang="zh-CN" altLang="en-US" sz="3600" dirty="0"/>
              <a:t>意</a:t>
            </a:r>
          </a:p>
        </p:txBody>
      </p:sp>
    </p:spTree>
    <p:extLst>
      <p:ext uri="{BB962C8B-B14F-4D97-AF65-F5344CB8AC3E}">
        <p14:creationId xmlns:p14="http://schemas.microsoft.com/office/powerpoint/2010/main" val="36521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2623" y="1256354"/>
            <a:ext cx="4558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Dawn V1_4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45" y="703432"/>
            <a:ext cx="5413001" cy="41528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9834" y="5601646"/>
            <a:ext cx="6958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指导老师：徐成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200" y="742607"/>
            <a:ext cx="8882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</a:rPr>
              <a:t>通信版五子棋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1697" y="2610683"/>
            <a:ext cx="8414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功能：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b="1" dirty="0" smtClean="0">
                <a:solidFill>
                  <a:schemeClr val="bg1"/>
                </a:solidFill>
              </a:rPr>
              <a:t>第一</a:t>
            </a:r>
            <a:r>
              <a:rPr lang="zh-CN" altLang="en-US" sz="5400" b="1" dirty="0">
                <a:solidFill>
                  <a:schemeClr val="bg1"/>
                </a:solidFill>
              </a:rPr>
              <a:t>个进入的玩家执白棋，第二个进入的玩家执黑棋，后面进入的玩家观看游戏</a:t>
            </a:r>
          </a:p>
          <a:p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0985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774668" y="18322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</a:rPr>
              <a:t>流程</a:t>
            </a:r>
            <a:r>
              <a:rPr lang="zh-CN" altLang="en-US" sz="8000" b="1" dirty="0">
                <a:solidFill>
                  <a:schemeClr val="bg1"/>
                </a:solidFill>
              </a:rPr>
              <a:t>图</a:t>
            </a:r>
            <a:endParaRPr lang="zh-CN" altLang="en-US" sz="8000" b="1" dirty="0" smtClean="0">
              <a:solidFill>
                <a:schemeClr val="bg1"/>
              </a:solidFill>
            </a:endParaRPr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1489075" y="1735138"/>
            <a:ext cx="9563100" cy="4452937"/>
            <a:chOff x="0" y="0"/>
            <a:chExt cx="15061" cy="7014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0" y="1575"/>
              <a:ext cx="2726" cy="14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客户端i</a:t>
              </a: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0" y="5582"/>
              <a:ext cx="2726" cy="14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客户端1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7012" y="5582"/>
              <a:ext cx="2726" cy="1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客户端3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506" y="5582"/>
              <a:ext cx="2726" cy="1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客户端2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2335" y="5582"/>
              <a:ext cx="2727" cy="1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客户端n</a:t>
              </a:r>
            </a:p>
          </p:txBody>
        </p:sp>
        <p:sp>
          <p:nvSpPr>
            <p:cNvPr id="29" name="Text Box 9"/>
            <p:cNvSpPr>
              <a:spLocks noChangeArrowheads="1"/>
            </p:cNvSpPr>
            <p:nvPr/>
          </p:nvSpPr>
          <p:spPr bwMode="auto">
            <a:xfrm>
              <a:off x="10127" y="5440"/>
              <a:ext cx="1564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latin typeface="Arial" panose="020B0604020202020204" pitchFamily="34" charset="0"/>
                </a:rPr>
                <a:t>……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622" y="0"/>
              <a:ext cx="2727" cy="14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V="1">
              <a:off x="2727" y="573"/>
              <a:ext cx="3895" cy="14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H="1">
              <a:off x="1558" y="1431"/>
              <a:ext cx="6492" cy="4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4804" y="1431"/>
              <a:ext cx="3246" cy="4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8050" y="1431"/>
              <a:ext cx="260" cy="4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8050" y="1431"/>
              <a:ext cx="5584" cy="4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6"/>
            <p:cNvSpPr>
              <a:spLocks noChangeArrowheads="1"/>
            </p:cNvSpPr>
            <p:nvPr/>
          </p:nvSpPr>
          <p:spPr bwMode="auto">
            <a:xfrm>
              <a:off x="3376" y="859"/>
              <a:ext cx="206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" name="Text Box 17"/>
            <p:cNvSpPr>
              <a:spLocks noChangeArrowheads="1"/>
            </p:cNvSpPr>
            <p:nvPr/>
          </p:nvSpPr>
          <p:spPr bwMode="auto">
            <a:xfrm>
              <a:off x="3246" y="3149"/>
              <a:ext cx="206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8"/>
            <p:cNvSpPr>
              <a:spLocks noChangeArrowheads="1"/>
            </p:cNvSpPr>
            <p:nvPr/>
          </p:nvSpPr>
          <p:spPr bwMode="auto">
            <a:xfrm>
              <a:off x="4675" y="4008"/>
              <a:ext cx="206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Text Box 19"/>
            <p:cNvSpPr>
              <a:spLocks noChangeArrowheads="1"/>
            </p:cNvSpPr>
            <p:nvPr/>
          </p:nvSpPr>
          <p:spPr bwMode="auto">
            <a:xfrm>
              <a:off x="7401" y="4008"/>
              <a:ext cx="206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Text Box 20"/>
            <p:cNvSpPr>
              <a:spLocks noChangeArrowheads="1"/>
            </p:cNvSpPr>
            <p:nvPr/>
          </p:nvSpPr>
          <p:spPr bwMode="auto">
            <a:xfrm>
              <a:off x="10518" y="3722"/>
              <a:ext cx="206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23" y="1575"/>
              <a:ext cx="2726" cy="1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客户端i</a:t>
              </a: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7035" y="5582"/>
              <a:ext cx="2726" cy="1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客户端3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6645" y="0"/>
              <a:ext cx="2727" cy="14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23" y="5582"/>
              <a:ext cx="2726" cy="14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客户端1</a:t>
              </a: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6" y="1575"/>
              <a:ext cx="2726" cy="14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  <a:sym typeface="Calibri" panose="020F05020202040A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客户端i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86" y="418966"/>
            <a:ext cx="9294719" cy="61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87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6980" y="1410633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AI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317" y="3627113"/>
            <a:ext cx="11633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Artificial intelligence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1315" y="361366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086" y="536574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</a:rPr>
              <a:t>核心算法：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085" y="2152400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1.</a:t>
            </a:r>
            <a:r>
              <a:rPr lang="zh-CN" altLang="en-US" sz="9600" dirty="0" smtClean="0">
                <a:solidFill>
                  <a:schemeClr val="bg1"/>
                </a:solidFill>
              </a:rPr>
              <a:t>权值法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085" y="4029164"/>
            <a:ext cx="8175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</a:t>
            </a:r>
            <a:r>
              <a:rPr lang="en-US" altLang="zh-CN" sz="9600" dirty="0" smtClean="0">
                <a:solidFill>
                  <a:schemeClr val="bg1"/>
                </a:solidFill>
              </a:rPr>
              <a:t>.</a:t>
            </a:r>
            <a:r>
              <a:rPr lang="zh-CN" altLang="en-US" sz="9600" dirty="0" smtClean="0">
                <a:solidFill>
                  <a:schemeClr val="bg1"/>
                </a:solidFill>
              </a:rPr>
              <a:t>兄弟孩纸树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944" y="128044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</a:rPr>
              <a:t>权值法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944" y="1423453"/>
            <a:ext cx="766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180+</a:t>
            </a:r>
            <a:r>
              <a:rPr lang="zh-CN" altLang="en-US" sz="9600" dirty="0" smtClean="0">
                <a:solidFill>
                  <a:schemeClr val="bg1"/>
                </a:solidFill>
              </a:rPr>
              <a:t>种情况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8" y="2790700"/>
            <a:ext cx="4268050" cy="384407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49288" y="358876"/>
            <a:ext cx="8686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（</a:t>
            </a:r>
            <a:r>
              <a:rPr kumimoji="0" lang="zh-CN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连续攻击取胜引擎</a:t>
            </a:r>
            <a:r>
              <a:rPr kumimoji="0" lang="zh-CN" altLang="en-US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）</a:t>
            </a:r>
            <a:r>
              <a:rPr kumimoji="0" lang="zh-CN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sz="6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连续攻击取胜引擎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59488" y="2846388"/>
            <a:ext cx="4267200" cy="3843337"/>
            <a:chOff x="0" y="0"/>
            <a:chExt cx="6720" cy="6054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5096" y="671"/>
              <a:ext cx="29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A0204" pitchFamily="34" charset="0"/>
                <a:sym typeface="宋体" panose="02010600030101010101" pitchFamily="2" charset="-122"/>
              </a:endParaRPr>
            </a:p>
          </p:txBody>
        </p:sp>
        <p:pic>
          <p:nvPicPr>
            <p:cNvPr id="12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1" cy="6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63" y="2388"/>
              <a:ext cx="55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391" y="3710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2" y="1623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73" y="2341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1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18" y="1645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087" y="1623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3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03" y="1645"/>
              <a:ext cx="823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10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043" y="3059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9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40" y="3037"/>
              <a:ext cx="55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3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29" y="3711"/>
              <a:ext cx="823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5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70" y="227292"/>
            <a:ext cx="11900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</a:rPr>
              <a:t>兄弟孩纸树（引擎树）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792541"/>
            <a:ext cx="3160058" cy="32729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22" y="1495042"/>
            <a:ext cx="5681383" cy="53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6924</Words>
  <Application>Microsoft Office PowerPoint</Application>
  <PresentationFormat>宽屏</PresentationFormat>
  <Paragraphs>509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406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JUJUMAO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xu</dc:creator>
  <cp:lastModifiedBy>yi xu</cp:lastModifiedBy>
  <cp:revision>37</cp:revision>
  <dcterms:created xsi:type="dcterms:W3CDTF">2014-05-17T15:19:11Z</dcterms:created>
  <dcterms:modified xsi:type="dcterms:W3CDTF">2014-05-22T13:44:59Z</dcterms:modified>
</cp:coreProperties>
</file>