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Average"/>
      <p:regular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Average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432e9afe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432e9afe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32e9afe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432e9afe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431cfab0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431cfab0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431cfab0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431cfab0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431cfab0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431cfab0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431cfab0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431cfab0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434389b5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434389b5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434389b5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434389b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434389b5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434389b5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434389b5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434389b5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431cfab0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431cfab0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434389b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434389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431cfab0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431cfab0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434389b5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434389b5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434389b5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434389b5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432e9af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432e9af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432e9afe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432e9af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431cfab0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431cfab0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432e9af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432e9af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432e9afe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432e9afe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432e9afe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432e9afe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32e9afe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32e9afe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432e9afe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432e9afe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432e9afe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432e9afe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youtube.com/watch?v=j_1jOWG-_PM" TargetMode="External"/><Relationship Id="rId4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youtube.com/watch?v=Uxt2wTI0m5o" TargetMode="External"/><Relationship Id="rId4" Type="http://schemas.openxmlformats.org/officeDocument/2006/relationships/image" Target="../media/image29.jpg"/><Relationship Id="rId5" Type="http://schemas.openxmlformats.org/officeDocument/2006/relationships/hyperlink" Target="http://www.youtube.com/watch?v=5iV_hB08Uns" TargetMode="External"/><Relationship Id="rId6" Type="http://schemas.openxmlformats.org/officeDocument/2006/relationships/image" Target="../media/image2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ducation.lego.com/v3/assets/blt293eea581807678a/blt9b683d3a8c4c4078/5f8801eba0ee6b216678e013/ev3-model-core-set-gyro-boy.pdf" TargetMode="External"/><Relationship Id="rId4" Type="http://schemas.openxmlformats.org/officeDocument/2006/relationships/hyperlink" Target="http://robotsquare.com/2014/07/01/tutorial-ev3-self-balancing-robot/" TargetMode="External"/><Relationship Id="rId5" Type="http://schemas.openxmlformats.org/officeDocument/2006/relationships/hyperlink" Target="https://ddd.uab.cat/pub/tfg/2020/234238/TFG_LuisGeovannyTrivinoMacias.pdf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rticulo.mercadolibre.com.co/MCO-581648965-lego-mindstorms-ev3-motor-servo-grande-_JM" TargetMode="External"/><Relationship Id="rId4" Type="http://schemas.openxmlformats.org/officeDocument/2006/relationships/hyperlink" Target="https://www.esmindstorms.com/baliza-infrarroja-remota-ev3/" TargetMode="External"/><Relationship Id="rId5" Type="http://schemas.openxmlformats.org/officeDocument/2006/relationships/hyperlink" Target="https://www.esmindstorms.com/sensor-infrarrojo-ev3/" TargetMode="External"/><Relationship Id="rId6" Type="http://schemas.openxmlformats.org/officeDocument/2006/relationships/hyperlink" Target="https://www.esmindstorms.com/sensor-de-color-ev3/" TargetMode="External"/><Relationship Id="rId7" Type="http://schemas.openxmlformats.org/officeDocument/2006/relationships/hyperlink" Target="https://ev3lessons.com/en/ProgrammingLessons/advanced/GyroRevisited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3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BALANCER ROBOT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Proyecto Robótica Móvil</a:t>
            </a:r>
            <a:endParaRPr sz="3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Santiago Hernández Lamprea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Diego Fabian Osorio Fonseca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Javier Caicedo Pedrozo</a:t>
            </a:r>
            <a:endParaRPr sz="190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9033" l="0" r="0" t="0"/>
          <a:stretch/>
        </p:blipFill>
        <p:spPr>
          <a:xfrm>
            <a:off x="6887900" y="2571750"/>
            <a:ext cx="2077300" cy="24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00"/>
              <a:t>Espacio de estados</a:t>
            </a:r>
            <a:endParaRPr sz="4100"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9033" l="0" r="0" t="0"/>
          <a:stretch/>
        </p:blipFill>
        <p:spPr>
          <a:xfrm>
            <a:off x="7117100" y="2718500"/>
            <a:ext cx="1855000" cy="2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4868225" y="740575"/>
            <a:ext cx="288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Definimos los estados como: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262" y="2490237"/>
            <a:ext cx="2080364" cy="23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2875" y="2113125"/>
            <a:ext cx="4631490" cy="27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363" y="1356175"/>
            <a:ext cx="3358516" cy="49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313" y="644750"/>
            <a:ext cx="3257950" cy="14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00"/>
              <a:t>Simulación Simulink</a:t>
            </a:r>
            <a:endParaRPr sz="4100"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9033" l="0" r="0" t="0"/>
          <a:stretch/>
        </p:blipFill>
        <p:spPr>
          <a:xfrm>
            <a:off x="311700" y="2760575"/>
            <a:ext cx="1855000" cy="2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7150"/>
            <a:ext cx="9144000" cy="390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PID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650" y="3980175"/>
            <a:ext cx="1295125" cy="9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SIMULACIÓN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0" l="0" r="0" t="3836"/>
          <a:stretch/>
        </p:blipFill>
        <p:spPr>
          <a:xfrm>
            <a:off x="-71525" y="1234850"/>
            <a:ext cx="9266724" cy="390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00"/>
              <a:t>Implementación en Bloques</a:t>
            </a:r>
            <a:endParaRPr sz="4100"/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9033" l="0" r="0" t="0"/>
          <a:stretch/>
        </p:blipFill>
        <p:spPr>
          <a:xfrm>
            <a:off x="7180225" y="2739525"/>
            <a:ext cx="1855000" cy="2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Lazo de Control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0800"/>
            <a:ext cx="8839199" cy="149182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3679525"/>
            <a:ext cx="79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00"/>
              <a:t>PID</a:t>
            </a:r>
            <a:endParaRPr sz="2000"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125" y="3142277"/>
            <a:ext cx="4723850" cy="16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5">
            <a:alphaModFix/>
          </a:blip>
          <a:srcRect b="0" l="21450" r="53568" t="0"/>
          <a:stretch/>
        </p:blipFill>
        <p:spPr>
          <a:xfrm>
            <a:off x="6376825" y="3051950"/>
            <a:ext cx="1619275" cy="5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5">
            <a:alphaModFix/>
          </a:blip>
          <a:srcRect b="0" l="0" r="83397" t="0"/>
          <a:stretch/>
        </p:blipFill>
        <p:spPr>
          <a:xfrm>
            <a:off x="6618197" y="4354350"/>
            <a:ext cx="1187557" cy="5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5">
            <a:alphaModFix/>
          </a:blip>
          <a:srcRect b="0" l="75729" r="920" t="0"/>
          <a:stretch/>
        </p:blipFill>
        <p:spPr>
          <a:xfrm>
            <a:off x="6376825" y="3789525"/>
            <a:ext cx="1670301" cy="564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5">
            <a:alphaModFix/>
          </a:blip>
          <a:srcRect b="0" l="50569" r="28130" t="0"/>
          <a:stretch/>
        </p:blipFill>
        <p:spPr>
          <a:xfrm>
            <a:off x="6376825" y="3398150"/>
            <a:ext cx="1610151" cy="5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4">
            <a:alphaModFix/>
          </a:blip>
          <a:srcRect b="19087" l="31488" r="9949" t="74712"/>
          <a:stretch/>
        </p:blipFill>
        <p:spPr>
          <a:xfrm>
            <a:off x="6070188" y="4294300"/>
            <a:ext cx="2766325" cy="1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4">
            <a:alphaModFix/>
          </a:blip>
          <a:srcRect b="57836" l="54019" r="39523" t="20541"/>
          <a:stretch/>
        </p:blipFill>
        <p:spPr>
          <a:xfrm>
            <a:off x="8269575" y="3781800"/>
            <a:ext cx="305025" cy="3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Remoto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50" y="1272825"/>
            <a:ext cx="4683600" cy="33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950" y="1272825"/>
            <a:ext cx="4086109" cy="33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Seguidor de línea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00" y="1537450"/>
            <a:ext cx="4459800" cy="2812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500" y="1537450"/>
            <a:ext cx="4287597" cy="28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Seguidor de línea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164" y="1579400"/>
            <a:ext cx="7739673" cy="25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432200"/>
            <a:ext cx="8520600" cy="31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Definir el modelo matemático de un sistema selfbalancing a partir de la descripción física de un péndulo invertido.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Diseñar un controlador PID que permita mantener el cuerpo del robot de forma vertical apoyado sobre las dos ruedas.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Validar experimentalmente el controlador diseñado para comprobar el funcionamiento del sistema selfbalancing sobre un LEGO EV3.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Complementar el selfbalancing con módulos adicionales que le permitan al robot ser comandado por control remoto, seguir una línea blanca sobre fondo negro y subir por una pendiente de entre 15 y 20°.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525" y="267175"/>
            <a:ext cx="1675475" cy="18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00"/>
              <a:t>Pruebas de Funcionamiento</a:t>
            </a:r>
            <a:endParaRPr sz="4100"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9033" l="0" r="0" t="0"/>
          <a:stretch/>
        </p:blipFill>
        <p:spPr>
          <a:xfrm>
            <a:off x="311700" y="2760575"/>
            <a:ext cx="1855000" cy="2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</a:t>
            </a:r>
            <a:endParaRPr/>
          </a:p>
        </p:txBody>
      </p:sp>
      <p:pic>
        <p:nvPicPr>
          <p:cNvPr descr="PROYECTO DE CURSO &#10;FUNDAMENTOS DE ROBÓTICA MOVIL 2023-1 &#10;UNIVERSIDAD NACIONAL DE COLOMBIA   &#10;&#10;Santiago Hernández Lamprea  &#10;Diego Fabian Osorio Fonseca &#10;Javier Caicedo Pedrozo" id="209" name="Google Shape;209;p33" title="Balancer robo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950" y="1107000"/>
            <a:ext cx="6772100" cy="38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00"/>
              <a:t>Aplicaciones</a:t>
            </a:r>
            <a:endParaRPr sz="4100"/>
          </a:p>
        </p:txBody>
      </p:sp>
      <p:pic>
        <p:nvPicPr>
          <p:cNvPr id="215" name="Google Shape;215;p34"/>
          <p:cNvPicPr preferRelativeResize="0"/>
          <p:nvPr/>
        </p:nvPicPr>
        <p:blipFill rotWithShape="1">
          <a:blip r:embed="rId3">
            <a:alphaModFix/>
          </a:blip>
          <a:srcRect b="9033" l="0" r="0" t="0"/>
          <a:stretch/>
        </p:blipFill>
        <p:spPr>
          <a:xfrm>
            <a:off x="7148650" y="2781625"/>
            <a:ext cx="1855000" cy="2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Inspección, Vigilancia, Transporte, Mensajería, Investigación</a:t>
            </a:r>
            <a:endParaRPr/>
          </a:p>
        </p:txBody>
      </p:sp>
      <p:pic>
        <p:nvPicPr>
          <p:cNvPr descr="Bigger, faster, stronger: This is Ascento Pro! Our newest creation can climb full flights of stairs, drive at up to 12km/h and all this for up to 8h per battery charge. Oh and also it is now autonomous.&#10;&#10;Stay tuned for more!&#10;&#10;Want to talk to Ascento directly? Send an email to info@ascento.ch or fill out the contact form on our website.&#10;&#10;Make sure to also check out our other channels:&#10;Website: https://www.ascento.ch&#10;Youtube: https://www.youtube.com/c/AscentoRobotics&#10;LinkedIn: https://www.linkedin.com/company/ascento-robotics&#10;Instagram: https://www.instagram.com/ascento_robotics&#10;Twitter: https://twitter.com/ascento_robot&#10;Facebook: https://www.facebook.com/ascentorobotics&#10;&#10;Thanks Autonomous Systems Lab (ASL) and ETH Zürich for always supporting us!" id="221" name="Google Shape;221;p35" title="This is Ascento Pr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50" y="1650213"/>
            <a:ext cx="441960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ndle is a mobile manipulation robot designed for logistics. Handle autonomously performs mixed SKU pallet building and depalletizing after initialization and localizing against the pallets. The on-board vision system on Handle tracks the marked pallets for navigation and finds individual boxes for grasping and placing.&#10;&#10;When Handle places a boxes onto a pallet, it uses force control to nestle each box up against its neighbors.  The boxes used in the video weigh about 5 Kg (11 lbs), but the robot is designed to handle boxes up to (15 Kg) (33 lb).  This version of Handle works with pallets that are 1.2 m deep and 1.7 m tall (48 inches deep and 68 inches tall)." id="222" name="Google Shape;222;p35" title="Handle Robot Reimagined for Logistics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4500" y="1650225"/>
            <a:ext cx="441960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>
            <p:ph type="title"/>
          </p:nvPr>
        </p:nvSpPr>
        <p:spPr>
          <a:xfrm>
            <a:off x="68550" y="4301300"/>
            <a:ext cx="441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00"/>
              <a:t>Ascento Pro (Ascento Robotics)</a:t>
            </a:r>
            <a:endParaRPr sz="2000"/>
          </a:p>
        </p:txBody>
      </p:sp>
      <p:sp>
        <p:nvSpPr>
          <p:cNvPr id="224" name="Google Shape;224;p35"/>
          <p:cNvSpPr txBox="1"/>
          <p:nvPr>
            <p:ph type="title"/>
          </p:nvPr>
        </p:nvSpPr>
        <p:spPr>
          <a:xfrm>
            <a:off x="4654500" y="4301300"/>
            <a:ext cx="441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00"/>
              <a:t>Handle</a:t>
            </a:r>
            <a:r>
              <a:rPr lang="es" sz="2000"/>
              <a:t> (Boston Dynamics)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[1] </a:t>
            </a:r>
            <a:r>
              <a:rPr lang="es"/>
              <a:t>LEGO. (N.R). EV3 mode core set gyro boy. Recuperado de: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https://education.lego.com/v3/assets/blt293eea581807678a/blt9b683d3a8c4c4078/5f8801eba0ee6b216678e013/ev3-model-core-set-gyro-boy.pdf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[2] Robotsquare. Self-balancing Robot. Recuperado de: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http://robotsquare.com/2014/07/01/tutorial-ev3-self-balancing-robot/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[3] Triviño. L. Modelado, simulación y control de un péndulo invertido. Universidad Autónoma de Barcelona. Septiembre 2020. Disponible en: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https://ddd.uab.cat/pub/tfg/2020/234238/TFG_LuisGeovannyTrivinoMacias.pdf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 de imágenes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[1] Motor LEGO EV3. Recuperado de;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https://articulo.mercadolibre.com.co/MCO-581648965-lego-mindstorms-ev3-motor-servo-grande-_JM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[2} Control remoto infrarrojo LEGO EV3. Recuperado de: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https://www.esmindstorms.com/baliza-infrarroja-remota-ev3/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[3] Sensor infrarrojo LEGO EV3. Recuperado de: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https://www.esmindstorms.com/sensor-infrarrojo-ev3/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[4] Sensor de color LEGO EV3. Recuperado de: </a:t>
            </a:r>
            <a:r>
              <a:rPr lang="es" u="sng">
                <a:solidFill>
                  <a:schemeClr val="hlink"/>
                </a:solidFill>
                <a:hlinkClick r:id="rId6"/>
              </a:rPr>
              <a:t>https://www.esmindstorms.com/sensor-de-color-ev3/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[5]Gyro Sensor LEGO EV3. Recuperado de: </a:t>
            </a:r>
            <a:r>
              <a:rPr lang="es" u="sng">
                <a:solidFill>
                  <a:schemeClr val="hlink"/>
                </a:solidFill>
                <a:hlinkClick r:id="rId7"/>
              </a:rPr>
              <a:t>https://ev3lessons.com/en/ProgrammingLessons/advanced/GyroRevisited.pdf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00"/>
              <a:t>Construcción del robot</a:t>
            </a:r>
            <a:endParaRPr sz="4100"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9033" l="0" r="0" t="0"/>
          <a:stretch/>
        </p:blipFill>
        <p:spPr>
          <a:xfrm>
            <a:off x="311700" y="2760575"/>
            <a:ext cx="1855000" cy="2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ACTUADORES Y SENSORES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93063" y="34719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2 motores con encoder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969520" y="3471900"/>
            <a:ext cx="173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Control por IR.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6727432" y="3471900"/>
            <a:ext cx="173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Sensor de IR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50" y="1695307"/>
            <a:ext cx="2408175" cy="188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825" y="1821239"/>
            <a:ext cx="1588400" cy="16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4548" y="1933792"/>
            <a:ext cx="1843875" cy="1275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Actuadores y sensores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2021370" y="3336850"/>
            <a:ext cx="173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Sensor de color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4870413" y="3262850"/>
            <a:ext cx="142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Gyro Sensor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350" y="1402076"/>
            <a:ext cx="1684532" cy="17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588" y="1344950"/>
            <a:ext cx="1716570" cy="1819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00"/>
              <a:t>Modelo del Sistema</a:t>
            </a:r>
            <a:endParaRPr sz="4100"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9033" l="0" r="0" t="0"/>
          <a:stretch/>
        </p:blipFill>
        <p:spPr>
          <a:xfrm>
            <a:off x="7138150" y="2750075"/>
            <a:ext cx="1855000" cy="2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00" y="310875"/>
            <a:ext cx="3065650" cy="259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739375" y="3494825"/>
            <a:ext cx="1996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PÉNDULO INVERTIDO</a:t>
            </a:r>
            <a:endParaRPr sz="2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013" y="310875"/>
            <a:ext cx="5513674" cy="259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7025" y="3171377"/>
            <a:ext cx="5513650" cy="141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00"/>
              <a:t>Linealización</a:t>
            </a:r>
            <a:endParaRPr sz="4100"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9033" l="0" r="0" t="0"/>
          <a:stretch/>
        </p:blipFill>
        <p:spPr>
          <a:xfrm>
            <a:off x="311700" y="2760575"/>
            <a:ext cx="1855000" cy="2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867300" y="638425"/>
            <a:ext cx="693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supone que: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337" y="204775"/>
            <a:ext cx="2080364" cy="23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867300" y="1220513"/>
            <a:ext cx="52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Ө</a:t>
            </a:r>
            <a:r>
              <a:rPr lang="e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≈ 0, entonces sin(</a:t>
            </a:r>
            <a:r>
              <a:rPr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Ө</a:t>
            </a:r>
            <a:r>
              <a:rPr lang="e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 = </a:t>
            </a:r>
            <a:r>
              <a:rPr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Ө</a:t>
            </a:r>
            <a:r>
              <a:rPr lang="e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y cos(</a:t>
            </a:r>
            <a:r>
              <a:rPr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Ө</a:t>
            </a:r>
            <a:r>
              <a:rPr lang="e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 = 1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00" y="2223875"/>
            <a:ext cx="3770450" cy="193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3900" y="2223875"/>
            <a:ext cx="3535875" cy="12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