
<file path=[Content_Types].xml><?xml version="1.0" encoding="utf-8"?>
<Types xmlns="http://schemas.openxmlformats.org/package/2006/content-types">
  <Default Extension="emf" ContentType="image/x-emf"/>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74" autoAdjust="0"/>
    <p:restoredTop sz="94660"/>
  </p:normalViewPr>
  <p:slideViewPr>
    <p:cSldViewPr snapToGrid="0">
      <p:cViewPr varScale="1">
        <p:scale>
          <a:sx n="52" d="100"/>
          <a:sy n="52" d="100"/>
        </p:scale>
        <p:origin x="114"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110E3-DCD1-4DCD-BD6F-A0D8C064B635}" type="datetimeFigureOut">
              <a:rPr lang="en-US" smtClean="0"/>
              <a:t>9/29/2018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298290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110E3-DCD1-4DCD-BD6F-A0D8C064B635}" type="datetimeFigureOut">
              <a:rPr lang="en-US" smtClean="0"/>
              <a:t>9/29/2018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3672147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110E3-DCD1-4DCD-BD6F-A0D8C064B635}" type="datetimeFigureOut">
              <a:rPr lang="en-US" smtClean="0"/>
              <a:t>9/29/2018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1494494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110E3-DCD1-4DCD-BD6F-A0D8C064B635}" type="datetimeFigureOut">
              <a:rPr lang="en-US" smtClean="0"/>
              <a:t>9/29/2018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209466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110E3-DCD1-4DCD-BD6F-A0D8C064B635}" type="datetimeFigureOut">
              <a:rPr lang="en-US" smtClean="0"/>
              <a:t>9/29/2018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947558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B110E3-DCD1-4DCD-BD6F-A0D8C064B635}" type="datetimeFigureOut">
              <a:rPr lang="en-US" smtClean="0"/>
              <a:t>9/29/2018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333932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B110E3-DCD1-4DCD-BD6F-A0D8C064B635}" type="datetimeFigureOut">
              <a:rPr lang="en-US" smtClean="0"/>
              <a:t>9/29/2018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230697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B110E3-DCD1-4DCD-BD6F-A0D8C064B635}" type="datetimeFigureOut">
              <a:rPr lang="en-US" smtClean="0"/>
              <a:t>9/29/2018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715316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10E3-DCD1-4DCD-BD6F-A0D8C064B635}" type="datetimeFigureOut">
              <a:rPr lang="en-US" smtClean="0"/>
              <a:t>9/29/2018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732693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110E3-DCD1-4DCD-BD6F-A0D8C064B635}" type="datetimeFigureOut">
              <a:rPr lang="en-US" smtClean="0"/>
              <a:t>9/29/2018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203326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110E3-DCD1-4DCD-BD6F-A0D8C064B635}" type="datetimeFigureOut">
              <a:rPr lang="en-US" smtClean="0"/>
              <a:t>9/29/2018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E7527-60CF-48BC-A5E8-C8DA02172549}" type="slidenum">
              <a:rPr lang="en-US" smtClean="0"/>
              <a:t>‹#›</a:t>
            </a:fld>
            <a:endParaRPr lang="en-US"/>
          </a:p>
        </p:txBody>
      </p:sp>
    </p:spTree>
    <p:extLst>
      <p:ext uri="{BB962C8B-B14F-4D97-AF65-F5344CB8AC3E}">
        <p14:creationId xmlns:p14="http://schemas.microsoft.com/office/powerpoint/2010/main" val="159231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110E3-DCD1-4DCD-BD6F-A0D8C064B635}" type="datetimeFigureOut">
              <a:rPr lang="en-US" smtClean="0"/>
              <a:t>9/29/2018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E7527-60CF-48BC-A5E8-C8DA02172549}" type="slidenum">
              <a:rPr lang="en-US" smtClean="0"/>
              <a:t>‹#›</a:t>
            </a:fld>
            <a:endParaRPr lang="en-US"/>
          </a:p>
        </p:txBody>
      </p:sp>
    </p:spTree>
    <p:extLst>
      <p:ext uri="{BB962C8B-B14F-4D97-AF65-F5344CB8AC3E}">
        <p14:creationId xmlns:p14="http://schemas.microsoft.com/office/powerpoint/2010/main" val="397842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 Star Counter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a VBA Script that tallies the number of "Full Stars" per row and enters them into the Total column. Starter Code is provided, but feel free to start from scratch if you want an extra challenge</a:t>
            </a:r>
          </a:p>
          <a:p>
            <a:pPr marL="0" indent="0">
              <a:buNone/>
            </a:pPr>
            <a:endParaRPr lang="en-US" dirty="0" smtClean="0"/>
          </a:p>
          <a:p>
            <a:pPr marL="0" indent="0">
              <a:buNone/>
            </a:pPr>
            <a:r>
              <a:rPr lang="en-US" dirty="0" smtClean="0"/>
              <a:t>**Bonus**:</a:t>
            </a:r>
          </a:p>
          <a:p>
            <a:pPr marL="0" indent="0">
              <a:buNone/>
            </a:pPr>
            <a:r>
              <a:rPr lang="en-US" dirty="0" smtClean="0"/>
              <a:t>  * Instead of hard-coding the last number of the loop, use VBA to determine the last row automatically (i.e. do not use for </a:t>
            </a:r>
            <a:r>
              <a:rPr lang="en-US" dirty="0" err="1" smtClean="0"/>
              <a:t>i</a:t>
            </a:r>
            <a:r>
              <a:rPr lang="en-US" dirty="0" smtClean="0"/>
              <a:t> = 2 to 51)</a:t>
            </a:r>
          </a:p>
          <a:p>
            <a:pPr marL="0" indent="0">
              <a:buNone/>
            </a:pPr>
            <a:r>
              <a:rPr lang="en-US" dirty="0" smtClean="0"/>
              <a:t>  * Create two charts: </a:t>
            </a:r>
          </a:p>
          <a:p>
            <a:pPr marL="0" indent="0">
              <a:buNone/>
            </a:pPr>
            <a:r>
              <a:rPr lang="en-US" dirty="0" smtClean="0"/>
              <a:t>    * One to see if there is a relationship between Program Type and Rating (Line Chart)</a:t>
            </a:r>
          </a:p>
          <a:p>
            <a:pPr marL="0" indent="0">
              <a:buNone/>
            </a:pPr>
            <a:r>
              <a:rPr lang="en-US" dirty="0" smtClean="0"/>
              <a:t>    * The other to see if there is a relationship between Date and Rating (Bar Graph)   </a:t>
            </a:r>
          </a:p>
          <a:p>
            <a:pPr marL="0" indent="0">
              <a:buNone/>
            </a:pPr>
            <a:r>
              <a:rPr lang="en-US" dirty="0" smtClean="0"/>
              <a:t>**Hint**:</a:t>
            </a:r>
          </a:p>
          <a:p>
            <a:pPr marL="0" indent="0">
              <a:buNone/>
            </a:pPr>
            <a:r>
              <a:rPr lang="en-US" dirty="0" smtClean="0"/>
              <a:t>  * You will need to use a nested for loop.</a:t>
            </a:r>
          </a:p>
          <a:p>
            <a:pPr marL="0" indent="0">
              <a:buNone/>
            </a:pPr>
            <a:r>
              <a:rPr lang="en-US" dirty="0" smtClean="0"/>
              <a:t>  * You will need to create a variable to hold the number of stars and continually reset this variable at the start of each row.</a:t>
            </a:r>
          </a:p>
          <a:p>
            <a:pPr marL="0" indent="0">
              <a:buNone/>
            </a:pPr>
            <a:r>
              <a:rPr lang="en-US" dirty="0" smtClean="0"/>
              <a:t>  * Good luck!</a:t>
            </a:r>
          </a:p>
          <a:p>
            <a:endParaRPr lang="en-US" dirty="0"/>
          </a:p>
        </p:txBody>
      </p:sp>
    </p:spTree>
    <p:extLst>
      <p:ext uri="{BB962C8B-B14F-4D97-AF65-F5344CB8AC3E}">
        <p14:creationId xmlns:p14="http://schemas.microsoft.com/office/powerpoint/2010/main" val="3608826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Gradebook</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 Using `grader.xlsm` as a starting point, create a grade calculator using **conditionals**. This calculator will convert a student's numeric grade into a letter grade, and style the resulting cell accordingly.</a:t>
            </a:r>
          </a:p>
          <a:p>
            <a:pPr marL="0" indent="0">
              <a:buNone/>
            </a:pPr>
            <a:r>
              <a:rPr lang="en-US" dirty="0" smtClean="0"/>
              <a:t>* Once complete your script should perform the following:</a:t>
            </a:r>
          </a:p>
          <a:p>
            <a:pPr marL="0" indent="0">
              <a:buNone/>
            </a:pPr>
            <a:r>
              <a:rPr lang="en-US" dirty="0" smtClean="0"/>
              <a:t>  * If the score is over 90, the student will receive an "A" in the letter grade cell, and the Pass/Warning/Fail cell will be filled green with the text "Pass."</a:t>
            </a:r>
          </a:p>
          <a:p>
            <a:pPr marL="0" indent="0">
              <a:buNone/>
            </a:pPr>
            <a:r>
              <a:rPr lang="en-US" dirty="0" smtClean="0"/>
              <a:t>  * If the score is between 80 and 89 (inclusive), the student will receive a "B" in the letter grade cell, and the Pass/Warning/Fail cell will be filled green with the text "Pass."</a:t>
            </a:r>
          </a:p>
          <a:p>
            <a:pPr marL="0" indent="0">
              <a:buNone/>
            </a:pPr>
            <a:r>
              <a:rPr lang="en-US" dirty="0" smtClean="0"/>
              <a:t>  * If the score is between 70 and 79 (inclusive), the student will receive a "C" in the letter grade cell, and the Pass/Warning/Fail cell will be filled yellow with the text "Warning."</a:t>
            </a:r>
          </a:p>
          <a:p>
            <a:pPr marL="0" indent="0">
              <a:buNone/>
            </a:pPr>
            <a:r>
              <a:rPr lang="en-US" dirty="0" smtClean="0"/>
              <a:t>  * Finally, if the score is below a 70, the student will receive an "F" in the letter grade cell, and the Pass/Warning/Fail cell will be filled red with the text "Fail."</a:t>
            </a:r>
          </a:p>
          <a:p>
            <a:pPr marL="0" indent="0">
              <a:buNone/>
            </a:pPr>
            <a:endParaRPr lang="en-US" dirty="0" smtClean="0"/>
          </a:p>
          <a:p>
            <a:pPr marL="0" indent="0">
              <a:buNone/>
            </a:pPr>
            <a:r>
              <a:rPr lang="en-US" dirty="0" smtClean="0"/>
              <a:t>BONUS</a:t>
            </a:r>
          </a:p>
          <a:p>
            <a:pPr marL="0" indent="0">
              <a:buNone/>
            </a:pPr>
            <a:r>
              <a:rPr lang="en-US" dirty="0" smtClean="0"/>
              <a:t>* Create a second button that resets the grades to the original state and then establishes the previous grade in a row labeled "Last Grade."</a:t>
            </a:r>
          </a:p>
          <a:p>
            <a:pPr marL="0" indent="0">
              <a:buNone/>
            </a:pPr>
            <a:endParaRPr lang="en-US" dirty="0"/>
          </a:p>
        </p:txBody>
      </p:sp>
    </p:spTree>
    <p:extLst>
      <p:ext uri="{BB962C8B-B14F-4D97-AF65-F5344CB8AC3E}">
        <p14:creationId xmlns:p14="http://schemas.microsoft.com/office/powerpoint/2010/main" val="2223849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 Checkerboard</a:t>
            </a:r>
            <a:endParaRPr lang="en-US" dirty="0"/>
          </a:p>
        </p:txBody>
      </p:sp>
      <p:sp>
        <p:nvSpPr>
          <p:cNvPr id="3" name="Content Placeholder 2"/>
          <p:cNvSpPr>
            <a:spLocks noGrp="1"/>
          </p:cNvSpPr>
          <p:nvPr>
            <p:ph idx="1"/>
          </p:nvPr>
        </p:nvSpPr>
        <p:spPr>
          <a:xfrm>
            <a:off x="838200" y="1825625"/>
            <a:ext cx="10515600" cy="2829502"/>
          </a:xfrm>
        </p:spPr>
        <p:txBody>
          <a:bodyPr>
            <a:normAutofit fontScale="70000" lnSpcReduction="20000"/>
          </a:bodyPr>
          <a:lstStyle/>
          <a:p>
            <a:r>
              <a:rPr lang="en-US" dirty="0" smtClean="0"/>
              <a:t>Using </a:t>
            </a:r>
            <a:r>
              <a:rPr lang="en-US" dirty="0" smtClean="0"/>
              <a:t>VBA scripts, create an 8x8 grid with alternating red and black squares</a:t>
            </a:r>
            <a:r>
              <a:rPr lang="en-US" dirty="0" smtClean="0"/>
              <a:t>.</a:t>
            </a:r>
          </a:p>
          <a:p>
            <a:endParaRPr lang="en-US" dirty="0" smtClean="0"/>
          </a:p>
          <a:p>
            <a:pPr marL="0" indent="0">
              <a:buNone/>
            </a:pPr>
            <a:r>
              <a:rPr lang="en-US" dirty="0" smtClean="0"/>
              <a:t>Hints</a:t>
            </a:r>
            <a:endParaRPr lang="en-US" dirty="0" smtClean="0"/>
          </a:p>
          <a:p>
            <a:pPr marL="0" indent="0">
              <a:buNone/>
            </a:pPr>
            <a:r>
              <a:rPr lang="en-US" dirty="0" smtClean="0"/>
              <a:t>* You will need to use nested for loops, conditionals, mods, and formatting to create the board</a:t>
            </a:r>
            <a:r>
              <a:rPr lang="en-US" dirty="0" smtClean="0"/>
              <a:t>.</a:t>
            </a:r>
            <a:endParaRPr lang="en-US" dirty="0" smtClean="0"/>
          </a:p>
          <a:p>
            <a:pPr marL="0" indent="0">
              <a:buNone/>
            </a:pPr>
            <a:r>
              <a:rPr lang="en-US" dirty="0" smtClean="0"/>
              <a:t>* This is a tricky problem! Try to pseudocode a plan first</a:t>
            </a:r>
            <a:r>
              <a:rPr lang="en-US" dirty="0" smtClean="0"/>
              <a:t>.</a:t>
            </a:r>
            <a:endParaRPr lang="en-US" dirty="0" smtClean="0"/>
          </a:p>
          <a:p>
            <a:pPr marL="0" indent="0">
              <a:buNone/>
            </a:pPr>
            <a:r>
              <a:rPr lang="en-US" dirty="0" smtClean="0"/>
              <a:t>  * Unlike previous activities, this activity can be solved in a multitude of different ways. While some methods may be more efficient than others, simply finding a solution to the problem is a great start</a:t>
            </a:r>
            <a:r>
              <a:rPr lang="en-US" dirty="0" smtClean="0"/>
              <a: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641767" y="5092227"/>
            <a:ext cx="4908465" cy="1183200"/>
          </a:xfrm>
          <a:prstGeom prst="rect">
            <a:avLst/>
          </a:prstGeom>
        </p:spPr>
      </p:pic>
    </p:spTree>
    <p:extLst>
      <p:ext uri="{BB962C8B-B14F-4D97-AF65-F5344CB8AC3E}">
        <p14:creationId xmlns:p14="http://schemas.microsoft.com/office/powerpoint/2010/main" val="3191193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Credit Checker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Create a VBA script that will process the credit card purchases, identifying each of the unique brands listed.</a:t>
            </a:r>
          </a:p>
          <a:p>
            <a:pPr marL="0" indent="0">
              <a:buNone/>
            </a:pPr>
            <a:endParaRPr lang="en-US" dirty="0" smtClean="0"/>
          </a:p>
          <a:p>
            <a:pPr marL="0" indent="0">
              <a:buNone/>
            </a:pPr>
            <a:r>
              <a:rPr lang="en-US" b="1" dirty="0" smtClean="0"/>
              <a:t>* For the _Advanced_ assignment, tally the total credit card purchases for each Credit Card brand and add it to the summary table.</a:t>
            </a:r>
          </a:p>
          <a:p>
            <a:pPr marL="0" indent="0">
              <a:buNone/>
            </a:pPr>
            <a:endParaRPr lang="en-US" dirty="0"/>
          </a:p>
        </p:txBody>
      </p:sp>
    </p:spTree>
    <p:extLst>
      <p:ext uri="{BB962C8B-B14F-4D97-AF65-F5344CB8AC3E}">
        <p14:creationId xmlns:p14="http://schemas.microsoft.com/office/powerpoint/2010/main" val="3542455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 Wells Fargo	</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1. Extract words before the phrase "\_</a:t>
            </a:r>
            <a:r>
              <a:rPr lang="en-US" dirty="0" err="1" smtClean="0"/>
              <a:t>Wells_Fargo</a:t>
            </a:r>
            <a:r>
              <a:rPr lang="en-US" dirty="0" smtClean="0"/>
              <a:t>" to figure out the state.</a:t>
            </a:r>
          </a:p>
          <a:p>
            <a:pPr marL="0" indent="0">
              <a:buNone/>
            </a:pPr>
            <a:endParaRPr lang="en-US" dirty="0" smtClean="0"/>
          </a:p>
          <a:p>
            <a:pPr marL="0" indent="0">
              <a:buNone/>
            </a:pPr>
            <a:r>
              <a:rPr lang="en-US" dirty="0" smtClean="0"/>
              <a:t>2. Add the state to the first column of each spreadsheet.</a:t>
            </a:r>
          </a:p>
          <a:p>
            <a:pPr marL="0" indent="0">
              <a:buNone/>
            </a:pPr>
            <a:endParaRPr lang="en-US" dirty="0" smtClean="0"/>
          </a:p>
          <a:p>
            <a:pPr marL="0" indent="0">
              <a:buNone/>
            </a:pPr>
            <a:r>
              <a:rPr lang="en-US" dirty="0" smtClean="0"/>
              <a:t>3. Convert the headers of each row to simply say the year.</a:t>
            </a:r>
          </a:p>
          <a:p>
            <a:pPr marL="0" indent="0">
              <a:buNone/>
            </a:pPr>
            <a:endParaRPr lang="en-US" dirty="0" smtClean="0"/>
          </a:p>
          <a:p>
            <a:pPr marL="0" indent="0">
              <a:buNone/>
            </a:pPr>
            <a:r>
              <a:rPr lang="en-US" dirty="0" smtClean="0"/>
              <a:t>4. Convert the numbers to currency values for all cells.</a:t>
            </a:r>
          </a:p>
          <a:p>
            <a:pPr marL="0" indent="0">
              <a:buNone/>
            </a:pPr>
            <a:endParaRPr lang="en-US" dirty="0" smtClean="0"/>
          </a:p>
          <a:p>
            <a:pPr marL="0" indent="0">
              <a:buNone/>
            </a:pPr>
            <a:r>
              <a:rPr lang="en-US" dirty="0" smtClean="0"/>
              <a:t>**Hints**</a:t>
            </a:r>
          </a:p>
          <a:p>
            <a:pPr marL="0" indent="0">
              <a:buNone/>
            </a:pPr>
            <a:r>
              <a:rPr lang="en-US" dirty="0" smtClean="0"/>
              <a:t>  * First work on getting the correct formatting on one sheet before moving onto creating a loop that formats each sheet within your workbook.</a:t>
            </a:r>
          </a:p>
          <a:p>
            <a:pPr marL="0" indent="0">
              <a:buNone/>
            </a:pPr>
            <a:r>
              <a:rPr lang="en-US" dirty="0" smtClean="0"/>
              <a:t>  * If you are looking for a useful resource for finding the code to loop through all worksheets in a workbook, check out this link [here](https://support.microsoft.com/en-us/help/142126/macro-to-loop-through-all-worksheets-in-a-workbook)</a:t>
            </a:r>
          </a:p>
          <a:p>
            <a:pPr marL="0" indent="0">
              <a:buNone/>
            </a:pPr>
            <a:endParaRPr lang="en-US" dirty="0"/>
          </a:p>
        </p:txBody>
      </p:sp>
    </p:spTree>
    <p:extLst>
      <p:ext uri="{BB962C8B-B14F-4D97-AF65-F5344CB8AC3E}">
        <p14:creationId xmlns:p14="http://schemas.microsoft.com/office/powerpoint/2010/main" val="87742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 – Wells Fargo, Pt. 2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In this second part of the mini project </a:t>
            </a:r>
            <a:r>
              <a:rPr lang="en-US" dirty="0" err="1" smtClean="0"/>
              <a:t>project</a:t>
            </a:r>
            <a:r>
              <a:rPr lang="en-US" dirty="0" smtClean="0"/>
              <a:t>, you will be combining all of your previous Excel sheets into one massive table on a new sheet.</a:t>
            </a:r>
          </a:p>
          <a:p>
            <a:pPr marL="0" indent="0">
              <a:buNone/>
            </a:pPr>
            <a:endParaRPr lang="en-US" dirty="0" smtClean="0"/>
          </a:p>
          <a:p>
            <a:pPr marL="0" indent="0">
              <a:buNone/>
            </a:pPr>
            <a:r>
              <a:rPr lang="en-US" dirty="0" smtClean="0"/>
              <a:t>**Instructions**</a:t>
            </a:r>
          </a:p>
          <a:p>
            <a:pPr marL="0" indent="0">
              <a:buNone/>
            </a:pPr>
            <a:endParaRPr lang="en-US" dirty="0" smtClean="0"/>
          </a:p>
          <a:p>
            <a:pPr marL="0" indent="0">
              <a:buNone/>
            </a:pPr>
            <a:r>
              <a:rPr lang="en-US" dirty="0" smtClean="0"/>
              <a:t>* Loop through every worksheet and select the state contents.</a:t>
            </a:r>
          </a:p>
          <a:p>
            <a:pPr marL="0" indent="0">
              <a:buNone/>
            </a:pPr>
            <a:endParaRPr lang="en-US" dirty="0" smtClean="0"/>
          </a:p>
          <a:p>
            <a:pPr marL="0" indent="0">
              <a:buNone/>
            </a:pPr>
            <a:r>
              <a:rPr lang="en-US" dirty="0" smtClean="0"/>
              <a:t>* Copy the state contents and paste it into the </a:t>
            </a:r>
            <a:r>
              <a:rPr lang="en-US" dirty="0" err="1" smtClean="0"/>
              <a:t>Combined_Data</a:t>
            </a:r>
            <a:r>
              <a:rPr lang="en-US" dirty="0" smtClean="0"/>
              <a:t> tab</a:t>
            </a:r>
            <a:endParaRPr lang="en-US" dirty="0"/>
          </a:p>
        </p:txBody>
      </p:sp>
    </p:spTree>
    <p:extLst>
      <p:ext uri="{BB962C8B-B14F-4D97-AF65-F5344CB8AC3E}">
        <p14:creationId xmlns:p14="http://schemas.microsoft.com/office/powerpoint/2010/main" val="1148213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TotalTime>
  <Words>742</Words>
  <Application>Microsoft Office PowerPoint</Application>
  <PresentationFormat>Widescreen</PresentationFormat>
  <Paragraphs>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1 – Star Counter</vt:lpstr>
      <vt:lpstr>2 - Gradebook</vt:lpstr>
      <vt:lpstr>3 - Checkerboard</vt:lpstr>
      <vt:lpstr>4 - Credit Checker </vt:lpstr>
      <vt:lpstr>5 – Wells Fargo </vt:lpstr>
      <vt:lpstr>6 – Wells Fargo, Pt.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dc:creator>
  <cp:lastModifiedBy>Mike</cp:lastModifiedBy>
  <cp:revision>10</cp:revision>
  <dcterms:created xsi:type="dcterms:W3CDTF">2018-09-28T22:36:37Z</dcterms:created>
  <dcterms:modified xsi:type="dcterms:W3CDTF">2018-09-29T18:19:54Z</dcterms:modified>
</cp:coreProperties>
</file>