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60" r:id="rId5"/>
    <p:sldId id="259" r:id="rId6"/>
    <p:sldId id="283" r:id="rId7"/>
    <p:sldId id="284" r:id="rId8"/>
    <p:sldId id="261" r:id="rId9"/>
    <p:sldId id="262" r:id="rId10"/>
    <p:sldId id="263" r:id="rId11"/>
    <p:sldId id="290" r:id="rId12"/>
    <p:sldId id="291" r:id="rId13"/>
    <p:sldId id="292" r:id="rId14"/>
    <p:sldId id="293" r:id="rId15"/>
    <p:sldId id="294" r:id="rId16"/>
    <p:sldId id="298" r:id="rId17"/>
    <p:sldId id="295" r:id="rId18"/>
    <p:sldId id="299" r:id="rId19"/>
    <p:sldId id="264" r:id="rId20"/>
    <p:sldId id="296" r:id="rId21"/>
    <p:sldId id="297" r:id="rId22"/>
    <p:sldId id="289" r:id="rId23"/>
    <p:sldId id="302" r:id="rId24"/>
    <p:sldId id="303" r:id="rId25"/>
    <p:sldId id="309" r:id="rId26"/>
    <p:sldId id="306" r:id="rId27"/>
    <p:sldId id="308" r:id="rId2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6387" autoAdjust="0"/>
  </p:normalViewPr>
  <p:slideViewPr>
    <p:cSldViewPr>
      <p:cViewPr varScale="1">
        <p:scale>
          <a:sx n="78" d="100"/>
          <a:sy n="78" d="100"/>
        </p:scale>
        <p:origin x="510" y="54"/>
      </p:cViewPr>
      <p:guideLst>
        <p:guide orient="horz" pos="2880"/>
        <p:guide pos="2160"/>
      </p:guideLst>
    </p:cSldViewPr>
  </p:slideViewPr>
  <p:outlineViewPr>
    <p:cViewPr>
      <p:scale>
        <a:sx n="33" d="100"/>
        <a:sy n="33" d="100"/>
      </p:scale>
      <p:origin x="240" y="10959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4BB8E1-8AB7-4E40-BE54-5C77EBD25EC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43C3ECEB-0F66-424A-A7A7-C4B6D1D3CCC8}">
      <dgm:prSet/>
      <dgm:spPr>
        <a:solidFill>
          <a:schemeClr val="accent1">
            <a:lumMod val="50000"/>
          </a:schemeClr>
        </a:solidFill>
        <a:ln>
          <a:solidFill>
            <a:schemeClr val="tx1"/>
          </a:solidFill>
        </a:ln>
      </dgm:spPr>
      <dgm:t>
        <a:bodyPr/>
        <a:lstStyle/>
        <a:p>
          <a:pPr rtl="0"/>
          <a:r>
            <a:rPr lang="en-US" dirty="0"/>
            <a:t>Understand the structure of the dataset and clean data before analysis</a:t>
          </a:r>
        </a:p>
      </dgm:t>
    </dgm:pt>
    <dgm:pt modelId="{D9188AED-C692-4DF0-8D17-2F150157B347}" type="parTrans" cxnId="{A365B553-8587-4EDE-83D0-61031008D9E8}">
      <dgm:prSet/>
      <dgm:spPr/>
      <dgm:t>
        <a:bodyPr/>
        <a:lstStyle/>
        <a:p>
          <a:endParaRPr lang="en-US"/>
        </a:p>
      </dgm:t>
    </dgm:pt>
    <dgm:pt modelId="{74119C13-92E5-457F-9E8F-89EAE944BCF1}" type="sibTrans" cxnId="{A365B553-8587-4EDE-83D0-61031008D9E8}">
      <dgm:prSet/>
      <dgm:spPr>
        <a:solidFill>
          <a:srgbClr val="C00000"/>
        </a:solidFill>
      </dgm:spPr>
      <dgm:t>
        <a:bodyPr/>
        <a:lstStyle/>
        <a:p>
          <a:endParaRPr lang="en-US">
            <a:solidFill>
              <a:srgbClr val="00B0F0"/>
            </a:solidFill>
          </a:endParaRPr>
        </a:p>
      </dgm:t>
    </dgm:pt>
    <dgm:pt modelId="{5D571B7F-2D16-4059-A5A7-662C7F6905E0}">
      <dgm:prSet/>
      <dgm:spPr>
        <a:solidFill>
          <a:schemeClr val="accent1">
            <a:lumMod val="50000"/>
          </a:schemeClr>
        </a:solidFill>
        <a:ln>
          <a:solidFill>
            <a:schemeClr val="tx1"/>
          </a:solidFill>
        </a:ln>
      </dgm:spPr>
      <dgm:t>
        <a:bodyPr/>
        <a:lstStyle/>
        <a:p>
          <a:pPr rtl="0"/>
          <a:r>
            <a:rPr lang="en-US" dirty="0"/>
            <a:t>Removing extraneous data</a:t>
          </a:r>
        </a:p>
      </dgm:t>
    </dgm:pt>
    <dgm:pt modelId="{78429ACB-C330-4E95-B8FB-AA093AD171EA}" type="parTrans" cxnId="{41892F44-B0F1-4D60-8495-8BCB58EEAD5A}">
      <dgm:prSet/>
      <dgm:spPr/>
      <dgm:t>
        <a:bodyPr/>
        <a:lstStyle/>
        <a:p>
          <a:endParaRPr lang="en-US"/>
        </a:p>
      </dgm:t>
    </dgm:pt>
    <dgm:pt modelId="{6BC03BD9-D150-45F4-B7C5-2EC13E1709D6}" type="sibTrans" cxnId="{41892F44-B0F1-4D60-8495-8BCB58EEAD5A}">
      <dgm:prSet/>
      <dgm:spPr>
        <a:solidFill>
          <a:srgbClr val="C00000"/>
        </a:solidFill>
      </dgm:spPr>
      <dgm:t>
        <a:bodyPr/>
        <a:lstStyle/>
        <a:p>
          <a:endParaRPr lang="en-US"/>
        </a:p>
      </dgm:t>
    </dgm:pt>
    <dgm:pt modelId="{0588F85F-3779-4208-9C4E-6EF0A719EBF1}">
      <dgm:prSet custT="1"/>
      <dgm:spPr>
        <a:solidFill>
          <a:schemeClr val="accent1">
            <a:lumMod val="50000"/>
          </a:schemeClr>
        </a:solidFill>
        <a:ln>
          <a:solidFill>
            <a:schemeClr val="tx2">
              <a:lumMod val="50000"/>
            </a:schemeClr>
          </a:solidFill>
        </a:ln>
      </dgm:spPr>
      <dgm:t>
        <a:bodyPr/>
        <a:lstStyle/>
        <a:p>
          <a:pPr rtl="0"/>
          <a:r>
            <a:rPr lang="en-US" sz="1400" dirty="0"/>
            <a:t>   Finding Missing value in dataset</a:t>
          </a:r>
          <a:r>
            <a:rPr lang="en-US" sz="1200" dirty="0"/>
            <a:t>.</a:t>
          </a:r>
        </a:p>
      </dgm:t>
    </dgm:pt>
    <dgm:pt modelId="{3FFB8923-4AA8-425B-B172-F7E678294A58}" type="parTrans" cxnId="{0EB8C8D6-FCBD-4BE8-86A4-BBE92D2529F7}">
      <dgm:prSet/>
      <dgm:spPr/>
      <dgm:t>
        <a:bodyPr/>
        <a:lstStyle/>
        <a:p>
          <a:endParaRPr lang="en-US"/>
        </a:p>
      </dgm:t>
    </dgm:pt>
    <dgm:pt modelId="{EFC44D1A-C49D-470D-A1A3-B7B82F501475}" type="sibTrans" cxnId="{0EB8C8D6-FCBD-4BE8-86A4-BBE92D2529F7}">
      <dgm:prSet/>
      <dgm:spPr/>
      <dgm:t>
        <a:bodyPr/>
        <a:lstStyle/>
        <a:p>
          <a:endParaRPr lang="en-US"/>
        </a:p>
      </dgm:t>
    </dgm:pt>
    <dgm:pt modelId="{0771DF5D-EB54-4D47-B9B7-1FEE131B38BB}">
      <dgm:prSet/>
      <dgm:spPr>
        <a:solidFill>
          <a:schemeClr val="accent1">
            <a:lumMod val="50000"/>
          </a:schemeClr>
        </a:solidFill>
        <a:ln>
          <a:solidFill>
            <a:schemeClr val="tx2">
              <a:lumMod val="50000"/>
            </a:schemeClr>
          </a:solidFill>
        </a:ln>
      </dgm:spPr>
      <dgm:t>
        <a:bodyPr/>
        <a:lstStyle/>
        <a:p>
          <a:pPr rtl="0"/>
          <a:r>
            <a:rPr lang="en-US" sz="1400" dirty="0"/>
            <a:t>Correct data type(INT, FLOAT, DATE).</a:t>
          </a:r>
        </a:p>
      </dgm:t>
    </dgm:pt>
    <dgm:pt modelId="{47A7025A-368B-44CE-998A-2EE55BEF5230}" type="parTrans" cxnId="{4326FCA2-7447-4631-89DE-AAE55E808176}">
      <dgm:prSet/>
      <dgm:spPr/>
      <dgm:t>
        <a:bodyPr/>
        <a:lstStyle/>
        <a:p>
          <a:endParaRPr lang="en-US"/>
        </a:p>
      </dgm:t>
    </dgm:pt>
    <dgm:pt modelId="{1100B6CD-0EC1-4179-A471-AB409B2DA1A2}" type="sibTrans" cxnId="{4326FCA2-7447-4631-89DE-AAE55E808176}">
      <dgm:prSet/>
      <dgm:spPr/>
      <dgm:t>
        <a:bodyPr/>
        <a:lstStyle/>
        <a:p>
          <a:endParaRPr lang="en-US"/>
        </a:p>
      </dgm:t>
    </dgm:pt>
    <dgm:pt modelId="{9E3CD798-2FC2-4173-951C-A3341234E968}">
      <dgm:prSet/>
      <dgm:spPr>
        <a:solidFill>
          <a:schemeClr val="accent1">
            <a:lumMod val="50000"/>
          </a:schemeClr>
        </a:solidFill>
        <a:ln>
          <a:solidFill>
            <a:schemeClr val="tx2">
              <a:lumMod val="50000"/>
            </a:schemeClr>
          </a:solidFill>
        </a:ln>
      </dgm:spPr>
      <dgm:t>
        <a:bodyPr/>
        <a:lstStyle/>
        <a:p>
          <a:pPr rtl="0"/>
          <a:r>
            <a:rPr lang="en-US" sz="1400" dirty="0"/>
            <a:t>Replace null value with aggregate function (mean, mode , median).</a:t>
          </a:r>
        </a:p>
      </dgm:t>
    </dgm:pt>
    <dgm:pt modelId="{1CED24DE-B3E6-47F2-B038-A3B7EB3474CC}" type="parTrans" cxnId="{45B84FF6-26AC-4E52-874C-BEC9982931BD}">
      <dgm:prSet/>
      <dgm:spPr/>
      <dgm:t>
        <a:bodyPr/>
        <a:lstStyle/>
        <a:p>
          <a:endParaRPr lang="en-US"/>
        </a:p>
      </dgm:t>
    </dgm:pt>
    <dgm:pt modelId="{70C7BC18-8750-4571-88DE-D64EFD0E6E92}" type="sibTrans" cxnId="{45B84FF6-26AC-4E52-874C-BEC9982931BD}">
      <dgm:prSet/>
      <dgm:spPr/>
      <dgm:t>
        <a:bodyPr/>
        <a:lstStyle/>
        <a:p>
          <a:endParaRPr lang="en-US"/>
        </a:p>
      </dgm:t>
    </dgm:pt>
    <dgm:pt modelId="{056599EC-0700-4D71-AE2E-2B16083520CE}">
      <dgm:prSet/>
      <dgm:spPr>
        <a:solidFill>
          <a:schemeClr val="accent1">
            <a:lumMod val="50000"/>
          </a:schemeClr>
        </a:solidFill>
        <a:ln>
          <a:solidFill>
            <a:schemeClr val="tx2">
              <a:lumMod val="50000"/>
            </a:schemeClr>
          </a:solidFill>
        </a:ln>
      </dgm:spPr>
      <dgm:t>
        <a:bodyPr/>
        <a:lstStyle/>
        <a:p>
          <a:pPr rtl="0"/>
          <a:r>
            <a:rPr lang="en-US" sz="1400" dirty="0"/>
            <a:t>Checking outliers.</a:t>
          </a:r>
        </a:p>
      </dgm:t>
    </dgm:pt>
    <dgm:pt modelId="{F9EDEDE1-2262-4A68-B297-F6E8C87E2531}" type="parTrans" cxnId="{25B3CD6F-CCCD-4BC5-AD68-1B2F22BA50F7}">
      <dgm:prSet/>
      <dgm:spPr/>
      <dgm:t>
        <a:bodyPr/>
        <a:lstStyle/>
        <a:p>
          <a:endParaRPr lang="en-US"/>
        </a:p>
      </dgm:t>
    </dgm:pt>
    <dgm:pt modelId="{4E1B2A4D-152F-4DED-B252-6894FF00A6BB}" type="sibTrans" cxnId="{25B3CD6F-CCCD-4BC5-AD68-1B2F22BA50F7}">
      <dgm:prSet/>
      <dgm:spPr/>
      <dgm:t>
        <a:bodyPr/>
        <a:lstStyle/>
        <a:p>
          <a:endParaRPr lang="en-US"/>
        </a:p>
      </dgm:t>
    </dgm:pt>
    <dgm:pt modelId="{840E17BB-3E0A-4B7D-9DA3-7A8C1D6263A9}">
      <dgm:prSet/>
      <dgm:spPr>
        <a:solidFill>
          <a:schemeClr val="accent1">
            <a:lumMod val="50000"/>
          </a:schemeClr>
        </a:solidFill>
        <a:ln>
          <a:solidFill>
            <a:schemeClr val="tx2">
              <a:lumMod val="50000"/>
            </a:schemeClr>
          </a:solidFill>
        </a:ln>
      </dgm:spPr>
      <dgm:t>
        <a:bodyPr/>
        <a:lstStyle/>
        <a:p>
          <a:pPr rtl="0"/>
          <a:r>
            <a:rPr lang="en-US" sz="1400" dirty="0"/>
            <a:t>Conforming data to a standardized pattern.</a:t>
          </a:r>
        </a:p>
      </dgm:t>
    </dgm:pt>
    <dgm:pt modelId="{103BF711-3608-4E96-83C1-03B80CF5DAC7}" type="parTrans" cxnId="{92133B68-E0BF-436A-B39A-490C5D0D160C}">
      <dgm:prSet/>
      <dgm:spPr/>
      <dgm:t>
        <a:bodyPr/>
        <a:lstStyle/>
        <a:p>
          <a:endParaRPr lang="en-US"/>
        </a:p>
      </dgm:t>
    </dgm:pt>
    <dgm:pt modelId="{77278B08-372D-4F5A-9DEF-1986F8E64C55}" type="sibTrans" cxnId="{92133B68-E0BF-436A-B39A-490C5D0D160C}">
      <dgm:prSet/>
      <dgm:spPr/>
      <dgm:t>
        <a:bodyPr/>
        <a:lstStyle/>
        <a:p>
          <a:endParaRPr lang="en-US"/>
        </a:p>
      </dgm:t>
    </dgm:pt>
    <dgm:pt modelId="{48B0E9F7-F7C9-43E5-952C-B366AED7E206}">
      <dgm:prSet/>
      <dgm:spPr>
        <a:solidFill>
          <a:schemeClr val="accent1">
            <a:lumMod val="50000"/>
          </a:schemeClr>
        </a:solidFill>
        <a:ln>
          <a:solidFill>
            <a:schemeClr val="tx2">
              <a:lumMod val="50000"/>
            </a:schemeClr>
          </a:solidFill>
        </a:ln>
      </dgm:spPr>
      <dgm:t>
        <a:bodyPr/>
        <a:lstStyle/>
        <a:p>
          <a:pPr rtl="0"/>
          <a:endParaRPr lang="en-US" sz="1400" dirty="0"/>
        </a:p>
      </dgm:t>
    </dgm:pt>
    <dgm:pt modelId="{93EE59E4-CFA2-45F5-AF34-78CDDD5D0BFE}" type="parTrans" cxnId="{4683C9EF-B617-4EE7-A485-AC14BFCE1E47}">
      <dgm:prSet/>
      <dgm:spPr/>
      <dgm:t>
        <a:bodyPr/>
        <a:lstStyle/>
        <a:p>
          <a:endParaRPr lang="en-US"/>
        </a:p>
      </dgm:t>
    </dgm:pt>
    <dgm:pt modelId="{957F21E9-EDFE-45F9-9138-3B52B0BE0E50}" type="sibTrans" cxnId="{4683C9EF-B617-4EE7-A485-AC14BFCE1E47}">
      <dgm:prSet/>
      <dgm:spPr/>
      <dgm:t>
        <a:bodyPr/>
        <a:lstStyle/>
        <a:p>
          <a:endParaRPr lang="en-US"/>
        </a:p>
      </dgm:t>
    </dgm:pt>
    <dgm:pt modelId="{52D95ADB-1A72-4036-9869-FA7D98915ECD}" type="pres">
      <dgm:prSet presAssocID="{6B4BB8E1-8AB7-4E40-BE54-5C77EBD25ECC}" presName="Name0" presStyleCnt="0">
        <dgm:presLayoutVars>
          <dgm:dir/>
          <dgm:resizeHandles val="exact"/>
        </dgm:presLayoutVars>
      </dgm:prSet>
      <dgm:spPr/>
    </dgm:pt>
    <dgm:pt modelId="{758C29AE-C96E-4A21-8098-74426AD792CE}" type="pres">
      <dgm:prSet presAssocID="{43C3ECEB-0F66-424A-A7A7-C4B6D1D3CCC8}" presName="node" presStyleLbl="node1" presStyleIdx="0" presStyleCnt="3">
        <dgm:presLayoutVars>
          <dgm:bulletEnabled val="1"/>
        </dgm:presLayoutVars>
      </dgm:prSet>
      <dgm:spPr/>
    </dgm:pt>
    <dgm:pt modelId="{923DF206-6E67-4745-A248-0B0156232DFC}" type="pres">
      <dgm:prSet presAssocID="{74119C13-92E5-457F-9E8F-89EAE944BCF1}" presName="sibTrans" presStyleLbl="sibTrans2D1" presStyleIdx="0" presStyleCnt="2"/>
      <dgm:spPr/>
    </dgm:pt>
    <dgm:pt modelId="{82C6A913-344A-47CF-ABC3-D6DCFE6CC43B}" type="pres">
      <dgm:prSet presAssocID="{74119C13-92E5-457F-9E8F-89EAE944BCF1}" presName="connectorText" presStyleLbl="sibTrans2D1" presStyleIdx="0" presStyleCnt="2"/>
      <dgm:spPr/>
    </dgm:pt>
    <dgm:pt modelId="{4EC2B0FB-B9AB-4229-B1D5-D9F678CB8049}" type="pres">
      <dgm:prSet presAssocID="{5D571B7F-2D16-4059-A5A7-662C7F6905E0}" presName="node" presStyleLbl="node1" presStyleIdx="1" presStyleCnt="3" custLinFactNeighborX="15192" custLinFactNeighborY="489">
        <dgm:presLayoutVars>
          <dgm:bulletEnabled val="1"/>
        </dgm:presLayoutVars>
      </dgm:prSet>
      <dgm:spPr/>
    </dgm:pt>
    <dgm:pt modelId="{5B47E6A3-0332-497D-9B33-65E416D4C37A}" type="pres">
      <dgm:prSet presAssocID="{6BC03BD9-D150-45F4-B7C5-2EC13E1709D6}" presName="sibTrans" presStyleLbl="sibTrans2D1" presStyleIdx="1" presStyleCnt="2" custScaleX="126142"/>
      <dgm:spPr/>
    </dgm:pt>
    <dgm:pt modelId="{32307808-E88D-425F-83E5-838A60FFA6B5}" type="pres">
      <dgm:prSet presAssocID="{6BC03BD9-D150-45F4-B7C5-2EC13E1709D6}" presName="connectorText" presStyleLbl="sibTrans2D1" presStyleIdx="1" presStyleCnt="2"/>
      <dgm:spPr/>
    </dgm:pt>
    <dgm:pt modelId="{5349C461-97A6-436C-840A-B3C6B7A7946B}" type="pres">
      <dgm:prSet presAssocID="{0588F85F-3779-4208-9C4E-6EF0A719EBF1}" presName="node" presStyleLbl="node1" presStyleIdx="2" presStyleCnt="3">
        <dgm:presLayoutVars>
          <dgm:bulletEnabled val="1"/>
        </dgm:presLayoutVars>
      </dgm:prSet>
      <dgm:spPr/>
    </dgm:pt>
  </dgm:ptLst>
  <dgm:cxnLst>
    <dgm:cxn modelId="{D285351F-81BD-443B-8E89-A57BA46EB75E}" type="presOf" srcId="{9E3CD798-2FC2-4173-951C-A3341234E968}" destId="{5349C461-97A6-436C-840A-B3C6B7A7946B}" srcOrd="0" destOrd="2" presId="urn:microsoft.com/office/officeart/2005/8/layout/process1"/>
    <dgm:cxn modelId="{808DAB37-D741-43B8-8EF0-2020013CE15D}" type="presOf" srcId="{43C3ECEB-0F66-424A-A7A7-C4B6D1D3CCC8}" destId="{758C29AE-C96E-4A21-8098-74426AD792CE}" srcOrd="0" destOrd="0" presId="urn:microsoft.com/office/officeart/2005/8/layout/process1"/>
    <dgm:cxn modelId="{4C16BC5F-5575-4979-B2CE-9B99C881553B}" type="presOf" srcId="{5D571B7F-2D16-4059-A5A7-662C7F6905E0}" destId="{4EC2B0FB-B9AB-4229-B1D5-D9F678CB8049}" srcOrd="0" destOrd="0" presId="urn:microsoft.com/office/officeart/2005/8/layout/process1"/>
    <dgm:cxn modelId="{8E340643-B991-4E8E-BE01-CD61CCC6C7DB}" type="presOf" srcId="{74119C13-92E5-457F-9E8F-89EAE944BCF1}" destId="{923DF206-6E67-4745-A248-0B0156232DFC}" srcOrd="0" destOrd="0" presId="urn:microsoft.com/office/officeart/2005/8/layout/process1"/>
    <dgm:cxn modelId="{41892F44-B0F1-4D60-8495-8BCB58EEAD5A}" srcId="{6B4BB8E1-8AB7-4E40-BE54-5C77EBD25ECC}" destId="{5D571B7F-2D16-4059-A5A7-662C7F6905E0}" srcOrd="1" destOrd="0" parTransId="{78429ACB-C330-4E95-B8FB-AA093AD171EA}" sibTransId="{6BC03BD9-D150-45F4-B7C5-2EC13E1709D6}"/>
    <dgm:cxn modelId="{92133B68-E0BF-436A-B39A-490C5D0D160C}" srcId="{0588F85F-3779-4208-9C4E-6EF0A719EBF1}" destId="{840E17BB-3E0A-4B7D-9DA3-7A8C1D6263A9}" srcOrd="3" destOrd="0" parTransId="{103BF711-3608-4E96-83C1-03B80CF5DAC7}" sibTransId="{77278B08-372D-4F5A-9DEF-1986F8E64C55}"/>
    <dgm:cxn modelId="{2FD37668-15C7-48B4-9A20-1814872CF57A}" type="presOf" srcId="{0588F85F-3779-4208-9C4E-6EF0A719EBF1}" destId="{5349C461-97A6-436C-840A-B3C6B7A7946B}" srcOrd="0" destOrd="0" presId="urn:microsoft.com/office/officeart/2005/8/layout/process1"/>
    <dgm:cxn modelId="{25B3CD6F-CCCD-4BC5-AD68-1B2F22BA50F7}" srcId="{0588F85F-3779-4208-9C4E-6EF0A719EBF1}" destId="{056599EC-0700-4D71-AE2E-2B16083520CE}" srcOrd="2" destOrd="0" parTransId="{F9EDEDE1-2262-4A68-B297-F6E8C87E2531}" sibTransId="{4E1B2A4D-152F-4DED-B252-6894FF00A6BB}"/>
    <dgm:cxn modelId="{320E6072-45CD-4C9C-A176-52F199BD3A2F}" type="presOf" srcId="{056599EC-0700-4D71-AE2E-2B16083520CE}" destId="{5349C461-97A6-436C-840A-B3C6B7A7946B}" srcOrd="0" destOrd="3" presId="urn:microsoft.com/office/officeart/2005/8/layout/process1"/>
    <dgm:cxn modelId="{A365B553-8587-4EDE-83D0-61031008D9E8}" srcId="{6B4BB8E1-8AB7-4E40-BE54-5C77EBD25ECC}" destId="{43C3ECEB-0F66-424A-A7A7-C4B6D1D3CCC8}" srcOrd="0" destOrd="0" parTransId="{D9188AED-C692-4DF0-8D17-2F150157B347}" sibTransId="{74119C13-92E5-457F-9E8F-89EAE944BCF1}"/>
    <dgm:cxn modelId="{54D64977-7153-40F3-8B6F-D20F7AFD9EF1}" type="presOf" srcId="{74119C13-92E5-457F-9E8F-89EAE944BCF1}" destId="{82C6A913-344A-47CF-ABC3-D6DCFE6CC43B}" srcOrd="1" destOrd="0" presId="urn:microsoft.com/office/officeart/2005/8/layout/process1"/>
    <dgm:cxn modelId="{C4089E9A-D587-4550-B4B1-5E92F0BDAF81}" type="presOf" srcId="{6BC03BD9-D150-45F4-B7C5-2EC13E1709D6}" destId="{32307808-E88D-425F-83E5-838A60FFA6B5}" srcOrd="1" destOrd="0" presId="urn:microsoft.com/office/officeart/2005/8/layout/process1"/>
    <dgm:cxn modelId="{4326FCA2-7447-4631-89DE-AAE55E808176}" srcId="{0588F85F-3779-4208-9C4E-6EF0A719EBF1}" destId="{0771DF5D-EB54-4D47-B9B7-1FEE131B38BB}" srcOrd="0" destOrd="0" parTransId="{47A7025A-368B-44CE-998A-2EE55BEF5230}" sibTransId="{1100B6CD-0EC1-4179-A471-AB409B2DA1A2}"/>
    <dgm:cxn modelId="{F10D76BB-E560-4BB1-8D6E-9BD4976669E8}" type="presOf" srcId="{6B4BB8E1-8AB7-4E40-BE54-5C77EBD25ECC}" destId="{52D95ADB-1A72-4036-9869-FA7D98915ECD}" srcOrd="0" destOrd="0" presId="urn:microsoft.com/office/officeart/2005/8/layout/process1"/>
    <dgm:cxn modelId="{CE19CBC7-0AF0-4A59-B8A2-5977C2A00443}" type="presOf" srcId="{48B0E9F7-F7C9-43E5-952C-B366AED7E206}" destId="{5349C461-97A6-436C-840A-B3C6B7A7946B}" srcOrd="0" destOrd="5" presId="urn:microsoft.com/office/officeart/2005/8/layout/process1"/>
    <dgm:cxn modelId="{D54F6ED3-1CC4-4673-A94E-EE17A3D3793A}" type="presOf" srcId="{0771DF5D-EB54-4D47-B9B7-1FEE131B38BB}" destId="{5349C461-97A6-436C-840A-B3C6B7A7946B}" srcOrd="0" destOrd="1" presId="urn:microsoft.com/office/officeart/2005/8/layout/process1"/>
    <dgm:cxn modelId="{0EB8C8D6-FCBD-4BE8-86A4-BBE92D2529F7}" srcId="{6B4BB8E1-8AB7-4E40-BE54-5C77EBD25ECC}" destId="{0588F85F-3779-4208-9C4E-6EF0A719EBF1}" srcOrd="2" destOrd="0" parTransId="{3FFB8923-4AA8-425B-B172-F7E678294A58}" sibTransId="{EFC44D1A-C49D-470D-A1A3-B7B82F501475}"/>
    <dgm:cxn modelId="{47968BE2-9F80-4D2D-9395-B48A85168909}" type="presOf" srcId="{6BC03BD9-D150-45F4-B7C5-2EC13E1709D6}" destId="{5B47E6A3-0332-497D-9B33-65E416D4C37A}" srcOrd="0" destOrd="0" presId="urn:microsoft.com/office/officeart/2005/8/layout/process1"/>
    <dgm:cxn modelId="{4683C9EF-B617-4EE7-A485-AC14BFCE1E47}" srcId="{0588F85F-3779-4208-9C4E-6EF0A719EBF1}" destId="{48B0E9F7-F7C9-43E5-952C-B366AED7E206}" srcOrd="4" destOrd="0" parTransId="{93EE59E4-CFA2-45F5-AF34-78CDDD5D0BFE}" sibTransId="{957F21E9-EDFE-45F9-9138-3B52B0BE0E50}"/>
    <dgm:cxn modelId="{BEBC63F1-9A17-42C4-B4F1-FA370A7DB27B}" type="presOf" srcId="{840E17BB-3E0A-4B7D-9DA3-7A8C1D6263A9}" destId="{5349C461-97A6-436C-840A-B3C6B7A7946B}" srcOrd="0" destOrd="4" presId="urn:microsoft.com/office/officeart/2005/8/layout/process1"/>
    <dgm:cxn modelId="{45B84FF6-26AC-4E52-874C-BEC9982931BD}" srcId="{0588F85F-3779-4208-9C4E-6EF0A719EBF1}" destId="{9E3CD798-2FC2-4173-951C-A3341234E968}" srcOrd="1" destOrd="0" parTransId="{1CED24DE-B3E6-47F2-B038-A3B7EB3474CC}" sibTransId="{70C7BC18-8750-4571-88DE-D64EFD0E6E92}"/>
    <dgm:cxn modelId="{7CF58ED0-C1C4-4BE9-B019-F8D8F4F592F2}" type="presParOf" srcId="{52D95ADB-1A72-4036-9869-FA7D98915ECD}" destId="{758C29AE-C96E-4A21-8098-74426AD792CE}" srcOrd="0" destOrd="0" presId="urn:microsoft.com/office/officeart/2005/8/layout/process1"/>
    <dgm:cxn modelId="{B5A03542-DBAA-4131-A873-F27D736E05BE}" type="presParOf" srcId="{52D95ADB-1A72-4036-9869-FA7D98915ECD}" destId="{923DF206-6E67-4745-A248-0B0156232DFC}" srcOrd="1" destOrd="0" presId="urn:microsoft.com/office/officeart/2005/8/layout/process1"/>
    <dgm:cxn modelId="{6D3EE47B-2A5B-42A9-8CC1-1CF2066C2923}" type="presParOf" srcId="{923DF206-6E67-4745-A248-0B0156232DFC}" destId="{82C6A913-344A-47CF-ABC3-D6DCFE6CC43B}" srcOrd="0" destOrd="0" presId="urn:microsoft.com/office/officeart/2005/8/layout/process1"/>
    <dgm:cxn modelId="{D9C0A39D-C93C-4E82-B844-451868BF91AC}" type="presParOf" srcId="{52D95ADB-1A72-4036-9869-FA7D98915ECD}" destId="{4EC2B0FB-B9AB-4229-B1D5-D9F678CB8049}" srcOrd="2" destOrd="0" presId="urn:microsoft.com/office/officeart/2005/8/layout/process1"/>
    <dgm:cxn modelId="{31465828-7CFB-4AFF-B65D-740FF949DFE2}" type="presParOf" srcId="{52D95ADB-1A72-4036-9869-FA7D98915ECD}" destId="{5B47E6A3-0332-497D-9B33-65E416D4C37A}" srcOrd="3" destOrd="0" presId="urn:microsoft.com/office/officeart/2005/8/layout/process1"/>
    <dgm:cxn modelId="{EFC5DDFA-B114-454A-894C-2BCCF62B5AC1}" type="presParOf" srcId="{5B47E6A3-0332-497D-9B33-65E416D4C37A}" destId="{32307808-E88D-425F-83E5-838A60FFA6B5}" srcOrd="0" destOrd="0" presId="urn:microsoft.com/office/officeart/2005/8/layout/process1"/>
    <dgm:cxn modelId="{9A4ABA30-AA19-403C-877D-EBFFB64B139B}" type="presParOf" srcId="{52D95ADB-1A72-4036-9869-FA7D98915ECD}" destId="{5349C461-97A6-436C-840A-B3C6B7A7946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C29AE-C96E-4A21-8098-74426AD792CE}">
      <dsp:nvSpPr>
        <dsp:cNvPr id="0" name=""/>
        <dsp:cNvSpPr/>
      </dsp:nvSpPr>
      <dsp:spPr>
        <a:xfrm>
          <a:off x="6965" y="139695"/>
          <a:ext cx="2081807" cy="2595754"/>
        </a:xfrm>
        <a:prstGeom prst="roundRect">
          <a:avLst>
            <a:gd name="adj" fmla="val 10000"/>
          </a:avLst>
        </a:prstGeom>
        <a:solidFill>
          <a:schemeClr val="accent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Understand the structure of the dataset and clean data before analysis</a:t>
          </a:r>
        </a:p>
      </dsp:txBody>
      <dsp:txXfrm>
        <a:off x="67939" y="200669"/>
        <a:ext cx="1959859" cy="2473806"/>
      </dsp:txXfrm>
    </dsp:sp>
    <dsp:sp modelId="{923DF206-6E67-4745-A248-0B0156232DFC}">
      <dsp:nvSpPr>
        <dsp:cNvPr id="0" name=""/>
        <dsp:cNvSpPr/>
      </dsp:nvSpPr>
      <dsp:spPr>
        <a:xfrm rot="14474">
          <a:off x="2322023" y="1185834"/>
          <a:ext cx="494501" cy="516288"/>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rgbClr val="00B0F0"/>
            </a:solidFill>
          </a:endParaRPr>
        </a:p>
      </dsp:txBody>
      <dsp:txXfrm>
        <a:off x="2322024" y="1288780"/>
        <a:ext cx="346151" cy="309772"/>
      </dsp:txXfrm>
    </dsp:sp>
    <dsp:sp modelId="{4EC2B0FB-B9AB-4229-B1D5-D9F678CB8049}">
      <dsp:nvSpPr>
        <dsp:cNvPr id="0" name=""/>
        <dsp:cNvSpPr/>
      </dsp:nvSpPr>
      <dsp:spPr>
        <a:xfrm>
          <a:off x="3021785" y="152389"/>
          <a:ext cx="2081807" cy="2595754"/>
        </a:xfrm>
        <a:prstGeom prst="roundRect">
          <a:avLst>
            <a:gd name="adj" fmla="val 10000"/>
          </a:avLst>
        </a:prstGeom>
        <a:solidFill>
          <a:schemeClr val="accent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Removing extraneous data</a:t>
          </a:r>
        </a:p>
      </dsp:txBody>
      <dsp:txXfrm>
        <a:off x="3082759" y="213363"/>
        <a:ext cx="1959859" cy="2473806"/>
      </dsp:txXfrm>
    </dsp:sp>
    <dsp:sp modelId="{5B47E6A3-0332-497D-9B33-65E416D4C37A}">
      <dsp:nvSpPr>
        <dsp:cNvPr id="0" name=""/>
        <dsp:cNvSpPr/>
      </dsp:nvSpPr>
      <dsp:spPr>
        <a:xfrm rot="21584495">
          <a:off x="5235959" y="1185725"/>
          <a:ext cx="489675" cy="516288"/>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235960" y="1289314"/>
        <a:ext cx="342773" cy="309772"/>
      </dsp:txXfrm>
    </dsp:sp>
    <dsp:sp modelId="{5349C461-97A6-436C-840A-B3C6B7A7946B}">
      <dsp:nvSpPr>
        <dsp:cNvPr id="0" name=""/>
        <dsp:cNvSpPr/>
      </dsp:nvSpPr>
      <dsp:spPr>
        <a:xfrm>
          <a:off x="5836027" y="139695"/>
          <a:ext cx="2081807" cy="2595754"/>
        </a:xfrm>
        <a:prstGeom prst="roundRect">
          <a:avLst>
            <a:gd name="adj" fmla="val 10000"/>
          </a:avLst>
        </a:prstGeom>
        <a:solidFill>
          <a:schemeClr val="accent1">
            <a:lumMod val="50000"/>
          </a:schemeClr>
        </a:solidFill>
        <a:ln w="25400"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kern="1200" dirty="0"/>
            <a:t>   Finding Missing value in dataset</a:t>
          </a:r>
          <a:r>
            <a:rPr lang="en-US" sz="1200" kern="1200" dirty="0"/>
            <a:t>.</a:t>
          </a:r>
        </a:p>
        <a:p>
          <a:pPr marL="114300" lvl="1" indent="-114300" algn="l" defTabSz="622300" rtl="0">
            <a:lnSpc>
              <a:spcPct val="90000"/>
            </a:lnSpc>
            <a:spcBef>
              <a:spcPct val="0"/>
            </a:spcBef>
            <a:spcAft>
              <a:spcPct val="15000"/>
            </a:spcAft>
            <a:buChar char="•"/>
          </a:pPr>
          <a:r>
            <a:rPr lang="en-US" sz="1400" kern="1200" dirty="0"/>
            <a:t>Correct data type(INT, FLOAT, DATE).</a:t>
          </a:r>
        </a:p>
        <a:p>
          <a:pPr marL="114300" lvl="1" indent="-114300" algn="l" defTabSz="622300" rtl="0">
            <a:lnSpc>
              <a:spcPct val="90000"/>
            </a:lnSpc>
            <a:spcBef>
              <a:spcPct val="0"/>
            </a:spcBef>
            <a:spcAft>
              <a:spcPct val="15000"/>
            </a:spcAft>
            <a:buChar char="•"/>
          </a:pPr>
          <a:r>
            <a:rPr lang="en-US" sz="1400" kern="1200" dirty="0"/>
            <a:t>Replace null value with aggregate function (mean, mode , median).</a:t>
          </a:r>
        </a:p>
        <a:p>
          <a:pPr marL="114300" lvl="1" indent="-114300" algn="l" defTabSz="622300" rtl="0">
            <a:lnSpc>
              <a:spcPct val="90000"/>
            </a:lnSpc>
            <a:spcBef>
              <a:spcPct val="0"/>
            </a:spcBef>
            <a:spcAft>
              <a:spcPct val="15000"/>
            </a:spcAft>
            <a:buChar char="•"/>
          </a:pPr>
          <a:r>
            <a:rPr lang="en-US" sz="1400" kern="1200" dirty="0"/>
            <a:t>Checking outliers.</a:t>
          </a:r>
        </a:p>
        <a:p>
          <a:pPr marL="114300" lvl="1" indent="-114300" algn="l" defTabSz="622300" rtl="0">
            <a:lnSpc>
              <a:spcPct val="90000"/>
            </a:lnSpc>
            <a:spcBef>
              <a:spcPct val="0"/>
            </a:spcBef>
            <a:spcAft>
              <a:spcPct val="15000"/>
            </a:spcAft>
            <a:buChar char="•"/>
          </a:pPr>
          <a:r>
            <a:rPr lang="en-US" sz="1400" kern="1200" dirty="0"/>
            <a:t>Conforming data to a standardized pattern.</a:t>
          </a:r>
        </a:p>
        <a:p>
          <a:pPr marL="114300" lvl="1" indent="-114300" algn="l" defTabSz="622300" rtl="0">
            <a:lnSpc>
              <a:spcPct val="90000"/>
            </a:lnSpc>
            <a:spcBef>
              <a:spcPct val="0"/>
            </a:spcBef>
            <a:spcAft>
              <a:spcPct val="15000"/>
            </a:spcAft>
            <a:buChar char="•"/>
          </a:pPr>
          <a:endParaRPr lang="en-US" sz="1400" kern="1200" dirty="0"/>
        </a:p>
      </dsp:txBody>
      <dsp:txXfrm>
        <a:off x="5897001" y="200669"/>
        <a:ext cx="1959859" cy="24738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BC6F718-4A4F-473D-9287-28439F292BD1}" type="datetimeFigureOut">
              <a:rPr lang="en-US" smtClean="0"/>
              <a:pPr/>
              <a:t>1/6/2023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E090A3C7-8196-4F2D-A375-F6B4429A0E8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90A3C7-8196-4F2D-A375-F6B4429A0E8F}"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90A3C7-8196-4F2D-A375-F6B4429A0E8F}" type="slidenum">
              <a:rPr lang="en-US" smtClean="0"/>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90A3C7-8196-4F2D-A375-F6B4429A0E8F}" type="slidenum">
              <a:rPr lang="en-US" smtClean="0"/>
              <a:pPr/>
              <a:t>15</a:t>
            </a:fld>
            <a:endParaRPr lang="en-US"/>
          </a:p>
        </p:txBody>
      </p:sp>
    </p:spTree>
    <p:extLst>
      <p:ext uri="{BB962C8B-B14F-4D97-AF65-F5344CB8AC3E}">
        <p14:creationId xmlns:p14="http://schemas.microsoft.com/office/powerpoint/2010/main" val="426966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90A3C7-8196-4F2D-A375-F6B4429A0E8F}" type="slidenum">
              <a:rPr lang="en-US" smtClean="0"/>
              <a:pPr/>
              <a:t>19</a:t>
            </a:fld>
            <a:endParaRPr lang="en-US"/>
          </a:p>
        </p:txBody>
      </p:sp>
    </p:spTree>
    <p:extLst>
      <p:ext uri="{BB962C8B-B14F-4D97-AF65-F5344CB8AC3E}">
        <p14:creationId xmlns:p14="http://schemas.microsoft.com/office/powerpoint/2010/main" val="3746379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90A3C7-8196-4F2D-A375-F6B4429A0E8F}" type="slidenum">
              <a:rPr lang="en-US" smtClean="0"/>
              <a:pPr/>
              <a:t>26</a:t>
            </a:fld>
            <a:endParaRPr lang="en-US"/>
          </a:p>
        </p:txBody>
      </p:sp>
    </p:spTree>
    <p:extLst>
      <p:ext uri="{BB962C8B-B14F-4D97-AF65-F5344CB8AC3E}">
        <p14:creationId xmlns:p14="http://schemas.microsoft.com/office/powerpoint/2010/main" val="4161918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0550" y="504189"/>
            <a:ext cx="8362899"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053709" y="1522603"/>
            <a:ext cx="2134870" cy="3084829"/>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FF0F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8602980" y="67056"/>
            <a:ext cx="348996" cy="358139"/>
          </a:xfrm>
          <a:prstGeom prst="rect">
            <a:avLst/>
          </a:prstGeom>
        </p:spPr>
      </p:pic>
      <p:sp>
        <p:nvSpPr>
          <p:cNvPr id="2" name="Holder 2"/>
          <p:cNvSpPr>
            <a:spLocks noGrp="1"/>
          </p:cNvSpPr>
          <p:nvPr>
            <p:ph type="title"/>
          </p:nvPr>
        </p:nvSpPr>
        <p:spPr>
          <a:xfrm>
            <a:off x="3107562" y="504189"/>
            <a:ext cx="2928874" cy="513715"/>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a:xfrm>
            <a:off x="629666" y="1650949"/>
            <a:ext cx="7884667" cy="2708275"/>
          </a:xfrm>
          <a:prstGeom prst="rect">
            <a:avLst/>
          </a:prstGeom>
        </p:spPr>
        <p:txBody>
          <a:bodyPr wrap="square" lIns="0" tIns="0" rIns="0" bIns="0">
            <a:spAutoFit/>
          </a:bodyPr>
          <a:lstStyle>
            <a:lvl1pPr>
              <a:defRPr sz="16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1/6/2023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42matters.com/google-play-statistics-and-trends"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3691" y="329565"/>
            <a:ext cx="7242175" cy="1217295"/>
          </a:xfrm>
          <a:prstGeom prst="rect">
            <a:avLst/>
          </a:prstGeom>
        </p:spPr>
        <p:txBody>
          <a:bodyPr vert="horz" wrap="square" lIns="0" tIns="12700" rIns="0" bIns="0" rtlCol="0">
            <a:spAutoFit/>
          </a:bodyPr>
          <a:lstStyle/>
          <a:p>
            <a:pPr marL="172720" algn="ctr">
              <a:lnSpc>
                <a:spcPct val="100000"/>
              </a:lnSpc>
              <a:spcBef>
                <a:spcPts val="100"/>
              </a:spcBef>
            </a:pPr>
            <a:r>
              <a:rPr sz="4200" spc="-125" dirty="0">
                <a:solidFill>
                  <a:srgbClr val="CC0000"/>
                </a:solidFill>
              </a:rPr>
              <a:t>Cap</a:t>
            </a:r>
            <a:r>
              <a:rPr sz="4200" spc="-100" dirty="0">
                <a:solidFill>
                  <a:srgbClr val="CC0000"/>
                </a:solidFill>
              </a:rPr>
              <a:t>s</a:t>
            </a:r>
            <a:r>
              <a:rPr sz="4200" spc="-114" dirty="0">
                <a:solidFill>
                  <a:srgbClr val="CC0000"/>
                </a:solidFill>
              </a:rPr>
              <a:t>tone</a:t>
            </a:r>
            <a:r>
              <a:rPr sz="4200" spc="-285" dirty="0">
                <a:solidFill>
                  <a:srgbClr val="CC0000"/>
                </a:solidFill>
              </a:rPr>
              <a:t> </a:t>
            </a:r>
            <a:r>
              <a:rPr sz="4200" spc="-150" dirty="0">
                <a:solidFill>
                  <a:srgbClr val="CC0000"/>
                </a:solidFill>
              </a:rPr>
              <a:t>Project</a:t>
            </a:r>
            <a:r>
              <a:rPr sz="4200" spc="-250" dirty="0">
                <a:solidFill>
                  <a:srgbClr val="CC0000"/>
                </a:solidFill>
              </a:rPr>
              <a:t> </a:t>
            </a:r>
            <a:r>
              <a:rPr sz="4200" spc="-1340" dirty="0">
                <a:solidFill>
                  <a:srgbClr val="CC0000"/>
                </a:solidFill>
              </a:rPr>
              <a:t>1</a:t>
            </a:r>
            <a:endParaRPr sz="4200" dirty="0"/>
          </a:p>
          <a:p>
            <a:pPr algn="ctr">
              <a:lnSpc>
                <a:spcPct val="100000"/>
              </a:lnSpc>
              <a:spcBef>
                <a:spcPts val="20"/>
              </a:spcBef>
            </a:pPr>
            <a:r>
              <a:rPr sz="3600" spc="-130" dirty="0">
                <a:solidFill>
                  <a:srgbClr val="124F5C"/>
                </a:solidFill>
              </a:rPr>
              <a:t>Play</a:t>
            </a:r>
            <a:r>
              <a:rPr sz="3600" spc="-215" dirty="0">
                <a:solidFill>
                  <a:srgbClr val="124F5C"/>
                </a:solidFill>
              </a:rPr>
              <a:t> </a:t>
            </a:r>
            <a:r>
              <a:rPr sz="3600" spc="-155" dirty="0">
                <a:solidFill>
                  <a:srgbClr val="124F5C"/>
                </a:solidFill>
              </a:rPr>
              <a:t>store</a:t>
            </a:r>
            <a:r>
              <a:rPr sz="3600" spc="-204" dirty="0">
                <a:solidFill>
                  <a:srgbClr val="124F5C"/>
                </a:solidFill>
              </a:rPr>
              <a:t> </a:t>
            </a:r>
            <a:r>
              <a:rPr sz="3600" spc="-85" dirty="0">
                <a:solidFill>
                  <a:srgbClr val="124F5C"/>
                </a:solidFill>
              </a:rPr>
              <a:t>app</a:t>
            </a:r>
            <a:r>
              <a:rPr sz="3600" spc="-215" dirty="0">
                <a:solidFill>
                  <a:srgbClr val="124F5C"/>
                </a:solidFill>
              </a:rPr>
              <a:t> </a:t>
            </a:r>
            <a:r>
              <a:rPr sz="3600" spc="-195" dirty="0">
                <a:solidFill>
                  <a:srgbClr val="124F5C"/>
                </a:solidFill>
              </a:rPr>
              <a:t>rev</a:t>
            </a:r>
            <a:r>
              <a:rPr sz="3600" spc="-125" dirty="0">
                <a:solidFill>
                  <a:srgbClr val="124F5C"/>
                </a:solidFill>
              </a:rPr>
              <a:t>i</a:t>
            </a:r>
            <a:r>
              <a:rPr sz="3600" spc="-135" dirty="0">
                <a:solidFill>
                  <a:srgbClr val="124F5C"/>
                </a:solidFill>
              </a:rPr>
              <a:t>ew</a:t>
            </a:r>
            <a:r>
              <a:rPr sz="3600" spc="-190" dirty="0">
                <a:solidFill>
                  <a:srgbClr val="124F5C"/>
                </a:solidFill>
              </a:rPr>
              <a:t> </a:t>
            </a:r>
            <a:r>
              <a:rPr sz="3600" spc="-170" dirty="0">
                <a:solidFill>
                  <a:srgbClr val="124F5C"/>
                </a:solidFill>
              </a:rPr>
              <a:t>ana</a:t>
            </a:r>
            <a:r>
              <a:rPr sz="3600" spc="-100" dirty="0">
                <a:solidFill>
                  <a:srgbClr val="124F5C"/>
                </a:solidFill>
              </a:rPr>
              <a:t>l</a:t>
            </a:r>
            <a:r>
              <a:rPr sz="3600" spc="-220" dirty="0">
                <a:solidFill>
                  <a:srgbClr val="124F5C"/>
                </a:solidFill>
              </a:rPr>
              <a:t>y</a:t>
            </a:r>
            <a:r>
              <a:rPr sz="3600" spc="-215" dirty="0">
                <a:solidFill>
                  <a:srgbClr val="124F5C"/>
                </a:solidFill>
              </a:rPr>
              <a:t>s</a:t>
            </a:r>
            <a:r>
              <a:rPr sz="3600" spc="-185" dirty="0">
                <a:solidFill>
                  <a:srgbClr val="124F5C"/>
                </a:solidFill>
              </a:rPr>
              <a:t>is</a:t>
            </a:r>
            <a:endParaRPr sz="3600" dirty="0"/>
          </a:p>
        </p:txBody>
      </p:sp>
      <p:sp>
        <p:nvSpPr>
          <p:cNvPr id="3" name="object 3"/>
          <p:cNvSpPr txBox="1"/>
          <p:nvPr/>
        </p:nvSpPr>
        <p:spPr>
          <a:xfrm>
            <a:off x="2819400" y="2933192"/>
            <a:ext cx="3352800" cy="928459"/>
          </a:xfrm>
          <a:prstGeom prst="rect">
            <a:avLst/>
          </a:prstGeom>
        </p:spPr>
        <p:txBody>
          <a:bodyPr vert="horz" wrap="square" lIns="0" tIns="12700" rIns="0" bIns="0" rtlCol="0">
            <a:spAutoFit/>
          </a:bodyPr>
          <a:lstStyle/>
          <a:p>
            <a:pPr marL="635" algn="ctr">
              <a:lnSpc>
                <a:spcPct val="100000"/>
              </a:lnSpc>
              <a:spcBef>
                <a:spcPts val="100"/>
              </a:spcBef>
            </a:pPr>
            <a:r>
              <a:rPr sz="2000" b="1" spc="-40" dirty="0">
                <a:solidFill>
                  <a:schemeClr val="accent1">
                    <a:lumMod val="50000"/>
                  </a:schemeClr>
                </a:solidFill>
                <a:latin typeface="Verdana"/>
                <a:cs typeface="Verdana"/>
              </a:rPr>
              <a:t>Do</a:t>
            </a:r>
            <a:r>
              <a:rPr sz="2000" b="1" spc="-45" dirty="0">
                <a:solidFill>
                  <a:schemeClr val="accent1">
                    <a:lumMod val="50000"/>
                  </a:schemeClr>
                </a:solidFill>
                <a:latin typeface="Verdana"/>
                <a:cs typeface="Verdana"/>
              </a:rPr>
              <a:t>n</a:t>
            </a:r>
            <a:r>
              <a:rPr sz="2000" b="1" spc="-65" dirty="0">
                <a:solidFill>
                  <a:schemeClr val="accent1">
                    <a:lumMod val="50000"/>
                  </a:schemeClr>
                </a:solidFill>
                <a:latin typeface="Verdana"/>
                <a:cs typeface="Verdana"/>
              </a:rPr>
              <a:t>e</a:t>
            </a:r>
            <a:r>
              <a:rPr sz="2000" b="1" spc="-120" dirty="0">
                <a:solidFill>
                  <a:schemeClr val="accent1">
                    <a:lumMod val="50000"/>
                  </a:schemeClr>
                </a:solidFill>
                <a:latin typeface="Verdana"/>
                <a:cs typeface="Verdana"/>
              </a:rPr>
              <a:t> </a:t>
            </a:r>
            <a:r>
              <a:rPr sz="2000" b="1" spc="-135" dirty="0">
                <a:solidFill>
                  <a:schemeClr val="accent1">
                    <a:lumMod val="50000"/>
                  </a:schemeClr>
                </a:solidFill>
                <a:latin typeface="Verdana"/>
                <a:cs typeface="Verdana"/>
              </a:rPr>
              <a:t>by:</a:t>
            </a:r>
            <a:endParaRPr sz="2000" dirty="0">
              <a:solidFill>
                <a:schemeClr val="accent1">
                  <a:lumMod val="50000"/>
                </a:schemeClr>
              </a:solidFill>
              <a:latin typeface="Verdana"/>
              <a:cs typeface="Verdana"/>
            </a:endParaRPr>
          </a:p>
          <a:p>
            <a:pPr>
              <a:lnSpc>
                <a:spcPct val="100000"/>
              </a:lnSpc>
              <a:spcBef>
                <a:spcPts val="35"/>
              </a:spcBef>
            </a:pPr>
            <a:endParaRPr sz="1950" dirty="0">
              <a:solidFill>
                <a:schemeClr val="accent1">
                  <a:lumMod val="50000"/>
                </a:schemeClr>
              </a:solidFill>
              <a:latin typeface="Verdana"/>
              <a:cs typeface="Verdana"/>
            </a:endParaRPr>
          </a:p>
          <a:p>
            <a:pPr algn="ctr">
              <a:lnSpc>
                <a:spcPct val="100000"/>
              </a:lnSpc>
            </a:pPr>
            <a:r>
              <a:rPr lang="en-US" sz="2000" dirty="0">
                <a:solidFill>
                  <a:srgbClr val="C00000"/>
                </a:solidFill>
                <a:latin typeface="USABlack" pitchFamily="2" charset="0"/>
                <a:cs typeface="Verdana"/>
              </a:rPr>
              <a:t>JAVED AHMAD</a:t>
            </a:r>
          </a:p>
        </p:txBody>
      </p:sp>
      <p:grpSp>
        <p:nvGrpSpPr>
          <p:cNvPr id="4" name="object 4"/>
          <p:cNvGrpSpPr/>
          <p:nvPr/>
        </p:nvGrpSpPr>
        <p:grpSpPr>
          <a:xfrm>
            <a:off x="3779520" y="1664207"/>
            <a:ext cx="1651000" cy="1209040"/>
            <a:chOff x="3779520" y="1664207"/>
            <a:chExt cx="1651000" cy="1209040"/>
          </a:xfrm>
        </p:grpSpPr>
        <p:pic>
          <p:nvPicPr>
            <p:cNvPr id="5" name="object 5"/>
            <p:cNvPicPr/>
            <p:nvPr/>
          </p:nvPicPr>
          <p:blipFill>
            <a:blip r:embed="rId3" cstate="print"/>
            <a:stretch>
              <a:fillRect/>
            </a:stretch>
          </p:blipFill>
          <p:spPr>
            <a:xfrm>
              <a:off x="3779520" y="1664207"/>
              <a:ext cx="1650492" cy="1208532"/>
            </a:xfrm>
            <a:prstGeom prst="rect">
              <a:avLst/>
            </a:prstGeom>
          </p:spPr>
        </p:pic>
        <p:pic>
          <p:nvPicPr>
            <p:cNvPr id="6" name="object 6"/>
            <p:cNvPicPr/>
            <p:nvPr/>
          </p:nvPicPr>
          <p:blipFill>
            <a:blip r:embed="rId4" cstate="print"/>
            <a:stretch>
              <a:fillRect/>
            </a:stretch>
          </p:blipFill>
          <p:spPr>
            <a:xfrm>
              <a:off x="3901440" y="1723643"/>
              <a:ext cx="1417319" cy="1040891"/>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361950"/>
            <a:ext cx="3451860" cy="873957"/>
          </a:xfrm>
          <a:prstGeom prst="rect">
            <a:avLst/>
          </a:prstGeom>
        </p:spPr>
        <p:txBody>
          <a:bodyPr vert="horz" wrap="square" lIns="0" tIns="12065" rIns="0" bIns="0" rtlCol="0">
            <a:spAutoFit/>
          </a:bodyPr>
          <a:lstStyle/>
          <a:p>
            <a:pPr marL="12700">
              <a:spcBef>
                <a:spcPts val="95"/>
              </a:spcBef>
            </a:pPr>
            <a:r>
              <a:rPr lang="en-US" sz="2800" b="0" spc="-5" dirty="0">
                <a:solidFill>
                  <a:srgbClr val="CC0000"/>
                </a:solidFill>
                <a:latin typeface="MS Gothic"/>
              </a:rPr>
              <a:t>  </a:t>
            </a:r>
            <a:r>
              <a:rPr lang="en-US" sz="2800" dirty="0">
                <a:solidFill>
                  <a:schemeClr val="tx2"/>
                </a:solidFill>
              </a:rPr>
              <a:t>Transform data</a:t>
            </a:r>
            <a:br>
              <a:rPr lang="en-US" sz="2800" dirty="0">
                <a:solidFill>
                  <a:schemeClr val="tx2"/>
                </a:solidFill>
              </a:rPr>
            </a:br>
            <a:endParaRPr sz="2800" dirty="0">
              <a:solidFill>
                <a:schemeClr val="tx2"/>
              </a:solidFill>
              <a:latin typeface="MS Gothic"/>
              <a:cs typeface="MS Gothic"/>
            </a:endParaRPr>
          </a:p>
        </p:txBody>
      </p:sp>
      <p:sp>
        <p:nvSpPr>
          <p:cNvPr id="3" name="object 3"/>
          <p:cNvSpPr txBox="1"/>
          <p:nvPr/>
        </p:nvSpPr>
        <p:spPr>
          <a:xfrm>
            <a:off x="457200" y="1047750"/>
            <a:ext cx="8534400" cy="1833451"/>
          </a:xfrm>
          <a:prstGeom prst="rect">
            <a:avLst/>
          </a:prstGeom>
        </p:spPr>
        <p:txBody>
          <a:bodyPr vert="horz" wrap="square" lIns="0" tIns="12065" rIns="0" bIns="0" rtlCol="0">
            <a:spAutoFit/>
          </a:bodyPr>
          <a:lstStyle/>
          <a:p>
            <a:pPr marL="297815" marR="5080" indent="-285750">
              <a:lnSpc>
                <a:spcPct val="150000"/>
              </a:lnSpc>
              <a:spcBef>
                <a:spcPts val="95"/>
              </a:spcBef>
              <a:buFont typeface="Arial" panose="020B0604020202020204" pitchFamily="34" charset="0"/>
              <a:buChar char="•"/>
              <a:tabLst>
                <a:tab pos="299085" algn="l"/>
                <a:tab pos="299720" algn="l"/>
              </a:tabLst>
            </a:pPr>
            <a:r>
              <a:rPr lang="en-US" sz="1600" dirty="0"/>
              <a:t>Transforming data is the process of updating the format or value entries in order to reach a well-defined outcome, or to make the data more easily understood by a wider audience.</a:t>
            </a:r>
          </a:p>
          <a:p>
            <a:pPr marL="297815" marR="5080" indent="-285750">
              <a:lnSpc>
                <a:spcPct val="150000"/>
              </a:lnSpc>
              <a:spcBef>
                <a:spcPts val="95"/>
              </a:spcBef>
              <a:buFont typeface="Arial" panose="020B0604020202020204" pitchFamily="34" charset="0"/>
              <a:buChar char="•"/>
              <a:tabLst>
                <a:tab pos="299085" algn="l"/>
                <a:tab pos="299720" algn="l"/>
              </a:tabLst>
            </a:pPr>
            <a:r>
              <a:rPr sz="1600" spc="-5" dirty="0">
                <a:cs typeface="Arial MT"/>
              </a:rPr>
              <a:t>The</a:t>
            </a:r>
            <a:r>
              <a:rPr sz="1600" spc="10" dirty="0">
                <a:cs typeface="Arial MT"/>
              </a:rPr>
              <a:t> </a:t>
            </a:r>
            <a:r>
              <a:rPr sz="1600" spc="-5" dirty="0">
                <a:cs typeface="Arial MT"/>
              </a:rPr>
              <a:t>dataset</a:t>
            </a:r>
            <a:r>
              <a:rPr sz="1600" spc="15" dirty="0">
                <a:cs typeface="Arial MT"/>
              </a:rPr>
              <a:t> </a:t>
            </a:r>
            <a:r>
              <a:rPr sz="1600" spc="-5" dirty="0">
                <a:cs typeface="Arial MT"/>
              </a:rPr>
              <a:t>collected</a:t>
            </a:r>
            <a:r>
              <a:rPr sz="1600" spc="-20" dirty="0">
                <a:cs typeface="Arial MT"/>
              </a:rPr>
              <a:t> </a:t>
            </a:r>
            <a:r>
              <a:rPr sz="1600" spc="-5" dirty="0">
                <a:cs typeface="Arial MT"/>
              </a:rPr>
              <a:t>from</a:t>
            </a:r>
            <a:r>
              <a:rPr sz="1600" spc="30" dirty="0">
                <a:cs typeface="Arial MT"/>
              </a:rPr>
              <a:t> </a:t>
            </a:r>
            <a:r>
              <a:rPr sz="1600" spc="-5" dirty="0">
                <a:cs typeface="Arial MT"/>
              </a:rPr>
              <a:t>the</a:t>
            </a:r>
            <a:r>
              <a:rPr sz="1600" spc="45" dirty="0">
                <a:cs typeface="Arial MT"/>
              </a:rPr>
              <a:t> </a:t>
            </a:r>
            <a:r>
              <a:rPr sz="1600" spc="-5" dirty="0">
                <a:cs typeface="Arial MT"/>
              </a:rPr>
              <a:t>Play store</a:t>
            </a:r>
            <a:r>
              <a:rPr sz="1600" spc="10" dirty="0">
                <a:cs typeface="Arial MT"/>
              </a:rPr>
              <a:t> </a:t>
            </a:r>
            <a:r>
              <a:rPr sz="1600" spc="-5" dirty="0">
                <a:cs typeface="Arial MT"/>
              </a:rPr>
              <a:t>is semi</a:t>
            </a:r>
            <a:r>
              <a:rPr sz="1600" spc="10" dirty="0">
                <a:cs typeface="Arial MT"/>
              </a:rPr>
              <a:t> </a:t>
            </a:r>
            <a:r>
              <a:rPr sz="1600" spc="-5" dirty="0">
                <a:cs typeface="Arial MT"/>
              </a:rPr>
              <a:t>structured</a:t>
            </a:r>
            <a:r>
              <a:rPr sz="1600" spc="30" dirty="0">
                <a:cs typeface="Arial MT"/>
              </a:rPr>
              <a:t> </a:t>
            </a:r>
            <a:r>
              <a:rPr sz="1600" spc="-5" dirty="0">
                <a:cs typeface="Arial MT"/>
              </a:rPr>
              <a:t>or</a:t>
            </a:r>
            <a:r>
              <a:rPr sz="1600" spc="20" dirty="0">
                <a:cs typeface="Arial MT"/>
              </a:rPr>
              <a:t> </a:t>
            </a:r>
            <a:r>
              <a:rPr sz="1600" spc="-5" dirty="0">
                <a:cs typeface="Arial MT"/>
              </a:rPr>
              <a:t>unstructured</a:t>
            </a:r>
            <a:r>
              <a:rPr sz="1600" spc="25" dirty="0">
                <a:cs typeface="Arial MT"/>
              </a:rPr>
              <a:t> </a:t>
            </a:r>
            <a:r>
              <a:rPr sz="1600" spc="-5" dirty="0">
                <a:cs typeface="Arial MT"/>
              </a:rPr>
              <a:t>and </a:t>
            </a:r>
            <a:r>
              <a:rPr sz="1600" dirty="0">
                <a:cs typeface="Arial MT"/>
              </a:rPr>
              <a:t> </a:t>
            </a:r>
            <a:r>
              <a:rPr sz="1600" spc="-5" dirty="0">
                <a:cs typeface="Arial MT"/>
              </a:rPr>
              <a:t>contains</a:t>
            </a:r>
            <a:r>
              <a:rPr sz="1600" spc="5" dirty="0">
                <a:cs typeface="Arial MT"/>
              </a:rPr>
              <a:t> </a:t>
            </a:r>
            <a:r>
              <a:rPr sz="1600" spc="-5" dirty="0">
                <a:cs typeface="Arial MT"/>
              </a:rPr>
              <a:t>significant</a:t>
            </a:r>
            <a:r>
              <a:rPr sz="1600" dirty="0">
                <a:cs typeface="Arial MT"/>
              </a:rPr>
              <a:t> </a:t>
            </a:r>
            <a:r>
              <a:rPr sz="1600" spc="-5" dirty="0">
                <a:cs typeface="Arial MT"/>
              </a:rPr>
              <a:t>superfluous</a:t>
            </a:r>
            <a:r>
              <a:rPr sz="1600" spc="20" dirty="0">
                <a:cs typeface="Arial MT"/>
              </a:rPr>
              <a:t> </a:t>
            </a:r>
            <a:r>
              <a:rPr sz="1600" spc="-5" dirty="0">
                <a:cs typeface="Arial MT"/>
              </a:rPr>
              <a:t>data</a:t>
            </a:r>
            <a:r>
              <a:rPr sz="1600" spc="10" dirty="0">
                <a:cs typeface="Arial MT"/>
              </a:rPr>
              <a:t> </a:t>
            </a:r>
            <a:r>
              <a:rPr sz="1600" spc="-5" dirty="0">
                <a:cs typeface="Arial MT"/>
              </a:rPr>
              <a:t>(defined</a:t>
            </a:r>
            <a:r>
              <a:rPr sz="1600" spc="30" dirty="0">
                <a:cs typeface="Arial MT"/>
              </a:rPr>
              <a:t> </a:t>
            </a:r>
            <a:r>
              <a:rPr sz="1600" spc="-5" dirty="0">
                <a:cs typeface="Arial MT"/>
              </a:rPr>
              <a:t>as</a:t>
            </a:r>
            <a:r>
              <a:rPr sz="1600" spc="15" dirty="0">
                <a:cs typeface="Arial MT"/>
              </a:rPr>
              <a:t> </a:t>
            </a:r>
            <a:r>
              <a:rPr sz="1600" spc="-5" dirty="0">
                <a:cs typeface="Arial MT"/>
              </a:rPr>
              <a:t>not</a:t>
            </a:r>
            <a:r>
              <a:rPr sz="1600" spc="30" dirty="0">
                <a:cs typeface="Arial MT"/>
              </a:rPr>
              <a:t> </a:t>
            </a:r>
            <a:r>
              <a:rPr sz="1600" spc="-5" dirty="0">
                <a:cs typeface="Arial MT"/>
              </a:rPr>
              <a:t>contributing</a:t>
            </a:r>
            <a:r>
              <a:rPr sz="1600" spc="10" dirty="0">
                <a:cs typeface="Arial MT"/>
              </a:rPr>
              <a:t> </a:t>
            </a:r>
            <a:r>
              <a:rPr sz="1600" spc="-5" dirty="0">
                <a:cs typeface="Arial MT"/>
              </a:rPr>
              <a:t>significant</a:t>
            </a:r>
            <a:r>
              <a:rPr sz="1600" spc="-10" dirty="0">
                <a:cs typeface="Arial MT"/>
              </a:rPr>
              <a:t> </a:t>
            </a:r>
            <a:r>
              <a:rPr sz="1600" spc="-5" dirty="0">
                <a:cs typeface="Arial MT"/>
              </a:rPr>
              <a:t>meaning).Some</a:t>
            </a:r>
            <a:r>
              <a:rPr sz="1600" spc="30" dirty="0">
                <a:cs typeface="Arial MT"/>
              </a:rPr>
              <a:t> </a:t>
            </a:r>
            <a:r>
              <a:rPr sz="1600" spc="-5" dirty="0">
                <a:cs typeface="Arial MT"/>
              </a:rPr>
              <a:t>data</a:t>
            </a:r>
            <a:r>
              <a:rPr sz="1600" spc="15" dirty="0">
                <a:cs typeface="Arial MT"/>
              </a:rPr>
              <a:t> </a:t>
            </a:r>
            <a:r>
              <a:rPr sz="1600" spc="-10" dirty="0">
                <a:cs typeface="Arial MT"/>
              </a:rPr>
              <a:t>type</a:t>
            </a:r>
            <a:r>
              <a:rPr sz="1600" spc="25" dirty="0">
                <a:cs typeface="Arial MT"/>
              </a:rPr>
              <a:t> </a:t>
            </a:r>
            <a:r>
              <a:rPr sz="1600" spc="-5" dirty="0">
                <a:cs typeface="Arial MT"/>
              </a:rPr>
              <a:t>needs</a:t>
            </a:r>
            <a:r>
              <a:rPr sz="1600" spc="10" dirty="0">
                <a:cs typeface="Arial MT"/>
              </a:rPr>
              <a:t> </a:t>
            </a:r>
            <a:r>
              <a:rPr sz="1600" spc="-5" dirty="0">
                <a:cs typeface="Arial MT"/>
              </a:rPr>
              <a:t>to</a:t>
            </a:r>
            <a:r>
              <a:rPr sz="1600" spc="15" dirty="0">
                <a:cs typeface="Arial MT"/>
              </a:rPr>
              <a:t> </a:t>
            </a:r>
            <a:r>
              <a:rPr sz="1600" spc="-5" dirty="0">
                <a:cs typeface="Arial MT"/>
              </a:rPr>
              <a:t>change</a:t>
            </a:r>
            <a:r>
              <a:rPr sz="1600" spc="5" dirty="0">
                <a:cs typeface="Arial MT"/>
              </a:rPr>
              <a:t> </a:t>
            </a:r>
            <a:r>
              <a:rPr sz="1600" dirty="0">
                <a:cs typeface="Arial MT"/>
              </a:rPr>
              <a:t>in </a:t>
            </a:r>
            <a:r>
              <a:rPr sz="1600" spc="-5" dirty="0">
                <a:cs typeface="Arial MT"/>
              </a:rPr>
              <a:t>required</a:t>
            </a:r>
            <a:r>
              <a:rPr sz="1600" spc="10" dirty="0">
                <a:cs typeface="Arial MT"/>
              </a:rPr>
              <a:t> </a:t>
            </a:r>
            <a:r>
              <a:rPr sz="1600" spc="-5" dirty="0">
                <a:cs typeface="Arial MT"/>
              </a:rPr>
              <a:t>format</a:t>
            </a:r>
            <a:r>
              <a:rPr sz="1600" spc="25" dirty="0">
                <a:cs typeface="Arial MT"/>
              </a:rPr>
              <a:t> </a:t>
            </a:r>
            <a:r>
              <a:rPr sz="1600" spc="-5" dirty="0">
                <a:cs typeface="Arial MT"/>
              </a:rPr>
              <a:t>as</a:t>
            </a:r>
            <a:r>
              <a:rPr sz="1600" spc="45" dirty="0">
                <a:cs typeface="Arial MT"/>
              </a:rPr>
              <a:t> </a:t>
            </a:r>
            <a:r>
              <a:rPr sz="1600" spc="-5" dirty="0">
                <a:cs typeface="Arial MT"/>
              </a:rPr>
              <a:t>int,</a:t>
            </a:r>
            <a:r>
              <a:rPr sz="1600" dirty="0">
                <a:cs typeface="Arial MT"/>
              </a:rPr>
              <a:t> </a:t>
            </a:r>
            <a:r>
              <a:rPr sz="1600" spc="-5" dirty="0">
                <a:cs typeface="Arial MT"/>
              </a:rPr>
              <a:t>float,</a:t>
            </a:r>
            <a:r>
              <a:rPr sz="1600" spc="20" dirty="0">
                <a:cs typeface="Arial MT"/>
              </a:rPr>
              <a:t> </a:t>
            </a:r>
            <a:r>
              <a:rPr sz="1600" spc="-5" dirty="0">
                <a:cs typeface="Arial MT"/>
              </a:rPr>
              <a:t>date.</a:t>
            </a:r>
            <a:endParaRPr lang="en-IN" sz="1600" spc="-5" dirty="0">
              <a:cs typeface="Arial MT"/>
            </a:endParaRPr>
          </a:p>
        </p:txBody>
      </p:sp>
      <p:sp>
        <p:nvSpPr>
          <p:cNvPr id="4" name="object 4"/>
          <p:cNvSpPr txBox="1"/>
          <p:nvPr/>
        </p:nvSpPr>
        <p:spPr>
          <a:xfrm>
            <a:off x="457200" y="3028950"/>
            <a:ext cx="4038600" cy="504625"/>
          </a:xfrm>
          <a:prstGeom prst="rect">
            <a:avLst/>
          </a:prstGeom>
        </p:spPr>
        <p:txBody>
          <a:bodyPr vert="horz" wrap="square" lIns="0" tIns="12065" rIns="0" bIns="0" rtlCol="0">
            <a:spAutoFit/>
          </a:bodyPr>
          <a:lstStyle/>
          <a:p>
            <a:br>
              <a:rPr lang="en-US" sz="1600" dirty="0">
                <a:effectLst/>
              </a:rPr>
            </a:br>
            <a:endParaRPr sz="1600" dirty="0">
              <a:cs typeface="Arial MT"/>
            </a:endParaRPr>
          </a:p>
        </p:txBody>
      </p:sp>
      <p:pic>
        <p:nvPicPr>
          <p:cNvPr id="7" name="object 4"/>
          <p:cNvPicPr/>
          <p:nvPr/>
        </p:nvPicPr>
        <p:blipFill>
          <a:blip r:embed="rId2" cstate="print"/>
          <a:stretch>
            <a:fillRect/>
          </a:stretch>
        </p:blipFill>
        <p:spPr>
          <a:xfrm>
            <a:off x="8077200" y="57150"/>
            <a:ext cx="466344" cy="457200"/>
          </a:xfrm>
          <a:prstGeom prst="rect">
            <a:avLst/>
          </a:prstGeom>
        </p:spPr>
      </p:pic>
      <p:sp>
        <p:nvSpPr>
          <p:cNvPr id="22530" name="AutoShape 2" descr="Data Transformation with Web Scrap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F4ACA95A-F998-87EB-8A87-36D57CA320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3465" y="2867193"/>
            <a:ext cx="3886200" cy="1833451"/>
          </a:xfrm>
          <a:prstGeom prst="rect">
            <a:avLst/>
          </a:prstGeom>
        </p:spPr>
      </p:pic>
      <p:sp>
        <p:nvSpPr>
          <p:cNvPr id="9" name="TextBox 8">
            <a:extLst>
              <a:ext uri="{FF2B5EF4-FFF2-40B4-BE49-F238E27FC236}">
                <a16:creationId xmlns:a16="http://schemas.microsoft.com/office/drawing/2014/main" id="{EDFA00EC-9272-BA20-6B42-FFB18203637D}"/>
              </a:ext>
            </a:extLst>
          </p:cNvPr>
          <p:cNvSpPr txBox="1"/>
          <p:nvPr/>
        </p:nvSpPr>
        <p:spPr>
          <a:xfrm>
            <a:off x="399535" y="2903340"/>
            <a:ext cx="3653481" cy="1531445"/>
          </a:xfrm>
          <a:prstGeom prst="rect">
            <a:avLst/>
          </a:prstGeom>
          <a:noFill/>
        </p:spPr>
        <p:txBody>
          <a:bodyPr wrap="square">
            <a:spAutoFit/>
          </a:bodyPr>
          <a:lstStyle/>
          <a:p>
            <a:pPr marL="297815" marR="5080" indent="-285750">
              <a:lnSpc>
                <a:spcPct val="150000"/>
              </a:lnSpc>
              <a:spcBef>
                <a:spcPts val="95"/>
              </a:spcBef>
              <a:buFont typeface="Arial" panose="020B0604020202020204" pitchFamily="34" charset="0"/>
              <a:buChar char="•"/>
              <a:tabLst>
                <a:tab pos="299085" algn="l"/>
                <a:tab pos="299720" algn="l"/>
              </a:tabLst>
            </a:pPr>
            <a:r>
              <a:rPr lang="en-US" sz="1600" b="0" i="0" dirty="0">
                <a:effectLst/>
              </a:rPr>
              <a:t>Since, size of the applications present in the dataset are in MB and KB. Therefore, for ease in data processing, entire size column is converted to MB.</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1951"/>
            <a:ext cx="6172200" cy="984885"/>
          </a:xfrm>
        </p:spPr>
        <p:txBody>
          <a:bodyPr/>
          <a:lstStyle/>
          <a:p>
            <a:r>
              <a:rPr lang="en-US" dirty="0">
                <a:solidFill>
                  <a:schemeClr val="tx2"/>
                </a:solidFill>
              </a:rPr>
              <a:t>Exploratory data analysis</a:t>
            </a:r>
            <a:br>
              <a:rPr lang="en-US" dirty="0">
                <a:solidFill>
                  <a:schemeClr val="tx2"/>
                </a:solidFill>
              </a:rPr>
            </a:br>
            <a:endParaRPr lang="en-US" dirty="0">
              <a:solidFill>
                <a:schemeClr val="tx2"/>
              </a:solidFill>
            </a:endParaRPr>
          </a:p>
        </p:txBody>
      </p:sp>
      <p:sp>
        <p:nvSpPr>
          <p:cNvPr id="3" name="Text Placeholder 2"/>
          <p:cNvSpPr>
            <a:spLocks noGrp="1"/>
          </p:cNvSpPr>
          <p:nvPr>
            <p:ph type="body" idx="1"/>
          </p:nvPr>
        </p:nvSpPr>
        <p:spPr>
          <a:xfrm>
            <a:off x="411951" y="906259"/>
            <a:ext cx="7884667" cy="3331938"/>
          </a:xfrm>
        </p:spPr>
        <p:txBody>
          <a:bodyPr/>
          <a:lstStyle/>
          <a:p>
            <a:pPr marL="285750" indent="-285750" algn="just" fontAlgn="base">
              <a:buFont typeface="Arial" panose="020B0604020202020204" pitchFamily="34" charset="0"/>
              <a:buChar char="•"/>
            </a:pPr>
            <a:r>
              <a:rPr lang="en-US" dirty="0">
                <a:latin typeface="+mn-lt"/>
              </a:rPr>
              <a:t> </a:t>
            </a:r>
            <a:r>
              <a:rPr lang="en-US" b="1" i="0" dirty="0">
                <a:solidFill>
                  <a:srgbClr val="273239"/>
                </a:solidFill>
                <a:effectLst/>
                <a:latin typeface="+mn-lt"/>
              </a:rPr>
              <a:t>Exploratory Data Analysis (EDA) </a:t>
            </a:r>
            <a:r>
              <a:rPr lang="en-US" b="0" i="0" dirty="0">
                <a:solidFill>
                  <a:srgbClr val="273239"/>
                </a:solidFill>
                <a:effectLst/>
                <a:latin typeface="+mn-lt"/>
              </a:rPr>
              <a:t>is an approach to analyze the data using visual techniques. It is used to discover trends, patterns, or to check assumptions with the help of statistical summary and graphical representations. </a:t>
            </a:r>
          </a:p>
          <a:p>
            <a:pPr marL="285750" indent="-285750" algn="just" fontAlgn="base">
              <a:buFont typeface="Arial" panose="020B0604020202020204" pitchFamily="34" charset="0"/>
              <a:buChar char="•"/>
            </a:pPr>
            <a:endParaRPr lang="en-US" dirty="0">
              <a:latin typeface="+mn-lt"/>
            </a:endParaRPr>
          </a:p>
          <a:p>
            <a:pPr marL="285750" indent="-285750" algn="just" fontAlgn="base">
              <a:buFont typeface="Arial" panose="020B0604020202020204" pitchFamily="34" charset="0"/>
              <a:buChar char="•"/>
            </a:pPr>
            <a:r>
              <a:rPr lang="en-US" dirty="0">
                <a:latin typeface="+mn-lt"/>
              </a:rPr>
              <a:t>Exploratory data visualizations (EDVs) are the type of visualizations we assemble when we do  not have a clue about what information lies within our dataset. </a:t>
            </a:r>
          </a:p>
          <a:p>
            <a:pPr marL="285750" indent="-285750">
              <a:lnSpc>
                <a:spcPct val="150000"/>
              </a:lnSpc>
              <a:buFont typeface="Arial" panose="020B0604020202020204" pitchFamily="34" charset="0"/>
              <a:buChar char="•"/>
            </a:pPr>
            <a:br>
              <a:rPr lang="en-US" dirty="0">
                <a:latin typeface="+mn-lt"/>
              </a:rPr>
            </a:br>
            <a:endParaRPr lang="en-US" dirty="0">
              <a:latin typeface="+mn-lt"/>
            </a:endParaRPr>
          </a:p>
          <a:p>
            <a:pPr>
              <a:lnSpc>
                <a:spcPct val="150000"/>
              </a:lnSpc>
              <a:buFont typeface="Arial" pitchFamily="34" charset="0"/>
              <a:buChar char="•"/>
            </a:pPr>
            <a:endParaRPr lang="en-US" dirty="0">
              <a:latin typeface="+mn-lt"/>
            </a:endParaRPr>
          </a:p>
          <a:p>
            <a:pPr lvl="7">
              <a:lnSpc>
                <a:spcPct val="150000"/>
              </a:lnSpc>
            </a:pPr>
            <a:endParaRPr lang="en-US" b="1" dirty="0">
              <a:solidFill>
                <a:schemeClr val="accent1">
                  <a:lumMod val="50000"/>
                </a:schemeClr>
              </a:solidFill>
              <a:latin typeface="+mn-lt"/>
            </a:endParaRPr>
          </a:p>
          <a:p>
            <a:pPr>
              <a:lnSpc>
                <a:spcPct val="150000"/>
              </a:lnSpc>
            </a:pPr>
            <a:endParaRPr lang="en-US" dirty="0">
              <a:latin typeface="+mn-lt"/>
            </a:endParaRPr>
          </a:p>
        </p:txBody>
      </p:sp>
      <p:sp>
        <p:nvSpPr>
          <p:cNvPr id="1026" name="AutoShape 2" descr="Data Analysis of Google Play Store Apps(Part 1) | by Mohammad Aakash |  Mediu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 Analysis of Google Play Store Apps(Part 1) | by Mohammad Aakash |  Mediu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object 4"/>
          <p:cNvPicPr/>
          <p:nvPr/>
        </p:nvPicPr>
        <p:blipFill>
          <a:blip r:embed="rId2" cstate="print"/>
          <a:stretch>
            <a:fillRect/>
          </a:stretch>
        </p:blipFill>
        <p:spPr>
          <a:xfrm>
            <a:off x="8001000" y="133350"/>
            <a:ext cx="390144" cy="381000"/>
          </a:xfrm>
          <a:prstGeom prst="rect">
            <a:avLst/>
          </a:prstGeom>
        </p:spPr>
      </p:pic>
      <p:pic>
        <p:nvPicPr>
          <p:cNvPr id="6" name="Picture 5">
            <a:extLst>
              <a:ext uri="{FF2B5EF4-FFF2-40B4-BE49-F238E27FC236}">
                <a16:creationId xmlns:a16="http://schemas.microsoft.com/office/drawing/2014/main" id="{BF19737B-FAE8-7F31-3F2F-1C5A3513B4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571749"/>
            <a:ext cx="6172200" cy="24123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4400550"/>
            <a:ext cx="7924800" cy="738664"/>
          </a:xfrm>
        </p:spPr>
        <p:txBody>
          <a:bodyPr/>
          <a:lstStyle/>
          <a:p>
            <a:r>
              <a:rPr lang="en-US" sz="1600" b="0" i="0" dirty="0">
                <a:solidFill>
                  <a:srgbClr val="212121"/>
                </a:solidFill>
                <a:effectLst/>
                <a:latin typeface="Roboto" panose="020B0604020202020204" pitchFamily="2" charset="0"/>
              </a:rPr>
              <a:t>Based on the 33 categories data set result most application belong to Family, Game and Tools categories and least contribution of Comics and Beauty category in google play store.</a:t>
            </a:r>
            <a:endParaRPr lang="en-US" sz="1400" b="1" dirty="0">
              <a:latin typeface="+mn-lt"/>
            </a:endParaRPr>
          </a:p>
        </p:txBody>
      </p:sp>
      <p:pic>
        <p:nvPicPr>
          <p:cNvPr id="5" name="object 4"/>
          <p:cNvPicPr/>
          <p:nvPr/>
        </p:nvPicPr>
        <p:blipFill>
          <a:blip r:embed="rId3" cstate="print"/>
          <a:stretch>
            <a:fillRect/>
          </a:stretch>
        </p:blipFill>
        <p:spPr>
          <a:xfrm>
            <a:off x="8077200" y="57150"/>
            <a:ext cx="390144" cy="381000"/>
          </a:xfrm>
          <a:prstGeom prst="rect">
            <a:avLst/>
          </a:prstGeom>
        </p:spPr>
      </p:pic>
      <p:pic>
        <p:nvPicPr>
          <p:cNvPr id="8" name="Picture 7">
            <a:extLst>
              <a:ext uri="{FF2B5EF4-FFF2-40B4-BE49-F238E27FC236}">
                <a16:creationId xmlns:a16="http://schemas.microsoft.com/office/drawing/2014/main" id="{A995E213-BB03-086C-22BE-DAF7645CF7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940331"/>
            <a:ext cx="8610600" cy="3351826"/>
          </a:xfrm>
          <a:prstGeom prst="rect">
            <a:avLst/>
          </a:prstGeom>
        </p:spPr>
      </p:pic>
      <p:sp>
        <p:nvSpPr>
          <p:cNvPr id="6" name="Title 5">
            <a:extLst>
              <a:ext uri="{FF2B5EF4-FFF2-40B4-BE49-F238E27FC236}">
                <a16:creationId xmlns:a16="http://schemas.microsoft.com/office/drawing/2014/main" id="{2A5DCA23-B6BB-D163-8EAD-5DE7678CF8BB}"/>
              </a:ext>
            </a:extLst>
          </p:cNvPr>
          <p:cNvSpPr>
            <a:spLocks noGrp="1"/>
          </p:cNvSpPr>
          <p:nvPr>
            <p:ph type="title"/>
          </p:nvPr>
        </p:nvSpPr>
        <p:spPr>
          <a:xfrm>
            <a:off x="381000" y="57150"/>
            <a:ext cx="7696200" cy="492443"/>
          </a:xfrm>
        </p:spPr>
        <p:txBody>
          <a:bodyPr/>
          <a:lstStyle/>
          <a:p>
            <a:pPr algn="ctr"/>
            <a:r>
              <a:rPr lang="en-IN" dirty="0">
                <a:solidFill>
                  <a:schemeClr val="tx2"/>
                </a:solidFill>
              </a:rPr>
              <a:t> Number of Apps with categories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rot="10800000" flipV="1">
            <a:off x="304799" y="4492050"/>
            <a:ext cx="7523733" cy="430887"/>
          </a:xfrm>
        </p:spPr>
        <p:txBody>
          <a:bodyPr/>
          <a:lstStyle/>
          <a:p>
            <a:pPr algn="l"/>
            <a:r>
              <a:rPr lang="en-US" sz="1400" b="0" i="0" dirty="0">
                <a:solidFill>
                  <a:srgbClr val="212121"/>
                </a:solidFill>
                <a:effectLst/>
                <a:latin typeface="Roboto" panose="02000000000000000000" pitchFamily="2" charset="0"/>
              </a:rPr>
              <a:t> </a:t>
            </a:r>
            <a:r>
              <a:rPr lang="en-US" sz="1400" dirty="0">
                <a:solidFill>
                  <a:srgbClr val="212121"/>
                </a:solidFill>
                <a:latin typeface="Roboto" panose="02000000000000000000" pitchFamily="2" charset="0"/>
              </a:rPr>
              <a:t>From above pie chart of</a:t>
            </a:r>
            <a:r>
              <a:rPr lang="en-US" sz="1400" b="0" i="0" dirty="0">
                <a:solidFill>
                  <a:srgbClr val="212121"/>
                </a:solidFill>
                <a:effectLst/>
                <a:latin typeface="Roboto" panose="02000000000000000000" pitchFamily="2" charset="0"/>
              </a:rPr>
              <a:t> top 10 </a:t>
            </a:r>
            <a:r>
              <a:rPr lang="en-US" sz="1400" dirty="0">
                <a:solidFill>
                  <a:srgbClr val="212121"/>
                </a:solidFill>
                <a:latin typeface="Roboto" panose="02000000000000000000" pitchFamily="2" charset="0"/>
              </a:rPr>
              <a:t>C</a:t>
            </a:r>
            <a:r>
              <a:rPr lang="en-US" sz="1400" b="0" i="0" dirty="0">
                <a:solidFill>
                  <a:srgbClr val="212121"/>
                </a:solidFill>
                <a:effectLst/>
                <a:latin typeface="Roboto" panose="02000000000000000000" pitchFamily="2" charset="0"/>
              </a:rPr>
              <a:t>ategories  29% apps belong to family,17% app belong to game categories</a:t>
            </a:r>
            <a:endParaRPr lang="en-US" sz="1200" b="1" dirty="0">
              <a:solidFill>
                <a:srgbClr val="C00000"/>
              </a:solidFill>
              <a:latin typeface="+mn-lt"/>
            </a:endParaRPr>
          </a:p>
        </p:txBody>
      </p:sp>
      <p:pic>
        <p:nvPicPr>
          <p:cNvPr id="6" name="object 4"/>
          <p:cNvPicPr/>
          <p:nvPr/>
        </p:nvPicPr>
        <p:blipFill>
          <a:blip r:embed="rId2" cstate="print"/>
          <a:stretch>
            <a:fillRect/>
          </a:stretch>
        </p:blipFill>
        <p:spPr>
          <a:xfrm>
            <a:off x="8077200" y="57150"/>
            <a:ext cx="390144" cy="381000"/>
          </a:xfrm>
          <a:prstGeom prst="rect">
            <a:avLst/>
          </a:prstGeom>
        </p:spPr>
      </p:pic>
      <p:pic>
        <p:nvPicPr>
          <p:cNvPr id="7" name="Picture 6">
            <a:extLst>
              <a:ext uri="{FF2B5EF4-FFF2-40B4-BE49-F238E27FC236}">
                <a16:creationId xmlns:a16="http://schemas.microsoft.com/office/drawing/2014/main" id="{D463582F-C3B0-253E-1E78-C8D8AF59AF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904584"/>
            <a:ext cx="3657600" cy="3425832"/>
          </a:xfrm>
          <a:prstGeom prst="rect">
            <a:avLst/>
          </a:prstGeom>
        </p:spPr>
      </p:pic>
      <p:sp>
        <p:nvSpPr>
          <p:cNvPr id="4" name="Title 3">
            <a:extLst>
              <a:ext uri="{FF2B5EF4-FFF2-40B4-BE49-F238E27FC236}">
                <a16:creationId xmlns:a16="http://schemas.microsoft.com/office/drawing/2014/main" id="{FE40A044-809B-CBFC-C1FB-44A427EA718F}"/>
              </a:ext>
            </a:extLst>
          </p:cNvPr>
          <p:cNvSpPr>
            <a:spLocks noGrp="1"/>
          </p:cNvSpPr>
          <p:nvPr>
            <p:ph type="title"/>
          </p:nvPr>
        </p:nvSpPr>
        <p:spPr>
          <a:xfrm>
            <a:off x="762000" y="57151"/>
            <a:ext cx="6248400" cy="492443"/>
          </a:xfrm>
        </p:spPr>
        <p:txBody>
          <a:bodyPr/>
          <a:lstStyle/>
          <a:p>
            <a:pPr algn="ctr"/>
            <a:r>
              <a:rPr lang="en-IN" dirty="0"/>
              <a:t>	</a:t>
            </a:r>
            <a:r>
              <a:rPr lang="en-IN" dirty="0">
                <a:solidFill>
                  <a:schemeClr val="tx2"/>
                </a:solidFill>
              </a:rPr>
              <a:t>Top 10 Categories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4497169"/>
            <a:ext cx="7884667" cy="646331"/>
          </a:xfrm>
        </p:spPr>
        <p:txBody>
          <a:bodyPr/>
          <a:lstStyle/>
          <a:p>
            <a:r>
              <a:rPr lang="en-US" sz="1400" b="1" dirty="0">
                <a:latin typeface="+mn-lt"/>
              </a:rPr>
              <a:t>We can see that most of the apps has been installed from 'Game' category.</a:t>
            </a:r>
            <a:endParaRPr lang="en-US" sz="1400" dirty="0">
              <a:latin typeface="+mn-lt"/>
            </a:endParaRPr>
          </a:p>
          <a:p>
            <a:endParaRPr lang="en-US" sz="1400" dirty="0">
              <a:latin typeface="+mn-lt"/>
            </a:endParaRPr>
          </a:p>
          <a:p>
            <a:endParaRPr lang="en-US" sz="1400" dirty="0">
              <a:latin typeface="+mn-lt"/>
            </a:endParaRPr>
          </a:p>
        </p:txBody>
      </p:sp>
      <p:pic>
        <p:nvPicPr>
          <p:cNvPr id="6" name="object 4"/>
          <p:cNvPicPr/>
          <p:nvPr/>
        </p:nvPicPr>
        <p:blipFill>
          <a:blip r:embed="rId2" cstate="print"/>
          <a:stretch>
            <a:fillRect/>
          </a:stretch>
        </p:blipFill>
        <p:spPr>
          <a:xfrm>
            <a:off x="8001000" y="57150"/>
            <a:ext cx="390144" cy="381000"/>
          </a:xfrm>
          <a:prstGeom prst="rect">
            <a:avLst/>
          </a:prstGeom>
        </p:spPr>
      </p:pic>
      <p:pic>
        <p:nvPicPr>
          <p:cNvPr id="7" name="Picture 6">
            <a:extLst>
              <a:ext uri="{FF2B5EF4-FFF2-40B4-BE49-F238E27FC236}">
                <a16:creationId xmlns:a16="http://schemas.microsoft.com/office/drawing/2014/main" id="{116E042D-48B9-059C-C905-862EF4027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823" y="761886"/>
            <a:ext cx="7791756" cy="3619728"/>
          </a:xfrm>
          <a:prstGeom prst="rect">
            <a:avLst/>
          </a:prstGeom>
        </p:spPr>
      </p:pic>
      <p:sp>
        <p:nvSpPr>
          <p:cNvPr id="9" name="Title 8">
            <a:extLst>
              <a:ext uri="{FF2B5EF4-FFF2-40B4-BE49-F238E27FC236}">
                <a16:creationId xmlns:a16="http://schemas.microsoft.com/office/drawing/2014/main" id="{10946F1C-FB3A-E6C7-2DEC-078DCC5797D8}"/>
              </a:ext>
            </a:extLst>
          </p:cNvPr>
          <p:cNvSpPr>
            <a:spLocks noGrp="1"/>
          </p:cNvSpPr>
          <p:nvPr>
            <p:ph type="title"/>
          </p:nvPr>
        </p:nvSpPr>
        <p:spPr>
          <a:xfrm>
            <a:off x="381000" y="57152"/>
            <a:ext cx="7086600" cy="492443"/>
          </a:xfrm>
        </p:spPr>
        <p:txBody>
          <a:bodyPr/>
          <a:lstStyle/>
          <a:p>
            <a:pPr algn="ctr"/>
            <a:r>
              <a:rPr lang="en-US" sz="3200" dirty="0">
                <a:solidFill>
                  <a:schemeClr val="tx2"/>
                </a:solidFill>
                <a:latin typeface="USABlack" pitchFamily="2" charset="0"/>
                <a:cs typeface="Arial MT"/>
              </a:rPr>
              <a:t>Top Installed </a:t>
            </a:r>
            <a:r>
              <a:rPr lang="en-US" dirty="0">
                <a:solidFill>
                  <a:schemeClr val="tx2"/>
                </a:solidFill>
                <a:latin typeface="USABlack" pitchFamily="2" charset="0"/>
                <a:cs typeface="Arial MT"/>
              </a:rPr>
              <a:t>C</a:t>
            </a:r>
            <a:r>
              <a:rPr lang="en-US" sz="3200" dirty="0">
                <a:solidFill>
                  <a:schemeClr val="tx2"/>
                </a:solidFill>
                <a:latin typeface="USABlack" pitchFamily="2" charset="0"/>
                <a:cs typeface="Arial MT"/>
              </a:rPr>
              <a:t>ategories vs </a:t>
            </a:r>
            <a:r>
              <a:rPr lang="en-US" dirty="0">
                <a:solidFill>
                  <a:schemeClr val="tx2"/>
                </a:solidFill>
                <a:latin typeface="USABlack" pitchFamily="2" charset="0"/>
                <a:cs typeface="Arial MT"/>
              </a:rPr>
              <a:t>C</a:t>
            </a:r>
            <a:r>
              <a:rPr lang="en-US" sz="3200" dirty="0">
                <a:solidFill>
                  <a:schemeClr val="tx2"/>
                </a:solidFill>
                <a:latin typeface="USABlack" pitchFamily="2" charset="0"/>
                <a:cs typeface="Arial MT"/>
              </a:rPr>
              <a:t>ategories</a:t>
            </a:r>
            <a:endParaRPr lang="en-IN" dirty="0">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4552950"/>
            <a:ext cx="8382000" cy="430887"/>
          </a:xfrm>
        </p:spPr>
        <p:txBody>
          <a:bodyPr/>
          <a:lstStyle/>
          <a:p>
            <a:r>
              <a:rPr lang="en-US" sz="1400" b="1" dirty="0">
                <a:latin typeface="+mn-lt"/>
              </a:rPr>
              <a:t>From the above plot we can see that the most installed games from the 'Game' Category are 'Subway Suffers',  'Candy Crush </a:t>
            </a:r>
            <a:r>
              <a:rPr lang="en-US" sz="1400" b="1" dirty="0" err="1">
                <a:latin typeface="+mn-lt"/>
              </a:rPr>
              <a:t>Saga’,’Temple</a:t>
            </a:r>
            <a:r>
              <a:rPr lang="en-US" sz="1400" b="1" dirty="0">
                <a:latin typeface="+mn-lt"/>
              </a:rPr>
              <a:t> Run 2’and '</a:t>
            </a:r>
            <a:r>
              <a:rPr lang="en-US" sz="1400" b="1" dirty="0" err="1">
                <a:latin typeface="+mn-lt"/>
              </a:rPr>
              <a:t>Pou</a:t>
            </a:r>
            <a:r>
              <a:rPr lang="en-US" sz="1400" b="1" dirty="0">
                <a:latin typeface="+mn-lt"/>
              </a:rPr>
              <a:t>'.</a:t>
            </a:r>
          </a:p>
        </p:txBody>
      </p:sp>
      <p:pic>
        <p:nvPicPr>
          <p:cNvPr id="6" name="object 4"/>
          <p:cNvPicPr/>
          <p:nvPr/>
        </p:nvPicPr>
        <p:blipFill>
          <a:blip r:embed="rId3" cstate="print"/>
          <a:stretch>
            <a:fillRect/>
          </a:stretch>
        </p:blipFill>
        <p:spPr>
          <a:xfrm>
            <a:off x="8077200" y="0"/>
            <a:ext cx="466344" cy="457200"/>
          </a:xfrm>
          <a:prstGeom prst="rect">
            <a:avLst/>
          </a:prstGeom>
        </p:spPr>
      </p:pic>
      <p:pic>
        <p:nvPicPr>
          <p:cNvPr id="4" name="Picture 3">
            <a:extLst>
              <a:ext uri="{FF2B5EF4-FFF2-40B4-BE49-F238E27FC236}">
                <a16:creationId xmlns:a16="http://schemas.microsoft.com/office/drawing/2014/main" id="{D31001F0-4EDF-152B-4DC1-3DF3E29A1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417" y="1009650"/>
            <a:ext cx="7155605" cy="3352799"/>
          </a:xfrm>
          <a:prstGeom prst="rect">
            <a:avLst/>
          </a:prstGeom>
        </p:spPr>
      </p:pic>
      <p:sp>
        <p:nvSpPr>
          <p:cNvPr id="8" name="Title 7">
            <a:extLst>
              <a:ext uri="{FF2B5EF4-FFF2-40B4-BE49-F238E27FC236}">
                <a16:creationId xmlns:a16="http://schemas.microsoft.com/office/drawing/2014/main" id="{757E5829-692E-3C33-818E-553BAD4D8D83}"/>
              </a:ext>
            </a:extLst>
          </p:cNvPr>
          <p:cNvSpPr>
            <a:spLocks noGrp="1"/>
          </p:cNvSpPr>
          <p:nvPr>
            <p:ph type="title"/>
          </p:nvPr>
        </p:nvSpPr>
        <p:spPr>
          <a:xfrm>
            <a:off x="1072978" y="159664"/>
            <a:ext cx="6013622" cy="984885"/>
          </a:xfrm>
        </p:spPr>
        <p:txBody>
          <a:bodyPr/>
          <a:lstStyle/>
          <a:p>
            <a:pPr algn="ctr"/>
            <a:r>
              <a:rPr lang="en-US" sz="3200" dirty="0">
                <a:solidFill>
                  <a:schemeClr val="tx2"/>
                </a:solidFill>
                <a:cs typeface="Arial MT"/>
              </a:rPr>
              <a:t>Top</a:t>
            </a:r>
            <a:r>
              <a:rPr lang="en-US" sz="3200" dirty="0">
                <a:solidFill>
                  <a:schemeClr val="tx2"/>
                </a:solidFill>
                <a:latin typeface="USABlack" pitchFamily="2" charset="0"/>
                <a:cs typeface="Arial MT"/>
              </a:rPr>
              <a:t> I</a:t>
            </a:r>
            <a:r>
              <a:rPr lang="en-US" sz="3200" dirty="0">
                <a:solidFill>
                  <a:schemeClr val="tx2"/>
                </a:solidFill>
              </a:rPr>
              <a:t>nstalled gaming Apps</a:t>
            </a:r>
            <a:br>
              <a:rPr lang="en-US" sz="3200" dirty="0">
                <a:solidFill>
                  <a:schemeClr val="tx2"/>
                </a:solidFill>
                <a:latin typeface="Arial MT"/>
                <a:cs typeface="Arial MT"/>
              </a:rPr>
            </a:br>
            <a:endParaRPr lang="en-IN" dirty="0">
              <a:solidFill>
                <a:schemeClr val="tx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4400550"/>
            <a:ext cx="8305800" cy="1200329"/>
          </a:xfrm>
        </p:spPr>
        <p:txBody>
          <a:bodyPr/>
          <a:lstStyle/>
          <a:p>
            <a:pPr algn="l"/>
            <a:r>
              <a:rPr lang="en-US" dirty="0">
                <a:solidFill>
                  <a:srgbClr val="212121"/>
                </a:solidFill>
                <a:latin typeface="Roboto" panose="02000000000000000000" pitchFamily="2" charset="0"/>
              </a:rPr>
              <a:t>B</a:t>
            </a:r>
            <a:r>
              <a:rPr lang="en-US" sz="1600" b="0" i="0" dirty="0">
                <a:solidFill>
                  <a:srgbClr val="212121"/>
                </a:solidFill>
                <a:effectLst/>
                <a:latin typeface="Roboto" panose="02000000000000000000" pitchFamily="2" charset="0"/>
              </a:rPr>
              <a:t>y above graph it visualize that the prices are high of those apps who belong to Finance and Lifestyle categories.</a:t>
            </a:r>
          </a:p>
          <a:p>
            <a:pPr algn="l"/>
            <a:endParaRPr lang="en-US" sz="1600" b="0" i="0" dirty="0">
              <a:solidFill>
                <a:srgbClr val="212121"/>
              </a:solidFill>
              <a:effectLst/>
              <a:latin typeface="var(--colab-chrome-font-family)"/>
            </a:endParaRPr>
          </a:p>
          <a:p>
            <a:br>
              <a:rPr lang="en-US" sz="1600" dirty="0"/>
            </a:br>
            <a:endParaRPr lang="en-US" sz="1400" dirty="0">
              <a:solidFill>
                <a:srgbClr val="C00000"/>
              </a:solidFill>
              <a:latin typeface="+mn-lt"/>
            </a:endParaRPr>
          </a:p>
        </p:txBody>
      </p:sp>
      <p:pic>
        <p:nvPicPr>
          <p:cNvPr id="6" name="object 4"/>
          <p:cNvPicPr/>
          <p:nvPr/>
        </p:nvPicPr>
        <p:blipFill>
          <a:blip r:embed="rId2" cstate="print"/>
          <a:stretch>
            <a:fillRect/>
          </a:stretch>
        </p:blipFill>
        <p:spPr>
          <a:xfrm>
            <a:off x="8001000" y="57150"/>
            <a:ext cx="390144" cy="381000"/>
          </a:xfrm>
          <a:prstGeom prst="rect">
            <a:avLst/>
          </a:prstGeom>
        </p:spPr>
      </p:pic>
      <p:pic>
        <p:nvPicPr>
          <p:cNvPr id="4" name="Picture 3">
            <a:extLst>
              <a:ext uri="{FF2B5EF4-FFF2-40B4-BE49-F238E27FC236}">
                <a16:creationId xmlns:a16="http://schemas.microsoft.com/office/drawing/2014/main" id="{3B4C6F75-D91E-986D-4FAC-304C4AF65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152" y="971549"/>
            <a:ext cx="7849695" cy="3289757"/>
          </a:xfrm>
          <a:prstGeom prst="rect">
            <a:avLst/>
          </a:prstGeom>
        </p:spPr>
      </p:pic>
      <p:sp>
        <p:nvSpPr>
          <p:cNvPr id="8" name="Title 7">
            <a:extLst>
              <a:ext uri="{FF2B5EF4-FFF2-40B4-BE49-F238E27FC236}">
                <a16:creationId xmlns:a16="http://schemas.microsoft.com/office/drawing/2014/main" id="{5D4372E6-A46F-6E1F-35AA-5E1E83A624C1}"/>
              </a:ext>
            </a:extLst>
          </p:cNvPr>
          <p:cNvSpPr>
            <a:spLocks noGrp="1"/>
          </p:cNvSpPr>
          <p:nvPr>
            <p:ph type="title"/>
          </p:nvPr>
        </p:nvSpPr>
        <p:spPr>
          <a:xfrm>
            <a:off x="838200" y="146507"/>
            <a:ext cx="6629400" cy="492443"/>
          </a:xfrm>
        </p:spPr>
        <p:txBody>
          <a:bodyPr/>
          <a:lstStyle/>
          <a:p>
            <a:pPr algn="ctr"/>
            <a:r>
              <a:rPr lang="en-IN" dirty="0">
                <a:solidFill>
                  <a:schemeClr val="tx2"/>
                </a:solidFill>
              </a:rPr>
              <a:t>Apps Categories vs Pricing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4476750"/>
            <a:ext cx="8077200" cy="492443"/>
          </a:xfrm>
        </p:spPr>
        <p:txBody>
          <a:bodyPr/>
          <a:lstStyle/>
          <a:p>
            <a:r>
              <a:rPr lang="en-US" sz="1400" b="0" i="0" dirty="0">
                <a:solidFill>
                  <a:srgbClr val="212121"/>
                </a:solidFill>
                <a:effectLst/>
                <a:latin typeface="Roboto" panose="02000000000000000000" pitchFamily="2" charset="0"/>
              </a:rPr>
              <a:t>The reviews </a:t>
            </a:r>
            <a:r>
              <a:rPr lang="en-US" b="0" i="0" dirty="0">
                <a:solidFill>
                  <a:srgbClr val="212121"/>
                </a:solidFill>
                <a:effectLst/>
                <a:latin typeface="Roboto" panose="02000000000000000000" pitchFamily="2" charset="0"/>
              </a:rPr>
              <a:t>are</a:t>
            </a:r>
            <a:r>
              <a:rPr lang="en-US" sz="1400" b="0" i="0" dirty="0">
                <a:solidFill>
                  <a:srgbClr val="212121"/>
                </a:solidFill>
                <a:effectLst/>
                <a:latin typeface="Roboto" panose="02000000000000000000" pitchFamily="2" charset="0"/>
              </a:rPr>
              <a:t> Game categories app is so high.</a:t>
            </a:r>
            <a:r>
              <a:rPr lang="en-US" sz="1200" b="1" dirty="0">
                <a:solidFill>
                  <a:srgbClr val="C00000"/>
                </a:solidFill>
                <a:latin typeface="+mn-lt"/>
              </a:rPr>
              <a:t>.</a:t>
            </a:r>
            <a:endParaRPr lang="en-US" sz="1200" dirty="0">
              <a:solidFill>
                <a:srgbClr val="C00000"/>
              </a:solidFill>
              <a:latin typeface="+mn-lt"/>
            </a:endParaRPr>
          </a:p>
          <a:p>
            <a:endParaRPr lang="en-US" dirty="0">
              <a:solidFill>
                <a:srgbClr val="C00000"/>
              </a:solidFill>
              <a:latin typeface="+mn-lt"/>
            </a:endParaRPr>
          </a:p>
        </p:txBody>
      </p:sp>
      <p:pic>
        <p:nvPicPr>
          <p:cNvPr id="6" name="object 4"/>
          <p:cNvPicPr/>
          <p:nvPr/>
        </p:nvPicPr>
        <p:blipFill>
          <a:blip r:embed="rId2" cstate="print"/>
          <a:stretch>
            <a:fillRect/>
          </a:stretch>
        </p:blipFill>
        <p:spPr>
          <a:xfrm>
            <a:off x="8077200" y="133350"/>
            <a:ext cx="390144" cy="381000"/>
          </a:xfrm>
          <a:prstGeom prst="rect">
            <a:avLst/>
          </a:prstGeom>
        </p:spPr>
      </p:pic>
      <p:pic>
        <p:nvPicPr>
          <p:cNvPr id="5" name="Picture 4">
            <a:extLst>
              <a:ext uri="{FF2B5EF4-FFF2-40B4-BE49-F238E27FC236}">
                <a16:creationId xmlns:a16="http://schemas.microsoft.com/office/drawing/2014/main" id="{B7BF8C9D-E4C5-803F-E384-702218737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441" y="795089"/>
            <a:ext cx="8183117" cy="3376861"/>
          </a:xfrm>
          <a:prstGeom prst="rect">
            <a:avLst/>
          </a:prstGeom>
        </p:spPr>
      </p:pic>
      <p:sp>
        <p:nvSpPr>
          <p:cNvPr id="8" name="Title 7">
            <a:extLst>
              <a:ext uri="{FF2B5EF4-FFF2-40B4-BE49-F238E27FC236}">
                <a16:creationId xmlns:a16="http://schemas.microsoft.com/office/drawing/2014/main" id="{8F839256-8A2D-B3B4-C3C3-6506FD297CF7}"/>
              </a:ext>
            </a:extLst>
          </p:cNvPr>
          <p:cNvSpPr>
            <a:spLocks noGrp="1"/>
          </p:cNvSpPr>
          <p:nvPr>
            <p:ph type="title"/>
          </p:nvPr>
        </p:nvSpPr>
        <p:spPr>
          <a:xfrm>
            <a:off x="1295399" y="204470"/>
            <a:ext cx="6553200" cy="492443"/>
          </a:xfrm>
        </p:spPr>
        <p:txBody>
          <a:bodyPr/>
          <a:lstStyle/>
          <a:p>
            <a:pPr algn="ctr"/>
            <a:r>
              <a:rPr lang="en-IN" dirty="0">
                <a:solidFill>
                  <a:schemeClr val="tx2"/>
                </a:solidFill>
              </a:rPr>
              <a:t>Categories vs Reviews Chart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4"/>
          <p:cNvPicPr/>
          <p:nvPr/>
        </p:nvPicPr>
        <p:blipFill>
          <a:blip r:embed="rId2" cstate="print"/>
          <a:stretch>
            <a:fillRect/>
          </a:stretch>
        </p:blipFill>
        <p:spPr>
          <a:xfrm>
            <a:off x="8001000" y="57150"/>
            <a:ext cx="390144" cy="381000"/>
          </a:xfrm>
          <a:prstGeom prst="rect">
            <a:avLst/>
          </a:prstGeom>
        </p:spPr>
      </p:pic>
      <p:pic>
        <p:nvPicPr>
          <p:cNvPr id="4" name="Picture 3">
            <a:extLst>
              <a:ext uri="{FF2B5EF4-FFF2-40B4-BE49-F238E27FC236}">
                <a16:creationId xmlns:a16="http://schemas.microsoft.com/office/drawing/2014/main" id="{C1A032FD-FF89-D62D-495D-EDCB0C566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047750"/>
            <a:ext cx="4191000" cy="3810000"/>
          </a:xfrm>
          <a:prstGeom prst="rect">
            <a:avLst/>
          </a:prstGeom>
        </p:spPr>
      </p:pic>
      <p:sp>
        <p:nvSpPr>
          <p:cNvPr id="8" name="Title 7">
            <a:extLst>
              <a:ext uri="{FF2B5EF4-FFF2-40B4-BE49-F238E27FC236}">
                <a16:creationId xmlns:a16="http://schemas.microsoft.com/office/drawing/2014/main" id="{B55E9EB3-B5C2-6FCD-E768-59BCDBBEF5CF}"/>
              </a:ext>
            </a:extLst>
          </p:cNvPr>
          <p:cNvSpPr>
            <a:spLocks noGrp="1"/>
          </p:cNvSpPr>
          <p:nvPr>
            <p:ph type="title"/>
          </p:nvPr>
        </p:nvSpPr>
        <p:spPr>
          <a:xfrm>
            <a:off x="1447800" y="209551"/>
            <a:ext cx="4588636" cy="492443"/>
          </a:xfrm>
        </p:spPr>
        <p:txBody>
          <a:bodyPr/>
          <a:lstStyle/>
          <a:p>
            <a:pPr algn="ctr"/>
            <a:r>
              <a:rPr lang="en-US" sz="3200" dirty="0">
                <a:solidFill>
                  <a:schemeClr val="tx2"/>
                </a:solidFill>
                <a:latin typeface="USABlack" pitchFamily="2" charset="0"/>
              </a:rPr>
              <a:t>Free Vs Paid Applications</a:t>
            </a:r>
            <a:endParaRPr lang="en-IN" dirty="0">
              <a:solidFill>
                <a:schemeClr val="tx2"/>
              </a:solidFill>
            </a:endParaRPr>
          </a:p>
        </p:txBody>
      </p:sp>
      <p:sp>
        <p:nvSpPr>
          <p:cNvPr id="10" name="Text Placeholder 9">
            <a:extLst>
              <a:ext uri="{FF2B5EF4-FFF2-40B4-BE49-F238E27FC236}">
                <a16:creationId xmlns:a16="http://schemas.microsoft.com/office/drawing/2014/main" id="{C47B3E0D-E528-2579-A55E-4C00BFF1A485}"/>
              </a:ext>
            </a:extLst>
          </p:cNvPr>
          <p:cNvSpPr>
            <a:spLocks noGrp="1"/>
          </p:cNvSpPr>
          <p:nvPr>
            <p:ph type="body" idx="1"/>
          </p:nvPr>
        </p:nvSpPr>
        <p:spPr>
          <a:xfrm>
            <a:off x="381000" y="2190750"/>
            <a:ext cx="4038599" cy="1904999"/>
          </a:xfrm>
        </p:spPr>
        <p:txBody>
          <a:bodyPr/>
          <a:lstStyle/>
          <a:p>
            <a:r>
              <a:rPr lang="en-US" b="1" dirty="0">
                <a:latin typeface="+mn-lt"/>
              </a:rPr>
              <a:t>From the pie chart we can see that 92% of apps in google play store are free and 8% apps are paid.</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7924800" y="57150"/>
            <a:ext cx="473962" cy="445771"/>
          </a:xfrm>
          <a:prstGeom prst="rect">
            <a:avLst/>
          </a:prstGeom>
        </p:spPr>
      </p:pic>
      <p:sp>
        <p:nvSpPr>
          <p:cNvPr id="7" name="Rectangle 6"/>
          <p:cNvSpPr/>
          <p:nvPr/>
        </p:nvSpPr>
        <p:spPr>
          <a:xfrm>
            <a:off x="381000" y="1276350"/>
            <a:ext cx="4267200" cy="3378104"/>
          </a:xfrm>
          <a:prstGeom prst="rect">
            <a:avLst/>
          </a:prstGeom>
        </p:spPr>
        <p:txBody>
          <a:bodyPr wrap="square">
            <a:spAutoFit/>
          </a:bodyPr>
          <a:lstStyle/>
          <a:p>
            <a:pPr>
              <a:lnSpc>
                <a:spcPct val="150000"/>
              </a:lnSpc>
            </a:pPr>
            <a:r>
              <a:rPr lang="en-US" sz="1600" b="1" dirty="0"/>
              <a:t>From the above </a:t>
            </a:r>
            <a:r>
              <a:rPr lang="en-US" sz="1600" b="1" dirty="0" err="1"/>
              <a:t>heatmap</a:t>
            </a:r>
            <a:r>
              <a:rPr lang="en-US" sz="1600" b="1" dirty="0"/>
              <a:t> we can see that the 'Reviews' and 'Installs' columns has most correlation.</a:t>
            </a:r>
          </a:p>
          <a:p>
            <a:pPr>
              <a:lnSpc>
                <a:spcPct val="150000"/>
              </a:lnSpc>
            </a:pPr>
            <a:r>
              <a:rPr lang="en-US" sz="1600" b="1" dirty="0"/>
              <a:t>It is much more obvious that a higher number of installs has a higher number of reviews. There is a negative correlation between price and install apps, with the price of the app influencing the number of installation of the app</a:t>
            </a:r>
            <a:r>
              <a:rPr lang="en-US" sz="1600" dirty="0"/>
              <a:t>.</a:t>
            </a:r>
          </a:p>
          <a:p>
            <a:pPr>
              <a:lnSpc>
                <a:spcPct val="150000"/>
              </a:lnSpc>
            </a:pPr>
            <a:endParaRPr lang="en-US" sz="1600" dirty="0"/>
          </a:p>
        </p:txBody>
      </p:sp>
      <p:sp>
        <p:nvSpPr>
          <p:cNvPr id="21506" name="AutoShape 2" descr="data:image/png;base64,iVBORw0KGgoAAAANSUhEUgAAAhoAAAHWCAYAAAAxeyB0AAAABHNCSVQICAgIfAhkiAAAAAlwSFlzAAALEgAACxIB0t1+/AAAADh0RVh0U29mdHdhcmUAbWF0cGxvdGxpYiB2ZXJzaW9uMy4yLjIsIGh0dHA6Ly9tYXRwbG90bGliLm9yZy+WH4yJAAAgAElEQVR4nO3deZyVddn48c81LEIJuLAMi5Zbj5GmoOBG5sqmglsuaaVihmXWU2ba41Om5VI92KK5ZWbmllqB/ljcSMWFVSXBJSKVfVFgUDEY5vv74xxgBmHmTHEWzvm8e92v5r7v77nPdbxfh7nm+i53pJSQJEnKh6piByBJksqXiYYkScobEw1JkpQ3JhqSJClvTDQkSVLemGhIkqS8MdGQJEkARMRvI2JxRLy8mfMREb+MiFkRMT0iejd1TRMNSZK0zu+AgY2cHwTskd3OA25s6oImGpIkCYCU0lPAO400GQr8PmU8D2wXEV0bu6aJhiRJylV3YE69/bnZY5vVMq/hZKQ1S2cX4G20JbTquCu7duxV7DDUDLOXvkD37T9V7DDUDPOWzaBl60b/bVaJqV09Lwr5fmuWzs7L80Fad9rtK2S6PNa5JaV0Sz7ea51CJBqSJKkEZJOK/ySxmAfsVG+/R/bYZploSJJUaurWFjuCzRkFXBAR9wIHACtSSgsae4GJhiRJAiAi7gEOAzpGxFzgB0ArgJTSTcBoYDAwC3gfOLupa5poSJJUalJdcd42pdObOJ+ArzXnms46kSRJeWNFQ5KkUlNXnIpGPphoSJJUYlKRuk7ywa4TSZKUN1Y0JEkqNWXUdWJFQ5Ik5Y0VDUmSSk0ZjdEw0ZAkqdSU7sqgzWbXiSRJyhsrGpIklZoy6jqxoiFJkvLGioYkSaWmjKa3mmhIklRiXBlUkiQpB1Y0JEkqNWXUdWJFQ5Ik5Y0VDUmSSo1jNCRJkppmRUOSpFJTRkuQm2hIklRq7DqRJElqmhUNSZJKjdNbJUmSmmZFQ5KkUlNGYzRMNCRJKjV2nUiSJDXNioYkSSUmpfJZR8OKhiRJyhsrGpIklRoHg0qSpLxxMKgkSVLTrGhIklRqyqjrxIqGJEnKGysakiSVGh8TL0mS8sauE0mSpKblVNGIiBM3cXgF8LeU0uItG5IkSRWujKa35tp1Mgw4CBif3T8MmArsEhFXpJTuzENskiRpK5drotES+GRKaRFARHQBfg8cADwFmGhIkrSlVOAYjZ3WJRlZi7PH3gHWbPmwJElSOci1ovHXiHgYuD+7f1L22EeB5XmJTJKkSlWBYzS+Ria5OCS7/3vgwZRSAg7PR2CSJFWsSks0sgnFA9lNkiQpJ82Z3not0BmI7JZSSu3zGJskSRUppcpbGfQnwHEppVfyGYwkSSovuc46WVRJScZlV43g0GNO4/gzh2/yfEqJq667kUGnnMMJXzyfma/NWn9u5OhHGXzqMAafOoyRox8tVMgV79AjDuax5//ME5NGMvzCsz90vnXrVvzyN9fwxKSR/Gnc7+m+U1cAhp48iIfH37t+m7V4Kp/c6xOFDr8iHXZkP56a9DATpo7ha98890PnW7duxY23/YwJU8fw0KP30GOnbgD02Kkbs+ZP5ZGnHuSRpx7kmhHfL3ToFeu6EVfw6swJTJv6KL323WuTbXr32psXpj3GqzMncN2IK9Yfv/bqy3j5b08ybeqjPHD/b+jQwYJ4o+rq8rMVQa6JxpSIuC8iTo+IE9dteY2siI4ffDQ3jfjRZs8//dxk3po7n9H33cblF1/IlT+7HoAVNSu58fa7uefWn3PPrT/nxtvvZkXNykKFXbGqqqr44bWXcPapFzDgkJM47sSB7P6JXRu0OeWM46lZvpIj+g7ltzfdxXd/8A0ARj4whmMPP41jDz+Nb3/1Mua8OY9XXn69GB+jolRVVfHjn/4PZ35uOIcfOITjTxrMHv+1W4M2p3/hJFasqKHffoO49cbf8z+Xf2v9uTffmEP/Q0+i/6Enccm3rtj48sqDQQOPYI/dd2HPnv04//zvcsP1V2+y3Q3XX83w4RezZ89+7LH7LgwckJkv8NjjT7HPvkfQe7+j+fvfZ3PJdy8oZPhbn1SXn60Ick002gPvA/2B47LbsfkKqtj233dvOrRvt9nz4yc8z5CBRxIR7LPXJ1m58l2WLH2HZyZO5aA+vejQvh0d2rfjoD69eGbi1AJGXpn26b0Xb/5zDnPenMeaNbU8/OdxHD3osAZtjhp0GA/e+xAAY0Y9xsGf6fuh6xx34kAe/vO4QoRc8XrttzdvzJ7DW2/OZc2aNYz802gGDG44ga3/oCO4/56RAPy/kY/Q77MHFiNUZR133ADuvCszH2DipGl02K4D1dWdG7Spru5Mu/btmDhpGgB33vUAQ4YMBODRx55i7drMuIPnJ06je/euBYxexZTrrJMP16Ir2KIlb1PdueP6/S6dO7JoyVIWLVlKdedOG453yhxXflV37cyC+RvWk1swfxH77tewrNula2cWzFsIwNq1a1lZ8y7b77Ady97ZsAzMMcf35ytf+O/CBF3hqrt2Yf68Bev3F8xfRK/9Pt2wTbfOzK93z2pqVrL9DtsBsPPO3Rn35AOsXPkuP/nxL5n03LTCBV+hunerZu6c+ev3581dQPdu1SxcuLhBm3lzF3yozcbOPus0/nj/qPwGvLWrlOmtEXFxSuknEfErIG18PqV04WZedx5wHsDNN9/M2ScetSVilfJmn9578cGqD3j91X8UOxQ1YfGiJfTd+yiWLVvB3vv05Ld3/ZLDDxrKuyvfK3ZoysGll1xIbW0td9/9p2KHogJpqqKxbgDolOZcNKV0C3DLut01S2c3N66S1qXTjixcvKFSsWjxUrp06kiXTh2Z/ML0DceXLKVPr09v6hLaghYuWEzXbl3W73ft1oVFC5Y0aLNowWK6dq9m4YLFtGjRgnbtt21QzTjuxAE89KexBYu50i1csIhu9UrnXbt1YeGCRQ3bzF9Mt+7VLJi/iBYtWtC+fbv192z16hUA/O2lmbzxzznsutvHmf7ijMJ9gApx/vAvMWzYGQBMmfLi+gG5AN17dGXe/IUN2s+bv5DuPbputs0Xv3AKxww+iqMHnJLnyMtApTzrJKX0UPbH91NKd9TfyIzZqEiH9TuQUWMfJ6XESy+/wrbbfpROHXfgkAP249lJ01hRs5IVNSt5dtI0Djlgv2KHW/amvzCDj++6Mz127karVi059oQBPDb2rw3aPD72SU467TgABg05iueenrz+XEQweGh/HnJ8RsG8OO1ldtltZ3bauTutWrVi6ImDeWTM+AZtHhk7ns+dPhSAY4b255mnJgKww47bU1WV+adr54/1YJddP8Zbb8wt7AeoEDfedAf79+nP/n36M2rUOL5wxskAHNC3NzUrahp0mwAsXLiYlTUrOaBvbwC+cMbJPPRQ5ns1oP9hXHTR+Rx/4lmsWvVBYT/I1qiMZp3kuo7GpWx4zkljx8rCd35wDZNfmM7y5TUcefyZfHXYF6itrQXg1BOO4dCD+vD0c5MZdMo5tG3Thiu/l+nX79C+HV8563ROOzczo2H42Z9vdFCptoy1a9dy+SXXcsf9v6aqqor77x7J31+bzTcvOZ+/vTiTx8c+yX13/YURv/4RT0wayYrlNVz45UvWv77vwb1ZMG8hc96cV8RPUVnWrl3LZRf/mLsfvIWqFlXcd9efef3Vf3DRpRfw0oszeHTMeO6980F+edM1TJg6huXLVvDVYRcBcODB+3PRpRdQW1tLXV0dl377CpYvX1HkT1T+Ro95nIEDj+C1V57h/VWrOPfcDbOApkx+hP379Afggq9/j9tuu462bdowdtx4xox9AoBf/PxHbLPNNowdcy8AEydO42sXXPLhN1LZiczq4ps5GTEIGAycAtxX71R7oGdK6cND9z+s7LpOylmrjruya8dexQ5DzTB76Qt03/5TxQ5DzTBv2Qxatu5e7DDUDLWr50Uh32/VuOs3/8v5P9B2wAUF/RzQdEVjPpnxGUOA+vM0VwIOz5ckSY1qNNFIKb0EvBQRd6eU1hQoJkmSKlulTG+t5+MRcTXQE2iz7mBKadfNv0SSJFW6XBON24EfANcBhwNnk/uqopIkqTnKqKKRa7LQNqX0OJnBo2+mlC4HjslfWJIkVbAyetZJrhWNf0VEFfD3iLgAmAdsm7+wJElSOcg10fgG8BHgQuBK4Ajgi/kKSpKkilZGXSe5PlRt3TKK7wJnR0QL4DRgYr4CkyRJW79Gx2hERPuIuDQiro+I/pFxATCLzCJekiRpS6ugMRp3AsuA54Bzge8BAZyQUnoxz7FJklSZKqjrZNeU0t4AEfEbYAGwc0rJJ+JIkqQmNZVorF8NNKW0NiLmmmRIkpRnZfSY+KYSjX0ioib7cwBts/sBpJRS+7xGJ0mStmpNPeukRaECkSRJWRU0RkOSJBVaGSUaPq9EkiTljRUNSZJKTUrFjmCLsaIhSZLyxoqGJEmlxjEakiRJTbOiIUlSqSmjioaJhiRJpaaMVga160SSJAEQEQMj4rWImBURl2zi/M4RMT4iXoiI6RExuKlrWtGQJKnUFKHrJCJaADcARwNzgckRMSqlNLNes8uAP6aUboyInsBo4OONXdeKhiRJAugLzEopzU4prQbuBYZu1CYB655z1gGY39RFrWhIklRqirNgV3dgTr39ucABG7W5HHgkIr4OfBQ4qqmLWtGQJKnU1NXlZYuI8yJiSr3tvGZGdjrwu5RSD2AwcGdENJpLWNGQJKlCpJRuAW7ZzOl5wE719ntkj9U3DBiYvdZzEdEG6Ags3tx7WtGQJKnU5Kmi0YTJwB4RsUtEtAZOA0Zt1OYt4EiAiPgk0AZY0thFTTQkSRIppVrgAmAc8AqZ2SUzIuKKiBiSbfZt4MsR8RJwD3BWSo0PKLHrRJKkUlOkBbtSSqPJTFmtf+z79X6eCRzSnGuaaEiSVGJSnY+JlyRJapIVDUmSSk0ZPVTNioYkScobKxqSJJUan94qSZLUNCsakiSVmjKadWKiIUlSqXEwqCRJUtOsaEiSVGqsaEiSJDXNioYkSaWm8eeUbVVMNCRJKjV2nUiSJDXNioYkSaWmjNbRsKIhSZLyxoqGJEmlpoyedWKiIUlSqSmjrpOCJBqtOu5aiLfRFjJ76QvFDkHNNG/ZjGKHoGaqXT2v2CFIBVGQRGPXjr0K8TbaAmYvfYE1S2cXOww1Q6uOu7L89MOLHYaaYbt7xtN6mx7FDkPNsPpfcwv6fsnprZIkSU1zjIYkSaWmjMZoWNGQJEl5Y0VDkqRS4/RWSZKUN3adSJIkNc2KhiRJpcbprZIkSU2zoiFJUqkpozEaJhqSJJWaMpp1YteJJEnKGysakiSVmjLqOrGiIUmS8saKhiRJJaacnt5qoiFJUqmx60SSJKlpVjQkSSo1VjQkSZKaZkVDkqRS44JdkiRJTbOiIUlSqSmjMRomGpIklZhURomGXSeSJClvrGhIklRqrGhIkiQ1zYqGJEmlxmedSJKkvLHrRJIkqWlWNCRJKjVWNCRJkppmRUOSpBKTUvlUNEw0JEkqNXadSJIkNc2KhiRJpcaKhiRJUtOaXdGIiO2BnVJK0/MQjyRJFa/int4aEX+NiPYRsQMwDbg1IkbkNzRJkrS1y7XrpENKqQY4Efh9SukA4Kj8hSVJUgWrS/nZiiDXRKNlRHQFTgEezmM8kiSpLk9bEeSaaFwBjANmpZQmR8SuwN/zF5YkSSoHuQ4GfSildP+6nZTSbOCk/IQkSVJlK6fBoLkmGi9HxCLg6ew2IaW0In9hSZKkcpBTopFS2j0idgY+AxwD3BARy1NK++Y1OkmSKlGlVTQiogdwCJlEYx9gBjAhj3FJklS5ijRwMx9y7Tp5C5gMXJVSGp7HeCRJUhnJNdHoBfQDPh8Rl5CZcfJkSum2vEUmSVKFqrjBoCmllyLiH8A/yHSfnAl8FjDRkCRJm5XrGI0pwDbAs2RmnRyaUnozn4FJklSxymiMRq4Ldg1KKe2dUvpKSukP5Z5kHHrEwTz2/J95YtJIhl949ofOt27dil/+5hqemDSSP437Pd136grA0JMH8fD4e9dvsxZP5ZN7faLQ4Vecy64awaHHnMbxZ256+FBKiauuu5FBp5zDCV88n5mvzVp/buToRxl86jAGnzqMkaMfLVTIAlru04d2/3cH7a77A9sMOX2TbVodeBjtfno77X56Ox+54LKGJ9t+hPbX/5G2Z11YgGgFMGLEFcycOYGpUx5l33332mSbXr32ZtrUx5g5cwIjRlyx/vhJJx7Diy88zger3qJ3708XKuStVqpLedmKIddEoyoibouIMQAR0TMihuUxrqKpqqrih9dewtmnXsCAQ07iuBMHsvsndm3Q5pQzjqdm+UqO6DuU3950F9/9wTcAGPnAGI49/DSOPfw0vv3Vy5jz5jxeefn1YnyMinL84KO5acSPNnv+6ecm89bc+Yy+7zYuv/hCrvzZ9QCsqFnJjbffzT23/px7bv05N95+NytqVhYq7MoWVbQ9+xu8d+0lrLzoLFoffCRV3T/WoElVdXe2Gfp53r3866z8ztms+v31Dc63/dw51L7qQ6QLZeDAI9h9913o2bMf53/1u1z/q6s32e76X13N8PMvpmfPfuy++y4MGHA4ADNmvsYpp36Zp5+eWMiwVQJyTTR+R2YJ8m7Z/deBb+YjoGLbp/devPnPOcx5cx5r1tTy8J/HcfSgwxq0OWrQYTx470MAjBn1GAd/pu+HrnPciQN5+M/jChFyxdt/373p0L7dZs+Pn/A8QwYeSUSwz16fZOXKd1my9B2emTiVg/r0okP7dnRo346D+vTimYlTCxh55Wqx+57ULZxP3eIFsLaW1c89Qav9D2nQpvURx7L6kb+Q3nsXgFSzfMPrd/kE0WF7aqdPLmjcley44/pz1x8eAGDSpGlst117qqs7N2hTXd2Z9u23ZdKkaQDc9YcHGDJkAACvvjqL11+fXdigt2YV+KyTjimlP5INM6VUC6zNW1RFVN21MwvmL1q/v2D+Irp07dSgTZeunVkwbyEAa9euZWXNu2y/w3YN2hxzfH8e+tPY/AesJi1a8jbVnTuu3+/SuSOLlixl0ZKlVHfecG+7dMocV/5Vbd+RurcXr9+ve3sJVdt3bNCmRXUPqrruxLaX/4ptr7iBlvv0yZyIoO2Z57PqrhsLGXLF69atmjlz56/fnztvAd26VX+ozdx5Cxpto8qT6/TW9yJiRyABRMSBgEuQb8Y+vffig1Uf8Pqr/yh2KNLWq0ULqqq78+6V36Rqh05s+4NfsPLic2jV72jWvDiR9I5JocpXKqPBoLkmGt8CRgG7RcQzQCfg5M01jojzgPMAbr755v80xoJauGAxXbt1Wb/ftVsXFi1Y0qDNogWL6dq9moULFtOiRQvatd+WZe9sKOsed+IAqxklpEunHVm4eMMvpUWLl9KlU0e6dOrI5Bc29PEvWrKUPr0cpFYIdcuWUrXjhrJ71Y6dqFvWMHGoe2cJa2e9AmvXUrdkIWsXzKWqugct9/gULffcm22OHgpt2hItWpI+WMUH995a6I9R9oYP/xLDzvk8AFOmvMROPbqtP9eje1fmz1/YoP38+Qvp0b1ro22UozJKNHLqOkkpTSOzbsbBwFeAT6WUNjsKK6V0S0pp/5TS/uedd96WibRApr8wg4/vujM9du5Gq1YtOfaEATw29q8N2jw+9klOOu04AAYNOYrnnt7QTxwRDB7an4ccn1EyDut3IKPGPk5KiZdefoVtt/0onTruwCEH7Mezk6axomYlK2pW8uykaRxywH7FDrcirP3Hq1RVd6eqUzW0aEnrg45gzdRnG7RZM2UCLXtmHqcU7drTomsP6hYv4P0bfkzN10+j5sLT+eAPN7L66UdMMvLkppvuoE/fAfTpO4BRD43ljDMzf1/27dubFStWsnDh4gbtFy5cTE3Nu/Tt2xuAM848mYceeqTgcau0NFrRiIgjUkpPRMSJG536RESQUvpTHmMrirVr13L5Jddyx/2/pqqqivvvHsnfX5vNNy85n7+9OJPHxz7JfXf9hRG//hFPTBrJiuU1XPjlS9a/vu/BvVkwbyFz3pxXxE9RWb7zg2uY/MJ0li+v4cjjz+Srw75AbW0tAKeecAyHHtSHp5+bzKBTzqFtmzZc+b3/BqBD+3Z85azTOe3czKyh4Wd/vtFBpdqC6upY9btf8tFLfwJVVaz+6xjq5r5Bm5PPpvafr1E79VlqX5pMy7370O6nt2fa33UT6d2aYkdescaMeYKBA4/glVcmsOr9Dzj3y99af27ypHH06ZsZ9Pn1C7/Hbb8ZQZu2bRg37q+MHfsEAEOHDOS6666kU6cdGPmXO3hp+gyOPfbMonyWrUE5dZ1ESpufVxsRP0wp/SAibt/E6ZRSOieH90i7duz1bweowpq99AXWLHVk+NakVcddWX764cUOQ82w3T3jab1Nj2KHoWZY/a+5Ucj3Wzros3lZ9KLjmCcL+jmgiYpGSukH2R/PTSmV5SwTSZJKTpEqGhExEPgF0AL4TUrpmk20OQW4nMwEkZdSSp9v7Jq5Dgb9Z0SMBe4DnkiNlUEkSdJWJyJaADcARwNzgckRMSqlNLNemz2AS4FDUkrLIqLzpq+2Qa7raOwJPAZ8jUzScX1E9Gvuh5AkSU1LdfnZmtAXmJVSmp1SWg3cCwzdqM2XgRtSSssAUkqLaUKus07eTyn9MaV0IplHxrcHnszltZIkqXnylWhExHkRMaXeVn9qaHdgTr39udlj9X2CzISQZyLi+WxXS6Ny7TohIj4LnAoMBKYAp+T6WkmSVHwppVuAW/6DS7QE9gAOA3oAT0XE3iml5Y29oEkR8QbwAvBH4Dsppff+gyAlSVIjijS9dR6wU739Htlj9c0FJqaU1pAZSvE6mcRjsw8eyrWi8emUkhPYJUkqX5OBPSJiFzIJxmnAxjNK/gKcDtweER3JdKU0uiZCroNBqyPi8Yh4GSAiPh0RlzUnekmSlKMU+dkae8vMA1MvIPO09leAP6aUZkTEFRExJNtsHPB2RMwExpPp5Xi7sevmWtG4FfgOcHM2mOkRcTfwoxxfL0mSclSslUFTSqOB0Rsd+369nxOZ5599ixzlWtH4SEpp0kbHanN9E0mSVJlyrWgsjYjd2PCY+JOBBXmLSpKkCpbqCr5SeN7kmmh8jcx0mD0jYh7wT+CMvEUlSZLKQk6JRkppNnBURHyUTHfL+2RGo76Zx9gkSapI5fT01kbHaERE+4i4NLvk+NFkEowvAbNwwS5JkvIipcjLVgxNVTTuBJYBz5FZ3/x/gABOSCm9mOfYJEnSVq6pRGPXlNLeABHxGzIDQHdOKX2Q98gkSapQFdN1AqxZ90NKaS0w1yRDkiTlqqmKxj4RsW7p8QDaZveDzLod7fManSRJFahipremlFoUKhBJklR+cn5MvCRJKoyUih3BlmOiIUlSiSmnrpNcn3UiSZLUbFY0JEkqMVY0JEmScmBFQ5KkEuNgUEmSlDd2nUiSJOXAioYkSSWmWE9azQcrGpIkKW+saEiSVGLK6emtJhqSJJWYOrtOJEmSmmZFQ5KkEuNgUEmSpBxY0ZAkqcS4YJckSVIOrGhIklRifNaJJEnKG7tOJEmScmBFQ5KkEuOCXZIkSTmwoiFJUokppwW7TDQkSSox5TTrxK4TSZKUN1Y0JEkqMQ4GlSRJyoEVDUmSSoyDQSVJUt44GFSSJCkHVjQkSSox5TQYNFL+6zNlVACSJFWogv7mn9Lj+Lz87tx/7l8KnsEUpKLRfftPFeJttAXMWzaD5acfXuww1Azb3TOeNUtnFzsMNUOrjrvSepsexQ5DzbD6X3ML+n7lNBjUMRqSJClvHKMhSVKJKacxGiYakiSVmHIa3GjXiSRJyhsrGpIklZhy6jqxoiFJkvLGioYkSSWmnKa3mmhIklRi6oodwBZk14kkScobKxqSJJWYVNgVz/PKioYkScobKxqSJJWYujJasctEQ5KkElNn14kkSVLTrGhIklRiHAwqSZKUAysakiSVGBfskiRJyoEVDUmSSkw5jdEw0ZAkqcTYdSJJkpQDKxqSJJUYKxqSJEk5sKIhSVKJcTCoJEnKm7ryyTPsOpEkSfljRUOSpBLj01slSZJyYEVDkqQSk4odwBZkoiFJUolxHQ1JkqQcWNGQJKnE1IWDQSVJkppkoiFJUolJedqaEhEDI+K1iJgVEZc00u6kiEgRsX9T1zTRkCRJREQL4AZgENATOD0iem6iXTvgG8DEXK5roiFJUompy9PWhL7ArJTS7JTSauBeYOgm2l0JXAt8kMtnMdGQJKnE1EV+tiZ0B+bU25+bPbZeRPQGdkop/b9cP4uJhiRJFSIizouIKfW285rx2ipgBPDt5rxnTolGRPwkItpHRKuIeDwilkTEmc15I0mSlJs6Ii9bSumWlNL+9bZb6r3tPGCnevs9ssfWaQfsBfw1It4ADgRGNTUgNNeKRv+UUg1wLPAGsDvwnRxfK0mSSt9kYI+I2CUiWgOnAaPWnUwprUgpdUwpfTyl9HHgeWBISmlKYxfNNdFYt7DXMcD9KaUVzQ5fkiTlpBjTW1NKtcAFwDjgFeCPKaUZEXFFRAz5dz9LriuDPhwRrwKrgPMjohM5jjaVJEnNk8PAzbxIKY0GRm907PubaXtYLtfMqaKRUroEOBjYP6W0BniPTU95kSRJWq/RikZEnLiJY/V3/7SlA5IkqdKV09Nbm+o6Oa6RcwkTDUmS1IhGE42U0tmFCkSSJGXk8lySrUVTXSffaux8SmnElg1HkiQVazBoPjTVddKuIFFIkqSy1Oisk5TSDxvbChVkoR12ZD+emvQwE6aO4WvfPPdD51u3bsWNt/2MCVPH8NCj99Bjp24A9NipG7PmT+WRpx7kkace5JoRm5wRpDxouU8f2v3fHbS77g9sM+T0TbZpdeBhtPvp7bT76e185ILLGp5s+xHaX/9H2p51YQGi1WVXjeDQY07j+DOHb/J8SomrrruRQaecwwlfPJ+Zr81af27k6EcZfOowBp86jJGjHy1UyAJGjLiCmTMnMHXKo+y7716bbPSXKGcAABqzSURBVNOr195Mm/oYM2dOYMSIK9YfP+nEY3jxhcf5YNVb9O796UKFvNUq0kPV8iKndTQiog0wDPgU0Gbd8ZTSOXmKq2iqqqr48U//h9NP+DIL5i9i9BP38ciY8fz9tX+sb3P6F05ixYoa+u03iCEnDuJ/Lv8W5w+7CIA335hD/0NPKlb4lSmqaHv2N3jvqu9Q9/YS2v34JtZMfZa6eW+ub1JV3Z1thn6edy//Oum9d4n22zW4RNvPnUPtq9MLHXnFOn7w0Xz+pCF878qfbfL8089N5q258xl9321Mn/EqV/7seu659eesqFnJjbffzX23/RKAU4ddyGH9DqRDe4uv+TZw4BHsvvsu9OzZj759e3P9r66m32c+PF/g+l9dzfDzL2bSpGmMGnUnAwYczrhx45kx8zVOOfXL3HD9tUWIXsWU68qgdwLVwADgSTLrn6/MV1DF1Gu/vXlj9hzeenMua9asYeSfRjNg8OEN2vQfdAT33zMSgP838hH6ffbAYoSqrBa770ndwvnULV4Aa2tZ/dwTtNr/kAZtWh9xLKsf+QvpvXcBSDXLN7x+l08QHbandvrkgsZdyfbfd+9Gk4PxE55nyMAjiQj22euTrFz5LkuWvsMzE6dyUJ9edGjfjg7t23FQn148M3FqASOvXMcd15+7/vAAAJMmTWO77dpTXd25QZvq6s60b78tkyZNA+CuPzzAkCEDAHj11Vm8/vrswga9FSunikauicbuKaX/Bd5LKd1BZinyA/IXVvFUd+3C/HkL1u8vmL+I6q5dGrbp1pn58xYCsHbtWmpqVrL9Dpm/kHfeuTvjnnyABx7+HX0P6l24wCtY1fYdqXt78fr9ureXULV9xwZtWlT3oKrrTmx7+a/Y9oobaLlPn8yJCNqeeT6r7rqxkCGrCYuWvE115w33sEvnjixaspRFS5ZS3bnThuOdMseVf926VTNn7vz1+3PnLaBbt+oPtZlb79/PTbVR5cl1CfI12f9fHhF7AQuBzo20r0iLFy2h795HsWzZCvbepye/veuXHH7QUN5d+V6xQ1OLFlRVd+fdK79J1Q6d2PYHv2DlxefQqt/RrHlxIukdf1lJKh2pgmadrHNLRGwPXEbmSW7bAv+7ucbZ59ufB3DzzTf/pzEW1MIFi+jWvev6/a7durBwwaKGbeYvplv3ahbMX0SLFi1o374dy97JlOJXr848b+5vL83kjX/OYdfdPs70F2cU7gNUoLplS6nacUPeW7VjJ+qWNUwc6t5ZwtpZr8DatdQtWcjaBXOpqu5Byz0+Rcs992abo4dCm7ZEi5akD1bxwb23FvpjqJ4unXZk4eIN93DR4qV06dSRLp06MvmFDWNpFi1ZSp9eDizMl+HDv8Swcz4PwJQpL7FTj27rz/Xo3pX58xc2aD9//kJ61Pv3c1NtlJtyWhk0166Tx1NKy1JKT6WUdk0pdQYe2Vzj+s+7P++887ZMpAXy4rSX2WW3ndlp5+60atWKoScO5pEx4xu0eWTseD53euZRL8cM7c8zT00EYIcdt6eqKvOfdOeP9WCXXT/GW2/MLewHqEBr//EqVdXdqepUDS1a0vqgI1gz9dkGbdZMmUDLnvsCEO3a06JrD+oWL+D9G35MzddPo+bC0/ngDzey+ulHTDJKwGH9DmTU2MdJKfHSy6+w7bYfpVPHHTjkgP14dtI0VtSsZEXNSp6dNI1DDtiv2OGWrZtuuoM+fQfQp+8ARj00ljPOPBmAvn17s2LFShYuXNyg/cKFi6mpeZe+fTPdxmeceTIPPbTZXxWqELlWNB4ENh5w8ABQdt/wtWvXctnFP+buB2+hqkUV9931Z15/9R9cdOkFvPTiDB4dM55773yQX950DROmjmH5shV8NTvj5MCD9+eiSy+gtraWuro6Lv32FSxfvqLIn6gC1NWx6ne/5KOX/gSqqlj91zHUzX2DNiefTe0/X6N26rPUvjSZlnv3od1Pb8+0v+sm0rs1xY68Yn3nB9cw+YXpLF9ew5HHn8lXh32B2tpaAE494RgOPagPTz83mUGnnEPbNm248nv/DUCH9u34ylmnc9q53wBg+Nmfd8ZJgYwZ8wQDBx7BK69MYNX7H3Dulzes5zh50jj69M0M+vz6hd/jtt+MoE3bNowb91fGjn0CgKFDBnLddVfSqdMOjPzLHbw0fQbHHntmUT7L1qCcKhqR0uYXOo2IPclMaf0J8J16p9oD30kpfSqH90jdt8+lmUrBvGUzWH764U03VMnY7p7xrFnqaP6tSauOu9J6mx7FDkPNsPpfcws6auL6nc7MyyrkF8z5Q8FHfzRV0fgv4FhgOxo+YG0l8OV8BSVJUiWrmGedpJRGAiMj4qCU0nMFikmSpIpWTs86yXUw6AkR0T4iWkXE4xGxJCLsXJMkSY3KNdHon1KqIdON8gawOw3HbEiSpC2kElcGbZX9/2OA+1NKTqWQJElNynV660MR8SqwCjg/IjoBH+QvLEmSKlc5TW/NqaKRUroEOBjYP6W0BngPGJrPwCRJqlQpT1sx5FrRANgT+HhE1H/N77dwPJIkqYzklGhExJ3AbsCLwNrs4YSJhiRJW1w5TW/NtaKxP9AzNbaMqCRJ0kZyTTReBqqBBXmMRZIkUV6DQXNNNDoCMyNiEvCvdQdTSkPyEpUkSSoLuSYal+czCEmStEE5jVPIKdFIKT2Z70AkSVJGXRmlGo0mGhGxkk0nVgGklFL7vEQlSZLKQlNPb21XqEAkSVJGOQ0GzfVZJ5IkSc3WnJVBJUlSAZTPCA0TDUmSSo5dJ5IkSTmwoiFJUokpp2edWNGQJEl5Y0VDkqQSUzELdkmSpMIrnzTDrhNJkpRHVjQkSSoxTm+VJEnKgRUNSZJKjINBJUlS3pRPmmHXiSRJyiMrGpIklRgHg0qSJOXAioYkSSWmnAaDWtGQJEl5Y0VDkqQSUz71DBMNSZJKjoNBJUmScmBFQ5KkEpPKqPPEioYkScobKxqSJJWYchqjYaIhSVKJcR0NSZKkHFjRkCSpxJRPPcOKhiRJyiMrGpIklZhyGqNhoiFJUokpp1kndp1IkqS8saIhSVKJcWVQSZKkHFjRkCSpxJTTGI2CJBrzls0oxNtoC9nunvHFDkHN1KrjrsUOQc20+l9zix2CVBAFSTRatu5eiLfRFlC7eh6tt+lR7DDUDKv/Ndd7tpVZ/a+5rFk6u9hhqBkKncyX0xgNu04kSSox5dR14mBQSZKUN1Y0JEkqMXWpfLpOrGhIkqS8saIhSVKJKZ96homGJEklp5weqmbXiSRJyhsrGpIklZhyWkfDioYkScobEw1JkkpMXZ62pkTEwIh4LSJmRcQlmzj/rYiYGRHTI+LxiPhYU9c00ZAkqcTUkfKyNSYiWgA3AIOAnsDpEdFzo2YvAPunlD4NPAD8pKnPYqIhSZIA+gKzUkqzU0qrgXuBofUbpJTGp5Tez+4+DzT5oCUHg0qSVGKKNBi0OzCn3v5c4IBG2g8DxjR1URMNSZIqREScB5xX79AtKaVb/o3rnAnsD3y2qbYmGpIklZh8Pb01m1RsLrGYB+xUb79H9lgDEXEU8D/AZ1NK/2rqPR2jIUmSACYDe0TELhHRGjgNGFW/QUT0Am4GhqSUFudyUSsakiSVmFSEp7emlGoj4gJgHNAC+G1KaUZEXAFMSSmNAn4KbAvcHxEAb6WUhjR2XRMNSZJKTLGedZJSGg2M3ujY9+v9fFRzr2nXiSRJyhsrGpIklZh8DQYtBisakiQpb6xoSJJUYsrp6a0mGpIklZhiDQbNB7tOJElS3ljRkCSpxBRjHY18saIhSZLyxoqGJEklppymt5poSJJUYspp1oldJ5IkKW+saEiSVGKc3ipJkpQDKxqSJJUYp7dKkiTlwIqGJEklppzGaJhoSJJUYpzeKkmSlAMrGpIklZg6B4NKkiQ1zYqGJEklpnzqGSYakiSVnHKadWLXiSRJyhsrGpIklRgrGpIkSTnIKdGIiE9ExOMR8XJ2/9MRcVl+Q5MkqTKllPKyFUOuFY1bgUuBNQAppenAafkKSpKkSlZHystWDLkmGh9JKU3a6Fjtlg5GkiSVl1wHgy6NiN3ITu2NiJOBBXmLSpKkClZOzzrJNdH4GnALsGdEzAP+CZyZt6gkSVJZyKnrJKU0O6V0FNAJ2DOl1C+l9EZeIyuy60ZcwaszJzBt6qP02nevTbbp3WtvXpj2GK/OnMB1I65Yf/zaqy/j5b89ybSpj/LA/b+hQ4f2hQq7oo0YcQUzZ05g6pRH2Xcz96xXr72ZNvUxZs6cwIh69+ykE4/hxRce54NVb9G796cLFXLF855tPS67agSHHnMax585fJPnU0pcdd2NDDrlHE744vnMfG3W+nMjRz/K4FOHMfjUYYwc/WihQt6qVdxg0Ii4KiK2Sym9l1JaGRHbR8SP8h1csQwaeAR77L4Le/bsx/nnf5cbrr96k+1uuP5qhg+/mD179mOP3Xdh4IDDAXjs8afYZ98j6L3f0fz977O55LsXFDL8ijRw4BHsvvsu9OzZj/O/+l2u/9Wm79n1v7qa4edfTM+e/dh9910YkL1nM2a+ximnfpmnn55YyLArmvds63L84KO5acTm/9l/+rnJvDV3PqPvu43LL76QK392PQAralZy4+13c8+tP+eeW3/OjbffzYqalYUKWyUg18Ggg1JKy9ftpJSWAYPzE1LxHXfcAO686wEAJk6aRoftOlBd3blBm+rqzrRr346Jk6YBcOddDzBkyEAAHn3sKdauXQvA8xOn0b171wJGX5mOO64/d/0hc88mTZrGdtu13+Q9a99+WyZl79ldf3iAIUMGAPDqq7N4/fXZhQ26wnnPti7777s3Hdq32+z58ROeZ8jAI4kI9tnrk6xc+S5Llr7DMxOnclCfXnRo344O7dtxUJ9ePDNxagEj3zpV4qyTFhGxzbqdiGgLbNNI+61a927VzJ0zf/3+vLkL6N6t+kNt5s1d0GgbgLPPOo2x48bnL1gB0K1bNXPmbrhnc+ctoNtG96Nbt2rmzlvQaBsVjvesvCxa8jbVnTuu3+/SuSOLlixl0ZKlVHfutOF4p8xxNa6cuk5yHQx6F/B4RNye3T8buGNzjSPiPOA8gJtvvvk/CnBrduklF1JbW8vdd/+p2KFIklQUOSUaKaVrI2I6cGT20JUppXGNtL+FzCwVgPTVC374n0VZAOcP/xLDhp0BwJQpL9Jjp27rz3Xv0ZV58xc2aD9v/kK69+i62TZf/MIpHDP4KI4ecEqeI69cw4d/iWHnfB6AKVNeYqceG+5Zj+5dmb/RPZs/fyE96nVjbaqN8st7Vr66dNqRhYs3VCoWLV5Kl04d6dKpI5NfmL7h+JKl9Onl4N2mVOSzTlJKY1JKF2W3zSYZW6sbb7qD/fv0Z/8+/Rk1ahxfOONkAA7o25uaFTUsXLi4QfuFCxezsmYlB/TtDcAXzjiZhx7K/GcZ0P8wLrrofI4/8SxWrfqgsB+kgtx00x306TuAPn0HMOqhsZxxZuae9e3bmxUrVm7yntXUvEvf7D0748yTeeihRwoedyXznpWvw/odyKixj5NS4qWXX2HbbT9Kp447cMgB+/HspGmsqFnJipqVPDtpGoccsF+xw1UBRWN9NhExIaXULyJWQoP0KoCUUspl3mZq2br7fxhm4f3yFz9mQP/DeH/VKs4991tMnZbJyKdMfoT9+/QHYL/en+a2266jbZs2jB03nm98M/P4l1dnTmCbbbbh7XeWATBx4jS+dsElxfkgzVS7eh6tt+lR7DD+Lb/4xY/o3/8wVr3/Aed++VtMy96zyZPG0advZgBh796f5rbfjKBN2zaMG/dXvpm9Z0OHDOS6666kU6cdWL68hpemz+DYY7eOpWJW/2uu92wrvGdrlm5dA1m/84NrmPzCdJYvr2HHHbbjq8O+QG1tZoHoU084hpQSPx7xayY8P4W2bdpw5ff+m70++QkA/vTwOG79/X0AnPel0zjhmP5F+xz/rlYdd41Cvt+nqw/KS0lj+sLnCvo5oIlEYwvZKhONSrU1JxqVamtONCrV1phoVLpCJxp7dTkwL7+cX170fMETjSa7TiKiRUS8WohgJElSeWlyMGhKaW1EvBYRO6eU3ipEUJIkVbJKfNbJ9sCMiJgEvLfuYEppSF6ikiRJZSHXRON/8xqFJElar65Ii2vlQ6OJRkS0AYYDuwN/A25LKdUWIjBJkipVOXWdNDUY9A5gfzJJxiDg//IekSRJKhtNdZ30TCntDRARtwGT8h+SJEmVrZy6TpqqaKxZ94NdJpIkqbmaqmjsExE12Z8DaJvdb87KoJIkqRnKaYxGo4lGSqlFoQKRJEnlJ9fprZIkqUDKaYyGiYYkSSWmnLpOcn5MvCRJUnNZ0ZAkqcSkVFfsELYYKxqSJClvrGhIklRi6spojIaJhiRJJSaV0awTu04kSVLeWNGQJKnElFPXiRUNSZKUN1Y0JEkqMeU0RsNEQ5KkElNOS5DbdSJJkvLGioYkSSXGZ51IkiTlwIqGJEklppwGg1rRkCRJeWNFQ5KkElNOC3aZaEiSVGLsOpEkScqBFQ1JkkqMC3ZJkiTlwIqGJEklppzGaJhoSJJUYspp1oldJ5IkKW+saEiSVGLKqevEioYkScobEw1JkkpMXUp52ZoSEQMj4rWImBURl2zi/DYRcV/2/MSI+HhT1zTRkCSpxKQ8/a8xEdECuAEYBPQETo+Inhs1GwYsSyntDlwHXNvUZzHRkCRJAH2BWSml2Sml1cC9wNCN2gwF7sj+/ABwZEREYxd1MKgkSSWmSCuDdgfm1NufCxywuTYppdqIWAHsCCzd3EWtaEiSVCEi4ryImFJvOy/f72lFQ5KkEpOv6a0ppVuAWzZzeh6wU739Htljm2ozNyJaAh2Atxt7TysakiQJYDKwR0TsEhGtgdOAURu1GQV8KfvzycATqYmsyIqGJEklpqkZInl5z8yYiwuAcUAL4LcppRkRcQUwJaU0CrgNuDMiZgHvkElGGmWiIUlSiSnWyqAppdHA6I2Ofb/ezx8An2vONe06kSRJeWNFQ5KkEuOzTiRJknIQBciayictkyRVqkZXv9zSWrbunpffnbWr5xX0c0BhEo2yFRHnZeckayvg/dr6eM+2Pt4zbcyuk/9M3ldU0xbl/dr6eM+2Pt4zNWCiIUmS8sZEQ5Ik5Y2Jxn/Gfsiti/dr6+M92/p4z9SAg0ElSVLeWNGQJEl5U9GJRkSsjYgXI+LliHgoIrZrov2+ETG43v6QiLgk/5FWrubeo0auc0VEHLWl49PmRcS7/+brjo+Injm0uzwiLsr+/LuIOPnfeT81bqPv4P0R8ZHNtHu20LFp61DRiQawKqW0b0ppLzJPoftaE+33BdYnGimlUSmla/IZoJp9jzYppfT9lNJjWzY05cnxQJOJhgqm/ndwNTC8/smIaAmQUjq4GMGp9FV6olHfc0B3gIjoGxHPRcQLEfFsRPxXRLQGrgBOzWb3p0bEWRFxffY1v4uIX2bbz17311VEVEXEryPi1Yh4NCJG+5fXv63+PdotIsZGxNSIeDoi9oyIDhHxZkRUZdt8NCLmRESr+n/xRsR+EfFk9rXjIqJrRHSOiKnZ8/tERIqInbP7/4iIj0TE57J/1b0UEU8V6b/BViciDouIv0bEA9nvwV0REdlz10TEzIiYHhE/i4iDgSHAT7Pfs90i4ssRMTn73/3Bzf1FXe/9GlyzEJ+xgjwN7J69p09HxChgJjSsYEXEdyPib9l7dk322Ie+s8X5CCo0H6oGREQL4EjgtuyhV4HPpJRqs+X2q1JKJ0XE94H9U0oXZF931kaX6gr0A/YERgEPACcCHyfzF1pn4BXgt3n9QGVoE/foFmB4SunvEXEA8OuU0hER8SLwWWA8cCwwLqW0Jvt7jYhoBfwKGJpSWhIRpwI/TimdExFtIqI98BlgCvCZiJgALE4pvZ+9/wNSSvP+3S6cCtYL+BQwH3gGOCQiXgFOAPZMKaWI2C6ltDz7y+vhlNIDABGxPKV0a/bnHwHDyNzDD4mIHTe+Zt4/WYXIVi4GAWOzh3oDe6WU/rlRu0HAUOCA7Pdmh+ypD31ngSMKE72KqdITjbbZX0zdySQAj2aPdwDuiIg9yDyrpVWO1/tLSqkOmBkRXbLH+gH3Z48vjIjxWy78ivChexQR2wIHA/evSyCAbbL/fx9wKplE4zQy/5jV91/AXtnrALQAFmTPPQscAhwKXAUMJPN8g6ez558BfhcRfwT+tOU+YkWYlFKaC5C9nx8Hngc+AG6LiIeBhzfz2r2yCcZ2wLbAuEbeZ0WO11Tu1n0HIfNduI3M92/SxklG1lHA7Sml9wFSSu808Z1Vmav0rpNVKaV9gY+R+YWyrv//SmB8tk/yOKBNjtf7V72fC/7gmjK1qXtUBSzP9huv2z6ZbT8KGJj9K2o/4ImNrhfAjHqv2zul1D977iky1YyPASOBfcgkik8DpJSGA5cBOwFTs389Kzf1vxtrgZYppVqgL5nK37Fs+Et5Y78DLkgp7Q38kEa+j824pnK3qt735esppdXZ4+814xqNfWdV5io90QAgm3lfCHw7Wx7sAMzLnj6rXtOVQLtmXv4Z4KTsWI0uwGH/WbSVqf49At4H/hkRnwOIjH2y7d4FJgO/IFN+X7vRpV4DOkXEQdnXtoqIT2XPPQ2cCfw9W4F6h8zg3wnZtrullCamlL4PLCGTcOjflP0rt0NKaTTw32QSO/jw96wdsCDb7XXGv3lNFc6jwNnrxtJExA4ppRo2851V+TPRyEopvQBMB04HfgJcHREv0LB7aTzQMztI7dQcL/0gMJfMgKk/ANPIlHfVTBvdozOAYRHxEjCDTJ/wOveRSRju28Q1VgMnA9dmX/simZIuKaU3yFQ81g30nEDmr7Bl2f2fZge4vUymm+WlLfoBK0874OGImE7mv/W3ssfvBb4TmcHYuwH/C0wkk7S/+m9eUwWSUhpLprI4JdvlclH2VGPfWZUxVwYtgIjYNqX0brbUPgk4JKW0sNhxSZKUb5U+GLRQHs6Ofm8NXGmSIUmqFFY0JElS3jhGQ5Ik5Y2JhiRJyhsTDUmSlDcmGpIkKW9MNCRJUt6YaEiSpLz5/0ZylzqXjGB/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08" name="AutoShape 4" descr="data:image/png;base64,iVBORw0KGgoAAAANSUhEUgAAAhoAAAHWCAYAAAAxeyB0AAAABHNCSVQICAgIfAhkiAAAAAlwSFlzAAALEgAACxIB0t1+/AAAADh0RVh0U29mdHdhcmUAbWF0cGxvdGxpYiB2ZXJzaW9uMy4yLjIsIGh0dHA6Ly9tYXRwbG90bGliLm9yZy+WH4yJAAAgAElEQVR4nO3deZyVddn48c81LEIJuLAMi5Zbj5GmoOBG5sqmglsuaaVihmXWU2ba41Om5VI92KK5ZWbmllqB/ljcSMWFVSXBJSKVfVFgUDEY5vv74xxgBmHmTHEWzvm8e92v5r7v77nPdbxfh7nm+i53pJSQJEnKh6piByBJksqXiYYkScobEw1JkpQ3JhqSJClvTDQkSVLemGhIkqS8MdGQJEkARMRvI2JxRLy8mfMREb+MiFkRMT0iejd1TRMNSZK0zu+AgY2cHwTskd3OA25s6oImGpIkCYCU0lPAO400GQr8PmU8D2wXEV0bu6aJhiRJylV3YE69/bnZY5vVMq/hZKQ1S2cX4G20JbTquCu7duxV7DDUDLOXvkD37T9V7DDUDPOWzaBl60b/bVaJqV09Lwr5fmuWzs7L80Fad9rtK2S6PNa5JaV0Sz7ea51CJBqSJKkEZJOK/ySxmAfsVG+/R/bYZploSJJUaurWFjuCzRkFXBAR9wIHACtSSgsae4GJhiRJAiAi7gEOAzpGxFzgB0ArgJTSTcBoYDAwC3gfOLupa5poSJJUalJdcd42pdObOJ+ArzXnms46kSRJeWNFQ5KkUlNXnIpGPphoSJJUYlKRuk7ywa4TSZKUN1Y0JEkqNWXUdWJFQ5Ik5Y0VDUmSSk0ZjdEw0ZAkqdSU7sqgzWbXiSRJyhsrGpIklZoy6jqxoiFJkvLGioYkSaWmjKa3mmhIklRiXBlUkiQpB1Y0JEkqNWXUdWJFQ5Ik5Y0VDUmSSo1jNCRJkppmRUOSpFJTRkuQm2hIklRq7DqRJElqmhUNSZJKjdNbJUmSmmZFQ5KkUlNGYzRMNCRJKjV2nUiSJDXNioYkSSUmpfJZR8OKhiRJyhsrGpIklRoHg0qSpLxxMKgkSVLTrGhIklRqyqjrxIqGJEnKGysakiSVGh8TL0mS8sauE0mSpKblVNGIiBM3cXgF8LeU0uItG5IkSRWujKa35tp1Mgw4CBif3T8MmArsEhFXpJTuzENskiRpK5drotES+GRKaRFARHQBfg8cADwFmGhIkrSlVOAYjZ3WJRlZi7PH3gHWbPmwJElSOci1ovHXiHgYuD+7f1L22EeB5XmJTJKkSlWBYzS+Ria5OCS7/3vgwZRSAg7PR2CSJFWsSks0sgnFA9lNkiQpJ82Z3not0BmI7JZSSu3zGJskSRUppcpbGfQnwHEppVfyGYwkSSovuc46WVRJScZlV43g0GNO4/gzh2/yfEqJq667kUGnnMMJXzyfma/NWn9u5OhHGXzqMAafOoyRox8tVMgV79AjDuax5//ME5NGMvzCsz90vnXrVvzyN9fwxKSR/Gnc7+m+U1cAhp48iIfH37t+m7V4Kp/c6xOFDr8iHXZkP56a9DATpo7ha98890PnW7duxY23/YwJU8fw0KP30GOnbgD02Kkbs+ZP5ZGnHuSRpx7kmhHfL3ToFeu6EVfw6swJTJv6KL323WuTbXr32psXpj3GqzMncN2IK9Yfv/bqy3j5b08ybeqjPHD/b+jQwYJ4o+rq8rMVQa6JxpSIuC8iTo+IE9dteY2siI4ffDQ3jfjRZs8//dxk3po7n9H33cblF1/IlT+7HoAVNSu58fa7uefWn3PPrT/nxtvvZkXNykKFXbGqqqr44bWXcPapFzDgkJM47sSB7P6JXRu0OeWM46lZvpIj+g7ltzfdxXd/8A0ARj4whmMPP41jDz+Nb3/1Mua8OY9XXn69GB+jolRVVfHjn/4PZ35uOIcfOITjTxrMHv+1W4M2p3/hJFasqKHffoO49cbf8z+Xf2v9uTffmEP/Q0+i/6Enccm3rtj48sqDQQOPYI/dd2HPnv04//zvcsP1V2+y3Q3XX83w4RezZ89+7LH7LgwckJkv8NjjT7HPvkfQe7+j+fvfZ3PJdy8oZPhbn1SXn60Ick002gPvA/2B47LbsfkKqtj233dvOrRvt9nz4yc8z5CBRxIR7LPXJ1m58l2WLH2HZyZO5aA+vejQvh0d2rfjoD69eGbi1AJGXpn26b0Xb/5zDnPenMeaNbU8/OdxHD3osAZtjhp0GA/e+xAAY0Y9xsGf6fuh6xx34kAe/vO4QoRc8XrttzdvzJ7DW2/OZc2aNYz802gGDG44ga3/oCO4/56RAPy/kY/Q77MHFiNUZR133ADuvCszH2DipGl02K4D1dWdG7Spru5Mu/btmDhpGgB33vUAQ4YMBODRx55i7drMuIPnJ06je/euBYxexZTrrJMP16Ir2KIlb1PdueP6/S6dO7JoyVIWLVlKdedOG453yhxXflV37cyC+RvWk1swfxH77tewrNula2cWzFsIwNq1a1lZ8y7b77Ady97ZsAzMMcf35ytf+O/CBF3hqrt2Yf68Bev3F8xfRK/9Pt2wTbfOzK93z2pqVrL9DtsBsPPO3Rn35AOsXPkuP/nxL5n03LTCBV+hunerZu6c+ev3581dQPdu1SxcuLhBm3lzF3yozcbOPus0/nj/qPwGvLWrlOmtEXFxSuknEfErIG18PqV04WZedx5wHsDNN9/M2ScetSVilfJmn9578cGqD3j91X8UOxQ1YfGiJfTd+yiWLVvB3vv05Ld3/ZLDDxrKuyvfK3ZoysGll1xIbW0td9/9p2KHogJpqqKxbgDolOZcNKV0C3DLut01S2c3N66S1qXTjixcvKFSsWjxUrp06kiXTh2Z/ML0DceXLKVPr09v6hLaghYuWEzXbl3W73ft1oVFC5Y0aLNowWK6dq9m4YLFtGjRgnbtt21QzTjuxAE89KexBYu50i1csIhu9UrnXbt1YeGCRQ3bzF9Mt+7VLJi/iBYtWtC+fbv192z16hUA/O2lmbzxzznsutvHmf7ijMJ9gApx/vAvMWzYGQBMmfLi+gG5AN17dGXe/IUN2s+bv5DuPbputs0Xv3AKxww+iqMHnJLnyMtApTzrJKX0UPbH91NKd9TfyIzZqEiH9TuQUWMfJ6XESy+/wrbbfpROHXfgkAP249lJ01hRs5IVNSt5dtI0Djlgv2KHW/amvzCDj++6Mz127karVi059oQBPDb2rw3aPD72SU467TgABg05iueenrz+XEQweGh/HnJ8RsG8OO1ldtltZ3bauTutWrVi6ImDeWTM+AZtHhk7ns+dPhSAY4b255mnJgKww47bU1WV+adr54/1YJddP8Zbb8wt7AeoEDfedAf79+nP/n36M2rUOL5wxskAHNC3NzUrahp0mwAsXLiYlTUrOaBvbwC+cMbJPPRQ5ns1oP9hXHTR+Rx/4lmsWvVBYT/I1qiMZp3kuo7GpWx4zkljx8rCd35wDZNfmM7y5TUcefyZfHXYF6itrQXg1BOO4dCD+vD0c5MZdMo5tG3Thiu/l+nX79C+HV8563ROOzczo2H42Z9vdFCptoy1a9dy+SXXcsf9v6aqqor77x7J31+bzTcvOZ+/vTiTx8c+yX13/YURv/4RT0wayYrlNVz45UvWv77vwb1ZMG8hc96cV8RPUVnWrl3LZRf/mLsfvIWqFlXcd9efef3Vf3DRpRfw0oszeHTMeO6980F+edM1TJg6huXLVvDVYRcBcODB+3PRpRdQW1tLXV0dl377CpYvX1HkT1T+Ro95nIEDj+C1V57h/VWrOPfcDbOApkx+hP379Afggq9/j9tuu462bdowdtx4xox9AoBf/PxHbLPNNowdcy8AEydO42sXXPLhN1LZiczq4ps5GTEIGAycAtxX71R7oGdK6cND9z+s7LpOylmrjruya8dexQ5DzTB76Qt03/5TxQ5DzTBv2Qxatu5e7DDUDLWr50Uh32/VuOs3/8v5P9B2wAUF/RzQdEVjPpnxGUOA+vM0VwIOz5ckSY1qNNFIKb0EvBQRd6eU1hQoJkmSKlulTG+t5+MRcTXQE2iz7mBKadfNv0SSJFW6XBON24EfANcBhwNnk/uqopIkqTnKqKKRa7LQNqX0OJnBo2+mlC4HjslfWJIkVbAyetZJrhWNf0VEFfD3iLgAmAdsm7+wJElSOcg10fgG8BHgQuBK4Ajgi/kKSpKkilZGXSe5PlRt3TKK7wJnR0QL4DRgYr4CkyRJW79Gx2hERPuIuDQiro+I/pFxATCLzCJekiRpS6ugMRp3AsuA54Bzge8BAZyQUnoxz7FJklSZKqjrZNeU0t4AEfEbYAGwc0rJJ+JIkqQmNZVorF8NNKW0NiLmmmRIkpRnZfSY+KYSjX0ioib7cwBts/sBpJRS+7xGJ0mStmpNPeukRaECkSRJWRU0RkOSJBVaGSUaPq9EkiTljRUNSZJKTUrFjmCLsaIhSZLyxoqGJEmlxjEakiRJTbOiIUlSqSmjioaJhiRJpaaMVga160SSJAEQEQMj4rWImBURl2zi/M4RMT4iXoiI6RExuKlrWtGQJKnUFKHrJCJaADcARwNzgckRMSqlNLNes8uAP6aUboyInsBo4OONXdeKhiRJAugLzEopzU4prQbuBYZu1CYB655z1gGY39RFrWhIklRqirNgV3dgTr39ucABG7W5HHgkIr4OfBQ4qqmLWtGQJKnU1NXlZYuI8yJiSr3tvGZGdjrwu5RSD2AwcGdENJpLWNGQJKlCpJRuAW7ZzOl5wE719ntkj9U3DBiYvdZzEdEG6Ags3tx7WtGQJKnU5Kmi0YTJwB4RsUtEtAZOA0Zt1OYt4EiAiPgk0AZY0thFTTQkSRIppVrgAmAc8AqZ2SUzIuKKiBiSbfZt4MsR8RJwD3BWSo0PKLHrRJKkUlOkBbtSSqPJTFmtf+z79X6eCRzSnGuaaEiSVGJSnY+JlyRJapIVDUmSSk0ZPVTNioYkScobKxqSJJUan94qSZLUNCsakiSVmjKadWKiIUlSqXEwqCRJUtOsaEiSVGqsaEiSJDXNioYkSaWm8eeUbVVMNCRJKjV2nUiSJDXNioYkSaWmjNbRsKIhSZLyxoqGJEmlpoyedWKiIUlSqSmjrpOCJBqtOu5aiLfRFjJ76QvFDkHNNG/ZjGKHoGaqXT2v2CFIBVGQRGPXjr0K8TbaAmYvfYE1S2cXOww1Q6uOu7L89MOLHYaaYbt7xtN6mx7FDkPNsPpfcwv6fsnprZIkSU1zjIYkSaWmjMZoWNGQJEl5Y0VDkqRS4/RWSZKUN3adSJIkNc2KhiRJpcbprZIkSU2zoiFJUqkpozEaJhqSJJWaMpp1YteJJEnKGysakiSVmjLqOrGiIUmS8saKhiRJJaacnt5qoiFJUqmx60SSJKlpVjQkSSo1VjQkSZKaZkVDkqRS44JdkiRJTbOiIUlSqSmjMRomGpIklZhURomGXSeSJClvrGhIklRqrGhIkiQ1zYqGJEmlxmedSJKkvLHrRJIkqWlWNCRJKjVWNCRJkppmRUOSpBKTUvlUNEw0JEkqNXadSJIkNc2KhiRJpcaKhiRJUtOaXdGIiO2BnVJK0/MQjyRJFa/int4aEX+NiPYRsQMwDbg1IkbkNzRJkrS1y7XrpENKqQY4Efh9SukA4Kj8hSVJUgWrS/nZiiDXRKNlRHQFTgEezmM8kiSpLk9bEeSaaFwBjANmpZQmR8SuwN/zF5YkSSoHuQ4GfSildP+6nZTSbOCk/IQkSVJlK6fBoLkmGi9HxCLg6ew2IaW0In9hSZKkcpBTopFS2j0idgY+AxwD3BARy1NK++Y1OkmSKlGlVTQiogdwCJlEYx9gBjAhj3FJklS5ijRwMx9y7Tp5C5gMXJVSGp7HeCRJUhnJNdHoBfQDPh8Rl5CZcfJkSum2vEUmSVKFqrjBoCmllyLiH8A/yHSfnAl8FjDRkCRJm5XrGI0pwDbAs2RmnRyaUnozn4FJklSxymiMRq4Ldg1KKe2dUvpKSukP5Z5kHHrEwTz2/J95YtJIhl949ofOt27dil/+5hqemDSSP437Pd136grA0JMH8fD4e9dvsxZP5ZN7faLQ4Vecy64awaHHnMbxZ256+FBKiauuu5FBp5zDCV88n5mvzVp/buToRxl86jAGnzqMkaMfLVTIAlru04d2/3cH7a77A9sMOX2TbVodeBjtfno77X56Ox+54LKGJ9t+hPbX/5G2Z11YgGgFMGLEFcycOYGpUx5l33332mSbXr32ZtrUx5g5cwIjRlyx/vhJJx7Diy88zger3qJ3708XKuStVqpLedmKIddEoyoibouIMQAR0TMihuUxrqKpqqrih9dewtmnXsCAQ07iuBMHsvsndm3Q5pQzjqdm+UqO6DuU3950F9/9wTcAGPnAGI49/DSOPfw0vv3Vy5jz5jxeefn1YnyMinL84KO5acSPNnv+6ecm89bc+Yy+7zYuv/hCrvzZ9QCsqFnJjbffzT23/px7bv05N95+NytqVhYq7MoWVbQ9+xu8d+0lrLzoLFoffCRV3T/WoElVdXe2Gfp53r3866z8ztms+v31Dc63/dw51L7qQ6QLZeDAI9h9913o2bMf53/1u1z/q6s32e76X13N8PMvpmfPfuy++y4MGHA4ADNmvsYpp36Zp5+eWMiwVQJyTTR+R2YJ8m7Z/deBb+YjoGLbp/devPnPOcx5cx5r1tTy8J/HcfSgwxq0OWrQYTx470MAjBn1GAd/pu+HrnPciQN5+M/jChFyxdt/373p0L7dZs+Pn/A8QwYeSUSwz16fZOXKd1my9B2emTiVg/r0okP7dnRo346D+vTimYlTCxh55Wqx+57ULZxP3eIFsLaW1c89Qav9D2nQpvURx7L6kb+Q3nsXgFSzfMPrd/kE0WF7aqdPLmjcley44/pz1x8eAGDSpGlst117qqs7N2hTXd2Z9u23ZdKkaQDc9YcHGDJkAACvvjqL11+fXdigt2YV+KyTjimlP5INM6VUC6zNW1RFVN21MwvmL1q/v2D+Irp07dSgTZeunVkwbyEAa9euZWXNu2y/w3YN2hxzfH8e+tPY/AesJi1a8jbVnTuu3+/SuSOLlixl0ZKlVHfecG+7dMocV/5Vbd+RurcXr9+ve3sJVdt3bNCmRXUPqrruxLaX/4ptr7iBlvv0yZyIoO2Z57PqrhsLGXLF69atmjlz56/fnztvAd26VX+ozdx5Cxpto8qT6/TW9yJiRyABRMSBgEuQb8Y+vffig1Uf8Pqr/yh2KNLWq0ULqqq78+6V36Rqh05s+4NfsPLic2jV72jWvDiR9I5JocpXKqPBoLkmGt8CRgG7RcQzQCfg5M01jojzgPMAbr755v80xoJauGAxXbt1Wb/ftVsXFi1Y0qDNogWL6dq9moULFtOiRQvatd+WZe9sKOsed+IAqxklpEunHVm4eMMvpUWLl9KlU0e6dOrI5Bc29PEvWrKUPr0cpFYIdcuWUrXjhrJ71Y6dqFvWMHGoe2cJa2e9AmvXUrdkIWsXzKWqugct9/gULffcm22OHgpt2hItWpI+WMUH995a6I9R9oYP/xLDzvk8AFOmvMROPbqtP9eje1fmz1/YoP38+Qvp0b1ro22UozJKNHLqOkkpTSOzbsbBwFeAT6WUNjsKK6V0S0pp/5TS/uedd96WibRApr8wg4/vujM9du5Gq1YtOfaEATw29q8N2jw+9klOOu04AAYNOYrnnt7QTxwRDB7an4ccn1EyDut3IKPGPk5KiZdefoVtt/0onTruwCEH7Mezk6axomYlK2pW8uykaRxywH7FDrcirP3Hq1RVd6eqUzW0aEnrg45gzdRnG7RZM2UCLXtmHqcU7drTomsP6hYv4P0bfkzN10+j5sLT+eAPN7L66UdMMvLkppvuoE/fAfTpO4BRD43ljDMzf1/27dubFStWsnDh4gbtFy5cTE3Nu/Tt2xuAM848mYceeqTgcau0NFrRiIgjUkpPRMSJG536RESQUvpTHmMrirVr13L5Jddyx/2/pqqqivvvHsnfX5vNNy85n7+9OJPHxz7JfXf9hRG//hFPTBrJiuU1XPjlS9a/vu/BvVkwbyFz3pxXxE9RWb7zg2uY/MJ0li+v4cjjz+Srw75AbW0tAKeecAyHHtSHp5+bzKBTzqFtmzZc+b3/BqBD+3Z85azTOe3czKyh4Wd/vtFBpdqC6upY9btf8tFLfwJVVaz+6xjq5r5Bm5PPpvafr1E79VlqX5pMy7370O6nt2fa33UT6d2aYkdescaMeYKBA4/glVcmsOr9Dzj3y99af27ypHH06ZsZ9Pn1C7/Hbb8ZQZu2bRg37q+MHfsEAEOHDOS6666kU6cdGPmXO3hp+gyOPfbMonyWrUE5dZ1ESpufVxsRP0wp/SAibt/E6ZRSOieH90i7duz1bweowpq99AXWLHVk+NakVcddWX764cUOQ82w3T3jab1Nj2KHoWZY/a+5Ucj3Wzros3lZ9KLjmCcL+jmgiYpGSukH2R/PTSmV5SwTSZJKTpEqGhExEPgF0AL4TUrpmk20OQW4nMwEkZdSSp9v7Jq5Dgb9Z0SMBe4DnkiNlUEkSdJWJyJaADcARwNzgckRMSqlNLNemz2AS4FDUkrLIqLzpq+2Qa7raOwJPAZ8jUzScX1E9Gvuh5AkSU1LdfnZmtAXmJVSmp1SWg3cCwzdqM2XgRtSSssAUkqLaUKus07eTyn9MaV0IplHxrcHnszltZIkqXnylWhExHkRMaXeVn9qaHdgTr39udlj9X2CzISQZyLi+WxXS6Ny7TohIj4LnAoMBKYAp+T6WkmSVHwppVuAW/6DS7QE9gAOA3oAT0XE3iml5Y29oEkR8QbwAvBH4Dsppff+gyAlSVIjijS9dR6wU739Htlj9c0FJqaU1pAZSvE6mcRjsw8eyrWi8emUkhPYJUkqX5OBPSJiFzIJxmnAxjNK/gKcDtweER3JdKU0uiZCroNBqyPi8Yh4GSAiPh0RlzUnekmSlKMU+dkae8vMA1MvIPO09leAP6aUZkTEFRExJNtsHPB2RMwExpPp5Xi7sevmWtG4FfgOcHM2mOkRcTfwoxxfL0mSclSslUFTSqOB0Rsd+369nxOZ5599ixzlWtH4SEpp0kbHanN9E0mSVJlyrWgsjYjd2PCY+JOBBXmLSpKkCpbqCr5SeN7kmmh8jcx0mD0jYh7wT+CMvEUlSZLKQk6JRkppNnBURHyUTHfL+2RGo76Zx9gkSapI5fT01kbHaERE+4i4NLvk+NFkEowvAbNwwS5JkvIipcjLVgxNVTTuBJYBz5FZ3/x/gABOSCm9mOfYJEnSVq6pRGPXlNLeABHxGzIDQHdOKX2Q98gkSapQFdN1AqxZ90NKaS0w1yRDkiTlqqmKxj4RsW7p8QDaZveDzLod7fManSRJFahipremlFoUKhBJklR+cn5MvCRJKoyUih3BlmOiIUlSiSmnrpNcn3UiSZLUbFY0JEkqMVY0JEmScmBFQ5KkEuNgUEmSlDd2nUiSJOXAioYkSSWmWE9azQcrGpIkKW+saEiSVGLK6emtJhqSJJWYOrtOJEmSmmZFQ5KkEuNgUEmSpBxY0ZAkqcS4YJckSVIOrGhIklRifNaJJEnKG7tOJEmScmBFQ5KkEuOCXZIkSTmwoiFJUokppwW7TDQkSSox5TTrxK4TSZKUN1Y0JEkqMQ4GlSRJyoEVDUmSSoyDQSVJUt44GFSSJCkHVjQkSSox5TQYNFL+6zNlVACSJFWogv7mn9Lj+Lz87tx/7l8KnsEUpKLRfftPFeJttAXMWzaD5acfXuww1Azb3TOeNUtnFzsMNUOrjrvSepsexQ5DzbD6X3ML+n7lNBjUMRqSJClvHKMhSVKJKacxGiYakiSVmHIa3GjXiSRJyhsrGpIklZhy6jqxoiFJkvLGioYkSSWmnKa3mmhIklRi6oodwBZk14kkScobKxqSJJWYVNgVz/PKioYkScobKxqSJJWYujJasctEQ5KkElNn14kkSVLTrGhIklRiHAwqSZKUAysakiSVGBfskiRJyoEVDUmSSkw5jdEw0ZAkqcTYdSJJkpQDKxqSJJUYKxqSJEk5sKIhSVKJcTCoJEnKm7ryyTPsOpEkSfljRUOSpBLj01slSZJyYEVDkqQSk4odwBZkoiFJUolxHQ1JkqQcWNGQJKnE1IWDQSVJkppkoiFJUolJedqaEhEDI+K1iJgVEZc00u6kiEgRsX9T1zTRkCRJREQL4AZgENATOD0iem6iXTvgG8DEXK5roiFJUompy9PWhL7ArJTS7JTSauBeYOgm2l0JXAt8kMtnMdGQJKnE1EV+tiZ0B+bU25+bPbZeRPQGdkop/b9cP4uJhiRJFSIizouIKfW285rx2ipgBPDt5rxnTolGRPwkItpHRKuIeDwilkTEmc15I0mSlJs6Ii9bSumWlNL+9bZb6r3tPGCnevs9ssfWaQfsBfw1It4ADgRGNTUgNNeKRv+UUg1wLPAGsDvwnRxfK0mSSt9kYI+I2CUiWgOnAaPWnUwprUgpdUwpfTyl9HHgeWBISmlKYxfNNdFYt7DXMcD9KaUVzQ5fkiTlpBjTW1NKtcAFwDjgFeCPKaUZEXFFRAz5dz9LriuDPhwRrwKrgPMjohM5jjaVJEnNk8PAzbxIKY0GRm907PubaXtYLtfMqaKRUroEOBjYP6W0BniPTU95kSRJWq/RikZEnLiJY/V3/7SlA5IkqdKV09Nbm+o6Oa6RcwkTDUmS1IhGE42U0tmFCkSSJGXk8lySrUVTXSffaux8SmnElg1HkiQVazBoPjTVddKuIFFIkqSy1Oisk5TSDxvbChVkoR12ZD+emvQwE6aO4WvfPPdD51u3bsWNt/2MCVPH8NCj99Bjp24A9NipG7PmT+WRpx7kkace5JoRm5wRpDxouU8f2v3fHbS77g9sM+T0TbZpdeBhtPvp7bT76e185ILLGp5s+xHaX/9H2p51YQGi1WVXjeDQY07j+DOHb/J8SomrrruRQaecwwlfPJ+Zr81af27k6EcZfOowBp86jJGjHy1UyAJGjLiCmTMnMHXKo+y7716bbPSXKGcAABqzSURBVNOr195Mm/oYM2dOYMSIK9YfP+nEY3jxhcf5YNVb9O796UKFvNUq0kPV8iKndTQiog0wDPgU0Gbd8ZTSOXmKq2iqqqr48U//h9NP+DIL5i9i9BP38ciY8fz9tX+sb3P6F05ixYoa+u03iCEnDuJ/Lv8W5w+7CIA335hD/0NPKlb4lSmqaHv2N3jvqu9Q9/YS2v34JtZMfZa6eW+ub1JV3Z1thn6edy//Oum9d4n22zW4RNvPnUPtq9MLHXnFOn7w0Xz+pCF878qfbfL8089N5q258xl9321Mn/EqV/7seu659eesqFnJjbffzX23/RKAU4ddyGH9DqRDe4uv+TZw4BHsvvsu9OzZj759e3P9r66m32c+PF/g+l9dzfDzL2bSpGmMGnUnAwYczrhx45kx8zVOOfXL3HD9tUWIXsWU68qgdwLVwADgSTLrn6/MV1DF1Gu/vXlj9hzeenMua9asYeSfRjNg8OEN2vQfdAT33zMSgP838hH6ffbAYoSqrBa770ndwvnULV4Aa2tZ/dwTtNr/kAZtWh9xLKsf+QvpvXcBSDXLN7x+l08QHbandvrkgsZdyfbfd+9Gk4PxE55nyMAjiQj22euTrFz5LkuWvsMzE6dyUJ9edGjfjg7t23FQn148M3FqASOvXMcd15+7/vAAAJMmTWO77dpTXd25QZvq6s60b78tkyZNA+CuPzzAkCEDAHj11Vm8/vrswga9FSunikauicbuKaX/Bd5LKd1BZinyA/IXVvFUd+3C/HkL1u8vmL+I6q5dGrbp1pn58xYCsHbtWmpqVrL9Dpm/kHfeuTvjnnyABx7+HX0P6l24wCtY1fYdqXt78fr9ureXULV9xwZtWlT3oKrrTmx7+a/Y9oobaLlPn8yJCNqeeT6r7rqxkCGrCYuWvE115w33sEvnjixaspRFS5ZS3bnThuOdMseVf926VTNn7vz1+3PnLaBbt+oPtZlb79/PTbVR5cl1CfI12f9fHhF7AQuBzo20r0iLFy2h795HsWzZCvbepye/veuXHH7QUN5d+V6xQ1OLFlRVd+fdK79J1Q6d2PYHv2DlxefQqt/RrHlxIukdf1lJKh2pgmadrHNLRGwPXEbmSW7bAv+7ucbZ59ufB3DzzTf/pzEW1MIFi+jWvev6/a7durBwwaKGbeYvplv3ahbMX0SLFi1o374dy97JlOJXr848b+5vL83kjX/OYdfdPs70F2cU7gNUoLplS6nacUPeW7VjJ+qWNUwc6t5ZwtpZr8DatdQtWcjaBXOpqu5Byz0+Rcs992abo4dCm7ZEi5akD1bxwb23FvpjqJ4unXZk4eIN93DR4qV06dSRLp06MvmFDWNpFi1ZSp9eDizMl+HDv8Swcz4PwJQpL7FTj27rz/Xo3pX58xc2aD9//kJ61Pv3c1NtlJtyWhk0166Tx1NKy1JKT6WUdk0pdQYe2Vzj+s+7P++887ZMpAXy4rSX2WW3ndlp5+60atWKoScO5pEx4xu0eWTseD53euZRL8cM7c8zT00EYIcdt6eqKvOfdOeP9WCXXT/GW2/MLewHqEBr//EqVdXdqepUDS1a0vqgI1gz9dkGbdZMmUDLnvsCEO3a06JrD+oWL+D9G35MzddPo+bC0/ngDzey+ulHTDJKwGH9DmTU2MdJKfHSy6+w7bYfpVPHHTjkgP14dtI0VtSsZEXNSp6dNI1DDtiv2OGWrZtuuoM+fQfQp+8ARj00ljPOPBmAvn17s2LFShYuXNyg/cKFi6mpeZe+fTPdxmeceTIPPbTZXxWqELlWNB4ENh5w8ABQdt/wtWvXctnFP+buB2+hqkUV9931Z15/9R9cdOkFvPTiDB4dM55773yQX950DROmjmH5shV8NTvj5MCD9+eiSy+gtraWuro6Lv32FSxfvqLIn6gC1NWx6ne/5KOX/gSqqlj91zHUzX2DNiefTe0/X6N26rPUvjSZlnv3od1Pb8+0v+sm0rs1xY68Yn3nB9cw+YXpLF9ew5HHn8lXh32B2tpaAE494RgOPagPTz83mUGnnEPbNm248nv/DUCH9u34ylmnc9q53wBg+Nmfd8ZJgYwZ8wQDBx7BK69MYNX7H3Dulzes5zh50jj69M0M+vz6hd/jtt+MoE3bNowb91fGjn0CgKFDBnLddVfSqdMOjPzLHbw0fQbHHntmUT7L1qCcKhqR0uYXOo2IPclMaf0J8J16p9oD30kpfSqH90jdt8+lmUrBvGUzWH764U03VMnY7p7xrFnqaP6tSauOu9J6mx7FDkPNsPpfcws6auL6nc7MyyrkF8z5Q8FHfzRV0fgv4FhgOxo+YG0l8OV8BSVJUiWrmGedpJRGAiMj4qCU0nMFikmSpIpWTs86yXUw6AkR0T4iWkXE4xGxJCLsXJMkSY3KNdHon1KqIdON8gawOw3HbEiSpC2kElcGbZX9/2OA+1NKTqWQJElNynV660MR8SqwCjg/IjoBH+QvLEmSKlc5TW/NqaKRUroEOBjYP6W0BngPGJrPwCRJqlQpT1sx5FrRANgT+HhE1H/N77dwPJIkqYzklGhExJ3AbsCLwNrs4YSJhiRJW1w5TW/NtaKxP9AzNbaMqCRJ0kZyTTReBqqBBXmMRZIkUV6DQXNNNDoCMyNiEvCvdQdTSkPyEpUkSSoLuSYal+czCEmStEE5jVPIKdFIKT2Z70AkSVJGXRmlGo0mGhGxkk0nVgGklFL7vEQlSZLKQlNPb21XqEAkSVJGOQ0GzfVZJ5IkSc3WnJVBJUlSAZTPCA0TDUmSSo5dJ5IkSTmwoiFJUokpp2edWNGQJEl5Y0VDkqQSUzELdkmSpMIrnzTDrhNJkpRHVjQkSSoxTm+VJEnKgRUNSZJKjINBJUlS3pRPmmHXiSRJyiMrGpIklRgHg0qSJOXAioYkSSWmnAaDWtGQJEl5Y0VDkqQSUz71DBMNSZJKjoNBJUmScmBFQ5KkEpPKqPPEioYkScobKxqSJJWYchqjYaIhSVKJcR0NSZKkHFjRkCSpxJRPPcOKhiRJyiMrGpIklZhyGqNhoiFJUokpp1kndp1IkqS8saIhSVKJcWVQSZKkHFjRkCSpxJTTGI2CJBrzls0oxNtoC9nunvHFDkHN1KrjrsUOQc20+l9zix2CVBAFSTRatu5eiLfRFlC7eh6tt+lR7DDUDKv/Ndd7tpVZ/a+5rFk6u9hhqBkKncyX0xgNu04kSSox5dR14mBQSZKUN1Y0JEkqMXWpfLpOrGhIkqS8saIhSVKJKZ96homGJEklp5weqmbXiSRJyhsrGpIklZhyWkfDioYkScobEw1JkkpMXZ62pkTEwIh4LSJmRcQlmzj/rYiYGRHTI+LxiPhYU9c00ZAkqcTUkfKyNSYiWgA3AIOAnsDpEdFzo2YvAPunlD4NPAD8pKnPYqIhSZIA+gKzUkqzU0qrgXuBofUbpJTGp5Tez+4+DzT5oCUHg0qSVGKKNBi0OzCn3v5c4IBG2g8DxjR1URMNSZIqREScB5xX79AtKaVb/o3rnAnsD3y2qbYmGpIklZh8Pb01m1RsLrGYB+xUb79H9lgDEXEU8D/AZ1NK/2rqPR2jIUmSACYDe0TELhHRGjgNGFW/QUT0Am4GhqSUFudyUSsakiSVmFSEp7emlGoj4gJgHNAC+G1KaUZEXAFMSSmNAn4KbAvcHxEAb6WUhjR2XRMNSZJKTLGedZJSGg2M3ujY9+v9fFRzr2nXiSRJyhsrGpIklZh8DQYtBisakiQpb6xoSJJUYsrp6a0mGpIklZhiDQbNB7tOJElS3ljRkCSpxBRjHY18saIhSZLyxoqGJEklppymt5poSJJUYspp1oldJ5IkKW+saEiSVGKc3ipJkpQDKxqSJJUYp7dKkiTlwIqGJEklppzGaJhoSJJUYpzeKkmSlAMrGpIklZg6B4NKkiQ1zYqGJEklpnzqGSYakiSVnHKadWLXiSRJyhsrGpIklRgrGpIkSTnIKdGIiE9ExOMR8XJ2/9MRcVl+Q5MkqTKllPKyFUOuFY1bgUuBNQAppenAafkKSpKkSlZHystWDLkmGh9JKU3a6Fjtlg5GkiSVl1wHgy6NiN3ITu2NiJOBBXmLSpKkClZOzzrJNdH4GnALsGdEzAP+CZyZt6gkSVJZyKnrJKU0O6V0FNAJ2DOl1C+l9EZeIyuy60ZcwaszJzBt6qP02nevTbbp3WtvXpj2GK/OnMB1I65Yf/zaqy/j5b89ybSpj/LA/b+hQ4f2hQq7oo0YcQUzZ05g6pRH2Xcz96xXr72ZNvUxZs6cwIh69+ykE4/hxRce54NVb9G796cLFXLF855tPS67agSHHnMax585fJPnU0pcdd2NDDrlHE744vnMfG3W+nMjRz/K4FOHMfjUYYwc/WihQt6qVdxg0Ii4KiK2Sym9l1JaGRHbR8SP8h1csQwaeAR77L4Le/bsx/nnf5cbrr96k+1uuP5qhg+/mD179mOP3Xdh4IDDAXjs8afYZ98j6L3f0fz977O55LsXFDL8ijRw4BHsvvsu9OzZj/O/+l2u/9Wm79n1v7qa4edfTM+e/dh9910YkL1nM2a+ximnfpmnn55YyLArmvds63L84KO5acTm/9l/+rnJvDV3PqPvu43LL76QK392PQAralZy4+13c8+tP+eeW3/OjbffzYqalYUKWyUg18Ggg1JKy9ftpJSWAYPzE1LxHXfcAO686wEAJk6aRoftOlBd3blBm+rqzrRr346Jk6YBcOddDzBkyEAAHn3sKdauXQvA8xOn0b171wJGX5mOO64/d/0hc88mTZrGdtu13+Q9a99+WyZl79ldf3iAIUMGAPDqq7N4/fXZhQ26wnnPti7777s3Hdq32+z58ROeZ8jAI4kI9tnrk6xc+S5Llr7DMxOnclCfXnRo344O7dtxUJ9ePDNxagEj3zpV4qyTFhGxzbqdiGgLbNNI+61a927VzJ0zf/3+vLkL6N6t+kNt5s1d0GgbgLPPOo2x48bnL1gB0K1bNXPmbrhnc+ctoNtG96Nbt2rmzlvQaBsVjvesvCxa8jbVnTuu3+/SuSOLlixl0ZKlVHfutOF4p8xxNa6cuk5yHQx6F/B4RNye3T8buGNzjSPiPOA8gJtvvvk/CnBrduklF1JbW8vdd/+p2KFIklQUOSUaKaVrI2I6cGT20JUppXGNtL+FzCwVgPTVC374n0VZAOcP/xLDhp0BwJQpL9Jjp27rz3Xv0ZV58xc2aD9v/kK69+i62TZf/MIpHDP4KI4ecEqeI69cw4d/iWHnfB6AKVNeYqceG+5Zj+5dmb/RPZs/fyE96nVjbaqN8st7Vr66dNqRhYs3VCoWLV5Kl04d6dKpI5NfmL7h+JKl9Onl4N2mVOSzTlJKY1JKF2W3zSYZW6sbb7qD/fv0Z/8+/Rk1ahxfOONkAA7o25uaFTUsXLi4QfuFCxezsmYlB/TtDcAXzjiZhx7K/GcZ0P8wLrrofI4/8SxWrfqgsB+kgtx00x306TuAPn0HMOqhsZxxZuae9e3bmxUrVm7yntXUvEvf7D0748yTeeihRwoedyXznpWvw/odyKixj5NS4qWXX2HbbT9Kp447cMgB+/HspGmsqFnJipqVPDtpGoccsF+xw1UBRWN9NhExIaXULyJWQoP0KoCUUspl3mZq2br7fxhm4f3yFz9mQP/DeH/VKs4991tMnZbJyKdMfoT9+/QHYL/en+a2266jbZs2jB03nm98M/P4l1dnTmCbbbbh7XeWATBx4jS+dsElxfkgzVS7eh6tt+lR7DD+Lb/4xY/o3/8wVr3/Aed++VtMy96zyZPG0advZgBh796f5rbfjKBN2zaMG/dXvpm9Z0OHDOS6666kU6cdWL68hpemz+DYY7eOpWJW/2uu92wrvGdrlm5dA1m/84NrmPzCdJYvr2HHHbbjq8O+QG1tZoHoU084hpQSPx7xayY8P4W2bdpw5ff+m70++QkA/vTwOG79/X0AnPel0zjhmP5F+xz/rlYdd41Cvt+nqw/KS0lj+sLnCvo5oIlEYwvZKhONSrU1JxqVamtONCrV1phoVLpCJxp7dTkwL7+cX170fMETjSa7TiKiRUS8WohgJElSeWlyMGhKaW1EvBYRO6eU3ipEUJIkVbJKfNbJ9sCMiJgEvLfuYEppSF6ikiRJZSHXRON/8xqFJElar65Ii2vlQ6OJRkS0AYYDuwN/A25LKdUWIjBJkipVOXWdNDUY9A5gfzJJxiDg//IekSRJKhtNdZ30TCntDRARtwGT8h+SJEmVrZy6TpqqaKxZ94NdJpIkqbmaqmjsExE12Z8DaJvdb87KoJIkqRnKaYxGo4lGSqlFoQKRJEnlJ9fprZIkqUDKaYyGiYYkSSWmnLpOcn5MvCRJUnNZ0ZAkqcSkVFfsELYYKxqSJClvrGhIklRi6spojIaJhiRJJSaV0awTu04kSVLeWNGQJKnElFPXiRUNSZKUN1Y0JEkqMeU0RsNEQ5KkElNOS5DbdSJJkvLGioYkSSXGZ51IkiTlwIqGJEklppwGg1rRkCRJeWNFQ5KkElNOC3aZaEiSVGLsOpEkScqBFQ1JkkqMC3ZJkiTlwIqGJEklppzGaJhoSJJUYspp1oldJ5IkKW+saEiSVGLKqevEioYkScobEw1JkkpMXUp52ZoSEQMj4rWImBURl2zi/DYRcV/2/MSI+HhT1zTRkCSpxKQ8/a8xEdECuAEYBPQETo+Inhs1GwYsSyntDlwHXNvUZzHRkCRJAH2BWSml2Sml1cC9wNCN2gwF7sj+/ABwZEREYxd1MKgkSSWmSCuDdgfm1NufCxywuTYppdqIWAHsCCzd3EWtaEiSVCEi4ryImFJvOy/f72lFQ5KkEpOv6a0ppVuAWzZzeh6wU739Htljm2ozNyJaAh2Atxt7TysakiQJYDKwR0TsEhGtgdOAURu1GQV8KfvzycATqYmsyIqGJEklpqkZInl5z8yYiwuAcUAL4LcppRkRcQUwJaU0CrgNuDMiZgHvkElGGmWiIUlSiSnWyqAppdHA6I2Ofb/ezx8An2vONe06kSRJeWNFQ5KkEuOzTiRJknIQBciayictkyRVqkZXv9zSWrbunpffnbWr5xX0c0BhEo2yFRHnZeckayvg/dr6eM+2Pt4zbcyuk/9M3ldU0xbl/dr6eM+2Pt4zNWCiIUmS8sZEQ5Ik5Y2Jxn/Gfsiti/dr6+M92/p4z9SAg0ElSVLeWNGQJEl5U9GJRkSsjYgXI+LliHgoIrZrov2+ETG43v6QiLgk/5FWrubeo0auc0VEHLWl49PmRcS7/+brjo+Injm0uzwiLsr+/LuIOPnfeT81bqPv4P0R8ZHNtHu20LFp61DRiQawKqW0b0ppLzJPoftaE+33BdYnGimlUSmla/IZoJp9jzYppfT9lNJjWzY05cnxQJOJhgqm/ndwNTC8/smIaAmQUjq4GMGp9FV6olHfc0B3gIjoGxHPRcQLEfFsRPxXRLQGrgBOzWb3p0bEWRFxffY1v4uIX2bbz17311VEVEXEryPi1Yh4NCJG+5fXv63+PdotIsZGxNSIeDoi9oyIDhHxZkRUZdt8NCLmRESr+n/xRsR+EfFk9rXjIqJrRHSOiKnZ8/tERIqInbP7/4iIj0TE57J/1b0UEU8V6b/BViciDouIv0bEA9nvwV0REdlz10TEzIiYHhE/i4iDgSHAT7Pfs90i4ssRMTn73/3Bzf1FXe/9GlyzEJ+xgjwN7J69p09HxChgJjSsYEXEdyPib9l7dk322Ie+s8X5CCo0H6oGREQL4EjgtuyhV4HPpJRqs+X2q1JKJ0XE94H9U0oXZF931kaX6gr0A/YERgEPACcCHyfzF1pn4BXgt3n9QGVoE/foFmB4SunvEXEA8OuU0hER8SLwWWA8cCwwLqW0Jvt7jYhoBfwKGJpSWhIRpwI/TimdExFtIqI98BlgCvCZiJgALE4pvZ+9/wNSSvP+3S6cCtYL+BQwH3gGOCQiXgFOAPZMKaWI2C6ltDz7y+vhlNIDABGxPKV0a/bnHwHDyNzDD4mIHTe+Zt4/WYXIVi4GAWOzh3oDe6WU/rlRu0HAUOCA7Pdmh+ypD31ngSMKE72KqdITjbbZX0zdySQAj2aPdwDuiIg9yDyrpVWO1/tLSqkOmBkRXbLH+gH3Z48vjIjxWy78ivChexQR2wIHA/evSyCAbbL/fx9wKplE4zQy/5jV91/AXtnrALQAFmTPPQscAhwKXAUMJPN8g6ez558BfhcRfwT+tOU+YkWYlFKaC5C9nx8Hngc+AG6LiIeBhzfz2r2yCcZ2wLbAuEbeZ0WO11Tu1n0HIfNduI3M92/SxklG1lHA7Sml9wFSSu808Z1Vmav0rpNVKaV9gY+R+YWyrv//SmB8tk/yOKBNjtf7V72fC/7gmjK1qXtUBSzP9huv2z6ZbT8KGJj9K2o/4ImNrhfAjHqv2zul1D977iky1YyPASOBfcgkik8DpJSGA5cBOwFTs389Kzf1vxtrgZYppVqgL5nK37Fs+Et5Y78DLkgp7Q38kEa+j824pnK3qt735esppdXZ4+814xqNfWdV5io90QAgm3lfCHw7Wx7sAMzLnj6rXtOVQLtmXv4Z4KTsWI0uwGH/WbSVqf49At4H/hkRnwOIjH2y7d4FJgO/IFN+X7vRpV4DOkXEQdnXtoqIT2XPPQ2cCfw9W4F6h8zg3wnZtrullCamlL4PLCGTcOjflP0rt0NKaTTw32QSO/jw96wdsCDb7XXGv3lNFc6jwNnrxtJExA4ppRo2851V+TPRyEopvQBMB04HfgJcHREv0LB7aTzQMztI7dQcL/0gMJfMgKk/ANPIlHfVTBvdozOAYRHxEjCDTJ/wOveRSRju28Q1VgMnA9dmX/simZIuKaU3yFQ81g30nEDmr7Bl2f2fZge4vUymm+WlLfoBK0874OGImE7mv/W3ssfvBb4TmcHYuwH/C0wkk7S/+m9eUwWSUhpLprI4JdvlclH2VGPfWZUxVwYtgIjYNqX0brbUPgk4JKW0sNhxSZKUb5U+GLRQHs6Ofm8NXGmSIUmqFFY0JElS3jhGQ5Ik5Y2JhiRJyhsTDUmSlDcmGpIkKW9MNCRJUt6YaEiSpLz5/0ZylzqXjGB/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567F4011-17FC-E1EB-912E-C7CDABB2DA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047750"/>
            <a:ext cx="4114800" cy="3810000"/>
          </a:xfrm>
          <a:prstGeom prst="rect">
            <a:avLst/>
          </a:prstGeom>
        </p:spPr>
      </p:pic>
      <p:sp>
        <p:nvSpPr>
          <p:cNvPr id="10" name="TextBox 9">
            <a:extLst>
              <a:ext uri="{FF2B5EF4-FFF2-40B4-BE49-F238E27FC236}">
                <a16:creationId xmlns:a16="http://schemas.microsoft.com/office/drawing/2014/main" id="{A92C6970-E43C-0E60-8F23-2C953D524439}"/>
              </a:ext>
            </a:extLst>
          </p:cNvPr>
          <p:cNvSpPr txBox="1"/>
          <p:nvPr/>
        </p:nvSpPr>
        <p:spPr>
          <a:xfrm>
            <a:off x="155575" y="120392"/>
            <a:ext cx="7924800" cy="584775"/>
          </a:xfrm>
          <a:prstGeom prst="rect">
            <a:avLst/>
          </a:prstGeom>
          <a:noFill/>
        </p:spPr>
        <p:txBody>
          <a:bodyPr wrap="square">
            <a:spAutoFit/>
          </a:bodyPr>
          <a:lstStyle/>
          <a:p>
            <a:pPr algn="ctr"/>
            <a:r>
              <a:rPr lang="en-US" sz="3200" b="1" dirty="0">
                <a:solidFill>
                  <a:schemeClr val="tx2"/>
                </a:solidFill>
                <a:latin typeface="Verdana" panose="020B0604030504040204" pitchFamily="34" charset="0"/>
                <a:ea typeface="Verdana" panose="020B0604030504040204" pitchFamily="34" charset="0"/>
              </a:rPr>
              <a:t>Correlation Heatmap of Columns</a:t>
            </a:r>
            <a:endParaRPr lang="en-IN" sz="3200" dirty="0">
              <a:solidFill>
                <a:schemeClr val="tx2"/>
              </a:solidFill>
              <a:latin typeface="Verdana" panose="020B0604030504040204" pitchFamily="34" charset="0"/>
              <a:ea typeface="Verdan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3154" y="247014"/>
            <a:ext cx="1764664" cy="513715"/>
          </a:xfrm>
          <a:prstGeom prst="rect">
            <a:avLst/>
          </a:prstGeom>
        </p:spPr>
        <p:txBody>
          <a:bodyPr vert="horz" wrap="square" lIns="0" tIns="13335" rIns="0" bIns="0" rtlCol="0">
            <a:spAutoFit/>
          </a:bodyPr>
          <a:lstStyle/>
          <a:p>
            <a:pPr marL="12700">
              <a:lnSpc>
                <a:spcPct val="100000"/>
              </a:lnSpc>
              <a:spcBef>
                <a:spcPts val="105"/>
              </a:spcBef>
            </a:pPr>
            <a:r>
              <a:rPr spc="-65" dirty="0">
                <a:solidFill>
                  <a:schemeClr val="tx2"/>
                </a:solidFill>
              </a:rPr>
              <a:t>Content</a:t>
            </a:r>
          </a:p>
        </p:txBody>
      </p:sp>
      <p:sp>
        <p:nvSpPr>
          <p:cNvPr id="3" name="object 3"/>
          <p:cNvSpPr txBox="1"/>
          <p:nvPr/>
        </p:nvSpPr>
        <p:spPr>
          <a:xfrm>
            <a:off x="703884" y="740410"/>
            <a:ext cx="5428615" cy="3908762"/>
          </a:xfrm>
          <a:prstGeom prst="rect">
            <a:avLst/>
          </a:prstGeom>
        </p:spPr>
        <p:txBody>
          <a:bodyPr vert="horz" wrap="square" lIns="0" tIns="149860" rIns="0" bIns="0" rtlCol="0">
            <a:spAutoFit/>
          </a:bodyPr>
          <a:lstStyle/>
          <a:p>
            <a:pPr marL="355600" indent="-343535">
              <a:spcBef>
                <a:spcPts val="1180"/>
              </a:spcBef>
              <a:buFontTx/>
              <a:buAutoNum type="arabicPeriod"/>
              <a:tabLst>
                <a:tab pos="355600" algn="l"/>
                <a:tab pos="356235" algn="l"/>
              </a:tabLst>
            </a:pPr>
            <a:r>
              <a:rPr lang="en-US" sz="1600" b="1" spc="-80" dirty="0">
                <a:latin typeface="Verdana"/>
                <a:cs typeface="Verdana"/>
              </a:rPr>
              <a:t>Introduction</a:t>
            </a:r>
          </a:p>
          <a:p>
            <a:pPr marL="355600" indent="-343535">
              <a:spcBef>
                <a:spcPts val="1180"/>
              </a:spcBef>
              <a:buFontTx/>
              <a:buAutoNum type="arabicPeriod"/>
              <a:tabLst>
                <a:tab pos="355600" algn="l"/>
                <a:tab pos="356235" algn="l"/>
              </a:tabLst>
            </a:pPr>
            <a:r>
              <a:rPr lang="en-US" sz="1600" b="1" spc="-80" dirty="0">
                <a:latin typeface="Verdana"/>
                <a:cs typeface="Verdana"/>
              </a:rPr>
              <a:t>Problem Statement </a:t>
            </a:r>
          </a:p>
          <a:p>
            <a:pPr marL="355600" indent="-343535">
              <a:spcBef>
                <a:spcPts val="1180"/>
              </a:spcBef>
              <a:buFontTx/>
              <a:buAutoNum type="arabicPeriod"/>
              <a:tabLst>
                <a:tab pos="355600" algn="l"/>
                <a:tab pos="356235" algn="l"/>
              </a:tabLst>
            </a:pPr>
            <a:r>
              <a:rPr lang="en-US" sz="1600" b="1" spc="-80" dirty="0">
                <a:latin typeface="Verdana"/>
                <a:cs typeface="Verdana"/>
              </a:rPr>
              <a:t>Attributes in Data</a:t>
            </a:r>
            <a:endParaRPr lang="en-US" sz="1600" dirty="0">
              <a:latin typeface="Verdana"/>
              <a:cs typeface="Verdana"/>
            </a:endParaRPr>
          </a:p>
          <a:p>
            <a:pPr marL="355600" indent="-343535">
              <a:lnSpc>
                <a:spcPct val="100000"/>
              </a:lnSpc>
              <a:spcBef>
                <a:spcPts val="1080"/>
              </a:spcBef>
              <a:buAutoNum type="arabicPeriod"/>
              <a:tabLst>
                <a:tab pos="355600" algn="l"/>
                <a:tab pos="356235" algn="l"/>
              </a:tabLst>
            </a:pPr>
            <a:r>
              <a:rPr sz="1600" b="1" spc="-55" dirty="0">
                <a:latin typeface="Verdana"/>
                <a:cs typeface="Verdana"/>
              </a:rPr>
              <a:t>D</a:t>
            </a:r>
            <a:r>
              <a:rPr sz="1600" b="1" spc="-40" dirty="0">
                <a:latin typeface="Verdana"/>
                <a:cs typeface="Verdana"/>
              </a:rPr>
              <a:t>a</a:t>
            </a:r>
            <a:r>
              <a:rPr sz="1600" b="1" spc="-65" dirty="0">
                <a:latin typeface="Verdana"/>
                <a:cs typeface="Verdana"/>
              </a:rPr>
              <a:t>ta</a:t>
            </a:r>
            <a:r>
              <a:rPr sz="1600" b="1" spc="-100" dirty="0">
                <a:latin typeface="Verdana"/>
                <a:cs typeface="Verdana"/>
              </a:rPr>
              <a:t> </a:t>
            </a:r>
            <a:r>
              <a:rPr sz="1600" b="1" spc="-40" dirty="0">
                <a:latin typeface="Verdana"/>
                <a:cs typeface="Verdana"/>
              </a:rPr>
              <a:t>cl</a:t>
            </a:r>
            <a:r>
              <a:rPr sz="1600" b="1" spc="-50" dirty="0">
                <a:latin typeface="Verdana"/>
                <a:cs typeface="Verdana"/>
              </a:rPr>
              <a:t>e</a:t>
            </a:r>
            <a:r>
              <a:rPr sz="1600" b="1" spc="-95" dirty="0">
                <a:latin typeface="Verdana"/>
                <a:cs typeface="Verdana"/>
              </a:rPr>
              <a:t>a</a:t>
            </a:r>
            <a:r>
              <a:rPr sz="1600" b="1" spc="-45" dirty="0">
                <a:latin typeface="Verdana"/>
                <a:cs typeface="Verdana"/>
              </a:rPr>
              <a:t>ni</a:t>
            </a:r>
            <a:r>
              <a:rPr sz="1600" b="1" spc="-60" dirty="0">
                <a:latin typeface="Verdana"/>
                <a:cs typeface="Verdana"/>
              </a:rPr>
              <a:t>n</a:t>
            </a:r>
            <a:r>
              <a:rPr sz="1600" b="1" dirty="0">
                <a:latin typeface="Verdana"/>
                <a:cs typeface="Verdana"/>
              </a:rPr>
              <a:t>g</a:t>
            </a:r>
            <a:endParaRPr sz="1600" dirty="0">
              <a:latin typeface="Verdana"/>
              <a:cs typeface="Verdana"/>
            </a:endParaRPr>
          </a:p>
          <a:p>
            <a:pPr marL="355600" indent="-343535">
              <a:lnSpc>
                <a:spcPct val="100000"/>
              </a:lnSpc>
              <a:spcBef>
                <a:spcPts val="1080"/>
              </a:spcBef>
              <a:buAutoNum type="arabicPeriod"/>
              <a:tabLst>
                <a:tab pos="356235" algn="l"/>
              </a:tabLst>
            </a:pPr>
            <a:r>
              <a:rPr lang="en-US" sz="1600" b="1" spc="-55" dirty="0">
                <a:latin typeface="Verdana"/>
                <a:cs typeface="Verdana"/>
              </a:rPr>
              <a:t>Transforming </a:t>
            </a:r>
            <a:r>
              <a:rPr sz="1600" b="1" spc="-55" dirty="0">
                <a:latin typeface="Verdana"/>
                <a:cs typeface="Verdana"/>
              </a:rPr>
              <a:t>D</a:t>
            </a:r>
            <a:r>
              <a:rPr sz="1600" b="1" spc="-40" dirty="0">
                <a:latin typeface="Verdana"/>
                <a:cs typeface="Verdana"/>
              </a:rPr>
              <a:t>a</a:t>
            </a:r>
            <a:r>
              <a:rPr sz="1600" b="1" spc="-65" dirty="0">
                <a:latin typeface="Verdana"/>
                <a:cs typeface="Verdana"/>
              </a:rPr>
              <a:t>ta</a:t>
            </a:r>
            <a:r>
              <a:rPr sz="1600" b="1" spc="-100" dirty="0">
                <a:latin typeface="Verdana"/>
                <a:cs typeface="Verdana"/>
              </a:rPr>
              <a:t> </a:t>
            </a:r>
            <a:endParaRPr sz="1600" dirty="0">
              <a:latin typeface="Verdana"/>
              <a:cs typeface="Verdana"/>
            </a:endParaRPr>
          </a:p>
          <a:p>
            <a:pPr marL="355600" indent="-343535">
              <a:lnSpc>
                <a:spcPct val="100000"/>
              </a:lnSpc>
              <a:spcBef>
                <a:spcPts val="1080"/>
              </a:spcBef>
              <a:buAutoNum type="arabicPeriod"/>
              <a:tabLst>
                <a:tab pos="355600" algn="l"/>
                <a:tab pos="356235" algn="l"/>
              </a:tabLst>
            </a:pPr>
            <a:r>
              <a:rPr sz="1600" b="1" spc="-60" dirty="0">
                <a:latin typeface="Verdana"/>
                <a:cs typeface="Verdana"/>
              </a:rPr>
              <a:t>Data</a:t>
            </a:r>
            <a:r>
              <a:rPr sz="1600" b="1" spc="-100" dirty="0">
                <a:latin typeface="Verdana"/>
                <a:cs typeface="Verdana"/>
              </a:rPr>
              <a:t> </a:t>
            </a:r>
            <a:r>
              <a:rPr sz="1600" b="1" spc="-60" dirty="0">
                <a:latin typeface="Verdana"/>
                <a:cs typeface="Verdana"/>
              </a:rPr>
              <a:t>e</a:t>
            </a:r>
            <a:r>
              <a:rPr sz="1600" b="1" spc="-70" dirty="0">
                <a:latin typeface="Verdana"/>
                <a:cs typeface="Verdana"/>
              </a:rPr>
              <a:t>xpl</a:t>
            </a:r>
            <a:r>
              <a:rPr sz="1600" b="1" spc="-90" dirty="0">
                <a:latin typeface="Verdana"/>
                <a:cs typeface="Verdana"/>
              </a:rPr>
              <a:t>or</a:t>
            </a:r>
            <a:r>
              <a:rPr sz="1600" b="1" spc="-114" dirty="0">
                <a:latin typeface="Verdana"/>
                <a:cs typeface="Verdana"/>
              </a:rPr>
              <a:t>a</a:t>
            </a:r>
            <a:r>
              <a:rPr sz="1600" b="1" spc="-65" dirty="0">
                <a:latin typeface="Verdana"/>
                <a:cs typeface="Verdana"/>
              </a:rPr>
              <a:t>t</a:t>
            </a:r>
            <a:r>
              <a:rPr sz="1600" b="1" spc="-60" dirty="0">
                <a:latin typeface="Verdana"/>
                <a:cs typeface="Verdana"/>
              </a:rPr>
              <a:t>i</a:t>
            </a:r>
            <a:r>
              <a:rPr sz="1600" b="1" spc="-50" dirty="0">
                <a:latin typeface="Verdana"/>
                <a:cs typeface="Verdana"/>
              </a:rPr>
              <a:t>on</a:t>
            </a:r>
            <a:endParaRPr sz="1600" dirty="0">
              <a:latin typeface="Verdana"/>
              <a:cs typeface="Verdana"/>
            </a:endParaRPr>
          </a:p>
          <a:p>
            <a:pPr marL="355600" indent="-343535">
              <a:lnSpc>
                <a:spcPct val="100000"/>
              </a:lnSpc>
              <a:spcBef>
                <a:spcPts val="1085"/>
              </a:spcBef>
              <a:buAutoNum type="arabicPeriod"/>
              <a:tabLst>
                <a:tab pos="355600" algn="l"/>
                <a:tab pos="356235" algn="l"/>
              </a:tabLst>
            </a:pPr>
            <a:r>
              <a:rPr sz="1600" b="1" spc="-50" dirty="0">
                <a:latin typeface="Verdana"/>
                <a:cs typeface="Verdana"/>
              </a:rPr>
              <a:t>B</a:t>
            </a:r>
            <a:r>
              <a:rPr sz="1600" b="1" spc="-40" dirty="0">
                <a:latin typeface="Verdana"/>
                <a:cs typeface="Verdana"/>
              </a:rPr>
              <a:t>a</a:t>
            </a:r>
            <a:r>
              <a:rPr sz="1600" b="1" spc="-65" dirty="0">
                <a:latin typeface="Verdana"/>
                <a:cs typeface="Verdana"/>
              </a:rPr>
              <a:t>sic</a:t>
            </a:r>
            <a:r>
              <a:rPr sz="1600" b="1" spc="-130" dirty="0">
                <a:latin typeface="Verdana"/>
                <a:cs typeface="Verdana"/>
              </a:rPr>
              <a:t> </a:t>
            </a:r>
            <a:r>
              <a:rPr sz="1600" b="1" spc="-65" dirty="0">
                <a:latin typeface="Verdana"/>
                <a:cs typeface="Verdana"/>
              </a:rPr>
              <a:t>ob</a:t>
            </a:r>
            <a:r>
              <a:rPr sz="1600" b="1" spc="-55" dirty="0">
                <a:latin typeface="Verdana"/>
                <a:cs typeface="Verdana"/>
              </a:rPr>
              <a:t>s</a:t>
            </a:r>
            <a:r>
              <a:rPr sz="1600" b="1" spc="-105" dirty="0">
                <a:latin typeface="Verdana"/>
                <a:cs typeface="Verdana"/>
              </a:rPr>
              <a:t>e</a:t>
            </a:r>
            <a:r>
              <a:rPr sz="1600" b="1" spc="-75" dirty="0">
                <a:latin typeface="Verdana"/>
                <a:cs typeface="Verdana"/>
              </a:rPr>
              <a:t>r</a:t>
            </a:r>
            <a:r>
              <a:rPr sz="1600" b="1" spc="-95" dirty="0">
                <a:latin typeface="Verdana"/>
                <a:cs typeface="Verdana"/>
              </a:rPr>
              <a:t>v</a:t>
            </a:r>
            <a:r>
              <a:rPr sz="1600" b="1" spc="-90" dirty="0">
                <a:latin typeface="Verdana"/>
                <a:cs typeface="Verdana"/>
              </a:rPr>
              <a:t>a</a:t>
            </a:r>
            <a:r>
              <a:rPr sz="1600" b="1" spc="-45" dirty="0">
                <a:latin typeface="Verdana"/>
                <a:cs typeface="Verdana"/>
              </a:rPr>
              <a:t>ti</a:t>
            </a:r>
            <a:r>
              <a:rPr sz="1600" b="1" spc="-90" dirty="0">
                <a:latin typeface="Verdana"/>
                <a:cs typeface="Verdana"/>
              </a:rPr>
              <a:t>o</a:t>
            </a:r>
            <a:r>
              <a:rPr sz="1600" b="1" spc="-40" dirty="0">
                <a:latin typeface="Verdana"/>
                <a:cs typeface="Verdana"/>
              </a:rPr>
              <a:t>n</a:t>
            </a:r>
            <a:endParaRPr sz="1600" dirty="0">
              <a:latin typeface="Verdana"/>
              <a:cs typeface="Verdana"/>
            </a:endParaRPr>
          </a:p>
          <a:p>
            <a:pPr marL="355600" indent="-343535">
              <a:lnSpc>
                <a:spcPct val="100000"/>
              </a:lnSpc>
              <a:spcBef>
                <a:spcPts val="1080"/>
              </a:spcBef>
              <a:buAutoNum type="arabicPeriod"/>
              <a:tabLst>
                <a:tab pos="355600" algn="l"/>
                <a:tab pos="356235" algn="l"/>
              </a:tabLst>
            </a:pPr>
            <a:r>
              <a:rPr sz="1600" b="1" spc="-185" dirty="0">
                <a:latin typeface="Verdana"/>
                <a:cs typeface="Verdana"/>
              </a:rPr>
              <a:t>Ins</a:t>
            </a:r>
            <a:r>
              <a:rPr sz="1600" b="1" spc="-55" dirty="0">
                <a:latin typeface="Verdana"/>
                <a:cs typeface="Verdana"/>
              </a:rPr>
              <a:t>ights</a:t>
            </a:r>
            <a:r>
              <a:rPr sz="1600" b="1" spc="-110" dirty="0">
                <a:latin typeface="Verdana"/>
                <a:cs typeface="Verdana"/>
              </a:rPr>
              <a:t> </a:t>
            </a:r>
            <a:r>
              <a:rPr sz="1600" b="1" spc="-65" dirty="0">
                <a:latin typeface="Verdana"/>
                <a:cs typeface="Verdana"/>
              </a:rPr>
              <a:t>from</a:t>
            </a:r>
            <a:r>
              <a:rPr sz="1600" b="1" spc="-110" dirty="0">
                <a:latin typeface="Verdana"/>
                <a:cs typeface="Verdana"/>
              </a:rPr>
              <a:t> </a:t>
            </a:r>
            <a:r>
              <a:rPr sz="1600" b="1" spc="-55" dirty="0">
                <a:latin typeface="Verdana"/>
                <a:cs typeface="Verdana"/>
              </a:rPr>
              <a:t>d</a:t>
            </a:r>
            <a:r>
              <a:rPr sz="1600" b="1" spc="-50" dirty="0">
                <a:latin typeface="Verdana"/>
                <a:cs typeface="Verdana"/>
              </a:rPr>
              <a:t>a</a:t>
            </a:r>
            <a:r>
              <a:rPr sz="1600" b="1" spc="-65" dirty="0">
                <a:latin typeface="Verdana"/>
                <a:cs typeface="Verdana"/>
              </a:rPr>
              <a:t>ta</a:t>
            </a:r>
            <a:endParaRPr sz="1600" dirty="0">
              <a:latin typeface="Verdana"/>
              <a:cs typeface="Verdana"/>
            </a:endParaRPr>
          </a:p>
          <a:p>
            <a:pPr marL="355600" indent="-343535">
              <a:lnSpc>
                <a:spcPct val="100000"/>
              </a:lnSpc>
              <a:spcBef>
                <a:spcPts val="1080"/>
              </a:spcBef>
              <a:buAutoNum type="arabicPeriod"/>
              <a:tabLst>
                <a:tab pos="355600" algn="l"/>
                <a:tab pos="356235" algn="l"/>
              </a:tabLst>
            </a:pPr>
            <a:r>
              <a:rPr sz="1600" b="1" spc="-50" dirty="0">
                <a:latin typeface="Verdana"/>
                <a:cs typeface="Verdana"/>
              </a:rPr>
              <a:t>Conclusion</a:t>
            </a:r>
            <a:endParaRPr sz="1600" dirty="0">
              <a:latin typeface="Verdana"/>
              <a:cs typeface="Verdana"/>
            </a:endParaRPr>
          </a:p>
          <a:p>
            <a:pPr marL="12065">
              <a:lnSpc>
                <a:spcPct val="100000"/>
              </a:lnSpc>
              <a:spcBef>
                <a:spcPts val="1080"/>
              </a:spcBef>
              <a:tabLst>
                <a:tab pos="355600" algn="l"/>
                <a:tab pos="356235" algn="l"/>
              </a:tabLst>
            </a:pPr>
            <a:endParaRPr sz="1600" dirty="0">
              <a:latin typeface="Verdana"/>
              <a:cs typeface="Verdana"/>
            </a:endParaRPr>
          </a:p>
        </p:txBody>
      </p:sp>
      <p:pic>
        <p:nvPicPr>
          <p:cNvPr id="4" name="object 11"/>
          <p:cNvPicPr/>
          <p:nvPr/>
        </p:nvPicPr>
        <p:blipFill>
          <a:blip r:embed="rId2" cstate="print"/>
          <a:stretch>
            <a:fillRect/>
          </a:stretch>
        </p:blipFill>
        <p:spPr>
          <a:xfrm>
            <a:off x="7703819" y="144779"/>
            <a:ext cx="694944" cy="69646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4552950"/>
            <a:ext cx="7924800" cy="246221"/>
          </a:xfrm>
        </p:spPr>
        <p:txBody>
          <a:bodyPr/>
          <a:lstStyle/>
          <a:p>
            <a:r>
              <a:rPr lang="en-US" dirty="0">
                <a:solidFill>
                  <a:srgbClr val="212121"/>
                </a:solidFill>
                <a:latin typeface="+mn-lt"/>
              </a:rPr>
              <a:t>By above </a:t>
            </a:r>
            <a:r>
              <a:rPr lang="en-US" sz="1600" b="0" i="0" dirty="0">
                <a:solidFill>
                  <a:srgbClr val="212121"/>
                </a:solidFill>
                <a:effectLst/>
                <a:latin typeface="+mn-lt"/>
              </a:rPr>
              <a:t>Regression plot it clearly seen that Installs and Reviews are highly corelated.</a:t>
            </a:r>
            <a:endParaRPr lang="en-US" sz="1400" dirty="0">
              <a:solidFill>
                <a:srgbClr val="C00000"/>
              </a:solidFill>
              <a:latin typeface="+mn-lt"/>
            </a:endParaRPr>
          </a:p>
        </p:txBody>
      </p:sp>
      <p:pic>
        <p:nvPicPr>
          <p:cNvPr id="6" name="object 4"/>
          <p:cNvPicPr/>
          <p:nvPr/>
        </p:nvPicPr>
        <p:blipFill>
          <a:blip r:embed="rId2" cstate="print"/>
          <a:stretch>
            <a:fillRect/>
          </a:stretch>
        </p:blipFill>
        <p:spPr>
          <a:xfrm>
            <a:off x="8077200" y="133350"/>
            <a:ext cx="390144" cy="304800"/>
          </a:xfrm>
          <a:prstGeom prst="rect">
            <a:avLst/>
          </a:prstGeom>
        </p:spPr>
      </p:pic>
      <p:pic>
        <p:nvPicPr>
          <p:cNvPr id="4" name="Picture 3">
            <a:extLst>
              <a:ext uri="{FF2B5EF4-FFF2-40B4-BE49-F238E27FC236}">
                <a16:creationId xmlns:a16="http://schemas.microsoft.com/office/drawing/2014/main" id="{9ED0CD53-81C2-E9F1-C2D4-37C219C12B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627" y="704589"/>
            <a:ext cx="5696745" cy="3734321"/>
          </a:xfrm>
          <a:prstGeom prst="rect">
            <a:avLst/>
          </a:prstGeom>
        </p:spPr>
      </p:pic>
      <p:sp>
        <p:nvSpPr>
          <p:cNvPr id="8" name="Title 7">
            <a:extLst>
              <a:ext uri="{FF2B5EF4-FFF2-40B4-BE49-F238E27FC236}">
                <a16:creationId xmlns:a16="http://schemas.microsoft.com/office/drawing/2014/main" id="{C4EDCBF3-83CC-8F72-F34D-C612E91FB101}"/>
              </a:ext>
            </a:extLst>
          </p:cNvPr>
          <p:cNvSpPr>
            <a:spLocks noGrp="1"/>
          </p:cNvSpPr>
          <p:nvPr>
            <p:ph type="title"/>
          </p:nvPr>
        </p:nvSpPr>
        <p:spPr>
          <a:xfrm>
            <a:off x="1371601" y="133351"/>
            <a:ext cx="6248400" cy="518756"/>
          </a:xfrm>
        </p:spPr>
        <p:txBody>
          <a:bodyPr/>
          <a:lstStyle/>
          <a:p>
            <a:pPr algn="ctr"/>
            <a:r>
              <a:rPr lang="en-IN" dirty="0">
                <a:solidFill>
                  <a:schemeClr val="tx2"/>
                </a:solidFill>
              </a:rPr>
              <a:t>Regression analysis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7811" y="4392364"/>
            <a:ext cx="8209533" cy="707886"/>
          </a:xfrm>
        </p:spPr>
        <p:txBody>
          <a:bodyPr/>
          <a:lstStyle/>
          <a:p>
            <a:r>
              <a:rPr lang="en-US" b="0" i="0" dirty="0">
                <a:solidFill>
                  <a:srgbClr val="212121"/>
                </a:solidFill>
                <a:effectLst/>
                <a:latin typeface="Roboto" panose="02000000000000000000" pitchFamily="2" charset="0"/>
              </a:rPr>
              <a:t>From above plot we can seen the most apps come under the Everyone content rating. Content rating of adult and unrated apps are very less</a:t>
            </a:r>
            <a:r>
              <a:rPr lang="en-US" b="1" i="0" dirty="0">
                <a:solidFill>
                  <a:srgbClr val="C00000"/>
                </a:solidFill>
                <a:effectLst/>
                <a:latin typeface="+mn-lt"/>
              </a:rPr>
              <a:t>.</a:t>
            </a:r>
            <a:endParaRPr lang="en-US" b="1" dirty="0">
              <a:solidFill>
                <a:srgbClr val="C00000"/>
              </a:solidFill>
              <a:latin typeface="+mn-lt"/>
            </a:endParaRPr>
          </a:p>
          <a:p>
            <a:endParaRPr lang="en-US" sz="1400" b="1" dirty="0">
              <a:solidFill>
                <a:srgbClr val="C00000"/>
              </a:solidFill>
              <a:latin typeface="+mn-lt"/>
            </a:endParaRPr>
          </a:p>
        </p:txBody>
      </p:sp>
      <p:pic>
        <p:nvPicPr>
          <p:cNvPr id="6" name="object 4"/>
          <p:cNvPicPr/>
          <p:nvPr/>
        </p:nvPicPr>
        <p:blipFill>
          <a:blip r:embed="rId2" cstate="print"/>
          <a:stretch>
            <a:fillRect/>
          </a:stretch>
        </p:blipFill>
        <p:spPr>
          <a:xfrm>
            <a:off x="8077200" y="57150"/>
            <a:ext cx="390144" cy="381000"/>
          </a:xfrm>
          <a:prstGeom prst="rect">
            <a:avLst/>
          </a:prstGeom>
        </p:spPr>
      </p:pic>
      <p:pic>
        <p:nvPicPr>
          <p:cNvPr id="4" name="Picture 3">
            <a:extLst>
              <a:ext uri="{FF2B5EF4-FFF2-40B4-BE49-F238E27FC236}">
                <a16:creationId xmlns:a16="http://schemas.microsoft.com/office/drawing/2014/main" id="{556C291F-D576-3E6C-8541-401A86C608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086" y="876063"/>
            <a:ext cx="6629400" cy="3391373"/>
          </a:xfrm>
          <a:prstGeom prst="rect">
            <a:avLst/>
          </a:prstGeom>
        </p:spPr>
      </p:pic>
      <p:sp>
        <p:nvSpPr>
          <p:cNvPr id="8" name="Title 7">
            <a:extLst>
              <a:ext uri="{FF2B5EF4-FFF2-40B4-BE49-F238E27FC236}">
                <a16:creationId xmlns:a16="http://schemas.microsoft.com/office/drawing/2014/main" id="{DABCA40E-FF11-3EDE-CEC5-C4EF1C60FAB0}"/>
              </a:ext>
            </a:extLst>
          </p:cNvPr>
          <p:cNvSpPr>
            <a:spLocks noGrp="1"/>
          </p:cNvSpPr>
          <p:nvPr>
            <p:ph type="title"/>
          </p:nvPr>
        </p:nvSpPr>
        <p:spPr>
          <a:xfrm>
            <a:off x="457200" y="57151"/>
            <a:ext cx="7620000" cy="492443"/>
          </a:xfrm>
        </p:spPr>
        <p:txBody>
          <a:bodyPr/>
          <a:lstStyle/>
          <a:p>
            <a:pPr algn="ctr"/>
            <a:r>
              <a:rPr lang="en-IN" dirty="0">
                <a:solidFill>
                  <a:schemeClr val="tx2"/>
                </a:solidFill>
              </a:rPr>
              <a:t>NO. OF Apps vs Content Ratings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1162" y="4562944"/>
            <a:ext cx="8057133" cy="707886"/>
          </a:xfrm>
        </p:spPr>
        <p:txBody>
          <a:bodyPr/>
          <a:lstStyle/>
          <a:p>
            <a:r>
              <a:rPr lang="en-US" b="0" i="0" dirty="0">
                <a:effectLst/>
                <a:latin typeface="+mn-lt"/>
              </a:rPr>
              <a:t>By above box plot we observe that almost 50% apps size lies between 5 MB to 30 MB. Some apps are also present which size greater than the 70 MB.</a:t>
            </a:r>
            <a:endParaRPr lang="en-US" dirty="0">
              <a:latin typeface="+mn-lt"/>
            </a:endParaRPr>
          </a:p>
          <a:p>
            <a:endParaRPr lang="en-US" sz="1400" dirty="0">
              <a:solidFill>
                <a:srgbClr val="C00000"/>
              </a:solidFill>
              <a:latin typeface="+mn-lt"/>
            </a:endParaRPr>
          </a:p>
        </p:txBody>
      </p:sp>
      <p:pic>
        <p:nvPicPr>
          <p:cNvPr id="7" name="object 4"/>
          <p:cNvPicPr/>
          <p:nvPr/>
        </p:nvPicPr>
        <p:blipFill>
          <a:blip r:embed="rId2" cstate="print"/>
          <a:stretch>
            <a:fillRect/>
          </a:stretch>
        </p:blipFill>
        <p:spPr>
          <a:xfrm>
            <a:off x="8077200" y="57150"/>
            <a:ext cx="381000" cy="323850"/>
          </a:xfrm>
          <a:prstGeom prst="rect">
            <a:avLst/>
          </a:prstGeom>
        </p:spPr>
      </p:pic>
      <p:pic>
        <p:nvPicPr>
          <p:cNvPr id="4" name="Picture 3">
            <a:extLst>
              <a:ext uri="{FF2B5EF4-FFF2-40B4-BE49-F238E27FC236}">
                <a16:creationId xmlns:a16="http://schemas.microsoft.com/office/drawing/2014/main" id="{844899AF-CA36-DADF-437E-A6E95A57BC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759" y="1200150"/>
            <a:ext cx="5782482" cy="3362794"/>
          </a:xfrm>
          <a:prstGeom prst="rect">
            <a:avLst/>
          </a:prstGeom>
        </p:spPr>
      </p:pic>
      <p:sp>
        <p:nvSpPr>
          <p:cNvPr id="10" name="TextBox 9">
            <a:extLst>
              <a:ext uri="{FF2B5EF4-FFF2-40B4-BE49-F238E27FC236}">
                <a16:creationId xmlns:a16="http://schemas.microsoft.com/office/drawing/2014/main" id="{A764BF92-6B22-05C7-9EFD-B98F93D2F3C1}"/>
              </a:ext>
            </a:extLst>
          </p:cNvPr>
          <p:cNvSpPr txBox="1"/>
          <p:nvPr/>
        </p:nvSpPr>
        <p:spPr>
          <a:xfrm>
            <a:off x="152400" y="395890"/>
            <a:ext cx="8991600" cy="584775"/>
          </a:xfrm>
          <a:prstGeom prst="rect">
            <a:avLst/>
          </a:prstGeom>
          <a:noFill/>
        </p:spPr>
        <p:txBody>
          <a:bodyPr wrap="square">
            <a:spAutoFit/>
          </a:bodyPr>
          <a:lstStyle/>
          <a:p>
            <a:pPr algn="ctr"/>
            <a:r>
              <a:rPr lang="en-US" sz="3200" b="1" kern="0" dirty="0">
                <a:solidFill>
                  <a:schemeClr val="tx2"/>
                </a:solidFill>
                <a:latin typeface="Verdana" panose="020B0604030504040204" pitchFamily="34" charset="0"/>
                <a:ea typeface="Verdana" panose="020B0604030504040204" pitchFamily="34" charset="0"/>
                <a:cs typeface="Arial MT"/>
              </a:rPr>
              <a:t>Box plot </a:t>
            </a:r>
            <a:r>
              <a:rPr lang="en-US" sz="3200" b="1" dirty="0">
                <a:solidFill>
                  <a:schemeClr val="tx2"/>
                </a:solidFill>
                <a:latin typeface="Verdana" panose="020B0604030504040204" pitchFamily="34" charset="0"/>
                <a:ea typeface="Verdana" panose="020B0604030504040204" pitchFamily="34" charset="0"/>
                <a:cs typeface="Arial MT"/>
              </a:rPr>
              <a:t>o</a:t>
            </a:r>
            <a:r>
              <a:rPr lang="en-US" sz="3200" b="1" kern="0" dirty="0">
                <a:solidFill>
                  <a:schemeClr val="tx2"/>
                </a:solidFill>
                <a:latin typeface="Verdana" panose="020B0604030504040204" pitchFamily="34" charset="0"/>
                <a:ea typeface="Verdana" panose="020B0604030504040204" pitchFamily="34" charset="0"/>
                <a:cs typeface="Arial MT"/>
              </a:rPr>
              <a:t>f Apps according to size</a:t>
            </a:r>
            <a:endParaRPr lang="en-IN" sz="3200" dirty="0">
              <a:solidFill>
                <a:schemeClr val="tx2"/>
              </a:solidFill>
              <a:latin typeface="Verdana" panose="020B0604030504040204" pitchFamily="34" charset="0"/>
              <a:ea typeface="Verdana" panose="020B060403050404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4476750"/>
            <a:ext cx="7884667" cy="492443"/>
          </a:xfrm>
        </p:spPr>
        <p:txBody>
          <a:bodyPr/>
          <a:lstStyle/>
          <a:p>
            <a:r>
              <a:rPr lang="en-US" b="0" i="0" dirty="0">
                <a:effectLst/>
                <a:latin typeface="+mn-lt"/>
              </a:rPr>
              <a:t>By above pie chart we can say that positive reviews is high that is 63% ,negative reviews are 26% and neutral reviews are 11%.</a:t>
            </a:r>
            <a:endParaRPr lang="en-US" dirty="0">
              <a:latin typeface="+mn-lt"/>
            </a:endParaRPr>
          </a:p>
        </p:txBody>
      </p:sp>
      <p:pic>
        <p:nvPicPr>
          <p:cNvPr id="6" name="object 4"/>
          <p:cNvPicPr/>
          <p:nvPr/>
        </p:nvPicPr>
        <p:blipFill>
          <a:blip r:embed="rId2" cstate="print"/>
          <a:stretch>
            <a:fillRect/>
          </a:stretch>
        </p:blipFill>
        <p:spPr>
          <a:xfrm>
            <a:off x="8077200" y="57150"/>
            <a:ext cx="381000" cy="381000"/>
          </a:xfrm>
          <a:prstGeom prst="rect">
            <a:avLst/>
          </a:prstGeom>
        </p:spPr>
      </p:pic>
      <p:pic>
        <p:nvPicPr>
          <p:cNvPr id="4" name="Picture 3">
            <a:extLst>
              <a:ext uri="{FF2B5EF4-FFF2-40B4-BE49-F238E27FC236}">
                <a16:creationId xmlns:a16="http://schemas.microsoft.com/office/drawing/2014/main" id="{74193C59-AA04-3129-ED42-871A3969ED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4855" y="917617"/>
            <a:ext cx="4034156" cy="3491865"/>
          </a:xfrm>
          <a:prstGeom prst="rect">
            <a:avLst/>
          </a:prstGeom>
        </p:spPr>
      </p:pic>
      <p:sp>
        <p:nvSpPr>
          <p:cNvPr id="8" name="Title 7">
            <a:extLst>
              <a:ext uri="{FF2B5EF4-FFF2-40B4-BE49-F238E27FC236}">
                <a16:creationId xmlns:a16="http://schemas.microsoft.com/office/drawing/2014/main" id="{5D7B171D-C93B-F4F3-4BBF-90AB75573056}"/>
              </a:ext>
            </a:extLst>
          </p:cNvPr>
          <p:cNvSpPr>
            <a:spLocks noGrp="1"/>
          </p:cNvSpPr>
          <p:nvPr>
            <p:ph type="title"/>
          </p:nvPr>
        </p:nvSpPr>
        <p:spPr>
          <a:xfrm>
            <a:off x="0" y="0"/>
            <a:ext cx="7884667" cy="984885"/>
          </a:xfrm>
        </p:spPr>
        <p:txBody>
          <a:bodyPr/>
          <a:lstStyle/>
          <a:p>
            <a:pPr algn="ctr"/>
            <a:r>
              <a:rPr lang="en-US" sz="3200" dirty="0">
                <a:solidFill>
                  <a:schemeClr val="tx2"/>
                </a:solidFill>
                <a:latin typeface="Verdana" panose="020B0604030504040204" pitchFamily="34" charset="0"/>
                <a:ea typeface="Verdana" panose="020B0604030504040204" pitchFamily="34" charset="0"/>
              </a:rPr>
              <a:t>Percentage</a:t>
            </a:r>
            <a:r>
              <a:rPr lang="en-US" sz="3200" dirty="0">
                <a:solidFill>
                  <a:schemeClr val="tx2"/>
                </a:solidFill>
                <a:latin typeface="USABlack" pitchFamily="2" charset="0"/>
              </a:rPr>
              <a:t> </a:t>
            </a:r>
            <a:r>
              <a:rPr lang="en-US" sz="3200" dirty="0">
                <a:solidFill>
                  <a:schemeClr val="tx2"/>
                </a:solidFill>
                <a:latin typeface="Verdana" panose="020B0604030504040204" pitchFamily="34" charset="0"/>
                <a:ea typeface="Verdana" panose="020B0604030504040204" pitchFamily="34" charset="0"/>
              </a:rPr>
              <a:t>of Review Sentiments</a:t>
            </a:r>
            <a:endParaRPr lang="en-IN" dirty="0">
              <a:solidFill>
                <a:schemeClr val="tx2"/>
              </a:solidFill>
              <a:latin typeface="Verdana" panose="020B0604030504040204" pitchFamily="34" charset="0"/>
              <a:ea typeface="Verdana" panose="020B060403050404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8520" y="4324350"/>
            <a:ext cx="8496880" cy="1354217"/>
          </a:xfrm>
        </p:spPr>
        <p:txBody>
          <a:bodyPr/>
          <a:lstStyle/>
          <a:p>
            <a:pPr algn="l"/>
            <a:r>
              <a:rPr lang="en-US" b="0" i="0" dirty="0">
                <a:effectLst/>
                <a:latin typeface="+mn-lt"/>
              </a:rPr>
              <a:t>The maximum number of sentiment subjectivity lies between 0.4 to 0.7. From this we can conclude that maximum number of users give reviews to the applications, according to their experience</a:t>
            </a:r>
            <a:r>
              <a:rPr lang="en-US" b="0" i="0" dirty="0">
                <a:solidFill>
                  <a:srgbClr val="212121"/>
                </a:solidFill>
                <a:effectLst/>
                <a:latin typeface="Roboto" panose="02000000000000000000" pitchFamily="2" charset="0"/>
              </a:rPr>
              <a:t>.</a:t>
            </a:r>
          </a:p>
          <a:p>
            <a:pPr>
              <a:lnSpc>
                <a:spcPct val="150000"/>
              </a:lnSpc>
            </a:pPr>
            <a:endParaRPr lang="en-US" sz="1600" dirty="0">
              <a:solidFill>
                <a:srgbClr val="C00000"/>
              </a:solidFill>
              <a:latin typeface="+mn-lt"/>
            </a:endParaRPr>
          </a:p>
          <a:p>
            <a:pPr algn="l"/>
            <a:endParaRPr lang="en-US" dirty="0">
              <a:solidFill>
                <a:srgbClr val="C00000"/>
              </a:solidFill>
              <a:latin typeface="+mn-lt"/>
            </a:endParaRPr>
          </a:p>
        </p:txBody>
      </p:sp>
      <p:pic>
        <p:nvPicPr>
          <p:cNvPr id="6" name="object 4"/>
          <p:cNvPicPr/>
          <p:nvPr/>
        </p:nvPicPr>
        <p:blipFill>
          <a:blip r:embed="rId2" cstate="print"/>
          <a:stretch>
            <a:fillRect/>
          </a:stretch>
        </p:blipFill>
        <p:spPr>
          <a:xfrm>
            <a:off x="8001000" y="133350"/>
            <a:ext cx="390144" cy="381000"/>
          </a:xfrm>
          <a:prstGeom prst="rect">
            <a:avLst/>
          </a:prstGeom>
        </p:spPr>
      </p:pic>
      <p:pic>
        <p:nvPicPr>
          <p:cNvPr id="4" name="Picture 3">
            <a:extLst>
              <a:ext uri="{FF2B5EF4-FFF2-40B4-BE49-F238E27FC236}">
                <a16:creationId xmlns:a16="http://schemas.microsoft.com/office/drawing/2014/main" id="{93DE9A4B-2623-0423-5BF1-AFC81AD2AF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20" y="928458"/>
            <a:ext cx="8306959" cy="3286584"/>
          </a:xfrm>
          <a:prstGeom prst="rect">
            <a:avLst/>
          </a:prstGeom>
        </p:spPr>
      </p:pic>
      <p:sp>
        <p:nvSpPr>
          <p:cNvPr id="8" name="Title 7">
            <a:extLst>
              <a:ext uri="{FF2B5EF4-FFF2-40B4-BE49-F238E27FC236}">
                <a16:creationId xmlns:a16="http://schemas.microsoft.com/office/drawing/2014/main" id="{A9B1C7CC-0E15-D28D-DA19-B1068AF54C25}"/>
              </a:ext>
            </a:extLst>
          </p:cNvPr>
          <p:cNvSpPr>
            <a:spLocks noGrp="1"/>
          </p:cNvSpPr>
          <p:nvPr>
            <p:ph type="title"/>
          </p:nvPr>
        </p:nvSpPr>
        <p:spPr>
          <a:xfrm>
            <a:off x="990600" y="133351"/>
            <a:ext cx="6477000" cy="492443"/>
          </a:xfrm>
        </p:spPr>
        <p:txBody>
          <a:bodyPr/>
          <a:lstStyle/>
          <a:p>
            <a:pPr algn="ctr"/>
            <a:r>
              <a:rPr lang="en-IN" dirty="0">
                <a:solidFill>
                  <a:schemeClr val="tx2"/>
                </a:solidFill>
              </a:rPr>
              <a:t>Distribution subjectivity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33350"/>
            <a:ext cx="8077200" cy="4940327"/>
          </a:xfrm>
        </p:spPr>
        <p:txBody>
          <a:bodyPr/>
          <a:lstStyle/>
          <a:p>
            <a:pPr algn="ctr">
              <a:lnSpc>
                <a:spcPct val="150000"/>
              </a:lnSpc>
            </a:pPr>
            <a:r>
              <a:rPr lang="en-US" sz="2800" b="1" dirty="0">
                <a:solidFill>
                  <a:schemeClr val="tx2"/>
                </a:solidFill>
                <a:latin typeface="+mj-lt"/>
              </a:rPr>
              <a:t>Insights from data</a:t>
            </a:r>
          </a:p>
          <a:p>
            <a:pPr>
              <a:lnSpc>
                <a:spcPct val="150000"/>
              </a:lnSpc>
              <a:buFont typeface="Wingdings" pitchFamily="2" charset="2"/>
              <a:buChar char="q"/>
            </a:pPr>
            <a:r>
              <a:rPr lang="en-US" sz="1400" b="1" dirty="0">
                <a:solidFill>
                  <a:schemeClr val="accent1">
                    <a:lumMod val="50000"/>
                  </a:schemeClr>
                </a:solidFill>
                <a:latin typeface="+mn-lt"/>
              </a:rPr>
              <a:t>  </a:t>
            </a:r>
            <a:r>
              <a:rPr lang="en-US" sz="1400" b="1" dirty="0">
                <a:latin typeface="+mn-lt"/>
              </a:rPr>
              <a:t>The dataset contains possibilities to deliver insights to understand customer demands better and thus help developers to popularize the product. </a:t>
            </a:r>
          </a:p>
          <a:p>
            <a:pPr>
              <a:lnSpc>
                <a:spcPct val="150000"/>
              </a:lnSpc>
              <a:buFont typeface="Wingdings" pitchFamily="2" charset="2"/>
              <a:buChar char="q"/>
            </a:pPr>
            <a:r>
              <a:rPr lang="en-US" sz="1400" b="1" dirty="0">
                <a:latin typeface="+mn-lt"/>
              </a:rPr>
              <a:t>  Dataset can also be used to look whether the original ratings of the app matches the predicted rating to know whether the app is performing better or worse compared to other apps on the Play Store.</a:t>
            </a:r>
          </a:p>
          <a:p>
            <a:pPr algn="ctr">
              <a:lnSpc>
                <a:spcPct val="150000"/>
              </a:lnSpc>
            </a:pPr>
            <a:r>
              <a:rPr lang="en-US" b="1" dirty="0">
                <a:solidFill>
                  <a:schemeClr val="tx2"/>
                </a:solidFill>
                <a:latin typeface="+mn-lt"/>
              </a:rPr>
              <a:t>Sentiment Polarity </a:t>
            </a:r>
          </a:p>
          <a:p>
            <a:pPr>
              <a:lnSpc>
                <a:spcPct val="150000"/>
              </a:lnSpc>
              <a:buFont typeface="Wingdings" pitchFamily="2" charset="2"/>
              <a:buChar char="q"/>
            </a:pPr>
            <a:r>
              <a:rPr lang="en-US" sz="1400" dirty="0"/>
              <a:t>  </a:t>
            </a:r>
            <a:r>
              <a:rPr lang="en-US" sz="1400" b="1" dirty="0">
                <a:latin typeface="+mn-lt"/>
              </a:rPr>
              <a:t>The polarity of a sentiment measures how negative or positive the context is.</a:t>
            </a:r>
          </a:p>
          <a:p>
            <a:pPr>
              <a:lnSpc>
                <a:spcPct val="150000"/>
              </a:lnSpc>
              <a:buFont typeface="Wingdings" pitchFamily="2" charset="2"/>
              <a:buChar char="q"/>
            </a:pPr>
            <a:r>
              <a:rPr lang="en-US" sz="1400" b="1" dirty="0">
                <a:latin typeface="+mn-lt"/>
              </a:rPr>
              <a:t>   In the data that we have, the polarity ranges from -1 (most negative) to +1 (most positive).</a:t>
            </a:r>
          </a:p>
          <a:p>
            <a:pPr algn="ctr">
              <a:lnSpc>
                <a:spcPct val="150000"/>
              </a:lnSpc>
            </a:pPr>
            <a:r>
              <a:rPr lang="en-US" sz="2800" b="1" dirty="0">
                <a:solidFill>
                  <a:schemeClr val="tx2"/>
                </a:solidFill>
                <a:latin typeface="+mj-lt"/>
              </a:rPr>
              <a:t>Future Work</a:t>
            </a:r>
          </a:p>
          <a:p>
            <a:pPr>
              <a:lnSpc>
                <a:spcPct val="150000"/>
              </a:lnSpc>
              <a:buFont typeface="Wingdings" pitchFamily="2" charset="2"/>
              <a:buChar char="q"/>
            </a:pPr>
            <a:r>
              <a:rPr lang="en-US" sz="1400" b="1" dirty="0">
                <a:solidFill>
                  <a:schemeClr val="accent1">
                    <a:lumMod val="50000"/>
                  </a:schemeClr>
                </a:solidFill>
                <a:latin typeface="+mn-lt"/>
              </a:rPr>
              <a:t>   </a:t>
            </a:r>
            <a:r>
              <a:rPr lang="en-US" sz="1400" b="1" dirty="0">
                <a:latin typeface="+mn-lt"/>
              </a:rPr>
              <a:t>Exploring the correlation between the size of the app and the version of Android on the number of installs.</a:t>
            </a:r>
          </a:p>
          <a:p>
            <a:pPr>
              <a:lnSpc>
                <a:spcPct val="150000"/>
              </a:lnSpc>
              <a:buFont typeface="Wingdings" pitchFamily="2" charset="2"/>
              <a:buChar char="q"/>
            </a:pPr>
            <a:r>
              <a:rPr lang="en-US" sz="1400" b="1" dirty="0">
                <a:latin typeface="+mn-lt"/>
              </a:rPr>
              <a:t>    </a:t>
            </a:r>
            <a:r>
              <a:rPr lang="en-US" dirty="0">
                <a:latin typeface="+mn-lt"/>
              </a:rPr>
              <a:t>Thus the app development companies could decide what application should be developed and they can also see the prediction of their developed application</a:t>
            </a:r>
            <a:endParaRPr lang="en-US" b="1" dirty="0">
              <a:latin typeface="+mn-lt"/>
            </a:endParaRPr>
          </a:p>
        </p:txBody>
      </p:sp>
      <p:pic>
        <p:nvPicPr>
          <p:cNvPr id="5" name="object 4"/>
          <p:cNvPicPr/>
          <p:nvPr/>
        </p:nvPicPr>
        <p:blipFill>
          <a:blip r:embed="rId2" cstate="print"/>
          <a:stretch>
            <a:fillRect/>
          </a:stretch>
        </p:blipFill>
        <p:spPr>
          <a:xfrm>
            <a:off x="8153400" y="133350"/>
            <a:ext cx="313944" cy="304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504189"/>
            <a:ext cx="3733800" cy="553998"/>
          </a:xfrm>
        </p:spPr>
        <p:txBody>
          <a:bodyPr/>
          <a:lstStyle/>
          <a:p>
            <a:r>
              <a:rPr lang="en-US" sz="3600" dirty="0">
                <a:solidFill>
                  <a:schemeClr val="tx2"/>
                </a:solidFill>
              </a:rPr>
              <a:t>Conclusion</a:t>
            </a:r>
          </a:p>
        </p:txBody>
      </p:sp>
      <p:sp>
        <p:nvSpPr>
          <p:cNvPr id="3" name="Text Placeholder 2"/>
          <p:cNvSpPr>
            <a:spLocks noGrp="1"/>
          </p:cNvSpPr>
          <p:nvPr>
            <p:ph type="body" idx="1"/>
          </p:nvPr>
        </p:nvSpPr>
        <p:spPr>
          <a:xfrm>
            <a:off x="685800" y="1352550"/>
            <a:ext cx="8057134" cy="3285771"/>
          </a:xfrm>
        </p:spPr>
        <p:txBody>
          <a:bodyPr/>
          <a:lstStyle/>
          <a:p>
            <a:pPr>
              <a:lnSpc>
                <a:spcPct val="150000"/>
              </a:lnSpc>
              <a:buFont typeface="Wingdings" pitchFamily="2" charset="2"/>
              <a:buChar char="§"/>
            </a:pPr>
            <a:r>
              <a:rPr lang="en-US" b="1" dirty="0">
                <a:latin typeface="+mn-lt"/>
              </a:rPr>
              <a:t>Most reviews are for the ‘GAME’ category.</a:t>
            </a:r>
          </a:p>
          <a:p>
            <a:pPr>
              <a:lnSpc>
                <a:spcPct val="150000"/>
              </a:lnSpc>
              <a:buFont typeface="Wingdings" pitchFamily="2" charset="2"/>
              <a:buChar char="§"/>
            </a:pPr>
            <a:r>
              <a:rPr lang="en-US" b="1" dirty="0">
                <a:latin typeface="+mn-lt"/>
              </a:rPr>
              <a:t> Most installed apps are from 'GAME' and ‘FAMILY' Category.</a:t>
            </a:r>
          </a:p>
          <a:p>
            <a:pPr>
              <a:lnSpc>
                <a:spcPct val="150000"/>
              </a:lnSpc>
              <a:buFont typeface="Wingdings" pitchFamily="2" charset="2"/>
              <a:buChar char="§"/>
            </a:pPr>
            <a:r>
              <a:rPr lang="en-US" b="1" dirty="0">
                <a:latin typeface="+mn-lt"/>
              </a:rPr>
              <a:t>The price of ‘FINANCE’ and ‘LIFE STYLE’ category apps are high.</a:t>
            </a:r>
          </a:p>
          <a:p>
            <a:pPr>
              <a:lnSpc>
                <a:spcPct val="150000"/>
              </a:lnSpc>
              <a:buFont typeface="Wingdings" pitchFamily="2" charset="2"/>
              <a:buChar char="§"/>
            </a:pPr>
            <a:r>
              <a:rPr lang="en-US" b="1" dirty="0">
                <a:latin typeface="+mn-lt"/>
              </a:rPr>
              <a:t>Top installed games are 'Subway Surfers', ' Candy Crush Saga' , 'Temple Run 2'and '</a:t>
            </a:r>
            <a:r>
              <a:rPr lang="en-US" b="1" dirty="0" err="1">
                <a:latin typeface="+mn-lt"/>
              </a:rPr>
              <a:t>Pou</a:t>
            </a:r>
            <a:r>
              <a:rPr lang="en-US" b="1" dirty="0">
                <a:latin typeface="+mn-lt"/>
              </a:rPr>
              <a:t>’.</a:t>
            </a:r>
          </a:p>
          <a:p>
            <a:pPr>
              <a:lnSpc>
                <a:spcPct val="150000"/>
              </a:lnSpc>
              <a:buFont typeface="Wingdings" pitchFamily="2" charset="2"/>
              <a:buChar char="§"/>
            </a:pPr>
            <a:r>
              <a:rPr lang="en-US" b="1" dirty="0">
                <a:latin typeface="+mn-lt"/>
              </a:rPr>
              <a:t>Most number of apps belong to family and ‘GAME’ Categories.</a:t>
            </a:r>
          </a:p>
          <a:p>
            <a:pPr>
              <a:lnSpc>
                <a:spcPct val="150000"/>
              </a:lnSpc>
              <a:buFont typeface="Wingdings" pitchFamily="2" charset="2"/>
              <a:buChar char="§"/>
            </a:pPr>
            <a:r>
              <a:rPr lang="en-US" b="1" dirty="0">
                <a:latin typeface="+mn-lt"/>
              </a:rPr>
              <a:t>The free apps percentage are to high compare to paid app.</a:t>
            </a:r>
          </a:p>
          <a:p>
            <a:pPr>
              <a:lnSpc>
                <a:spcPct val="150000"/>
              </a:lnSpc>
              <a:buFont typeface="Wingdings" pitchFamily="2" charset="2"/>
              <a:buChar char="§"/>
            </a:pPr>
            <a:r>
              <a:rPr lang="en-US" b="1" dirty="0">
                <a:latin typeface="+mn-lt"/>
              </a:rPr>
              <a:t>Mostly app are come under the everyone content rating.</a:t>
            </a:r>
          </a:p>
          <a:p>
            <a:pPr>
              <a:lnSpc>
                <a:spcPct val="150000"/>
              </a:lnSpc>
              <a:buFont typeface="Wingdings" pitchFamily="2" charset="2"/>
              <a:buChar char="§"/>
            </a:pPr>
            <a:r>
              <a:rPr lang="en-US" b="1" dirty="0">
                <a:latin typeface="+mn-lt"/>
              </a:rPr>
              <a:t>Positive sentiment percentage for paid apps is more than the free apps.</a:t>
            </a:r>
          </a:p>
          <a:p>
            <a:pPr>
              <a:lnSpc>
                <a:spcPct val="150000"/>
              </a:lnSpc>
            </a:pPr>
            <a:endParaRPr lang="en-US" b="1" dirty="0">
              <a:latin typeface="+mn-lt"/>
            </a:endParaRPr>
          </a:p>
        </p:txBody>
      </p:sp>
      <p:pic>
        <p:nvPicPr>
          <p:cNvPr id="4" name="object 4"/>
          <p:cNvPicPr/>
          <p:nvPr/>
        </p:nvPicPr>
        <p:blipFill>
          <a:blip r:embed="rId3" cstate="print"/>
          <a:stretch>
            <a:fillRect/>
          </a:stretch>
        </p:blipFill>
        <p:spPr>
          <a:xfrm>
            <a:off x="8001000" y="133350"/>
            <a:ext cx="390144" cy="3048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4"/>
          <p:cNvPicPr/>
          <p:nvPr/>
        </p:nvPicPr>
        <p:blipFill>
          <a:blip r:embed="rId2" cstate="print"/>
          <a:stretch>
            <a:fillRect/>
          </a:stretch>
        </p:blipFill>
        <p:spPr>
          <a:xfrm>
            <a:off x="8153400" y="133350"/>
            <a:ext cx="313944" cy="304800"/>
          </a:xfrm>
          <a:prstGeom prst="rect">
            <a:avLst/>
          </a:prstGeom>
        </p:spPr>
      </p:pic>
      <p:pic>
        <p:nvPicPr>
          <p:cNvPr id="6" name="Picture 5">
            <a:extLst>
              <a:ext uri="{FF2B5EF4-FFF2-40B4-BE49-F238E27FC236}">
                <a16:creationId xmlns:a16="http://schemas.microsoft.com/office/drawing/2014/main" id="{4DB5A14E-F1E7-6FE9-0CA3-A53CB0EA8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1" y="450087"/>
            <a:ext cx="7322818" cy="443711"/>
          </a:xfrm>
          <a:prstGeom prst="rect">
            <a:avLst/>
          </a:prstGeom>
        </p:spPr>
        <p:txBody>
          <a:bodyPr vert="horz" wrap="square" lIns="0" tIns="12700" rIns="0" bIns="0" rtlCol="0">
            <a:spAutoFit/>
          </a:bodyPr>
          <a:lstStyle/>
          <a:p>
            <a:pPr marL="12700" algn="ctr">
              <a:lnSpc>
                <a:spcPct val="100000"/>
              </a:lnSpc>
              <a:spcBef>
                <a:spcPts val="100"/>
              </a:spcBef>
            </a:pPr>
            <a:r>
              <a:rPr lang="en-US" sz="2800" b="0" spc="90" dirty="0">
                <a:solidFill>
                  <a:schemeClr val="tx2"/>
                </a:solidFill>
                <a:latin typeface="Verdana" panose="020B0604030504040204" pitchFamily="34" charset="0"/>
                <a:ea typeface="Verdana" panose="020B0604030504040204" pitchFamily="34" charset="0"/>
                <a:cs typeface="Times New Roman"/>
              </a:rPr>
              <a:t>WHY</a:t>
            </a:r>
            <a:r>
              <a:rPr lang="en-US" sz="2800" b="0" spc="320" dirty="0">
                <a:solidFill>
                  <a:schemeClr val="tx2"/>
                </a:solidFill>
                <a:latin typeface="Verdana" panose="020B0604030504040204" pitchFamily="34" charset="0"/>
                <a:ea typeface="Verdana" panose="020B0604030504040204" pitchFamily="34" charset="0"/>
                <a:cs typeface="Times New Roman"/>
              </a:rPr>
              <a:t> WE </a:t>
            </a:r>
            <a:r>
              <a:rPr lang="en-US" sz="2800" b="0" spc="85" dirty="0">
                <a:solidFill>
                  <a:schemeClr val="tx2"/>
                </a:solidFill>
                <a:latin typeface="Verdana" panose="020B0604030504040204" pitchFamily="34" charset="0"/>
                <a:ea typeface="Verdana" panose="020B0604030504040204" pitchFamily="34" charset="0"/>
                <a:cs typeface="Times New Roman"/>
              </a:rPr>
              <a:t>ANALYZE</a:t>
            </a:r>
            <a:r>
              <a:rPr lang="en-US" sz="2800" b="0" spc="215" dirty="0">
                <a:solidFill>
                  <a:schemeClr val="tx2"/>
                </a:solidFill>
                <a:latin typeface="Verdana" panose="020B0604030504040204" pitchFamily="34" charset="0"/>
                <a:ea typeface="Verdana" panose="020B0604030504040204" pitchFamily="34" charset="0"/>
                <a:cs typeface="Times New Roman"/>
              </a:rPr>
              <a:t> </a:t>
            </a:r>
            <a:r>
              <a:rPr lang="en-US" sz="2800" b="0" spc="120" dirty="0">
                <a:solidFill>
                  <a:schemeClr val="tx2"/>
                </a:solidFill>
                <a:latin typeface="Verdana" panose="020B0604030504040204" pitchFamily="34" charset="0"/>
                <a:ea typeface="Verdana" panose="020B0604030504040204" pitchFamily="34" charset="0"/>
                <a:cs typeface="Times New Roman"/>
              </a:rPr>
              <a:t>THE</a:t>
            </a:r>
            <a:r>
              <a:rPr lang="en-US" sz="2800" b="0" spc="-55" dirty="0">
                <a:solidFill>
                  <a:schemeClr val="tx2"/>
                </a:solidFill>
                <a:latin typeface="Verdana" panose="020B0604030504040204" pitchFamily="34" charset="0"/>
                <a:ea typeface="Verdana" panose="020B0604030504040204" pitchFamily="34" charset="0"/>
                <a:cs typeface="Times New Roman"/>
              </a:rPr>
              <a:t> </a:t>
            </a:r>
            <a:r>
              <a:rPr lang="en-US" sz="2800" b="0" spc="90" dirty="0">
                <a:solidFill>
                  <a:schemeClr val="tx2"/>
                </a:solidFill>
                <a:latin typeface="Verdana" panose="020B0604030504040204" pitchFamily="34" charset="0"/>
                <a:ea typeface="Verdana" panose="020B0604030504040204" pitchFamily="34" charset="0"/>
                <a:cs typeface="Times New Roman"/>
              </a:rPr>
              <a:t>PLAY STORE?</a:t>
            </a:r>
            <a:r>
              <a:rPr lang="en-US" sz="2800" b="0" spc="90" dirty="0">
                <a:solidFill>
                  <a:srgbClr val="C00000"/>
                </a:solidFill>
                <a:latin typeface="Verdana" panose="020B0604030504040204" pitchFamily="34" charset="0"/>
                <a:ea typeface="Verdana" panose="020B0604030504040204" pitchFamily="34" charset="0"/>
                <a:cs typeface="Times New Roman"/>
              </a:rPr>
              <a:t> </a:t>
            </a:r>
            <a:endParaRPr sz="2800" dirty="0">
              <a:solidFill>
                <a:srgbClr val="C00000"/>
              </a:solidFill>
              <a:latin typeface="Verdana" panose="020B0604030504040204" pitchFamily="34" charset="0"/>
              <a:ea typeface="Verdana" panose="020B0604030504040204" pitchFamily="34" charset="0"/>
              <a:cs typeface="Times New Roman"/>
            </a:endParaRPr>
          </a:p>
        </p:txBody>
      </p:sp>
      <p:pic>
        <p:nvPicPr>
          <p:cNvPr id="11" name="object 11"/>
          <p:cNvPicPr/>
          <p:nvPr/>
        </p:nvPicPr>
        <p:blipFill>
          <a:blip r:embed="rId2" cstate="print"/>
          <a:stretch>
            <a:fillRect/>
          </a:stretch>
        </p:blipFill>
        <p:spPr>
          <a:xfrm>
            <a:off x="7703819" y="144779"/>
            <a:ext cx="694944" cy="696468"/>
          </a:xfrm>
          <a:prstGeom prst="rect">
            <a:avLst/>
          </a:prstGeom>
        </p:spPr>
      </p:pic>
      <p:sp>
        <p:nvSpPr>
          <p:cNvPr id="14" name="TextBox 13">
            <a:extLst>
              <a:ext uri="{FF2B5EF4-FFF2-40B4-BE49-F238E27FC236}">
                <a16:creationId xmlns:a16="http://schemas.microsoft.com/office/drawing/2014/main" id="{D22AF9E0-5422-3343-4B1D-D604860A4986}"/>
              </a:ext>
            </a:extLst>
          </p:cNvPr>
          <p:cNvSpPr txBox="1"/>
          <p:nvPr/>
        </p:nvSpPr>
        <p:spPr>
          <a:xfrm>
            <a:off x="533400" y="1047750"/>
            <a:ext cx="6324600" cy="584775"/>
          </a:xfrm>
          <a:prstGeom prst="rect">
            <a:avLst/>
          </a:prstGeom>
          <a:noFill/>
        </p:spPr>
        <p:txBody>
          <a:bodyPr wrap="square">
            <a:spAutoFit/>
          </a:bodyPr>
          <a:lstStyle/>
          <a:p>
            <a:r>
              <a:rPr lang="en-US" sz="1600" b="1" i="0" dirty="0">
                <a:effectLst/>
              </a:rPr>
              <a:t>Smartphone users spend an average of 3 hours and 15 minutes daily just looking at their phones.</a:t>
            </a:r>
            <a:endParaRPr lang="en-IN" sz="1600" dirty="0"/>
          </a:p>
        </p:txBody>
      </p:sp>
      <p:sp>
        <p:nvSpPr>
          <p:cNvPr id="16" name="TextBox 15">
            <a:extLst>
              <a:ext uri="{FF2B5EF4-FFF2-40B4-BE49-F238E27FC236}">
                <a16:creationId xmlns:a16="http://schemas.microsoft.com/office/drawing/2014/main" id="{F8FFB9DE-2400-C335-FEC9-4A335D580915}"/>
              </a:ext>
            </a:extLst>
          </p:cNvPr>
          <p:cNvSpPr txBox="1"/>
          <p:nvPr/>
        </p:nvSpPr>
        <p:spPr>
          <a:xfrm>
            <a:off x="533400" y="1848033"/>
            <a:ext cx="7772400" cy="861774"/>
          </a:xfrm>
          <a:prstGeom prst="rect">
            <a:avLst/>
          </a:prstGeom>
          <a:noFill/>
        </p:spPr>
        <p:txBody>
          <a:bodyPr wrap="square">
            <a:spAutoFit/>
          </a:bodyPr>
          <a:lstStyle/>
          <a:p>
            <a:r>
              <a:rPr lang="en-US" sz="1600" b="0" i="0" dirty="0">
                <a:effectLst/>
              </a:rPr>
              <a:t>Google Play Store is one of the largest digital markets with its service area. </a:t>
            </a:r>
            <a:r>
              <a:rPr lang="en-US" sz="1600" b="1" i="0" dirty="0">
                <a:effectLst/>
              </a:rPr>
              <a:t>As of 2022, almost 3.3 million apps are on the Google Play Store</a:t>
            </a:r>
            <a:r>
              <a:rPr lang="en-US" sz="1600" b="0" i="0" dirty="0">
                <a:effectLst/>
              </a:rPr>
              <a:t>, and </a:t>
            </a:r>
            <a:r>
              <a:rPr lang="en-US" sz="1600" b="0" i="0" u="sng" dirty="0">
                <a:effectLst/>
                <a:hlinkClick r:id="rId3">
                  <a:extLst>
                    <a:ext uri="{A12FA001-AC4F-418D-AE19-62706E023703}">
                      <ahyp:hlinkClr xmlns:ahyp="http://schemas.microsoft.com/office/drawing/2018/hyperlinkcolor" val="tx"/>
                    </a:ext>
                  </a:extLst>
                </a:hlinkClick>
              </a:rPr>
              <a:t>1 million developers</a:t>
            </a:r>
            <a:r>
              <a:rPr lang="en-US" sz="1600" b="0" i="0" dirty="0">
                <a:effectLst/>
              </a:rPr>
              <a:t> from 150 different locations have published apps</a:t>
            </a:r>
            <a:r>
              <a:rPr lang="en-US" b="0" i="0" dirty="0">
                <a:effectLst/>
                <a:latin typeface="santral"/>
              </a:rPr>
              <a:t>.</a:t>
            </a:r>
            <a:endParaRPr lang="en-IN" dirty="0"/>
          </a:p>
        </p:txBody>
      </p:sp>
      <p:sp>
        <p:nvSpPr>
          <p:cNvPr id="18" name="TextBox 17">
            <a:extLst>
              <a:ext uri="{FF2B5EF4-FFF2-40B4-BE49-F238E27FC236}">
                <a16:creationId xmlns:a16="http://schemas.microsoft.com/office/drawing/2014/main" id="{16A2BD14-9362-CA97-D200-477A1B3AE6F0}"/>
              </a:ext>
            </a:extLst>
          </p:cNvPr>
          <p:cNvSpPr txBox="1"/>
          <p:nvPr/>
        </p:nvSpPr>
        <p:spPr>
          <a:xfrm>
            <a:off x="533400" y="2959811"/>
            <a:ext cx="8001000" cy="338554"/>
          </a:xfrm>
          <a:prstGeom prst="rect">
            <a:avLst/>
          </a:prstGeom>
          <a:noFill/>
        </p:spPr>
        <p:txBody>
          <a:bodyPr wrap="square">
            <a:spAutoFit/>
          </a:bodyPr>
          <a:lstStyle/>
          <a:p>
            <a:r>
              <a:rPr lang="en-US" sz="1600" b="0" i="0" dirty="0">
                <a:effectLst/>
              </a:rPr>
              <a:t>Mobile games will cover 13% (446,836) of all apps on the Google Play Store in 2022.</a:t>
            </a:r>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85750"/>
            <a:ext cx="3571850" cy="513715"/>
          </a:xfrm>
          <a:prstGeom prst="rect">
            <a:avLst/>
          </a:prstGeom>
        </p:spPr>
        <p:txBody>
          <a:bodyPr vert="horz" wrap="square" lIns="0" tIns="13335" rIns="0" bIns="0" rtlCol="0">
            <a:spAutoFit/>
          </a:bodyPr>
          <a:lstStyle/>
          <a:p>
            <a:pPr marL="12700">
              <a:lnSpc>
                <a:spcPct val="100000"/>
              </a:lnSpc>
              <a:spcBef>
                <a:spcPts val="105"/>
              </a:spcBef>
            </a:pPr>
            <a:r>
              <a:rPr lang="en-US" sz="2800" b="0" spc="-5" dirty="0">
                <a:solidFill>
                  <a:srgbClr val="CC0000"/>
                </a:solidFill>
                <a:latin typeface="MS Gothic"/>
                <a:cs typeface="MS Gothic"/>
              </a:rPr>
              <a:t>  </a:t>
            </a:r>
            <a:r>
              <a:rPr sz="2800" b="0" spc="-600" dirty="0">
                <a:solidFill>
                  <a:srgbClr val="CC0000"/>
                </a:solidFill>
                <a:latin typeface="MS Gothic"/>
                <a:cs typeface="MS Gothic"/>
              </a:rPr>
              <a:t> </a:t>
            </a:r>
            <a:r>
              <a:rPr spc="-335" dirty="0">
                <a:solidFill>
                  <a:schemeClr val="tx2"/>
                </a:solidFill>
              </a:rPr>
              <a:t>I</a:t>
            </a:r>
            <a:r>
              <a:rPr spc="-430" dirty="0">
                <a:solidFill>
                  <a:schemeClr val="tx2"/>
                </a:solidFill>
              </a:rPr>
              <a:t>n</a:t>
            </a:r>
            <a:r>
              <a:rPr spc="-85" dirty="0">
                <a:solidFill>
                  <a:schemeClr val="tx2"/>
                </a:solidFill>
              </a:rPr>
              <a:t>troduction</a:t>
            </a:r>
            <a:endParaRPr sz="2800" dirty="0">
              <a:solidFill>
                <a:schemeClr val="tx2"/>
              </a:solidFill>
              <a:latin typeface="MS Gothic"/>
              <a:cs typeface="MS Gothic"/>
            </a:endParaRPr>
          </a:p>
        </p:txBody>
      </p:sp>
      <p:sp>
        <p:nvSpPr>
          <p:cNvPr id="3" name="object 3"/>
          <p:cNvSpPr txBox="1"/>
          <p:nvPr/>
        </p:nvSpPr>
        <p:spPr>
          <a:xfrm>
            <a:off x="381000" y="971550"/>
            <a:ext cx="8077199" cy="3349635"/>
          </a:xfrm>
          <a:prstGeom prst="rect">
            <a:avLst/>
          </a:prstGeom>
        </p:spPr>
        <p:txBody>
          <a:bodyPr vert="horz" wrap="square" lIns="0" tIns="12700" rIns="0" bIns="0" rtlCol="0">
            <a:spAutoFit/>
          </a:bodyPr>
          <a:lstStyle/>
          <a:p>
            <a:pPr>
              <a:lnSpc>
                <a:spcPct val="150000"/>
              </a:lnSpc>
              <a:buFont typeface="Wingdings" pitchFamily="2" charset="2"/>
              <a:buChar char="§"/>
            </a:pPr>
            <a:r>
              <a:rPr lang="en-US" sz="1600" dirty="0"/>
              <a:t> Google Play was launched on March 6, 2012.</a:t>
            </a:r>
          </a:p>
          <a:p>
            <a:pPr>
              <a:lnSpc>
                <a:spcPct val="150000"/>
              </a:lnSpc>
              <a:buFont typeface="Wingdings" pitchFamily="2" charset="2"/>
              <a:buChar char="§"/>
            </a:pPr>
            <a:r>
              <a:rPr lang="en-US" sz="1600" dirty="0"/>
              <a:t>Google Play is an online store where people go to find their favorite apps, games, movies, TV shows, books, and more.</a:t>
            </a:r>
          </a:p>
          <a:p>
            <a:pPr>
              <a:lnSpc>
                <a:spcPct val="150000"/>
              </a:lnSpc>
              <a:buFont typeface="Wingdings" pitchFamily="2" charset="2"/>
              <a:buChar char="§"/>
            </a:pPr>
            <a:r>
              <a:rPr lang="en-US" sz="1600" dirty="0"/>
              <a:t>It provides 2 million apps &amp; games to billions of people around the world, generating over $120 billion in earnings for developers to date.</a:t>
            </a:r>
          </a:p>
          <a:p>
            <a:pPr>
              <a:lnSpc>
                <a:spcPct val="150000"/>
              </a:lnSpc>
              <a:buFont typeface="Wingdings" pitchFamily="2" charset="2"/>
              <a:buChar char="§"/>
            </a:pPr>
            <a:r>
              <a:rPr lang="en-US" sz="1600" dirty="0"/>
              <a:t>The main objective of the Project is that to understand the Users demand what they expecting from using their apps and thus it helps to update and develop the product by Developers.</a:t>
            </a:r>
            <a:endParaRPr lang="en-US" sz="1600" dirty="0">
              <a:cs typeface="Arial"/>
            </a:endParaRPr>
          </a:p>
          <a:p>
            <a:pPr>
              <a:lnSpc>
                <a:spcPct val="150000"/>
              </a:lnSpc>
            </a:pPr>
            <a:endParaRPr lang="en-US" sz="1600" dirty="0"/>
          </a:p>
          <a:p>
            <a:pPr marL="299085" marR="5080" indent="-287020">
              <a:lnSpc>
                <a:spcPct val="150000"/>
              </a:lnSpc>
              <a:spcBef>
                <a:spcPts val="100"/>
              </a:spcBef>
              <a:tabLst>
                <a:tab pos="299085" algn="l"/>
                <a:tab pos="299720" algn="l"/>
              </a:tabLst>
            </a:pPr>
            <a:endParaRPr sz="1600" dirty="0">
              <a:latin typeface="Arial"/>
              <a:cs typeface="Arial"/>
            </a:endParaRPr>
          </a:p>
        </p:txBody>
      </p:sp>
      <p:pic>
        <p:nvPicPr>
          <p:cNvPr id="6" name="object 6"/>
          <p:cNvPicPr/>
          <p:nvPr/>
        </p:nvPicPr>
        <p:blipFill>
          <a:blip r:embed="rId2" cstate="print"/>
          <a:stretch>
            <a:fillRect/>
          </a:stretch>
        </p:blipFill>
        <p:spPr>
          <a:xfrm>
            <a:off x="7703819" y="144779"/>
            <a:ext cx="694944" cy="69646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85750"/>
            <a:ext cx="4641215" cy="505908"/>
          </a:xfrm>
          <a:prstGeom prst="rect">
            <a:avLst/>
          </a:prstGeom>
        </p:spPr>
        <p:txBody>
          <a:bodyPr vert="horz" wrap="square" lIns="0" tIns="13335" rIns="0" bIns="0" rtlCol="0">
            <a:spAutoFit/>
          </a:bodyPr>
          <a:lstStyle/>
          <a:p>
            <a:pPr marL="12700">
              <a:lnSpc>
                <a:spcPct val="100000"/>
              </a:lnSpc>
              <a:spcBef>
                <a:spcPts val="105"/>
              </a:spcBef>
            </a:pPr>
            <a:r>
              <a:rPr lang="en-US" sz="2800" b="0" spc="-5" dirty="0">
                <a:solidFill>
                  <a:srgbClr val="CC0000"/>
                </a:solidFill>
                <a:latin typeface="MS Gothic"/>
                <a:cs typeface="MS Gothic"/>
              </a:rPr>
              <a:t>  </a:t>
            </a:r>
            <a:r>
              <a:rPr sz="2800" b="0" spc="-600" dirty="0">
                <a:solidFill>
                  <a:srgbClr val="CC0000"/>
                </a:solidFill>
                <a:latin typeface="MS Gothic"/>
                <a:cs typeface="MS Gothic"/>
              </a:rPr>
              <a:t> </a:t>
            </a:r>
            <a:r>
              <a:rPr spc="-105" dirty="0">
                <a:solidFill>
                  <a:schemeClr val="tx2"/>
                </a:solidFill>
              </a:rPr>
              <a:t>Prob</a:t>
            </a:r>
            <a:r>
              <a:rPr spc="-70" dirty="0">
                <a:solidFill>
                  <a:schemeClr val="tx2"/>
                </a:solidFill>
              </a:rPr>
              <a:t>l</a:t>
            </a:r>
            <a:r>
              <a:rPr spc="-65" dirty="0">
                <a:solidFill>
                  <a:schemeClr val="tx2"/>
                </a:solidFill>
              </a:rPr>
              <a:t>em</a:t>
            </a:r>
            <a:r>
              <a:rPr spc="-190" dirty="0">
                <a:solidFill>
                  <a:schemeClr val="tx2"/>
                </a:solidFill>
              </a:rPr>
              <a:t> </a:t>
            </a:r>
            <a:r>
              <a:rPr spc="-105" dirty="0">
                <a:solidFill>
                  <a:schemeClr val="tx2"/>
                </a:solidFill>
              </a:rPr>
              <a:t>statem</a:t>
            </a:r>
            <a:r>
              <a:rPr spc="-120" dirty="0">
                <a:solidFill>
                  <a:schemeClr val="tx2"/>
                </a:solidFill>
              </a:rPr>
              <a:t>e</a:t>
            </a:r>
            <a:r>
              <a:rPr spc="-65" dirty="0">
                <a:solidFill>
                  <a:schemeClr val="tx2"/>
                </a:solidFill>
              </a:rPr>
              <a:t>nt</a:t>
            </a:r>
            <a:endParaRPr sz="2800" dirty="0">
              <a:solidFill>
                <a:schemeClr val="tx2"/>
              </a:solidFill>
              <a:latin typeface="MS Gothic"/>
              <a:cs typeface="MS Gothic"/>
            </a:endParaRPr>
          </a:p>
        </p:txBody>
      </p:sp>
      <p:sp>
        <p:nvSpPr>
          <p:cNvPr id="3" name="object 3"/>
          <p:cNvSpPr txBox="1"/>
          <p:nvPr/>
        </p:nvSpPr>
        <p:spPr>
          <a:xfrm>
            <a:off x="304800" y="514350"/>
            <a:ext cx="7924800" cy="4110997"/>
          </a:xfrm>
          <a:prstGeom prst="rect">
            <a:avLst/>
          </a:prstGeom>
        </p:spPr>
        <p:txBody>
          <a:bodyPr vert="horz" wrap="square" lIns="0" tIns="12065" rIns="0" bIns="0" rtlCol="0">
            <a:spAutoFit/>
          </a:bodyPr>
          <a:lstStyle/>
          <a:p>
            <a:pPr marL="299085" marR="5080" indent="-287020" algn="just">
              <a:lnSpc>
                <a:spcPct val="150100"/>
              </a:lnSpc>
              <a:spcBef>
                <a:spcPts val="95"/>
              </a:spcBef>
              <a:buFont typeface="Wingdings"/>
              <a:buChar char=""/>
              <a:tabLst>
                <a:tab pos="299720" algn="l"/>
              </a:tabLst>
            </a:pPr>
            <a:endParaRPr lang="en-US" sz="1600" dirty="0">
              <a:cs typeface="Arial"/>
            </a:endParaRPr>
          </a:p>
          <a:p>
            <a:pPr marL="299085" marR="5080" indent="-287020" algn="just">
              <a:lnSpc>
                <a:spcPct val="150100"/>
              </a:lnSpc>
              <a:spcBef>
                <a:spcPts val="95"/>
              </a:spcBef>
              <a:buFont typeface="Wingdings" pitchFamily="2" charset="2"/>
              <a:buChar char="§"/>
              <a:tabLst>
                <a:tab pos="299720" algn="l"/>
              </a:tabLst>
            </a:pPr>
            <a:r>
              <a:rPr lang="en-US" sz="1600" dirty="0"/>
              <a:t>Two datasets are provided, one with basic information and the other with user reviews for the respective app. </a:t>
            </a:r>
          </a:p>
          <a:p>
            <a:pPr marL="299085" marR="5080" indent="-287020" algn="just">
              <a:lnSpc>
                <a:spcPct val="150100"/>
              </a:lnSpc>
              <a:spcBef>
                <a:spcPts val="95"/>
              </a:spcBef>
              <a:buFont typeface="Wingdings" pitchFamily="2" charset="2"/>
              <a:buChar char="§"/>
              <a:tabLst>
                <a:tab pos="299720" algn="l"/>
              </a:tabLst>
            </a:pPr>
            <a:r>
              <a:rPr lang="en-US" sz="1600" dirty="0"/>
              <a:t>We must examine and evaluate the data in both datasets in order to identify the important characteristics that influence app engagement and success.</a:t>
            </a:r>
            <a:endParaRPr lang="en-US" sz="1600" dirty="0">
              <a:cs typeface="Arial"/>
            </a:endParaRPr>
          </a:p>
          <a:p>
            <a:pPr marL="299085" marR="5080" indent="-287020" algn="just">
              <a:lnSpc>
                <a:spcPct val="150100"/>
              </a:lnSpc>
              <a:spcBef>
                <a:spcPts val="95"/>
              </a:spcBef>
              <a:buFont typeface="Wingdings"/>
              <a:buChar char=""/>
              <a:tabLst>
                <a:tab pos="299720" algn="l"/>
              </a:tabLst>
            </a:pPr>
            <a:r>
              <a:rPr sz="1600">
                <a:cs typeface="Arial"/>
              </a:rPr>
              <a:t>For </a:t>
            </a:r>
            <a:r>
              <a:rPr sz="1600" spc="-5" dirty="0">
                <a:cs typeface="Arial"/>
              </a:rPr>
              <a:t>this </a:t>
            </a:r>
            <a:r>
              <a:rPr sz="1600" spc="-5">
                <a:cs typeface="Arial"/>
              </a:rPr>
              <a:t>project </a:t>
            </a:r>
            <a:r>
              <a:rPr lang="en-US" sz="1600" spc="-5" dirty="0">
                <a:cs typeface="Arial"/>
              </a:rPr>
              <a:t>we </a:t>
            </a:r>
            <a:r>
              <a:rPr sz="1600" spc="-5">
                <a:cs typeface="Arial"/>
              </a:rPr>
              <a:t>analyze </a:t>
            </a:r>
            <a:r>
              <a:rPr sz="1600" dirty="0">
                <a:cs typeface="Arial"/>
              </a:rPr>
              <a:t>Play </a:t>
            </a:r>
            <a:r>
              <a:rPr sz="1600" spc="-5" dirty="0">
                <a:cs typeface="Arial"/>
              </a:rPr>
              <a:t>store </a:t>
            </a:r>
            <a:r>
              <a:rPr sz="1600" dirty="0">
                <a:cs typeface="Arial"/>
              </a:rPr>
              <a:t>data of </a:t>
            </a:r>
            <a:r>
              <a:rPr sz="1600" spc="-5" dirty="0">
                <a:cs typeface="Arial"/>
              </a:rPr>
              <a:t>2017-2018 </a:t>
            </a:r>
            <a:r>
              <a:rPr sz="1600" dirty="0">
                <a:cs typeface="Arial"/>
              </a:rPr>
              <a:t>,</a:t>
            </a:r>
            <a:r>
              <a:rPr sz="1600">
                <a:cs typeface="Arial"/>
              </a:rPr>
              <a:t>Google </a:t>
            </a:r>
            <a:r>
              <a:rPr sz="1600" spc="-5">
                <a:cs typeface="Arial"/>
              </a:rPr>
              <a:t>playstore</a:t>
            </a:r>
            <a:r>
              <a:rPr sz="1600">
                <a:cs typeface="Arial"/>
              </a:rPr>
              <a:t> </a:t>
            </a:r>
            <a:r>
              <a:rPr sz="1600" dirty="0">
                <a:cs typeface="Arial"/>
              </a:rPr>
              <a:t>is</a:t>
            </a:r>
            <a:r>
              <a:rPr sz="1600" spc="5" dirty="0">
                <a:cs typeface="Arial"/>
              </a:rPr>
              <a:t> </a:t>
            </a:r>
            <a:r>
              <a:rPr sz="1600" dirty="0">
                <a:cs typeface="Arial"/>
              </a:rPr>
              <a:t>mostly</a:t>
            </a:r>
            <a:r>
              <a:rPr sz="1600" spc="5" dirty="0">
                <a:cs typeface="Arial"/>
              </a:rPr>
              <a:t> </a:t>
            </a:r>
            <a:r>
              <a:rPr sz="1600" dirty="0">
                <a:cs typeface="Arial"/>
              </a:rPr>
              <a:t>use</a:t>
            </a:r>
            <a:r>
              <a:rPr sz="1600" spc="5" dirty="0">
                <a:cs typeface="Arial"/>
              </a:rPr>
              <a:t> </a:t>
            </a:r>
            <a:r>
              <a:rPr sz="1600" dirty="0">
                <a:cs typeface="Arial"/>
              </a:rPr>
              <a:t>app</a:t>
            </a:r>
            <a:r>
              <a:rPr sz="1600" spc="5" dirty="0">
                <a:cs typeface="Arial"/>
              </a:rPr>
              <a:t> </a:t>
            </a:r>
            <a:r>
              <a:rPr sz="1600" spc="-5" dirty="0">
                <a:cs typeface="Arial"/>
              </a:rPr>
              <a:t>store</a:t>
            </a:r>
            <a:r>
              <a:rPr sz="1600" dirty="0">
                <a:cs typeface="Arial"/>
              </a:rPr>
              <a:t> worldwide</a:t>
            </a:r>
            <a:r>
              <a:rPr sz="1600" spc="5" dirty="0">
                <a:cs typeface="Arial"/>
              </a:rPr>
              <a:t> </a:t>
            </a:r>
            <a:r>
              <a:rPr sz="1600" spc="-5" dirty="0">
                <a:cs typeface="Arial"/>
              </a:rPr>
              <a:t>also</a:t>
            </a:r>
            <a:r>
              <a:rPr sz="1600" dirty="0">
                <a:cs typeface="Arial"/>
              </a:rPr>
              <a:t> top</a:t>
            </a:r>
            <a:r>
              <a:rPr sz="1600" spc="5" dirty="0">
                <a:cs typeface="Arial"/>
              </a:rPr>
              <a:t> </a:t>
            </a:r>
            <a:r>
              <a:rPr sz="1600" spc="-5" dirty="0">
                <a:cs typeface="Arial"/>
              </a:rPr>
              <a:t>global</a:t>
            </a:r>
            <a:r>
              <a:rPr sz="1600" spc="490" dirty="0">
                <a:cs typeface="Arial"/>
              </a:rPr>
              <a:t> </a:t>
            </a:r>
            <a:r>
              <a:rPr sz="1600" spc="-10" dirty="0">
                <a:cs typeface="Arial"/>
              </a:rPr>
              <a:t>market </a:t>
            </a:r>
            <a:r>
              <a:rPr sz="1600" spc="-5" dirty="0">
                <a:cs typeface="Arial"/>
              </a:rPr>
              <a:t> share.</a:t>
            </a:r>
            <a:endParaRPr sz="1600">
              <a:cs typeface="Arial"/>
            </a:endParaRPr>
          </a:p>
          <a:p>
            <a:pPr marL="299085" indent="-287020" algn="just">
              <a:lnSpc>
                <a:spcPct val="100000"/>
              </a:lnSpc>
              <a:spcBef>
                <a:spcPts val="1080"/>
              </a:spcBef>
              <a:buFont typeface="Wingdings"/>
              <a:buChar char=""/>
              <a:tabLst>
                <a:tab pos="299720" algn="l"/>
              </a:tabLst>
            </a:pPr>
            <a:r>
              <a:rPr lang="en-US" sz="1600" spc="-5" dirty="0">
                <a:cs typeface="Arial"/>
              </a:rPr>
              <a:t>Our </a:t>
            </a:r>
            <a:r>
              <a:rPr sz="1600" spc="-5">
                <a:cs typeface="Arial"/>
              </a:rPr>
              <a:t>main</a:t>
            </a:r>
            <a:r>
              <a:rPr sz="1600" spc="190">
                <a:cs typeface="Arial"/>
              </a:rPr>
              <a:t> </a:t>
            </a:r>
            <a:r>
              <a:rPr sz="1600" spc="-5" dirty="0">
                <a:cs typeface="Arial"/>
              </a:rPr>
              <a:t>objective</a:t>
            </a:r>
            <a:r>
              <a:rPr sz="1600" spc="190" dirty="0">
                <a:cs typeface="Arial"/>
              </a:rPr>
              <a:t> </a:t>
            </a:r>
            <a:r>
              <a:rPr sz="1600" dirty="0">
                <a:cs typeface="Arial"/>
              </a:rPr>
              <a:t>is</a:t>
            </a:r>
            <a:r>
              <a:rPr sz="1600" spc="175" dirty="0">
                <a:cs typeface="Arial"/>
              </a:rPr>
              <a:t> </a:t>
            </a:r>
            <a:r>
              <a:rPr sz="1600" dirty="0">
                <a:cs typeface="Arial"/>
              </a:rPr>
              <a:t>to</a:t>
            </a:r>
            <a:r>
              <a:rPr sz="1600" spc="185" dirty="0">
                <a:cs typeface="Arial"/>
              </a:rPr>
              <a:t> </a:t>
            </a:r>
            <a:r>
              <a:rPr sz="1600" dirty="0">
                <a:cs typeface="Arial"/>
              </a:rPr>
              <a:t>find</a:t>
            </a:r>
            <a:r>
              <a:rPr sz="1600" spc="185" dirty="0">
                <a:cs typeface="Arial"/>
              </a:rPr>
              <a:t> </a:t>
            </a:r>
            <a:r>
              <a:rPr sz="1600" spc="-5" dirty="0">
                <a:cs typeface="Arial"/>
              </a:rPr>
              <a:t>key</a:t>
            </a:r>
            <a:r>
              <a:rPr sz="1600" spc="165" dirty="0">
                <a:cs typeface="Arial"/>
              </a:rPr>
              <a:t> </a:t>
            </a:r>
            <a:r>
              <a:rPr sz="1600" dirty="0">
                <a:cs typeface="Arial"/>
              </a:rPr>
              <a:t>factor</a:t>
            </a:r>
            <a:r>
              <a:rPr sz="1600" spc="180" dirty="0">
                <a:cs typeface="Arial"/>
              </a:rPr>
              <a:t> </a:t>
            </a:r>
            <a:r>
              <a:rPr sz="1600" dirty="0">
                <a:cs typeface="Arial"/>
              </a:rPr>
              <a:t>responsible</a:t>
            </a:r>
            <a:r>
              <a:rPr sz="1600" spc="185" dirty="0">
                <a:cs typeface="Arial"/>
              </a:rPr>
              <a:t> </a:t>
            </a:r>
            <a:r>
              <a:rPr sz="1600" spc="-5" dirty="0">
                <a:cs typeface="Arial"/>
              </a:rPr>
              <a:t>for</a:t>
            </a:r>
            <a:r>
              <a:rPr sz="1600" spc="175" dirty="0">
                <a:cs typeface="Arial"/>
              </a:rPr>
              <a:t> </a:t>
            </a:r>
            <a:r>
              <a:rPr sz="1600" dirty="0">
                <a:cs typeface="Arial"/>
              </a:rPr>
              <a:t>app</a:t>
            </a:r>
            <a:r>
              <a:rPr sz="1600" spc="190" dirty="0">
                <a:cs typeface="Arial"/>
              </a:rPr>
              <a:t> </a:t>
            </a:r>
            <a:r>
              <a:rPr sz="1600" spc="-5" dirty="0">
                <a:cs typeface="Arial"/>
              </a:rPr>
              <a:t>success</a:t>
            </a:r>
            <a:endParaRPr sz="1600">
              <a:cs typeface="Arial"/>
            </a:endParaRPr>
          </a:p>
          <a:p>
            <a:pPr marL="299085">
              <a:lnSpc>
                <a:spcPct val="100000"/>
              </a:lnSpc>
              <a:spcBef>
                <a:spcPts val="1080"/>
              </a:spcBef>
            </a:pPr>
            <a:r>
              <a:rPr sz="1600" spc="-5" dirty="0">
                <a:cs typeface="Arial"/>
              </a:rPr>
              <a:t>and</a:t>
            </a:r>
            <a:r>
              <a:rPr sz="1600" spc="-20" dirty="0">
                <a:cs typeface="Arial"/>
              </a:rPr>
              <a:t> </a:t>
            </a:r>
            <a:r>
              <a:rPr sz="1600" spc="-5" dirty="0">
                <a:cs typeface="Arial"/>
              </a:rPr>
              <a:t>engagement </a:t>
            </a:r>
            <a:r>
              <a:rPr sz="1600" dirty="0">
                <a:cs typeface="Arial"/>
              </a:rPr>
              <a:t>of</a:t>
            </a:r>
            <a:r>
              <a:rPr sz="1600" spc="-10" dirty="0">
                <a:cs typeface="Arial"/>
              </a:rPr>
              <a:t> </a:t>
            </a:r>
            <a:r>
              <a:rPr sz="1600" spc="-5">
                <a:cs typeface="Arial"/>
              </a:rPr>
              <a:t>users.</a:t>
            </a:r>
            <a:endParaRPr sz="1600">
              <a:cs typeface="Arial"/>
            </a:endParaRPr>
          </a:p>
          <a:p>
            <a:pPr marL="299085" marR="7620" indent="-287020">
              <a:lnSpc>
                <a:spcPct val="150000"/>
              </a:lnSpc>
              <a:buFont typeface="Wingdings"/>
              <a:buChar char=""/>
              <a:tabLst>
                <a:tab pos="299085" algn="l"/>
                <a:tab pos="299720" algn="l"/>
                <a:tab pos="1673860" algn="l"/>
                <a:tab pos="2044064" algn="l"/>
                <a:tab pos="2644775" algn="l"/>
                <a:tab pos="3204210" algn="l"/>
                <a:tab pos="4323080" algn="l"/>
                <a:tab pos="5226685" algn="l"/>
                <a:tab pos="5838190" algn="l"/>
                <a:tab pos="6551295" algn="l"/>
                <a:tab pos="6922134" algn="l"/>
              </a:tabLst>
            </a:pPr>
            <a:r>
              <a:rPr sz="1600">
                <a:cs typeface="Arial"/>
              </a:rPr>
              <a:t>T</a:t>
            </a:r>
            <a:r>
              <a:rPr sz="1600" spc="5">
                <a:cs typeface="Arial"/>
              </a:rPr>
              <a:t>h</a:t>
            </a:r>
            <a:r>
              <a:rPr sz="1600">
                <a:cs typeface="Arial"/>
              </a:rPr>
              <a:t>o</a:t>
            </a:r>
            <a:r>
              <a:rPr sz="1600" spc="5">
                <a:cs typeface="Arial"/>
              </a:rPr>
              <a:t>u</a:t>
            </a:r>
            <a:r>
              <a:rPr sz="1600" spc="-5">
                <a:cs typeface="Arial"/>
              </a:rPr>
              <a:t>s</a:t>
            </a:r>
            <a:r>
              <a:rPr sz="1600" spc="-15">
                <a:cs typeface="Arial"/>
              </a:rPr>
              <a:t>a</a:t>
            </a:r>
            <a:r>
              <a:rPr sz="1600">
                <a:cs typeface="Arial"/>
              </a:rPr>
              <a:t>n</a:t>
            </a:r>
            <a:r>
              <a:rPr sz="1600" spc="5">
                <a:cs typeface="Arial"/>
              </a:rPr>
              <a:t>d</a:t>
            </a:r>
            <a:r>
              <a:rPr lang="en-US" sz="1600" spc="-5" dirty="0">
                <a:cs typeface="Arial"/>
              </a:rPr>
              <a:t>s  </a:t>
            </a:r>
            <a:r>
              <a:rPr sz="1600" spc="-10">
                <a:cs typeface="Arial"/>
              </a:rPr>
              <a:t>o</a:t>
            </a:r>
            <a:r>
              <a:rPr sz="1600">
                <a:cs typeface="Arial"/>
              </a:rPr>
              <a:t>f</a:t>
            </a:r>
            <a:r>
              <a:rPr lang="en-US" sz="1600" dirty="0">
                <a:cs typeface="Arial"/>
              </a:rPr>
              <a:t>  </a:t>
            </a:r>
            <a:r>
              <a:rPr sz="1600">
                <a:cs typeface="Arial"/>
              </a:rPr>
              <a:t>n</a:t>
            </a:r>
            <a:r>
              <a:rPr sz="1600" spc="-30">
                <a:cs typeface="Arial"/>
              </a:rPr>
              <a:t>e</a:t>
            </a:r>
            <a:r>
              <a:rPr sz="1600">
                <a:cs typeface="Arial"/>
              </a:rPr>
              <a:t>w</a:t>
            </a:r>
            <a:r>
              <a:rPr lang="en-US" sz="1600" dirty="0">
                <a:cs typeface="Arial"/>
              </a:rPr>
              <a:t>  </a:t>
            </a:r>
            <a:r>
              <a:rPr sz="1600" spc="-20">
                <a:cs typeface="Arial"/>
              </a:rPr>
              <a:t>a</a:t>
            </a:r>
            <a:r>
              <a:rPr sz="1600" spc="5">
                <a:cs typeface="Arial"/>
              </a:rPr>
              <a:t>p</a:t>
            </a:r>
            <a:r>
              <a:rPr sz="1600">
                <a:cs typeface="Arial"/>
              </a:rPr>
              <a:t>p</a:t>
            </a:r>
            <a:r>
              <a:rPr lang="en-US" sz="1600" dirty="0">
                <a:cs typeface="Arial"/>
              </a:rPr>
              <a:t>  </a:t>
            </a:r>
            <a:r>
              <a:rPr sz="1600" spc="-5">
                <a:cs typeface="Arial"/>
              </a:rPr>
              <a:t>r</a:t>
            </a:r>
            <a:r>
              <a:rPr sz="1600" spc="-15">
                <a:cs typeface="Arial"/>
              </a:rPr>
              <a:t>e</a:t>
            </a:r>
            <a:r>
              <a:rPr sz="1600">
                <a:cs typeface="Arial"/>
              </a:rPr>
              <a:t>g</a:t>
            </a:r>
            <a:r>
              <a:rPr sz="1600" spc="5">
                <a:cs typeface="Arial"/>
              </a:rPr>
              <a:t>u</a:t>
            </a:r>
            <a:r>
              <a:rPr sz="1600" spc="-5">
                <a:cs typeface="Arial"/>
              </a:rPr>
              <a:t>la</a:t>
            </a:r>
            <a:r>
              <a:rPr sz="1600" spc="-15">
                <a:cs typeface="Arial"/>
              </a:rPr>
              <a:t>r</a:t>
            </a:r>
            <a:r>
              <a:rPr sz="1600">
                <a:cs typeface="Arial"/>
              </a:rPr>
              <a:t>ly</a:t>
            </a:r>
            <a:r>
              <a:rPr lang="en-US" sz="1600" dirty="0">
                <a:cs typeface="Arial"/>
              </a:rPr>
              <a:t>  </a:t>
            </a:r>
            <a:r>
              <a:rPr sz="1600">
                <a:cs typeface="Arial"/>
              </a:rPr>
              <a:t>u</a:t>
            </a:r>
            <a:r>
              <a:rPr sz="1600" spc="5">
                <a:cs typeface="Arial"/>
              </a:rPr>
              <a:t>p</a:t>
            </a:r>
            <a:r>
              <a:rPr sz="1600" spc="-10">
                <a:cs typeface="Arial"/>
              </a:rPr>
              <a:t>d</a:t>
            </a:r>
            <a:r>
              <a:rPr sz="1600" spc="-5">
                <a:cs typeface="Arial"/>
              </a:rPr>
              <a:t>ate</a:t>
            </a:r>
            <a:r>
              <a:rPr lang="en-US" sz="1600" spc="-5" dirty="0">
                <a:cs typeface="Arial"/>
              </a:rPr>
              <a:t>  </a:t>
            </a:r>
            <a:r>
              <a:rPr sz="1600">
                <a:cs typeface="Arial"/>
              </a:rPr>
              <a:t>p</a:t>
            </a:r>
            <a:r>
              <a:rPr sz="1600" spc="5">
                <a:cs typeface="Arial"/>
              </a:rPr>
              <a:t>l</a:t>
            </a:r>
            <a:r>
              <a:rPr sz="1600" spc="-5">
                <a:cs typeface="Arial"/>
              </a:rPr>
              <a:t>aystore</a:t>
            </a:r>
            <a:r>
              <a:rPr lang="en-US" sz="1600" spc="-5" dirty="0">
                <a:cs typeface="Arial"/>
              </a:rPr>
              <a:t> </a:t>
            </a:r>
            <a:r>
              <a:rPr lang="en-US" sz="1600" dirty="0">
                <a:cs typeface="Arial"/>
              </a:rPr>
              <a:t> </a:t>
            </a:r>
            <a:r>
              <a:rPr sz="1600">
                <a:cs typeface="Arial"/>
              </a:rPr>
              <a:t>of</a:t>
            </a:r>
            <a:r>
              <a:rPr lang="en-US" sz="1600" dirty="0">
                <a:cs typeface="Arial"/>
              </a:rPr>
              <a:t> </a:t>
            </a:r>
            <a:r>
              <a:rPr sz="1600">
                <a:cs typeface="Arial"/>
              </a:rPr>
              <a:t>d</a:t>
            </a:r>
            <a:r>
              <a:rPr sz="1600" spc="5">
                <a:cs typeface="Arial"/>
              </a:rPr>
              <a:t>i</a:t>
            </a:r>
            <a:r>
              <a:rPr sz="1600" spc="-5">
                <a:cs typeface="Arial"/>
              </a:rPr>
              <a:t>ffe</a:t>
            </a:r>
            <a:r>
              <a:rPr sz="1600" spc="-15">
                <a:cs typeface="Arial"/>
              </a:rPr>
              <a:t>r</a:t>
            </a:r>
            <a:r>
              <a:rPr sz="1600">
                <a:cs typeface="Arial"/>
              </a:rPr>
              <a:t>e</a:t>
            </a:r>
            <a:r>
              <a:rPr sz="1600" spc="-15">
                <a:cs typeface="Arial"/>
              </a:rPr>
              <a:t>n</a:t>
            </a:r>
            <a:r>
              <a:rPr sz="1600">
                <a:cs typeface="Arial"/>
              </a:rPr>
              <a:t>t  </a:t>
            </a:r>
            <a:r>
              <a:rPr sz="1600" spc="-5" dirty="0">
                <a:cs typeface="Arial"/>
              </a:rPr>
              <a:t>category.</a:t>
            </a:r>
            <a:endParaRPr sz="1600">
              <a:cs typeface="Arial"/>
            </a:endParaRPr>
          </a:p>
          <a:p>
            <a:pPr marL="299085" marR="5715" indent="-287020">
              <a:lnSpc>
                <a:spcPct val="150000"/>
              </a:lnSpc>
              <a:buFont typeface="Wingdings"/>
              <a:buChar char=""/>
              <a:tabLst>
                <a:tab pos="299085" algn="l"/>
                <a:tab pos="299720" algn="l"/>
              </a:tabLst>
            </a:pPr>
            <a:r>
              <a:rPr lang="en-US" sz="1600" dirty="0">
                <a:cs typeface="Arial"/>
              </a:rPr>
              <a:t>We </a:t>
            </a:r>
            <a:r>
              <a:rPr sz="1600">
                <a:cs typeface="Arial"/>
              </a:rPr>
              <a:t>f</a:t>
            </a:r>
            <a:r>
              <a:rPr lang="en-US" sz="1600" dirty="0" err="1">
                <a:cs typeface="Arial"/>
              </a:rPr>
              <a:t>ound</a:t>
            </a:r>
            <a:r>
              <a:rPr sz="1600" spc="175">
                <a:cs typeface="Arial"/>
              </a:rPr>
              <a:t> </a:t>
            </a:r>
            <a:r>
              <a:rPr sz="1600" spc="-5" dirty="0">
                <a:cs typeface="Arial"/>
              </a:rPr>
              <a:t>distribution</a:t>
            </a:r>
            <a:r>
              <a:rPr sz="1600" spc="195" dirty="0">
                <a:cs typeface="Arial"/>
              </a:rPr>
              <a:t> </a:t>
            </a:r>
            <a:r>
              <a:rPr sz="1600" dirty="0">
                <a:cs typeface="Arial"/>
              </a:rPr>
              <a:t>of</a:t>
            </a:r>
            <a:r>
              <a:rPr sz="1600" spc="180" dirty="0">
                <a:cs typeface="Arial"/>
              </a:rPr>
              <a:t> </a:t>
            </a:r>
            <a:r>
              <a:rPr sz="1600" spc="-10" dirty="0">
                <a:cs typeface="Arial"/>
              </a:rPr>
              <a:t>every</a:t>
            </a:r>
            <a:r>
              <a:rPr sz="1600" spc="200" dirty="0">
                <a:cs typeface="Arial"/>
              </a:rPr>
              <a:t> </a:t>
            </a:r>
            <a:r>
              <a:rPr sz="1600" dirty="0">
                <a:cs typeface="Arial"/>
              </a:rPr>
              <a:t>app</a:t>
            </a:r>
            <a:r>
              <a:rPr sz="1600" spc="185" dirty="0">
                <a:cs typeface="Arial"/>
              </a:rPr>
              <a:t> </a:t>
            </a:r>
            <a:r>
              <a:rPr sz="1600" spc="-5" dirty="0">
                <a:cs typeface="Arial"/>
              </a:rPr>
              <a:t>based</a:t>
            </a:r>
            <a:r>
              <a:rPr sz="1600" spc="185" dirty="0">
                <a:cs typeface="Arial"/>
              </a:rPr>
              <a:t> </a:t>
            </a:r>
            <a:r>
              <a:rPr sz="1600" dirty="0">
                <a:cs typeface="Arial"/>
              </a:rPr>
              <a:t>on</a:t>
            </a:r>
            <a:r>
              <a:rPr sz="1600" spc="190" dirty="0">
                <a:cs typeface="Arial"/>
              </a:rPr>
              <a:t> </a:t>
            </a:r>
            <a:r>
              <a:rPr sz="1600" dirty="0">
                <a:cs typeface="Arial"/>
              </a:rPr>
              <a:t>their</a:t>
            </a:r>
            <a:r>
              <a:rPr sz="1600" spc="185" dirty="0">
                <a:cs typeface="Arial"/>
              </a:rPr>
              <a:t> </a:t>
            </a:r>
            <a:r>
              <a:rPr sz="1600" spc="-5" dirty="0">
                <a:cs typeface="Arial"/>
              </a:rPr>
              <a:t>size,</a:t>
            </a:r>
            <a:r>
              <a:rPr sz="1600" spc="185" dirty="0">
                <a:cs typeface="Arial"/>
              </a:rPr>
              <a:t> </a:t>
            </a:r>
            <a:r>
              <a:rPr sz="1600" dirty="0">
                <a:cs typeface="Arial"/>
              </a:rPr>
              <a:t>installs,</a:t>
            </a:r>
            <a:r>
              <a:rPr sz="1600" spc="190" dirty="0">
                <a:cs typeface="Arial"/>
              </a:rPr>
              <a:t> </a:t>
            </a:r>
            <a:r>
              <a:rPr sz="1600" spc="-5" dirty="0">
                <a:cs typeface="Arial"/>
              </a:rPr>
              <a:t>reviews </a:t>
            </a:r>
            <a:r>
              <a:rPr sz="1600" spc="-484" dirty="0">
                <a:cs typeface="Arial"/>
              </a:rPr>
              <a:t> </a:t>
            </a:r>
            <a:r>
              <a:rPr sz="1600" dirty="0">
                <a:cs typeface="Arial"/>
              </a:rPr>
              <a:t>and</a:t>
            </a:r>
            <a:r>
              <a:rPr sz="1600" spc="-10" dirty="0">
                <a:cs typeface="Arial"/>
              </a:rPr>
              <a:t> </a:t>
            </a:r>
            <a:r>
              <a:rPr sz="1600" dirty="0">
                <a:cs typeface="Arial"/>
              </a:rPr>
              <a:t>much </a:t>
            </a:r>
            <a:r>
              <a:rPr sz="1600" spc="-5" dirty="0">
                <a:cs typeface="Arial"/>
              </a:rPr>
              <a:t>more.</a:t>
            </a:r>
            <a:endParaRPr sz="1600">
              <a:cs typeface="Arial"/>
            </a:endParaRPr>
          </a:p>
        </p:txBody>
      </p:sp>
      <p:pic>
        <p:nvPicPr>
          <p:cNvPr id="4" name="object 4"/>
          <p:cNvPicPr/>
          <p:nvPr/>
        </p:nvPicPr>
        <p:blipFill>
          <a:blip r:embed="rId2" cstate="print"/>
          <a:stretch>
            <a:fillRect/>
          </a:stretch>
        </p:blipFill>
        <p:spPr>
          <a:xfrm>
            <a:off x="7601711" y="126492"/>
            <a:ext cx="694944" cy="69646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1950"/>
            <a:ext cx="7391400" cy="430887"/>
          </a:xfrm>
        </p:spPr>
        <p:txBody>
          <a:bodyPr/>
          <a:lstStyle/>
          <a:p>
            <a:r>
              <a:rPr lang="en-US" sz="2800" dirty="0">
                <a:solidFill>
                  <a:schemeClr val="tx2"/>
                </a:solidFill>
              </a:rPr>
              <a:t>Attributes in Google </a:t>
            </a:r>
            <a:r>
              <a:rPr lang="en-US" sz="2800" dirty="0" err="1">
                <a:solidFill>
                  <a:schemeClr val="tx2"/>
                </a:solidFill>
              </a:rPr>
              <a:t>Playstore</a:t>
            </a:r>
            <a:r>
              <a:rPr lang="en-US" sz="2800" dirty="0">
                <a:solidFill>
                  <a:schemeClr val="tx2"/>
                </a:solidFill>
              </a:rPr>
              <a:t> Data</a:t>
            </a:r>
          </a:p>
        </p:txBody>
      </p:sp>
      <p:sp>
        <p:nvSpPr>
          <p:cNvPr id="3" name="Text Placeholder 2"/>
          <p:cNvSpPr>
            <a:spLocks noGrp="1"/>
          </p:cNvSpPr>
          <p:nvPr>
            <p:ph type="body" idx="1"/>
          </p:nvPr>
        </p:nvSpPr>
        <p:spPr>
          <a:xfrm>
            <a:off x="304800" y="895350"/>
            <a:ext cx="8610600" cy="3849387"/>
          </a:xfrm>
        </p:spPr>
        <p:txBody>
          <a:bodyPr/>
          <a:lstStyle/>
          <a:p>
            <a:pPr>
              <a:lnSpc>
                <a:spcPct val="150000"/>
              </a:lnSpc>
            </a:pPr>
            <a:r>
              <a:rPr lang="en-US" sz="1200" dirty="0">
                <a:latin typeface="+mn-lt"/>
              </a:rPr>
              <a:t>This contains data on the Google Play applications. It has 10,841 rows of data which has following columns</a:t>
            </a:r>
            <a:r>
              <a:rPr lang="en-US" sz="1200" b="1" dirty="0">
                <a:latin typeface="+mn-lt"/>
              </a:rPr>
              <a:t>.</a:t>
            </a:r>
            <a:endParaRPr lang="en-US" sz="1200" dirty="0">
              <a:latin typeface="+mn-lt"/>
            </a:endParaRPr>
          </a:p>
          <a:p>
            <a:pPr>
              <a:lnSpc>
                <a:spcPct val="150000"/>
              </a:lnSpc>
              <a:buFont typeface="Wingdings" pitchFamily="2" charset="2"/>
              <a:buChar char="§"/>
            </a:pPr>
            <a:r>
              <a:rPr lang="en-US" sz="1200" b="1" u="sng" dirty="0">
                <a:latin typeface="+mn-lt"/>
              </a:rPr>
              <a:t>App Category</a:t>
            </a:r>
            <a:r>
              <a:rPr lang="en-US" sz="1200" dirty="0">
                <a:latin typeface="+mn-lt"/>
              </a:rPr>
              <a:t>:  Category of the app. This could be beauty, business, </a:t>
            </a:r>
            <a:r>
              <a:rPr lang="en-US" sz="1200" dirty="0" err="1">
                <a:latin typeface="+mn-lt"/>
              </a:rPr>
              <a:t>medical,art</a:t>
            </a:r>
            <a:r>
              <a:rPr lang="en-US" sz="1200" dirty="0">
                <a:latin typeface="+mn-lt"/>
              </a:rPr>
              <a:t> and design entertainment,     education, family...etc.</a:t>
            </a:r>
          </a:p>
          <a:p>
            <a:pPr>
              <a:lnSpc>
                <a:spcPct val="150000"/>
              </a:lnSpc>
              <a:buFont typeface="Wingdings" pitchFamily="2" charset="2"/>
              <a:buChar char="§"/>
            </a:pPr>
            <a:r>
              <a:rPr lang="en-US" sz="1200" b="1" u="sng" dirty="0">
                <a:latin typeface="+mn-lt"/>
              </a:rPr>
              <a:t>Rating</a:t>
            </a:r>
            <a:r>
              <a:rPr lang="en-US" sz="1200" dirty="0">
                <a:latin typeface="+mn-lt"/>
              </a:rPr>
              <a:t>:  It has How users rate the app out of 5, with 1 being the lowest rating and 5 being the highest.</a:t>
            </a:r>
          </a:p>
          <a:p>
            <a:pPr>
              <a:lnSpc>
                <a:spcPct val="150000"/>
              </a:lnSpc>
              <a:buFont typeface="Wingdings" pitchFamily="2" charset="2"/>
              <a:buChar char="§"/>
            </a:pPr>
            <a:r>
              <a:rPr lang="en-US" sz="1200" b="1" u="sng" dirty="0">
                <a:latin typeface="+mn-lt"/>
              </a:rPr>
              <a:t>Reviews</a:t>
            </a:r>
            <a:r>
              <a:rPr lang="en-US" sz="1200" dirty="0">
                <a:latin typeface="+mn-lt"/>
              </a:rPr>
              <a:t>:  number of user reviews each app has received.</a:t>
            </a:r>
          </a:p>
          <a:p>
            <a:pPr>
              <a:lnSpc>
                <a:spcPct val="150000"/>
              </a:lnSpc>
              <a:buFont typeface="Wingdings" pitchFamily="2" charset="2"/>
              <a:buChar char="§"/>
            </a:pPr>
            <a:r>
              <a:rPr lang="en-US" sz="1200" b="1" u="sng" dirty="0">
                <a:latin typeface="+mn-lt"/>
              </a:rPr>
              <a:t>Size</a:t>
            </a:r>
            <a:r>
              <a:rPr lang="en-US" sz="1200" dirty="0">
                <a:latin typeface="+mn-lt"/>
              </a:rPr>
              <a:t>:  The memory size needed to install the application.</a:t>
            </a:r>
          </a:p>
          <a:p>
            <a:pPr>
              <a:lnSpc>
                <a:spcPct val="150000"/>
              </a:lnSpc>
              <a:buFont typeface="Wingdings" pitchFamily="2" charset="2"/>
              <a:buChar char="§"/>
            </a:pPr>
            <a:r>
              <a:rPr lang="en-US" sz="1200" b="1" u="sng" dirty="0">
                <a:latin typeface="+mn-lt"/>
              </a:rPr>
              <a:t>Installs</a:t>
            </a:r>
            <a:r>
              <a:rPr lang="en-US" sz="1200" dirty="0">
                <a:latin typeface="+mn-lt"/>
              </a:rPr>
              <a:t>:  The number of times each application has been installed by users.</a:t>
            </a:r>
          </a:p>
          <a:p>
            <a:pPr>
              <a:lnSpc>
                <a:spcPct val="150000"/>
              </a:lnSpc>
              <a:buFont typeface="Wingdings" pitchFamily="2" charset="2"/>
              <a:buChar char="§"/>
            </a:pPr>
            <a:r>
              <a:rPr lang="en-US" sz="1200" b="1" u="sng" dirty="0">
                <a:latin typeface="+mn-lt"/>
              </a:rPr>
              <a:t>Type</a:t>
            </a:r>
            <a:r>
              <a:rPr lang="en-US" sz="1200" u="sng" dirty="0">
                <a:latin typeface="+mn-lt"/>
              </a:rPr>
              <a:t>:  </a:t>
            </a:r>
            <a:r>
              <a:rPr lang="en-US" sz="1200" dirty="0">
                <a:latin typeface="+mn-lt"/>
              </a:rPr>
              <a:t>Whether the app is free or a paid app.</a:t>
            </a:r>
          </a:p>
          <a:p>
            <a:pPr>
              <a:lnSpc>
                <a:spcPct val="150000"/>
              </a:lnSpc>
              <a:buFont typeface="Wingdings" pitchFamily="2" charset="2"/>
              <a:buChar char="§"/>
            </a:pPr>
            <a:r>
              <a:rPr lang="en-US" sz="1200" b="1" u="sng" dirty="0">
                <a:latin typeface="+mn-lt"/>
              </a:rPr>
              <a:t>Price</a:t>
            </a:r>
            <a:r>
              <a:rPr lang="en-US" sz="1200" dirty="0">
                <a:latin typeface="+mn-lt"/>
              </a:rPr>
              <a:t>: The price of the app.</a:t>
            </a:r>
          </a:p>
          <a:p>
            <a:pPr>
              <a:lnSpc>
                <a:spcPct val="150000"/>
              </a:lnSpc>
              <a:buFont typeface="Wingdings" pitchFamily="2" charset="2"/>
              <a:buChar char="§"/>
            </a:pPr>
            <a:r>
              <a:rPr lang="en-US" sz="1200" b="1" u="sng" dirty="0">
                <a:latin typeface="+mn-lt"/>
              </a:rPr>
              <a:t>Content Rating</a:t>
            </a:r>
            <a:r>
              <a:rPr lang="en-US" sz="1200" dirty="0">
                <a:latin typeface="+mn-lt"/>
              </a:rPr>
              <a:t>: This column specifies the intended audience for the app. Can be for teens, mature audience, or everyone.</a:t>
            </a:r>
          </a:p>
          <a:p>
            <a:pPr>
              <a:lnSpc>
                <a:spcPct val="150000"/>
              </a:lnSpc>
              <a:buFont typeface="Wingdings" pitchFamily="2" charset="2"/>
              <a:buChar char="§"/>
            </a:pPr>
            <a:r>
              <a:rPr lang="en-US" sz="1200" b="1" u="sng" dirty="0">
                <a:latin typeface="+mn-lt"/>
              </a:rPr>
              <a:t>Genres</a:t>
            </a:r>
            <a:r>
              <a:rPr lang="en-US" sz="1200" dirty="0">
                <a:latin typeface="+mn-lt"/>
              </a:rPr>
              <a:t>: The sub-category for each app. Example: for the Education category, this could be Education: Pretend Play, for example.</a:t>
            </a:r>
          </a:p>
          <a:p>
            <a:pPr>
              <a:lnSpc>
                <a:spcPct val="150000"/>
              </a:lnSpc>
              <a:buFont typeface="Wingdings" pitchFamily="2" charset="2"/>
              <a:buChar char="§"/>
            </a:pPr>
            <a:r>
              <a:rPr lang="en-US" sz="1200" b="1" u="sng" dirty="0">
                <a:latin typeface="+mn-lt"/>
              </a:rPr>
              <a:t>Last Updated</a:t>
            </a:r>
            <a:r>
              <a:rPr lang="en-US" sz="1200" dirty="0">
                <a:latin typeface="+mn-lt"/>
              </a:rPr>
              <a:t>:  Release date of the most recent update for the app.</a:t>
            </a:r>
          </a:p>
          <a:p>
            <a:pPr>
              <a:lnSpc>
                <a:spcPct val="150000"/>
              </a:lnSpc>
              <a:buFont typeface="Wingdings" pitchFamily="2" charset="2"/>
              <a:buChar char="§"/>
            </a:pPr>
            <a:r>
              <a:rPr lang="en-US" sz="1200" b="1" u="sng" dirty="0">
                <a:latin typeface="+mn-lt"/>
              </a:rPr>
              <a:t>Current </a:t>
            </a:r>
            <a:r>
              <a:rPr lang="en-US" sz="1200" b="1" u="sng" dirty="0" err="1">
                <a:latin typeface="+mn-lt"/>
              </a:rPr>
              <a:t>Ver</a:t>
            </a:r>
            <a:r>
              <a:rPr lang="en-US" sz="1200" dirty="0">
                <a:latin typeface="+mn-lt"/>
              </a:rPr>
              <a:t>:  The app's current version.</a:t>
            </a:r>
          </a:p>
          <a:p>
            <a:pPr>
              <a:lnSpc>
                <a:spcPct val="150000"/>
              </a:lnSpc>
              <a:buFont typeface="Wingdings" pitchFamily="2" charset="2"/>
              <a:buChar char="§"/>
            </a:pPr>
            <a:r>
              <a:rPr lang="en-US" sz="1200" b="1" u="sng" dirty="0">
                <a:latin typeface="+mn-lt"/>
              </a:rPr>
              <a:t>Android </a:t>
            </a:r>
            <a:r>
              <a:rPr lang="en-US" sz="1200" b="1" u="sng" dirty="0" err="1">
                <a:latin typeface="+mn-lt"/>
              </a:rPr>
              <a:t>Ver</a:t>
            </a:r>
            <a:r>
              <a:rPr lang="en-US" sz="1200" u="sng" dirty="0">
                <a:latin typeface="+mn-lt"/>
              </a:rPr>
              <a:t>: </a:t>
            </a:r>
            <a:r>
              <a:rPr lang="en-US" sz="1200" dirty="0">
                <a:latin typeface="+mn-lt"/>
              </a:rPr>
              <a:t>The oldest version of Android OS supported by the app.</a:t>
            </a:r>
          </a:p>
          <a:p>
            <a:pPr>
              <a:lnSpc>
                <a:spcPct val="150000"/>
              </a:lnSpc>
            </a:pPr>
            <a:endParaRPr lang="en-US" sz="1200" dirty="0">
              <a:latin typeface="+mn-lt"/>
            </a:endParaRPr>
          </a:p>
        </p:txBody>
      </p:sp>
      <p:pic>
        <p:nvPicPr>
          <p:cNvPr id="4" name="object 6"/>
          <p:cNvPicPr/>
          <p:nvPr/>
        </p:nvPicPr>
        <p:blipFill>
          <a:blip r:embed="rId2" cstate="print"/>
          <a:stretch>
            <a:fillRect/>
          </a:stretch>
        </p:blipFill>
        <p:spPr>
          <a:xfrm>
            <a:off x="8153400" y="57150"/>
            <a:ext cx="397762" cy="4457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38150"/>
            <a:ext cx="6858000" cy="430887"/>
          </a:xfrm>
        </p:spPr>
        <p:txBody>
          <a:bodyPr/>
          <a:lstStyle/>
          <a:p>
            <a:r>
              <a:rPr lang="en-US" sz="2800" dirty="0">
                <a:solidFill>
                  <a:schemeClr val="tx2"/>
                </a:solidFill>
              </a:rPr>
              <a:t>Attributes in User Reviews</a:t>
            </a:r>
          </a:p>
        </p:txBody>
      </p:sp>
      <p:sp>
        <p:nvSpPr>
          <p:cNvPr id="3" name="Text Placeholder 2"/>
          <p:cNvSpPr>
            <a:spLocks noGrp="1"/>
          </p:cNvSpPr>
          <p:nvPr>
            <p:ph type="body" idx="1"/>
          </p:nvPr>
        </p:nvSpPr>
        <p:spPr>
          <a:xfrm>
            <a:off x="381000" y="1047750"/>
            <a:ext cx="8153400" cy="2954655"/>
          </a:xfrm>
        </p:spPr>
        <p:txBody>
          <a:bodyPr/>
          <a:lstStyle/>
          <a:p>
            <a:pPr>
              <a:lnSpc>
                <a:spcPct val="150000"/>
              </a:lnSpc>
              <a:buFont typeface="Wingdings" pitchFamily="2" charset="2"/>
              <a:buChar char="§"/>
            </a:pPr>
            <a:r>
              <a:rPr lang="en-US" sz="1200" b="1" dirty="0">
                <a:latin typeface="+mn-lt"/>
              </a:rPr>
              <a:t> </a:t>
            </a:r>
            <a:r>
              <a:rPr lang="en-US" sz="1200" b="1" u="sng" dirty="0">
                <a:latin typeface="+mn-lt"/>
              </a:rPr>
              <a:t>Sentiment Analysis</a:t>
            </a:r>
            <a:r>
              <a:rPr lang="en-US" sz="1200" dirty="0">
                <a:latin typeface="+mn-lt"/>
              </a:rPr>
              <a:t>: This file contains the result of the sentiment analysis conducted by the dataset creator. It has 64,295 rows of data with the following columns:</a:t>
            </a:r>
          </a:p>
          <a:p>
            <a:pPr>
              <a:lnSpc>
                <a:spcPct val="150000"/>
              </a:lnSpc>
              <a:buFont typeface="Wingdings" pitchFamily="2" charset="2"/>
              <a:buChar char="§"/>
            </a:pPr>
            <a:r>
              <a:rPr lang="en-US" sz="1200" b="1" u="sng" dirty="0">
                <a:latin typeface="+mn-lt"/>
              </a:rPr>
              <a:t> App</a:t>
            </a:r>
            <a:r>
              <a:rPr lang="en-US" sz="1200" dirty="0">
                <a:latin typeface="+mn-lt"/>
              </a:rPr>
              <a:t> : Name of the app.</a:t>
            </a:r>
          </a:p>
          <a:p>
            <a:pPr>
              <a:lnSpc>
                <a:spcPct val="150000"/>
              </a:lnSpc>
              <a:buFont typeface="Wingdings" pitchFamily="2" charset="2"/>
              <a:buChar char="§"/>
            </a:pPr>
            <a:r>
              <a:rPr lang="en-US" sz="1200" b="1" u="sng" dirty="0">
                <a:latin typeface="+mn-lt"/>
              </a:rPr>
              <a:t> </a:t>
            </a:r>
            <a:r>
              <a:rPr lang="en-US" sz="1200" b="1" u="sng" dirty="0" err="1">
                <a:latin typeface="+mn-lt"/>
              </a:rPr>
              <a:t>Translated_Review</a:t>
            </a:r>
            <a:r>
              <a:rPr lang="en-US" sz="1200" dirty="0">
                <a:latin typeface="+mn-lt"/>
              </a:rPr>
              <a:t>: Either the original review in English, or a translated version if the </a:t>
            </a:r>
            <a:r>
              <a:rPr lang="en-US" sz="1200" dirty="0" err="1">
                <a:latin typeface="+mn-lt"/>
              </a:rPr>
              <a:t>orignal</a:t>
            </a:r>
            <a:r>
              <a:rPr lang="en-US" sz="1200" dirty="0">
                <a:latin typeface="+mn-lt"/>
              </a:rPr>
              <a:t> review is in another language.</a:t>
            </a:r>
          </a:p>
          <a:p>
            <a:pPr>
              <a:lnSpc>
                <a:spcPct val="150000"/>
              </a:lnSpc>
              <a:buFont typeface="Wingdings" pitchFamily="2" charset="2"/>
              <a:buChar char="§"/>
            </a:pPr>
            <a:r>
              <a:rPr lang="en-US" sz="1200" b="1" u="sng" dirty="0">
                <a:latin typeface="+mn-lt"/>
              </a:rPr>
              <a:t> Sentiment</a:t>
            </a:r>
            <a:r>
              <a:rPr lang="en-US" sz="1200" dirty="0">
                <a:latin typeface="+mn-lt"/>
              </a:rPr>
              <a:t>: The result of the sentiment analysis conducted on a review. The value is either Positive, Neutral or Negative.</a:t>
            </a:r>
          </a:p>
          <a:p>
            <a:pPr>
              <a:lnSpc>
                <a:spcPct val="150000"/>
              </a:lnSpc>
              <a:buFont typeface="Wingdings" pitchFamily="2" charset="2"/>
              <a:buChar char="§"/>
            </a:pPr>
            <a:r>
              <a:rPr lang="en-US" sz="1200" b="1" u="sng" dirty="0">
                <a:latin typeface="+mn-lt"/>
              </a:rPr>
              <a:t> </a:t>
            </a:r>
            <a:r>
              <a:rPr lang="en-US" sz="1200" b="1" u="sng" dirty="0" err="1">
                <a:latin typeface="+mn-lt"/>
              </a:rPr>
              <a:t>Sentiment_Polarity</a:t>
            </a:r>
            <a:r>
              <a:rPr lang="en-US" sz="1200" dirty="0">
                <a:latin typeface="+mn-lt"/>
              </a:rPr>
              <a:t>: A value indicating the positivity or negativity of the sentiment, values range from -1 (most negative) to 1 (most positive). Sentiment polarity for an element defines the orientation of the expressed sentiment, i.e. it determines if the text expresses the positive, negative or neutral sentiment of the user about the entity in consideration.</a:t>
            </a:r>
          </a:p>
          <a:p>
            <a:pPr>
              <a:lnSpc>
                <a:spcPct val="150000"/>
              </a:lnSpc>
              <a:buFont typeface="Wingdings" pitchFamily="2" charset="2"/>
              <a:buChar char="§"/>
            </a:pPr>
            <a:r>
              <a:rPr lang="en-US" sz="1200" b="1" u="sng" dirty="0">
                <a:latin typeface="+mn-lt"/>
              </a:rPr>
              <a:t> </a:t>
            </a:r>
            <a:r>
              <a:rPr lang="en-US" sz="1200" b="1" u="sng" dirty="0" err="1">
                <a:latin typeface="+mn-lt"/>
              </a:rPr>
              <a:t>Sentiment_Subjectivity</a:t>
            </a:r>
            <a:r>
              <a:rPr lang="en-US" sz="1200" dirty="0">
                <a:latin typeface="+mn-lt"/>
              </a:rPr>
              <a:t>: A value from 0 to 1 indicating the subjectivity of the review. Lower values indicate the review is based on factual information, and higher values indicate the review is based on personal or public opinions or </a:t>
            </a:r>
            <a:r>
              <a:rPr lang="en-US" sz="1200" dirty="0" err="1">
                <a:latin typeface="+mn-lt"/>
              </a:rPr>
              <a:t>judgements</a:t>
            </a:r>
            <a:r>
              <a:rPr lang="en-US" sz="1200" dirty="0">
                <a:latin typeface="+mn-lt"/>
              </a:rPr>
              <a:t>.</a:t>
            </a:r>
          </a:p>
          <a:p>
            <a:endParaRPr lang="en-US" sz="1200" dirty="0"/>
          </a:p>
        </p:txBody>
      </p:sp>
      <p:pic>
        <p:nvPicPr>
          <p:cNvPr id="6" name="object 4"/>
          <p:cNvPicPr/>
          <p:nvPr/>
        </p:nvPicPr>
        <p:blipFill>
          <a:blip r:embed="rId2" cstate="print"/>
          <a:stretch>
            <a:fillRect/>
          </a:stretch>
        </p:blipFill>
        <p:spPr>
          <a:xfrm>
            <a:off x="7924800" y="57150"/>
            <a:ext cx="466344" cy="457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61950"/>
            <a:ext cx="3508375" cy="513715"/>
          </a:xfrm>
          <a:prstGeom prst="rect">
            <a:avLst/>
          </a:prstGeom>
        </p:spPr>
        <p:txBody>
          <a:bodyPr vert="horz" wrap="square" lIns="0" tIns="13335" rIns="0" bIns="0" rtlCol="0">
            <a:spAutoFit/>
          </a:bodyPr>
          <a:lstStyle/>
          <a:p>
            <a:pPr marL="12700">
              <a:lnSpc>
                <a:spcPct val="100000"/>
              </a:lnSpc>
              <a:spcBef>
                <a:spcPts val="105"/>
              </a:spcBef>
            </a:pPr>
            <a:r>
              <a:rPr lang="en-US" sz="2800" b="0" spc="-5" dirty="0">
                <a:solidFill>
                  <a:srgbClr val="CC0000"/>
                </a:solidFill>
                <a:latin typeface="MS Gothic"/>
                <a:cs typeface="MS Gothic"/>
              </a:rPr>
              <a:t> </a:t>
            </a:r>
            <a:r>
              <a:rPr sz="2800" b="0" spc="-600" dirty="0">
                <a:solidFill>
                  <a:srgbClr val="CC0000"/>
                </a:solidFill>
                <a:latin typeface="MS Gothic"/>
                <a:cs typeface="MS Gothic"/>
              </a:rPr>
              <a:t> </a:t>
            </a:r>
            <a:r>
              <a:rPr spc="-100" dirty="0">
                <a:solidFill>
                  <a:schemeClr val="tx2"/>
                </a:solidFill>
              </a:rPr>
              <a:t>Data</a:t>
            </a:r>
            <a:r>
              <a:rPr spc="-215" dirty="0">
                <a:solidFill>
                  <a:schemeClr val="tx2"/>
                </a:solidFill>
              </a:rPr>
              <a:t> </a:t>
            </a:r>
            <a:r>
              <a:rPr spc="-80" dirty="0">
                <a:solidFill>
                  <a:schemeClr val="tx2"/>
                </a:solidFill>
              </a:rPr>
              <a:t>Cleaning</a:t>
            </a:r>
            <a:endParaRPr sz="2800" dirty="0">
              <a:solidFill>
                <a:schemeClr val="tx2"/>
              </a:solidFill>
              <a:latin typeface="MS Gothic"/>
              <a:cs typeface="MS Gothic"/>
            </a:endParaRPr>
          </a:p>
        </p:txBody>
      </p:sp>
      <p:sp>
        <p:nvSpPr>
          <p:cNvPr id="3" name="object 3"/>
          <p:cNvSpPr txBox="1"/>
          <p:nvPr/>
        </p:nvSpPr>
        <p:spPr>
          <a:xfrm>
            <a:off x="533400" y="971550"/>
            <a:ext cx="5791200" cy="949619"/>
          </a:xfrm>
          <a:prstGeom prst="rect">
            <a:avLst/>
          </a:prstGeom>
        </p:spPr>
        <p:txBody>
          <a:bodyPr vert="horz" wrap="square" lIns="0" tIns="13335" rIns="0" bIns="0" rtlCol="0">
            <a:spAutoFit/>
          </a:bodyPr>
          <a:lstStyle/>
          <a:p>
            <a:pPr marL="299085" indent="-287020">
              <a:lnSpc>
                <a:spcPct val="100000"/>
              </a:lnSpc>
              <a:spcBef>
                <a:spcPts val="105"/>
              </a:spcBef>
              <a:buChar char="•"/>
              <a:tabLst>
                <a:tab pos="299085" algn="l"/>
                <a:tab pos="299720" algn="l"/>
              </a:tabLst>
            </a:pPr>
            <a:r>
              <a:rPr sz="1400" spc="-5" dirty="0">
                <a:cs typeface="Arial MT"/>
              </a:rPr>
              <a:t>Google</a:t>
            </a:r>
            <a:r>
              <a:rPr sz="1400" spc="-30" dirty="0">
                <a:cs typeface="Arial MT"/>
              </a:rPr>
              <a:t> </a:t>
            </a:r>
            <a:r>
              <a:rPr sz="1400" dirty="0">
                <a:cs typeface="Arial MT"/>
              </a:rPr>
              <a:t>Play</a:t>
            </a:r>
            <a:r>
              <a:rPr sz="1400" spc="5" dirty="0">
                <a:cs typeface="Arial MT"/>
              </a:rPr>
              <a:t> </a:t>
            </a:r>
            <a:r>
              <a:rPr sz="1400" dirty="0">
                <a:cs typeface="Arial MT"/>
              </a:rPr>
              <a:t>store</a:t>
            </a:r>
            <a:r>
              <a:rPr sz="1400" spc="-40" dirty="0">
                <a:cs typeface="Arial MT"/>
              </a:rPr>
              <a:t> </a:t>
            </a:r>
            <a:r>
              <a:rPr sz="1400" dirty="0">
                <a:cs typeface="Arial MT"/>
              </a:rPr>
              <a:t>dataset</a:t>
            </a:r>
            <a:r>
              <a:rPr sz="1400" spc="-35" dirty="0">
                <a:cs typeface="Arial MT"/>
              </a:rPr>
              <a:t> </a:t>
            </a:r>
            <a:r>
              <a:rPr sz="1400" dirty="0">
                <a:cs typeface="Arial MT"/>
              </a:rPr>
              <a:t>has 10,841</a:t>
            </a:r>
            <a:r>
              <a:rPr sz="1400" spc="-40" dirty="0">
                <a:cs typeface="Arial MT"/>
              </a:rPr>
              <a:t> </a:t>
            </a:r>
            <a:r>
              <a:rPr sz="1400" spc="-5" dirty="0">
                <a:cs typeface="Arial MT"/>
              </a:rPr>
              <a:t>observation</a:t>
            </a:r>
            <a:r>
              <a:rPr sz="1400" spc="-45" dirty="0">
                <a:cs typeface="Arial MT"/>
              </a:rPr>
              <a:t> </a:t>
            </a:r>
            <a:r>
              <a:rPr sz="1400" dirty="0">
                <a:cs typeface="Arial MT"/>
              </a:rPr>
              <a:t>of data</a:t>
            </a:r>
            <a:r>
              <a:rPr sz="1400" spc="-20" dirty="0">
                <a:cs typeface="Arial MT"/>
              </a:rPr>
              <a:t> </a:t>
            </a:r>
            <a:r>
              <a:rPr sz="1400" spc="-5" dirty="0">
                <a:cs typeface="Arial MT"/>
              </a:rPr>
              <a:t>with</a:t>
            </a:r>
            <a:r>
              <a:rPr sz="1400" spc="10" dirty="0">
                <a:cs typeface="Arial MT"/>
              </a:rPr>
              <a:t> </a:t>
            </a:r>
            <a:r>
              <a:rPr sz="1400" dirty="0">
                <a:cs typeface="Arial MT"/>
              </a:rPr>
              <a:t>fields.</a:t>
            </a:r>
            <a:endParaRPr lang="en-US" sz="1400" dirty="0">
              <a:cs typeface="Arial MT"/>
            </a:endParaRPr>
          </a:p>
          <a:p>
            <a:pPr marL="299085" indent="-287020">
              <a:lnSpc>
                <a:spcPct val="100000"/>
              </a:lnSpc>
              <a:spcBef>
                <a:spcPts val="105"/>
              </a:spcBef>
              <a:buChar char="•"/>
              <a:tabLst>
                <a:tab pos="299085" algn="l"/>
                <a:tab pos="299720" algn="l"/>
              </a:tabLst>
            </a:pPr>
            <a:r>
              <a:rPr lang="en-US" sz="1400" dirty="0">
                <a:cs typeface="Arial MT"/>
              </a:rPr>
              <a:t>User reviews dataset has </a:t>
            </a:r>
            <a:r>
              <a:rPr lang="en-US" sz="1400" dirty="0"/>
              <a:t>64295 </a:t>
            </a:r>
            <a:r>
              <a:rPr lang="en-US" sz="1400" spc="-5" dirty="0">
                <a:cs typeface="Arial MT"/>
              </a:rPr>
              <a:t>observation</a:t>
            </a:r>
            <a:r>
              <a:rPr lang="en-US" sz="1400" spc="-45" dirty="0">
                <a:cs typeface="Arial MT"/>
              </a:rPr>
              <a:t> </a:t>
            </a:r>
            <a:r>
              <a:rPr lang="en-US" sz="1400" dirty="0">
                <a:cs typeface="Arial MT"/>
              </a:rPr>
              <a:t>of data</a:t>
            </a:r>
            <a:r>
              <a:rPr lang="en-US" sz="1400" spc="-20" dirty="0">
                <a:cs typeface="Arial MT"/>
              </a:rPr>
              <a:t> </a:t>
            </a:r>
            <a:r>
              <a:rPr lang="en-US" sz="1400" spc="-5" dirty="0">
                <a:cs typeface="Arial MT"/>
              </a:rPr>
              <a:t>with</a:t>
            </a:r>
            <a:r>
              <a:rPr lang="en-US" sz="1400" spc="10" dirty="0">
                <a:cs typeface="Arial MT"/>
              </a:rPr>
              <a:t> </a:t>
            </a:r>
            <a:r>
              <a:rPr lang="en-US" sz="1400" dirty="0">
                <a:cs typeface="Arial MT"/>
              </a:rPr>
              <a:t>fields.</a:t>
            </a:r>
            <a:endParaRPr sz="1400" dirty="0">
              <a:cs typeface="Arial MT"/>
            </a:endParaRPr>
          </a:p>
          <a:p>
            <a:pPr marL="299085" indent="-287020">
              <a:lnSpc>
                <a:spcPct val="100000"/>
              </a:lnSpc>
              <a:buChar char="•"/>
              <a:tabLst>
                <a:tab pos="299085" algn="l"/>
                <a:tab pos="299720" algn="l"/>
              </a:tabLst>
            </a:pPr>
            <a:r>
              <a:rPr sz="1400" spc="-10" dirty="0">
                <a:cs typeface="Arial MT"/>
              </a:rPr>
              <a:t>Two</a:t>
            </a:r>
            <a:r>
              <a:rPr sz="1400" spc="-5" dirty="0">
                <a:cs typeface="Arial MT"/>
              </a:rPr>
              <a:t> </a:t>
            </a:r>
            <a:r>
              <a:rPr sz="1400" dirty="0">
                <a:cs typeface="Arial MT"/>
              </a:rPr>
              <a:t>data</a:t>
            </a:r>
            <a:r>
              <a:rPr sz="1400" spc="-30" dirty="0">
                <a:cs typeface="Arial MT"/>
              </a:rPr>
              <a:t> </a:t>
            </a:r>
            <a:r>
              <a:rPr sz="1400" dirty="0">
                <a:cs typeface="Arial MT"/>
              </a:rPr>
              <a:t>set</a:t>
            </a:r>
            <a:r>
              <a:rPr sz="1400" spc="-15" dirty="0">
                <a:cs typeface="Arial MT"/>
              </a:rPr>
              <a:t> </a:t>
            </a:r>
            <a:r>
              <a:rPr lang="en-US" sz="1400" spc="-15" dirty="0">
                <a:cs typeface="Arial MT"/>
              </a:rPr>
              <a:t>-</a:t>
            </a:r>
            <a:r>
              <a:rPr sz="1400" dirty="0">
                <a:cs typeface="Arial MT"/>
              </a:rPr>
              <a:t>1)</a:t>
            </a:r>
            <a:r>
              <a:rPr sz="1400" spc="-20" dirty="0">
                <a:cs typeface="Arial MT"/>
              </a:rPr>
              <a:t> </a:t>
            </a:r>
            <a:r>
              <a:rPr sz="1400" dirty="0">
                <a:cs typeface="Arial MT"/>
              </a:rPr>
              <a:t>play</a:t>
            </a:r>
            <a:r>
              <a:rPr sz="1400" spc="-20" dirty="0">
                <a:cs typeface="Arial MT"/>
              </a:rPr>
              <a:t> </a:t>
            </a:r>
            <a:r>
              <a:rPr sz="1400" dirty="0">
                <a:cs typeface="Arial MT"/>
              </a:rPr>
              <a:t>store</a:t>
            </a:r>
            <a:r>
              <a:rPr sz="1400" spc="-35" dirty="0">
                <a:cs typeface="Arial MT"/>
              </a:rPr>
              <a:t> </a:t>
            </a:r>
            <a:r>
              <a:rPr sz="1400" dirty="0">
                <a:cs typeface="Arial MT"/>
              </a:rPr>
              <a:t>data</a:t>
            </a:r>
            <a:r>
              <a:rPr sz="1400" spc="-35" dirty="0">
                <a:cs typeface="Arial MT"/>
              </a:rPr>
              <a:t> </a:t>
            </a:r>
            <a:r>
              <a:rPr sz="1400" dirty="0">
                <a:cs typeface="Arial MT"/>
              </a:rPr>
              <a:t>2)</a:t>
            </a:r>
            <a:r>
              <a:rPr sz="1400" spc="-10" dirty="0">
                <a:cs typeface="Arial MT"/>
              </a:rPr>
              <a:t> </a:t>
            </a:r>
            <a:r>
              <a:rPr sz="1400" dirty="0">
                <a:cs typeface="Arial MT"/>
              </a:rPr>
              <a:t>user</a:t>
            </a:r>
            <a:r>
              <a:rPr sz="1400" spc="-30" dirty="0">
                <a:cs typeface="Arial MT"/>
              </a:rPr>
              <a:t> </a:t>
            </a:r>
            <a:r>
              <a:rPr sz="1400" spc="-5" dirty="0">
                <a:cs typeface="Arial MT"/>
              </a:rPr>
              <a:t>reviews</a:t>
            </a:r>
            <a:endParaRPr sz="1400" dirty="0">
              <a:cs typeface="Arial MT"/>
            </a:endParaRPr>
          </a:p>
          <a:p>
            <a:pPr marL="299085" indent="-287020">
              <a:lnSpc>
                <a:spcPct val="100000"/>
              </a:lnSpc>
              <a:tabLst>
                <a:tab pos="299085" algn="l"/>
                <a:tab pos="299720" algn="l"/>
              </a:tabLst>
            </a:pPr>
            <a:r>
              <a:rPr lang="en-US" dirty="0">
                <a:cs typeface="Arial MT"/>
              </a:rPr>
              <a:t>    </a:t>
            </a:r>
            <a:r>
              <a:rPr b="1" dirty="0">
                <a:solidFill>
                  <a:schemeClr val="tx2"/>
                </a:solidFill>
                <a:cs typeface="Arial MT"/>
              </a:rPr>
              <a:t>List</a:t>
            </a:r>
            <a:r>
              <a:rPr b="1" spc="-40" dirty="0">
                <a:solidFill>
                  <a:schemeClr val="tx2"/>
                </a:solidFill>
                <a:cs typeface="Arial MT"/>
              </a:rPr>
              <a:t> </a:t>
            </a:r>
            <a:r>
              <a:rPr b="1" dirty="0">
                <a:solidFill>
                  <a:schemeClr val="tx2"/>
                </a:solidFill>
                <a:cs typeface="Arial MT"/>
              </a:rPr>
              <a:t>of</a:t>
            </a:r>
            <a:r>
              <a:rPr b="1" spc="-40" dirty="0">
                <a:solidFill>
                  <a:schemeClr val="tx2"/>
                </a:solidFill>
                <a:cs typeface="Arial MT"/>
              </a:rPr>
              <a:t> </a:t>
            </a:r>
            <a:r>
              <a:rPr b="1" dirty="0">
                <a:solidFill>
                  <a:schemeClr val="tx2"/>
                </a:solidFill>
                <a:cs typeface="Arial MT"/>
              </a:rPr>
              <a:t>fields</a:t>
            </a:r>
            <a:r>
              <a:rPr dirty="0">
                <a:solidFill>
                  <a:schemeClr val="tx2"/>
                </a:solidFill>
                <a:cs typeface="Arial MT"/>
              </a:rPr>
              <a:t>:</a:t>
            </a:r>
          </a:p>
        </p:txBody>
      </p:sp>
      <p:grpSp>
        <p:nvGrpSpPr>
          <p:cNvPr id="4" name="object 4"/>
          <p:cNvGrpSpPr/>
          <p:nvPr/>
        </p:nvGrpSpPr>
        <p:grpSpPr>
          <a:xfrm>
            <a:off x="685800" y="2038350"/>
            <a:ext cx="7620000" cy="2889885"/>
            <a:chOff x="964031" y="2121026"/>
            <a:chExt cx="7188200" cy="2889885"/>
          </a:xfrm>
        </p:grpSpPr>
        <p:sp>
          <p:nvSpPr>
            <p:cNvPr id="5" name="object 5"/>
            <p:cNvSpPr/>
            <p:nvPr/>
          </p:nvSpPr>
          <p:spPr>
            <a:xfrm>
              <a:off x="964031" y="2121026"/>
              <a:ext cx="7188200" cy="2877820"/>
            </a:xfrm>
            <a:custGeom>
              <a:avLst/>
              <a:gdLst/>
              <a:ahLst/>
              <a:cxnLst/>
              <a:rect l="l" t="t" r="r" b="b"/>
              <a:pathLst>
                <a:path w="7188200" h="2877820">
                  <a:moveTo>
                    <a:pt x="6350" y="0"/>
                  </a:moveTo>
                  <a:lnTo>
                    <a:pt x="6350" y="2877820"/>
                  </a:lnTo>
                </a:path>
                <a:path w="7188200" h="2877820">
                  <a:moveTo>
                    <a:pt x="7181621" y="0"/>
                  </a:moveTo>
                  <a:lnTo>
                    <a:pt x="7181621" y="2877820"/>
                  </a:lnTo>
                </a:path>
                <a:path w="7188200" h="2877820">
                  <a:moveTo>
                    <a:pt x="0" y="6350"/>
                  </a:moveTo>
                  <a:lnTo>
                    <a:pt x="7187971" y="6350"/>
                  </a:lnTo>
                </a:path>
                <a:path w="7188200" h="2877820">
                  <a:moveTo>
                    <a:pt x="0" y="2871470"/>
                  </a:moveTo>
                  <a:lnTo>
                    <a:pt x="7187971" y="2871470"/>
                  </a:lnTo>
                </a:path>
              </a:pathLst>
            </a:custGeom>
            <a:ln w="12700">
              <a:solidFill>
                <a:srgbClr val="CC0000"/>
              </a:solidFill>
            </a:ln>
          </p:spPr>
          <p:txBody>
            <a:bodyPr wrap="square" lIns="0" tIns="0" rIns="0" bIns="0" rtlCol="0"/>
            <a:lstStyle/>
            <a:p>
              <a:endParaRPr/>
            </a:p>
          </p:txBody>
        </p:sp>
        <p:sp>
          <p:nvSpPr>
            <p:cNvPr id="6" name="object 6"/>
            <p:cNvSpPr/>
            <p:nvPr/>
          </p:nvSpPr>
          <p:spPr>
            <a:xfrm>
              <a:off x="4408932" y="2127503"/>
              <a:ext cx="0" cy="2883535"/>
            </a:xfrm>
            <a:custGeom>
              <a:avLst/>
              <a:gdLst/>
              <a:ahLst/>
              <a:cxnLst/>
              <a:rect l="l" t="t" r="r" b="b"/>
              <a:pathLst>
                <a:path h="2883535">
                  <a:moveTo>
                    <a:pt x="0" y="0"/>
                  </a:moveTo>
                  <a:lnTo>
                    <a:pt x="0" y="2883154"/>
                  </a:lnTo>
                </a:path>
              </a:pathLst>
            </a:custGeom>
            <a:ln w="9525">
              <a:solidFill>
                <a:srgbClr val="FDA839"/>
              </a:solidFill>
            </a:ln>
          </p:spPr>
          <p:txBody>
            <a:bodyPr wrap="square" lIns="0" tIns="0" rIns="0" bIns="0" rtlCol="0"/>
            <a:lstStyle/>
            <a:p>
              <a:endParaRPr/>
            </a:p>
          </p:txBody>
        </p:sp>
      </p:grpSp>
      <p:sp>
        <p:nvSpPr>
          <p:cNvPr id="7" name="object 7"/>
          <p:cNvSpPr txBox="1"/>
          <p:nvPr/>
        </p:nvSpPr>
        <p:spPr>
          <a:xfrm>
            <a:off x="914400" y="2038350"/>
            <a:ext cx="1981200" cy="2813591"/>
          </a:xfrm>
          <a:prstGeom prst="rect">
            <a:avLst/>
          </a:prstGeom>
        </p:spPr>
        <p:txBody>
          <a:bodyPr vert="horz" wrap="square" lIns="0" tIns="12700" rIns="0" bIns="0" rtlCol="0">
            <a:spAutoFit/>
          </a:bodyPr>
          <a:lstStyle/>
          <a:p>
            <a:pPr marL="286385" indent="-287020">
              <a:lnSpc>
                <a:spcPct val="100000"/>
              </a:lnSpc>
              <a:spcBef>
                <a:spcPts val="100"/>
              </a:spcBef>
              <a:buClr>
                <a:srgbClr val="000000"/>
              </a:buClr>
              <a:buFont typeface="Wingdings"/>
              <a:buChar char=""/>
              <a:tabLst>
                <a:tab pos="286385" algn="l"/>
                <a:tab pos="287020" algn="l"/>
              </a:tabLst>
            </a:pPr>
            <a:r>
              <a:rPr sz="1400" spc="-5" dirty="0">
                <a:latin typeface="Arial MT"/>
                <a:cs typeface="Arial MT"/>
              </a:rPr>
              <a:t>App</a:t>
            </a:r>
            <a:endParaRPr sz="1400" dirty="0">
              <a:latin typeface="Arial MT"/>
              <a:cs typeface="Arial MT"/>
            </a:endParaRPr>
          </a:p>
          <a:p>
            <a:pPr marL="286385" indent="-287020">
              <a:lnSpc>
                <a:spcPct val="100000"/>
              </a:lnSpc>
              <a:spcBef>
                <a:spcPts val="5"/>
              </a:spcBef>
              <a:buClr>
                <a:srgbClr val="000000"/>
              </a:buClr>
              <a:buFont typeface="Wingdings"/>
              <a:buChar char=""/>
              <a:tabLst>
                <a:tab pos="286385" algn="l"/>
                <a:tab pos="287020" algn="l"/>
              </a:tabLst>
            </a:pPr>
            <a:r>
              <a:rPr sz="1400" dirty="0">
                <a:latin typeface="Arial MT"/>
                <a:cs typeface="Arial MT"/>
              </a:rPr>
              <a:t>Category</a:t>
            </a:r>
          </a:p>
          <a:p>
            <a:pPr marL="286385" indent="-287020">
              <a:lnSpc>
                <a:spcPct val="100000"/>
              </a:lnSpc>
              <a:buClr>
                <a:srgbClr val="000000"/>
              </a:buClr>
              <a:buFont typeface="Wingdings"/>
              <a:buChar char=""/>
              <a:tabLst>
                <a:tab pos="286385" algn="l"/>
                <a:tab pos="287020" algn="l"/>
              </a:tabLst>
            </a:pPr>
            <a:r>
              <a:rPr sz="1400" dirty="0">
                <a:latin typeface="Arial MT"/>
                <a:cs typeface="Arial MT"/>
              </a:rPr>
              <a:t>Rating</a:t>
            </a:r>
          </a:p>
          <a:p>
            <a:pPr marL="286385" indent="-287020">
              <a:lnSpc>
                <a:spcPct val="100000"/>
              </a:lnSpc>
              <a:buClr>
                <a:srgbClr val="000000"/>
              </a:buClr>
              <a:buFont typeface="Wingdings"/>
              <a:buChar char=""/>
              <a:tabLst>
                <a:tab pos="286385" algn="l"/>
                <a:tab pos="287020" algn="l"/>
              </a:tabLst>
            </a:pPr>
            <a:r>
              <a:rPr sz="1400" spc="-10" dirty="0">
                <a:latin typeface="Arial MT"/>
                <a:cs typeface="Arial MT"/>
              </a:rPr>
              <a:t>Reviews</a:t>
            </a:r>
            <a:endParaRPr sz="1400" dirty="0">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latin typeface="Arial MT"/>
                <a:cs typeface="Arial MT"/>
              </a:rPr>
              <a:t>Size</a:t>
            </a:r>
          </a:p>
          <a:p>
            <a:pPr marL="286385" indent="-287020">
              <a:lnSpc>
                <a:spcPct val="100000"/>
              </a:lnSpc>
              <a:buClr>
                <a:srgbClr val="000000"/>
              </a:buClr>
              <a:buFont typeface="Wingdings"/>
              <a:buChar char=""/>
              <a:tabLst>
                <a:tab pos="286385" algn="l"/>
                <a:tab pos="287020" algn="l"/>
              </a:tabLst>
            </a:pPr>
            <a:r>
              <a:rPr sz="1400" dirty="0">
                <a:latin typeface="Arial MT"/>
                <a:cs typeface="Arial MT"/>
              </a:rPr>
              <a:t>Installs</a:t>
            </a:r>
          </a:p>
          <a:p>
            <a:pPr marL="286385" indent="-287020">
              <a:lnSpc>
                <a:spcPct val="100000"/>
              </a:lnSpc>
              <a:buClr>
                <a:srgbClr val="000000"/>
              </a:buClr>
              <a:buFont typeface="Wingdings"/>
              <a:buChar char=""/>
              <a:tabLst>
                <a:tab pos="286385" algn="l"/>
                <a:tab pos="287020" algn="l"/>
              </a:tabLst>
            </a:pPr>
            <a:r>
              <a:rPr sz="1400" spc="-10" dirty="0">
                <a:latin typeface="Arial MT"/>
                <a:cs typeface="Arial MT"/>
              </a:rPr>
              <a:t>Type</a:t>
            </a:r>
            <a:endParaRPr sz="1400" dirty="0">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latin typeface="Arial MT"/>
                <a:cs typeface="Arial MT"/>
              </a:rPr>
              <a:t>Price</a:t>
            </a:r>
          </a:p>
          <a:p>
            <a:pPr marL="286385" indent="-287020">
              <a:lnSpc>
                <a:spcPct val="100000"/>
              </a:lnSpc>
              <a:buClr>
                <a:srgbClr val="000000"/>
              </a:buClr>
              <a:buFont typeface="Wingdings"/>
              <a:buChar char=""/>
              <a:tabLst>
                <a:tab pos="286385" algn="l"/>
                <a:tab pos="287020" algn="l"/>
              </a:tabLst>
            </a:pPr>
            <a:r>
              <a:rPr sz="1400" dirty="0">
                <a:latin typeface="Arial MT"/>
                <a:cs typeface="Arial MT"/>
              </a:rPr>
              <a:t>Content</a:t>
            </a:r>
            <a:r>
              <a:rPr sz="1400" spc="-65" dirty="0">
                <a:latin typeface="Arial MT"/>
                <a:cs typeface="Arial MT"/>
              </a:rPr>
              <a:t> </a:t>
            </a:r>
            <a:r>
              <a:rPr sz="1400" dirty="0">
                <a:latin typeface="Arial MT"/>
                <a:cs typeface="Arial MT"/>
              </a:rPr>
              <a:t>rating</a:t>
            </a:r>
          </a:p>
          <a:p>
            <a:pPr marL="286385" indent="-287020">
              <a:lnSpc>
                <a:spcPct val="100000"/>
              </a:lnSpc>
              <a:buClr>
                <a:srgbClr val="000000"/>
              </a:buClr>
              <a:buFont typeface="Wingdings"/>
              <a:buChar char=""/>
              <a:tabLst>
                <a:tab pos="286385" algn="l"/>
                <a:tab pos="287020" algn="l"/>
              </a:tabLst>
            </a:pPr>
            <a:r>
              <a:rPr sz="1400" spc="-5" dirty="0">
                <a:latin typeface="Arial MT"/>
                <a:cs typeface="Arial MT"/>
              </a:rPr>
              <a:t>Genres</a:t>
            </a:r>
            <a:endParaRPr sz="1400" dirty="0">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latin typeface="Arial MT"/>
                <a:cs typeface="Arial MT"/>
              </a:rPr>
              <a:t>Last</a:t>
            </a:r>
            <a:r>
              <a:rPr sz="1400" spc="-55" dirty="0">
                <a:latin typeface="Arial MT"/>
                <a:cs typeface="Arial MT"/>
              </a:rPr>
              <a:t> </a:t>
            </a:r>
            <a:r>
              <a:rPr sz="1400" dirty="0">
                <a:latin typeface="Arial MT"/>
                <a:cs typeface="Arial MT"/>
              </a:rPr>
              <a:t>updated</a:t>
            </a:r>
          </a:p>
          <a:p>
            <a:pPr marL="286385" indent="-287020">
              <a:lnSpc>
                <a:spcPct val="100000"/>
              </a:lnSpc>
              <a:buClr>
                <a:srgbClr val="000000"/>
              </a:buClr>
              <a:buFont typeface="Wingdings"/>
              <a:buChar char=""/>
              <a:tabLst>
                <a:tab pos="286385" algn="l"/>
                <a:tab pos="287020" algn="l"/>
              </a:tabLst>
            </a:pPr>
            <a:r>
              <a:rPr sz="1400" dirty="0">
                <a:latin typeface="Arial MT"/>
                <a:cs typeface="Arial MT"/>
              </a:rPr>
              <a:t>Current</a:t>
            </a:r>
            <a:r>
              <a:rPr sz="1400" spc="-65" dirty="0">
                <a:latin typeface="Arial MT"/>
                <a:cs typeface="Arial MT"/>
              </a:rPr>
              <a:t> </a:t>
            </a:r>
            <a:r>
              <a:rPr sz="1400" spc="-5" dirty="0">
                <a:latin typeface="Arial MT"/>
                <a:cs typeface="Arial MT"/>
              </a:rPr>
              <a:t>version</a:t>
            </a:r>
            <a:endParaRPr sz="1400" dirty="0">
              <a:latin typeface="Arial MT"/>
              <a:cs typeface="Arial MT"/>
            </a:endParaRPr>
          </a:p>
          <a:p>
            <a:pPr marL="286385" indent="-287020">
              <a:lnSpc>
                <a:spcPct val="100000"/>
              </a:lnSpc>
              <a:buClr>
                <a:srgbClr val="000000"/>
              </a:buClr>
              <a:buFont typeface="Wingdings"/>
              <a:buChar char=""/>
              <a:tabLst>
                <a:tab pos="286385" algn="l"/>
                <a:tab pos="287020" algn="l"/>
                <a:tab pos="1827530" algn="l"/>
              </a:tabLst>
            </a:pPr>
            <a:r>
              <a:rPr sz="1400" spc="-5" dirty="0">
                <a:latin typeface="Arial MT"/>
                <a:cs typeface="Arial MT"/>
              </a:rPr>
              <a:t>Android</a:t>
            </a:r>
            <a:r>
              <a:rPr sz="1400" spc="-65" dirty="0">
                <a:latin typeface="Arial MT"/>
                <a:cs typeface="Arial MT"/>
              </a:rPr>
              <a:t> </a:t>
            </a:r>
            <a:r>
              <a:rPr sz="1400" spc="-5" dirty="0">
                <a:latin typeface="Arial MT"/>
                <a:cs typeface="Arial MT"/>
              </a:rPr>
              <a:t>versi</a:t>
            </a:r>
            <a:r>
              <a:rPr sz="1400" strike="sngStrike" spc="-5" dirty="0">
                <a:latin typeface="Arial MT"/>
                <a:cs typeface="Arial MT"/>
              </a:rPr>
              <a:t>on</a:t>
            </a:r>
            <a:r>
              <a:rPr sz="1400" strike="sngStrike" spc="-5" dirty="0">
                <a:solidFill>
                  <a:srgbClr val="6F2F9F"/>
                </a:solidFill>
                <a:latin typeface="Arial MT"/>
                <a:cs typeface="Arial MT"/>
              </a:rPr>
              <a:t>	</a:t>
            </a:r>
            <a:endParaRPr sz="1400" dirty="0">
              <a:latin typeface="Arial MT"/>
              <a:cs typeface="Arial MT"/>
            </a:endParaRPr>
          </a:p>
        </p:txBody>
      </p:sp>
      <p:sp>
        <p:nvSpPr>
          <p:cNvPr id="8" name="object 8"/>
          <p:cNvSpPr txBox="1"/>
          <p:nvPr/>
        </p:nvSpPr>
        <p:spPr>
          <a:xfrm>
            <a:off x="3200400" y="3257550"/>
            <a:ext cx="1219200" cy="228268"/>
          </a:xfrm>
          <a:prstGeom prst="rect">
            <a:avLst/>
          </a:prstGeom>
        </p:spPr>
        <p:txBody>
          <a:bodyPr vert="horz" wrap="square" lIns="0" tIns="12700" rIns="0" bIns="0" rtlCol="0">
            <a:spAutoFit/>
          </a:bodyPr>
          <a:lstStyle/>
          <a:p>
            <a:pPr marR="5080" algn="just">
              <a:lnSpc>
                <a:spcPct val="100000"/>
              </a:lnSpc>
              <a:spcBef>
                <a:spcPts val="100"/>
              </a:spcBef>
            </a:pPr>
            <a:r>
              <a:rPr sz="1400" b="1" dirty="0" err="1">
                <a:solidFill>
                  <a:schemeClr val="tx2"/>
                </a:solidFill>
                <a:latin typeface="Arial MT"/>
                <a:cs typeface="Arial MT"/>
              </a:rPr>
              <a:t>Playstore</a:t>
            </a:r>
            <a:r>
              <a:rPr sz="1400" b="1" dirty="0">
                <a:solidFill>
                  <a:schemeClr val="tx2"/>
                </a:solidFill>
                <a:latin typeface="Arial MT"/>
                <a:cs typeface="Arial MT"/>
              </a:rPr>
              <a:t> data</a:t>
            </a:r>
          </a:p>
        </p:txBody>
      </p:sp>
      <p:sp>
        <p:nvSpPr>
          <p:cNvPr id="9" name="object 9"/>
          <p:cNvSpPr txBox="1"/>
          <p:nvPr/>
        </p:nvSpPr>
        <p:spPr>
          <a:xfrm>
            <a:off x="4636008" y="2904236"/>
            <a:ext cx="2018030" cy="1093470"/>
          </a:xfrm>
          <a:prstGeom prst="rect">
            <a:avLst/>
          </a:prstGeom>
        </p:spPr>
        <p:txBody>
          <a:bodyPr vert="horz" wrap="square" lIns="0" tIns="12700" rIns="0" bIns="0" rtlCol="0">
            <a:spAutoFit/>
          </a:bodyPr>
          <a:lstStyle/>
          <a:p>
            <a:pPr marL="286385" indent="-287020">
              <a:lnSpc>
                <a:spcPct val="100000"/>
              </a:lnSpc>
              <a:spcBef>
                <a:spcPts val="100"/>
              </a:spcBef>
              <a:buClr>
                <a:srgbClr val="000000"/>
              </a:buClr>
              <a:buFont typeface="Wingdings"/>
              <a:buChar char=""/>
              <a:tabLst>
                <a:tab pos="286385" algn="l"/>
                <a:tab pos="287020" algn="l"/>
              </a:tabLst>
            </a:pPr>
            <a:r>
              <a:rPr sz="1400" spc="-5" dirty="0">
                <a:latin typeface="Arial MT"/>
                <a:cs typeface="Arial MT"/>
              </a:rPr>
              <a:t>App</a:t>
            </a:r>
            <a:endParaRPr sz="1400" dirty="0">
              <a:latin typeface="Arial MT"/>
              <a:cs typeface="Arial MT"/>
            </a:endParaRPr>
          </a:p>
          <a:p>
            <a:pPr marL="286385" indent="-287020">
              <a:lnSpc>
                <a:spcPct val="100000"/>
              </a:lnSpc>
              <a:spcBef>
                <a:spcPts val="5"/>
              </a:spcBef>
              <a:buClr>
                <a:srgbClr val="000000"/>
              </a:buClr>
              <a:buFont typeface="Wingdings"/>
              <a:buChar char=""/>
              <a:tabLst>
                <a:tab pos="286385" algn="l"/>
                <a:tab pos="287020" algn="l"/>
              </a:tabLst>
            </a:pPr>
            <a:r>
              <a:rPr sz="1400" spc="-5" dirty="0">
                <a:latin typeface="Arial MT"/>
                <a:cs typeface="Arial MT"/>
              </a:rPr>
              <a:t>Translated</a:t>
            </a:r>
            <a:r>
              <a:rPr sz="1400" spc="-60" dirty="0">
                <a:latin typeface="Arial MT"/>
                <a:cs typeface="Arial MT"/>
              </a:rPr>
              <a:t> </a:t>
            </a:r>
            <a:r>
              <a:rPr sz="1400" spc="-5" dirty="0">
                <a:latin typeface="Arial MT"/>
                <a:cs typeface="Arial MT"/>
              </a:rPr>
              <a:t>review</a:t>
            </a:r>
            <a:endParaRPr sz="1400" dirty="0">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latin typeface="Arial MT"/>
                <a:cs typeface="Arial MT"/>
              </a:rPr>
              <a:t>Sentiment</a:t>
            </a:r>
          </a:p>
          <a:p>
            <a:pPr marL="286385" indent="-287020">
              <a:lnSpc>
                <a:spcPct val="100000"/>
              </a:lnSpc>
              <a:buClr>
                <a:srgbClr val="000000"/>
              </a:buClr>
              <a:buFont typeface="Wingdings"/>
              <a:buChar char=""/>
              <a:tabLst>
                <a:tab pos="286385" algn="l"/>
                <a:tab pos="287020" algn="l"/>
              </a:tabLst>
            </a:pPr>
            <a:r>
              <a:rPr sz="1400" dirty="0">
                <a:latin typeface="Arial MT"/>
                <a:cs typeface="Arial MT"/>
              </a:rPr>
              <a:t>Sentiment</a:t>
            </a:r>
            <a:r>
              <a:rPr sz="1400" spc="-75" dirty="0">
                <a:latin typeface="Arial MT"/>
                <a:cs typeface="Arial MT"/>
              </a:rPr>
              <a:t> </a:t>
            </a:r>
            <a:r>
              <a:rPr sz="1400" dirty="0">
                <a:latin typeface="Arial MT"/>
                <a:cs typeface="Arial MT"/>
              </a:rPr>
              <a:t>polarity</a:t>
            </a:r>
          </a:p>
          <a:p>
            <a:pPr marL="286385" indent="-287020">
              <a:lnSpc>
                <a:spcPct val="100000"/>
              </a:lnSpc>
              <a:buClr>
                <a:srgbClr val="000000"/>
              </a:buClr>
              <a:buFont typeface="Wingdings"/>
              <a:buChar char=""/>
              <a:tabLst>
                <a:tab pos="286385" algn="l"/>
                <a:tab pos="287020" algn="l"/>
              </a:tabLst>
            </a:pPr>
            <a:r>
              <a:rPr sz="1400" dirty="0">
                <a:latin typeface="Arial MT"/>
                <a:cs typeface="Arial MT"/>
              </a:rPr>
              <a:t>Sentiment</a:t>
            </a:r>
            <a:r>
              <a:rPr sz="1400" spc="-65" dirty="0">
                <a:latin typeface="Arial MT"/>
                <a:cs typeface="Arial MT"/>
              </a:rPr>
              <a:t> </a:t>
            </a:r>
            <a:r>
              <a:rPr sz="1400" spc="-5" dirty="0">
                <a:latin typeface="Arial MT"/>
                <a:cs typeface="Arial MT"/>
              </a:rPr>
              <a:t>subjectivity</a:t>
            </a:r>
            <a:endParaRPr sz="1400" dirty="0">
              <a:latin typeface="Arial MT"/>
              <a:cs typeface="Arial MT"/>
            </a:endParaRPr>
          </a:p>
        </p:txBody>
      </p:sp>
      <p:sp>
        <p:nvSpPr>
          <p:cNvPr id="10" name="object 10"/>
          <p:cNvSpPr/>
          <p:nvPr/>
        </p:nvSpPr>
        <p:spPr>
          <a:xfrm>
            <a:off x="6624828" y="2985516"/>
            <a:ext cx="588645" cy="960119"/>
          </a:xfrm>
          <a:custGeom>
            <a:avLst/>
            <a:gdLst/>
            <a:ahLst/>
            <a:cxnLst/>
            <a:rect l="l" t="t" r="r" b="b"/>
            <a:pathLst>
              <a:path w="588645" h="960120">
                <a:moveTo>
                  <a:pt x="0" y="0"/>
                </a:moveTo>
                <a:lnTo>
                  <a:pt x="78187" y="1752"/>
                </a:lnTo>
                <a:lnTo>
                  <a:pt x="148448" y="6698"/>
                </a:lnTo>
                <a:lnTo>
                  <a:pt x="207978" y="14366"/>
                </a:lnTo>
                <a:lnTo>
                  <a:pt x="253971" y="24289"/>
                </a:lnTo>
                <a:lnTo>
                  <a:pt x="294131" y="49021"/>
                </a:lnTo>
                <a:lnTo>
                  <a:pt x="294131" y="431038"/>
                </a:lnTo>
                <a:lnTo>
                  <a:pt x="304639" y="444061"/>
                </a:lnTo>
                <a:lnTo>
                  <a:pt x="380285" y="465693"/>
                </a:lnTo>
                <a:lnTo>
                  <a:pt x="439815" y="473361"/>
                </a:lnTo>
                <a:lnTo>
                  <a:pt x="510076" y="478307"/>
                </a:lnTo>
                <a:lnTo>
                  <a:pt x="588264" y="480059"/>
                </a:lnTo>
                <a:lnTo>
                  <a:pt x="510076" y="481812"/>
                </a:lnTo>
                <a:lnTo>
                  <a:pt x="439815" y="486758"/>
                </a:lnTo>
                <a:lnTo>
                  <a:pt x="380285" y="494426"/>
                </a:lnTo>
                <a:lnTo>
                  <a:pt x="334292" y="504349"/>
                </a:lnTo>
                <a:lnTo>
                  <a:pt x="294131" y="529082"/>
                </a:lnTo>
                <a:lnTo>
                  <a:pt x="294131" y="911097"/>
                </a:lnTo>
                <a:lnTo>
                  <a:pt x="283624" y="924130"/>
                </a:lnTo>
                <a:lnTo>
                  <a:pt x="253971" y="935841"/>
                </a:lnTo>
                <a:lnTo>
                  <a:pt x="207978" y="945762"/>
                </a:lnTo>
                <a:lnTo>
                  <a:pt x="148448" y="953427"/>
                </a:lnTo>
                <a:lnTo>
                  <a:pt x="78187" y="958369"/>
                </a:lnTo>
                <a:lnTo>
                  <a:pt x="0" y="960119"/>
                </a:lnTo>
              </a:path>
            </a:pathLst>
          </a:custGeom>
          <a:ln w="9525">
            <a:solidFill>
              <a:srgbClr val="FDA839"/>
            </a:solidFill>
          </a:ln>
        </p:spPr>
        <p:txBody>
          <a:bodyPr wrap="square" lIns="0" tIns="0" rIns="0" bIns="0" rtlCol="0"/>
          <a:lstStyle/>
          <a:p>
            <a:endParaRPr/>
          </a:p>
        </p:txBody>
      </p:sp>
      <p:sp>
        <p:nvSpPr>
          <p:cNvPr id="11" name="object 11"/>
          <p:cNvSpPr txBox="1"/>
          <p:nvPr/>
        </p:nvSpPr>
        <p:spPr>
          <a:xfrm>
            <a:off x="7239000" y="3262071"/>
            <a:ext cx="990600" cy="444352"/>
          </a:xfrm>
          <a:prstGeom prst="rect">
            <a:avLst/>
          </a:prstGeom>
        </p:spPr>
        <p:txBody>
          <a:bodyPr vert="horz" wrap="square" lIns="0" tIns="13335" rIns="0" bIns="0" rtlCol="0">
            <a:spAutoFit/>
          </a:bodyPr>
          <a:lstStyle/>
          <a:p>
            <a:pPr>
              <a:lnSpc>
                <a:spcPct val="100000"/>
              </a:lnSpc>
              <a:spcBef>
                <a:spcPts val="105"/>
              </a:spcBef>
            </a:pPr>
            <a:r>
              <a:rPr sz="1400" b="1" dirty="0">
                <a:solidFill>
                  <a:schemeClr val="tx2"/>
                </a:solidFill>
                <a:latin typeface="Arial MT"/>
                <a:cs typeface="Arial MT"/>
              </a:rPr>
              <a:t>User</a:t>
            </a:r>
            <a:r>
              <a:rPr lang="en-US" sz="1400" b="1" dirty="0">
                <a:solidFill>
                  <a:schemeClr val="tx2"/>
                </a:solidFill>
                <a:latin typeface="Arial MT"/>
                <a:cs typeface="Arial MT"/>
              </a:rPr>
              <a:t> </a:t>
            </a:r>
            <a:r>
              <a:rPr sz="1400" b="1" dirty="0">
                <a:solidFill>
                  <a:schemeClr val="tx2"/>
                </a:solidFill>
                <a:latin typeface="Arial MT"/>
                <a:cs typeface="Arial MT"/>
              </a:rPr>
              <a:t>re</a:t>
            </a:r>
            <a:r>
              <a:rPr sz="1400" b="1" spc="-20" dirty="0">
                <a:solidFill>
                  <a:schemeClr val="tx2"/>
                </a:solidFill>
                <a:latin typeface="Arial MT"/>
                <a:cs typeface="Arial MT"/>
              </a:rPr>
              <a:t>v</a:t>
            </a:r>
            <a:r>
              <a:rPr sz="1400" b="1" dirty="0">
                <a:solidFill>
                  <a:schemeClr val="tx2"/>
                </a:solidFill>
                <a:latin typeface="Arial MT"/>
                <a:cs typeface="Arial MT"/>
              </a:rPr>
              <a:t>ie</a:t>
            </a:r>
            <a:r>
              <a:rPr sz="1400" b="1" spc="-20" dirty="0">
                <a:solidFill>
                  <a:schemeClr val="tx2"/>
                </a:solidFill>
                <a:latin typeface="Arial MT"/>
                <a:cs typeface="Arial MT"/>
              </a:rPr>
              <a:t>w</a:t>
            </a:r>
            <a:r>
              <a:rPr sz="1400" b="1" dirty="0">
                <a:solidFill>
                  <a:schemeClr val="tx2"/>
                </a:solidFill>
                <a:latin typeface="Arial MT"/>
                <a:cs typeface="Arial MT"/>
              </a:rPr>
              <a:t>s</a:t>
            </a:r>
          </a:p>
        </p:txBody>
      </p:sp>
      <p:pic>
        <p:nvPicPr>
          <p:cNvPr id="12" name="object 12"/>
          <p:cNvPicPr/>
          <p:nvPr/>
        </p:nvPicPr>
        <p:blipFill>
          <a:blip r:embed="rId2" cstate="print"/>
          <a:stretch>
            <a:fillRect/>
          </a:stretch>
        </p:blipFill>
        <p:spPr>
          <a:xfrm>
            <a:off x="4038600" y="438150"/>
            <a:ext cx="533400" cy="457200"/>
          </a:xfrm>
          <a:prstGeom prst="rect">
            <a:avLst/>
          </a:prstGeom>
        </p:spPr>
      </p:pic>
      <p:sp>
        <p:nvSpPr>
          <p:cNvPr id="14" name="object 10"/>
          <p:cNvSpPr/>
          <p:nvPr/>
        </p:nvSpPr>
        <p:spPr>
          <a:xfrm>
            <a:off x="2514600" y="2114550"/>
            <a:ext cx="664845" cy="2590800"/>
          </a:xfrm>
          <a:custGeom>
            <a:avLst/>
            <a:gdLst/>
            <a:ahLst/>
            <a:cxnLst/>
            <a:rect l="l" t="t" r="r" b="b"/>
            <a:pathLst>
              <a:path w="588645" h="960120">
                <a:moveTo>
                  <a:pt x="0" y="0"/>
                </a:moveTo>
                <a:lnTo>
                  <a:pt x="78187" y="1752"/>
                </a:lnTo>
                <a:lnTo>
                  <a:pt x="148448" y="6698"/>
                </a:lnTo>
                <a:lnTo>
                  <a:pt x="207978" y="14366"/>
                </a:lnTo>
                <a:lnTo>
                  <a:pt x="253971" y="24289"/>
                </a:lnTo>
                <a:lnTo>
                  <a:pt x="294131" y="49021"/>
                </a:lnTo>
                <a:lnTo>
                  <a:pt x="294131" y="431038"/>
                </a:lnTo>
                <a:lnTo>
                  <a:pt x="304639" y="444061"/>
                </a:lnTo>
                <a:lnTo>
                  <a:pt x="380285" y="465693"/>
                </a:lnTo>
                <a:lnTo>
                  <a:pt x="439815" y="473361"/>
                </a:lnTo>
                <a:lnTo>
                  <a:pt x="510076" y="478307"/>
                </a:lnTo>
                <a:lnTo>
                  <a:pt x="588264" y="480059"/>
                </a:lnTo>
                <a:lnTo>
                  <a:pt x="510076" y="481812"/>
                </a:lnTo>
                <a:lnTo>
                  <a:pt x="439815" y="486758"/>
                </a:lnTo>
                <a:lnTo>
                  <a:pt x="380285" y="494426"/>
                </a:lnTo>
                <a:lnTo>
                  <a:pt x="334292" y="504349"/>
                </a:lnTo>
                <a:lnTo>
                  <a:pt x="294131" y="529082"/>
                </a:lnTo>
                <a:lnTo>
                  <a:pt x="294131" y="911097"/>
                </a:lnTo>
                <a:lnTo>
                  <a:pt x="283624" y="924130"/>
                </a:lnTo>
                <a:lnTo>
                  <a:pt x="253971" y="935841"/>
                </a:lnTo>
                <a:lnTo>
                  <a:pt x="207978" y="945762"/>
                </a:lnTo>
                <a:lnTo>
                  <a:pt x="148448" y="953427"/>
                </a:lnTo>
                <a:lnTo>
                  <a:pt x="78187" y="958369"/>
                </a:lnTo>
                <a:lnTo>
                  <a:pt x="0" y="960119"/>
                </a:lnTo>
              </a:path>
            </a:pathLst>
          </a:custGeom>
          <a:ln w="9525">
            <a:solidFill>
              <a:srgbClr val="FDA839"/>
            </a:solidFill>
          </a:ln>
        </p:spPr>
        <p:txBody>
          <a:bodyPr wrap="square" lIns="0" tIns="0" rIns="0" bIns="0" rtlCol="0"/>
          <a:lstStyle/>
          <a:p>
            <a:endParaRPr>
              <a:solidFill>
                <a:schemeClr val="accent1">
                  <a:lumMod val="50000"/>
                </a:schemeClr>
              </a:solidFill>
            </a:endParaRPr>
          </a:p>
        </p:txBody>
      </p:sp>
      <p:pic>
        <p:nvPicPr>
          <p:cNvPr id="15" name="object 4"/>
          <p:cNvPicPr/>
          <p:nvPr/>
        </p:nvPicPr>
        <p:blipFill>
          <a:blip r:embed="rId3" cstate="print"/>
          <a:stretch>
            <a:fillRect/>
          </a:stretch>
        </p:blipFill>
        <p:spPr>
          <a:xfrm>
            <a:off x="7924800" y="57150"/>
            <a:ext cx="466344" cy="457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61950"/>
            <a:ext cx="5370830" cy="875240"/>
          </a:xfrm>
          <a:prstGeom prst="rect">
            <a:avLst/>
          </a:prstGeom>
        </p:spPr>
        <p:txBody>
          <a:bodyPr vert="horz" wrap="square" lIns="0" tIns="13335" rIns="0" bIns="0" rtlCol="0">
            <a:spAutoFit/>
          </a:bodyPr>
          <a:lstStyle/>
          <a:p>
            <a:pPr marL="12700">
              <a:spcBef>
                <a:spcPts val="105"/>
              </a:spcBef>
            </a:pPr>
            <a:r>
              <a:rPr lang="en-US" sz="2800" b="0" spc="-5" dirty="0">
                <a:solidFill>
                  <a:srgbClr val="C00000"/>
                </a:solidFill>
                <a:latin typeface="MS Gothic"/>
                <a:cs typeface="MS Gothic"/>
              </a:rPr>
              <a:t> </a:t>
            </a:r>
            <a:r>
              <a:rPr lang="en-US" sz="2800" dirty="0">
                <a:solidFill>
                  <a:schemeClr val="tx2"/>
                </a:solidFill>
              </a:rPr>
              <a:t>Cleanse and validate data</a:t>
            </a:r>
            <a:br>
              <a:rPr lang="en-US" sz="2800" dirty="0">
                <a:solidFill>
                  <a:srgbClr val="C00000"/>
                </a:solidFill>
              </a:rPr>
            </a:br>
            <a:endParaRPr sz="2800" dirty="0">
              <a:solidFill>
                <a:srgbClr val="C00000"/>
              </a:solidFill>
              <a:latin typeface="MS Gothic"/>
              <a:cs typeface="MS Gothic"/>
            </a:endParaRPr>
          </a:p>
        </p:txBody>
      </p:sp>
      <p:graphicFrame>
        <p:nvGraphicFramePr>
          <p:cNvPr id="8" name="Diagram 7"/>
          <p:cNvGraphicFramePr/>
          <p:nvPr>
            <p:extLst>
              <p:ext uri="{D42A27DB-BD31-4B8C-83A1-F6EECF244321}">
                <p14:modId xmlns:p14="http://schemas.microsoft.com/office/powerpoint/2010/main" val="4049760750"/>
              </p:ext>
            </p:extLst>
          </p:nvPr>
        </p:nvGraphicFramePr>
        <p:xfrm>
          <a:off x="609600" y="1123950"/>
          <a:ext cx="7924800" cy="2875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242" name="AutoShape 2" descr="Google Play Store Analysis (EDA). The objective of this project is to… | by  Ritika Singh | Jovian — Data Science and Machine Learn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object 4"/>
          <p:cNvPicPr/>
          <p:nvPr/>
        </p:nvPicPr>
        <p:blipFill>
          <a:blip r:embed="rId7" cstate="print"/>
          <a:stretch>
            <a:fillRect/>
          </a:stretch>
        </p:blipFill>
        <p:spPr>
          <a:xfrm>
            <a:off x="7924800" y="57150"/>
            <a:ext cx="466344" cy="457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4960</TotalTime>
  <Words>1762</Words>
  <Application>Microsoft Office PowerPoint</Application>
  <PresentationFormat>On-screen Show (16:9)</PresentationFormat>
  <Paragraphs>150</Paragraphs>
  <Slides>27</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MS Gothic</vt:lpstr>
      <vt:lpstr>Arial</vt:lpstr>
      <vt:lpstr>Arial MT</vt:lpstr>
      <vt:lpstr>Calibri</vt:lpstr>
      <vt:lpstr>Roboto</vt:lpstr>
      <vt:lpstr>santral</vt:lpstr>
      <vt:lpstr>USABlack</vt:lpstr>
      <vt:lpstr>var(--colab-chrome-font-family)</vt:lpstr>
      <vt:lpstr>Verdana</vt:lpstr>
      <vt:lpstr>Wingdings</vt:lpstr>
      <vt:lpstr>Office Theme</vt:lpstr>
      <vt:lpstr>Capstone Project 1 Play store app review analysis</vt:lpstr>
      <vt:lpstr>Content</vt:lpstr>
      <vt:lpstr>WHY WE ANALYZE THE PLAY STORE? </vt:lpstr>
      <vt:lpstr>   Introduction</vt:lpstr>
      <vt:lpstr>   Problem statement</vt:lpstr>
      <vt:lpstr>Attributes in Google Playstore Data</vt:lpstr>
      <vt:lpstr>Attributes in User Reviews</vt:lpstr>
      <vt:lpstr>  Data Cleaning</vt:lpstr>
      <vt:lpstr> Cleanse and validate data </vt:lpstr>
      <vt:lpstr>  Transform data </vt:lpstr>
      <vt:lpstr>Exploratory data analysis </vt:lpstr>
      <vt:lpstr> Number of Apps with categories</vt:lpstr>
      <vt:lpstr> Top 10 Categories</vt:lpstr>
      <vt:lpstr>Top Installed Categories vs Categories</vt:lpstr>
      <vt:lpstr>Top Installed gaming Apps </vt:lpstr>
      <vt:lpstr>Apps Categories vs Pricing </vt:lpstr>
      <vt:lpstr>Categories vs Reviews Chart</vt:lpstr>
      <vt:lpstr>Free Vs Paid Applications</vt:lpstr>
      <vt:lpstr>PowerPoint Presentation</vt:lpstr>
      <vt:lpstr>Regression analysis</vt:lpstr>
      <vt:lpstr>NO. OF Apps vs Content Ratings</vt:lpstr>
      <vt:lpstr>PowerPoint Presentation</vt:lpstr>
      <vt:lpstr>Percentage of Review Sentiments</vt:lpstr>
      <vt:lpstr>Distribution subjectivity</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Play store app review analysis   Done by: Sameer Satpute</dc:title>
  <dc:creator>Javed Ahmad</dc:creator>
  <cp:lastModifiedBy>Javed</cp:lastModifiedBy>
  <cp:revision>121</cp:revision>
  <dcterms:created xsi:type="dcterms:W3CDTF">2022-11-15T05:10:12Z</dcterms:created>
  <dcterms:modified xsi:type="dcterms:W3CDTF">2023-01-05T19:41:07Z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2022-01-19T00:00:00Z</vt:filetime>
  </property>
  <property fmtid="{D5CDD505-2E9C-101B-9397-08002B2CF9AE}" pid="3" name="Creator">
    <vt:lpwstr>Microsoft® PowerPoint® for Microsoft 365</vt:lpwstr>
  </property>
  <property fmtid="{D5CDD505-2E9C-101B-9397-08002B2CF9AE}" pid="4" name="LastSaved">
    <vt:filetime>2022-11-15T00:00:00Z</vt:filetime>
  </property>
</Properties>
</file>