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87" r:id="rId14"/>
    <p:sldId id="388" r:id="rId15"/>
    <p:sldId id="389" r:id="rId16"/>
    <p:sldId id="390" r:id="rId17"/>
    <p:sldId id="392" r:id="rId18"/>
    <p:sldId id="391" r:id="rId19"/>
    <p:sldId id="393" r:id="rId20"/>
    <p:sldId id="394" r:id="rId21"/>
    <p:sldId id="268" r:id="rId22"/>
    <p:sldId id="269" r:id="rId23"/>
    <p:sldId id="270" r:id="rId24"/>
    <p:sldId id="271" r:id="rId25"/>
    <p:sldId id="272" r:id="rId26"/>
    <p:sldId id="273" r:id="rId27"/>
    <p:sldId id="274" r:id="rId28"/>
    <p:sldId id="275" r:id="rId29"/>
    <p:sldId id="395" r:id="rId30"/>
    <p:sldId id="396" r:id="rId31"/>
    <p:sldId id="397" r:id="rId32"/>
    <p:sldId id="398" r:id="rId33"/>
    <p:sldId id="399" r:id="rId34"/>
    <p:sldId id="400" r:id="rId35"/>
    <p:sldId id="401" r:id="rId36"/>
    <p:sldId id="412" r:id="rId37"/>
    <p:sldId id="413" r:id="rId38"/>
    <p:sldId id="414" r:id="rId39"/>
    <p:sldId id="402" r:id="rId40"/>
    <p:sldId id="403" r:id="rId41"/>
    <p:sldId id="404" r:id="rId42"/>
    <p:sldId id="279" r:id="rId43"/>
    <p:sldId id="281" r:id="rId44"/>
    <p:sldId id="410" r:id="rId45"/>
    <p:sldId id="489" r:id="rId46"/>
    <p:sldId id="490" r:id="rId47"/>
    <p:sldId id="411" r:id="rId48"/>
    <p:sldId id="405" r:id="rId49"/>
    <p:sldId id="406" r:id="rId50"/>
    <p:sldId id="407" r:id="rId51"/>
    <p:sldId id="408" r:id="rId52"/>
    <p:sldId id="409" r:id="rId53"/>
    <p:sldId id="276" r:id="rId54"/>
    <p:sldId id="277" r:id="rId55"/>
    <p:sldId id="282" r:id="rId56"/>
    <p:sldId id="283" r:id="rId57"/>
    <p:sldId id="284" r:id="rId58"/>
    <p:sldId id="285" r:id="rId59"/>
    <p:sldId id="286" r:id="rId60"/>
    <p:sldId id="287" r:id="rId61"/>
    <p:sldId id="288" r:id="rId62"/>
    <p:sldId id="289" r:id="rId63"/>
    <p:sldId id="290" r:id="rId64"/>
    <p:sldId id="291" r:id="rId65"/>
    <p:sldId id="292" r:id="rId66"/>
    <p:sldId id="293" r:id="rId67"/>
    <p:sldId id="294" r:id="rId68"/>
    <p:sldId id="306" r:id="rId69"/>
    <p:sldId id="307" r:id="rId70"/>
    <p:sldId id="308" r:id="rId71"/>
    <p:sldId id="309" r:id="rId72"/>
    <p:sldId id="310" r:id="rId73"/>
    <p:sldId id="311" r:id="rId74"/>
    <p:sldId id="312" r:id="rId75"/>
    <p:sldId id="313" r:id="rId76"/>
    <p:sldId id="314" r:id="rId77"/>
    <p:sldId id="316" r:id="rId78"/>
    <p:sldId id="317" r:id="rId79"/>
    <p:sldId id="318" r:id="rId80"/>
    <p:sldId id="315" r:id="rId81"/>
    <p:sldId id="323" r:id="rId82"/>
    <p:sldId id="324" r:id="rId83"/>
    <p:sldId id="325" r:id="rId84"/>
    <p:sldId id="326" r:id="rId85"/>
    <p:sldId id="295" r:id="rId86"/>
    <p:sldId id="296" r:id="rId87"/>
    <p:sldId id="297" r:id="rId88"/>
    <p:sldId id="301" r:id="rId89"/>
    <p:sldId id="303" r:id="rId90"/>
    <p:sldId id="304" r:id="rId91"/>
    <p:sldId id="305" r:id="rId92"/>
    <p:sldId id="415" r:id="rId93"/>
    <p:sldId id="465" r:id="rId94"/>
    <p:sldId id="416" r:id="rId95"/>
    <p:sldId id="319" r:id="rId96"/>
    <p:sldId id="417" r:id="rId97"/>
    <p:sldId id="418" r:id="rId98"/>
    <p:sldId id="478" r:id="rId99"/>
    <p:sldId id="488" r:id="rId100"/>
    <p:sldId id="419" r:id="rId101"/>
    <p:sldId id="523" r:id="rId102"/>
    <p:sldId id="468" r:id="rId103"/>
    <p:sldId id="420" r:id="rId104"/>
    <p:sldId id="320" r:id="rId105"/>
    <p:sldId id="321" r:id="rId106"/>
    <p:sldId id="322" r:id="rId107"/>
    <p:sldId id="298" r:id="rId108"/>
    <p:sldId id="299" r:id="rId109"/>
    <p:sldId id="327" r:id="rId110"/>
    <p:sldId id="328" r:id="rId111"/>
    <p:sldId id="336" r:id="rId112"/>
    <p:sldId id="329" r:id="rId113"/>
    <p:sldId id="330" r:id="rId114"/>
    <p:sldId id="331" r:id="rId115"/>
    <p:sldId id="421" r:id="rId116"/>
    <p:sldId id="332" r:id="rId117"/>
    <p:sldId id="333" r:id="rId118"/>
    <p:sldId id="334" r:id="rId119"/>
    <p:sldId id="335" r:id="rId120"/>
    <p:sldId id="339" r:id="rId121"/>
    <p:sldId id="337" r:id="rId122"/>
    <p:sldId id="338" r:id="rId123"/>
    <p:sldId id="422" r:id="rId124"/>
    <p:sldId id="423" r:id="rId125"/>
    <p:sldId id="424" r:id="rId126"/>
    <p:sldId id="425" r:id="rId127"/>
    <p:sldId id="426" r:id="rId128"/>
    <p:sldId id="427" r:id="rId129"/>
    <p:sldId id="428" r:id="rId130"/>
    <p:sldId id="429" r:id="rId131"/>
    <p:sldId id="430" r:id="rId132"/>
    <p:sldId id="431" r:id="rId133"/>
    <p:sldId id="432" r:id="rId134"/>
    <p:sldId id="433" r:id="rId135"/>
    <p:sldId id="434" r:id="rId136"/>
    <p:sldId id="435" r:id="rId137"/>
    <p:sldId id="436" r:id="rId138"/>
    <p:sldId id="437" r:id="rId139"/>
    <p:sldId id="438" r:id="rId140"/>
    <p:sldId id="439" r:id="rId141"/>
    <p:sldId id="440" r:id="rId142"/>
    <p:sldId id="441" r:id="rId143"/>
    <p:sldId id="442" r:id="rId144"/>
    <p:sldId id="443" r:id="rId145"/>
    <p:sldId id="444" r:id="rId146"/>
    <p:sldId id="445" r:id="rId147"/>
    <p:sldId id="446" r:id="rId148"/>
    <p:sldId id="447" r:id="rId149"/>
    <p:sldId id="497" r:id="rId150"/>
    <p:sldId id="498" r:id="rId151"/>
    <p:sldId id="340" r:id="rId152"/>
    <p:sldId id="341" r:id="rId153"/>
    <p:sldId id="342" r:id="rId154"/>
    <p:sldId id="343" r:id="rId155"/>
    <p:sldId id="345" r:id="rId156"/>
    <p:sldId id="346" r:id="rId157"/>
    <p:sldId id="347" r:id="rId158"/>
    <p:sldId id="348" r:id="rId159"/>
    <p:sldId id="349" r:id="rId160"/>
    <p:sldId id="350" r:id="rId161"/>
    <p:sldId id="351" r:id="rId162"/>
    <p:sldId id="463" r:id="rId163"/>
    <p:sldId id="496" r:id="rId164"/>
    <p:sldId id="352" r:id="rId165"/>
    <p:sldId id="353" r:id="rId166"/>
    <p:sldId id="354" r:id="rId167"/>
    <p:sldId id="355" r:id="rId168"/>
    <p:sldId id="356" r:id="rId169"/>
    <p:sldId id="357" r:id="rId170"/>
    <p:sldId id="358" r:id="rId171"/>
    <p:sldId id="359" r:id="rId172"/>
    <p:sldId id="508" r:id="rId173"/>
    <p:sldId id="509" r:id="rId174"/>
    <p:sldId id="361" r:id="rId175"/>
    <p:sldId id="362" r:id="rId176"/>
    <p:sldId id="363" r:id="rId177"/>
    <p:sldId id="364" r:id="rId178"/>
    <p:sldId id="366" r:id="rId179"/>
    <p:sldId id="448" r:id="rId180"/>
    <p:sldId id="365" r:id="rId181"/>
    <p:sldId id="367" r:id="rId182"/>
    <p:sldId id="368" r:id="rId183"/>
    <p:sldId id="369" r:id="rId184"/>
    <p:sldId id="370" r:id="rId185"/>
    <p:sldId id="371" r:id="rId186"/>
    <p:sldId id="372" r:id="rId187"/>
    <p:sldId id="373" r:id="rId188"/>
    <p:sldId id="374" r:id="rId189"/>
    <p:sldId id="375" r:id="rId190"/>
    <p:sldId id="499" r:id="rId191"/>
    <p:sldId id="500" r:id="rId192"/>
    <p:sldId id="501" r:id="rId193"/>
    <p:sldId id="502" r:id="rId194"/>
    <p:sldId id="503" r:id="rId195"/>
    <p:sldId id="504" r:id="rId196"/>
    <p:sldId id="505" r:id="rId197"/>
    <p:sldId id="376" r:id="rId198"/>
    <p:sldId id="507" r:id="rId199"/>
    <p:sldId id="506" r:id="rId200"/>
    <p:sldId id="377" r:id="rId201"/>
    <p:sldId id="378" r:id="rId202"/>
    <p:sldId id="379" r:id="rId203"/>
    <p:sldId id="380" r:id="rId204"/>
    <p:sldId id="381" r:id="rId205"/>
    <p:sldId id="382" r:id="rId206"/>
    <p:sldId id="449" r:id="rId207"/>
    <p:sldId id="450" r:id="rId208"/>
    <p:sldId id="451" r:id="rId209"/>
    <p:sldId id="383" r:id="rId210"/>
    <p:sldId id="384" r:id="rId211"/>
    <p:sldId id="385" r:id="rId212"/>
    <p:sldId id="454" r:id="rId213"/>
    <p:sldId id="453" r:id="rId214"/>
    <p:sldId id="386" r:id="rId215"/>
    <p:sldId id="455" r:id="rId216"/>
    <p:sldId id="457" r:id="rId217"/>
    <p:sldId id="458" r:id="rId218"/>
    <p:sldId id="510" r:id="rId219"/>
    <p:sldId id="511" r:id="rId220"/>
    <p:sldId id="459" r:id="rId221"/>
    <p:sldId id="461" r:id="rId222"/>
    <p:sldId id="462" r:id="rId223"/>
    <p:sldId id="464" r:id="rId224"/>
    <p:sldId id="466" r:id="rId225"/>
    <p:sldId id="467" r:id="rId226"/>
    <p:sldId id="469" r:id="rId227"/>
    <p:sldId id="470" r:id="rId228"/>
    <p:sldId id="472" r:id="rId229"/>
    <p:sldId id="471" r:id="rId230"/>
    <p:sldId id="473" r:id="rId231"/>
    <p:sldId id="474" r:id="rId232"/>
    <p:sldId id="475" r:id="rId233"/>
    <p:sldId id="476" r:id="rId234"/>
    <p:sldId id="477" r:id="rId235"/>
    <p:sldId id="479" r:id="rId236"/>
    <p:sldId id="486" r:id="rId237"/>
    <p:sldId id="485" r:id="rId238"/>
    <p:sldId id="528" r:id="rId239"/>
    <p:sldId id="529" r:id="rId240"/>
    <p:sldId id="480" r:id="rId241"/>
    <p:sldId id="481" r:id="rId242"/>
    <p:sldId id="491" r:id="rId243"/>
    <p:sldId id="492" r:id="rId244"/>
    <p:sldId id="493" r:id="rId245"/>
    <p:sldId id="494" r:id="rId246"/>
    <p:sldId id="482" r:id="rId247"/>
    <p:sldId id="483" r:id="rId248"/>
    <p:sldId id="484" r:id="rId249"/>
    <p:sldId id="517" r:id="rId250"/>
    <p:sldId id="518" r:id="rId251"/>
    <p:sldId id="519" r:id="rId252"/>
    <p:sldId id="516" r:id="rId253"/>
    <p:sldId id="514" r:id="rId254"/>
    <p:sldId id="515" r:id="rId255"/>
    <p:sldId id="487" r:id="rId256"/>
    <p:sldId id="495" r:id="rId257"/>
    <p:sldId id="512" r:id="rId258"/>
    <p:sldId id="513" r:id="rId259"/>
    <p:sldId id="520" r:id="rId260"/>
    <p:sldId id="521" r:id="rId261"/>
    <p:sldId id="522" r:id="rId262"/>
    <p:sldId id="524" r:id="rId263"/>
    <p:sldId id="525" r:id="rId264"/>
    <p:sldId id="526" r:id="rId265"/>
    <p:sldId id="527" r:id="rId266"/>
    <p:sldId id="530" r:id="rId2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viewProps" Target="view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EC68CF-0B7E-4336-B2B9-2F587020824A}" type="datetimeFigureOut">
              <a:rPr lang="en-US" smtClean="0"/>
              <a:pPr/>
              <a:t>7/15/2022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D1E613-CD9C-4A79-9A45-E2887752FDCA}" type="slidenum">
              <a:rPr lang="en-US" smtClean="0"/>
              <a:pPr/>
              <a:t>‹#›</a:t>
            </a:fld>
            <a:endParaRPr lang="en-US"/>
          </a:p>
        </p:txBody>
      </p:sp>
    </p:spTree>
    <p:extLst>
      <p:ext uri="{BB962C8B-B14F-4D97-AF65-F5344CB8AC3E}">
        <p14:creationId xmlns:p14="http://schemas.microsoft.com/office/powerpoint/2010/main" val="1474936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E3A8038-BF82-493F-B107-517F7E5B21C8}" type="datetimeFigureOut">
              <a:rPr lang="en-US" smtClean="0"/>
              <a:pPr/>
              <a:t>7/15/2022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469F037-E92D-42EE-BB60-E6825F1363D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3A8038-BF82-493F-B107-517F7E5B21C8}"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9F037-E92D-42EE-BB60-E6825F1363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3A8038-BF82-493F-B107-517F7E5B21C8}"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9F037-E92D-42EE-BB60-E6825F1363D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EEB9C01-F7A7-4F93-A777-86DD4D71B5D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3A8038-BF82-493F-B107-517F7E5B21C8}"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9F037-E92D-42EE-BB60-E6825F1363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E3A8038-BF82-493F-B107-517F7E5B21C8}"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9F037-E92D-42EE-BB60-E6825F1363D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3A8038-BF82-493F-B107-517F7E5B21C8}" type="datetimeFigureOut">
              <a:rPr lang="en-US" smtClean="0"/>
              <a:pPr/>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9F037-E92D-42EE-BB60-E6825F1363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E3A8038-BF82-493F-B107-517F7E5B21C8}" type="datetimeFigureOut">
              <a:rPr lang="en-US" smtClean="0"/>
              <a:pPr/>
              <a:t>7/15/2022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69F037-E92D-42EE-BB60-E6825F1363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E3A8038-BF82-493F-B107-517F7E5B21C8}" type="datetimeFigureOut">
              <a:rPr lang="en-US" smtClean="0"/>
              <a:pPr/>
              <a:t>7/15/2022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69F037-E92D-42EE-BB60-E6825F1363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3A8038-BF82-493F-B107-517F7E5B21C8}" type="datetimeFigureOut">
              <a:rPr lang="en-US" smtClean="0"/>
              <a:pPr/>
              <a:t>7/15/2022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69F037-E92D-42EE-BB60-E6825F1363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3A8038-BF82-493F-B107-517F7E5B21C8}" type="datetimeFigureOut">
              <a:rPr lang="en-US" smtClean="0"/>
              <a:pPr/>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9F037-E92D-42EE-BB60-E6825F1363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3A8038-BF82-493F-B107-517F7E5B21C8}" type="datetimeFigureOut">
              <a:rPr lang="en-US" smtClean="0"/>
              <a:pPr/>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469F037-E92D-42EE-BB60-E6825F1363D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E3A8038-BF82-493F-B107-517F7E5B21C8}" type="datetimeFigureOut">
              <a:rPr lang="en-US" smtClean="0"/>
              <a:pPr/>
              <a:t>7/15/2022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69F037-E92D-42EE-BB60-E6825F1363D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Introduction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dirty="0" smtClean="0"/>
              <a:t>The </a:t>
            </a:r>
            <a:r>
              <a:rPr lang="en-US" dirty="0" err="1" smtClean="0"/>
              <a:t>iostream</a:t>
            </a:r>
            <a:r>
              <a:rPr lang="en-US" dirty="0" smtClean="0"/>
              <a:t> file</a:t>
            </a:r>
            <a:endParaRPr lang="en-US" dirty="0"/>
          </a:p>
        </p:txBody>
      </p:sp>
      <p:sp>
        <p:nvSpPr>
          <p:cNvPr id="3" name="Content Placeholder 2"/>
          <p:cNvSpPr>
            <a:spLocks noGrp="1"/>
          </p:cNvSpPr>
          <p:nvPr>
            <p:ph idx="1"/>
          </p:nvPr>
        </p:nvSpPr>
        <p:spPr>
          <a:xfrm>
            <a:off x="457200" y="1752600"/>
            <a:ext cx="8229600" cy="4389120"/>
          </a:xfrm>
        </p:spPr>
        <p:txBody>
          <a:bodyPr/>
          <a:lstStyle/>
          <a:p>
            <a:endParaRPr lang="en-US" dirty="0" smtClean="0"/>
          </a:p>
          <a:p>
            <a:r>
              <a:rPr lang="en-US" dirty="0" smtClean="0"/>
              <a:t># include &lt;</a:t>
            </a:r>
            <a:r>
              <a:rPr lang="en-US" dirty="0" err="1" smtClean="0"/>
              <a:t>iostream</a:t>
            </a:r>
            <a:r>
              <a:rPr lang="en-US" dirty="0" smtClean="0"/>
              <a:t>&gt;</a:t>
            </a:r>
          </a:p>
          <a:p>
            <a:endParaRPr lang="en-US" dirty="0" smtClean="0"/>
          </a:p>
          <a:p>
            <a:r>
              <a:rPr lang="en-US" dirty="0" smtClean="0"/>
              <a:t>This directive causes the pre-processor to add the contents of the </a:t>
            </a:r>
            <a:r>
              <a:rPr lang="en-US" dirty="0" err="1" smtClean="0"/>
              <a:t>iostream</a:t>
            </a:r>
            <a:r>
              <a:rPr lang="en-US" dirty="0" smtClean="0"/>
              <a:t> file to the program.</a:t>
            </a:r>
          </a:p>
          <a:p>
            <a:endParaRPr lang="en-US" dirty="0" smtClean="0"/>
          </a:p>
          <a:p>
            <a:r>
              <a:rPr lang="en-US" dirty="0" smtClean="0"/>
              <a:t>It contains declarations for the identifier </a:t>
            </a:r>
            <a:r>
              <a:rPr lang="en-US" dirty="0" err="1" smtClean="0"/>
              <a:t>cout</a:t>
            </a:r>
            <a:r>
              <a:rPr lang="en-US" dirty="0" smtClean="0"/>
              <a:t> and the operator &lt;&lt;.</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77500" lnSpcReduction="20000"/>
          </a:bodyPr>
          <a:lstStyle/>
          <a:p>
            <a:pPr>
              <a:buNone/>
            </a:pPr>
            <a:r>
              <a:rPr lang="en-IN" b="1" dirty="0" smtClean="0">
                <a:latin typeface="+mj-lt"/>
              </a:rPr>
              <a:t>#include&lt;</a:t>
            </a:r>
            <a:r>
              <a:rPr lang="en-IN" b="1" dirty="0" err="1" smtClean="0">
                <a:latin typeface="+mj-lt"/>
              </a:rPr>
              <a:t>iostream.h</a:t>
            </a:r>
            <a:r>
              <a:rPr lang="en-IN" b="1" dirty="0" smtClean="0">
                <a:latin typeface="+mj-lt"/>
              </a:rPr>
              <a:t>&gt;</a:t>
            </a:r>
            <a:endParaRPr lang="en-US" b="1" dirty="0" smtClean="0">
              <a:latin typeface="+mj-lt"/>
            </a:endParaRPr>
          </a:p>
          <a:p>
            <a:pPr>
              <a:buNone/>
            </a:pPr>
            <a:r>
              <a:rPr lang="en-IN" b="1" dirty="0" smtClean="0">
                <a:latin typeface="+mj-lt"/>
              </a:rPr>
              <a:t>using namespace std;</a:t>
            </a:r>
            <a:endParaRPr lang="en-US" b="1" dirty="0" smtClean="0">
              <a:latin typeface="+mj-lt"/>
            </a:endParaRPr>
          </a:p>
          <a:p>
            <a:pPr>
              <a:buNone/>
            </a:pPr>
            <a:r>
              <a:rPr lang="en-IN" b="1" dirty="0" err="1" smtClean="0">
                <a:latin typeface="+mj-lt"/>
              </a:rPr>
              <a:t>int</a:t>
            </a:r>
            <a:r>
              <a:rPr lang="en-IN" b="1" dirty="0" smtClean="0">
                <a:latin typeface="+mj-lt"/>
              </a:rPr>
              <a:t> x=10;</a:t>
            </a:r>
            <a:endParaRPr lang="en-US" b="1" dirty="0" smtClean="0">
              <a:latin typeface="+mj-lt"/>
            </a:endParaRPr>
          </a:p>
          <a:p>
            <a:pPr>
              <a:buNone/>
            </a:pPr>
            <a:r>
              <a:rPr lang="en-IN" b="1" dirty="0" smtClean="0">
                <a:latin typeface="+mj-lt"/>
              </a:rPr>
              <a:t>void pass(</a:t>
            </a:r>
            <a:r>
              <a:rPr lang="en-IN" b="1" dirty="0" err="1" smtClean="0">
                <a:latin typeface="+mj-lt"/>
              </a:rPr>
              <a:t>int</a:t>
            </a:r>
            <a:r>
              <a:rPr lang="en-IN" b="1" dirty="0" smtClean="0">
                <a:latin typeface="+mj-lt"/>
              </a:rPr>
              <a:t> &amp;</a:t>
            </a:r>
            <a:r>
              <a:rPr lang="en-IN" b="1" dirty="0" err="1" smtClean="0">
                <a:latin typeface="+mj-lt"/>
              </a:rPr>
              <a:t>a,int</a:t>
            </a:r>
            <a:r>
              <a:rPr lang="en-IN" b="1" dirty="0" smtClean="0">
                <a:latin typeface="+mj-lt"/>
              </a:rPr>
              <a:t> </a:t>
            </a:r>
            <a:r>
              <a:rPr lang="en-IN" b="1" dirty="0" err="1" smtClean="0">
                <a:latin typeface="+mj-lt"/>
              </a:rPr>
              <a:t>b,int</a:t>
            </a:r>
            <a:r>
              <a:rPr lang="en-IN" b="1" dirty="0" smtClean="0">
                <a:latin typeface="+mj-lt"/>
              </a:rPr>
              <a:t> &amp;c)</a:t>
            </a:r>
            <a:endParaRPr lang="en-US" b="1" dirty="0" smtClean="0">
              <a:latin typeface="+mj-lt"/>
            </a:endParaRPr>
          </a:p>
          <a:p>
            <a:pPr>
              <a:buNone/>
            </a:pPr>
            <a:r>
              <a:rPr lang="en-IN" b="1" dirty="0" smtClean="0">
                <a:latin typeface="+mj-lt"/>
              </a:rPr>
              <a:t> {</a:t>
            </a:r>
            <a:endParaRPr lang="en-US" b="1" dirty="0" smtClean="0">
              <a:latin typeface="+mj-lt"/>
            </a:endParaRPr>
          </a:p>
          <a:p>
            <a:pPr>
              <a:buNone/>
            </a:pPr>
            <a:r>
              <a:rPr lang="en-IN" b="1" dirty="0" smtClean="0">
                <a:latin typeface="+mj-lt"/>
              </a:rPr>
              <a:t>	</a:t>
            </a:r>
            <a:r>
              <a:rPr lang="en-IN" b="1" dirty="0" err="1" smtClean="0">
                <a:latin typeface="+mj-lt"/>
              </a:rPr>
              <a:t>int</a:t>
            </a:r>
            <a:r>
              <a:rPr lang="en-IN" b="1" dirty="0" smtClean="0">
                <a:latin typeface="+mj-lt"/>
              </a:rPr>
              <a:t> x=4;</a:t>
            </a:r>
            <a:endParaRPr lang="en-US" b="1" dirty="0" smtClean="0">
              <a:latin typeface="+mj-lt"/>
            </a:endParaRPr>
          </a:p>
          <a:p>
            <a:pPr>
              <a:buNone/>
            </a:pPr>
            <a:r>
              <a:rPr lang="en-IN" b="1" dirty="0" smtClean="0">
                <a:latin typeface="+mj-lt"/>
              </a:rPr>
              <a:t>	c+=x;</a:t>
            </a:r>
            <a:endParaRPr lang="en-US" b="1" dirty="0" smtClean="0">
              <a:latin typeface="+mj-lt"/>
            </a:endParaRPr>
          </a:p>
          <a:p>
            <a:pPr>
              <a:buNone/>
            </a:pPr>
            <a:r>
              <a:rPr lang="en-IN" b="1" dirty="0" smtClean="0">
                <a:latin typeface="+mj-lt"/>
              </a:rPr>
              <a:t>	a*=::x;</a:t>
            </a:r>
            <a:endParaRPr lang="en-US" b="1" dirty="0" smtClean="0">
              <a:latin typeface="+mj-lt"/>
            </a:endParaRPr>
          </a:p>
          <a:p>
            <a:pPr>
              <a:buNone/>
            </a:pPr>
            <a:r>
              <a:rPr lang="en-IN" b="1" dirty="0" smtClean="0">
                <a:latin typeface="+mj-lt"/>
              </a:rPr>
              <a:t>	b+=c;</a:t>
            </a:r>
            <a:endParaRPr lang="en-US" b="1" dirty="0" smtClean="0">
              <a:latin typeface="+mj-lt"/>
            </a:endParaRPr>
          </a:p>
          <a:p>
            <a:pPr>
              <a:buNone/>
            </a:pPr>
            <a:r>
              <a:rPr lang="en-IN" b="1" dirty="0" smtClean="0">
                <a:latin typeface="+mj-lt"/>
              </a:rPr>
              <a:t>	</a:t>
            </a:r>
            <a:r>
              <a:rPr lang="en-IN" b="1" dirty="0" err="1" smtClean="0">
                <a:latin typeface="+mj-lt"/>
              </a:rPr>
              <a:t>cout</a:t>
            </a:r>
            <a:r>
              <a:rPr lang="en-IN" b="1" dirty="0" smtClean="0">
                <a:latin typeface="+mj-lt"/>
              </a:rPr>
              <a:t>&lt;&lt;a&lt;&lt;" "&lt;&lt;b&lt;&lt;" "&lt;&lt;c&lt;&lt;</a:t>
            </a:r>
            <a:r>
              <a:rPr lang="en-IN" b="1" dirty="0" err="1" smtClean="0">
                <a:latin typeface="+mj-lt"/>
              </a:rPr>
              <a:t>endl</a:t>
            </a:r>
            <a:r>
              <a:rPr lang="en-IN" b="1" dirty="0" smtClean="0">
                <a:latin typeface="+mj-lt"/>
              </a:rPr>
              <a:t>;</a:t>
            </a:r>
            <a:endParaRPr lang="en-US" b="1" dirty="0" smtClean="0">
              <a:latin typeface="+mj-lt"/>
            </a:endParaRPr>
          </a:p>
          <a:p>
            <a:pPr>
              <a:buNone/>
            </a:pPr>
            <a:r>
              <a:rPr lang="en-IN" b="1" dirty="0" smtClean="0">
                <a:latin typeface="+mj-lt"/>
              </a:rPr>
              <a:t>}</a:t>
            </a:r>
            <a:endParaRPr lang="en-US" b="1" dirty="0" smtClean="0">
              <a:latin typeface="+mj-lt"/>
            </a:endParaRPr>
          </a:p>
          <a:p>
            <a:pPr>
              <a:buNone/>
            </a:pPr>
            <a:r>
              <a:rPr lang="en-IN" b="1" dirty="0" err="1" smtClean="0">
                <a:latin typeface="+mj-lt"/>
              </a:rPr>
              <a:t>int</a:t>
            </a:r>
            <a:r>
              <a:rPr lang="en-IN" b="1" dirty="0" smtClean="0">
                <a:latin typeface="+mj-lt"/>
              </a:rPr>
              <a:t> main()</a:t>
            </a:r>
            <a:endParaRPr lang="en-US" b="1" dirty="0" smtClean="0">
              <a:latin typeface="+mj-lt"/>
            </a:endParaRPr>
          </a:p>
          <a:p>
            <a:pPr>
              <a:buNone/>
            </a:pPr>
            <a:r>
              <a:rPr lang="en-IN" b="1" dirty="0" smtClean="0">
                <a:latin typeface="+mj-lt"/>
              </a:rPr>
              <a:t>{</a:t>
            </a:r>
            <a:endParaRPr lang="en-US" b="1" dirty="0" smtClean="0">
              <a:latin typeface="+mj-lt"/>
            </a:endParaRPr>
          </a:p>
          <a:p>
            <a:pPr>
              <a:buNone/>
            </a:pPr>
            <a:r>
              <a:rPr lang="en-IN" b="1" dirty="0" smtClean="0">
                <a:latin typeface="+mj-lt"/>
              </a:rPr>
              <a:t>	</a:t>
            </a:r>
            <a:r>
              <a:rPr lang="en-IN" b="1" dirty="0" err="1" smtClean="0">
                <a:latin typeface="+mj-lt"/>
              </a:rPr>
              <a:t>int</a:t>
            </a:r>
            <a:r>
              <a:rPr lang="en-IN" b="1" dirty="0" smtClean="0">
                <a:latin typeface="+mj-lt"/>
              </a:rPr>
              <a:t> y=1,x=2;</a:t>
            </a:r>
            <a:endParaRPr lang="en-US" b="1" dirty="0" smtClean="0">
              <a:latin typeface="+mj-lt"/>
            </a:endParaRPr>
          </a:p>
          <a:p>
            <a:pPr>
              <a:buNone/>
            </a:pPr>
            <a:r>
              <a:rPr lang="en-IN" b="1" dirty="0" smtClean="0">
                <a:latin typeface="+mj-lt"/>
              </a:rPr>
              <a:t>	pass(y,::</a:t>
            </a:r>
            <a:r>
              <a:rPr lang="en-IN" b="1" dirty="0" err="1" smtClean="0">
                <a:latin typeface="+mj-lt"/>
              </a:rPr>
              <a:t>x,x</a:t>
            </a:r>
            <a:r>
              <a:rPr lang="en-IN" b="1" dirty="0" smtClean="0">
                <a:latin typeface="+mj-lt"/>
              </a:rPr>
              <a:t>);</a:t>
            </a:r>
            <a:endParaRPr lang="en-US" b="1" dirty="0" smtClean="0">
              <a:latin typeface="+mj-lt"/>
            </a:endParaRPr>
          </a:p>
          <a:p>
            <a:pPr>
              <a:buNone/>
            </a:pPr>
            <a:r>
              <a:rPr lang="en-IN" b="1" dirty="0" smtClean="0">
                <a:latin typeface="+mj-lt"/>
              </a:rPr>
              <a:t>	</a:t>
            </a:r>
            <a:r>
              <a:rPr lang="en-IN" b="1" dirty="0" err="1" smtClean="0">
                <a:latin typeface="+mj-lt"/>
              </a:rPr>
              <a:t>cout</a:t>
            </a:r>
            <a:r>
              <a:rPr lang="en-IN" b="1" dirty="0" smtClean="0">
                <a:latin typeface="+mj-lt"/>
              </a:rPr>
              <a:t>&lt;&lt;x&lt;&lt;" "&lt;&lt;y&lt;&lt;" "&lt;&lt;::x&lt;&lt;</a:t>
            </a:r>
            <a:r>
              <a:rPr lang="en-IN" b="1" dirty="0" err="1" smtClean="0">
                <a:latin typeface="+mj-lt"/>
              </a:rPr>
              <a:t>endl</a:t>
            </a:r>
            <a:r>
              <a:rPr lang="en-IN" b="1" dirty="0" smtClean="0">
                <a:latin typeface="+mj-lt"/>
              </a:rPr>
              <a:t>;</a:t>
            </a:r>
            <a:endParaRPr lang="en-US" b="1" dirty="0" smtClean="0">
              <a:latin typeface="+mj-lt"/>
            </a:endParaRPr>
          </a:p>
          <a:p>
            <a:pPr>
              <a:buNone/>
            </a:pPr>
            <a:r>
              <a:rPr lang="en-IN" b="1" dirty="0" smtClean="0">
                <a:latin typeface="+mj-lt"/>
              </a:rPr>
              <a:t>	pass(::</a:t>
            </a:r>
            <a:r>
              <a:rPr lang="en-IN" b="1" dirty="0" err="1" smtClean="0">
                <a:latin typeface="+mj-lt"/>
              </a:rPr>
              <a:t>x,x,y</a:t>
            </a:r>
            <a:r>
              <a:rPr lang="en-IN" b="1" dirty="0" smtClean="0">
                <a:latin typeface="+mj-lt"/>
              </a:rPr>
              <a:t>);</a:t>
            </a:r>
            <a:endParaRPr lang="en-US" b="1" dirty="0" smtClean="0">
              <a:latin typeface="+mj-lt"/>
            </a:endParaRPr>
          </a:p>
          <a:p>
            <a:pPr>
              <a:buNone/>
            </a:pPr>
            <a:r>
              <a:rPr lang="en-IN" b="1" dirty="0" smtClean="0">
                <a:latin typeface="+mj-lt"/>
              </a:rPr>
              <a:t>	</a:t>
            </a:r>
            <a:r>
              <a:rPr lang="en-IN" b="1" dirty="0" err="1" smtClean="0">
                <a:latin typeface="+mj-lt"/>
              </a:rPr>
              <a:t>cout</a:t>
            </a:r>
            <a:r>
              <a:rPr lang="en-IN" b="1" dirty="0" smtClean="0">
                <a:latin typeface="+mj-lt"/>
              </a:rPr>
              <a:t>&lt;&lt;x&lt;&lt;" "&lt;&lt;y&lt;&lt;" "&lt;&lt;" "&lt;&lt;::x&lt;&lt;</a:t>
            </a:r>
            <a:r>
              <a:rPr lang="en-IN" b="1" dirty="0" err="1" smtClean="0">
                <a:latin typeface="+mj-lt"/>
              </a:rPr>
              <a:t>endl</a:t>
            </a:r>
            <a:r>
              <a:rPr lang="en-IN" b="1" dirty="0" smtClean="0">
                <a:latin typeface="+mj-lt"/>
              </a:rPr>
              <a:t>;</a:t>
            </a:r>
            <a:endParaRPr lang="en-US" b="1" dirty="0" smtClean="0">
              <a:latin typeface="+mj-lt"/>
            </a:endParaRPr>
          </a:p>
          <a:p>
            <a:pPr>
              <a:buNone/>
            </a:pPr>
            <a:r>
              <a:rPr lang="en-IN" b="1" dirty="0" smtClean="0">
                <a:latin typeface="+mj-lt"/>
              </a:rPr>
              <a:t>}</a:t>
            </a:r>
            <a:endParaRPr lang="en-US" b="1" dirty="0" smtClean="0">
              <a:latin typeface="+mj-lt"/>
            </a:endParaRPr>
          </a:p>
          <a:p>
            <a:endParaRPr lang="en-US" dirty="0">
              <a:latin typeface="+mj-lt"/>
            </a:endParaRPr>
          </a:p>
        </p:txBody>
      </p:sp>
      <p:sp>
        <p:nvSpPr>
          <p:cNvPr id="4" name="Rectangle 3"/>
          <p:cNvSpPr/>
          <p:nvPr/>
        </p:nvSpPr>
        <p:spPr>
          <a:xfrm>
            <a:off x="5486400" y="6629400"/>
            <a:ext cx="2819400" cy="556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mj-lt"/>
              </a:rPr>
              <a:t>10 16 6</a:t>
            </a:r>
          </a:p>
          <a:p>
            <a:pPr algn="ctr"/>
            <a:r>
              <a:rPr lang="en-US" sz="4400" b="1" dirty="0" smtClean="0">
                <a:latin typeface="+mj-lt"/>
              </a:rPr>
              <a:t>6 10 10 </a:t>
            </a:r>
          </a:p>
          <a:p>
            <a:pPr algn="ctr"/>
            <a:r>
              <a:rPr lang="en-US" sz="4400" b="1" dirty="0" smtClean="0">
                <a:latin typeface="+mj-lt"/>
              </a:rPr>
              <a:t>100 20 14</a:t>
            </a:r>
          </a:p>
          <a:p>
            <a:pPr algn="ctr"/>
            <a:r>
              <a:rPr lang="en-US" sz="4400" b="1" dirty="0" smtClean="0">
                <a:latin typeface="+mj-lt"/>
              </a:rPr>
              <a:t>6 14 100</a:t>
            </a:r>
            <a:endParaRPr lang="en-US" sz="4400" b="1" dirty="0">
              <a:latin typeface="+mj-lt"/>
            </a:endParaRPr>
          </a:p>
        </p:txBody>
      </p:sp>
      <p:sp>
        <p:nvSpPr>
          <p:cNvPr id="5" name="Rectangle 4"/>
          <p:cNvSpPr/>
          <p:nvPr/>
        </p:nvSpPr>
        <p:spPr>
          <a:xfrm>
            <a:off x="3276600" y="304800"/>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mj-lt"/>
              </a:rPr>
              <a:t>2014 board</a:t>
            </a:r>
            <a:endParaRPr lang="en-US" sz="2000"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82146E-6 L 0.00416 -0.97132 " pathEditMode="relative" rAng="0" ptsTypes="AA">
                                      <p:cBhvr>
                                        <p:cTn id="6" dur="2000" fill="hold"/>
                                        <p:tgtEl>
                                          <p:spTgt spid="4"/>
                                        </p:tgtEl>
                                        <p:attrNameLst>
                                          <p:attrName>ppt_x</p:attrName>
                                          <p:attrName>ppt_y</p:attrName>
                                        </p:attrNameLst>
                                      </p:cBhvr>
                                      <p:rCtr x="200" y="-48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85000" lnSpcReduction="20000"/>
          </a:bodyPr>
          <a:lstStyle/>
          <a:p>
            <a:r>
              <a:rPr lang="en-IN" dirty="0"/>
              <a:t>#include&lt;</a:t>
            </a:r>
            <a:r>
              <a:rPr lang="en-IN" dirty="0" err="1"/>
              <a:t>iostream.h</a:t>
            </a:r>
            <a:r>
              <a:rPr lang="en-IN" dirty="0"/>
              <a:t>&gt;</a:t>
            </a:r>
          </a:p>
          <a:p>
            <a:r>
              <a:rPr lang="en-IN" dirty="0" err="1"/>
              <a:t>int</a:t>
            </a:r>
            <a:r>
              <a:rPr lang="en-IN" dirty="0"/>
              <a:t> global=10;</a:t>
            </a:r>
          </a:p>
          <a:p>
            <a:r>
              <a:rPr lang="en-IN" dirty="0"/>
              <a:t>void </a:t>
            </a:r>
            <a:r>
              <a:rPr lang="en-IN" dirty="0" err="1"/>
              <a:t>func</a:t>
            </a:r>
            <a:r>
              <a:rPr lang="en-IN" dirty="0"/>
              <a:t>(</a:t>
            </a:r>
            <a:r>
              <a:rPr lang="en-IN" dirty="0" err="1"/>
              <a:t>int</a:t>
            </a:r>
            <a:r>
              <a:rPr lang="en-IN" dirty="0"/>
              <a:t> &amp;</a:t>
            </a:r>
            <a:r>
              <a:rPr lang="en-IN" dirty="0" err="1"/>
              <a:t>x,int</a:t>
            </a:r>
            <a:r>
              <a:rPr lang="en-IN" dirty="0"/>
              <a:t> y)</a:t>
            </a:r>
          </a:p>
          <a:p>
            <a:r>
              <a:rPr lang="en-IN" dirty="0"/>
              <a:t>{</a:t>
            </a:r>
          </a:p>
          <a:p>
            <a:r>
              <a:rPr lang="en-IN" dirty="0"/>
              <a:t>	x=x-y;</a:t>
            </a:r>
          </a:p>
          <a:p>
            <a:r>
              <a:rPr lang="en-IN" dirty="0"/>
              <a:t>	y=x*10;</a:t>
            </a:r>
          </a:p>
          <a:p>
            <a:r>
              <a:rPr lang="en-IN" dirty="0"/>
              <a:t>	</a:t>
            </a:r>
            <a:r>
              <a:rPr lang="en-IN" dirty="0" err="1"/>
              <a:t>cout</a:t>
            </a:r>
            <a:r>
              <a:rPr lang="en-IN" dirty="0"/>
              <a:t>&lt;&lt;x&lt;&lt;","&lt;&lt;y&lt;&lt;"\n";</a:t>
            </a:r>
          </a:p>
          <a:p>
            <a:r>
              <a:rPr lang="en-IN" dirty="0"/>
              <a:t>}</a:t>
            </a:r>
          </a:p>
          <a:p>
            <a:r>
              <a:rPr lang="en-IN" dirty="0" err="1"/>
              <a:t>int</a:t>
            </a:r>
            <a:r>
              <a:rPr lang="en-IN" dirty="0"/>
              <a:t> main()</a:t>
            </a:r>
          </a:p>
          <a:p>
            <a:r>
              <a:rPr lang="en-IN" dirty="0"/>
              <a:t>{</a:t>
            </a:r>
          </a:p>
          <a:p>
            <a:r>
              <a:rPr lang="en-IN" dirty="0"/>
              <a:t>	</a:t>
            </a:r>
            <a:r>
              <a:rPr lang="en-IN" dirty="0" err="1"/>
              <a:t>int</a:t>
            </a:r>
            <a:r>
              <a:rPr lang="en-IN" dirty="0"/>
              <a:t> global=7;</a:t>
            </a:r>
          </a:p>
          <a:p>
            <a:r>
              <a:rPr lang="en-IN" dirty="0"/>
              <a:t>	</a:t>
            </a:r>
            <a:r>
              <a:rPr lang="en-IN" dirty="0" err="1"/>
              <a:t>func</a:t>
            </a:r>
            <a:r>
              <a:rPr lang="en-IN" dirty="0"/>
              <a:t>(::</a:t>
            </a:r>
            <a:r>
              <a:rPr lang="en-IN" dirty="0" err="1"/>
              <a:t>global,global</a:t>
            </a:r>
            <a:r>
              <a:rPr lang="en-IN" dirty="0"/>
              <a:t>);</a:t>
            </a:r>
          </a:p>
          <a:p>
            <a:r>
              <a:rPr lang="en-IN" dirty="0"/>
              <a:t>	</a:t>
            </a:r>
            <a:r>
              <a:rPr lang="en-IN" dirty="0" err="1"/>
              <a:t>cout</a:t>
            </a:r>
            <a:r>
              <a:rPr lang="en-IN" dirty="0"/>
              <a:t>&lt;&lt;global&lt;&lt;","&lt;&lt;::global&lt;,</a:t>
            </a:r>
            <a:r>
              <a:rPr lang="en-IN" dirty="0" err="1"/>
              <a:t>endl</a:t>
            </a:r>
            <a:r>
              <a:rPr lang="en-IN" dirty="0"/>
              <a:t>;</a:t>
            </a:r>
          </a:p>
          <a:p>
            <a:r>
              <a:rPr lang="en-IN" dirty="0"/>
              <a:t>	</a:t>
            </a:r>
            <a:r>
              <a:rPr lang="en-IN" dirty="0" err="1"/>
              <a:t>func</a:t>
            </a:r>
            <a:r>
              <a:rPr lang="en-IN" dirty="0"/>
              <a:t>(global,::global);</a:t>
            </a:r>
          </a:p>
          <a:p>
            <a:r>
              <a:rPr lang="en-IN" dirty="0"/>
              <a:t>	</a:t>
            </a:r>
            <a:r>
              <a:rPr lang="en-IN" dirty="0" err="1"/>
              <a:t>cout</a:t>
            </a:r>
            <a:r>
              <a:rPr lang="en-IN" dirty="0"/>
              <a:t>&lt;&lt;global&lt;&lt;","&lt;&lt;::global&lt;&lt;</a:t>
            </a:r>
            <a:r>
              <a:rPr lang="en-IN" dirty="0" err="1"/>
              <a:t>endl</a:t>
            </a:r>
            <a:r>
              <a:rPr lang="en-IN" dirty="0"/>
              <a:t>;</a:t>
            </a:r>
          </a:p>
          <a:p>
            <a:r>
              <a:rPr lang="en-IN" dirty="0"/>
              <a:t>}</a:t>
            </a:r>
          </a:p>
        </p:txBody>
      </p:sp>
      <p:sp>
        <p:nvSpPr>
          <p:cNvPr id="4" name="Rectangle 3"/>
          <p:cNvSpPr/>
          <p:nvPr/>
        </p:nvSpPr>
        <p:spPr>
          <a:xfrm>
            <a:off x="5105400" y="228600"/>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Board 2017</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400800"/>
            <a:ext cx="6695509" cy="306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455104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02552 -0.2287 L 0.02552 -0.4787 " pathEditMode="relative" rAng="0" ptsTypes="AA">
                                      <p:cBhvr>
                                        <p:cTn id="6" dur="2000" fill="hold"/>
                                        <p:tgtEl>
                                          <p:spTgt spid="1026"/>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72200"/>
          </a:xfrm>
        </p:spPr>
        <p:txBody>
          <a:bodyPr>
            <a:normAutofit fontScale="85000" lnSpcReduction="20000"/>
          </a:bodyPr>
          <a:lstStyle/>
          <a:p>
            <a:pPr>
              <a:buNone/>
            </a:pPr>
            <a:r>
              <a:rPr lang="en-US" b="1" dirty="0" smtClean="0"/>
              <a:t>#include&lt;</a:t>
            </a:r>
            <a:r>
              <a:rPr lang="en-US" b="1" dirty="0" err="1" smtClean="0"/>
              <a:t>iostream.h</a:t>
            </a:r>
            <a:r>
              <a:rPr lang="en-US" b="1" dirty="0" smtClean="0"/>
              <a:t>&gt;</a:t>
            </a:r>
          </a:p>
          <a:p>
            <a:pPr>
              <a:buNone/>
            </a:pPr>
            <a:r>
              <a:rPr lang="en-US" b="1" dirty="0" smtClean="0"/>
              <a:t>using namespace std;</a:t>
            </a:r>
          </a:p>
          <a:p>
            <a:pPr>
              <a:buNone/>
            </a:pPr>
            <a:r>
              <a:rPr lang="en-US" b="1" dirty="0" err="1" smtClean="0"/>
              <a:t>int</a:t>
            </a:r>
            <a:r>
              <a:rPr lang="en-US" b="1" dirty="0" smtClean="0"/>
              <a:t> main()</a:t>
            </a:r>
          </a:p>
          <a:p>
            <a:pPr>
              <a:buNone/>
            </a:pPr>
            <a:r>
              <a:rPr lang="en-US" b="1" dirty="0" smtClean="0"/>
              <a:t>{</a:t>
            </a:r>
          </a:p>
          <a:p>
            <a:pPr>
              <a:buNone/>
            </a:pPr>
            <a:r>
              <a:rPr lang="en-US" b="1" dirty="0" smtClean="0"/>
              <a:t>	void execute(</a:t>
            </a:r>
            <a:r>
              <a:rPr lang="en-US" b="1" dirty="0" err="1" smtClean="0"/>
              <a:t>int</a:t>
            </a:r>
            <a:r>
              <a:rPr lang="en-US" b="1" dirty="0" smtClean="0"/>
              <a:t> &amp;</a:t>
            </a:r>
            <a:r>
              <a:rPr lang="en-US" b="1" dirty="0" err="1" smtClean="0"/>
              <a:t>b,int</a:t>
            </a:r>
            <a:r>
              <a:rPr lang="en-US" b="1" dirty="0" smtClean="0"/>
              <a:t> c=100);</a:t>
            </a:r>
          </a:p>
          <a:p>
            <a:pPr>
              <a:buNone/>
            </a:pPr>
            <a:r>
              <a:rPr lang="en-US" b="1" dirty="0" smtClean="0"/>
              <a:t>	</a:t>
            </a:r>
            <a:r>
              <a:rPr lang="en-US" b="1" dirty="0" err="1" smtClean="0"/>
              <a:t>int</a:t>
            </a:r>
            <a:r>
              <a:rPr lang="en-US" b="1" dirty="0" smtClean="0"/>
              <a:t> m=90,n=10;</a:t>
            </a:r>
          </a:p>
          <a:p>
            <a:pPr>
              <a:buNone/>
            </a:pPr>
            <a:r>
              <a:rPr lang="en-US" b="1" dirty="0" smtClean="0"/>
              <a:t>	execute(m);</a:t>
            </a:r>
          </a:p>
          <a:p>
            <a:pPr>
              <a:buNone/>
            </a:pPr>
            <a:r>
              <a:rPr lang="en-US" b="1" dirty="0" smtClean="0"/>
              <a:t>	</a:t>
            </a:r>
            <a:r>
              <a:rPr lang="en-US" b="1" dirty="0" err="1" smtClean="0"/>
              <a:t>cout</a:t>
            </a:r>
            <a:r>
              <a:rPr lang="en-US" b="1" dirty="0" smtClean="0"/>
              <a:t>&lt;&lt;m&lt;&lt;" "&lt;&lt;n&lt;&lt;"\n";</a:t>
            </a:r>
          </a:p>
          <a:p>
            <a:pPr>
              <a:buNone/>
            </a:pPr>
            <a:r>
              <a:rPr lang="en-US" b="1" dirty="0" smtClean="0"/>
              <a:t>	execute(</a:t>
            </a:r>
            <a:r>
              <a:rPr lang="en-US" b="1" dirty="0" err="1" smtClean="0"/>
              <a:t>m,n</a:t>
            </a:r>
            <a:r>
              <a:rPr lang="en-US" b="1" dirty="0" smtClean="0"/>
              <a:t>);</a:t>
            </a:r>
          </a:p>
          <a:p>
            <a:pPr>
              <a:buNone/>
            </a:pPr>
            <a:r>
              <a:rPr lang="en-US" b="1" dirty="0" smtClean="0"/>
              <a:t>	</a:t>
            </a:r>
            <a:r>
              <a:rPr lang="en-US" b="1" dirty="0" err="1" smtClean="0"/>
              <a:t>cout</a:t>
            </a:r>
            <a:r>
              <a:rPr lang="en-US" b="1" dirty="0" smtClean="0"/>
              <a:t>&lt;&lt;m&lt;&lt;" "&lt;&lt;n&lt;&lt;"\n";</a:t>
            </a:r>
          </a:p>
          <a:p>
            <a:pPr>
              <a:buNone/>
            </a:pPr>
            <a:r>
              <a:rPr lang="en-US" b="1" dirty="0" smtClean="0"/>
              <a:t>}</a:t>
            </a:r>
          </a:p>
          <a:p>
            <a:pPr>
              <a:buNone/>
            </a:pPr>
            <a:r>
              <a:rPr lang="en-US" b="1" dirty="0" smtClean="0"/>
              <a:t>void execute(</a:t>
            </a:r>
            <a:r>
              <a:rPr lang="en-US" b="1" dirty="0" err="1" smtClean="0"/>
              <a:t>int</a:t>
            </a:r>
            <a:r>
              <a:rPr lang="en-US" b="1" dirty="0" smtClean="0"/>
              <a:t> &amp;</a:t>
            </a:r>
            <a:r>
              <a:rPr lang="en-US" b="1" dirty="0" err="1" smtClean="0"/>
              <a:t>b,int</a:t>
            </a:r>
            <a:r>
              <a:rPr lang="en-US" b="1" dirty="0" smtClean="0"/>
              <a:t> c)</a:t>
            </a:r>
          </a:p>
          <a:p>
            <a:pPr>
              <a:buNone/>
            </a:pPr>
            <a:r>
              <a:rPr lang="en-US" b="1" dirty="0" smtClean="0"/>
              <a:t>{</a:t>
            </a:r>
          </a:p>
          <a:p>
            <a:pPr>
              <a:buNone/>
            </a:pPr>
            <a:r>
              <a:rPr lang="en-US" b="1" dirty="0" smtClean="0"/>
              <a:t>	</a:t>
            </a:r>
            <a:r>
              <a:rPr lang="en-US" b="1" dirty="0" err="1" smtClean="0"/>
              <a:t>int</a:t>
            </a:r>
            <a:r>
              <a:rPr lang="en-US" b="1" dirty="0" smtClean="0"/>
              <a:t> t=</a:t>
            </a:r>
            <a:r>
              <a:rPr lang="en-US" b="1" dirty="0" err="1" smtClean="0"/>
              <a:t>b+c</a:t>
            </a:r>
            <a:r>
              <a:rPr lang="en-US" b="1" dirty="0" smtClean="0"/>
              <a:t>;</a:t>
            </a:r>
          </a:p>
          <a:p>
            <a:pPr>
              <a:buNone/>
            </a:pPr>
            <a:r>
              <a:rPr lang="en-US" b="1" dirty="0" smtClean="0"/>
              <a:t>	b=</a:t>
            </a:r>
            <a:r>
              <a:rPr lang="en-US" b="1" dirty="0" err="1" smtClean="0"/>
              <a:t>b+t</a:t>
            </a:r>
            <a:r>
              <a:rPr lang="en-US" b="1" dirty="0" smtClean="0"/>
              <a:t>;</a:t>
            </a:r>
          </a:p>
          <a:p>
            <a:pPr>
              <a:buNone/>
            </a:pPr>
            <a:r>
              <a:rPr lang="en-US" b="1" dirty="0" smtClean="0"/>
              <a:t>	if (c==100)</a:t>
            </a:r>
          </a:p>
          <a:p>
            <a:pPr>
              <a:buNone/>
            </a:pPr>
            <a:r>
              <a:rPr lang="en-US" b="1" dirty="0" smtClean="0"/>
              <a:t>	</a:t>
            </a:r>
            <a:r>
              <a:rPr lang="en-US" b="1" dirty="0" err="1" smtClean="0"/>
              <a:t>cout</a:t>
            </a:r>
            <a:r>
              <a:rPr lang="en-US" b="1" dirty="0" smtClean="0"/>
              <a:t>&lt;&lt;t&lt;&lt;" "&lt;&lt;b&lt;&lt;" "&lt;&lt;c&lt;&lt;"\n";</a:t>
            </a:r>
          </a:p>
          <a:p>
            <a:pPr>
              <a:buNone/>
            </a:pPr>
            <a:r>
              <a:rPr lang="en-US" b="1" dirty="0" smtClean="0"/>
              <a:t>}</a:t>
            </a:r>
            <a:endParaRPr lang="en-US" b="1" dirty="0"/>
          </a:p>
        </p:txBody>
      </p:sp>
      <p:sp>
        <p:nvSpPr>
          <p:cNvPr id="4" name="Rectangle 3"/>
          <p:cNvSpPr/>
          <p:nvPr/>
        </p:nvSpPr>
        <p:spPr>
          <a:xfrm>
            <a:off x="5334000" y="6477000"/>
            <a:ext cx="38862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endParaRPr lang="en-US" dirty="0" smtClean="0"/>
          </a:p>
        </p:txBody>
      </p:sp>
      <p:sp>
        <p:nvSpPr>
          <p:cNvPr id="5" name="TextBox 4"/>
          <p:cNvSpPr txBox="1"/>
          <p:nvPr/>
        </p:nvSpPr>
        <p:spPr>
          <a:xfrm>
            <a:off x="6172200" y="7162800"/>
            <a:ext cx="3352800" cy="1754326"/>
          </a:xfrm>
          <a:prstGeom prst="rect">
            <a:avLst/>
          </a:prstGeom>
          <a:noFill/>
        </p:spPr>
        <p:txBody>
          <a:bodyPr wrap="square" rtlCol="0">
            <a:spAutoFit/>
          </a:bodyPr>
          <a:lstStyle/>
          <a:p>
            <a:pPr marL="342900" indent="-342900">
              <a:buAutoNum type="arabicPlain" startAt="190"/>
            </a:pPr>
            <a:r>
              <a:rPr lang="en-US" sz="3600" b="1" dirty="0" smtClean="0">
                <a:latin typeface="+mj-lt"/>
              </a:rPr>
              <a:t>      280   100</a:t>
            </a:r>
          </a:p>
          <a:p>
            <a:pPr marL="342900" indent="-342900">
              <a:buAutoNum type="arabicPlain" startAt="280"/>
            </a:pPr>
            <a:r>
              <a:rPr lang="en-US" sz="3600" b="1" dirty="0" smtClean="0">
                <a:latin typeface="+mj-lt"/>
              </a:rPr>
              <a:t>       10</a:t>
            </a:r>
          </a:p>
          <a:p>
            <a:pPr marL="342900" indent="-342900"/>
            <a:r>
              <a:rPr lang="en-US" sz="3600" b="1" dirty="0" smtClean="0">
                <a:latin typeface="+mj-lt"/>
              </a:rPr>
              <a:t>570       10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7083 -0.28862 L 0.07083 -0.87696 " pathEditMode="relative" rAng="0" ptsTypes="AA">
                                      <p:cBhvr>
                                        <p:cTn id="6" dur="1000" fill="hold"/>
                                        <p:tgtEl>
                                          <p:spTgt spid="4"/>
                                        </p:tgtEl>
                                        <p:attrNameLst>
                                          <p:attrName>ppt_x</p:attrName>
                                          <p:attrName>ppt_y</p:attrName>
                                        </p:attrNameLst>
                                      </p:cBhvr>
                                      <p:rCtr x="0" y="-294"/>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25 -0.23867 L -0.025 -0.74931 " pathEditMode="relative" ptsTypes="AA">
                                      <p:cBhvr>
                                        <p:cTn id="10"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705600"/>
          </a:xfrm>
        </p:spPr>
        <p:txBody>
          <a:bodyPr>
            <a:normAutofit fontScale="77500" lnSpcReduction="20000"/>
          </a:bodyPr>
          <a:lstStyle/>
          <a:p>
            <a:pPr>
              <a:buNone/>
            </a:pPr>
            <a:r>
              <a:rPr lang="en-US" b="1" dirty="0" smtClean="0"/>
              <a:t>#include&lt;</a:t>
            </a:r>
            <a:r>
              <a:rPr lang="en-US" b="1" dirty="0" err="1" smtClean="0"/>
              <a:t>iostream.h</a:t>
            </a:r>
            <a:r>
              <a:rPr lang="en-US" b="1" dirty="0" smtClean="0"/>
              <a:t>&gt;</a:t>
            </a:r>
          </a:p>
          <a:p>
            <a:pPr>
              <a:buNone/>
            </a:pPr>
            <a:r>
              <a:rPr lang="en-US" b="1" dirty="0" smtClean="0"/>
              <a:t>using namespace std;</a:t>
            </a:r>
          </a:p>
          <a:p>
            <a:pPr>
              <a:buNone/>
            </a:pPr>
            <a:r>
              <a:rPr lang="en-US" b="1" dirty="0" smtClean="0"/>
              <a:t>void </a:t>
            </a:r>
            <a:r>
              <a:rPr lang="en-US" b="1" dirty="0" err="1" smtClean="0"/>
              <a:t>withdef</a:t>
            </a:r>
            <a:r>
              <a:rPr lang="en-US" b="1" dirty="0" smtClean="0"/>
              <a:t>(</a:t>
            </a:r>
            <a:r>
              <a:rPr lang="en-US" b="1" dirty="0" err="1" smtClean="0"/>
              <a:t>int</a:t>
            </a:r>
            <a:r>
              <a:rPr lang="en-US" b="1" dirty="0" smtClean="0"/>
              <a:t> </a:t>
            </a:r>
            <a:r>
              <a:rPr lang="en-US" b="1" dirty="0" err="1" smtClean="0"/>
              <a:t>hisnum</a:t>
            </a:r>
            <a:r>
              <a:rPr lang="en-US" b="1" dirty="0" smtClean="0"/>
              <a:t>=30)</a:t>
            </a:r>
          </a:p>
          <a:p>
            <a:pPr>
              <a:buNone/>
            </a:pPr>
            <a:r>
              <a:rPr lang="en-US" b="1" dirty="0" smtClean="0"/>
              <a:t>{</a:t>
            </a:r>
          </a:p>
          <a:p>
            <a:pPr>
              <a:buNone/>
            </a:pPr>
            <a:r>
              <a:rPr lang="en-US" b="1" dirty="0" smtClean="0"/>
              <a:t>	for (</a:t>
            </a:r>
            <a:r>
              <a:rPr lang="en-US" b="1" dirty="0" err="1" smtClean="0"/>
              <a:t>int</a:t>
            </a:r>
            <a:r>
              <a:rPr lang="en-US" b="1" dirty="0" smtClean="0"/>
              <a:t> </a:t>
            </a:r>
            <a:r>
              <a:rPr lang="en-US" b="1" dirty="0" err="1" smtClean="0"/>
              <a:t>i</a:t>
            </a:r>
            <a:r>
              <a:rPr lang="en-US" b="1" dirty="0" smtClean="0"/>
              <a:t>=20;i&lt;=</a:t>
            </a:r>
            <a:r>
              <a:rPr lang="en-US" b="1" dirty="0" err="1" smtClean="0"/>
              <a:t>hisnum;i</a:t>
            </a:r>
            <a:r>
              <a:rPr lang="en-US" b="1" dirty="0" smtClean="0"/>
              <a:t>+=5)</a:t>
            </a:r>
          </a:p>
          <a:p>
            <a:pPr>
              <a:buNone/>
            </a:pPr>
            <a:r>
              <a:rPr lang="en-US" b="1" dirty="0" smtClean="0"/>
              <a:t>	</a:t>
            </a:r>
            <a:r>
              <a:rPr lang="en-US" b="1" dirty="0" err="1" smtClean="0"/>
              <a:t>cout</a:t>
            </a:r>
            <a:r>
              <a:rPr lang="en-US" b="1" dirty="0" smtClean="0"/>
              <a:t>&lt;&lt;</a:t>
            </a:r>
            <a:r>
              <a:rPr lang="en-US" b="1" dirty="0" err="1" smtClean="0"/>
              <a:t>i</a:t>
            </a:r>
            <a:r>
              <a:rPr lang="en-US" b="1" dirty="0" smtClean="0"/>
              <a:t>&lt;&lt;",";</a:t>
            </a:r>
          </a:p>
          <a:p>
            <a:pPr>
              <a:buNone/>
            </a:pPr>
            <a:r>
              <a:rPr lang="en-US" b="1" dirty="0" smtClean="0"/>
              <a:t>	</a:t>
            </a:r>
            <a:r>
              <a:rPr lang="en-US" b="1" dirty="0" err="1" smtClean="0"/>
              <a:t>cout</a:t>
            </a:r>
            <a:r>
              <a:rPr lang="en-US" b="1" dirty="0" smtClean="0"/>
              <a:t>&lt;&lt;</a:t>
            </a:r>
            <a:r>
              <a:rPr lang="en-US" b="1" dirty="0" err="1" smtClean="0"/>
              <a:t>endl</a:t>
            </a:r>
            <a:r>
              <a:rPr lang="en-US" b="1" dirty="0" smtClean="0"/>
              <a:t>;</a:t>
            </a:r>
          </a:p>
          <a:p>
            <a:pPr>
              <a:buNone/>
            </a:pPr>
            <a:r>
              <a:rPr lang="en-US" b="1" dirty="0" smtClean="0"/>
              <a:t>}</a:t>
            </a:r>
          </a:p>
          <a:p>
            <a:pPr>
              <a:buNone/>
            </a:pPr>
            <a:r>
              <a:rPr lang="en-US" b="1" dirty="0" smtClean="0"/>
              <a:t>void control(</a:t>
            </a:r>
            <a:r>
              <a:rPr lang="en-US" b="1" dirty="0" err="1" smtClean="0"/>
              <a:t>int&amp;mynum</a:t>
            </a:r>
            <a:r>
              <a:rPr lang="en-US" b="1" dirty="0" smtClean="0"/>
              <a:t>)</a:t>
            </a:r>
          </a:p>
          <a:p>
            <a:pPr>
              <a:buNone/>
            </a:pPr>
            <a:r>
              <a:rPr lang="en-US" b="1" dirty="0" smtClean="0"/>
              <a:t>{</a:t>
            </a:r>
          </a:p>
          <a:p>
            <a:pPr>
              <a:buNone/>
            </a:pPr>
            <a:r>
              <a:rPr lang="en-US" b="1" dirty="0" smtClean="0"/>
              <a:t>	</a:t>
            </a:r>
            <a:r>
              <a:rPr lang="en-US" b="1" dirty="0" err="1" smtClean="0"/>
              <a:t>mynum</a:t>
            </a:r>
            <a:r>
              <a:rPr lang="en-US" b="1" dirty="0" smtClean="0"/>
              <a:t>=mynum+10;</a:t>
            </a:r>
          </a:p>
          <a:p>
            <a:pPr>
              <a:buNone/>
            </a:pPr>
            <a:r>
              <a:rPr lang="en-US" b="1" dirty="0" smtClean="0"/>
              <a:t>	</a:t>
            </a:r>
            <a:r>
              <a:rPr lang="en-US" b="1" dirty="0" err="1" smtClean="0"/>
              <a:t>withdef</a:t>
            </a:r>
            <a:r>
              <a:rPr lang="en-US" b="1" dirty="0" smtClean="0"/>
              <a:t>();</a:t>
            </a:r>
          </a:p>
          <a:p>
            <a:pPr>
              <a:buNone/>
            </a:pPr>
            <a:r>
              <a:rPr lang="en-US" b="1" dirty="0" smtClean="0"/>
              <a:t>}</a:t>
            </a:r>
          </a:p>
          <a:p>
            <a:pPr>
              <a:buNone/>
            </a:pPr>
            <a:r>
              <a:rPr lang="en-US" b="1" dirty="0" err="1" smtClean="0"/>
              <a:t>int</a:t>
            </a:r>
            <a:r>
              <a:rPr lang="en-US" b="1" dirty="0" smtClean="0"/>
              <a:t> main()</a:t>
            </a:r>
          </a:p>
          <a:p>
            <a:pPr>
              <a:buNone/>
            </a:pPr>
            <a:r>
              <a:rPr lang="en-US" b="1" dirty="0" smtClean="0"/>
              <a:t>{</a:t>
            </a:r>
          </a:p>
          <a:p>
            <a:pPr>
              <a:buNone/>
            </a:pPr>
            <a:r>
              <a:rPr lang="en-US" b="1" dirty="0" smtClean="0"/>
              <a:t>	</a:t>
            </a:r>
          </a:p>
          <a:p>
            <a:pPr>
              <a:buNone/>
            </a:pPr>
            <a:r>
              <a:rPr lang="en-US" b="1" dirty="0" smtClean="0"/>
              <a:t>	</a:t>
            </a:r>
            <a:r>
              <a:rPr lang="en-US" b="1" dirty="0" err="1" smtClean="0"/>
              <a:t>int</a:t>
            </a:r>
            <a:r>
              <a:rPr lang="en-US" b="1" dirty="0" smtClean="0"/>
              <a:t> </a:t>
            </a:r>
            <a:r>
              <a:rPr lang="en-US" b="1" dirty="0" err="1" smtClean="0"/>
              <a:t>yournum</a:t>
            </a:r>
            <a:r>
              <a:rPr lang="en-US" b="1" dirty="0" smtClean="0"/>
              <a:t>=20;</a:t>
            </a:r>
          </a:p>
          <a:p>
            <a:pPr>
              <a:buNone/>
            </a:pPr>
            <a:r>
              <a:rPr lang="en-US" b="1" dirty="0" smtClean="0"/>
              <a:t>	control(</a:t>
            </a:r>
            <a:r>
              <a:rPr lang="en-US" b="1" dirty="0" err="1" smtClean="0"/>
              <a:t>yournum</a:t>
            </a:r>
            <a:r>
              <a:rPr lang="en-US" b="1" dirty="0" smtClean="0"/>
              <a:t>);</a:t>
            </a:r>
          </a:p>
          <a:p>
            <a:pPr>
              <a:buNone/>
            </a:pPr>
            <a:r>
              <a:rPr lang="en-US" b="1" dirty="0" smtClean="0"/>
              <a:t>	</a:t>
            </a:r>
            <a:r>
              <a:rPr lang="en-US" b="1" dirty="0" err="1" smtClean="0"/>
              <a:t>withdef</a:t>
            </a:r>
            <a:r>
              <a:rPr lang="en-US" b="1" dirty="0" smtClean="0"/>
              <a:t>();</a:t>
            </a:r>
          </a:p>
          <a:p>
            <a:pPr>
              <a:buNone/>
            </a:pPr>
            <a:r>
              <a:rPr lang="en-US" b="1" dirty="0" smtClean="0"/>
              <a:t>	</a:t>
            </a:r>
            <a:r>
              <a:rPr lang="en-US" b="1" dirty="0" err="1" smtClean="0"/>
              <a:t>cout</a:t>
            </a:r>
            <a:r>
              <a:rPr lang="en-US" b="1" dirty="0" smtClean="0"/>
              <a:t>&lt;&lt;"number="&lt;&lt;</a:t>
            </a:r>
            <a:r>
              <a:rPr lang="en-US" b="1" dirty="0" err="1" smtClean="0"/>
              <a:t>yournum</a:t>
            </a:r>
            <a:r>
              <a:rPr lang="en-US" b="1" dirty="0" smtClean="0"/>
              <a:t>&lt;&lt;</a:t>
            </a:r>
            <a:r>
              <a:rPr lang="en-US" b="1" dirty="0" err="1" smtClean="0"/>
              <a:t>endl</a:t>
            </a:r>
            <a:r>
              <a:rPr lang="en-US" b="1" dirty="0" smtClean="0"/>
              <a:t>;</a:t>
            </a:r>
          </a:p>
          <a:p>
            <a:pPr>
              <a:buNone/>
            </a:pPr>
            <a:r>
              <a:rPr lang="en-US" b="1" dirty="0" smtClean="0"/>
              <a:t>}</a:t>
            </a:r>
          </a:p>
          <a:p>
            <a:endParaRPr lang="en-US" dirty="0"/>
          </a:p>
        </p:txBody>
      </p:sp>
      <p:sp>
        <p:nvSpPr>
          <p:cNvPr id="5" name="Rectangle 4"/>
          <p:cNvSpPr/>
          <p:nvPr/>
        </p:nvSpPr>
        <p:spPr>
          <a:xfrm>
            <a:off x="6248400" y="6858000"/>
            <a:ext cx="2514600" cy="601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mj-lt"/>
              </a:rPr>
              <a:t>20,25,30,</a:t>
            </a:r>
          </a:p>
          <a:p>
            <a:pPr algn="ctr"/>
            <a:r>
              <a:rPr lang="en-US" sz="3200" dirty="0" smtClean="0">
                <a:latin typeface="+mj-lt"/>
              </a:rPr>
              <a:t>20,25,30,</a:t>
            </a:r>
          </a:p>
          <a:p>
            <a:pPr algn="ctr"/>
            <a:r>
              <a:rPr lang="en-US" sz="3200" dirty="0" smtClean="0">
                <a:latin typeface="+mj-lt"/>
              </a:rPr>
              <a:t>Number=30</a:t>
            </a:r>
            <a:endParaRPr lang="en-US" sz="32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18316E-6 L -0.00416 -1.01573 " pathEditMode="relative" rAng="0" ptsTypes="AA">
                                      <p:cBhvr>
                                        <p:cTn id="6" dur="2000" fill="hold"/>
                                        <p:tgtEl>
                                          <p:spTgt spid="5"/>
                                        </p:tgtEl>
                                        <p:attrNameLst>
                                          <p:attrName>ppt_x</p:attrName>
                                          <p:attrName>ppt_y</p:attrName>
                                        </p:attrNameLst>
                                      </p:cBhvr>
                                      <p:rCtr x="-200" y="-50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by reference</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&amp; max(</a:t>
            </a:r>
            <a:r>
              <a:rPr lang="en-US" dirty="0" err="1" smtClean="0"/>
              <a:t>int</a:t>
            </a:r>
            <a:r>
              <a:rPr lang="en-US" dirty="0" smtClean="0"/>
              <a:t> &amp;</a:t>
            </a:r>
            <a:r>
              <a:rPr lang="en-US" dirty="0" err="1" smtClean="0"/>
              <a:t>x,int</a:t>
            </a:r>
            <a:r>
              <a:rPr lang="en-US" dirty="0" smtClean="0"/>
              <a:t> &amp;y)</a:t>
            </a:r>
          </a:p>
          <a:p>
            <a:r>
              <a:rPr lang="en-US" dirty="0" smtClean="0"/>
              <a:t>{</a:t>
            </a:r>
          </a:p>
          <a:p>
            <a:r>
              <a:rPr lang="en-US" dirty="0" smtClean="0"/>
              <a:t>If (x&gt;y)</a:t>
            </a:r>
          </a:p>
          <a:p>
            <a:r>
              <a:rPr lang="en-US" dirty="0" smtClean="0"/>
              <a:t>Return x;</a:t>
            </a:r>
          </a:p>
          <a:p>
            <a:r>
              <a:rPr lang="en-US" dirty="0" smtClean="0"/>
              <a:t>Else</a:t>
            </a:r>
          </a:p>
          <a:p>
            <a:r>
              <a:rPr lang="en-US" dirty="0" smtClean="0"/>
              <a:t>Return y;</a:t>
            </a:r>
          </a:p>
          <a:p>
            <a:r>
              <a:rPr lang="en-US" dirty="0" smtClean="0"/>
              <a:t>}</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by reference</a:t>
            </a:r>
            <a:endParaRPr lang="en-US" dirty="0"/>
          </a:p>
        </p:txBody>
      </p:sp>
      <p:sp>
        <p:nvSpPr>
          <p:cNvPr id="3" name="Content Placeholder 2"/>
          <p:cNvSpPr>
            <a:spLocks noGrp="1"/>
          </p:cNvSpPr>
          <p:nvPr>
            <p:ph idx="1"/>
          </p:nvPr>
        </p:nvSpPr>
        <p:spPr/>
        <p:txBody>
          <a:bodyPr/>
          <a:lstStyle/>
          <a:p>
            <a:r>
              <a:rPr lang="en-US" dirty="0" smtClean="0"/>
              <a:t>A function call can also return a reference. Since the return type of max is int&amp;,the function returns </a:t>
            </a:r>
            <a:r>
              <a:rPr lang="en-US" dirty="0" err="1" smtClean="0"/>
              <a:t>refernce</a:t>
            </a:r>
            <a:r>
              <a:rPr lang="en-US" dirty="0" smtClean="0"/>
              <a:t> to x or y and </a:t>
            </a:r>
            <a:r>
              <a:rPr lang="en-US" i="1" dirty="0" smtClean="0">
                <a:solidFill>
                  <a:srgbClr val="FF0000"/>
                </a:solidFill>
              </a:rPr>
              <a:t>not the values. </a:t>
            </a:r>
          </a:p>
          <a:p>
            <a:endParaRPr lang="en-US" i="1" dirty="0" smtClean="0">
              <a:solidFill>
                <a:srgbClr val="FF0000"/>
              </a:solidFill>
            </a:endParaRPr>
          </a:p>
          <a:p>
            <a:endParaRPr lang="en-US" i="1" dirty="0" smtClean="0">
              <a:solidFill>
                <a:srgbClr val="FF0000"/>
              </a:solidFill>
            </a:endParaRPr>
          </a:p>
          <a:p>
            <a:r>
              <a:rPr lang="en-US" dirty="0" smtClean="0"/>
              <a:t>A function call such as max(</a:t>
            </a:r>
            <a:r>
              <a:rPr lang="en-US" dirty="0" err="1" smtClean="0"/>
              <a:t>a,b</a:t>
            </a:r>
            <a:r>
              <a:rPr lang="en-US" dirty="0" smtClean="0"/>
              <a:t>)will yield a reference to either a or b depending on their values.</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lstStyle/>
          <a:p>
            <a:r>
              <a:rPr lang="en-US" dirty="0" smtClean="0"/>
              <a:t>Inline Functions</a:t>
            </a:r>
            <a:endParaRPr lang="en-IN" dirty="0"/>
          </a:p>
        </p:txBody>
      </p:sp>
      <p:sp>
        <p:nvSpPr>
          <p:cNvPr id="3" name="Content Placeholder 2"/>
          <p:cNvSpPr>
            <a:spLocks noGrp="1"/>
          </p:cNvSpPr>
          <p:nvPr>
            <p:ph idx="1"/>
          </p:nvPr>
        </p:nvSpPr>
        <p:spPr>
          <a:xfrm>
            <a:off x="457200" y="990600"/>
            <a:ext cx="8229600" cy="5334000"/>
          </a:xfrm>
        </p:spPr>
        <p:txBody>
          <a:bodyPr/>
          <a:lstStyle/>
          <a:p>
            <a:r>
              <a:rPr lang="en-US" dirty="0" smtClean="0"/>
              <a:t>Every time a function is called, it takes a lot of extra time in executing a series of instructions for tasks such as jumping to the function, saving registers, pushing arguments into the stack, and returning to the calling function.</a:t>
            </a:r>
          </a:p>
          <a:p>
            <a:endParaRPr lang="en-US" dirty="0" smtClean="0"/>
          </a:p>
          <a:p>
            <a:r>
              <a:rPr lang="en-US" dirty="0" smtClean="0"/>
              <a:t>When function is small a substantial percentage of execution time is spent in such overheads.</a:t>
            </a:r>
            <a:endParaRPr lang="en-IN"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lnSpcReduction="10000"/>
          </a:bodyPr>
          <a:lstStyle/>
          <a:p>
            <a:r>
              <a:rPr lang="en-US" dirty="0" smtClean="0"/>
              <a:t>To eliminate the cost of calls to small functions C++ proposes a new feature called </a:t>
            </a:r>
            <a:r>
              <a:rPr lang="en-US" i="1" dirty="0" smtClean="0">
                <a:solidFill>
                  <a:srgbClr val="FF0000"/>
                </a:solidFill>
              </a:rPr>
              <a:t>inline function</a:t>
            </a:r>
            <a:r>
              <a:rPr lang="en-US" dirty="0" smtClean="0"/>
              <a:t>.</a:t>
            </a:r>
          </a:p>
          <a:p>
            <a:endParaRPr lang="en-US" dirty="0" smtClean="0"/>
          </a:p>
          <a:p>
            <a:r>
              <a:rPr lang="en-US" dirty="0" smtClean="0"/>
              <a:t>An inline function is a function that is expanded in line when its invoked.</a:t>
            </a:r>
          </a:p>
          <a:p>
            <a:endParaRPr lang="en-US" dirty="0" smtClean="0"/>
          </a:p>
          <a:p>
            <a:r>
              <a:rPr lang="en-US" dirty="0" smtClean="0"/>
              <a:t>The compiler replaces the function call with the corresponding function code.</a:t>
            </a:r>
          </a:p>
          <a:p>
            <a:endParaRPr lang="en-US" dirty="0" smtClean="0"/>
          </a:p>
          <a:p>
            <a:r>
              <a:rPr lang="en-US" dirty="0" smtClean="0"/>
              <a:t>Inline function-header</a:t>
            </a:r>
          </a:p>
          <a:p>
            <a:r>
              <a:rPr lang="en-US" dirty="0" smtClean="0"/>
              <a:t>{</a:t>
            </a:r>
          </a:p>
          <a:p>
            <a:r>
              <a:rPr lang="en-US" dirty="0" smtClean="0"/>
              <a:t>Function -body</a:t>
            </a:r>
          </a:p>
          <a:p>
            <a:r>
              <a:rPr lang="en-US" dirty="0" smtClean="0"/>
              <a:t>}</a:t>
            </a:r>
            <a:endParaRPr lang="en-IN"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en-US" dirty="0" smtClean="0"/>
              <a:t>We should exercise care before making a function inline.</a:t>
            </a:r>
          </a:p>
          <a:p>
            <a:endParaRPr lang="en-US" dirty="0" smtClean="0"/>
          </a:p>
          <a:p>
            <a:r>
              <a:rPr lang="en-US" dirty="0" smtClean="0"/>
              <a:t>The speed benefits of inline functions diminish as the function grows in size. At some point the overhead of the function call becomes small compared to the execution of the function.</a:t>
            </a:r>
          </a:p>
          <a:p>
            <a:endParaRPr lang="en-US" dirty="0" smtClean="0"/>
          </a:p>
          <a:p>
            <a:r>
              <a:rPr lang="en-US" dirty="0" smtClean="0"/>
              <a:t>Inline keyword merely sends a </a:t>
            </a:r>
            <a:r>
              <a:rPr lang="en-US" dirty="0" err="1" smtClean="0"/>
              <a:t>request,not</a:t>
            </a:r>
            <a:r>
              <a:rPr lang="en-US" dirty="0" smtClean="0"/>
              <a:t> a command to the </a:t>
            </a:r>
            <a:r>
              <a:rPr lang="en-US" dirty="0" err="1" smtClean="0"/>
              <a:t>compiler.The</a:t>
            </a:r>
            <a:r>
              <a:rPr lang="en-US" dirty="0" smtClean="0"/>
              <a:t> compiler may ignore the request if the function definition is too long or too complicated and compile the function as a normal function.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type of main()</a:t>
            </a:r>
            <a:endParaRPr lang="en-US" dirty="0"/>
          </a:p>
        </p:txBody>
      </p:sp>
      <p:sp>
        <p:nvSpPr>
          <p:cNvPr id="3" name="Content Placeholder 2"/>
          <p:cNvSpPr>
            <a:spLocks noGrp="1"/>
          </p:cNvSpPr>
          <p:nvPr>
            <p:ph idx="1"/>
          </p:nvPr>
        </p:nvSpPr>
        <p:spPr/>
        <p:txBody>
          <a:bodyPr/>
          <a:lstStyle/>
          <a:p>
            <a:r>
              <a:rPr lang="en-US" dirty="0" smtClean="0"/>
              <a:t>In C++, main returns an integer type value to the operating </a:t>
            </a:r>
            <a:r>
              <a:rPr lang="en-US" dirty="0" err="1" smtClean="0"/>
              <a:t>system.Therefore</a:t>
            </a:r>
            <a:r>
              <a:rPr lang="en-US" dirty="0" smtClean="0"/>
              <a:t> every main() in C++ should end with a return(0). Statement otherwise a warning or error may occur.</a:t>
            </a:r>
          </a:p>
          <a:p>
            <a:endParaRPr lang="en-US" dirty="0" smtClean="0"/>
          </a:p>
          <a:p>
            <a:r>
              <a:rPr lang="en-US" dirty="0" smtClean="0"/>
              <a:t>Since main() returns an integer type </a:t>
            </a:r>
            <a:r>
              <a:rPr lang="en-US" dirty="0" err="1" smtClean="0"/>
              <a:t>value,return</a:t>
            </a:r>
            <a:r>
              <a:rPr lang="en-US" dirty="0" smtClean="0"/>
              <a:t> type for main() is explicitly specified </a:t>
            </a:r>
            <a:r>
              <a:rPr lang="en-US" smtClean="0"/>
              <a:t>as int.</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r>
              <a:rPr lang="en-US" dirty="0" smtClean="0"/>
              <a:t>Some of the situations where inline functions may not work are</a:t>
            </a:r>
          </a:p>
          <a:p>
            <a:endParaRPr lang="en-US" dirty="0" smtClean="0"/>
          </a:p>
          <a:p>
            <a:r>
              <a:rPr lang="en-US" dirty="0" smtClean="0"/>
              <a:t>1)for functions returning values if a </a:t>
            </a:r>
            <a:r>
              <a:rPr lang="en-US" dirty="0" err="1" smtClean="0"/>
              <a:t>loop,a</a:t>
            </a:r>
            <a:r>
              <a:rPr lang="en-US" dirty="0" smtClean="0"/>
              <a:t> switch or a </a:t>
            </a:r>
            <a:r>
              <a:rPr lang="en-US" dirty="0" err="1" smtClean="0"/>
              <a:t>goto</a:t>
            </a:r>
            <a:r>
              <a:rPr lang="en-US" dirty="0" smtClean="0"/>
              <a:t> exists.</a:t>
            </a:r>
          </a:p>
          <a:p>
            <a:endParaRPr lang="en-US" dirty="0" smtClean="0"/>
          </a:p>
          <a:p>
            <a:r>
              <a:rPr lang="en-US" dirty="0" smtClean="0"/>
              <a:t>2)for functions not returning values if a return statement exists.</a:t>
            </a:r>
          </a:p>
          <a:p>
            <a:endParaRPr lang="en-US" dirty="0" smtClean="0"/>
          </a:p>
          <a:p>
            <a:r>
              <a:rPr lang="en-US" dirty="0" smtClean="0"/>
              <a:t>3)if functions contain static variables.</a:t>
            </a:r>
          </a:p>
          <a:p>
            <a:endParaRPr lang="en-US" dirty="0" smtClean="0"/>
          </a:p>
          <a:p>
            <a:r>
              <a:rPr lang="en-US" dirty="0" smtClean="0"/>
              <a:t>4)If inline functions are </a:t>
            </a:r>
            <a:r>
              <a:rPr lang="en-US" dirty="0" err="1" smtClean="0"/>
              <a:t>recurcive</a:t>
            </a:r>
            <a:r>
              <a:rPr lang="en-US" dirty="0" smtClean="0"/>
              <a:t>.</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92500" lnSpcReduction="20000"/>
          </a:bodyPr>
          <a:lstStyle/>
          <a:p>
            <a:r>
              <a:rPr lang="en-US" dirty="0" smtClean="0"/>
              <a:t>#include &lt;</a:t>
            </a:r>
            <a:r>
              <a:rPr lang="en-US" dirty="0" err="1" smtClean="0"/>
              <a:t>iostream</a:t>
            </a:r>
            <a:r>
              <a:rPr lang="en-US" dirty="0" smtClean="0"/>
              <a:t>&gt; </a:t>
            </a:r>
          </a:p>
          <a:p>
            <a:r>
              <a:rPr lang="en-US" dirty="0" smtClean="0"/>
              <a:t>using namespace std; </a:t>
            </a:r>
          </a:p>
          <a:p>
            <a:r>
              <a:rPr lang="en-US" dirty="0" smtClean="0"/>
              <a:t>inline </a:t>
            </a:r>
            <a:r>
              <a:rPr lang="en-US" dirty="0" err="1" smtClean="0"/>
              <a:t>int</a:t>
            </a:r>
            <a:r>
              <a:rPr lang="en-US" dirty="0" smtClean="0"/>
              <a:t> Max(</a:t>
            </a:r>
            <a:r>
              <a:rPr lang="en-US" dirty="0" err="1" smtClean="0"/>
              <a:t>int</a:t>
            </a:r>
            <a:r>
              <a:rPr lang="en-US" dirty="0" smtClean="0"/>
              <a:t> x, </a:t>
            </a:r>
            <a:r>
              <a:rPr lang="en-US" dirty="0" err="1" smtClean="0"/>
              <a:t>int</a:t>
            </a:r>
            <a:r>
              <a:rPr lang="en-US" dirty="0" smtClean="0"/>
              <a:t> y) </a:t>
            </a:r>
          </a:p>
          <a:p>
            <a:r>
              <a:rPr lang="en-US" dirty="0" smtClean="0"/>
              <a:t>{ </a:t>
            </a:r>
          </a:p>
          <a:p>
            <a:r>
              <a:rPr lang="en-US" dirty="0" smtClean="0"/>
              <a:t>return (x &gt; y)? x : y; </a:t>
            </a:r>
          </a:p>
          <a:p>
            <a:r>
              <a:rPr lang="en-US" dirty="0" smtClean="0"/>
              <a:t>} </a:t>
            </a:r>
          </a:p>
          <a:p>
            <a:r>
              <a:rPr lang="en-US" dirty="0" smtClean="0"/>
              <a:t>// Main function for the program </a:t>
            </a:r>
          </a:p>
          <a:p>
            <a:r>
              <a:rPr lang="en-US" dirty="0" err="1" smtClean="0"/>
              <a:t>int</a:t>
            </a:r>
            <a:r>
              <a:rPr lang="en-US" dirty="0" smtClean="0"/>
              <a:t> main( )</a:t>
            </a:r>
          </a:p>
          <a:p>
            <a:r>
              <a:rPr lang="en-US" dirty="0" smtClean="0"/>
              <a:t> { </a:t>
            </a:r>
          </a:p>
          <a:p>
            <a:r>
              <a:rPr lang="en-US" dirty="0" err="1" smtClean="0"/>
              <a:t>cout</a:t>
            </a:r>
            <a:r>
              <a:rPr lang="en-US" dirty="0" smtClean="0"/>
              <a:t> &lt;&lt; "Max (20,10): " &lt;&lt; Max(20,10) &lt;&lt; </a:t>
            </a:r>
            <a:r>
              <a:rPr lang="en-US" dirty="0" err="1" smtClean="0"/>
              <a:t>endl</a:t>
            </a:r>
            <a:r>
              <a:rPr lang="en-US" dirty="0" smtClean="0"/>
              <a:t>;</a:t>
            </a:r>
          </a:p>
          <a:p>
            <a:r>
              <a:rPr lang="en-US" dirty="0" smtClean="0"/>
              <a:t> </a:t>
            </a:r>
            <a:r>
              <a:rPr lang="en-US" dirty="0" err="1" smtClean="0"/>
              <a:t>cout</a:t>
            </a:r>
            <a:r>
              <a:rPr lang="en-US" dirty="0" smtClean="0"/>
              <a:t> &lt;&lt; "Max (0,200): " &lt;&lt; Max(0,200) &lt;&lt; </a:t>
            </a:r>
            <a:r>
              <a:rPr lang="en-US" dirty="0" err="1" smtClean="0"/>
              <a:t>endl</a:t>
            </a:r>
            <a:r>
              <a:rPr lang="en-US" dirty="0" smtClean="0"/>
              <a:t>;</a:t>
            </a:r>
          </a:p>
          <a:p>
            <a:r>
              <a:rPr lang="en-US" dirty="0" smtClean="0"/>
              <a:t> </a:t>
            </a:r>
            <a:r>
              <a:rPr lang="en-US" dirty="0" err="1" smtClean="0"/>
              <a:t>cout</a:t>
            </a:r>
            <a:r>
              <a:rPr lang="en-US" dirty="0" smtClean="0"/>
              <a:t> &lt;&lt; "Max (100,1010): " &lt;&lt; Max(100,1010) &lt;&lt; </a:t>
            </a:r>
            <a:r>
              <a:rPr lang="en-US" dirty="0" err="1" smtClean="0"/>
              <a:t>endl</a:t>
            </a:r>
            <a:r>
              <a:rPr lang="en-US" dirty="0" smtClean="0"/>
              <a:t>; </a:t>
            </a:r>
          </a:p>
          <a:p>
            <a:r>
              <a:rPr lang="en-US" dirty="0" smtClean="0"/>
              <a:t>return 0; </a:t>
            </a:r>
          </a:p>
          <a:p>
            <a:r>
              <a:rPr lang="en-US" dirty="0" smtClean="0"/>
              <a:t>}</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Functions with default parameters</a:t>
            </a:r>
            <a:endParaRPr lang="en-US" dirty="0"/>
          </a:p>
        </p:txBody>
      </p:sp>
      <p:sp>
        <p:nvSpPr>
          <p:cNvPr id="3" name="Content Placeholder 2"/>
          <p:cNvSpPr>
            <a:spLocks noGrp="1"/>
          </p:cNvSpPr>
          <p:nvPr>
            <p:ph idx="1"/>
          </p:nvPr>
        </p:nvSpPr>
        <p:spPr>
          <a:xfrm>
            <a:off x="457200" y="1447800"/>
            <a:ext cx="8229600" cy="4876800"/>
          </a:xfrm>
        </p:spPr>
        <p:txBody>
          <a:bodyPr/>
          <a:lstStyle/>
          <a:p>
            <a:r>
              <a:rPr lang="en-US" dirty="0" smtClean="0"/>
              <a:t>C++ allows us to call functions without specifying all its parameters.</a:t>
            </a:r>
          </a:p>
          <a:p>
            <a:endParaRPr lang="en-US" dirty="0" smtClean="0"/>
          </a:p>
          <a:p>
            <a:r>
              <a:rPr lang="en-US" dirty="0" smtClean="0"/>
              <a:t>In such cases the function assigns a default value to the parameter which does not have a matching argument in the function call.</a:t>
            </a:r>
          </a:p>
          <a:p>
            <a:endParaRPr lang="en-US" dirty="0" smtClean="0"/>
          </a:p>
          <a:p>
            <a:r>
              <a:rPr lang="en-US" dirty="0" smtClean="0"/>
              <a:t>Default values are specified when the function is declared. </a:t>
            </a: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lnSpcReduction="10000"/>
          </a:bodyPr>
          <a:lstStyle/>
          <a:p>
            <a:r>
              <a:rPr lang="en-US" dirty="0" smtClean="0"/>
              <a:t>The compiler looks at the prototype to see how many arguments a function uses and alerts the program for possible default values.</a:t>
            </a:r>
          </a:p>
          <a:p>
            <a:endParaRPr lang="en-US" dirty="0" smtClean="0"/>
          </a:p>
          <a:p>
            <a:r>
              <a:rPr lang="en-US" dirty="0" smtClean="0"/>
              <a:t>Float amount(float </a:t>
            </a:r>
            <a:r>
              <a:rPr lang="en-US" dirty="0" err="1" smtClean="0"/>
              <a:t>principal,int</a:t>
            </a:r>
            <a:r>
              <a:rPr lang="en-US" dirty="0" smtClean="0"/>
              <a:t> </a:t>
            </a:r>
            <a:r>
              <a:rPr lang="en-US" dirty="0" err="1" smtClean="0"/>
              <a:t>period,float</a:t>
            </a:r>
            <a:r>
              <a:rPr lang="en-US" dirty="0" smtClean="0"/>
              <a:t> rate=0.15)</a:t>
            </a:r>
          </a:p>
          <a:p>
            <a:endParaRPr lang="en-US" dirty="0" smtClean="0"/>
          </a:p>
          <a:p>
            <a:r>
              <a:rPr lang="en-US" dirty="0" smtClean="0"/>
              <a:t>A function call like</a:t>
            </a:r>
          </a:p>
          <a:p>
            <a:endParaRPr lang="en-US" dirty="0" smtClean="0"/>
          </a:p>
          <a:p>
            <a:r>
              <a:rPr lang="en-US" dirty="0" smtClean="0"/>
              <a:t>Amount(5000,7)</a:t>
            </a:r>
          </a:p>
          <a:p>
            <a:endParaRPr lang="en-US" dirty="0" smtClean="0"/>
          </a:p>
          <a:p>
            <a:r>
              <a:rPr lang="en-US" dirty="0" smtClean="0"/>
              <a:t>Passes value 5000 to principal,7 to period and lets the function use 0.15 for rate.</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r>
              <a:rPr lang="en-US" dirty="0" smtClean="0"/>
              <a:t>Value =amount(5000,5,0.12)</a:t>
            </a:r>
          </a:p>
          <a:p>
            <a:endParaRPr lang="en-US" dirty="0" smtClean="0"/>
          </a:p>
          <a:p>
            <a:r>
              <a:rPr lang="en-US" dirty="0" smtClean="0"/>
              <a:t>Passes an explicit value of 0.12 to rate.</a:t>
            </a:r>
          </a:p>
          <a:p>
            <a:endParaRPr lang="en-US" dirty="0" smtClean="0"/>
          </a:p>
          <a:p>
            <a:r>
              <a:rPr lang="en-US" dirty="0" smtClean="0"/>
              <a:t>Important point to note is that only trailing arguments can have default values and therefore we must add defaults from right to left.</a:t>
            </a:r>
          </a:p>
          <a:p>
            <a:endParaRPr lang="en-US" dirty="0" smtClean="0"/>
          </a:p>
          <a:p>
            <a:r>
              <a:rPr lang="en-US" dirty="0" smtClean="0"/>
              <a:t>We cannot provide a default value to a particular argument in the middle of an </a:t>
            </a:r>
            <a:r>
              <a:rPr lang="en-US" smtClean="0"/>
              <a:t>argument list.</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838200"/>
          </a:xfrm>
        </p:spPr>
        <p:txBody>
          <a:bodyPr/>
          <a:lstStyle/>
          <a:p>
            <a:r>
              <a:rPr lang="en-US" dirty="0" smtClean="0"/>
              <a:t>Output Example</a:t>
            </a:r>
            <a:endParaRPr lang="en-US" dirty="0"/>
          </a:p>
        </p:txBody>
      </p:sp>
      <p:sp>
        <p:nvSpPr>
          <p:cNvPr id="3" name="Content Placeholder 2"/>
          <p:cNvSpPr>
            <a:spLocks noGrp="1"/>
          </p:cNvSpPr>
          <p:nvPr>
            <p:ph idx="1"/>
          </p:nvPr>
        </p:nvSpPr>
        <p:spPr>
          <a:xfrm>
            <a:off x="457200" y="1371600"/>
            <a:ext cx="8229600" cy="5105400"/>
          </a:xfrm>
        </p:spPr>
        <p:txBody>
          <a:bodyPr>
            <a:normAutofit fontScale="70000" lnSpcReduction="20000"/>
          </a:bodyPr>
          <a:lstStyle/>
          <a:p>
            <a:pPr>
              <a:buNone/>
            </a:pPr>
            <a:r>
              <a:rPr lang="en-US" b="1" dirty="0" smtClean="0"/>
              <a:t>#include&lt;</a:t>
            </a:r>
            <a:r>
              <a:rPr lang="en-US" b="1" dirty="0" err="1" smtClean="0"/>
              <a:t>iostream.h</a:t>
            </a:r>
            <a:r>
              <a:rPr lang="en-US" b="1" dirty="0" smtClean="0"/>
              <a:t>&gt;</a:t>
            </a:r>
          </a:p>
          <a:p>
            <a:pPr>
              <a:buNone/>
            </a:pPr>
            <a:r>
              <a:rPr lang="en-US" b="1" dirty="0" smtClean="0"/>
              <a:t>using namespace std;</a:t>
            </a:r>
          </a:p>
          <a:p>
            <a:pPr>
              <a:buNone/>
            </a:pPr>
            <a:r>
              <a:rPr lang="en-US" b="1" dirty="0" smtClean="0"/>
              <a:t>void execute(</a:t>
            </a:r>
            <a:r>
              <a:rPr lang="en-US" b="1" dirty="0" err="1" smtClean="0"/>
              <a:t>int</a:t>
            </a:r>
            <a:r>
              <a:rPr lang="en-US" b="1" dirty="0" smtClean="0"/>
              <a:t> &amp;</a:t>
            </a:r>
            <a:r>
              <a:rPr lang="en-US" b="1" dirty="0" err="1" smtClean="0"/>
              <a:t>x,int</a:t>
            </a:r>
            <a:r>
              <a:rPr lang="en-US" b="1" dirty="0" smtClean="0"/>
              <a:t> y=150)</a:t>
            </a:r>
          </a:p>
          <a:p>
            <a:pPr>
              <a:buNone/>
            </a:pPr>
            <a:r>
              <a:rPr lang="en-US" b="1" dirty="0" smtClean="0"/>
              <a:t>{</a:t>
            </a:r>
          </a:p>
          <a:p>
            <a:pPr>
              <a:buNone/>
            </a:pPr>
            <a:r>
              <a:rPr lang="en-US" b="1" dirty="0" smtClean="0"/>
              <a:t>	</a:t>
            </a:r>
            <a:r>
              <a:rPr lang="en-US" b="1" dirty="0" err="1" smtClean="0"/>
              <a:t>int</a:t>
            </a:r>
            <a:r>
              <a:rPr lang="en-US" b="1" dirty="0" smtClean="0"/>
              <a:t> temp=</a:t>
            </a:r>
            <a:r>
              <a:rPr lang="en-US" b="1" dirty="0" err="1" smtClean="0"/>
              <a:t>x+y</a:t>
            </a:r>
            <a:r>
              <a:rPr lang="en-US" b="1" dirty="0" smtClean="0"/>
              <a:t>;</a:t>
            </a:r>
          </a:p>
          <a:p>
            <a:pPr>
              <a:buNone/>
            </a:pPr>
            <a:r>
              <a:rPr lang="en-US" b="1" dirty="0" smtClean="0"/>
              <a:t>	x+=temp;</a:t>
            </a:r>
          </a:p>
          <a:p>
            <a:pPr>
              <a:buNone/>
            </a:pPr>
            <a:r>
              <a:rPr lang="en-US" b="1" dirty="0" smtClean="0"/>
              <a:t>	if(y!=200)</a:t>
            </a:r>
          </a:p>
          <a:p>
            <a:pPr>
              <a:buNone/>
            </a:pPr>
            <a:r>
              <a:rPr lang="en-US" b="1" dirty="0" smtClean="0"/>
              <a:t>	</a:t>
            </a:r>
            <a:r>
              <a:rPr lang="en-US" b="1" dirty="0" err="1" smtClean="0"/>
              <a:t>cout</a:t>
            </a:r>
            <a:r>
              <a:rPr lang="en-US" b="1" dirty="0" smtClean="0"/>
              <a:t>&lt;&lt;temp&lt;&lt;"\t"&lt;&lt;x&lt;&lt;"\t"&lt;&lt;y&lt;&lt;</a:t>
            </a:r>
            <a:r>
              <a:rPr lang="en-US" b="1" dirty="0" err="1" smtClean="0"/>
              <a:t>endl</a:t>
            </a:r>
            <a:r>
              <a:rPr lang="en-US" b="1" dirty="0" smtClean="0"/>
              <a:t>;</a:t>
            </a:r>
          </a:p>
          <a:p>
            <a:pPr>
              <a:buNone/>
            </a:pPr>
            <a:r>
              <a:rPr lang="en-US" b="1" dirty="0" smtClean="0"/>
              <a:t>}</a:t>
            </a:r>
          </a:p>
          <a:p>
            <a:pPr>
              <a:buNone/>
            </a:pPr>
            <a:r>
              <a:rPr lang="en-US" b="1" dirty="0" err="1" smtClean="0"/>
              <a:t>int</a:t>
            </a:r>
            <a:r>
              <a:rPr lang="en-US" b="1" dirty="0" smtClean="0"/>
              <a:t> main()</a:t>
            </a:r>
          </a:p>
          <a:p>
            <a:pPr>
              <a:buNone/>
            </a:pPr>
            <a:r>
              <a:rPr lang="en-US" b="1" dirty="0" smtClean="0"/>
              <a:t>{</a:t>
            </a:r>
          </a:p>
          <a:p>
            <a:pPr>
              <a:buNone/>
            </a:pPr>
            <a:r>
              <a:rPr lang="en-US" b="1" dirty="0" smtClean="0"/>
              <a:t>	</a:t>
            </a:r>
            <a:r>
              <a:rPr lang="en-US" b="1" dirty="0" err="1" smtClean="0"/>
              <a:t>int</a:t>
            </a:r>
            <a:r>
              <a:rPr lang="en-US" b="1" dirty="0" smtClean="0"/>
              <a:t> a=50,b=20;</a:t>
            </a:r>
          </a:p>
          <a:p>
            <a:pPr>
              <a:buNone/>
            </a:pPr>
            <a:r>
              <a:rPr lang="en-US" b="1" dirty="0" smtClean="0"/>
              <a:t>	execute(b);</a:t>
            </a:r>
          </a:p>
          <a:p>
            <a:pPr>
              <a:buNone/>
            </a:pPr>
            <a:r>
              <a:rPr lang="en-US" b="1" dirty="0" smtClean="0"/>
              <a:t>	</a:t>
            </a:r>
            <a:r>
              <a:rPr lang="en-US" b="1" dirty="0" err="1" smtClean="0"/>
              <a:t>cout</a:t>
            </a:r>
            <a:r>
              <a:rPr lang="en-US" b="1" dirty="0" smtClean="0"/>
              <a:t>&lt;&lt;a&lt;&lt;"\t"&lt;&lt;b&lt;&lt;</a:t>
            </a:r>
            <a:r>
              <a:rPr lang="en-US" b="1" dirty="0" err="1" smtClean="0"/>
              <a:t>endl</a:t>
            </a:r>
            <a:r>
              <a:rPr lang="en-US" b="1" dirty="0" smtClean="0"/>
              <a:t>;</a:t>
            </a:r>
          </a:p>
          <a:p>
            <a:pPr>
              <a:buNone/>
            </a:pPr>
            <a:r>
              <a:rPr lang="en-US" b="1" dirty="0" smtClean="0"/>
              <a:t>	execute(</a:t>
            </a:r>
            <a:r>
              <a:rPr lang="en-US" b="1" dirty="0" err="1" smtClean="0"/>
              <a:t>b,a</a:t>
            </a:r>
            <a:r>
              <a:rPr lang="en-US" b="1" dirty="0" smtClean="0"/>
              <a:t>);</a:t>
            </a:r>
          </a:p>
          <a:p>
            <a:pPr>
              <a:buNone/>
            </a:pPr>
            <a:r>
              <a:rPr lang="en-US" b="1" dirty="0" smtClean="0"/>
              <a:t>	</a:t>
            </a:r>
            <a:r>
              <a:rPr lang="en-US" b="1" dirty="0" err="1" smtClean="0"/>
              <a:t>cout</a:t>
            </a:r>
            <a:r>
              <a:rPr lang="en-US" b="1" dirty="0" smtClean="0"/>
              <a:t>&lt;&lt;a&lt;&lt;"\t"&lt;&lt;b&lt;&lt;</a:t>
            </a:r>
            <a:r>
              <a:rPr lang="en-US" b="1" dirty="0" err="1" smtClean="0"/>
              <a:t>endl</a:t>
            </a:r>
            <a:r>
              <a:rPr lang="en-US" b="1" dirty="0" smtClean="0"/>
              <a:t>;</a:t>
            </a:r>
          </a:p>
          <a:p>
            <a:pPr>
              <a:buNone/>
            </a:pPr>
            <a:r>
              <a:rPr lang="en-US" b="1" dirty="0" smtClean="0"/>
              <a:t>}</a:t>
            </a:r>
            <a:endParaRPr lang="en-US" b="1" dirty="0"/>
          </a:p>
        </p:txBody>
      </p:sp>
      <p:sp>
        <p:nvSpPr>
          <p:cNvPr id="4" name="Rectangle 3"/>
          <p:cNvSpPr/>
          <p:nvPr/>
        </p:nvSpPr>
        <p:spPr>
          <a:xfrm>
            <a:off x="5410200" y="6858000"/>
            <a:ext cx="28194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atin typeface="+mj-lt"/>
              </a:rPr>
              <a:t>170 190 150</a:t>
            </a:r>
          </a:p>
          <a:p>
            <a:pPr algn="ctr"/>
            <a:r>
              <a:rPr lang="en-US" sz="4000" b="1" dirty="0" smtClean="0">
                <a:latin typeface="+mj-lt"/>
              </a:rPr>
              <a:t>50 190</a:t>
            </a:r>
          </a:p>
          <a:p>
            <a:pPr algn="ctr"/>
            <a:r>
              <a:rPr lang="en-US" sz="4000" b="1" dirty="0" smtClean="0">
                <a:latin typeface="+mj-lt"/>
              </a:rPr>
              <a:t>240 430 50</a:t>
            </a:r>
          </a:p>
          <a:p>
            <a:pPr algn="ctr"/>
            <a:r>
              <a:rPr lang="en-US" sz="4000" b="1" dirty="0" smtClean="0">
                <a:latin typeface="+mj-lt"/>
              </a:rPr>
              <a:t>50 430</a:t>
            </a:r>
            <a:endParaRPr lang="en-US" sz="4000"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9.25069E-8 L -0.00416 -0.91027 " pathEditMode="relative" rAng="0" ptsTypes="AA">
                                      <p:cBhvr>
                                        <p:cTn id="6" dur="2000" fill="hold"/>
                                        <p:tgtEl>
                                          <p:spTgt spid="4"/>
                                        </p:tgtEl>
                                        <p:attrNameLst>
                                          <p:attrName>ppt_x</p:attrName>
                                          <p:attrName>ppt_y</p:attrName>
                                        </p:attrNameLst>
                                      </p:cBhvr>
                                      <p:rCtr x="-200" y="-45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overloading</a:t>
            </a:r>
            <a:endParaRPr lang="en-US" dirty="0"/>
          </a:p>
        </p:txBody>
      </p:sp>
      <p:sp>
        <p:nvSpPr>
          <p:cNvPr id="3" name="Content Placeholder 2"/>
          <p:cNvSpPr>
            <a:spLocks noGrp="1"/>
          </p:cNvSpPr>
          <p:nvPr>
            <p:ph idx="1"/>
          </p:nvPr>
        </p:nvSpPr>
        <p:spPr/>
        <p:txBody>
          <a:bodyPr/>
          <a:lstStyle/>
          <a:p>
            <a:r>
              <a:rPr lang="en-US" dirty="0" smtClean="0"/>
              <a:t>We can use a same function name to create functions that perform a variety of </a:t>
            </a:r>
            <a:r>
              <a:rPr lang="en-US" dirty="0" err="1" smtClean="0"/>
              <a:t>tasks.This</a:t>
            </a:r>
            <a:r>
              <a:rPr lang="en-US" dirty="0" smtClean="0"/>
              <a:t> is known as function overloading in OOP.</a:t>
            </a:r>
          </a:p>
          <a:p>
            <a:endParaRPr lang="en-US" dirty="0" smtClean="0"/>
          </a:p>
          <a:p>
            <a:r>
              <a:rPr lang="en-US" dirty="0" smtClean="0"/>
              <a:t>We can design a family of functions with one function name but with different argument lists.</a:t>
            </a:r>
          </a:p>
          <a:p>
            <a:endParaRPr lang="en-US" dirty="0" smtClean="0"/>
          </a:p>
          <a:p>
            <a:r>
              <a:rPr lang="en-US" dirty="0" smtClean="0"/>
              <a:t>The function would perform different operations depending on the argument lists in the function call.</a:t>
            </a:r>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a:buNone/>
            </a:pPr>
            <a:r>
              <a:rPr lang="en-US" dirty="0" smtClean="0"/>
              <a:t>The correct function to be invoked is determined by checking the number and type of the arguments but not the function type.</a:t>
            </a:r>
          </a:p>
          <a:p>
            <a:pPr>
              <a:buNone/>
            </a:pPr>
            <a:endParaRPr lang="en-US" dirty="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lstStyle/>
          <a:p>
            <a:r>
              <a:rPr lang="en-US" dirty="0" err="1" smtClean="0"/>
              <a:t>Int</a:t>
            </a:r>
            <a:r>
              <a:rPr lang="en-US" dirty="0" smtClean="0"/>
              <a:t> add(</a:t>
            </a:r>
            <a:r>
              <a:rPr lang="en-US" dirty="0" err="1" smtClean="0"/>
              <a:t>int</a:t>
            </a:r>
            <a:r>
              <a:rPr lang="en-US" dirty="0" smtClean="0"/>
              <a:t> </a:t>
            </a:r>
            <a:r>
              <a:rPr lang="en-US" dirty="0" err="1" smtClean="0"/>
              <a:t>a,int</a:t>
            </a:r>
            <a:r>
              <a:rPr lang="en-US" dirty="0" smtClean="0"/>
              <a:t> b); 			</a:t>
            </a:r>
            <a:r>
              <a:rPr lang="en-US" dirty="0" smtClean="0">
                <a:solidFill>
                  <a:srgbClr val="FF0000"/>
                </a:solidFill>
              </a:rPr>
              <a:t>//prototype 1</a:t>
            </a:r>
          </a:p>
          <a:p>
            <a:r>
              <a:rPr lang="en-US" dirty="0" err="1" smtClean="0"/>
              <a:t>Int</a:t>
            </a:r>
            <a:r>
              <a:rPr lang="en-US" dirty="0" smtClean="0"/>
              <a:t> add(</a:t>
            </a:r>
            <a:r>
              <a:rPr lang="en-US" dirty="0" err="1" smtClean="0"/>
              <a:t>int</a:t>
            </a:r>
            <a:r>
              <a:rPr lang="en-US" dirty="0" smtClean="0"/>
              <a:t> </a:t>
            </a:r>
            <a:r>
              <a:rPr lang="en-US" dirty="0" err="1" smtClean="0"/>
              <a:t>a,int</a:t>
            </a:r>
            <a:r>
              <a:rPr lang="en-US" dirty="0" smtClean="0"/>
              <a:t> </a:t>
            </a:r>
            <a:r>
              <a:rPr lang="en-US" dirty="0" err="1" smtClean="0"/>
              <a:t>b,int</a:t>
            </a:r>
            <a:r>
              <a:rPr lang="en-US" dirty="0" smtClean="0"/>
              <a:t> c); 		</a:t>
            </a:r>
            <a:r>
              <a:rPr lang="en-US" dirty="0" smtClean="0">
                <a:solidFill>
                  <a:srgbClr val="FF0000"/>
                </a:solidFill>
              </a:rPr>
              <a:t>//prototype 2</a:t>
            </a:r>
          </a:p>
          <a:p>
            <a:r>
              <a:rPr lang="en-US" dirty="0" smtClean="0"/>
              <a:t>double add(double </a:t>
            </a:r>
            <a:r>
              <a:rPr lang="en-US" dirty="0" err="1" smtClean="0"/>
              <a:t>x,double</a:t>
            </a:r>
            <a:r>
              <a:rPr lang="en-US" dirty="0" smtClean="0"/>
              <a:t>  y); 	</a:t>
            </a:r>
            <a:r>
              <a:rPr lang="en-US" dirty="0" smtClean="0">
                <a:solidFill>
                  <a:srgbClr val="FF0000"/>
                </a:solidFill>
              </a:rPr>
              <a:t>//prototype 3</a:t>
            </a:r>
          </a:p>
          <a:p>
            <a:r>
              <a:rPr lang="en-US" dirty="0" smtClean="0"/>
              <a:t>double add(</a:t>
            </a:r>
            <a:r>
              <a:rPr lang="en-US" dirty="0" err="1" smtClean="0"/>
              <a:t>int</a:t>
            </a:r>
            <a:r>
              <a:rPr lang="en-US" dirty="0" smtClean="0"/>
              <a:t> </a:t>
            </a:r>
            <a:r>
              <a:rPr lang="en-US" dirty="0" err="1" smtClean="0"/>
              <a:t>p,double</a:t>
            </a:r>
            <a:r>
              <a:rPr lang="en-US" dirty="0" smtClean="0"/>
              <a:t> q); 		</a:t>
            </a:r>
            <a:r>
              <a:rPr lang="en-US" dirty="0" smtClean="0">
                <a:solidFill>
                  <a:srgbClr val="FF0000"/>
                </a:solidFill>
              </a:rPr>
              <a:t>//prototype 4</a:t>
            </a:r>
          </a:p>
          <a:p>
            <a:r>
              <a:rPr lang="en-US" dirty="0" smtClean="0"/>
              <a:t>double add(double </a:t>
            </a:r>
            <a:r>
              <a:rPr lang="en-US" dirty="0" err="1" smtClean="0"/>
              <a:t>p,int</a:t>
            </a:r>
            <a:r>
              <a:rPr lang="en-US" dirty="0" smtClean="0"/>
              <a:t>  q); 		</a:t>
            </a:r>
            <a:r>
              <a:rPr lang="en-US" dirty="0" smtClean="0">
                <a:solidFill>
                  <a:srgbClr val="FF0000"/>
                </a:solidFill>
              </a:rPr>
              <a:t>//prototype 5</a:t>
            </a:r>
          </a:p>
          <a:p>
            <a:endParaRPr lang="en-US" dirty="0" smtClean="0"/>
          </a:p>
          <a:p>
            <a:endParaRPr lang="en-US" dirty="0" smtClean="0"/>
          </a:p>
          <a:p>
            <a:r>
              <a:rPr lang="en-US" dirty="0" err="1" smtClean="0"/>
              <a:t>Cout</a:t>
            </a:r>
            <a:r>
              <a:rPr lang="en-US" dirty="0" smtClean="0"/>
              <a:t>&lt;&lt;add(5,10);</a:t>
            </a:r>
          </a:p>
          <a:p>
            <a:r>
              <a:rPr lang="en-US" dirty="0" err="1" smtClean="0"/>
              <a:t>Cout</a:t>
            </a:r>
            <a:r>
              <a:rPr lang="en-US" dirty="0" smtClean="0"/>
              <a:t>&lt;&lt;add(15,10.0)</a:t>
            </a:r>
          </a:p>
          <a:p>
            <a:r>
              <a:rPr lang="en-US" dirty="0" err="1" smtClean="0"/>
              <a:t>Cout</a:t>
            </a:r>
            <a:r>
              <a:rPr lang="en-US" dirty="0" smtClean="0"/>
              <a:t>&lt;&lt;add(12.5,7.5)</a:t>
            </a:r>
          </a:p>
          <a:p>
            <a:r>
              <a:rPr lang="en-US" dirty="0" err="1" smtClean="0"/>
              <a:t>Cout</a:t>
            </a:r>
            <a:r>
              <a:rPr lang="en-US" dirty="0" smtClean="0"/>
              <a:t>&lt;&lt;add(5,10,15)</a:t>
            </a:r>
          </a:p>
          <a:p>
            <a:r>
              <a:rPr lang="en-US" dirty="0" err="1" smtClean="0"/>
              <a:t>Cout</a:t>
            </a:r>
            <a:r>
              <a:rPr lang="en-US" dirty="0" smtClean="0"/>
              <a:t>&lt;&lt;add(0.75,5)</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lnSpcReduction="10000"/>
          </a:bodyPr>
          <a:lstStyle/>
          <a:p>
            <a:r>
              <a:rPr lang="en-US" dirty="0" smtClean="0"/>
              <a:t>#include &lt;</a:t>
            </a:r>
            <a:r>
              <a:rPr lang="en-US" dirty="0" err="1" smtClean="0"/>
              <a:t>iostream</a:t>
            </a:r>
            <a:r>
              <a:rPr lang="en-US" dirty="0" smtClean="0"/>
              <a:t>&gt; </a:t>
            </a:r>
          </a:p>
          <a:p>
            <a:r>
              <a:rPr lang="en-US" dirty="0" smtClean="0"/>
              <a:t>Using namespace std;</a:t>
            </a:r>
          </a:p>
          <a:p>
            <a:endParaRPr lang="en-US" dirty="0" smtClean="0"/>
          </a:p>
          <a:p>
            <a:r>
              <a:rPr lang="en-US" dirty="0" err="1" smtClean="0"/>
              <a:t>Int</a:t>
            </a:r>
            <a:r>
              <a:rPr lang="en-US" dirty="0" smtClean="0"/>
              <a:t> volume(</a:t>
            </a:r>
            <a:r>
              <a:rPr lang="en-US" dirty="0" err="1" smtClean="0"/>
              <a:t>int</a:t>
            </a:r>
            <a:r>
              <a:rPr lang="en-US" dirty="0" smtClean="0"/>
              <a:t>);</a:t>
            </a:r>
          </a:p>
          <a:p>
            <a:r>
              <a:rPr lang="en-US" dirty="0" smtClean="0"/>
              <a:t>Double volume(</a:t>
            </a:r>
            <a:r>
              <a:rPr lang="en-US" dirty="0" err="1" smtClean="0"/>
              <a:t>double,int</a:t>
            </a:r>
            <a:r>
              <a:rPr lang="en-US" dirty="0" smtClean="0"/>
              <a:t>)</a:t>
            </a:r>
          </a:p>
          <a:p>
            <a:r>
              <a:rPr lang="en-US" dirty="0" smtClean="0"/>
              <a:t>Long volume(</a:t>
            </a:r>
            <a:r>
              <a:rPr lang="en-US" dirty="0" err="1" smtClean="0"/>
              <a:t>long,int,int</a:t>
            </a:r>
            <a:r>
              <a:rPr lang="en-US" dirty="0" smtClean="0"/>
              <a:t>);</a:t>
            </a:r>
          </a:p>
          <a:p>
            <a:endParaRPr lang="en-US" dirty="0" smtClean="0"/>
          </a:p>
          <a:p>
            <a:r>
              <a:rPr lang="en-US" dirty="0" err="1" smtClean="0"/>
              <a:t>Int</a:t>
            </a:r>
            <a:r>
              <a:rPr lang="en-US" dirty="0" smtClean="0"/>
              <a:t> main()</a:t>
            </a:r>
          </a:p>
          <a:p>
            <a:r>
              <a:rPr lang="en-US" dirty="0" smtClean="0"/>
              <a:t>{</a:t>
            </a:r>
          </a:p>
          <a:p>
            <a:r>
              <a:rPr lang="en-US" dirty="0" err="1" smtClean="0"/>
              <a:t>Cout</a:t>
            </a:r>
            <a:r>
              <a:rPr lang="en-US" dirty="0" smtClean="0"/>
              <a:t>&lt;&lt;volume(10);</a:t>
            </a:r>
          </a:p>
          <a:p>
            <a:r>
              <a:rPr lang="en-US" dirty="0" err="1" smtClean="0"/>
              <a:t>Cout</a:t>
            </a:r>
            <a:r>
              <a:rPr lang="en-US" dirty="0" smtClean="0"/>
              <a:t>&lt;&lt;volume(2.5,8);</a:t>
            </a:r>
          </a:p>
          <a:p>
            <a:r>
              <a:rPr lang="en-US" dirty="0" err="1" smtClean="0"/>
              <a:t>Cout</a:t>
            </a:r>
            <a:r>
              <a:rPr lang="en-US" smtClean="0"/>
              <a:t>&lt;&lt;volume(100,75,15</a:t>
            </a:r>
            <a:r>
              <a:rPr lang="en-US" dirty="0" smtClean="0"/>
              <a:t>);</a:t>
            </a:r>
          </a:p>
          <a:p>
            <a:r>
              <a:rPr lang="en-US" dirty="0" smtClean="0"/>
              <a:t>}</a:t>
            </a:r>
            <a:endParaRPr lang="en-US" dirty="0"/>
          </a:p>
        </p:txBody>
      </p:sp>
      <p:cxnSp>
        <p:nvCxnSpPr>
          <p:cNvPr id="5" name="Straight Connector 4"/>
          <p:cNvCxnSpPr/>
          <p:nvPr/>
        </p:nvCxnSpPr>
        <p:spPr>
          <a:xfrm rot="5400000">
            <a:off x="2247900" y="3238500"/>
            <a:ext cx="5562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81600" y="609600"/>
            <a:ext cx="3505200" cy="5909310"/>
          </a:xfrm>
          <a:prstGeom prst="rect">
            <a:avLst/>
          </a:prstGeom>
          <a:noFill/>
        </p:spPr>
        <p:txBody>
          <a:bodyPr wrap="square" rtlCol="0">
            <a:spAutoFit/>
          </a:bodyPr>
          <a:lstStyle/>
          <a:p>
            <a:r>
              <a:rPr lang="en-US" b="1" dirty="0" err="1" smtClean="0"/>
              <a:t>Int</a:t>
            </a:r>
            <a:r>
              <a:rPr lang="en-US" b="1" dirty="0" smtClean="0"/>
              <a:t> volume(</a:t>
            </a:r>
            <a:r>
              <a:rPr lang="en-US" b="1" dirty="0" err="1" smtClean="0"/>
              <a:t>int</a:t>
            </a:r>
            <a:r>
              <a:rPr lang="en-US" b="1" dirty="0" smtClean="0"/>
              <a:t> s)</a:t>
            </a:r>
          </a:p>
          <a:p>
            <a:r>
              <a:rPr lang="en-US" b="1" dirty="0" smtClean="0"/>
              <a:t>{</a:t>
            </a:r>
          </a:p>
          <a:p>
            <a:endParaRPr lang="en-US" b="1" dirty="0" smtClean="0"/>
          </a:p>
          <a:p>
            <a:r>
              <a:rPr lang="en-US" b="1" dirty="0" smtClean="0"/>
              <a:t>Return(s*s*s);</a:t>
            </a:r>
          </a:p>
          <a:p>
            <a:endParaRPr lang="en-US" b="1" dirty="0" smtClean="0"/>
          </a:p>
          <a:p>
            <a:r>
              <a:rPr lang="en-US" b="1" dirty="0" smtClean="0"/>
              <a:t>}</a:t>
            </a:r>
          </a:p>
          <a:p>
            <a:endParaRPr lang="en-US" b="1" dirty="0" smtClean="0"/>
          </a:p>
          <a:p>
            <a:endParaRPr lang="en-US" b="1" dirty="0" smtClean="0"/>
          </a:p>
          <a:p>
            <a:r>
              <a:rPr lang="en-US" b="1" dirty="0" smtClean="0"/>
              <a:t>Double volume(double </a:t>
            </a:r>
            <a:r>
              <a:rPr lang="en-US" b="1" dirty="0" err="1" smtClean="0"/>
              <a:t>r,int</a:t>
            </a:r>
            <a:r>
              <a:rPr lang="en-US" b="1" dirty="0" smtClean="0"/>
              <a:t> h)</a:t>
            </a:r>
          </a:p>
          <a:p>
            <a:r>
              <a:rPr lang="en-US" b="1" dirty="0" smtClean="0"/>
              <a:t>{</a:t>
            </a:r>
          </a:p>
          <a:p>
            <a:r>
              <a:rPr lang="en-US" b="1" dirty="0" smtClean="0"/>
              <a:t>Return(3.14519*r*r*h)</a:t>
            </a:r>
          </a:p>
          <a:p>
            <a:endParaRPr lang="en-US" b="1" dirty="0" smtClean="0"/>
          </a:p>
          <a:p>
            <a:r>
              <a:rPr lang="en-US" b="1" dirty="0" smtClean="0"/>
              <a:t>}</a:t>
            </a:r>
          </a:p>
          <a:p>
            <a:endParaRPr lang="en-US" b="1" dirty="0" smtClean="0"/>
          </a:p>
          <a:p>
            <a:r>
              <a:rPr lang="en-US" b="1" dirty="0" smtClean="0"/>
              <a:t>Long volume(long </a:t>
            </a:r>
            <a:r>
              <a:rPr lang="en-US" b="1" dirty="0" err="1" smtClean="0"/>
              <a:t>l,int</a:t>
            </a:r>
            <a:r>
              <a:rPr lang="en-US" b="1" dirty="0" smtClean="0"/>
              <a:t> </a:t>
            </a:r>
            <a:r>
              <a:rPr lang="en-US" b="1" dirty="0" err="1" smtClean="0"/>
              <a:t>b,int</a:t>
            </a:r>
            <a:r>
              <a:rPr lang="en-US" b="1" dirty="0" smtClean="0"/>
              <a:t> h)</a:t>
            </a:r>
          </a:p>
          <a:p>
            <a:r>
              <a:rPr lang="en-US" b="1" dirty="0" smtClean="0"/>
              <a:t>{</a:t>
            </a:r>
          </a:p>
          <a:p>
            <a:r>
              <a:rPr lang="en-US" b="1" dirty="0" smtClean="0"/>
              <a:t>Return(l*b*h);</a:t>
            </a:r>
          </a:p>
          <a:p>
            <a:endParaRPr lang="en-US" b="1" dirty="0" smtClean="0"/>
          </a:p>
          <a:p>
            <a:r>
              <a:rPr lang="en-US" b="1" dirty="0" smtClean="0"/>
              <a:t>}</a:t>
            </a:r>
          </a:p>
          <a:p>
            <a:endParaRPr lang="en-US" b="1"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Operator</a:t>
            </a:r>
            <a:endParaRPr lang="en-US" dirty="0"/>
          </a:p>
        </p:txBody>
      </p:sp>
      <p:sp>
        <p:nvSpPr>
          <p:cNvPr id="3" name="Content Placeholder 2"/>
          <p:cNvSpPr>
            <a:spLocks noGrp="1"/>
          </p:cNvSpPr>
          <p:nvPr>
            <p:ph idx="1"/>
          </p:nvPr>
        </p:nvSpPr>
        <p:spPr>
          <a:xfrm>
            <a:off x="283365" y="2047784"/>
            <a:ext cx="8229600" cy="4389120"/>
          </a:xfrm>
        </p:spPr>
        <p:txBody>
          <a:bodyPr>
            <a:normAutofit fontScale="92500" lnSpcReduction="10000"/>
          </a:bodyPr>
          <a:lstStyle/>
          <a:p>
            <a:r>
              <a:rPr lang="en-US" sz="2800" dirty="0" smtClean="0"/>
              <a:t>The statement </a:t>
            </a:r>
          </a:p>
          <a:p>
            <a:endParaRPr lang="en-US" dirty="0" smtClean="0"/>
          </a:p>
          <a:p>
            <a:r>
              <a:rPr lang="en-US" sz="2800" dirty="0" err="1" smtClean="0"/>
              <a:t>Cin</a:t>
            </a:r>
            <a:r>
              <a:rPr lang="en-US" sz="2800" dirty="0" smtClean="0"/>
              <a:t> &gt;&gt; number1; </a:t>
            </a:r>
          </a:p>
          <a:p>
            <a:r>
              <a:rPr lang="en-US" sz="2800" dirty="0" smtClean="0"/>
              <a:t>Is an input </a:t>
            </a:r>
            <a:r>
              <a:rPr lang="en-US" sz="2800" dirty="0" err="1" smtClean="0"/>
              <a:t>statemnt</a:t>
            </a:r>
            <a:r>
              <a:rPr lang="en-US" sz="2800" dirty="0" smtClean="0"/>
              <a:t> and causes the program to wait for the user to type in a number.</a:t>
            </a:r>
          </a:p>
          <a:p>
            <a:endParaRPr lang="en-US" dirty="0" smtClean="0"/>
          </a:p>
          <a:p>
            <a:r>
              <a:rPr lang="en-US" sz="2800" dirty="0" smtClean="0"/>
              <a:t>The number keyed in placed in variable1.</a:t>
            </a:r>
          </a:p>
          <a:p>
            <a:endParaRPr lang="en-US" dirty="0" smtClean="0"/>
          </a:p>
          <a:p>
            <a:r>
              <a:rPr lang="en-US" sz="2800" dirty="0" smtClean="0"/>
              <a:t>The operator &gt;&gt; is known as extraction or get from operator.</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r>
              <a:rPr lang="en-US" b="1" dirty="0" smtClean="0">
                <a:solidFill>
                  <a:srgbClr val="FF0000"/>
                </a:solidFill>
              </a:rPr>
              <a:t>Passing array as parameters</a:t>
            </a:r>
            <a:r>
              <a:rPr lang="en-US" dirty="0" smtClean="0"/>
              <a:t> </a:t>
            </a:r>
          </a:p>
          <a:p>
            <a:endParaRPr lang="en-US" dirty="0" smtClean="0"/>
          </a:p>
          <a:p>
            <a:r>
              <a:rPr lang="en-US" dirty="0" smtClean="0"/>
              <a:t>only the address of the array element is passed. So it is "passing by reference" so that the actual array element will get changed. Even though the array is passed as reference "&amp;" symbol is not used instead the "[]" is used to in the parameter name.</a:t>
            </a: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lstStyle/>
          <a:p>
            <a:r>
              <a:rPr lang="en-US" dirty="0" smtClean="0"/>
              <a:t>Passing arrays to functions</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US" dirty="0" smtClean="0"/>
              <a:t>#include &lt;</a:t>
            </a:r>
            <a:r>
              <a:rPr lang="en-US" dirty="0" err="1" smtClean="0"/>
              <a:t>iostream</a:t>
            </a:r>
            <a:r>
              <a:rPr lang="en-US" dirty="0" smtClean="0"/>
              <a:t>&gt; </a:t>
            </a:r>
          </a:p>
          <a:p>
            <a:pPr>
              <a:buNone/>
            </a:pPr>
            <a:endParaRPr lang="en-US" dirty="0" smtClean="0"/>
          </a:p>
          <a:p>
            <a:pPr>
              <a:buNone/>
            </a:pPr>
            <a:r>
              <a:rPr lang="en-US" dirty="0" smtClean="0"/>
              <a:t>Using namespace std;</a:t>
            </a:r>
          </a:p>
          <a:p>
            <a:pPr>
              <a:buNone/>
            </a:pPr>
            <a:r>
              <a:rPr lang="en-US" dirty="0" err="1" smtClean="0"/>
              <a:t>int</a:t>
            </a:r>
            <a:r>
              <a:rPr lang="en-US" dirty="0" smtClean="0"/>
              <a:t> answer(</a:t>
            </a:r>
            <a:r>
              <a:rPr lang="en-US" dirty="0" err="1" smtClean="0"/>
              <a:t>int</a:t>
            </a:r>
            <a:r>
              <a:rPr lang="en-US" dirty="0" smtClean="0"/>
              <a:t> a[],</a:t>
            </a:r>
            <a:r>
              <a:rPr lang="en-US" dirty="0" err="1" smtClean="0"/>
              <a:t>int</a:t>
            </a:r>
            <a:r>
              <a:rPr lang="en-US" dirty="0" smtClean="0"/>
              <a:t> num);</a:t>
            </a:r>
          </a:p>
          <a:p>
            <a:pPr>
              <a:buNone/>
            </a:pPr>
            <a:r>
              <a:rPr lang="en-US" dirty="0" err="1" smtClean="0"/>
              <a:t>Int</a:t>
            </a:r>
            <a:r>
              <a:rPr lang="en-US" dirty="0" smtClean="0"/>
              <a:t> main()</a:t>
            </a:r>
          </a:p>
          <a:p>
            <a:pPr>
              <a:buNone/>
            </a:pPr>
            <a:r>
              <a:rPr lang="en-US" dirty="0" smtClean="0"/>
              <a:t>{</a:t>
            </a:r>
          </a:p>
          <a:p>
            <a:pPr>
              <a:buNone/>
            </a:pPr>
            <a:r>
              <a:rPr lang="en-US" dirty="0" err="1" smtClean="0"/>
              <a:t>int</a:t>
            </a:r>
            <a:r>
              <a:rPr lang="en-US" dirty="0" smtClean="0"/>
              <a:t> numbers[5]={1,2,3,4,5};</a:t>
            </a:r>
          </a:p>
          <a:p>
            <a:pPr>
              <a:buNone/>
            </a:pPr>
            <a:r>
              <a:rPr lang="en-US" dirty="0" err="1" smtClean="0"/>
              <a:t>int</a:t>
            </a:r>
            <a:r>
              <a:rPr lang="en-US" dirty="0" smtClean="0"/>
              <a:t> total=answer(numbers,5);</a:t>
            </a:r>
          </a:p>
          <a:p>
            <a:pPr>
              <a:buNone/>
            </a:pPr>
            <a:r>
              <a:rPr lang="en-US" dirty="0" err="1" smtClean="0"/>
              <a:t>cout</a:t>
            </a:r>
            <a:r>
              <a:rPr lang="en-US" dirty="0" smtClean="0"/>
              <a:t>&lt;&lt; “the sum of all elements in the array“&lt;&lt;total&lt;&lt;</a:t>
            </a:r>
            <a:r>
              <a:rPr lang="en-US" dirty="0" err="1" smtClean="0"/>
              <a:t>endl</a:t>
            </a:r>
            <a:r>
              <a:rPr lang="en-US" dirty="0" smtClean="0"/>
              <a:t>;</a:t>
            </a:r>
          </a:p>
          <a:p>
            <a:pPr>
              <a:buNone/>
            </a:pPr>
            <a:r>
              <a:rPr lang="en-US" dirty="0" smtClean="0"/>
              <a:t>return (0);</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a:buNone/>
            </a:pPr>
            <a:r>
              <a:rPr lang="en-US" dirty="0" err="1" smtClean="0"/>
              <a:t>Int</a:t>
            </a:r>
            <a:r>
              <a:rPr lang="en-US" dirty="0" smtClean="0"/>
              <a:t> answer(</a:t>
            </a:r>
            <a:r>
              <a:rPr lang="en-US" dirty="0" err="1" smtClean="0"/>
              <a:t>int</a:t>
            </a:r>
            <a:r>
              <a:rPr lang="en-US" dirty="0" smtClean="0"/>
              <a:t> a[],</a:t>
            </a:r>
            <a:r>
              <a:rPr lang="en-US" dirty="0" err="1" smtClean="0"/>
              <a:t>int</a:t>
            </a:r>
            <a:r>
              <a:rPr lang="en-US" dirty="0" smtClean="0"/>
              <a:t> num)</a:t>
            </a:r>
          </a:p>
          <a:p>
            <a:pPr>
              <a:buNone/>
            </a:pPr>
            <a:r>
              <a:rPr lang="en-US" dirty="0" smtClean="0"/>
              <a:t>{</a:t>
            </a:r>
          </a:p>
          <a:p>
            <a:pPr>
              <a:buNone/>
            </a:pPr>
            <a:r>
              <a:rPr lang="en-US" dirty="0" err="1" smtClean="0"/>
              <a:t>Int</a:t>
            </a:r>
            <a:r>
              <a:rPr lang="en-US" dirty="0" smtClean="0"/>
              <a:t> sum=0;</a:t>
            </a:r>
          </a:p>
          <a:p>
            <a:pPr>
              <a:buNone/>
            </a:pPr>
            <a:r>
              <a:rPr lang="en-US" dirty="0" smtClean="0"/>
              <a:t>For(</a:t>
            </a:r>
            <a:r>
              <a:rPr lang="en-US" dirty="0" err="1" smtClean="0"/>
              <a:t>int</a:t>
            </a:r>
            <a:r>
              <a:rPr lang="en-US" dirty="0" smtClean="0"/>
              <a:t> </a:t>
            </a:r>
            <a:r>
              <a:rPr lang="en-US" dirty="0" err="1" smtClean="0"/>
              <a:t>i</a:t>
            </a:r>
            <a:r>
              <a:rPr lang="en-US" dirty="0" smtClean="0"/>
              <a:t>=0;i&lt;=5;i++)</a:t>
            </a:r>
          </a:p>
          <a:p>
            <a:pPr lvl="1">
              <a:buNone/>
            </a:pPr>
            <a:r>
              <a:rPr lang="en-US" dirty="0" smtClean="0"/>
              <a:t>{</a:t>
            </a:r>
          </a:p>
          <a:p>
            <a:pPr lvl="1">
              <a:buNone/>
            </a:pPr>
            <a:r>
              <a:rPr lang="en-US" dirty="0" smtClean="0"/>
              <a:t>Sum +=a[</a:t>
            </a:r>
            <a:r>
              <a:rPr lang="en-US" dirty="0" err="1" smtClean="0"/>
              <a:t>i</a:t>
            </a:r>
            <a:r>
              <a:rPr lang="en-US" dirty="0" smtClean="0"/>
              <a:t>]</a:t>
            </a:r>
          </a:p>
          <a:p>
            <a:pPr lvl="1">
              <a:buNone/>
            </a:pPr>
            <a:r>
              <a:rPr lang="en-US" dirty="0" smtClean="0"/>
              <a:t>}</a:t>
            </a:r>
          </a:p>
          <a:p>
            <a:pPr>
              <a:buNone/>
            </a:pPr>
            <a:r>
              <a:rPr lang="en-US" dirty="0" smtClean="0"/>
              <a:t>Return sum;</a:t>
            </a:r>
          </a:p>
          <a:p>
            <a:pPr>
              <a:buNone/>
            </a:pPr>
            <a:endParaRPr lang="en-US" dirty="0" smtClean="0"/>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fontScale="90000"/>
          </a:bodyPr>
          <a:lstStyle/>
          <a:p>
            <a:r>
              <a:rPr lang="en-US" dirty="0" smtClean="0"/>
              <a:t>Output Based example</a:t>
            </a:r>
            <a:endParaRPr lang="en-US" dirty="0"/>
          </a:p>
        </p:txBody>
      </p:sp>
      <p:sp>
        <p:nvSpPr>
          <p:cNvPr id="3" name="Content Placeholder 2"/>
          <p:cNvSpPr>
            <a:spLocks noGrp="1"/>
          </p:cNvSpPr>
          <p:nvPr>
            <p:ph idx="1"/>
          </p:nvPr>
        </p:nvSpPr>
        <p:spPr>
          <a:xfrm>
            <a:off x="152400" y="609600"/>
            <a:ext cx="8229600" cy="6248400"/>
          </a:xfrm>
        </p:spPr>
        <p:txBody>
          <a:bodyPr>
            <a:normAutofit fontScale="70000" lnSpcReduction="20000"/>
          </a:bodyPr>
          <a:lstStyle/>
          <a:p>
            <a:pPr>
              <a:buNone/>
            </a:pPr>
            <a:r>
              <a:rPr lang="en-US" b="1" dirty="0" smtClean="0"/>
              <a:t># include &lt;</a:t>
            </a:r>
            <a:r>
              <a:rPr lang="en-US" b="1" dirty="0" err="1" smtClean="0"/>
              <a:t>iostream.h</a:t>
            </a:r>
            <a:r>
              <a:rPr lang="en-US" b="1" dirty="0" smtClean="0"/>
              <a:t>&gt;</a:t>
            </a:r>
          </a:p>
          <a:p>
            <a:pPr>
              <a:buNone/>
            </a:pPr>
            <a:r>
              <a:rPr lang="en-US" b="1" dirty="0" smtClean="0"/>
              <a:t>using namespace std;</a:t>
            </a:r>
          </a:p>
          <a:p>
            <a:pPr>
              <a:buNone/>
            </a:pPr>
            <a:r>
              <a:rPr lang="en-US" b="1" dirty="0" smtClean="0"/>
              <a:t>void </a:t>
            </a:r>
            <a:r>
              <a:rPr lang="en-US" b="1" dirty="0" err="1" smtClean="0"/>
              <a:t>ChangeArray</a:t>
            </a:r>
            <a:r>
              <a:rPr lang="en-US" b="1" dirty="0" smtClean="0"/>
              <a:t> (</a:t>
            </a:r>
            <a:r>
              <a:rPr lang="en-US" b="1" dirty="0" err="1" smtClean="0"/>
              <a:t>int</a:t>
            </a:r>
            <a:r>
              <a:rPr lang="en-US" b="1" dirty="0" smtClean="0"/>
              <a:t> Number, </a:t>
            </a:r>
            <a:r>
              <a:rPr lang="en-US" b="1" dirty="0" err="1" smtClean="0"/>
              <a:t>int</a:t>
            </a:r>
            <a:r>
              <a:rPr lang="en-US" b="1" dirty="0" smtClean="0"/>
              <a:t> ARR[], </a:t>
            </a:r>
            <a:r>
              <a:rPr lang="en-US" b="1" dirty="0" err="1" smtClean="0"/>
              <a:t>int</a:t>
            </a:r>
            <a:r>
              <a:rPr lang="en-US" b="1" dirty="0" smtClean="0"/>
              <a:t> Size)</a:t>
            </a:r>
          </a:p>
          <a:p>
            <a:pPr>
              <a:buNone/>
            </a:pPr>
            <a:r>
              <a:rPr lang="en-US" b="1" dirty="0" smtClean="0"/>
              <a:t>{</a:t>
            </a:r>
          </a:p>
          <a:p>
            <a:pPr>
              <a:buNone/>
            </a:pPr>
            <a:r>
              <a:rPr lang="en-US" b="1" dirty="0" smtClean="0"/>
              <a:t>	for (</a:t>
            </a:r>
            <a:r>
              <a:rPr lang="en-US" b="1" dirty="0" err="1" smtClean="0"/>
              <a:t>int</a:t>
            </a:r>
            <a:r>
              <a:rPr lang="en-US" b="1" dirty="0" smtClean="0"/>
              <a:t> L=0; L&lt;Size; L++)</a:t>
            </a:r>
          </a:p>
          <a:p>
            <a:pPr>
              <a:buNone/>
            </a:pPr>
            <a:r>
              <a:rPr lang="en-US" b="1" dirty="0" smtClean="0"/>
              <a:t>	if (L&lt;Number)</a:t>
            </a:r>
          </a:p>
          <a:p>
            <a:pPr>
              <a:buNone/>
            </a:pPr>
            <a:r>
              <a:rPr lang="en-US" b="1" dirty="0" smtClean="0"/>
              <a:t>	ARR[L]+=L;</a:t>
            </a:r>
          </a:p>
          <a:p>
            <a:pPr>
              <a:buNone/>
            </a:pPr>
            <a:r>
              <a:rPr lang="en-US" b="1" dirty="0" smtClean="0"/>
              <a:t>	else</a:t>
            </a:r>
          </a:p>
          <a:p>
            <a:pPr>
              <a:buNone/>
            </a:pPr>
            <a:r>
              <a:rPr lang="en-US" b="1" dirty="0" smtClean="0"/>
              <a:t>	ARR[L]*=L;</a:t>
            </a:r>
          </a:p>
          <a:p>
            <a:pPr>
              <a:buNone/>
            </a:pPr>
            <a:endParaRPr lang="en-US" b="1" dirty="0" smtClean="0"/>
          </a:p>
          <a:p>
            <a:pPr>
              <a:buNone/>
            </a:pPr>
            <a:r>
              <a:rPr lang="en-US" b="1" dirty="0" smtClean="0"/>
              <a:t>}</a:t>
            </a:r>
          </a:p>
          <a:p>
            <a:pPr>
              <a:buNone/>
            </a:pPr>
            <a:r>
              <a:rPr lang="en-US" b="1" dirty="0" smtClean="0"/>
              <a:t>void Show(</a:t>
            </a:r>
            <a:r>
              <a:rPr lang="en-US" b="1" dirty="0" err="1" smtClean="0"/>
              <a:t>int</a:t>
            </a:r>
            <a:r>
              <a:rPr lang="en-US" b="1" dirty="0" smtClean="0"/>
              <a:t> ARR [], </a:t>
            </a:r>
            <a:r>
              <a:rPr lang="en-US" b="1" dirty="0" err="1" smtClean="0"/>
              <a:t>int</a:t>
            </a:r>
            <a:r>
              <a:rPr lang="en-US" b="1" dirty="0" smtClean="0"/>
              <a:t> size)</a:t>
            </a:r>
          </a:p>
          <a:p>
            <a:pPr>
              <a:buNone/>
            </a:pPr>
            <a:r>
              <a:rPr lang="en-US" b="1" dirty="0" smtClean="0"/>
              <a:t>{</a:t>
            </a:r>
          </a:p>
          <a:p>
            <a:pPr>
              <a:buNone/>
            </a:pPr>
            <a:r>
              <a:rPr lang="en-US" b="1" dirty="0" smtClean="0"/>
              <a:t>	for (</a:t>
            </a:r>
            <a:r>
              <a:rPr lang="en-US" b="1" dirty="0" err="1" smtClean="0"/>
              <a:t>int</a:t>
            </a:r>
            <a:r>
              <a:rPr lang="en-US" b="1" dirty="0" smtClean="0"/>
              <a:t> L=0; L&lt;size; L++)</a:t>
            </a:r>
          </a:p>
          <a:p>
            <a:pPr>
              <a:buNone/>
            </a:pPr>
            <a:r>
              <a:rPr lang="en-US" b="1" dirty="0" smtClean="0"/>
              <a:t> 	(L%2!=0) ? </a:t>
            </a:r>
            <a:r>
              <a:rPr lang="en-US" b="1" dirty="0" err="1" smtClean="0"/>
              <a:t>cout</a:t>
            </a:r>
            <a:r>
              <a:rPr lang="en-US" b="1" dirty="0" smtClean="0"/>
              <a:t>&lt;&lt;ARR[L] &lt;&lt;"#" : </a:t>
            </a:r>
            <a:r>
              <a:rPr lang="en-US" b="1" dirty="0" err="1" smtClean="0"/>
              <a:t>cout</a:t>
            </a:r>
            <a:r>
              <a:rPr lang="en-US" b="1" dirty="0" smtClean="0"/>
              <a:t>&lt;&lt;ARR[L] &lt;&lt;</a:t>
            </a:r>
            <a:r>
              <a:rPr lang="en-US" b="1" dirty="0" err="1" smtClean="0"/>
              <a:t>endl</a:t>
            </a:r>
            <a:r>
              <a:rPr lang="en-US" b="1" dirty="0" smtClean="0"/>
              <a:t>;</a:t>
            </a:r>
          </a:p>
          <a:p>
            <a:pPr>
              <a:buNone/>
            </a:pPr>
            <a:r>
              <a:rPr lang="en-US" b="1" dirty="0" smtClean="0"/>
              <a:t>}</a:t>
            </a:r>
          </a:p>
          <a:p>
            <a:pPr>
              <a:buNone/>
            </a:pPr>
            <a:r>
              <a:rPr lang="en-US" b="1" dirty="0" err="1" smtClean="0"/>
              <a:t>int</a:t>
            </a:r>
            <a:r>
              <a:rPr lang="en-US" b="1" dirty="0" smtClean="0"/>
              <a:t> main ( )</a:t>
            </a:r>
          </a:p>
          <a:p>
            <a:pPr>
              <a:buNone/>
            </a:pPr>
            <a:r>
              <a:rPr lang="en-US" b="1" dirty="0" smtClean="0"/>
              <a:t>{</a:t>
            </a:r>
          </a:p>
          <a:p>
            <a:pPr>
              <a:buNone/>
            </a:pPr>
            <a:r>
              <a:rPr lang="en-US" b="1" dirty="0" err="1" smtClean="0"/>
              <a:t>int</a:t>
            </a:r>
            <a:r>
              <a:rPr lang="en-US" b="1" dirty="0" smtClean="0"/>
              <a:t> Array [] = {30,20,40,10,60,50};</a:t>
            </a:r>
          </a:p>
          <a:p>
            <a:pPr>
              <a:buNone/>
            </a:pPr>
            <a:r>
              <a:rPr lang="en-US" b="1" dirty="0" err="1" smtClean="0"/>
              <a:t>ChangeArray</a:t>
            </a:r>
            <a:r>
              <a:rPr lang="en-US" b="1" dirty="0" smtClean="0"/>
              <a:t> (3, Array, 6);</a:t>
            </a:r>
          </a:p>
          <a:p>
            <a:pPr>
              <a:buNone/>
            </a:pPr>
            <a:r>
              <a:rPr lang="en-US" b="1" dirty="0" smtClean="0"/>
              <a:t>Show (Array,6);</a:t>
            </a:r>
          </a:p>
          <a:p>
            <a:pPr>
              <a:buNone/>
            </a:pPr>
            <a:r>
              <a:rPr lang="en-US" b="1" dirty="0" smtClean="0"/>
              <a:t>}</a:t>
            </a:r>
          </a:p>
          <a:p>
            <a:pPr>
              <a:buNone/>
            </a:pPr>
            <a:endParaRPr lang="en-US" b="1" dirty="0"/>
          </a:p>
        </p:txBody>
      </p:sp>
      <p:sp>
        <p:nvSpPr>
          <p:cNvPr id="4" name="Rectangle 3"/>
          <p:cNvSpPr/>
          <p:nvPr/>
        </p:nvSpPr>
        <p:spPr>
          <a:xfrm>
            <a:off x="6324600" y="6858000"/>
            <a:ext cx="2590800" cy="601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latin typeface="+mj-lt"/>
              </a:rPr>
              <a:t>30</a:t>
            </a:r>
          </a:p>
          <a:p>
            <a:pPr algn="ctr"/>
            <a:r>
              <a:rPr lang="en-US" sz="4800" b="1" dirty="0" smtClean="0">
                <a:latin typeface="+mj-lt"/>
              </a:rPr>
              <a:t>21#42</a:t>
            </a:r>
          </a:p>
          <a:p>
            <a:pPr algn="ctr"/>
            <a:r>
              <a:rPr lang="en-US" sz="4800" b="1" dirty="0" smtClean="0">
                <a:latin typeface="+mj-lt"/>
              </a:rPr>
              <a:t>30#240</a:t>
            </a:r>
          </a:p>
          <a:p>
            <a:pPr algn="ctr"/>
            <a:r>
              <a:rPr lang="en-US" sz="4800" b="1" dirty="0" smtClean="0">
                <a:latin typeface="+mj-lt"/>
              </a:rPr>
              <a:t>250#</a:t>
            </a:r>
            <a:endParaRPr lang="en-US" sz="4800"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18316E-6 L -3.33333E-6 -1.17114 " pathEditMode="relative" rAng="0" ptsTypes="AA">
                                      <p:cBhvr>
                                        <p:cTn id="6" dur="2000" fill="hold"/>
                                        <p:tgtEl>
                                          <p:spTgt spid="4"/>
                                        </p:tgtEl>
                                        <p:attrNameLst>
                                          <p:attrName>ppt_x</p:attrName>
                                          <p:attrName>ppt_y</p:attrName>
                                        </p:attrNameLst>
                                      </p:cBhvr>
                                      <p:rCtr x="0" y="-5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functions</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string.h</a:t>
            </a:r>
            <a:r>
              <a:rPr lang="en-US" dirty="0" smtClean="0"/>
              <a:t>&gt;</a:t>
            </a:r>
          </a:p>
          <a:p>
            <a:endParaRPr lang="en-US" dirty="0" smtClean="0"/>
          </a:p>
          <a:p>
            <a:r>
              <a:rPr lang="en-US" b="1" dirty="0" err="1" smtClean="0"/>
              <a:t>Strlen</a:t>
            </a:r>
            <a:r>
              <a:rPr lang="en-US" b="1" dirty="0" smtClean="0"/>
              <a:t>()</a:t>
            </a:r>
          </a:p>
          <a:p>
            <a:endParaRPr lang="en-US" b="1" dirty="0" smtClean="0"/>
          </a:p>
          <a:p>
            <a:pPr>
              <a:buNone/>
            </a:pPr>
            <a:r>
              <a:rPr lang="en-US" dirty="0" smtClean="0"/>
              <a:t>Returns the length of the string</a:t>
            </a:r>
          </a:p>
          <a:p>
            <a:pPr>
              <a:buNone/>
            </a:pPr>
            <a:r>
              <a:rPr lang="en-US" dirty="0" smtClean="0"/>
              <a:t>Char </a:t>
            </a:r>
            <a:r>
              <a:rPr lang="en-US" dirty="0" err="1" smtClean="0"/>
              <a:t>mystring</a:t>
            </a:r>
            <a:r>
              <a:rPr lang="en-US" dirty="0" smtClean="0"/>
              <a:t>[100]=“test string”</a:t>
            </a:r>
          </a:p>
          <a:p>
            <a:pPr>
              <a:buNone/>
            </a:pPr>
            <a:r>
              <a:rPr lang="en-US" dirty="0" err="1" smtClean="0"/>
              <a:t>Strlen</a:t>
            </a:r>
            <a:r>
              <a:rPr lang="en-US" dirty="0" smtClean="0"/>
              <a:t>(</a:t>
            </a:r>
            <a:r>
              <a:rPr lang="en-US" dirty="0" err="1" smtClean="0"/>
              <a:t>mystr</a:t>
            </a:r>
            <a:r>
              <a:rPr lang="en-US" dirty="0" smtClean="0"/>
              <a:t>) returns 11 characters.</a:t>
            </a:r>
          </a:p>
          <a:p>
            <a:endParaRPr lang="en-US" b="1"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err="1" smtClean="0"/>
              <a:t>String.h</a:t>
            </a: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err="1" smtClean="0"/>
              <a:t>Strcmp</a:t>
            </a:r>
            <a:r>
              <a:rPr lang="en-US" dirty="0" smtClean="0"/>
              <a:t>()</a:t>
            </a:r>
          </a:p>
          <a:p>
            <a:r>
              <a:rPr lang="en-US" dirty="0" smtClean="0"/>
              <a:t>Compares two </a:t>
            </a:r>
            <a:r>
              <a:rPr lang="en-US" dirty="0" err="1" smtClean="0"/>
              <a:t>strings.The</a:t>
            </a:r>
            <a:r>
              <a:rPr lang="en-US" dirty="0" smtClean="0"/>
              <a:t> function compares the first character of each </a:t>
            </a:r>
            <a:r>
              <a:rPr lang="en-US" dirty="0" err="1" smtClean="0"/>
              <a:t>string.If</a:t>
            </a:r>
            <a:r>
              <a:rPr lang="en-US" dirty="0" smtClean="0"/>
              <a:t> they are equal to each other it continues with the following pairs until the characters differ or until a </a:t>
            </a:r>
            <a:r>
              <a:rPr lang="en-US" dirty="0" err="1" smtClean="0"/>
              <a:t>terminaring</a:t>
            </a:r>
            <a:r>
              <a:rPr lang="en-US" dirty="0" smtClean="0"/>
              <a:t> null character is encountered.</a:t>
            </a:r>
          </a:p>
          <a:p>
            <a:r>
              <a:rPr lang="en-US" dirty="0" smtClean="0"/>
              <a:t>Returns </a:t>
            </a:r>
            <a:r>
              <a:rPr lang="en-US" b="1" dirty="0" smtClean="0">
                <a:solidFill>
                  <a:srgbClr val="FF0000"/>
                </a:solidFill>
              </a:rPr>
              <a:t>0</a:t>
            </a:r>
            <a:r>
              <a:rPr lang="en-US" dirty="0" smtClean="0"/>
              <a:t> indicates both strings are equal.</a:t>
            </a:r>
          </a:p>
          <a:p>
            <a:r>
              <a:rPr lang="en-US" dirty="0" smtClean="0"/>
              <a:t>A </a:t>
            </a:r>
            <a:r>
              <a:rPr lang="en-US" b="1" dirty="0" smtClean="0">
                <a:solidFill>
                  <a:srgbClr val="FF0000"/>
                </a:solidFill>
              </a:rPr>
              <a:t>negative return </a:t>
            </a:r>
            <a:r>
              <a:rPr lang="en-US" dirty="0" smtClean="0"/>
              <a:t>value indicates that str1 is smaller than str2.</a:t>
            </a:r>
          </a:p>
          <a:p>
            <a:r>
              <a:rPr lang="en-US" dirty="0" smtClean="0"/>
              <a:t>A </a:t>
            </a:r>
            <a:r>
              <a:rPr lang="en-US" b="1" dirty="0" smtClean="0">
                <a:solidFill>
                  <a:srgbClr val="FF0000"/>
                </a:solidFill>
              </a:rPr>
              <a:t>positive return </a:t>
            </a:r>
            <a:r>
              <a:rPr lang="en-US" dirty="0" smtClean="0"/>
              <a:t>value indicates str1 is greater than str2.</a:t>
            </a:r>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String.h</a:t>
            </a:r>
            <a:endParaRPr lang="en-US" dirty="0"/>
          </a:p>
        </p:txBody>
      </p:sp>
      <p:sp>
        <p:nvSpPr>
          <p:cNvPr id="3" name="Content Placeholder 2"/>
          <p:cNvSpPr>
            <a:spLocks noGrp="1"/>
          </p:cNvSpPr>
          <p:nvPr>
            <p:ph idx="1"/>
          </p:nvPr>
        </p:nvSpPr>
        <p:spPr/>
        <p:txBody>
          <a:bodyPr/>
          <a:lstStyle/>
          <a:p>
            <a:r>
              <a:rPr lang="en-US" dirty="0" err="1" smtClean="0"/>
              <a:t>strcat</a:t>
            </a:r>
            <a:r>
              <a:rPr lang="en-US" dirty="0" smtClean="0"/>
              <a:t>()</a:t>
            </a:r>
          </a:p>
          <a:p>
            <a:endParaRPr lang="en-US" dirty="0" smtClean="0"/>
          </a:p>
          <a:p>
            <a:r>
              <a:rPr lang="en-US" dirty="0" smtClean="0"/>
              <a:t>Concatenates two strings.</a:t>
            </a:r>
          </a:p>
          <a:p>
            <a:endParaRPr lang="en-US" dirty="0" smtClean="0"/>
          </a:p>
          <a:p>
            <a:r>
              <a:rPr lang="en-US" dirty="0" err="1" smtClean="0"/>
              <a:t>Strcat</a:t>
            </a:r>
            <a:r>
              <a:rPr lang="en-US" dirty="0" smtClean="0"/>
              <a:t>(str1,str2);</a:t>
            </a:r>
          </a:p>
          <a:p>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String.h</a:t>
            </a:r>
            <a:endParaRPr lang="en-US" dirty="0"/>
          </a:p>
        </p:txBody>
      </p:sp>
      <p:sp>
        <p:nvSpPr>
          <p:cNvPr id="3" name="Content Placeholder 2"/>
          <p:cNvSpPr>
            <a:spLocks noGrp="1"/>
          </p:cNvSpPr>
          <p:nvPr>
            <p:ph idx="1"/>
          </p:nvPr>
        </p:nvSpPr>
        <p:spPr/>
        <p:txBody>
          <a:bodyPr/>
          <a:lstStyle/>
          <a:p>
            <a:pPr>
              <a:buNone/>
            </a:pPr>
            <a:r>
              <a:rPr lang="en-US" dirty="0" err="1" smtClean="0"/>
              <a:t>Strcpy</a:t>
            </a:r>
            <a:r>
              <a:rPr lang="en-US" dirty="0" smtClean="0"/>
              <a:t>()</a:t>
            </a:r>
          </a:p>
          <a:p>
            <a:pPr>
              <a:buNone/>
            </a:pPr>
            <a:r>
              <a:rPr lang="en-US" dirty="0" smtClean="0"/>
              <a:t>Copies the contents of one string into another</a:t>
            </a:r>
          </a:p>
          <a:p>
            <a:pPr>
              <a:buNone/>
            </a:pPr>
            <a:r>
              <a:rPr lang="en-US" dirty="0" smtClean="0"/>
              <a:t>Char str1[20]=“hello”;</a:t>
            </a:r>
          </a:p>
          <a:p>
            <a:pPr>
              <a:buNone/>
            </a:pPr>
            <a:r>
              <a:rPr lang="en-US" dirty="0" smtClean="0"/>
              <a:t>Char str2[20]=“world”;</a:t>
            </a:r>
          </a:p>
          <a:p>
            <a:pPr>
              <a:buNone/>
            </a:pPr>
            <a:r>
              <a:rPr lang="en-US" dirty="0" err="1" smtClean="0"/>
              <a:t>Strcpy</a:t>
            </a:r>
            <a:r>
              <a:rPr lang="en-US" dirty="0" smtClean="0"/>
              <a:t>(str1,str2);</a:t>
            </a:r>
          </a:p>
          <a:p>
            <a:pPr>
              <a:buNone/>
            </a:pPr>
            <a:r>
              <a:rPr lang="en-US" dirty="0" err="1" smtClean="0"/>
              <a:t>Cout</a:t>
            </a:r>
            <a:r>
              <a:rPr lang="en-US" dirty="0" smtClean="0"/>
              <a:t>&lt;&lt;str1;</a:t>
            </a:r>
          </a:p>
          <a:p>
            <a:endParaRPr lang="en-US" dirty="0" smtClean="0"/>
          </a:p>
          <a:p>
            <a:endParaRPr lang="en-US" dirty="0" smtClean="0"/>
          </a:p>
          <a:p>
            <a:r>
              <a:rPr lang="en-US" dirty="0" err="1" smtClean="0"/>
              <a:t>Output:world</a:t>
            </a:r>
            <a:r>
              <a:rPr lang="en-US" dirty="0" smtClean="0"/>
              <a:t>.</a:t>
            </a:r>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ctype.h</a:t>
            </a:r>
            <a:r>
              <a:rPr lang="en-US" dirty="0" smtClean="0"/>
              <a:t>&gt;</a:t>
            </a:r>
            <a:endParaRPr lang="en-US" dirty="0"/>
          </a:p>
        </p:txBody>
      </p:sp>
      <p:sp>
        <p:nvSpPr>
          <p:cNvPr id="3" name="Content Placeholder 2"/>
          <p:cNvSpPr>
            <a:spLocks noGrp="1"/>
          </p:cNvSpPr>
          <p:nvPr>
            <p:ph idx="1"/>
          </p:nvPr>
        </p:nvSpPr>
        <p:spPr/>
        <p:txBody>
          <a:bodyPr/>
          <a:lstStyle/>
          <a:p>
            <a:r>
              <a:rPr lang="en-US" dirty="0" err="1" smtClean="0"/>
              <a:t>Isalnum</a:t>
            </a:r>
            <a:r>
              <a:rPr lang="en-US" dirty="0" smtClean="0"/>
              <a:t>()    </a:t>
            </a:r>
          </a:p>
          <a:p>
            <a:endParaRPr lang="en-US" dirty="0" smtClean="0"/>
          </a:p>
          <a:p>
            <a:r>
              <a:rPr lang="en-US" dirty="0" err="1" smtClean="0"/>
              <a:t>Int</a:t>
            </a:r>
            <a:r>
              <a:rPr lang="en-US" dirty="0" smtClean="0"/>
              <a:t> </a:t>
            </a:r>
            <a:r>
              <a:rPr lang="en-US" dirty="0" err="1" smtClean="0"/>
              <a:t>isalnum</a:t>
            </a:r>
            <a:r>
              <a:rPr lang="en-US" dirty="0" smtClean="0"/>
              <a:t>( c )</a:t>
            </a:r>
          </a:p>
          <a:p>
            <a:r>
              <a:rPr lang="en-US" dirty="0" smtClean="0"/>
              <a:t>True if c is a letter or digit.</a:t>
            </a:r>
          </a:p>
          <a:p>
            <a:endParaRPr lang="en-US" dirty="0" smtClean="0"/>
          </a:p>
          <a:p>
            <a:r>
              <a:rPr lang="en-US" dirty="0" smtClean="0"/>
              <a:t>Ex : if (</a:t>
            </a:r>
            <a:r>
              <a:rPr lang="en-US" dirty="0" err="1" smtClean="0"/>
              <a:t>isalnum</a:t>
            </a:r>
            <a:r>
              <a:rPr lang="en-US" dirty="0" smtClean="0"/>
              <a:t>(‘a’))</a:t>
            </a:r>
          </a:p>
          <a:p>
            <a:r>
              <a:rPr lang="en-US" dirty="0" err="1" smtClean="0"/>
              <a:t>Cout</a:t>
            </a:r>
            <a:r>
              <a:rPr lang="en-US" dirty="0" smtClean="0"/>
              <a:t>&lt;&lt;“Yes it is alphanumeric”;</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Ctype.h</a:t>
            </a:r>
            <a:endParaRPr lang="en-US" dirty="0"/>
          </a:p>
        </p:txBody>
      </p:sp>
      <p:sp>
        <p:nvSpPr>
          <p:cNvPr id="3" name="Content Placeholder 2"/>
          <p:cNvSpPr>
            <a:spLocks noGrp="1"/>
          </p:cNvSpPr>
          <p:nvPr>
            <p:ph idx="1"/>
          </p:nvPr>
        </p:nvSpPr>
        <p:spPr/>
        <p:txBody>
          <a:bodyPr/>
          <a:lstStyle/>
          <a:p>
            <a:r>
              <a:rPr lang="en-US" dirty="0" err="1" smtClean="0"/>
              <a:t>Isdigit</a:t>
            </a:r>
            <a:r>
              <a:rPr lang="en-US" dirty="0" smtClean="0"/>
              <a:t>()</a:t>
            </a:r>
          </a:p>
          <a:p>
            <a:endParaRPr lang="en-US" dirty="0" smtClean="0"/>
          </a:p>
          <a:p>
            <a:r>
              <a:rPr lang="en-US" dirty="0" err="1" smtClean="0"/>
              <a:t>Int</a:t>
            </a:r>
            <a:r>
              <a:rPr lang="en-US" dirty="0" smtClean="0"/>
              <a:t> </a:t>
            </a:r>
            <a:r>
              <a:rPr lang="en-US" dirty="0" err="1" smtClean="0"/>
              <a:t>isdigit</a:t>
            </a:r>
            <a:r>
              <a:rPr lang="en-US" dirty="0" smtClean="0"/>
              <a:t>( c )</a:t>
            </a:r>
          </a:p>
          <a:p>
            <a:r>
              <a:rPr lang="en-US" dirty="0" smtClean="0"/>
              <a:t>True if c is a digit 0 -9</a:t>
            </a:r>
          </a:p>
          <a:p>
            <a:r>
              <a:rPr lang="en-US" dirty="0" smtClean="0"/>
              <a:t>If (</a:t>
            </a:r>
            <a:r>
              <a:rPr lang="en-US" dirty="0" err="1" smtClean="0"/>
              <a:t>isdigit</a:t>
            </a:r>
            <a:r>
              <a:rPr lang="en-US" dirty="0" smtClean="0"/>
              <a:t>(7))</a:t>
            </a:r>
          </a:p>
          <a:p>
            <a:r>
              <a:rPr lang="en-US" dirty="0" err="1" smtClean="0"/>
              <a:t>Cout</a:t>
            </a:r>
            <a:r>
              <a:rPr lang="en-US" dirty="0" smtClean="0"/>
              <a:t>&lt;&lt;“It is a digit”;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 character set</a:t>
            </a:r>
            <a:endParaRPr lang="en-US" dirty="0"/>
          </a:p>
        </p:txBody>
      </p:sp>
      <p:sp>
        <p:nvSpPr>
          <p:cNvPr id="3" name="Content Placeholder 2"/>
          <p:cNvSpPr>
            <a:spLocks noGrp="1"/>
          </p:cNvSpPr>
          <p:nvPr>
            <p:ph idx="1"/>
          </p:nvPr>
        </p:nvSpPr>
        <p:spPr>
          <a:xfrm>
            <a:off x="533400" y="1371600"/>
            <a:ext cx="8229600" cy="5105400"/>
          </a:xfrm>
        </p:spPr>
        <p:txBody>
          <a:bodyPr/>
          <a:lstStyle/>
          <a:p>
            <a:r>
              <a:rPr lang="en-US" dirty="0" smtClean="0"/>
              <a:t>A character denotes any </a:t>
            </a:r>
            <a:r>
              <a:rPr lang="en-US" dirty="0" err="1" smtClean="0"/>
              <a:t>alphabet,digit</a:t>
            </a:r>
            <a:r>
              <a:rPr lang="en-US" dirty="0" smtClean="0"/>
              <a:t> or symbol to represent information.</a:t>
            </a:r>
          </a:p>
          <a:p>
            <a:endParaRPr lang="en-US" dirty="0" smtClean="0"/>
          </a:p>
          <a:p>
            <a:r>
              <a:rPr lang="en-US" dirty="0" smtClean="0"/>
              <a:t>Following are valid </a:t>
            </a:r>
            <a:r>
              <a:rPr lang="en-US" dirty="0" err="1" smtClean="0"/>
              <a:t>albhabets,numbers</a:t>
            </a:r>
            <a:r>
              <a:rPr lang="en-US" dirty="0" smtClean="0"/>
              <a:t> and special symbols permitted in C++.</a:t>
            </a:r>
          </a:p>
          <a:p>
            <a:endParaRPr lang="en-US" dirty="0" smtClean="0"/>
          </a:p>
          <a:p>
            <a:r>
              <a:rPr lang="en-US" dirty="0" smtClean="0"/>
              <a:t>Numerals:0,1,2,3,4,5,6,7,8,9.</a:t>
            </a:r>
          </a:p>
          <a:p>
            <a:r>
              <a:rPr lang="en-US" dirty="0" err="1" smtClean="0"/>
              <a:t>Albhabets:a,b</a:t>
            </a:r>
            <a:r>
              <a:rPr lang="en-US" dirty="0" smtClean="0"/>
              <a:t>,…..z</a:t>
            </a:r>
          </a:p>
          <a:p>
            <a:r>
              <a:rPr lang="en-US" dirty="0" smtClean="0"/>
              <a:t>A,B,……….Z</a:t>
            </a:r>
          </a:p>
          <a:p>
            <a:r>
              <a:rPr lang="en-US" dirty="0" smtClean="0"/>
              <a:t>Arithmetic Operators:=,-,*,/,%(mod)</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Ctype.h</a:t>
            </a:r>
            <a:endParaRPr lang="en-US" dirty="0"/>
          </a:p>
        </p:txBody>
      </p:sp>
      <p:sp>
        <p:nvSpPr>
          <p:cNvPr id="3" name="Content Placeholder 2"/>
          <p:cNvSpPr>
            <a:spLocks noGrp="1"/>
          </p:cNvSpPr>
          <p:nvPr>
            <p:ph idx="1"/>
          </p:nvPr>
        </p:nvSpPr>
        <p:spPr/>
        <p:txBody>
          <a:bodyPr/>
          <a:lstStyle/>
          <a:p>
            <a:pPr>
              <a:buNone/>
            </a:pPr>
            <a:r>
              <a:rPr lang="en-US" dirty="0" err="1" smtClean="0"/>
              <a:t>islower</a:t>
            </a:r>
            <a:r>
              <a:rPr lang="en-US" dirty="0" smtClean="0"/>
              <a:t>()</a:t>
            </a:r>
          </a:p>
          <a:p>
            <a:pPr>
              <a:buNone/>
            </a:pPr>
            <a:r>
              <a:rPr lang="en-US" dirty="0" err="1" smtClean="0"/>
              <a:t>int</a:t>
            </a:r>
            <a:r>
              <a:rPr lang="en-US" dirty="0" smtClean="0"/>
              <a:t> </a:t>
            </a:r>
            <a:r>
              <a:rPr lang="en-US" dirty="0" err="1" smtClean="0"/>
              <a:t>islower</a:t>
            </a:r>
            <a:r>
              <a:rPr lang="en-US" dirty="0" smtClean="0"/>
              <a:t>( c )</a:t>
            </a:r>
          </a:p>
          <a:p>
            <a:pPr>
              <a:buNone/>
            </a:pPr>
            <a:r>
              <a:rPr lang="en-US" dirty="0" smtClean="0"/>
              <a:t>true if c is a lowercase letter</a:t>
            </a:r>
          </a:p>
          <a:p>
            <a:pPr>
              <a:buNone/>
            </a:pPr>
            <a:r>
              <a:rPr lang="en-US" dirty="0" smtClean="0"/>
              <a:t>ex if (</a:t>
            </a:r>
            <a:r>
              <a:rPr lang="en-US" dirty="0" err="1" smtClean="0"/>
              <a:t>islower</a:t>
            </a:r>
            <a:r>
              <a:rPr lang="en-US" dirty="0" smtClean="0"/>
              <a:t> (‘a’))</a:t>
            </a:r>
          </a:p>
          <a:p>
            <a:pPr>
              <a:buNone/>
            </a:pPr>
            <a:r>
              <a:rPr lang="en-US" dirty="0" err="1" smtClean="0"/>
              <a:t>cout</a:t>
            </a:r>
            <a:r>
              <a:rPr lang="en-US" dirty="0" smtClean="0"/>
              <a:t>&lt;&lt;it is a lower case letter”;</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Ctype.h</a:t>
            </a:r>
            <a:endParaRPr lang="en-US" dirty="0"/>
          </a:p>
        </p:txBody>
      </p:sp>
      <p:sp>
        <p:nvSpPr>
          <p:cNvPr id="3" name="Content Placeholder 2"/>
          <p:cNvSpPr>
            <a:spLocks noGrp="1"/>
          </p:cNvSpPr>
          <p:nvPr>
            <p:ph idx="1"/>
          </p:nvPr>
        </p:nvSpPr>
        <p:spPr/>
        <p:txBody>
          <a:bodyPr/>
          <a:lstStyle/>
          <a:p>
            <a:pPr>
              <a:buNone/>
            </a:pPr>
            <a:r>
              <a:rPr lang="en-US" dirty="0" err="1" smtClean="0"/>
              <a:t>isupper</a:t>
            </a:r>
            <a:r>
              <a:rPr lang="en-US" dirty="0" smtClean="0"/>
              <a:t>()</a:t>
            </a:r>
          </a:p>
          <a:p>
            <a:pPr>
              <a:buNone/>
            </a:pPr>
            <a:endParaRPr lang="en-US" dirty="0" smtClean="0"/>
          </a:p>
          <a:p>
            <a:pPr>
              <a:buNone/>
            </a:pPr>
            <a:r>
              <a:rPr lang="en-US" dirty="0" err="1" smtClean="0"/>
              <a:t>int</a:t>
            </a:r>
            <a:r>
              <a:rPr lang="en-US" dirty="0" smtClean="0"/>
              <a:t> </a:t>
            </a:r>
            <a:r>
              <a:rPr lang="en-US" dirty="0" err="1" smtClean="0"/>
              <a:t>isupper</a:t>
            </a:r>
            <a:r>
              <a:rPr lang="en-US" dirty="0" smtClean="0"/>
              <a:t>( c )</a:t>
            </a:r>
          </a:p>
          <a:p>
            <a:pPr>
              <a:buNone/>
            </a:pPr>
            <a:r>
              <a:rPr lang="en-US" dirty="0" smtClean="0"/>
              <a:t>true if c is an uppercase letter.</a:t>
            </a:r>
          </a:p>
          <a:p>
            <a:pPr>
              <a:buNone/>
            </a:pPr>
            <a:r>
              <a:rPr lang="en-US" dirty="0" smtClean="0"/>
              <a:t>if(</a:t>
            </a:r>
            <a:r>
              <a:rPr lang="en-US" dirty="0" err="1" smtClean="0"/>
              <a:t>isupper</a:t>
            </a:r>
            <a:r>
              <a:rPr lang="en-US" dirty="0" smtClean="0"/>
              <a:t>( ‘c’ )</a:t>
            </a:r>
          </a:p>
          <a:p>
            <a:pPr>
              <a:buNone/>
            </a:pPr>
            <a:r>
              <a:rPr lang="en-US" dirty="0" err="1" smtClean="0"/>
              <a:t>cout</a:t>
            </a:r>
            <a:r>
              <a:rPr lang="en-US" dirty="0" smtClean="0"/>
              <a:t>&lt;&lt;“it is an upper case letter;</a:t>
            </a:r>
          </a:p>
          <a:p>
            <a:pPr>
              <a:buNone/>
            </a:pP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Ctype.h</a:t>
            </a:r>
            <a:endParaRPr lang="en-US" dirty="0"/>
          </a:p>
        </p:txBody>
      </p:sp>
      <p:sp>
        <p:nvSpPr>
          <p:cNvPr id="3" name="Content Placeholder 2"/>
          <p:cNvSpPr>
            <a:spLocks noGrp="1"/>
          </p:cNvSpPr>
          <p:nvPr>
            <p:ph idx="1"/>
          </p:nvPr>
        </p:nvSpPr>
        <p:spPr/>
        <p:txBody>
          <a:bodyPr/>
          <a:lstStyle/>
          <a:p>
            <a:pPr>
              <a:buNone/>
            </a:pPr>
            <a:r>
              <a:rPr lang="en-US" dirty="0" err="1" smtClean="0"/>
              <a:t>tolower</a:t>
            </a:r>
            <a:r>
              <a:rPr lang="en-US" dirty="0" smtClean="0"/>
              <a:t>( )</a:t>
            </a:r>
          </a:p>
          <a:p>
            <a:pPr>
              <a:buNone/>
            </a:pPr>
            <a:endParaRPr lang="en-US" dirty="0" smtClean="0"/>
          </a:p>
          <a:p>
            <a:pPr>
              <a:buNone/>
            </a:pPr>
            <a:r>
              <a:rPr lang="en-US" dirty="0" err="1" smtClean="0"/>
              <a:t>int</a:t>
            </a:r>
            <a:r>
              <a:rPr lang="en-US" dirty="0" smtClean="0"/>
              <a:t> </a:t>
            </a:r>
            <a:r>
              <a:rPr lang="en-US" dirty="0" err="1" smtClean="0"/>
              <a:t>tolower</a:t>
            </a:r>
            <a:r>
              <a:rPr lang="en-US" dirty="0" smtClean="0"/>
              <a:t>( c )</a:t>
            </a:r>
          </a:p>
          <a:p>
            <a:pPr>
              <a:buNone/>
            </a:pPr>
            <a:r>
              <a:rPr lang="en-US" dirty="0" smtClean="0"/>
              <a:t>returns lowercase version of c if there is </a:t>
            </a:r>
            <a:r>
              <a:rPr lang="en-US" dirty="0" err="1" smtClean="0"/>
              <a:t>one,otherwise</a:t>
            </a:r>
            <a:r>
              <a:rPr lang="en-US" dirty="0" smtClean="0"/>
              <a:t> it returns the character unchanged.</a:t>
            </a:r>
          </a:p>
          <a:p>
            <a:pPr>
              <a:buNone/>
            </a:pPr>
            <a:endParaRPr lang="en-US" dirty="0" smtClean="0"/>
          </a:p>
          <a:p>
            <a:pPr>
              <a:buNone/>
            </a:pPr>
            <a:r>
              <a:rPr lang="en-US" dirty="0" smtClean="0"/>
              <a:t>ex. </a:t>
            </a:r>
            <a:r>
              <a:rPr lang="en-US" dirty="0" err="1" smtClean="0"/>
              <a:t>cout</a:t>
            </a:r>
            <a:r>
              <a:rPr lang="en-US" dirty="0" smtClean="0"/>
              <a:t>&lt;&lt;</a:t>
            </a:r>
            <a:r>
              <a:rPr lang="en-US" dirty="0" err="1" smtClean="0"/>
              <a:t>tolower</a:t>
            </a:r>
            <a:r>
              <a:rPr lang="en-US" dirty="0" smtClean="0"/>
              <a:t>(‘a’)</a:t>
            </a:r>
          </a:p>
          <a:p>
            <a:pPr>
              <a:buNone/>
            </a:pPr>
            <a:r>
              <a:rPr lang="en-US" dirty="0" smtClean="0"/>
              <a:t>output :a</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Ctype.h</a:t>
            </a:r>
            <a:endParaRPr lang="en-US" dirty="0"/>
          </a:p>
        </p:txBody>
      </p:sp>
      <p:sp>
        <p:nvSpPr>
          <p:cNvPr id="3" name="Content Placeholder 2"/>
          <p:cNvSpPr>
            <a:spLocks noGrp="1"/>
          </p:cNvSpPr>
          <p:nvPr>
            <p:ph idx="1"/>
          </p:nvPr>
        </p:nvSpPr>
        <p:spPr/>
        <p:txBody>
          <a:bodyPr/>
          <a:lstStyle/>
          <a:p>
            <a:pPr>
              <a:buNone/>
            </a:pPr>
            <a:r>
              <a:rPr lang="en-US" dirty="0" err="1" smtClean="0"/>
              <a:t>toupper</a:t>
            </a:r>
            <a:r>
              <a:rPr lang="en-US" dirty="0" smtClean="0"/>
              <a:t>()</a:t>
            </a:r>
          </a:p>
          <a:p>
            <a:pPr>
              <a:buNone/>
            </a:pPr>
            <a:endParaRPr lang="en-US" dirty="0" smtClean="0"/>
          </a:p>
          <a:p>
            <a:pPr>
              <a:buNone/>
            </a:pPr>
            <a:r>
              <a:rPr lang="en-US" dirty="0" err="1" smtClean="0"/>
              <a:t>int</a:t>
            </a:r>
            <a:r>
              <a:rPr lang="en-US" dirty="0" smtClean="0"/>
              <a:t> </a:t>
            </a:r>
            <a:r>
              <a:rPr lang="en-US" dirty="0" err="1" smtClean="0"/>
              <a:t>toupper</a:t>
            </a:r>
            <a:r>
              <a:rPr lang="en-US" dirty="0" smtClean="0"/>
              <a:t>( c )</a:t>
            </a:r>
          </a:p>
          <a:p>
            <a:pPr>
              <a:buNone/>
            </a:pPr>
            <a:endParaRPr lang="en-US" dirty="0" smtClean="0"/>
          </a:p>
          <a:p>
            <a:pPr>
              <a:buNone/>
            </a:pPr>
            <a:r>
              <a:rPr lang="en-US" dirty="0" smtClean="0"/>
              <a:t>returns uppercase version of c if there is one otherwise it returns the character unchanged.</a:t>
            </a:r>
          </a:p>
          <a:p>
            <a:pPr>
              <a:buNone/>
            </a:pPr>
            <a:endParaRPr lang="en-US" dirty="0" smtClean="0"/>
          </a:p>
          <a:p>
            <a:pPr>
              <a:buNone/>
            </a:pPr>
            <a:r>
              <a:rPr lang="en-US" dirty="0" err="1" smtClean="0"/>
              <a:t>ex:cout</a:t>
            </a:r>
            <a:r>
              <a:rPr lang="en-US" dirty="0" smtClean="0"/>
              <a:t>&lt;&lt;</a:t>
            </a:r>
            <a:r>
              <a:rPr lang="en-US" dirty="0" err="1" smtClean="0"/>
              <a:t>toupper</a:t>
            </a:r>
            <a:r>
              <a:rPr lang="en-US" dirty="0" smtClean="0"/>
              <a:t>(‘a’);</a:t>
            </a:r>
          </a:p>
          <a:p>
            <a:pPr>
              <a:buNone/>
            </a:pPr>
            <a:r>
              <a:rPr lang="en-US" dirty="0" smtClean="0"/>
              <a:t>output :a</a:t>
            </a:r>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Ctype.h</a:t>
            </a:r>
            <a:endParaRPr lang="en-US" dirty="0"/>
          </a:p>
        </p:txBody>
      </p:sp>
      <p:sp>
        <p:nvSpPr>
          <p:cNvPr id="3" name="Content Placeholder 2"/>
          <p:cNvSpPr>
            <a:spLocks noGrp="1"/>
          </p:cNvSpPr>
          <p:nvPr>
            <p:ph idx="1"/>
          </p:nvPr>
        </p:nvSpPr>
        <p:spPr/>
        <p:txBody>
          <a:bodyPr/>
          <a:lstStyle/>
          <a:p>
            <a:pPr>
              <a:buNone/>
            </a:pPr>
            <a:r>
              <a:rPr lang="en-US" dirty="0" err="1" smtClean="0"/>
              <a:t>isalpha</a:t>
            </a:r>
            <a:r>
              <a:rPr lang="en-US" dirty="0" smtClean="0"/>
              <a:t>()</a:t>
            </a:r>
          </a:p>
          <a:p>
            <a:pPr>
              <a:buNone/>
            </a:pPr>
            <a:endParaRPr lang="en-US" dirty="0" smtClean="0"/>
          </a:p>
          <a:p>
            <a:pPr>
              <a:buNone/>
            </a:pPr>
            <a:r>
              <a:rPr lang="en-US" dirty="0" err="1" smtClean="0"/>
              <a:t>int</a:t>
            </a:r>
            <a:r>
              <a:rPr lang="en-US" dirty="0" smtClean="0"/>
              <a:t> </a:t>
            </a:r>
            <a:r>
              <a:rPr lang="en-US" dirty="0" err="1" smtClean="0"/>
              <a:t>isalpha</a:t>
            </a:r>
            <a:r>
              <a:rPr lang="en-US" dirty="0" smtClean="0"/>
              <a:t>( c )</a:t>
            </a:r>
          </a:p>
          <a:p>
            <a:pPr>
              <a:buNone/>
            </a:pPr>
            <a:endParaRPr lang="en-US" dirty="0" smtClean="0"/>
          </a:p>
          <a:p>
            <a:pPr>
              <a:buNone/>
            </a:pPr>
            <a:r>
              <a:rPr lang="en-US" dirty="0" smtClean="0"/>
              <a:t>true if c is a letter.</a:t>
            </a:r>
          </a:p>
          <a:p>
            <a:pPr>
              <a:buNone/>
            </a:pPr>
            <a:endParaRPr lang="en-US" dirty="0" smtClean="0"/>
          </a:p>
          <a:p>
            <a:pPr>
              <a:buNone/>
            </a:pPr>
            <a:r>
              <a:rPr lang="en-US" dirty="0" smtClean="0"/>
              <a:t>if(</a:t>
            </a:r>
            <a:r>
              <a:rPr lang="en-US" dirty="0" err="1" smtClean="0"/>
              <a:t>isalpha</a:t>
            </a:r>
            <a:r>
              <a:rPr lang="en-US" dirty="0" smtClean="0"/>
              <a:t> (‘a))</a:t>
            </a:r>
          </a:p>
          <a:p>
            <a:pPr>
              <a:buNone/>
            </a:pPr>
            <a:r>
              <a:rPr lang="en-US" dirty="0" err="1" smtClean="0"/>
              <a:t>cout</a:t>
            </a:r>
            <a:r>
              <a:rPr lang="en-US" dirty="0" smtClean="0"/>
              <a:t>&lt;&lt;“yes it is a alphabet”;</a:t>
            </a:r>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Ctype.h</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err="1" smtClean="0"/>
              <a:t>isspace</a:t>
            </a:r>
            <a:r>
              <a:rPr lang="en-US" dirty="0" smtClean="0"/>
              <a:t>()</a:t>
            </a:r>
          </a:p>
          <a:p>
            <a:pPr>
              <a:buNone/>
            </a:pPr>
            <a:r>
              <a:rPr lang="en-US" dirty="0" smtClean="0"/>
              <a:t> </a:t>
            </a:r>
          </a:p>
          <a:p>
            <a:pPr>
              <a:buNone/>
            </a:pPr>
            <a:r>
              <a:rPr lang="en-US" dirty="0" smtClean="0"/>
              <a:t>	</a:t>
            </a:r>
            <a:r>
              <a:rPr lang="en-US" dirty="0" err="1" smtClean="0"/>
              <a:t>int</a:t>
            </a:r>
            <a:r>
              <a:rPr lang="en-US" dirty="0" smtClean="0"/>
              <a:t> </a:t>
            </a:r>
            <a:r>
              <a:rPr lang="en-US" dirty="0" err="1" smtClean="0"/>
              <a:t>isspace</a:t>
            </a:r>
            <a:r>
              <a:rPr lang="en-US" dirty="0" smtClean="0"/>
              <a:t>( c )</a:t>
            </a:r>
          </a:p>
          <a:p>
            <a:pPr>
              <a:buNone/>
            </a:pPr>
            <a:r>
              <a:rPr lang="en-US" dirty="0" smtClean="0"/>
              <a:t>	true if c is a whitespace character (</a:t>
            </a:r>
            <a:r>
              <a:rPr lang="en-US" dirty="0" err="1" smtClean="0"/>
              <a:t>space,tab,vertical</a:t>
            </a:r>
            <a:r>
              <a:rPr lang="en-US" dirty="0" smtClean="0"/>
              <a:t> </a:t>
            </a:r>
            <a:r>
              <a:rPr lang="en-US" dirty="0" err="1" smtClean="0"/>
              <a:t>tab,formfeed,carriage</a:t>
            </a:r>
            <a:r>
              <a:rPr lang="en-US" dirty="0" smtClean="0"/>
              <a:t> return or new line)</a:t>
            </a:r>
          </a:p>
          <a:p>
            <a:pPr>
              <a:buNone/>
            </a:pPr>
            <a:endParaRPr lang="en-US" dirty="0" smtClean="0"/>
          </a:p>
          <a:p>
            <a:pPr>
              <a:buNone/>
            </a:pPr>
            <a:r>
              <a:rPr lang="en-US" dirty="0" smtClean="0"/>
              <a:t>	if (</a:t>
            </a:r>
            <a:r>
              <a:rPr lang="en-US" dirty="0" err="1" smtClean="0"/>
              <a:t>isspace</a:t>
            </a:r>
            <a:r>
              <a:rPr lang="en-US" dirty="0" smtClean="0"/>
              <a:t>(“\n”))</a:t>
            </a:r>
          </a:p>
          <a:p>
            <a:pPr>
              <a:buNone/>
            </a:pPr>
            <a:r>
              <a:rPr lang="en-US" dirty="0" smtClean="0"/>
              <a:t>	</a:t>
            </a:r>
            <a:r>
              <a:rPr lang="en-US" dirty="0" err="1" smtClean="0"/>
              <a:t>cout</a:t>
            </a:r>
            <a:r>
              <a:rPr lang="en-US" dirty="0" smtClean="0"/>
              <a:t>&lt;&lt;“it is newline”;</a:t>
            </a: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Ctype.h</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err="1" smtClean="0"/>
              <a:t>isspace</a:t>
            </a:r>
            <a:r>
              <a:rPr lang="en-US" dirty="0" smtClean="0"/>
              <a:t>()</a:t>
            </a:r>
          </a:p>
          <a:p>
            <a:pPr>
              <a:buNone/>
            </a:pPr>
            <a:r>
              <a:rPr lang="en-US" dirty="0" smtClean="0"/>
              <a:t> </a:t>
            </a:r>
          </a:p>
          <a:p>
            <a:pPr>
              <a:buNone/>
            </a:pPr>
            <a:r>
              <a:rPr lang="en-US" dirty="0" smtClean="0"/>
              <a:t>	</a:t>
            </a:r>
            <a:r>
              <a:rPr lang="en-US" dirty="0" err="1" smtClean="0"/>
              <a:t>int</a:t>
            </a:r>
            <a:r>
              <a:rPr lang="en-US" dirty="0" smtClean="0"/>
              <a:t> </a:t>
            </a:r>
            <a:r>
              <a:rPr lang="en-US" dirty="0" err="1" smtClean="0"/>
              <a:t>isspace</a:t>
            </a:r>
            <a:r>
              <a:rPr lang="en-US" dirty="0" smtClean="0"/>
              <a:t>( c )</a:t>
            </a:r>
          </a:p>
          <a:p>
            <a:pPr>
              <a:buNone/>
            </a:pPr>
            <a:r>
              <a:rPr lang="en-US" dirty="0" smtClean="0"/>
              <a:t>	true if c is a whitespace character (</a:t>
            </a:r>
            <a:r>
              <a:rPr lang="en-US" dirty="0" err="1" smtClean="0"/>
              <a:t>space,tab,vertical</a:t>
            </a:r>
            <a:r>
              <a:rPr lang="en-US" dirty="0" smtClean="0"/>
              <a:t> </a:t>
            </a:r>
            <a:r>
              <a:rPr lang="en-US" dirty="0" err="1" smtClean="0"/>
              <a:t>tab,formfeed,carriage</a:t>
            </a:r>
            <a:r>
              <a:rPr lang="en-US" dirty="0" smtClean="0"/>
              <a:t> return or new line)</a:t>
            </a:r>
          </a:p>
          <a:p>
            <a:pPr>
              <a:buNone/>
            </a:pPr>
            <a:endParaRPr lang="en-US" dirty="0" smtClean="0"/>
          </a:p>
          <a:p>
            <a:pPr>
              <a:buNone/>
            </a:pPr>
            <a:r>
              <a:rPr lang="en-US" dirty="0" smtClean="0"/>
              <a:t>	if (</a:t>
            </a:r>
            <a:r>
              <a:rPr lang="en-US" dirty="0" err="1" smtClean="0"/>
              <a:t>isspace</a:t>
            </a:r>
            <a:r>
              <a:rPr lang="en-US" dirty="0" smtClean="0"/>
              <a:t>(“\n”))</a:t>
            </a:r>
          </a:p>
          <a:p>
            <a:pPr>
              <a:buNone/>
            </a:pPr>
            <a:r>
              <a:rPr lang="en-US" dirty="0" smtClean="0"/>
              <a:t>	</a:t>
            </a:r>
            <a:r>
              <a:rPr lang="en-US" dirty="0" err="1" smtClean="0"/>
              <a:t>cout</a:t>
            </a:r>
            <a:r>
              <a:rPr lang="en-US" dirty="0" smtClean="0"/>
              <a:t>&lt;&lt;“it is newline”;</a:t>
            </a:r>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Math.h</a:t>
            </a:r>
            <a:endParaRPr lang="en-US" dirty="0"/>
          </a:p>
        </p:txBody>
      </p:sp>
      <p:sp>
        <p:nvSpPr>
          <p:cNvPr id="3" name="Content Placeholder 2"/>
          <p:cNvSpPr>
            <a:spLocks noGrp="1"/>
          </p:cNvSpPr>
          <p:nvPr>
            <p:ph idx="1"/>
          </p:nvPr>
        </p:nvSpPr>
        <p:spPr/>
        <p:txBody>
          <a:bodyPr/>
          <a:lstStyle/>
          <a:p>
            <a:r>
              <a:rPr lang="en-US" dirty="0" smtClean="0"/>
              <a:t>Abs()</a:t>
            </a:r>
          </a:p>
          <a:p>
            <a:endParaRPr lang="en-US" dirty="0" smtClean="0"/>
          </a:p>
          <a:p>
            <a:r>
              <a:rPr lang="en-US" dirty="0" err="1" smtClean="0"/>
              <a:t>int</a:t>
            </a:r>
            <a:r>
              <a:rPr lang="en-US" dirty="0" smtClean="0"/>
              <a:t> abs(</a:t>
            </a:r>
            <a:r>
              <a:rPr lang="en-US" dirty="0" err="1" smtClean="0"/>
              <a:t>int</a:t>
            </a:r>
            <a:r>
              <a:rPr lang="en-US" dirty="0" smtClean="0"/>
              <a:t> x);</a:t>
            </a:r>
          </a:p>
          <a:p>
            <a:endParaRPr lang="en-US" dirty="0" smtClean="0"/>
          </a:p>
          <a:p>
            <a:r>
              <a:rPr lang="en-US" dirty="0" smtClean="0"/>
              <a:t>returns the absolute value of an integer.</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Math.h</a:t>
            </a:r>
            <a:endParaRPr lang="en-US" dirty="0"/>
          </a:p>
        </p:txBody>
      </p:sp>
      <p:sp>
        <p:nvSpPr>
          <p:cNvPr id="3" name="Content Placeholder 2"/>
          <p:cNvSpPr>
            <a:spLocks noGrp="1"/>
          </p:cNvSpPr>
          <p:nvPr>
            <p:ph idx="1"/>
          </p:nvPr>
        </p:nvSpPr>
        <p:spPr/>
        <p:txBody>
          <a:bodyPr/>
          <a:lstStyle/>
          <a:p>
            <a:r>
              <a:rPr lang="en-US" dirty="0" err="1" smtClean="0"/>
              <a:t>sqrt</a:t>
            </a:r>
            <a:r>
              <a:rPr lang="en-US" dirty="0" smtClean="0"/>
              <a:t>(x)</a:t>
            </a:r>
          </a:p>
          <a:p>
            <a:endParaRPr lang="en-US" dirty="0" smtClean="0"/>
          </a:p>
          <a:p>
            <a:r>
              <a:rPr lang="en-US" dirty="0" smtClean="0"/>
              <a:t>double </a:t>
            </a:r>
            <a:r>
              <a:rPr lang="en-US" dirty="0" err="1" smtClean="0"/>
              <a:t>sqrt</a:t>
            </a:r>
            <a:r>
              <a:rPr lang="en-US" dirty="0" smtClean="0"/>
              <a:t>(double x);</a:t>
            </a:r>
          </a:p>
          <a:p>
            <a:endParaRPr lang="en-US" dirty="0" smtClean="0"/>
          </a:p>
          <a:p>
            <a:r>
              <a:rPr lang="en-US" dirty="0" smtClean="0"/>
              <a:t>calculates the positive square root of x.</a:t>
            </a:r>
            <a:br>
              <a:rPr lang="en-US" dirty="0" smtClean="0"/>
            </a:br>
            <a:r>
              <a:rPr lang="en-US" dirty="0" smtClean="0"/>
              <a:t>(x is &gt;=0)</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Math.h</a:t>
            </a:r>
            <a:endParaRPr lang="en-US" dirty="0"/>
          </a:p>
        </p:txBody>
      </p:sp>
      <p:sp>
        <p:nvSpPr>
          <p:cNvPr id="3" name="Content Placeholder 2"/>
          <p:cNvSpPr>
            <a:spLocks noGrp="1"/>
          </p:cNvSpPr>
          <p:nvPr>
            <p:ph idx="1"/>
          </p:nvPr>
        </p:nvSpPr>
        <p:spPr/>
        <p:txBody>
          <a:bodyPr/>
          <a:lstStyle/>
          <a:p>
            <a:r>
              <a:rPr lang="en-US" dirty="0" err="1" smtClean="0"/>
              <a:t>pow</a:t>
            </a:r>
            <a:r>
              <a:rPr lang="en-US" dirty="0" smtClean="0"/>
              <a:t>()</a:t>
            </a:r>
          </a:p>
          <a:p>
            <a:endParaRPr lang="en-US" dirty="0" smtClean="0"/>
          </a:p>
          <a:p>
            <a:r>
              <a:rPr lang="fr-FR" dirty="0" err="1" smtClean="0"/>
              <a:t>pow</a:t>
            </a:r>
            <a:r>
              <a:rPr lang="fr-FR" dirty="0" smtClean="0"/>
              <a:t>(</a:t>
            </a:r>
            <a:r>
              <a:rPr lang="fr-FR" dirty="0" err="1" smtClean="0"/>
              <a:t>x,y</a:t>
            </a:r>
            <a:r>
              <a:rPr lang="fr-FR" dirty="0" smtClean="0"/>
              <a:t>)</a:t>
            </a:r>
          </a:p>
          <a:p>
            <a:endParaRPr lang="fr-FR" dirty="0" smtClean="0"/>
          </a:p>
          <a:p>
            <a:r>
              <a:rPr lang="fr-FR" dirty="0" smtClean="0"/>
              <a:t>double </a:t>
            </a:r>
            <a:r>
              <a:rPr lang="fr-FR" dirty="0" err="1" smtClean="0"/>
              <a:t>pow</a:t>
            </a:r>
            <a:r>
              <a:rPr lang="fr-FR" dirty="0" smtClean="0"/>
              <a:t>(double </a:t>
            </a:r>
            <a:r>
              <a:rPr lang="fr-FR" dirty="0" err="1" smtClean="0"/>
              <a:t>x,double</a:t>
            </a:r>
            <a:r>
              <a:rPr lang="fr-FR" dirty="0" smtClean="0"/>
              <a:t> y);</a:t>
            </a:r>
            <a:endParaRPr lang="en-US" dirty="0" smtClean="0"/>
          </a:p>
          <a:p>
            <a:endParaRPr lang="en-US" dirty="0" smtClean="0"/>
          </a:p>
          <a:p>
            <a:r>
              <a:rPr lang="en-US" dirty="0" smtClean="0"/>
              <a:t>calculates x to the power of 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US" dirty="0" smtClean="0"/>
              <a:t>Special characters</a:t>
            </a:r>
          </a:p>
          <a:p>
            <a:endParaRPr lang="en-US" dirty="0" smtClean="0"/>
          </a:p>
          <a:p>
            <a:endParaRPr lang="en-US" dirty="0"/>
          </a:p>
        </p:txBody>
      </p:sp>
      <p:graphicFrame>
        <p:nvGraphicFramePr>
          <p:cNvPr id="4" name="Table 3"/>
          <p:cNvGraphicFramePr>
            <a:graphicFrameLocks noGrp="1"/>
          </p:cNvGraphicFramePr>
          <p:nvPr/>
        </p:nvGraphicFramePr>
        <p:xfrm>
          <a:off x="1676400" y="1524000"/>
          <a:ext cx="6231470" cy="3124200"/>
        </p:xfrm>
        <a:graphic>
          <a:graphicData uri="http://schemas.openxmlformats.org/drawingml/2006/table">
            <a:tbl>
              <a:tblPr firstRow="1" bandRow="1">
                <a:tableStyleId>{5C22544A-7EE6-4342-B048-85BDC9FD1C3A}</a:tableStyleId>
              </a:tblPr>
              <a:tblGrid>
                <a:gridCol w="778934">
                  <a:extLst>
                    <a:ext uri="{9D8B030D-6E8A-4147-A177-3AD203B41FA5}">
                      <a16:colId xmlns:a16="http://schemas.microsoft.com/office/drawing/2014/main" val="20000"/>
                    </a:ext>
                  </a:extLst>
                </a:gridCol>
                <a:gridCol w="973667">
                  <a:extLst>
                    <a:ext uri="{9D8B030D-6E8A-4147-A177-3AD203B41FA5}">
                      <a16:colId xmlns:a16="http://schemas.microsoft.com/office/drawing/2014/main" val="20001"/>
                    </a:ext>
                  </a:extLst>
                </a:gridCol>
                <a:gridCol w="584199">
                  <a:extLst>
                    <a:ext uri="{9D8B030D-6E8A-4147-A177-3AD203B41FA5}">
                      <a16:colId xmlns:a16="http://schemas.microsoft.com/office/drawing/2014/main" val="20002"/>
                    </a:ext>
                  </a:extLst>
                </a:gridCol>
                <a:gridCol w="778934">
                  <a:extLst>
                    <a:ext uri="{9D8B030D-6E8A-4147-A177-3AD203B41FA5}">
                      <a16:colId xmlns:a16="http://schemas.microsoft.com/office/drawing/2014/main" val="20003"/>
                    </a:ext>
                  </a:extLst>
                </a:gridCol>
                <a:gridCol w="778934">
                  <a:extLst>
                    <a:ext uri="{9D8B030D-6E8A-4147-A177-3AD203B41FA5}">
                      <a16:colId xmlns:a16="http://schemas.microsoft.com/office/drawing/2014/main" val="20004"/>
                    </a:ext>
                  </a:extLst>
                </a:gridCol>
                <a:gridCol w="778934">
                  <a:extLst>
                    <a:ext uri="{9D8B030D-6E8A-4147-A177-3AD203B41FA5}">
                      <a16:colId xmlns:a16="http://schemas.microsoft.com/office/drawing/2014/main" val="20005"/>
                    </a:ext>
                  </a:extLst>
                </a:gridCol>
                <a:gridCol w="778934">
                  <a:extLst>
                    <a:ext uri="{9D8B030D-6E8A-4147-A177-3AD203B41FA5}">
                      <a16:colId xmlns:a16="http://schemas.microsoft.com/office/drawing/2014/main" val="20006"/>
                    </a:ext>
                  </a:extLst>
                </a:gridCol>
                <a:gridCol w="778934">
                  <a:extLst>
                    <a:ext uri="{9D8B030D-6E8A-4147-A177-3AD203B41FA5}">
                      <a16:colId xmlns:a16="http://schemas.microsoft.com/office/drawing/2014/main" val="20007"/>
                    </a:ext>
                  </a:extLst>
                </a:gridCol>
              </a:tblGrid>
              <a:tr h="78105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&lt;</a:t>
                      </a:r>
                      <a:endParaRPr lang="en-US" dirty="0"/>
                    </a:p>
                  </a:txBody>
                  <a:tcPr/>
                </a:tc>
                <a:tc>
                  <a:txBody>
                    <a:bodyPr/>
                    <a:lstStyle/>
                    <a:p>
                      <a:r>
                        <a:rPr lang="en-US" dirty="0" smtClean="0"/>
                        <a:t>&gt;</a:t>
                      </a:r>
                      <a:endParaRPr lang="en-US" dirty="0"/>
                    </a:p>
                  </a:txBody>
                  <a:tcPr/>
                </a:tc>
                <a:extLst>
                  <a:ext uri="{0D108BD9-81ED-4DB2-BD59-A6C34878D82A}">
                    <a16:rowId xmlns:a16="http://schemas.microsoft.com/office/drawing/2014/main" val="10000"/>
                  </a:ext>
                </a:extLst>
              </a:tr>
              <a:tr h="78105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1"/>
                  </a:ext>
                </a:extLst>
              </a:tr>
              <a:tr h="78105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&amp;</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2"/>
                  </a:ext>
                </a:extLst>
              </a:tr>
              <a:tr h="781050">
                <a:tc>
                  <a:txBody>
                    <a:bodyPr/>
                    <a:lstStyle/>
                    <a:p>
                      <a:r>
                        <a:rPr lang="en-US" dirty="0" smtClean="0"/>
                        <a:t>\</a:t>
                      </a:r>
                      <a:endParaRPr lang="en-US" dirty="0"/>
                    </a:p>
                  </a:txBody>
                  <a:tcPr/>
                </a:tc>
                <a:tc>
                  <a:txBody>
                    <a:bodyPr/>
                    <a:lstStyle/>
                    <a:p>
                      <a:r>
                        <a:rPr lang="en-US" dirty="0" smtClean="0"/>
                        <a:t>Blank</a:t>
                      </a:r>
                      <a:endParaRPr lang="en-US" dirty="0"/>
                    </a:p>
                  </a:txBody>
                  <a:tcPr/>
                </a:tc>
                <a:tc>
                  <a:txBody>
                    <a:bodyPr/>
                    <a:lstStyle/>
                    <a:p>
                      <a:r>
                        <a:rPr lang="en-US" dirty="0" smtClean="0"/>
                        <a:t>-</a:t>
                      </a:r>
                      <a:endParaRPr lang="en-US" dirty="0"/>
                    </a:p>
                  </a:txBody>
                  <a:tcPr/>
                </a:tc>
                <a:tc>
                  <a:txBody>
                    <a:bodyPr/>
                    <a:lstStyle/>
                    <a:p>
                      <a:r>
                        <a:rPr lang="en-US" dirty="0" smtClean="0"/>
                        <a:t>_</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Math.h</a:t>
            </a:r>
            <a:endParaRPr lang="en-US" dirty="0"/>
          </a:p>
        </p:txBody>
      </p:sp>
      <p:sp>
        <p:nvSpPr>
          <p:cNvPr id="3" name="Content Placeholder 2"/>
          <p:cNvSpPr>
            <a:spLocks noGrp="1"/>
          </p:cNvSpPr>
          <p:nvPr>
            <p:ph idx="1"/>
          </p:nvPr>
        </p:nvSpPr>
        <p:spPr/>
        <p:txBody>
          <a:bodyPr/>
          <a:lstStyle/>
          <a:p>
            <a:r>
              <a:rPr lang="en-US" dirty="0" smtClean="0"/>
              <a:t>Cos()</a:t>
            </a:r>
          </a:p>
          <a:p>
            <a:endParaRPr lang="en-US" dirty="0" smtClean="0"/>
          </a:p>
          <a:p>
            <a:r>
              <a:rPr lang="en-US" dirty="0" smtClean="0"/>
              <a:t>The C library function </a:t>
            </a:r>
            <a:r>
              <a:rPr lang="en-US" b="1" dirty="0" smtClean="0"/>
              <a:t>double </a:t>
            </a:r>
            <a:r>
              <a:rPr lang="en-US" b="1" dirty="0" err="1" smtClean="0"/>
              <a:t>cos</a:t>
            </a:r>
            <a:r>
              <a:rPr lang="en-US" b="1" dirty="0" smtClean="0"/>
              <a:t>(double x)</a:t>
            </a:r>
            <a:r>
              <a:rPr lang="en-US" dirty="0" smtClean="0"/>
              <a:t> returns the cosine of a radian angle </a:t>
            </a:r>
            <a:r>
              <a:rPr lang="en-US" b="1" dirty="0" smtClean="0"/>
              <a:t>x</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Math.h</a:t>
            </a:r>
            <a:endParaRPr lang="en-US" dirty="0"/>
          </a:p>
        </p:txBody>
      </p:sp>
      <p:sp>
        <p:nvSpPr>
          <p:cNvPr id="3" name="Content Placeholder 2"/>
          <p:cNvSpPr>
            <a:spLocks noGrp="1"/>
          </p:cNvSpPr>
          <p:nvPr>
            <p:ph idx="1"/>
          </p:nvPr>
        </p:nvSpPr>
        <p:spPr/>
        <p:txBody>
          <a:bodyPr/>
          <a:lstStyle/>
          <a:p>
            <a:pPr>
              <a:buNone/>
            </a:pPr>
            <a:r>
              <a:rPr lang="en-US" dirty="0" smtClean="0"/>
              <a:t>Sin()</a:t>
            </a:r>
          </a:p>
          <a:p>
            <a:pPr>
              <a:buNone/>
            </a:pPr>
            <a:endParaRPr lang="en-US" dirty="0" smtClean="0"/>
          </a:p>
          <a:p>
            <a:pPr>
              <a:buNone/>
            </a:pPr>
            <a:r>
              <a:rPr lang="en-US" dirty="0" smtClean="0"/>
              <a:t>The C library function </a:t>
            </a:r>
            <a:r>
              <a:rPr lang="en-US" b="1" dirty="0" smtClean="0"/>
              <a:t>double sin(double x)</a:t>
            </a:r>
            <a:r>
              <a:rPr lang="en-US" dirty="0" smtClean="0"/>
              <a:t> returns the sine of a radian angle </a:t>
            </a:r>
            <a:r>
              <a:rPr lang="en-US" b="1" dirty="0" smtClean="0"/>
              <a:t>x</a:t>
            </a:r>
            <a:r>
              <a:rPr lang="en-US" dirty="0" smtClean="0"/>
              <a:t>.</a:t>
            </a:r>
          </a:p>
          <a:p>
            <a:pPr>
              <a:buNone/>
            </a:pPr>
            <a:endParaRPr lang="en-US" dirty="0" smtClean="0"/>
          </a:p>
          <a:p>
            <a:pPr>
              <a:buNone/>
            </a:pPr>
            <a:r>
              <a:rPr lang="en-US" dirty="0" smtClean="0"/>
              <a:t>Following is the declaration for sin() function.</a:t>
            </a:r>
          </a:p>
          <a:p>
            <a:pPr>
              <a:buNone/>
            </a:pPr>
            <a:endParaRPr lang="en-US" dirty="0" smtClean="0"/>
          </a:p>
          <a:p>
            <a:pPr>
              <a:buNone/>
            </a:pPr>
            <a:r>
              <a:rPr lang="en-US" dirty="0" smtClean="0"/>
              <a:t>double sin(double x)</a:t>
            </a:r>
            <a:endParaRPr lang="en-US" b="1"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Math.h</a:t>
            </a:r>
            <a:endParaRPr lang="en-US" dirty="0"/>
          </a:p>
        </p:txBody>
      </p:sp>
      <p:sp>
        <p:nvSpPr>
          <p:cNvPr id="3" name="Content Placeholder 2"/>
          <p:cNvSpPr>
            <a:spLocks noGrp="1"/>
          </p:cNvSpPr>
          <p:nvPr>
            <p:ph idx="1"/>
          </p:nvPr>
        </p:nvSpPr>
        <p:spPr/>
        <p:txBody>
          <a:bodyPr/>
          <a:lstStyle/>
          <a:p>
            <a:pPr>
              <a:buNone/>
            </a:pPr>
            <a:r>
              <a:rPr lang="en-US" dirty="0" smtClean="0"/>
              <a:t>The C library function </a:t>
            </a:r>
            <a:r>
              <a:rPr lang="en-US" b="1" dirty="0" smtClean="0"/>
              <a:t>double log(double x)</a:t>
            </a:r>
            <a:r>
              <a:rPr lang="en-US" dirty="0" smtClean="0"/>
              <a:t> returns</a:t>
            </a:r>
          </a:p>
          <a:p>
            <a:pPr>
              <a:buNone/>
            </a:pPr>
            <a:r>
              <a:rPr lang="en-US" dirty="0" smtClean="0"/>
              <a:t>the natural logarithm of </a:t>
            </a:r>
            <a:r>
              <a:rPr lang="en-US" b="1" dirty="0" smtClean="0"/>
              <a:t>x</a:t>
            </a:r>
            <a:r>
              <a:rPr lang="en-US" dirty="0" smtClean="0"/>
              <a:t>.</a:t>
            </a:r>
          </a:p>
          <a:p>
            <a:pPr>
              <a:buNone/>
            </a:pPr>
            <a:endParaRPr lang="en-US" dirty="0" smtClean="0"/>
          </a:p>
          <a:p>
            <a:pPr>
              <a:buNone/>
            </a:pPr>
            <a:r>
              <a:rPr lang="en-US" dirty="0" smtClean="0"/>
              <a:t>Following is the declaration for log() function.</a:t>
            </a:r>
          </a:p>
          <a:p>
            <a:pPr>
              <a:buNone/>
            </a:pPr>
            <a:endParaRPr lang="en-US" dirty="0" smtClean="0"/>
          </a:p>
          <a:p>
            <a:pPr>
              <a:buNone/>
            </a:pPr>
            <a:r>
              <a:rPr lang="en-US" dirty="0" smtClean="0"/>
              <a:t>double log(double x)</a:t>
            </a:r>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err="1" smtClean="0"/>
              <a:t>Conio.h</a:t>
            </a:r>
            <a:endParaRPr lang="en-US" dirty="0"/>
          </a:p>
        </p:txBody>
      </p:sp>
      <p:sp>
        <p:nvSpPr>
          <p:cNvPr id="3" name="Content Placeholder 2"/>
          <p:cNvSpPr>
            <a:spLocks noGrp="1"/>
          </p:cNvSpPr>
          <p:nvPr>
            <p:ph idx="1"/>
          </p:nvPr>
        </p:nvSpPr>
        <p:spPr>
          <a:xfrm>
            <a:off x="457200" y="1143000"/>
            <a:ext cx="8229600" cy="5181600"/>
          </a:xfrm>
        </p:spPr>
        <p:txBody>
          <a:bodyPr>
            <a:normAutofit fontScale="92500" lnSpcReduction="20000"/>
          </a:bodyPr>
          <a:lstStyle/>
          <a:p>
            <a:pPr>
              <a:buNone/>
            </a:pPr>
            <a:r>
              <a:rPr lang="en-US" dirty="0" err="1" smtClean="0"/>
              <a:t>getch</a:t>
            </a:r>
            <a:r>
              <a:rPr lang="en-US" dirty="0" smtClean="0"/>
              <a:t>()</a:t>
            </a:r>
          </a:p>
          <a:p>
            <a:pPr>
              <a:buNone/>
            </a:pPr>
            <a:endParaRPr lang="en-US" dirty="0" smtClean="0"/>
          </a:p>
          <a:p>
            <a:pPr>
              <a:buNone/>
            </a:pPr>
            <a:r>
              <a:rPr lang="en-US" dirty="0" err="1" smtClean="0"/>
              <a:t>getch</a:t>
            </a:r>
            <a:r>
              <a:rPr lang="en-US" dirty="0" smtClean="0"/>
              <a:t> function prompts the user to press a character and</a:t>
            </a:r>
          </a:p>
          <a:p>
            <a:pPr>
              <a:buNone/>
            </a:pPr>
            <a:r>
              <a:rPr lang="en-US" dirty="0" smtClean="0"/>
              <a:t>that character is not printed on screen, </a:t>
            </a:r>
            <a:r>
              <a:rPr lang="en-US" dirty="0" err="1" smtClean="0"/>
              <a:t>getch</a:t>
            </a:r>
            <a:r>
              <a:rPr lang="en-US" dirty="0" smtClean="0"/>
              <a:t> header file</a:t>
            </a:r>
          </a:p>
          <a:p>
            <a:pPr>
              <a:buNone/>
            </a:pPr>
            <a:r>
              <a:rPr lang="en-US" dirty="0" smtClean="0"/>
              <a:t>is </a:t>
            </a:r>
            <a:r>
              <a:rPr lang="en-US" dirty="0" err="1" smtClean="0"/>
              <a:t>conio.h</a:t>
            </a:r>
            <a:r>
              <a:rPr lang="en-US" dirty="0" smtClean="0"/>
              <a:t>.</a:t>
            </a:r>
          </a:p>
          <a:p>
            <a:pPr>
              <a:buNone/>
            </a:pPr>
            <a:endParaRPr lang="en-US" dirty="0" smtClean="0"/>
          </a:p>
          <a:p>
            <a:pPr>
              <a:buNone/>
            </a:pPr>
            <a:r>
              <a:rPr lang="en-US" dirty="0" smtClean="0"/>
              <a:t>#include&lt;</a:t>
            </a:r>
            <a:r>
              <a:rPr lang="en-US" dirty="0" err="1" smtClean="0"/>
              <a:t>iostream.h</a:t>
            </a:r>
            <a:r>
              <a:rPr lang="en-US" dirty="0" smtClean="0"/>
              <a:t>&gt; </a:t>
            </a:r>
          </a:p>
          <a:p>
            <a:pPr>
              <a:buNone/>
            </a:pPr>
            <a:r>
              <a:rPr lang="en-US" dirty="0" smtClean="0"/>
              <a:t>#include&lt;</a:t>
            </a:r>
            <a:r>
              <a:rPr lang="en-US" dirty="0" err="1" smtClean="0"/>
              <a:t>conio.h</a:t>
            </a:r>
            <a:r>
              <a:rPr lang="en-US" dirty="0" smtClean="0"/>
              <a:t>&gt;  </a:t>
            </a:r>
          </a:p>
          <a:p>
            <a:pPr>
              <a:buNone/>
            </a:pPr>
            <a:r>
              <a:rPr lang="en-US" dirty="0" smtClean="0"/>
              <a:t> </a:t>
            </a:r>
            <a:r>
              <a:rPr lang="en-US" dirty="0" err="1" smtClean="0"/>
              <a:t>int</a:t>
            </a:r>
            <a:r>
              <a:rPr lang="en-US" dirty="0" smtClean="0"/>
              <a:t> main() </a:t>
            </a:r>
          </a:p>
          <a:p>
            <a:pPr>
              <a:buNone/>
            </a:pPr>
            <a:r>
              <a:rPr lang="en-US" dirty="0" smtClean="0"/>
              <a:t>{ </a:t>
            </a:r>
          </a:p>
          <a:p>
            <a:pPr>
              <a:buNone/>
            </a:pPr>
            <a:r>
              <a:rPr lang="en-US" dirty="0" err="1" smtClean="0"/>
              <a:t>cout</a:t>
            </a:r>
            <a:r>
              <a:rPr lang="en-US" dirty="0" smtClean="0"/>
              <a:t> &lt;&lt; "Enter a character";</a:t>
            </a:r>
          </a:p>
          <a:p>
            <a:pPr>
              <a:buNone/>
            </a:pPr>
            <a:r>
              <a:rPr lang="en-US" dirty="0" smtClean="0"/>
              <a:t> </a:t>
            </a:r>
            <a:r>
              <a:rPr lang="en-US" dirty="0" err="1" smtClean="0"/>
              <a:t>getch</a:t>
            </a:r>
            <a:r>
              <a:rPr lang="en-US" smtClean="0"/>
              <a:t>(); </a:t>
            </a:r>
          </a:p>
          <a:p>
            <a:pPr>
              <a:buNone/>
            </a:pPr>
            <a:r>
              <a:rPr lang="en-US" smtClean="0"/>
              <a:t>}</a:t>
            </a:r>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Conio.h</a:t>
            </a:r>
            <a:endParaRPr lang="en-US" dirty="0"/>
          </a:p>
        </p:txBody>
      </p:sp>
      <p:sp>
        <p:nvSpPr>
          <p:cNvPr id="3" name="Content Placeholder 2"/>
          <p:cNvSpPr>
            <a:spLocks noGrp="1"/>
          </p:cNvSpPr>
          <p:nvPr>
            <p:ph idx="1"/>
          </p:nvPr>
        </p:nvSpPr>
        <p:spPr/>
        <p:txBody>
          <a:bodyPr/>
          <a:lstStyle/>
          <a:p>
            <a:r>
              <a:rPr lang="en-US" dirty="0" err="1" smtClean="0"/>
              <a:t>clrscr</a:t>
            </a:r>
            <a:r>
              <a:rPr lang="en-US" dirty="0" smtClean="0"/>
              <a:t>()-This is used for clearing the output screen </a:t>
            </a:r>
            <a:r>
              <a:rPr lang="en-US" dirty="0" err="1" smtClean="0"/>
              <a:t>i.e</a:t>
            </a:r>
            <a:r>
              <a:rPr lang="en-US" dirty="0" smtClean="0"/>
              <a:t> console</a:t>
            </a:r>
          </a:p>
          <a:p>
            <a:endParaRPr lang="en-US" dirty="0" smtClean="0"/>
          </a:p>
          <a:p>
            <a:r>
              <a:rPr lang="en-US" dirty="0" smtClean="0"/>
              <a:t>suppose you run a program, alter it and run it again you may find that the previous output is still stuck there itself, at this time </a:t>
            </a:r>
            <a:r>
              <a:rPr lang="en-US" dirty="0" err="1" smtClean="0"/>
              <a:t>clrscr</a:t>
            </a:r>
            <a:r>
              <a:rPr lang="en-US" dirty="0" smtClean="0"/>
              <a:t>(); would clean the previous screen.</a:t>
            </a:r>
          </a:p>
          <a:p>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Stdio.h</a:t>
            </a:r>
            <a:endParaRPr lang="en-US" dirty="0"/>
          </a:p>
        </p:txBody>
      </p:sp>
      <p:sp>
        <p:nvSpPr>
          <p:cNvPr id="3" name="Content Placeholder 2"/>
          <p:cNvSpPr>
            <a:spLocks noGrp="1"/>
          </p:cNvSpPr>
          <p:nvPr>
            <p:ph idx="1"/>
          </p:nvPr>
        </p:nvSpPr>
        <p:spPr/>
        <p:txBody>
          <a:bodyPr/>
          <a:lstStyle/>
          <a:p>
            <a:r>
              <a:rPr lang="en-US" dirty="0" smtClean="0"/>
              <a:t>Gets()- Reads a string of characters </a:t>
            </a:r>
          </a:p>
          <a:p>
            <a:endParaRPr lang="en-US" dirty="0" smtClean="0"/>
          </a:p>
          <a:p>
            <a:r>
              <a:rPr lang="en-US" dirty="0" smtClean="0"/>
              <a:t>char x[10];</a:t>
            </a:r>
          </a:p>
          <a:p>
            <a:r>
              <a:rPr lang="en-US" dirty="0" smtClean="0"/>
              <a:t>gets(x)</a:t>
            </a:r>
          </a:p>
          <a:p>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Stdio.h</a:t>
            </a:r>
            <a:endParaRPr lang="en-US" dirty="0"/>
          </a:p>
        </p:txBody>
      </p:sp>
      <p:sp>
        <p:nvSpPr>
          <p:cNvPr id="3" name="Content Placeholder 2"/>
          <p:cNvSpPr>
            <a:spLocks noGrp="1"/>
          </p:cNvSpPr>
          <p:nvPr>
            <p:ph idx="1"/>
          </p:nvPr>
        </p:nvSpPr>
        <p:spPr/>
        <p:txBody>
          <a:bodyPr/>
          <a:lstStyle/>
          <a:p>
            <a:r>
              <a:rPr lang="en-US" dirty="0" smtClean="0"/>
              <a:t>puts()</a:t>
            </a:r>
          </a:p>
          <a:p>
            <a:endParaRPr lang="en-US" dirty="0" smtClean="0"/>
          </a:p>
          <a:p>
            <a:r>
              <a:rPr lang="en-US" dirty="0" smtClean="0"/>
              <a:t>outputs a string </a:t>
            </a:r>
          </a:p>
          <a:p>
            <a:endParaRPr lang="en-US" dirty="0" smtClean="0"/>
          </a:p>
          <a:p>
            <a:r>
              <a:rPr lang="en-US" dirty="0" smtClean="0"/>
              <a:t>char x[10]=“hello”;</a:t>
            </a:r>
          </a:p>
          <a:p>
            <a:r>
              <a:rPr lang="en-US" dirty="0" smtClean="0"/>
              <a:t>puts(x);</a:t>
            </a: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Stdio.h</a:t>
            </a:r>
            <a:endParaRPr lang="en-US" dirty="0"/>
          </a:p>
        </p:txBody>
      </p:sp>
      <p:sp>
        <p:nvSpPr>
          <p:cNvPr id="3" name="Content Placeholder 2"/>
          <p:cNvSpPr>
            <a:spLocks noGrp="1"/>
          </p:cNvSpPr>
          <p:nvPr>
            <p:ph idx="1"/>
          </p:nvPr>
        </p:nvSpPr>
        <p:spPr/>
        <p:txBody>
          <a:bodyPr/>
          <a:lstStyle/>
          <a:p>
            <a:r>
              <a:rPr lang="en-US" dirty="0" err="1" smtClean="0"/>
              <a:t>Getchar</a:t>
            </a:r>
            <a:r>
              <a:rPr lang="en-US" dirty="0" smtClean="0"/>
              <a:t>()-Reads a character from the input device.</a:t>
            </a:r>
          </a:p>
          <a:p>
            <a:endParaRPr lang="en-US" dirty="0" smtClean="0"/>
          </a:p>
          <a:p>
            <a:r>
              <a:rPr lang="en-US" dirty="0" smtClean="0"/>
              <a:t>char x;</a:t>
            </a:r>
          </a:p>
          <a:p>
            <a:r>
              <a:rPr lang="en-US" dirty="0" smtClean="0"/>
              <a:t>x=</a:t>
            </a:r>
            <a:r>
              <a:rPr lang="en-US" dirty="0" err="1" smtClean="0"/>
              <a:t>getchar</a:t>
            </a:r>
            <a:r>
              <a:rPr lang="en-US" dirty="0" smtClean="0"/>
              <a:t>();</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Stdio.h</a:t>
            </a:r>
            <a:endParaRPr lang="en-US" dirty="0"/>
          </a:p>
        </p:txBody>
      </p:sp>
      <p:sp>
        <p:nvSpPr>
          <p:cNvPr id="3" name="Content Placeholder 2"/>
          <p:cNvSpPr>
            <a:spLocks noGrp="1"/>
          </p:cNvSpPr>
          <p:nvPr>
            <p:ph idx="1"/>
          </p:nvPr>
        </p:nvSpPr>
        <p:spPr/>
        <p:txBody>
          <a:bodyPr/>
          <a:lstStyle/>
          <a:p>
            <a:r>
              <a:rPr lang="en-US" dirty="0" err="1" smtClean="0"/>
              <a:t>putchar</a:t>
            </a:r>
            <a:r>
              <a:rPr lang="en-US" dirty="0" smtClean="0"/>
              <a:t>()</a:t>
            </a:r>
          </a:p>
          <a:p>
            <a:endParaRPr lang="en-US" dirty="0" smtClean="0"/>
          </a:p>
          <a:p>
            <a:r>
              <a:rPr lang="en-US" dirty="0" smtClean="0"/>
              <a:t>displays a character on screen.</a:t>
            </a:r>
          </a:p>
          <a:p>
            <a:endParaRPr lang="en-US" dirty="0" smtClean="0"/>
          </a:p>
          <a:p>
            <a:r>
              <a:rPr lang="en-US" dirty="0" smtClean="0"/>
              <a:t>char x=‘a’;</a:t>
            </a:r>
          </a:p>
          <a:p>
            <a:r>
              <a:rPr lang="en-US" dirty="0" err="1" smtClean="0"/>
              <a:t>putchar</a:t>
            </a:r>
            <a:r>
              <a:rPr lang="en-US" dirty="0" smtClean="0"/>
              <a:t>(x);</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Limitations of structures</a:t>
            </a:r>
            <a:endParaRPr lang="en-US" dirty="0"/>
          </a:p>
        </p:txBody>
      </p:sp>
      <p:sp>
        <p:nvSpPr>
          <p:cNvPr id="3" name="Content Placeholder 2"/>
          <p:cNvSpPr>
            <a:spLocks noGrp="1"/>
          </p:cNvSpPr>
          <p:nvPr>
            <p:ph idx="1"/>
          </p:nvPr>
        </p:nvSpPr>
        <p:spPr>
          <a:xfrm>
            <a:off x="457200" y="1143000"/>
            <a:ext cx="8229600" cy="5181600"/>
          </a:xfrm>
        </p:spPr>
        <p:txBody>
          <a:bodyPr/>
          <a:lstStyle/>
          <a:p>
            <a:r>
              <a:rPr lang="en-US" dirty="0" smtClean="0"/>
              <a:t>C does not allow the </a:t>
            </a:r>
            <a:r>
              <a:rPr lang="en-US" dirty="0" err="1" smtClean="0"/>
              <a:t>struct</a:t>
            </a:r>
            <a:r>
              <a:rPr lang="en-US" dirty="0" smtClean="0"/>
              <a:t> data type to be treated like built in types.</a:t>
            </a:r>
          </a:p>
          <a:p>
            <a:r>
              <a:rPr lang="en-US" dirty="0" smtClean="0"/>
              <a:t>Example</a:t>
            </a:r>
          </a:p>
          <a:p>
            <a:pPr lvl="1"/>
            <a:r>
              <a:rPr lang="en-US" dirty="0" err="1" smtClean="0"/>
              <a:t>struct</a:t>
            </a:r>
            <a:r>
              <a:rPr lang="en-US" dirty="0" smtClean="0"/>
              <a:t> complex</a:t>
            </a:r>
          </a:p>
          <a:p>
            <a:pPr lvl="1"/>
            <a:r>
              <a:rPr lang="en-US" dirty="0" smtClean="0"/>
              <a:t>{</a:t>
            </a:r>
          </a:p>
          <a:p>
            <a:pPr lvl="1">
              <a:buNone/>
            </a:pPr>
            <a:r>
              <a:rPr lang="en-US" dirty="0" smtClean="0"/>
              <a:t>		float x;</a:t>
            </a:r>
          </a:p>
          <a:p>
            <a:pPr lvl="2">
              <a:buNone/>
            </a:pPr>
            <a:r>
              <a:rPr lang="en-US" dirty="0" smtClean="0"/>
              <a:t>	float y;</a:t>
            </a:r>
          </a:p>
          <a:p>
            <a:pPr lvl="2">
              <a:buNone/>
            </a:pPr>
            <a:r>
              <a:rPr lang="en-US" dirty="0" smtClean="0"/>
              <a:t>};</a:t>
            </a:r>
          </a:p>
          <a:p>
            <a:pPr lvl="2">
              <a:buNone/>
            </a:pPr>
            <a:r>
              <a:rPr lang="en-US" dirty="0" err="1" smtClean="0"/>
              <a:t>Struct</a:t>
            </a:r>
            <a:r>
              <a:rPr lang="en-US" dirty="0" smtClean="0"/>
              <a:t> complex c1,c2,c3;</a:t>
            </a:r>
          </a:p>
          <a:p>
            <a:pPr lvl="2">
              <a:buNone/>
            </a:pPr>
            <a:endParaRPr lang="en-US" dirty="0" smtClean="0"/>
          </a:p>
          <a:p>
            <a:pPr lvl="2">
              <a:buNone/>
            </a:pPr>
            <a:r>
              <a:rPr lang="en-US" dirty="0" smtClean="0"/>
              <a:t>This statement c3=c1+c2; is illegal in c</a:t>
            </a:r>
          </a:p>
          <a:p>
            <a:pPr lvl="2">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Identifier</a:t>
            </a:r>
            <a:endParaRPr lang="en-US" dirty="0"/>
          </a:p>
        </p:txBody>
      </p:sp>
      <p:sp>
        <p:nvSpPr>
          <p:cNvPr id="3" name="Content Placeholder 2"/>
          <p:cNvSpPr>
            <a:spLocks noGrp="1"/>
          </p:cNvSpPr>
          <p:nvPr>
            <p:ph idx="1"/>
          </p:nvPr>
        </p:nvSpPr>
        <p:spPr>
          <a:xfrm>
            <a:off x="457200" y="1676400"/>
            <a:ext cx="8229600" cy="4648200"/>
          </a:xfrm>
        </p:spPr>
        <p:txBody>
          <a:bodyPr/>
          <a:lstStyle/>
          <a:p>
            <a:r>
              <a:rPr lang="en-US" dirty="0" smtClean="0"/>
              <a:t>An identifier is an unlimited sequence of characters consisting of </a:t>
            </a:r>
            <a:r>
              <a:rPr lang="en-US" dirty="0" err="1" smtClean="0"/>
              <a:t>letters,digits</a:t>
            </a:r>
            <a:r>
              <a:rPr lang="en-US" dirty="0" smtClean="0"/>
              <a:t> or </a:t>
            </a:r>
            <a:r>
              <a:rPr lang="en-US" dirty="0" err="1" smtClean="0"/>
              <a:t>underscore.The</a:t>
            </a:r>
            <a:r>
              <a:rPr lang="en-US" dirty="0" smtClean="0"/>
              <a:t> first character is either underscore or </a:t>
            </a:r>
            <a:r>
              <a:rPr lang="en-US" dirty="0" err="1" smtClean="0"/>
              <a:t>letter.An</a:t>
            </a:r>
            <a:r>
              <a:rPr lang="en-US" dirty="0" smtClean="0"/>
              <a:t> identifier cannot be a reserved keyword.</a:t>
            </a:r>
          </a:p>
          <a:p>
            <a:endParaRPr lang="en-US" dirty="0" smtClean="0"/>
          </a:p>
          <a:p>
            <a:r>
              <a:rPr lang="en-US" dirty="0" smtClean="0"/>
              <a:t>Example </a:t>
            </a:r>
            <a:r>
              <a:rPr lang="en-US" dirty="0" err="1" smtClean="0"/>
              <a:t>record,salary,average</a:t>
            </a:r>
            <a:r>
              <a:rPr lang="en-US" dirty="0" smtClean="0"/>
              <a:t> are identifiers</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endParaRPr lang="en-US" smtClean="0"/>
          </a:p>
          <a:p>
            <a:r>
              <a:rPr lang="en-US" dirty="0" smtClean="0"/>
              <a:t>Another limitation of C structures is that they do not permit data </a:t>
            </a:r>
            <a:r>
              <a:rPr lang="en-US" dirty="0" err="1" smtClean="0"/>
              <a:t>hiding.Structure</a:t>
            </a:r>
            <a:r>
              <a:rPr lang="en-US" dirty="0" smtClean="0"/>
              <a:t> members can be directly accessed by the structure variables by any function anywhere in the scope.</a:t>
            </a:r>
            <a:endParaRPr 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concepts object oriented programming</a:t>
            </a:r>
            <a:endParaRPr lang="en-US" dirty="0"/>
          </a:p>
        </p:txBody>
      </p:sp>
      <p:sp>
        <p:nvSpPr>
          <p:cNvPr id="3" name="Content Placeholder 2"/>
          <p:cNvSpPr>
            <a:spLocks noGrp="1"/>
          </p:cNvSpPr>
          <p:nvPr>
            <p:ph idx="1"/>
          </p:nvPr>
        </p:nvSpPr>
        <p:spPr/>
        <p:txBody>
          <a:bodyPr/>
          <a:lstStyle/>
          <a:p>
            <a:r>
              <a:rPr lang="en-US" dirty="0" smtClean="0"/>
              <a:t>A class is a way to bind data and its associated functions </a:t>
            </a:r>
            <a:r>
              <a:rPr lang="en-US" dirty="0" err="1" smtClean="0"/>
              <a:t>together.It</a:t>
            </a:r>
            <a:r>
              <a:rPr lang="en-US" dirty="0" smtClean="0"/>
              <a:t> allows the data and functions to be hidden.</a:t>
            </a:r>
          </a:p>
          <a:p>
            <a:endParaRPr lang="en-US" dirty="0" smtClean="0"/>
          </a:p>
          <a:p>
            <a:endParaRPr lang="en-US" dirty="0" smtClean="0"/>
          </a:p>
          <a:p>
            <a:r>
              <a:rPr lang="en-US" dirty="0" smtClean="0"/>
              <a:t>When we define a class we are creating a new abstract data type that can be treated like any other </a:t>
            </a:r>
            <a:r>
              <a:rPr lang="en-US" dirty="0" err="1" smtClean="0"/>
              <a:t>buit</a:t>
            </a:r>
            <a:r>
              <a:rPr lang="en-US" dirty="0" smtClean="0"/>
              <a:t> in data type.</a:t>
            </a:r>
            <a:endParaRPr 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r>
              <a:rPr lang="en-US" dirty="0" smtClean="0"/>
              <a:t>Class specification has two parts </a:t>
            </a:r>
          </a:p>
          <a:p>
            <a:endParaRPr lang="en-US" dirty="0" smtClean="0"/>
          </a:p>
          <a:p>
            <a:r>
              <a:rPr lang="en-US" dirty="0" smtClean="0"/>
              <a:t>1)Class declarations</a:t>
            </a:r>
          </a:p>
          <a:p>
            <a:r>
              <a:rPr lang="en-US" dirty="0" smtClean="0"/>
              <a:t>2)Class functions declarations</a:t>
            </a:r>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smtClean="0"/>
              <a:t>General form of class declaration is </a:t>
            </a:r>
          </a:p>
          <a:p>
            <a:endParaRPr lang="en-US" dirty="0" smtClean="0"/>
          </a:p>
          <a:p>
            <a:r>
              <a:rPr lang="en-US" dirty="0" smtClean="0"/>
              <a:t>Class </a:t>
            </a:r>
            <a:r>
              <a:rPr lang="en-US" dirty="0" err="1" smtClean="0"/>
              <a:t>class_name</a:t>
            </a:r>
            <a:endParaRPr lang="en-US" dirty="0" smtClean="0"/>
          </a:p>
          <a:p>
            <a:r>
              <a:rPr lang="en-US" dirty="0" smtClean="0"/>
              <a:t>{</a:t>
            </a:r>
          </a:p>
          <a:p>
            <a:r>
              <a:rPr lang="en-US" dirty="0" smtClean="0"/>
              <a:t>Private:</a:t>
            </a:r>
          </a:p>
          <a:p>
            <a:pPr lvl="4"/>
            <a:r>
              <a:rPr lang="en-US" dirty="0" smtClean="0"/>
              <a:t>Variable declarations;</a:t>
            </a:r>
          </a:p>
          <a:p>
            <a:pPr lvl="4"/>
            <a:r>
              <a:rPr lang="en-US" dirty="0" smtClean="0"/>
              <a:t>Function declarations;</a:t>
            </a:r>
          </a:p>
          <a:p>
            <a:r>
              <a:rPr lang="en-US" dirty="0" smtClean="0"/>
              <a:t>Public:</a:t>
            </a:r>
          </a:p>
          <a:p>
            <a:pPr lvl="4"/>
            <a:r>
              <a:rPr lang="en-US" dirty="0" smtClean="0"/>
              <a:t>Variable declarations;</a:t>
            </a:r>
          </a:p>
          <a:p>
            <a:pPr lvl="4"/>
            <a:r>
              <a:rPr lang="en-US" dirty="0" smtClean="0"/>
              <a:t>Functions declarations;</a:t>
            </a:r>
          </a:p>
          <a:p>
            <a:r>
              <a:rPr lang="en-US" dirty="0" smtClean="0"/>
              <a:t>};</a:t>
            </a:r>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dirty="0" smtClean="0"/>
              <a:t>The body of the class is enclosed within braces and terminated by semicolon.</a:t>
            </a:r>
          </a:p>
          <a:p>
            <a:endParaRPr lang="en-US" dirty="0" smtClean="0"/>
          </a:p>
          <a:p>
            <a:endParaRPr lang="en-US" dirty="0" smtClean="0"/>
          </a:p>
          <a:p>
            <a:r>
              <a:rPr lang="en-US" dirty="0" smtClean="0"/>
              <a:t>The functions and variables are collectively called </a:t>
            </a:r>
            <a:r>
              <a:rPr lang="en-US" i="1" dirty="0" smtClean="0">
                <a:solidFill>
                  <a:srgbClr val="FF0000"/>
                </a:solidFill>
              </a:rPr>
              <a:t>class members.</a:t>
            </a:r>
          </a:p>
          <a:p>
            <a:endParaRPr lang="en-US" i="1" dirty="0" smtClean="0">
              <a:solidFill>
                <a:srgbClr val="FF0000"/>
              </a:solidFill>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Oriented Programming Paradigms</a:t>
            </a:r>
            <a:endParaRPr lang="en-US" dirty="0"/>
          </a:p>
        </p:txBody>
      </p:sp>
      <p:sp>
        <p:nvSpPr>
          <p:cNvPr id="3" name="Content Placeholder 2"/>
          <p:cNvSpPr>
            <a:spLocks noGrp="1"/>
          </p:cNvSpPr>
          <p:nvPr>
            <p:ph idx="1"/>
          </p:nvPr>
        </p:nvSpPr>
        <p:spPr/>
        <p:txBody>
          <a:bodyPr>
            <a:normAutofit lnSpcReduction="10000"/>
          </a:bodyPr>
          <a:lstStyle/>
          <a:p>
            <a:r>
              <a:rPr lang="en-US" dirty="0" smtClean="0"/>
              <a:t>OOP treats data as a critical element in the program development and does not allow it to flow freely around the system. </a:t>
            </a:r>
          </a:p>
          <a:p>
            <a:endParaRPr lang="en-US" dirty="0" smtClean="0"/>
          </a:p>
          <a:p>
            <a:r>
              <a:rPr lang="en-US" dirty="0" smtClean="0"/>
              <a:t>It ties data more closely to the functions that operate on it and protects it from accidental modifications from outside functions.</a:t>
            </a:r>
          </a:p>
          <a:p>
            <a:endParaRPr lang="en-US" dirty="0" smtClean="0"/>
          </a:p>
          <a:p>
            <a:r>
              <a:rPr lang="en-US" dirty="0" smtClean="0"/>
              <a:t>OOP allows decomposition of a problem into a number of entities called objects and then builds data and function around these objects.</a:t>
            </a:r>
            <a:endParaRPr 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085088"/>
          </a:xfrm>
        </p:spPr>
        <p:txBody>
          <a:bodyPr/>
          <a:lstStyle/>
          <a:p>
            <a:endParaRPr lang="en-US" dirty="0"/>
          </a:p>
        </p:txBody>
      </p:sp>
      <p:sp>
        <p:nvSpPr>
          <p:cNvPr id="3" name="Content Placeholder 2"/>
          <p:cNvSpPr>
            <a:spLocks noGrp="1"/>
          </p:cNvSpPr>
          <p:nvPr>
            <p:ph idx="1"/>
          </p:nvPr>
        </p:nvSpPr>
        <p:spPr>
          <a:xfrm>
            <a:off x="533400" y="1524000"/>
            <a:ext cx="8229600" cy="4800600"/>
          </a:xfrm>
        </p:spPr>
        <p:txBody>
          <a:bodyPr/>
          <a:lstStyle/>
          <a:p>
            <a:r>
              <a:rPr lang="en-US" i="1" dirty="0" smtClean="0">
                <a:solidFill>
                  <a:srgbClr val="FF0000"/>
                </a:solidFill>
              </a:rPr>
              <a:t>Some of the striking features of object oriented paradigm</a:t>
            </a:r>
          </a:p>
          <a:p>
            <a:r>
              <a:rPr lang="en-US" dirty="0" smtClean="0"/>
              <a:t> emphasis is on on data rather than procedure.</a:t>
            </a:r>
          </a:p>
          <a:p>
            <a:r>
              <a:rPr lang="en-US" dirty="0" smtClean="0"/>
              <a:t>Programs are divided into objects.</a:t>
            </a:r>
          </a:p>
          <a:p>
            <a:r>
              <a:rPr lang="en-US" dirty="0" smtClean="0"/>
              <a:t>Data structures are designed such that they characterize the objects.</a:t>
            </a:r>
          </a:p>
          <a:p>
            <a:r>
              <a:rPr lang="en-US" dirty="0" smtClean="0"/>
              <a:t>Functions that operate on the data of the object are tied together in the data structure.</a:t>
            </a:r>
          </a:p>
          <a:p>
            <a:r>
              <a:rPr lang="en-US" dirty="0" smtClean="0"/>
              <a:t>Data is hidden and cannot be accessed by external functions.</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endParaRPr lang="en-US" dirty="0"/>
          </a:p>
        </p:txBody>
      </p:sp>
      <p:sp>
        <p:nvSpPr>
          <p:cNvPr id="3" name="Content Placeholder 2"/>
          <p:cNvSpPr>
            <a:spLocks noGrp="1"/>
          </p:cNvSpPr>
          <p:nvPr>
            <p:ph idx="1"/>
          </p:nvPr>
        </p:nvSpPr>
        <p:spPr>
          <a:xfrm>
            <a:off x="457200" y="1600200"/>
            <a:ext cx="8229600" cy="4724400"/>
          </a:xfrm>
        </p:spPr>
        <p:txBody>
          <a:bodyPr/>
          <a:lstStyle/>
          <a:p>
            <a:r>
              <a:rPr lang="en-US" dirty="0" smtClean="0"/>
              <a:t>Objects may communicate with each other through functions.</a:t>
            </a:r>
          </a:p>
          <a:p>
            <a:r>
              <a:rPr lang="en-US" dirty="0" smtClean="0"/>
              <a:t>New data and functions can be added whenever necessary</a:t>
            </a:r>
          </a:p>
          <a:p>
            <a:r>
              <a:rPr lang="en-US" dirty="0" smtClean="0"/>
              <a:t>Follows bottom up approach in program designing.</a:t>
            </a:r>
          </a:p>
          <a:p>
            <a:endParaRPr lang="en-US"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Objects</a:t>
            </a: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20000"/>
          </a:bodyPr>
          <a:lstStyle/>
          <a:p>
            <a:r>
              <a:rPr lang="en-US" dirty="0" smtClean="0"/>
              <a:t>Objects are basic runtime entities in object oriented system. </a:t>
            </a:r>
          </a:p>
          <a:p>
            <a:endParaRPr lang="en-US" dirty="0" smtClean="0"/>
          </a:p>
          <a:p>
            <a:r>
              <a:rPr lang="en-US" dirty="0" smtClean="0"/>
              <a:t>They may represent a person, a place, a bank account, table of data or any item that a program has to handle. Objects take up place in memory and have an associated address. </a:t>
            </a:r>
          </a:p>
          <a:p>
            <a:endParaRPr lang="en-US" dirty="0" smtClean="0"/>
          </a:p>
          <a:p>
            <a:endParaRPr lang="en-US" dirty="0" smtClean="0"/>
          </a:p>
          <a:p>
            <a:r>
              <a:rPr lang="en-US" dirty="0" smtClean="0"/>
              <a:t>When a program is executed,  the objects interact by sending messages to one another.</a:t>
            </a:r>
          </a:p>
          <a:p>
            <a:endParaRPr lang="en-US" dirty="0" smtClean="0"/>
          </a:p>
          <a:p>
            <a:r>
              <a:rPr lang="en-US" dirty="0" smtClean="0"/>
              <a:t>For e.g. : customer and account are two objects in the program, then the customer object may send a message to the account object requesting for bank balance.</a:t>
            </a:r>
            <a:endParaRPr lang="en-US"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US" dirty="0" smtClean="0"/>
              <a:t>Objects contain data and code to manipulate data. Objects can interact without having to know the details of each others data or code.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0"/>
          </a:xfrm>
        </p:spPr>
        <p:txBody>
          <a:bodyPr>
            <a:normAutofit fontScale="90000"/>
          </a:bodyPr>
          <a:lstStyle/>
          <a:p>
            <a:r>
              <a:rPr lang="en-US" dirty="0" smtClean="0"/>
              <a:t>Keywords</a:t>
            </a:r>
            <a:endParaRPr lang="en-US" dirty="0"/>
          </a:p>
        </p:txBody>
      </p:sp>
      <p:sp>
        <p:nvSpPr>
          <p:cNvPr id="3" name="Content Placeholder 2"/>
          <p:cNvSpPr>
            <a:spLocks noGrp="1"/>
          </p:cNvSpPr>
          <p:nvPr>
            <p:ph idx="1"/>
          </p:nvPr>
        </p:nvSpPr>
        <p:spPr>
          <a:xfrm>
            <a:off x="457200" y="1447800"/>
            <a:ext cx="8229600" cy="4876800"/>
          </a:xfrm>
        </p:spPr>
        <p:txBody>
          <a:bodyPr/>
          <a:lstStyle/>
          <a:p>
            <a:r>
              <a:rPr lang="en-US" dirty="0" smtClean="0"/>
              <a:t>Keywords are words whose meaning has already been defined to the C++ </a:t>
            </a:r>
            <a:r>
              <a:rPr lang="en-US" dirty="0" err="1" smtClean="0"/>
              <a:t>compiler.The</a:t>
            </a:r>
            <a:r>
              <a:rPr lang="en-US" dirty="0" smtClean="0"/>
              <a:t> keywords are also known as reserved words.</a:t>
            </a:r>
          </a:p>
          <a:p>
            <a:endParaRPr lang="en-US" dirty="0" smtClean="0"/>
          </a:p>
          <a:p>
            <a:r>
              <a:rPr lang="en-US" dirty="0" smtClean="0"/>
              <a:t>The keywords cannot be used as variables in the program because by doing so we would be assigning a new meaning to the keyword which is not allowed by the compiler.</a:t>
            </a:r>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Classes</a:t>
            </a:r>
            <a:endParaRPr lang="en-US" dirty="0"/>
          </a:p>
        </p:txBody>
      </p:sp>
      <p:sp>
        <p:nvSpPr>
          <p:cNvPr id="3" name="Content Placeholder 2"/>
          <p:cNvSpPr>
            <a:spLocks noGrp="1"/>
          </p:cNvSpPr>
          <p:nvPr>
            <p:ph idx="1"/>
          </p:nvPr>
        </p:nvSpPr>
        <p:spPr>
          <a:xfrm>
            <a:off x="457200" y="1676400"/>
            <a:ext cx="8229600" cy="4648200"/>
          </a:xfrm>
        </p:spPr>
        <p:txBody>
          <a:bodyPr>
            <a:normAutofit lnSpcReduction="10000"/>
          </a:bodyPr>
          <a:lstStyle/>
          <a:p>
            <a:r>
              <a:rPr lang="en-US" dirty="0" smtClean="0"/>
              <a:t>The entire set of data and code of an object can be made a user-defined data type with the help of a </a:t>
            </a:r>
            <a:r>
              <a:rPr lang="en-US" i="1" dirty="0" smtClean="0">
                <a:solidFill>
                  <a:srgbClr val="FF0000"/>
                </a:solidFill>
              </a:rPr>
              <a:t>class.</a:t>
            </a:r>
          </a:p>
          <a:p>
            <a:endParaRPr lang="en-US" i="1" dirty="0" smtClean="0">
              <a:solidFill>
                <a:srgbClr val="FF0000"/>
              </a:solidFill>
            </a:endParaRPr>
          </a:p>
          <a:p>
            <a:r>
              <a:rPr lang="en-US" i="1" dirty="0" smtClean="0">
                <a:solidFill>
                  <a:srgbClr val="FF0000"/>
                </a:solidFill>
              </a:rPr>
              <a:t>Objects are variables of type class.</a:t>
            </a:r>
          </a:p>
          <a:p>
            <a:endParaRPr lang="en-US" i="1" dirty="0" smtClean="0">
              <a:solidFill>
                <a:srgbClr val="FF0000"/>
              </a:solidFill>
            </a:endParaRPr>
          </a:p>
          <a:p>
            <a:endParaRPr lang="en-US" i="1" dirty="0" smtClean="0">
              <a:solidFill>
                <a:srgbClr val="FF0000"/>
              </a:solidFill>
            </a:endParaRPr>
          </a:p>
          <a:p>
            <a:r>
              <a:rPr lang="en-US" dirty="0" smtClean="0"/>
              <a:t>Once a class has been defined we can create any number of objects belonging to that class.</a:t>
            </a:r>
          </a:p>
          <a:p>
            <a:endParaRPr lang="en-US" dirty="0" smtClean="0"/>
          </a:p>
          <a:p>
            <a:r>
              <a:rPr lang="en-US" dirty="0" smtClean="0"/>
              <a:t>Each object is associated with the data of type class with which they are created.</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smtClean="0"/>
              <a:t>A class is thus a collection of objects of similar type.</a:t>
            </a:r>
          </a:p>
          <a:p>
            <a:endParaRPr lang="en-US" dirty="0" smtClean="0"/>
          </a:p>
          <a:p>
            <a:r>
              <a:rPr lang="en-US" dirty="0" smtClean="0"/>
              <a:t>For example </a:t>
            </a:r>
            <a:r>
              <a:rPr lang="en-US" dirty="0" err="1" smtClean="0"/>
              <a:t>mango,apple</a:t>
            </a:r>
            <a:r>
              <a:rPr lang="en-US" dirty="0" smtClean="0"/>
              <a:t> and orange are members of class fruit.</a:t>
            </a:r>
          </a:p>
          <a:p>
            <a:endParaRPr lang="en-US" dirty="0" smtClean="0"/>
          </a:p>
          <a:p>
            <a:endParaRPr lang="en-US" dirty="0" smtClean="0"/>
          </a:p>
          <a:p>
            <a:r>
              <a:rPr lang="en-US" dirty="0" smtClean="0"/>
              <a:t>If a fruit has been defined as a class then the statement </a:t>
            </a:r>
          </a:p>
          <a:p>
            <a:endParaRPr lang="en-US" dirty="0" smtClean="0"/>
          </a:p>
          <a:p>
            <a:r>
              <a:rPr lang="en-US" dirty="0" smtClean="0">
                <a:solidFill>
                  <a:srgbClr val="FF0000"/>
                </a:solidFill>
              </a:rPr>
              <a:t>Fruit mango;</a:t>
            </a:r>
          </a:p>
          <a:p>
            <a:endParaRPr lang="en-US" dirty="0" smtClean="0"/>
          </a:p>
          <a:p>
            <a:r>
              <a:rPr lang="en-US" dirty="0" smtClean="0"/>
              <a:t>Will create an object mango belonging to class fruit.</a:t>
            </a:r>
            <a:endParaRPr lang="en-US"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HSS 5\Downloads\images.jpg"/>
          <p:cNvPicPr>
            <a:picLocks noGrp="1" noChangeAspect="1" noChangeArrowheads="1"/>
          </p:cNvPicPr>
          <p:nvPr>
            <p:ph idx="1"/>
          </p:nvPr>
        </p:nvPicPr>
        <p:blipFill>
          <a:blip r:embed="rId2"/>
          <a:srcRect/>
          <a:stretch>
            <a:fillRect/>
          </a:stretch>
        </p:blipFill>
        <p:spPr bwMode="auto">
          <a:xfrm>
            <a:off x="1143000" y="838200"/>
            <a:ext cx="6705600" cy="5003409"/>
          </a:xfrm>
          <a:prstGeom prst="rect">
            <a:avLst/>
          </a:prstGeom>
          <a:noFill/>
        </p:spPr>
      </p:pic>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Class and Object in Java.gif"/>
          <p:cNvPicPr>
            <a:picLocks noChangeAspect="1" noChangeArrowheads="1"/>
          </p:cNvPicPr>
          <p:nvPr/>
        </p:nvPicPr>
        <p:blipFill>
          <a:blip r:embed="rId2"/>
          <a:srcRect/>
          <a:stretch>
            <a:fillRect/>
          </a:stretch>
        </p:blipFill>
        <p:spPr bwMode="auto">
          <a:xfrm>
            <a:off x="3124200" y="4038600"/>
            <a:ext cx="5172075" cy="2428875"/>
          </a:xfrm>
          <a:prstGeom prst="rect">
            <a:avLst/>
          </a:prstGeom>
          <a:noFill/>
        </p:spPr>
      </p:pic>
      <p:pic>
        <p:nvPicPr>
          <p:cNvPr id="1027" name="Picture 3" descr="D:\cookie-tessellation-jigsaw-coxandcox.jpg"/>
          <p:cNvPicPr>
            <a:picLocks noGrp="1" noChangeAspect="1" noChangeArrowheads="1"/>
          </p:cNvPicPr>
          <p:nvPr>
            <p:ph idx="1"/>
          </p:nvPr>
        </p:nvPicPr>
        <p:blipFill>
          <a:blip r:embed="rId3"/>
          <a:srcRect/>
          <a:stretch>
            <a:fillRect/>
          </a:stretch>
        </p:blipFill>
        <p:spPr bwMode="auto">
          <a:xfrm>
            <a:off x="228600" y="152400"/>
            <a:ext cx="4495800" cy="3790950"/>
          </a:xfrm>
          <a:prstGeom prst="rect">
            <a:avLst/>
          </a:prstGeom>
          <a:noFill/>
        </p:spPr>
      </p:pic>
      <p:pic>
        <p:nvPicPr>
          <p:cNvPr id="1028" name="Picture 4" descr="D:\6bf9fbf475b1e2c9bc743d4ecf77eec5.jpg"/>
          <p:cNvPicPr>
            <a:picLocks noChangeAspect="1" noChangeArrowheads="1"/>
          </p:cNvPicPr>
          <p:nvPr/>
        </p:nvPicPr>
        <p:blipFill>
          <a:blip r:embed="rId4"/>
          <a:srcRect/>
          <a:stretch>
            <a:fillRect/>
          </a:stretch>
        </p:blipFill>
        <p:spPr bwMode="auto">
          <a:xfrm>
            <a:off x="5257800" y="457200"/>
            <a:ext cx="2895600" cy="2962343"/>
          </a:xfrm>
          <a:prstGeom prst="rect">
            <a:avLst/>
          </a:prstGeom>
          <a:noFill/>
        </p:spPr>
      </p:pic>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Data encapsulation</a:t>
            </a: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smtClean="0"/>
              <a:t>The wrapping up of data and functions into a single unit called class is known as encapsulation.</a:t>
            </a:r>
          </a:p>
          <a:p>
            <a:endParaRPr lang="en-US" dirty="0" smtClean="0"/>
          </a:p>
          <a:p>
            <a:r>
              <a:rPr lang="en-US" dirty="0" smtClean="0"/>
              <a:t>Data is not accessible to the outside </a:t>
            </a:r>
            <a:r>
              <a:rPr lang="en-US" dirty="0" err="1" smtClean="0"/>
              <a:t>world,and</a:t>
            </a:r>
            <a:r>
              <a:rPr lang="en-US" dirty="0" smtClean="0"/>
              <a:t> only those functions which are wrapped in the class can access it.</a:t>
            </a:r>
          </a:p>
          <a:p>
            <a:endParaRPr lang="en-US" dirty="0" smtClean="0"/>
          </a:p>
          <a:p>
            <a:r>
              <a:rPr lang="en-US" dirty="0" smtClean="0"/>
              <a:t>The insulation of data from direct access by program is called </a:t>
            </a:r>
            <a:r>
              <a:rPr lang="en-US" i="1" dirty="0" smtClean="0">
                <a:solidFill>
                  <a:srgbClr val="FF0000"/>
                </a:solidFill>
              </a:rPr>
              <a:t>information hiding </a:t>
            </a:r>
            <a:r>
              <a:rPr lang="en-US" dirty="0" smtClean="0"/>
              <a:t>or </a:t>
            </a:r>
            <a:r>
              <a:rPr lang="en-US" i="1" dirty="0" smtClean="0">
                <a:solidFill>
                  <a:srgbClr val="FF0000"/>
                </a:solidFill>
              </a:rPr>
              <a:t>data hiding</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Data Abstraction</a:t>
            </a: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smtClean="0"/>
              <a:t>Abstraction refers to the act of representing essential features without including the background details or explanations.</a:t>
            </a:r>
          </a:p>
          <a:p>
            <a:endParaRPr lang="en-US" dirty="0" smtClean="0"/>
          </a:p>
          <a:p>
            <a:r>
              <a:rPr lang="en-US" dirty="0" smtClean="0"/>
              <a:t>Classes uses the concepts of abstraction and are defined as a list of abstract attributes such as </a:t>
            </a:r>
            <a:r>
              <a:rPr lang="en-US" dirty="0" err="1" smtClean="0"/>
              <a:t>as</a:t>
            </a:r>
            <a:r>
              <a:rPr lang="en-US" dirty="0" smtClean="0"/>
              <a:t> </a:t>
            </a:r>
            <a:r>
              <a:rPr lang="en-US" dirty="0" err="1" smtClean="0"/>
              <a:t>size,weight</a:t>
            </a:r>
            <a:r>
              <a:rPr lang="en-US" dirty="0" smtClean="0"/>
              <a:t> and cost and functions to operate on these attributes.</a:t>
            </a:r>
          </a:p>
          <a:p>
            <a:endParaRPr lang="en-US" dirty="0" smtClean="0"/>
          </a:p>
          <a:p>
            <a:r>
              <a:rPr lang="en-US" dirty="0" smtClean="0"/>
              <a:t>Attributes are sometimes called </a:t>
            </a:r>
            <a:r>
              <a:rPr lang="en-US" i="1" dirty="0" smtClean="0">
                <a:solidFill>
                  <a:srgbClr val="FF0000"/>
                </a:solidFill>
              </a:rPr>
              <a:t>data members.</a:t>
            </a:r>
            <a:endParaRPr lang="en-US" i="1" dirty="0">
              <a:solidFill>
                <a:srgbClr val="FF0000"/>
              </a:solidFill>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smtClean="0"/>
              <a:t>The functions that operate on the data are sometimes called </a:t>
            </a:r>
            <a:r>
              <a:rPr lang="en-US" i="1" dirty="0" smtClean="0">
                <a:solidFill>
                  <a:srgbClr val="FF0000"/>
                </a:solidFill>
              </a:rPr>
              <a:t>member functions.</a:t>
            </a:r>
          </a:p>
          <a:p>
            <a:endParaRPr lang="en-US" i="1" dirty="0" smtClean="0">
              <a:solidFill>
                <a:srgbClr val="FF0000"/>
              </a:solidFill>
            </a:endParaRPr>
          </a:p>
          <a:p>
            <a:r>
              <a:rPr lang="en-US" dirty="0" smtClean="0"/>
              <a:t>Since classes uses the concept of data abstraction they are known as</a:t>
            </a:r>
            <a:r>
              <a:rPr lang="en-US" i="1" dirty="0" smtClean="0">
                <a:solidFill>
                  <a:srgbClr val="FF0000"/>
                </a:solidFill>
              </a:rPr>
              <a:t> abstract data types.</a:t>
            </a:r>
            <a:endParaRPr lang="en-US" i="1" dirty="0">
              <a:solidFill>
                <a:srgbClr val="FF0000"/>
              </a:solidFill>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p:spPr>
        <p:txBody>
          <a:bodyPr/>
          <a:lstStyle/>
          <a:p>
            <a:r>
              <a:rPr lang="en-US" dirty="0" smtClean="0"/>
              <a:t>inheritance</a:t>
            </a:r>
            <a:endParaRPr lang="en-US" dirty="0"/>
          </a:p>
        </p:txBody>
      </p:sp>
      <p:sp>
        <p:nvSpPr>
          <p:cNvPr id="3" name="Content Placeholder 2"/>
          <p:cNvSpPr>
            <a:spLocks noGrp="1"/>
          </p:cNvSpPr>
          <p:nvPr>
            <p:ph idx="1"/>
          </p:nvPr>
        </p:nvSpPr>
        <p:spPr>
          <a:xfrm>
            <a:off x="457200" y="838200"/>
            <a:ext cx="8229600" cy="5486400"/>
          </a:xfrm>
        </p:spPr>
        <p:txBody>
          <a:bodyPr/>
          <a:lstStyle/>
          <a:p>
            <a:r>
              <a:rPr lang="en-US" dirty="0" smtClean="0"/>
              <a:t>Inheritance is the process by which objects of one class acquire the properties </a:t>
            </a:r>
            <a:r>
              <a:rPr lang="en-US" dirty="0" err="1" smtClean="0"/>
              <a:t>ofobjects</a:t>
            </a:r>
            <a:r>
              <a:rPr lang="en-US" dirty="0" smtClean="0"/>
              <a:t> of  another class.</a:t>
            </a:r>
          </a:p>
          <a:p>
            <a:endParaRPr lang="en-US" dirty="0" smtClean="0"/>
          </a:p>
          <a:p>
            <a:r>
              <a:rPr lang="en-US" dirty="0" smtClean="0"/>
              <a:t>In OOP the concept of inheritance provides the idea of </a:t>
            </a:r>
            <a:r>
              <a:rPr lang="en-US" i="1" dirty="0" smtClean="0">
                <a:solidFill>
                  <a:srgbClr val="FF0000"/>
                </a:solidFill>
              </a:rPr>
              <a:t>reusability.</a:t>
            </a:r>
          </a:p>
          <a:p>
            <a:endParaRPr lang="en-US" i="1" dirty="0" smtClean="0">
              <a:solidFill>
                <a:srgbClr val="FF0000"/>
              </a:solidFill>
            </a:endParaRPr>
          </a:p>
          <a:p>
            <a:r>
              <a:rPr lang="en-US" dirty="0" smtClean="0"/>
              <a:t>This means we can add additional features to an existing class without modifying it.</a:t>
            </a:r>
          </a:p>
          <a:p>
            <a:endParaRPr lang="en-US" dirty="0" smtClean="0"/>
          </a:p>
          <a:p>
            <a:r>
              <a:rPr lang="en-US" dirty="0" smtClean="0"/>
              <a:t>This is possible by deriving a new class from an existing class.</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dirty="0" smtClean="0"/>
              <a:t>The new class will have combined features of both the classes.</a:t>
            </a:r>
            <a:endParaRPr lang="en-US"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Polymorphism</a:t>
            </a: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smtClean="0"/>
              <a:t>Polymorphism a Greek term means the ability to take more than one form.</a:t>
            </a:r>
          </a:p>
          <a:p>
            <a:endParaRPr lang="en-US" dirty="0" smtClean="0"/>
          </a:p>
          <a:p>
            <a:r>
              <a:rPr lang="en-US" dirty="0" smtClean="0"/>
              <a:t>An operation may exhibit different </a:t>
            </a:r>
            <a:r>
              <a:rPr lang="en-US" dirty="0" err="1" smtClean="0"/>
              <a:t>behaviours</a:t>
            </a:r>
            <a:r>
              <a:rPr lang="en-US" dirty="0" smtClean="0"/>
              <a:t> in different instances.</a:t>
            </a:r>
          </a:p>
          <a:p>
            <a:endParaRPr lang="en-US" dirty="0" smtClean="0"/>
          </a:p>
          <a:p>
            <a:r>
              <a:rPr lang="en-US" dirty="0" smtClean="0"/>
              <a:t>The behavior depends on the type of data used in the operation.</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dirty="0" smtClean="0"/>
              <a:t>Escape Sequence</a:t>
            </a:r>
            <a:endParaRPr lang="en-US" dirty="0"/>
          </a:p>
        </p:txBody>
      </p:sp>
      <p:sp>
        <p:nvSpPr>
          <p:cNvPr id="3" name="Content Placeholder 2"/>
          <p:cNvSpPr>
            <a:spLocks noGrp="1"/>
          </p:cNvSpPr>
          <p:nvPr>
            <p:ph idx="1"/>
          </p:nvPr>
        </p:nvSpPr>
        <p:spPr>
          <a:xfrm>
            <a:off x="457200" y="1600200"/>
            <a:ext cx="8229600" cy="4724400"/>
          </a:xfrm>
        </p:spPr>
        <p:txBody>
          <a:bodyPr/>
          <a:lstStyle/>
          <a:p>
            <a:r>
              <a:rPr lang="en-US" dirty="0" smtClean="0"/>
              <a:t>The following escape sequence can be used</a:t>
            </a:r>
          </a:p>
          <a:p>
            <a:endParaRPr lang="en-US" dirty="0"/>
          </a:p>
        </p:txBody>
      </p:sp>
      <p:graphicFrame>
        <p:nvGraphicFramePr>
          <p:cNvPr id="4" name="Table 3"/>
          <p:cNvGraphicFramePr>
            <a:graphicFrameLocks noGrp="1"/>
          </p:cNvGraphicFramePr>
          <p:nvPr/>
        </p:nvGraphicFramePr>
        <p:xfrm>
          <a:off x="1447800" y="2133600"/>
          <a:ext cx="4064000" cy="4515687"/>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557684">
                <a:tc>
                  <a:txBody>
                    <a:bodyPr/>
                    <a:lstStyle/>
                    <a:p>
                      <a:r>
                        <a:rPr lang="en-US" dirty="0" smtClean="0"/>
                        <a:t>\b</a:t>
                      </a:r>
                      <a:endParaRPr lang="en-US" dirty="0"/>
                    </a:p>
                  </a:txBody>
                  <a:tcPr/>
                </a:tc>
                <a:tc>
                  <a:txBody>
                    <a:bodyPr/>
                    <a:lstStyle/>
                    <a:p>
                      <a:r>
                        <a:rPr lang="en-US" dirty="0" smtClean="0"/>
                        <a:t>Backspace</a:t>
                      </a:r>
                      <a:endParaRPr lang="en-US" dirty="0"/>
                    </a:p>
                  </a:txBody>
                  <a:tcPr/>
                </a:tc>
                <a:extLst>
                  <a:ext uri="{0D108BD9-81ED-4DB2-BD59-A6C34878D82A}">
                    <a16:rowId xmlns:a16="http://schemas.microsoft.com/office/drawing/2014/main" val="10000"/>
                  </a:ext>
                </a:extLst>
              </a:tr>
              <a:tr h="565429">
                <a:tc>
                  <a:txBody>
                    <a:bodyPr/>
                    <a:lstStyle/>
                    <a:p>
                      <a:r>
                        <a:rPr lang="en-US" dirty="0" smtClean="0"/>
                        <a:t>\t</a:t>
                      </a:r>
                      <a:endParaRPr lang="en-US" dirty="0"/>
                    </a:p>
                  </a:txBody>
                  <a:tcPr/>
                </a:tc>
                <a:tc>
                  <a:txBody>
                    <a:bodyPr/>
                    <a:lstStyle/>
                    <a:p>
                      <a:r>
                        <a:rPr lang="en-US" dirty="0" smtClean="0"/>
                        <a:t>Horizontal tab</a:t>
                      </a:r>
                      <a:endParaRPr lang="en-US" dirty="0"/>
                    </a:p>
                  </a:txBody>
                  <a:tcPr/>
                </a:tc>
                <a:extLst>
                  <a:ext uri="{0D108BD9-81ED-4DB2-BD59-A6C34878D82A}">
                    <a16:rowId xmlns:a16="http://schemas.microsoft.com/office/drawing/2014/main" val="10001"/>
                  </a:ext>
                </a:extLst>
              </a:tr>
              <a:tr h="565429">
                <a:tc>
                  <a:txBody>
                    <a:bodyPr/>
                    <a:lstStyle/>
                    <a:p>
                      <a:r>
                        <a:rPr lang="en-US" dirty="0" smtClean="0"/>
                        <a:t>\n</a:t>
                      </a:r>
                      <a:endParaRPr lang="en-US" dirty="0"/>
                    </a:p>
                  </a:txBody>
                  <a:tcPr/>
                </a:tc>
                <a:tc>
                  <a:txBody>
                    <a:bodyPr/>
                    <a:lstStyle/>
                    <a:p>
                      <a:r>
                        <a:rPr lang="en-US" dirty="0" smtClean="0"/>
                        <a:t>Newline</a:t>
                      </a:r>
                      <a:endParaRPr lang="en-US" dirty="0"/>
                    </a:p>
                  </a:txBody>
                  <a:tcPr/>
                </a:tc>
                <a:extLst>
                  <a:ext uri="{0D108BD9-81ED-4DB2-BD59-A6C34878D82A}">
                    <a16:rowId xmlns:a16="http://schemas.microsoft.com/office/drawing/2014/main" val="10002"/>
                  </a:ext>
                </a:extLst>
              </a:tr>
              <a:tr h="565429">
                <a:tc>
                  <a:txBody>
                    <a:bodyPr/>
                    <a:lstStyle/>
                    <a:p>
                      <a:r>
                        <a:rPr lang="en-US" dirty="0" smtClean="0"/>
                        <a:t>\v</a:t>
                      </a:r>
                      <a:endParaRPr lang="en-US" dirty="0"/>
                    </a:p>
                  </a:txBody>
                  <a:tcPr/>
                </a:tc>
                <a:tc>
                  <a:txBody>
                    <a:bodyPr/>
                    <a:lstStyle/>
                    <a:p>
                      <a:r>
                        <a:rPr lang="en-US" dirty="0" smtClean="0"/>
                        <a:t>Vertical tab</a:t>
                      </a:r>
                      <a:endParaRPr lang="en-US" dirty="0"/>
                    </a:p>
                  </a:txBody>
                  <a:tcPr/>
                </a:tc>
                <a:extLst>
                  <a:ext uri="{0D108BD9-81ED-4DB2-BD59-A6C34878D82A}">
                    <a16:rowId xmlns:a16="http://schemas.microsoft.com/office/drawing/2014/main" val="10003"/>
                  </a:ext>
                </a:extLst>
              </a:tr>
              <a:tr h="565429">
                <a:tc>
                  <a:txBody>
                    <a:bodyPr/>
                    <a:lstStyle/>
                    <a:p>
                      <a:r>
                        <a:rPr lang="en-US" dirty="0" smtClean="0"/>
                        <a:t>\a</a:t>
                      </a:r>
                      <a:endParaRPr lang="en-US" dirty="0"/>
                    </a:p>
                  </a:txBody>
                  <a:tcPr/>
                </a:tc>
                <a:tc>
                  <a:txBody>
                    <a:bodyPr/>
                    <a:lstStyle/>
                    <a:p>
                      <a:r>
                        <a:rPr lang="en-US" dirty="0" smtClean="0"/>
                        <a:t>Audible bell</a:t>
                      </a:r>
                      <a:endParaRPr lang="en-US" dirty="0"/>
                    </a:p>
                  </a:txBody>
                  <a:tcPr/>
                </a:tc>
                <a:extLst>
                  <a:ext uri="{0D108BD9-81ED-4DB2-BD59-A6C34878D82A}">
                    <a16:rowId xmlns:a16="http://schemas.microsoft.com/office/drawing/2014/main" val="10004"/>
                  </a:ext>
                </a:extLst>
              </a:tr>
              <a:tr h="565429">
                <a:tc>
                  <a:txBody>
                    <a:bodyPr/>
                    <a:lstStyle/>
                    <a:p>
                      <a:r>
                        <a:rPr lang="en-US" dirty="0" smtClean="0"/>
                        <a:t>\f</a:t>
                      </a:r>
                      <a:endParaRPr lang="en-US" dirty="0"/>
                    </a:p>
                  </a:txBody>
                  <a:tcPr/>
                </a:tc>
                <a:tc>
                  <a:txBody>
                    <a:bodyPr/>
                    <a:lstStyle/>
                    <a:p>
                      <a:r>
                        <a:rPr lang="en-US" dirty="0" err="1" smtClean="0"/>
                        <a:t>Formfeed</a:t>
                      </a:r>
                      <a:endParaRPr lang="en-US" dirty="0"/>
                    </a:p>
                  </a:txBody>
                  <a:tcPr/>
                </a:tc>
                <a:extLst>
                  <a:ext uri="{0D108BD9-81ED-4DB2-BD59-A6C34878D82A}">
                    <a16:rowId xmlns:a16="http://schemas.microsoft.com/office/drawing/2014/main" val="10005"/>
                  </a:ext>
                </a:extLst>
              </a:tr>
              <a:tr h="565429">
                <a:tc>
                  <a:txBody>
                    <a:bodyPr/>
                    <a:lstStyle/>
                    <a:p>
                      <a:r>
                        <a:rPr lang="en-US" dirty="0" smtClean="0"/>
                        <a:t>\r</a:t>
                      </a:r>
                      <a:endParaRPr lang="en-US" dirty="0"/>
                    </a:p>
                  </a:txBody>
                  <a:tcPr/>
                </a:tc>
                <a:tc>
                  <a:txBody>
                    <a:bodyPr/>
                    <a:lstStyle/>
                    <a:p>
                      <a:r>
                        <a:rPr lang="en-US" dirty="0" smtClean="0"/>
                        <a:t>Carriage</a:t>
                      </a:r>
                      <a:r>
                        <a:rPr lang="en-US" baseline="0" dirty="0" smtClean="0"/>
                        <a:t> return</a:t>
                      </a:r>
                      <a:endParaRPr lang="en-US" dirty="0"/>
                    </a:p>
                  </a:txBody>
                  <a:tcPr/>
                </a:tc>
                <a:extLst>
                  <a:ext uri="{0D108BD9-81ED-4DB2-BD59-A6C34878D82A}">
                    <a16:rowId xmlns:a16="http://schemas.microsoft.com/office/drawing/2014/main" val="10006"/>
                  </a:ext>
                </a:extLst>
              </a:tr>
              <a:tr h="565429">
                <a:tc>
                  <a:txBody>
                    <a:bodyPr/>
                    <a:lstStyle/>
                    <a:p>
                      <a:r>
                        <a:rPr lang="en-US" dirty="0" smtClean="0"/>
                        <a:t>\0</a:t>
                      </a:r>
                      <a:endParaRPr lang="en-US" dirty="0"/>
                    </a:p>
                  </a:txBody>
                  <a:tcPr/>
                </a:tc>
                <a:tc>
                  <a:txBody>
                    <a:bodyPr/>
                    <a:lstStyle/>
                    <a:p>
                      <a:r>
                        <a:rPr lang="en-US" dirty="0" smtClean="0"/>
                        <a:t>Null character</a:t>
                      </a:r>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r>
              <a:rPr lang="en-US" dirty="0" smtClean="0"/>
              <a:t>For example consider the operation of addition.</a:t>
            </a:r>
          </a:p>
          <a:p>
            <a:endParaRPr lang="en-US" dirty="0" smtClean="0"/>
          </a:p>
          <a:p>
            <a:r>
              <a:rPr lang="en-US" dirty="0" smtClean="0"/>
              <a:t>For two numbers the operation will generate a sum .</a:t>
            </a:r>
          </a:p>
          <a:p>
            <a:endParaRPr lang="en-US" dirty="0" smtClean="0"/>
          </a:p>
          <a:p>
            <a:r>
              <a:rPr lang="en-US" dirty="0" smtClean="0"/>
              <a:t>If the operands are strings then the operation will produce a third string by concatenation.</a:t>
            </a:r>
          </a:p>
          <a:p>
            <a:endParaRPr lang="en-US" dirty="0" smtClean="0"/>
          </a:p>
          <a:p>
            <a:endParaRPr lang="en-US" dirty="0" smtClean="0"/>
          </a:p>
          <a:p>
            <a:r>
              <a:rPr lang="en-US" dirty="0" smtClean="0"/>
              <a:t>This process of making an operator to exhibit different behaviors in different instances is known as operator overloading.</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dirty="0" smtClean="0"/>
              <a:t>Using single function name to perform different tasks is known as </a:t>
            </a:r>
            <a:r>
              <a:rPr lang="en-US" i="1" dirty="0" smtClean="0">
                <a:solidFill>
                  <a:srgbClr val="FF0000"/>
                </a:solidFill>
              </a:rPr>
              <a:t>function overloading .</a:t>
            </a:r>
          </a:p>
          <a:p>
            <a:endParaRPr lang="en-US" i="1" dirty="0" smtClean="0">
              <a:solidFill>
                <a:srgbClr val="FF0000"/>
              </a:solidFill>
            </a:endParaRPr>
          </a:p>
          <a:p>
            <a:endParaRPr lang="en-US" i="1" dirty="0" smtClean="0">
              <a:solidFill>
                <a:srgbClr val="FF0000"/>
              </a:solidFill>
            </a:endParaRPr>
          </a:p>
          <a:p>
            <a:r>
              <a:rPr lang="en-US" i="1" dirty="0" smtClean="0">
                <a:solidFill>
                  <a:srgbClr val="FF0000"/>
                </a:solidFill>
              </a:rPr>
              <a:t>Program to illustrate polymorphism/function overloading</a:t>
            </a:r>
            <a:endParaRPr lang="en-US" i="1" dirty="0">
              <a:solidFill>
                <a:srgbClr val="FF0000"/>
              </a:solidFill>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19800"/>
          </a:xfrm>
        </p:spPr>
        <p:txBody>
          <a:bodyPr>
            <a:noAutofit/>
          </a:bodyPr>
          <a:lstStyle/>
          <a:p>
            <a:pPr>
              <a:buNone/>
            </a:pPr>
            <a:r>
              <a:rPr lang="en-US" sz="2000" dirty="0" smtClean="0"/>
              <a:t>#include&lt;</a:t>
            </a:r>
            <a:r>
              <a:rPr lang="en-US" sz="2000" dirty="0" err="1" smtClean="0"/>
              <a:t>iostream.h</a:t>
            </a:r>
            <a:r>
              <a:rPr lang="en-US" sz="2000" dirty="0" smtClean="0"/>
              <a:t>&gt;</a:t>
            </a:r>
          </a:p>
          <a:p>
            <a:pPr>
              <a:buNone/>
            </a:pPr>
            <a:r>
              <a:rPr lang="en-US" sz="2000" dirty="0" err="1" smtClean="0"/>
              <a:t>int</a:t>
            </a:r>
            <a:r>
              <a:rPr lang="en-US" sz="2000" dirty="0" smtClean="0"/>
              <a:t> volume(</a:t>
            </a:r>
            <a:r>
              <a:rPr lang="en-US" sz="2000" dirty="0" err="1" smtClean="0"/>
              <a:t>int</a:t>
            </a:r>
            <a:r>
              <a:rPr lang="en-US" sz="2000" dirty="0" smtClean="0"/>
              <a:t> a)</a:t>
            </a:r>
          </a:p>
          <a:p>
            <a:pPr>
              <a:buNone/>
            </a:pPr>
            <a:r>
              <a:rPr lang="en-US" sz="2000" dirty="0" smtClean="0"/>
              <a:t>double volume(float </a:t>
            </a:r>
            <a:r>
              <a:rPr lang="en-US" sz="2000" dirty="0" err="1" smtClean="0"/>
              <a:t>r,int</a:t>
            </a:r>
            <a:r>
              <a:rPr lang="en-US" sz="2000" dirty="0" smtClean="0"/>
              <a:t> h)</a:t>
            </a:r>
          </a:p>
          <a:p>
            <a:pPr>
              <a:buNone/>
            </a:pPr>
            <a:r>
              <a:rPr lang="en-US" sz="2000" dirty="0" err="1" smtClean="0"/>
              <a:t>int</a:t>
            </a:r>
            <a:r>
              <a:rPr lang="en-US" sz="2000" dirty="0" smtClean="0"/>
              <a:t> volume(</a:t>
            </a:r>
            <a:r>
              <a:rPr lang="en-US" sz="2000" dirty="0" err="1" smtClean="0"/>
              <a:t>int</a:t>
            </a:r>
            <a:r>
              <a:rPr lang="en-US" sz="2000" dirty="0" smtClean="0"/>
              <a:t> </a:t>
            </a:r>
            <a:r>
              <a:rPr lang="en-US" sz="2000" dirty="0" err="1" smtClean="0"/>
              <a:t>l,int</a:t>
            </a:r>
            <a:r>
              <a:rPr lang="en-US" sz="2000" dirty="0" smtClean="0"/>
              <a:t> </a:t>
            </a:r>
            <a:r>
              <a:rPr lang="en-US" sz="2000" dirty="0" err="1" smtClean="0"/>
              <a:t>b,int</a:t>
            </a:r>
            <a:r>
              <a:rPr lang="en-US" sz="2000" dirty="0" smtClean="0"/>
              <a:t> h)</a:t>
            </a:r>
          </a:p>
          <a:p>
            <a:pPr>
              <a:buNone/>
            </a:pPr>
            <a:r>
              <a:rPr lang="en-US" sz="2000" dirty="0" err="1" smtClean="0"/>
              <a:t>int</a:t>
            </a:r>
            <a:r>
              <a:rPr lang="en-US" sz="2000" dirty="0" smtClean="0"/>
              <a:t> main()</a:t>
            </a:r>
          </a:p>
          <a:p>
            <a:pPr>
              <a:buNone/>
            </a:pPr>
            <a:r>
              <a:rPr lang="en-US" sz="2000" dirty="0" smtClean="0"/>
              <a:t>{</a:t>
            </a:r>
          </a:p>
          <a:p>
            <a:pPr lvl="1">
              <a:buNone/>
            </a:pPr>
            <a:r>
              <a:rPr lang="en-US" sz="2000" dirty="0" smtClean="0"/>
              <a:t>      </a:t>
            </a:r>
            <a:r>
              <a:rPr lang="en-US" sz="2000" dirty="0" err="1" smtClean="0"/>
              <a:t>int</a:t>
            </a:r>
            <a:r>
              <a:rPr lang="en-US" sz="2000" dirty="0" smtClean="0"/>
              <a:t> </a:t>
            </a:r>
            <a:r>
              <a:rPr lang="en-US" sz="2000" dirty="0" err="1" smtClean="0"/>
              <a:t>a,l,b,h</a:t>
            </a:r>
            <a:r>
              <a:rPr lang="en-US" sz="2000" dirty="0" smtClean="0"/>
              <a:t>;</a:t>
            </a:r>
          </a:p>
          <a:p>
            <a:pPr lvl="1">
              <a:buNone/>
            </a:pPr>
            <a:r>
              <a:rPr lang="en-US" sz="2000" dirty="0" smtClean="0"/>
              <a:t>		float r;</a:t>
            </a:r>
          </a:p>
          <a:p>
            <a:pPr lvl="1">
              <a:buNone/>
            </a:pPr>
            <a:r>
              <a:rPr lang="en-US" sz="2000" dirty="0" smtClean="0"/>
              <a:t>		</a:t>
            </a:r>
            <a:r>
              <a:rPr lang="en-US" sz="2000" dirty="0" err="1" smtClean="0"/>
              <a:t>cout</a:t>
            </a:r>
            <a:r>
              <a:rPr lang="en-US" sz="2000" dirty="0" smtClean="0"/>
              <a:t>&lt;&lt;“enter the side of the cube”;</a:t>
            </a:r>
          </a:p>
          <a:p>
            <a:pPr lvl="1">
              <a:buNone/>
            </a:pPr>
            <a:r>
              <a:rPr lang="en-US" sz="2000" dirty="0" smtClean="0"/>
              <a:t>		</a:t>
            </a:r>
            <a:r>
              <a:rPr lang="en-US" sz="2000" dirty="0" err="1" smtClean="0"/>
              <a:t>cin</a:t>
            </a:r>
            <a:r>
              <a:rPr lang="en-US" sz="2000" dirty="0" smtClean="0"/>
              <a:t>&gt;&gt;a;</a:t>
            </a:r>
          </a:p>
          <a:p>
            <a:pPr lvl="1">
              <a:buNone/>
            </a:pPr>
            <a:r>
              <a:rPr lang="en-US" sz="2000" dirty="0" smtClean="0"/>
              <a:t>		</a:t>
            </a:r>
            <a:r>
              <a:rPr lang="en-US" sz="2000" dirty="0" err="1" smtClean="0"/>
              <a:t>cout</a:t>
            </a:r>
            <a:r>
              <a:rPr lang="en-US" sz="2000" dirty="0" smtClean="0"/>
              <a:t>&lt;&lt;“enter  the radius and height of the cylinder”</a:t>
            </a:r>
          </a:p>
          <a:p>
            <a:pPr lvl="1">
              <a:buNone/>
            </a:pPr>
            <a:r>
              <a:rPr lang="en-US" sz="2000" dirty="0" smtClean="0"/>
              <a:t>		</a:t>
            </a:r>
            <a:r>
              <a:rPr lang="en-US" sz="2000" dirty="0" err="1" smtClean="0"/>
              <a:t>cin</a:t>
            </a:r>
            <a:r>
              <a:rPr lang="en-US" sz="2000" dirty="0" smtClean="0"/>
              <a:t>&gt;&gt;r&gt;&gt;h;</a:t>
            </a:r>
          </a:p>
          <a:p>
            <a:pPr lvl="1">
              <a:buNone/>
            </a:pPr>
            <a:r>
              <a:rPr lang="en-US" sz="2000" dirty="0" smtClean="0"/>
              <a:t>		</a:t>
            </a:r>
            <a:r>
              <a:rPr lang="en-US" sz="2000" dirty="0" err="1" smtClean="0"/>
              <a:t>cout</a:t>
            </a:r>
            <a:r>
              <a:rPr lang="en-US" sz="2000" dirty="0" smtClean="0"/>
              <a:t>&lt;&lt;“enter the side of the rectangular cube”;</a:t>
            </a:r>
          </a:p>
          <a:p>
            <a:pPr lvl="1">
              <a:buNone/>
            </a:pPr>
            <a:r>
              <a:rPr lang="en-US" sz="2000" dirty="0" smtClean="0"/>
              <a:t>		</a:t>
            </a:r>
            <a:r>
              <a:rPr lang="en-US" sz="2000" dirty="0" err="1" smtClean="0"/>
              <a:t>cin</a:t>
            </a:r>
            <a:r>
              <a:rPr lang="en-US" sz="2000" dirty="0" smtClean="0"/>
              <a:t>&gt;&gt;l&gt;&gt;b&gt;&gt;h;</a:t>
            </a:r>
          </a:p>
          <a:p>
            <a:pPr lvl="1">
              <a:buNone/>
            </a:pPr>
            <a:r>
              <a:rPr lang="en-US" sz="2000" dirty="0" smtClean="0"/>
              <a:t>		</a:t>
            </a:r>
            <a:r>
              <a:rPr lang="en-US" sz="2000" dirty="0" err="1" smtClean="0"/>
              <a:t>cout</a:t>
            </a:r>
            <a:r>
              <a:rPr lang="en-US" sz="2000" dirty="0" smtClean="0"/>
              <a:t>&lt;&lt;“volume of cube=“&lt;&lt;volume(a);</a:t>
            </a:r>
          </a:p>
          <a:p>
            <a:pPr lvl="1">
              <a:buNone/>
            </a:pPr>
            <a:r>
              <a:rPr lang="en-US" sz="2000" dirty="0" smtClean="0"/>
              <a:t>		</a:t>
            </a:r>
            <a:r>
              <a:rPr lang="en-US" sz="2000" dirty="0" err="1" smtClean="0"/>
              <a:t>cout</a:t>
            </a:r>
            <a:r>
              <a:rPr lang="en-US" sz="2000" dirty="0" smtClean="0"/>
              <a:t>&lt;&lt;“volume of cylinder=“&lt;&lt;volume(</a:t>
            </a:r>
            <a:r>
              <a:rPr lang="en-US" sz="2000" dirty="0" err="1" smtClean="0"/>
              <a:t>r,h</a:t>
            </a:r>
            <a:r>
              <a:rPr lang="en-US" sz="2000" dirty="0" smtClean="0"/>
              <a:t>);</a:t>
            </a:r>
          </a:p>
          <a:p>
            <a:pPr lvl="1">
              <a:buNone/>
            </a:pPr>
            <a:r>
              <a:rPr lang="en-US" sz="2000" dirty="0" smtClean="0"/>
              <a:t>		</a:t>
            </a:r>
            <a:r>
              <a:rPr lang="en-US" sz="2000" dirty="0" err="1" smtClean="0"/>
              <a:t>cout</a:t>
            </a:r>
            <a:r>
              <a:rPr lang="en-US" sz="2000" dirty="0" smtClean="0"/>
              <a:t>&lt;&lt;“volume of rectangular cube=“&lt;&lt;volume(</a:t>
            </a:r>
            <a:r>
              <a:rPr lang="en-US" sz="2000" dirty="0" err="1" smtClean="0"/>
              <a:t>l,b,h</a:t>
            </a:r>
            <a:r>
              <a:rPr lang="en-US" sz="2000" dirty="0" smtClean="0"/>
              <a:t>);</a:t>
            </a:r>
          </a:p>
          <a:p>
            <a:pPr lvl="1">
              <a:buNone/>
            </a:pPr>
            <a:r>
              <a:rPr lang="en-US" sz="2000" dirty="0" smtClean="0"/>
              <a:t>}</a:t>
            </a:r>
            <a:endParaRPr lang="en-US" sz="2000" dirty="0"/>
          </a:p>
        </p:txBody>
      </p:sp>
      <p:sp>
        <p:nvSpPr>
          <p:cNvPr id="4" name="Rectangle 3"/>
          <p:cNvSpPr/>
          <p:nvPr/>
        </p:nvSpPr>
        <p:spPr>
          <a:xfrm>
            <a:off x="7772400" y="64008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CONTD</a:t>
            </a:r>
            <a:endParaRPr 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a:buNone/>
            </a:pPr>
            <a:r>
              <a:rPr lang="en-US" dirty="0" smtClean="0"/>
              <a:t>	</a:t>
            </a:r>
            <a:r>
              <a:rPr lang="en-US" dirty="0" err="1" smtClean="0"/>
              <a:t>int</a:t>
            </a:r>
            <a:r>
              <a:rPr lang="en-US" dirty="0" smtClean="0"/>
              <a:t> volume(</a:t>
            </a:r>
            <a:r>
              <a:rPr lang="en-US" dirty="0" err="1" smtClean="0"/>
              <a:t>int</a:t>
            </a:r>
            <a:r>
              <a:rPr lang="en-US" dirty="0" smtClean="0"/>
              <a:t> a)</a:t>
            </a:r>
          </a:p>
          <a:p>
            <a:pPr>
              <a:buNone/>
            </a:pPr>
            <a:r>
              <a:rPr lang="en-US" dirty="0" smtClean="0"/>
              <a:t>	{</a:t>
            </a:r>
          </a:p>
          <a:p>
            <a:pPr>
              <a:buNone/>
            </a:pPr>
            <a:r>
              <a:rPr lang="en-US" dirty="0" smtClean="0"/>
              <a:t>   	      return(a*a*a);</a:t>
            </a:r>
          </a:p>
          <a:p>
            <a:pPr>
              <a:buNone/>
            </a:pPr>
            <a:r>
              <a:rPr lang="en-US" dirty="0" smtClean="0"/>
              <a:t>	}</a:t>
            </a:r>
          </a:p>
          <a:p>
            <a:pPr>
              <a:buNone/>
            </a:pPr>
            <a:r>
              <a:rPr lang="en-US" dirty="0" smtClean="0"/>
              <a:t>	double volume(float </a:t>
            </a:r>
            <a:r>
              <a:rPr lang="en-US" dirty="0" err="1" smtClean="0"/>
              <a:t>r,int</a:t>
            </a:r>
            <a:r>
              <a:rPr lang="en-US" dirty="0" smtClean="0"/>
              <a:t> h)</a:t>
            </a:r>
          </a:p>
          <a:p>
            <a:pPr>
              <a:buNone/>
            </a:pPr>
            <a:r>
              <a:rPr lang="en-US" dirty="0" smtClean="0"/>
              <a:t>	{</a:t>
            </a:r>
          </a:p>
          <a:p>
            <a:pPr lvl="1">
              <a:buNone/>
            </a:pPr>
            <a:r>
              <a:rPr lang="en-US" dirty="0" smtClean="0"/>
              <a:t>	return (3.14*r*r*h);</a:t>
            </a:r>
          </a:p>
          <a:p>
            <a:pPr lvl="1">
              <a:buNone/>
            </a:pPr>
            <a:r>
              <a:rPr lang="en-US" dirty="0" smtClean="0"/>
              <a:t>}</a:t>
            </a:r>
          </a:p>
          <a:p>
            <a:pPr lvl="1">
              <a:buNone/>
            </a:pPr>
            <a:r>
              <a:rPr lang="en-US" dirty="0" err="1" smtClean="0"/>
              <a:t>int</a:t>
            </a:r>
            <a:r>
              <a:rPr lang="en-US" dirty="0" smtClean="0"/>
              <a:t> volume(</a:t>
            </a:r>
            <a:r>
              <a:rPr lang="en-US" dirty="0" err="1" smtClean="0"/>
              <a:t>int</a:t>
            </a:r>
            <a:r>
              <a:rPr lang="en-US" dirty="0" smtClean="0"/>
              <a:t> </a:t>
            </a:r>
            <a:r>
              <a:rPr lang="en-US" dirty="0" err="1" smtClean="0"/>
              <a:t>l,int</a:t>
            </a:r>
            <a:r>
              <a:rPr lang="en-US" dirty="0" smtClean="0"/>
              <a:t> </a:t>
            </a:r>
            <a:r>
              <a:rPr lang="en-US" dirty="0" err="1" smtClean="0"/>
              <a:t>b,int</a:t>
            </a:r>
            <a:r>
              <a:rPr lang="en-US" dirty="0" smtClean="0"/>
              <a:t> h)</a:t>
            </a:r>
          </a:p>
          <a:p>
            <a:pPr lvl="1">
              <a:buNone/>
            </a:pPr>
            <a:r>
              <a:rPr lang="en-US" dirty="0" smtClean="0"/>
              <a:t>{</a:t>
            </a:r>
          </a:p>
          <a:p>
            <a:pPr lvl="1">
              <a:buNone/>
            </a:pPr>
            <a:r>
              <a:rPr lang="en-US" dirty="0" smtClean="0"/>
              <a:t>	return(l*b*h);</a:t>
            </a:r>
          </a:p>
          <a:p>
            <a:pPr lvl="1">
              <a:buNone/>
            </a:pPr>
            <a:r>
              <a:rPr lang="en-US" dirty="0" smtClean="0"/>
              <a:t>}</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concepts object oriented programming</a:t>
            </a:r>
            <a:endParaRPr lang="en-US" dirty="0"/>
          </a:p>
        </p:txBody>
      </p:sp>
      <p:sp>
        <p:nvSpPr>
          <p:cNvPr id="3" name="Content Placeholder 2"/>
          <p:cNvSpPr>
            <a:spLocks noGrp="1"/>
          </p:cNvSpPr>
          <p:nvPr>
            <p:ph idx="1"/>
          </p:nvPr>
        </p:nvSpPr>
        <p:spPr/>
        <p:txBody>
          <a:bodyPr/>
          <a:lstStyle/>
          <a:p>
            <a:r>
              <a:rPr lang="en-US" dirty="0" smtClean="0"/>
              <a:t>A class is a way to bind data and its associated functions </a:t>
            </a:r>
            <a:r>
              <a:rPr lang="en-US" dirty="0" err="1" smtClean="0"/>
              <a:t>together.It</a:t>
            </a:r>
            <a:r>
              <a:rPr lang="en-US" dirty="0" smtClean="0"/>
              <a:t> allows the data and functions to be hidden.</a:t>
            </a:r>
          </a:p>
          <a:p>
            <a:endParaRPr lang="en-US" dirty="0" smtClean="0"/>
          </a:p>
          <a:p>
            <a:endParaRPr lang="en-US" dirty="0" smtClean="0"/>
          </a:p>
          <a:p>
            <a:r>
              <a:rPr lang="en-US" dirty="0" smtClean="0"/>
              <a:t>When we define a class we are creating a new abstract data type that can be treated like any other </a:t>
            </a:r>
            <a:r>
              <a:rPr lang="en-US" dirty="0" err="1" smtClean="0"/>
              <a:t>buit</a:t>
            </a:r>
            <a:r>
              <a:rPr lang="en-US" dirty="0" smtClean="0"/>
              <a:t> in data type.</a:t>
            </a:r>
            <a:endParaRPr 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r>
              <a:rPr lang="en-US" dirty="0" smtClean="0"/>
              <a:t>Class specification has two parts </a:t>
            </a:r>
          </a:p>
          <a:p>
            <a:endParaRPr lang="en-US" dirty="0" smtClean="0"/>
          </a:p>
          <a:p>
            <a:r>
              <a:rPr lang="en-US" dirty="0" smtClean="0"/>
              <a:t>1)Class declarations</a:t>
            </a:r>
          </a:p>
          <a:p>
            <a:r>
              <a:rPr lang="en-US" dirty="0" smtClean="0"/>
              <a:t>2)Class functions declarations</a:t>
            </a:r>
            <a:endParaRPr lang="en-US"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smtClean="0"/>
              <a:t>General form of class declaration is </a:t>
            </a:r>
          </a:p>
          <a:p>
            <a:endParaRPr lang="en-US" dirty="0" smtClean="0"/>
          </a:p>
          <a:p>
            <a:r>
              <a:rPr lang="en-US" dirty="0" smtClean="0"/>
              <a:t>Class </a:t>
            </a:r>
            <a:r>
              <a:rPr lang="en-US" dirty="0" err="1" smtClean="0"/>
              <a:t>class_name</a:t>
            </a:r>
            <a:endParaRPr lang="en-US" dirty="0" smtClean="0"/>
          </a:p>
          <a:p>
            <a:r>
              <a:rPr lang="en-US" dirty="0" smtClean="0"/>
              <a:t>{</a:t>
            </a:r>
          </a:p>
          <a:p>
            <a:r>
              <a:rPr lang="en-US" dirty="0" smtClean="0"/>
              <a:t>Private:</a:t>
            </a:r>
          </a:p>
          <a:p>
            <a:pPr lvl="4"/>
            <a:r>
              <a:rPr lang="en-US" dirty="0" smtClean="0"/>
              <a:t>Variable declarations;</a:t>
            </a:r>
          </a:p>
          <a:p>
            <a:pPr lvl="4"/>
            <a:r>
              <a:rPr lang="en-US" dirty="0" smtClean="0"/>
              <a:t>Function declarations;</a:t>
            </a:r>
          </a:p>
          <a:p>
            <a:r>
              <a:rPr lang="en-US" dirty="0" smtClean="0"/>
              <a:t>Public:</a:t>
            </a:r>
          </a:p>
          <a:p>
            <a:pPr lvl="4"/>
            <a:r>
              <a:rPr lang="en-US" dirty="0" smtClean="0"/>
              <a:t>Variable declarations;</a:t>
            </a:r>
          </a:p>
          <a:p>
            <a:pPr lvl="4"/>
            <a:r>
              <a:rPr lang="en-US" dirty="0" smtClean="0"/>
              <a:t>Functions declarations;</a:t>
            </a:r>
          </a:p>
          <a:p>
            <a:r>
              <a:rPr lang="en-US" dirty="0" smtClean="0"/>
              <a:t>};</a:t>
            </a:r>
            <a:endParaRPr lang="en-US"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dirty="0" smtClean="0"/>
              <a:t>The body of the class is enclosed within braces and terminated by semicolon.</a:t>
            </a:r>
          </a:p>
          <a:p>
            <a:endParaRPr lang="en-US" dirty="0" smtClean="0"/>
          </a:p>
          <a:p>
            <a:endParaRPr lang="en-US" dirty="0" smtClean="0"/>
          </a:p>
          <a:p>
            <a:r>
              <a:rPr lang="en-US" dirty="0" smtClean="0"/>
              <a:t>The functions and variables are collectively called </a:t>
            </a:r>
            <a:r>
              <a:rPr lang="en-US" i="1" dirty="0" smtClean="0">
                <a:solidFill>
                  <a:srgbClr val="FF0000"/>
                </a:solidFill>
              </a:rPr>
              <a:t>class members.</a:t>
            </a:r>
          </a:p>
          <a:p>
            <a:endParaRPr lang="en-US" i="1" dirty="0" smtClean="0">
              <a:solidFill>
                <a:srgbClr val="FF0000"/>
              </a:solidFill>
            </a:endParaRPr>
          </a:p>
          <a:p>
            <a:r>
              <a:rPr lang="en-US" dirty="0" smtClean="0"/>
              <a:t>The class members that have been declared as private can be accessed only from within the class.</a:t>
            </a:r>
          </a:p>
          <a:p>
            <a:endParaRPr lang="en-US" dirty="0" smtClean="0"/>
          </a:p>
          <a:p>
            <a:r>
              <a:rPr lang="en-US" dirty="0" smtClean="0"/>
              <a:t>Public members can be accessed from outside the class also.</a:t>
            </a:r>
            <a:endParaRPr lang="en-US"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lstStyle/>
          <a:p>
            <a:r>
              <a:rPr lang="en-US" dirty="0" smtClean="0"/>
              <a:t>By default the members of the class are </a:t>
            </a:r>
            <a:r>
              <a:rPr lang="en-US" dirty="0" err="1" smtClean="0"/>
              <a:t>private.If</a:t>
            </a:r>
            <a:r>
              <a:rPr lang="en-US" dirty="0" smtClean="0"/>
              <a:t> both the labels are missing then by default all members are private.</a:t>
            </a:r>
          </a:p>
          <a:p>
            <a:endParaRPr lang="en-US" dirty="0" smtClean="0"/>
          </a:p>
          <a:p>
            <a:r>
              <a:rPr lang="en-US" dirty="0" smtClean="0"/>
              <a:t>Such a class is completely hidden and does not serve any purpose.</a:t>
            </a:r>
          </a:p>
          <a:p>
            <a:endParaRPr lang="en-US" dirty="0" smtClean="0"/>
          </a:p>
          <a:p>
            <a:r>
              <a:rPr lang="en-US" dirty="0" smtClean="0"/>
              <a:t>The variables declared inside the class are known as </a:t>
            </a:r>
            <a:r>
              <a:rPr lang="en-US" i="1" dirty="0" smtClean="0">
                <a:solidFill>
                  <a:srgbClr val="FF0000"/>
                </a:solidFill>
              </a:rPr>
              <a:t>data members.</a:t>
            </a:r>
          </a:p>
          <a:p>
            <a:endParaRPr lang="en-US" i="1" dirty="0" smtClean="0">
              <a:solidFill>
                <a:srgbClr val="FF0000"/>
              </a:solidFill>
            </a:endParaRPr>
          </a:p>
          <a:p>
            <a:r>
              <a:rPr lang="en-US" dirty="0" smtClean="0"/>
              <a:t>The functions are known as member functions.</a:t>
            </a:r>
          </a:p>
          <a:p>
            <a:r>
              <a:rPr lang="en-US" b="1" dirty="0" smtClean="0">
                <a:solidFill>
                  <a:srgbClr val="FF0000"/>
                </a:solidFill>
              </a:rPr>
              <a:t>Only the member functions can have access to the private data members and private functions.</a:t>
            </a:r>
          </a:p>
          <a:p>
            <a:endParaRPr lang="en-IN" dirty="0" smtClean="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smtClean="0"/>
              <a:t>Data within the class cannot be initialized at the time of declaration. This is because declaration of class only serves as a template and no memory is allocated at the time of declaration.</a:t>
            </a:r>
          </a:p>
          <a:p>
            <a:endParaRPr lang="en-US" dirty="0" smtClean="0"/>
          </a:p>
          <a:p>
            <a:r>
              <a:rPr lang="en-US" dirty="0" smtClean="0"/>
              <a:t>Initialization of data will take place at the time of object declaration.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Data types </a:t>
            </a: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smtClean="0"/>
              <a:t>Data types defines a set of values and a set of operations that can be applied on those values which are governed by :</a:t>
            </a:r>
          </a:p>
          <a:p>
            <a:endParaRPr lang="en-US" dirty="0" smtClean="0"/>
          </a:p>
          <a:p>
            <a:r>
              <a:rPr lang="en-US" dirty="0" smtClean="0"/>
              <a:t>1)same set of rules</a:t>
            </a:r>
          </a:p>
          <a:p>
            <a:r>
              <a:rPr lang="en-US" dirty="0" smtClean="0"/>
              <a:t>2)operated by same set of operations</a:t>
            </a:r>
          </a:p>
          <a:p>
            <a:r>
              <a:rPr lang="en-US" dirty="0" smtClean="0"/>
              <a:t>3)occupy some number of bytes in memory.</a:t>
            </a:r>
            <a:endParaRPr lang="en-US"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class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Class item</a:t>
            </a:r>
          </a:p>
          <a:p>
            <a:r>
              <a:rPr lang="en-US" dirty="0" smtClean="0"/>
              <a:t>{</a:t>
            </a:r>
          </a:p>
          <a:p>
            <a:pPr lvl="2"/>
            <a:r>
              <a:rPr lang="en-US" dirty="0" err="1" smtClean="0"/>
              <a:t>Int</a:t>
            </a:r>
            <a:r>
              <a:rPr lang="en-US" dirty="0" smtClean="0"/>
              <a:t> number;			</a:t>
            </a:r>
            <a:r>
              <a:rPr lang="en-US" dirty="0" smtClean="0">
                <a:solidFill>
                  <a:srgbClr val="FF0000"/>
                </a:solidFill>
              </a:rPr>
              <a:t>//variable declarations</a:t>
            </a:r>
          </a:p>
          <a:p>
            <a:pPr lvl="2"/>
            <a:r>
              <a:rPr lang="en-US" dirty="0" smtClean="0"/>
              <a:t>Float cost;			</a:t>
            </a:r>
            <a:r>
              <a:rPr lang="en-US" dirty="0" smtClean="0">
                <a:solidFill>
                  <a:srgbClr val="FF0000"/>
                </a:solidFill>
              </a:rPr>
              <a:t>//private by default</a:t>
            </a:r>
          </a:p>
          <a:p>
            <a:pPr lvl="2"/>
            <a:endParaRPr lang="en-US" dirty="0" smtClean="0">
              <a:solidFill>
                <a:srgbClr val="FF0000"/>
              </a:solidFill>
            </a:endParaRPr>
          </a:p>
          <a:p>
            <a:pPr lvl="1"/>
            <a:r>
              <a:rPr lang="en-US" dirty="0" smtClean="0"/>
              <a:t>Public:</a:t>
            </a:r>
          </a:p>
          <a:p>
            <a:pPr lvl="1"/>
            <a:r>
              <a:rPr lang="en-US" dirty="0" smtClean="0"/>
              <a:t>Void </a:t>
            </a:r>
            <a:r>
              <a:rPr lang="en-US" dirty="0" err="1" smtClean="0"/>
              <a:t>getdata</a:t>
            </a:r>
            <a:r>
              <a:rPr lang="en-US" dirty="0" smtClean="0"/>
              <a:t>(</a:t>
            </a:r>
            <a:r>
              <a:rPr lang="en-US" dirty="0" err="1" smtClean="0"/>
              <a:t>int</a:t>
            </a:r>
            <a:r>
              <a:rPr lang="en-US" dirty="0" smtClean="0"/>
              <a:t> </a:t>
            </a:r>
            <a:r>
              <a:rPr lang="en-US" dirty="0" err="1" smtClean="0"/>
              <a:t>a,float</a:t>
            </a:r>
            <a:r>
              <a:rPr lang="en-US" dirty="0" smtClean="0"/>
              <a:t> b)	</a:t>
            </a:r>
            <a:r>
              <a:rPr lang="en-US" sz="2100" dirty="0" smtClean="0">
                <a:solidFill>
                  <a:srgbClr val="FF0000"/>
                </a:solidFill>
              </a:rPr>
              <a:t>//functions declarations</a:t>
            </a:r>
          </a:p>
          <a:p>
            <a:pPr lvl="1"/>
            <a:r>
              <a:rPr lang="en-US" dirty="0" smtClean="0"/>
              <a:t>Void </a:t>
            </a:r>
            <a:r>
              <a:rPr lang="en-US" dirty="0" err="1" smtClean="0"/>
              <a:t>putdata</a:t>
            </a:r>
            <a:r>
              <a:rPr lang="en-US" dirty="0" smtClean="0"/>
              <a:t> (void);		</a:t>
            </a:r>
            <a:r>
              <a:rPr lang="en-US" dirty="0" smtClean="0">
                <a:solidFill>
                  <a:srgbClr val="FF0000"/>
                </a:solidFill>
              </a:rPr>
              <a:t>//using prototype</a:t>
            </a:r>
          </a:p>
          <a:p>
            <a:endParaRPr lang="en-US" dirty="0" smtClean="0"/>
          </a:p>
          <a:p>
            <a:r>
              <a:rPr lang="en-US" dirty="0" smtClean="0"/>
              <a:t>};					</a:t>
            </a:r>
            <a:r>
              <a:rPr lang="en-US" sz="2100" dirty="0" smtClean="0">
                <a:solidFill>
                  <a:srgbClr val="FF0000"/>
                </a:solidFill>
              </a:rPr>
              <a:t>//ends with semicolon</a:t>
            </a:r>
            <a:br>
              <a:rPr lang="en-US" sz="2100" dirty="0" smtClean="0">
                <a:solidFill>
                  <a:srgbClr val="FF0000"/>
                </a:solidFill>
              </a:rPr>
            </a:br>
            <a:endParaRPr lang="en-US" sz="2100" dirty="0">
              <a:solidFill>
                <a:srgbClr val="FF0000"/>
              </a:solidFill>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smtClean="0"/>
              <a:t>The function </a:t>
            </a:r>
            <a:r>
              <a:rPr lang="en-US" dirty="0" err="1" smtClean="0"/>
              <a:t>getdata</a:t>
            </a:r>
            <a:r>
              <a:rPr lang="en-US" dirty="0" smtClean="0"/>
              <a:t>() can be used to assign values to the member variables number and cost and </a:t>
            </a:r>
            <a:r>
              <a:rPr lang="en-US" dirty="0" err="1" smtClean="0"/>
              <a:t>putdata</a:t>
            </a:r>
            <a:r>
              <a:rPr lang="en-US" dirty="0" smtClean="0"/>
              <a:t>() for displaying their values.</a:t>
            </a:r>
          </a:p>
          <a:p>
            <a:endParaRPr lang="en-US" dirty="0" smtClean="0"/>
          </a:p>
          <a:p>
            <a:r>
              <a:rPr lang="en-US" b="1" dirty="0" smtClean="0">
                <a:solidFill>
                  <a:schemeClr val="accent1">
                    <a:lumMod val="75000"/>
                  </a:schemeClr>
                </a:solidFill>
              </a:rPr>
              <a:t>Data cannot be accessed by any function that is not a member of the class item.</a:t>
            </a:r>
            <a:endParaRPr lang="en-IN"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Creating objects</a:t>
            </a:r>
            <a:endParaRPr lang="en-IN" dirty="0"/>
          </a:p>
        </p:txBody>
      </p:sp>
      <p:sp>
        <p:nvSpPr>
          <p:cNvPr id="3" name="Content Placeholder 2"/>
          <p:cNvSpPr>
            <a:spLocks noGrp="1"/>
          </p:cNvSpPr>
          <p:nvPr>
            <p:ph idx="1"/>
          </p:nvPr>
        </p:nvSpPr>
        <p:spPr>
          <a:xfrm>
            <a:off x="457200" y="1676400"/>
            <a:ext cx="8229600" cy="4648200"/>
          </a:xfrm>
        </p:spPr>
        <p:txBody>
          <a:bodyPr/>
          <a:lstStyle/>
          <a:p>
            <a:r>
              <a:rPr lang="en-US" dirty="0" smtClean="0"/>
              <a:t>Once a class has been declared we can create variables of that type using the class name.</a:t>
            </a:r>
          </a:p>
          <a:p>
            <a:endParaRPr lang="en-US" dirty="0" smtClean="0"/>
          </a:p>
          <a:p>
            <a:r>
              <a:rPr lang="en-US" dirty="0" smtClean="0"/>
              <a:t>Item x;</a:t>
            </a:r>
          </a:p>
          <a:p>
            <a:endParaRPr lang="en-US" dirty="0" smtClean="0"/>
          </a:p>
          <a:p>
            <a:r>
              <a:rPr lang="en-US" dirty="0" smtClean="0"/>
              <a:t>Creates a variable x of type item.</a:t>
            </a:r>
          </a:p>
          <a:p>
            <a:endParaRPr lang="en-US" dirty="0" smtClean="0"/>
          </a:p>
          <a:p>
            <a:endParaRPr lang="en-IN"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lnSpcReduction="10000"/>
          </a:bodyPr>
          <a:lstStyle/>
          <a:p>
            <a:r>
              <a:rPr lang="en-US" dirty="0" smtClean="0"/>
              <a:t>We can declare more than one object in one statement </a:t>
            </a:r>
          </a:p>
          <a:p>
            <a:endParaRPr lang="en-US" dirty="0" smtClean="0"/>
          </a:p>
          <a:p>
            <a:r>
              <a:rPr lang="en-US" dirty="0" smtClean="0"/>
              <a:t>Item </a:t>
            </a:r>
            <a:r>
              <a:rPr lang="en-US" dirty="0" err="1" smtClean="0"/>
              <a:t>x,y,z</a:t>
            </a:r>
            <a:r>
              <a:rPr lang="en-US" dirty="0" smtClean="0"/>
              <a:t>;</a:t>
            </a:r>
          </a:p>
          <a:p>
            <a:endParaRPr lang="en-US" dirty="0" smtClean="0"/>
          </a:p>
          <a:p>
            <a:endParaRPr lang="en-US" dirty="0" smtClean="0"/>
          </a:p>
          <a:p>
            <a:r>
              <a:rPr lang="en-US" dirty="0" smtClean="0"/>
              <a:t>Objects can also be created by placing their names immediately after the closing braces.</a:t>
            </a:r>
          </a:p>
          <a:p>
            <a:endParaRPr lang="en-US" dirty="0" smtClean="0"/>
          </a:p>
          <a:p>
            <a:r>
              <a:rPr lang="en-US" dirty="0" smtClean="0"/>
              <a:t>Class item</a:t>
            </a:r>
          </a:p>
          <a:p>
            <a:r>
              <a:rPr lang="en-US" dirty="0" smtClean="0"/>
              <a:t>{</a:t>
            </a:r>
          </a:p>
          <a:p>
            <a:endParaRPr lang="en-US" dirty="0" smtClean="0"/>
          </a:p>
          <a:p>
            <a:r>
              <a:rPr lang="en-US" dirty="0" smtClean="0"/>
              <a:t>}</a:t>
            </a:r>
            <a:r>
              <a:rPr lang="en-US" dirty="0" err="1" smtClean="0"/>
              <a:t>x,y,z</a:t>
            </a:r>
            <a:r>
              <a:rPr lang="en-US" dirty="0" smtClean="0"/>
              <a:t>;</a:t>
            </a:r>
            <a:endParaRPr lang="en-IN"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smtClean="0"/>
              <a:t>Accessing class members</a:t>
            </a:r>
          </a:p>
          <a:p>
            <a:endParaRPr lang="en-US" dirty="0" smtClean="0"/>
          </a:p>
          <a:p>
            <a:r>
              <a:rPr lang="en-US" dirty="0" smtClean="0"/>
              <a:t>The private data of a class can be accessed only through the member functions of that class.</a:t>
            </a:r>
          </a:p>
          <a:p>
            <a:endParaRPr lang="en-US" dirty="0" smtClean="0"/>
          </a:p>
          <a:p>
            <a:r>
              <a:rPr lang="en-US" dirty="0" smtClean="0"/>
              <a:t>The main cannot contain statements that access number and cost directly.</a:t>
            </a:r>
          </a:p>
          <a:p>
            <a:endParaRPr lang="en-US" dirty="0" smtClean="0"/>
          </a:p>
          <a:p>
            <a:r>
              <a:rPr lang="en-US" dirty="0" smtClean="0"/>
              <a:t>Following is the format for calling a member function</a:t>
            </a:r>
          </a:p>
          <a:p>
            <a:endParaRPr lang="en-US" dirty="0" smtClean="0"/>
          </a:p>
          <a:p>
            <a:r>
              <a:rPr lang="en-US" b="1" dirty="0" smtClean="0">
                <a:solidFill>
                  <a:srgbClr val="FF0000"/>
                </a:solidFill>
              </a:rPr>
              <a:t>Object-</a:t>
            </a:r>
            <a:r>
              <a:rPr lang="en-US" b="1" dirty="0" err="1" smtClean="0">
                <a:solidFill>
                  <a:srgbClr val="FF0000"/>
                </a:solidFill>
              </a:rPr>
              <a:t>name.function</a:t>
            </a:r>
            <a:r>
              <a:rPr lang="en-US" b="1" dirty="0" smtClean="0">
                <a:solidFill>
                  <a:srgbClr val="FF0000"/>
                </a:solidFill>
              </a:rPr>
              <a:t>-name(actual-arguments);</a:t>
            </a: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lnSpcReduction="10000"/>
          </a:bodyPr>
          <a:lstStyle/>
          <a:p>
            <a:r>
              <a:rPr lang="en-US" dirty="0" smtClean="0"/>
              <a:t>For example the function call </a:t>
            </a:r>
          </a:p>
          <a:p>
            <a:endParaRPr lang="en-US" dirty="0" smtClean="0"/>
          </a:p>
          <a:p>
            <a:r>
              <a:rPr lang="en-US" dirty="0" err="1" smtClean="0"/>
              <a:t>x.getdata</a:t>
            </a:r>
            <a:r>
              <a:rPr lang="en-US" dirty="0" smtClean="0"/>
              <a:t>(100,75.5);</a:t>
            </a:r>
          </a:p>
          <a:p>
            <a:endParaRPr lang="en-US" dirty="0" smtClean="0"/>
          </a:p>
          <a:p>
            <a:r>
              <a:rPr lang="en-US" dirty="0" smtClean="0"/>
              <a:t>Assigns the value 100 to number and 75.5 to cost of the object x by implementing the </a:t>
            </a:r>
            <a:r>
              <a:rPr lang="en-US" dirty="0" err="1" smtClean="0"/>
              <a:t>getdata</a:t>
            </a:r>
            <a:r>
              <a:rPr lang="en-US" dirty="0" smtClean="0"/>
              <a:t>() function.</a:t>
            </a:r>
          </a:p>
          <a:p>
            <a:endParaRPr lang="en-US" dirty="0" smtClean="0"/>
          </a:p>
          <a:p>
            <a:r>
              <a:rPr lang="en-US" dirty="0" smtClean="0"/>
              <a:t>Similarly the statement </a:t>
            </a:r>
          </a:p>
          <a:p>
            <a:endParaRPr lang="en-US" dirty="0" smtClean="0"/>
          </a:p>
          <a:p>
            <a:r>
              <a:rPr lang="en-US" dirty="0" err="1" smtClean="0"/>
              <a:t>X.putdata</a:t>
            </a:r>
            <a:r>
              <a:rPr lang="en-US" dirty="0" smtClean="0"/>
              <a:t>();</a:t>
            </a:r>
          </a:p>
          <a:p>
            <a:endParaRPr lang="en-US" dirty="0" smtClean="0"/>
          </a:p>
          <a:p>
            <a:r>
              <a:rPr lang="en-US" dirty="0" smtClean="0"/>
              <a:t>Would display the values of the data members.</a:t>
            </a:r>
            <a:endParaRPr lang="en-IN" dirty="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lnSpcReduction="10000"/>
          </a:bodyPr>
          <a:lstStyle/>
          <a:p>
            <a:r>
              <a:rPr lang="en-US" dirty="0" smtClean="0"/>
              <a:t>The statement like </a:t>
            </a:r>
          </a:p>
          <a:p>
            <a:endParaRPr lang="en-US" dirty="0" smtClean="0"/>
          </a:p>
          <a:p>
            <a:r>
              <a:rPr lang="en-US" dirty="0" err="1" smtClean="0"/>
              <a:t>Getdata</a:t>
            </a:r>
            <a:r>
              <a:rPr lang="en-US" dirty="0" smtClean="0"/>
              <a:t>(100,75,5);</a:t>
            </a:r>
          </a:p>
          <a:p>
            <a:endParaRPr lang="en-US" dirty="0" smtClean="0"/>
          </a:p>
          <a:p>
            <a:r>
              <a:rPr lang="en-US" dirty="0" smtClean="0"/>
              <a:t>Has no meaning.</a:t>
            </a:r>
          </a:p>
          <a:p>
            <a:endParaRPr lang="en-US" dirty="0" smtClean="0"/>
          </a:p>
          <a:p>
            <a:r>
              <a:rPr lang="en-US" dirty="0" smtClean="0"/>
              <a:t>Similarly the statement </a:t>
            </a:r>
          </a:p>
          <a:p>
            <a:endParaRPr lang="en-US" dirty="0" smtClean="0"/>
          </a:p>
          <a:p>
            <a:r>
              <a:rPr lang="en-US" dirty="0" err="1" smtClean="0"/>
              <a:t>X.number</a:t>
            </a:r>
            <a:r>
              <a:rPr lang="en-US" dirty="0" smtClean="0"/>
              <a:t>=100;                                   </a:t>
            </a:r>
            <a:r>
              <a:rPr lang="en-US" sz="2800" b="1" dirty="0" smtClean="0">
                <a:solidFill>
                  <a:srgbClr val="FF0000"/>
                </a:solidFill>
              </a:rPr>
              <a:t> Is also illegal.</a:t>
            </a:r>
            <a:endParaRPr lang="en-US" b="1" dirty="0" smtClean="0">
              <a:solidFill>
                <a:srgbClr val="FF0000"/>
              </a:solidFill>
            </a:endParaRPr>
          </a:p>
          <a:p>
            <a:endParaRPr lang="en-US" dirty="0" smtClean="0"/>
          </a:p>
          <a:p>
            <a:r>
              <a:rPr lang="en-US" dirty="0" smtClean="0"/>
              <a:t>Although x is an object of type item to which number belongs.</a:t>
            </a:r>
            <a:r>
              <a:rPr lang="en-US" dirty="0" smtClean="0">
                <a:solidFill>
                  <a:schemeClr val="accent1">
                    <a:lumMod val="75000"/>
                  </a:schemeClr>
                </a:solidFill>
              </a:rPr>
              <a:t>(</a:t>
            </a:r>
            <a:r>
              <a:rPr lang="en-US" sz="2800" dirty="0" smtClean="0">
                <a:solidFill>
                  <a:schemeClr val="accent1">
                    <a:lumMod val="75000"/>
                  </a:schemeClr>
                </a:solidFill>
              </a:rPr>
              <a:t>The number declared private )</a:t>
            </a:r>
            <a:r>
              <a:rPr lang="en-US" dirty="0" smtClean="0"/>
              <a:t>can be accessed only through member functions and not the object directly.</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en-US" dirty="0" smtClean="0"/>
              <a:t>Objects communicate by sending and receiving messages.</a:t>
            </a:r>
          </a:p>
          <a:p>
            <a:endParaRPr lang="en-US" dirty="0" smtClean="0"/>
          </a:p>
          <a:p>
            <a:r>
              <a:rPr lang="en-US" dirty="0" smtClean="0"/>
              <a:t>This is achieved through member functions.</a:t>
            </a:r>
          </a:p>
          <a:p>
            <a:endParaRPr lang="en-US" dirty="0" smtClean="0"/>
          </a:p>
          <a:p>
            <a:r>
              <a:rPr lang="en-US" dirty="0" err="1" smtClean="0"/>
              <a:t>X.putdata</a:t>
            </a:r>
            <a:r>
              <a:rPr lang="en-US" dirty="0" smtClean="0"/>
              <a:t>();</a:t>
            </a:r>
          </a:p>
          <a:p>
            <a:endParaRPr lang="en-US" dirty="0" smtClean="0"/>
          </a:p>
          <a:p>
            <a:r>
              <a:rPr lang="en-US" dirty="0" smtClean="0"/>
              <a:t>Sends a message to x requesting the objects to display its contents.</a:t>
            </a:r>
            <a:endParaRPr lang="en-IN"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US" dirty="0" smtClean="0"/>
              <a:t>Variable declared as public can be accessed by the objects directly.</a:t>
            </a:r>
          </a:p>
          <a:p>
            <a:endParaRPr lang="en-US" dirty="0" smtClean="0"/>
          </a:p>
          <a:p>
            <a:r>
              <a:rPr lang="en-US" dirty="0" smtClean="0"/>
              <a:t>Example</a:t>
            </a:r>
          </a:p>
          <a:p>
            <a:endParaRPr lang="en-US" dirty="0" smtClean="0"/>
          </a:p>
          <a:p>
            <a:r>
              <a:rPr lang="en-US" dirty="0" smtClean="0"/>
              <a:t>Class xyz</a:t>
            </a:r>
          </a:p>
          <a:p>
            <a:r>
              <a:rPr lang="en-US" dirty="0" smtClean="0"/>
              <a:t>{</a:t>
            </a:r>
          </a:p>
          <a:p>
            <a:pPr lvl="2"/>
            <a:r>
              <a:rPr lang="en-US" dirty="0" err="1" smtClean="0"/>
              <a:t>Int</a:t>
            </a:r>
            <a:r>
              <a:rPr lang="en-US" dirty="0" smtClean="0"/>
              <a:t> x;</a:t>
            </a:r>
          </a:p>
          <a:p>
            <a:pPr lvl="2"/>
            <a:r>
              <a:rPr lang="en-US" dirty="0" err="1" smtClean="0"/>
              <a:t>Int</a:t>
            </a:r>
            <a:r>
              <a:rPr lang="en-US" dirty="0" smtClean="0"/>
              <a:t> y;</a:t>
            </a:r>
          </a:p>
          <a:p>
            <a:pPr lvl="2"/>
            <a:r>
              <a:rPr lang="en-US" sz="1800" dirty="0" smtClean="0"/>
              <a:t>Public:</a:t>
            </a:r>
          </a:p>
          <a:p>
            <a:pPr lvl="2"/>
            <a:r>
              <a:rPr lang="en-US" sz="1800" dirty="0" err="1" smtClean="0"/>
              <a:t>Int</a:t>
            </a:r>
            <a:r>
              <a:rPr lang="en-US" sz="1800" dirty="0" smtClean="0"/>
              <a:t> z;</a:t>
            </a:r>
          </a:p>
          <a:p>
            <a:r>
              <a:rPr lang="en-US" dirty="0" smtClean="0"/>
              <a:t>};</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r>
              <a:rPr lang="en-US" dirty="0" smtClean="0"/>
              <a:t>Xyz p</a:t>
            </a:r>
          </a:p>
          <a:p>
            <a:r>
              <a:rPr lang="en-US" dirty="0" err="1" smtClean="0"/>
              <a:t>P.x</a:t>
            </a:r>
            <a:r>
              <a:rPr lang="en-US" dirty="0" smtClean="0"/>
              <a:t>=0;</a:t>
            </a:r>
          </a:p>
          <a:p>
            <a:r>
              <a:rPr lang="en-US" dirty="0" err="1" smtClean="0"/>
              <a:t>P.z</a:t>
            </a:r>
            <a:r>
              <a:rPr lang="en-US" dirty="0" smtClean="0"/>
              <a:t>=10</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609600"/>
          <a:ext cx="8229600" cy="29413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smtClean="0"/>
                        <a:t>Name</a:t>
                      </a:r>
                      <a:endParaRPr lang="en-US" dirty="0"/>
                    </a:p>
                  </a:txBody>
                  <a:tcPr/>
                </a:tc>
                <a:tc>
                  <a:txBody>
                    <a:bodyPr/>
                    <a:lstStyle/>
                    <a:p>
                      <a:r>
                        <a:rPr lang="en-US" dirty="0" smtClean="0"/>
                        <a:t>Size</a:t>
                      </a:r>
                      <a:endParaRPr lang="en-US" dirty="0"/>
                    </a:p>
                  </a:txBody>
                  <a:tcPr/>
                </a:tc>
                <a:tc>
                  <a:txBody>
                    <a:bodyPr/>
                    <a:lstStyle/>
                    <a:p>
                      <a:r>
                        <a:rPr lang="en-US" dirty="0" smtClean="0"/>
                        <a:t>Range</a:t>
                      </a:r>
                      <a:endParaRPr lang="en-US" dirty="0"/>
                    </a:p>
                  </a:txBody>
                  <a:tcPr/>
                </a:tc>
                <a:extLst>
                  <a:ext uri="{0D108BD9-81ED-4DB2-BD59-A6C34878D82A}">
                    <a16:rowId xmlns:a16="http://schemas.microsoft.com/office/drawing/2014/main" val="10000"/>
                  </a:ext>
                </a:extLst>
              </a:tr>
              <a:tr h="370840">
                <a:tc>
                  <a:txBody>
                    <a:bodyPr/>
                    <a:lstStyle/>
                    <a:p>
                      <a:r>
                        <a:rPr lang="en-US" dirty="0" smtClean="0"/>
                        <a:t>Char</a:t>
                      </a:r>
                      <a:endParaRPr lang="en-US" dirty="0"/>
                    </a:p>
                  </a:txBody>
                  <a:tcPr/>
                </a:tc>
                <a:tc>
                  <a:txBody>
                    <a:bodyPr/>
                    <a:lstStyle/>
                    <a:p>
                      <a:r>
                        <a:rPr lang="en-US" dirty="0" smtClean="0"/>
                        <a:t>1</a:t>
                      </a:r>
                      <a:r>
                        <a:rPr lang="en-US" baseline="0" dirty="0" smtClean="0"/>
                        <a:t> byte</a:t>
                      </a:r>
                      <a:endParaRPr lang="en-US" dirty="0"/>
                    </a:p>
                  </a:txBody>
                  <a:tcPr/>
                </a:tc>
                <a:tc>
                  <a:txBody>
                    <a:bodyPr/>
                    <a:lstStyle/>
                    <a:p>
                      <a:r>
                        <a:rPr lang="en-US" dirty="0" smtClean="0"/>
                        <a:t>-128 to 127</a:t>
                      </a:r>
                    </a:p>
                  </a:txBody>
                  <a:tcPr/>
                </a:tc>
                <a:extLst>
                  <a:ext uri="{0D108BD9-81ED-4DB2-BD59-A6C34878D82A}">
                    <a16:rowId xmlns:a16="http://schemas.microsoft.com/office/drawing/2014/main" val="10001"/>
                  </a:ext>
                </a:extLst>
              </a:tr>
              <a:tr h="370840">
                <a:tc>
                  <a:txBody>
                    <a:bodyPr/>
                    <a:lstStyle/>
                    <a:p>
                      <a:r>
                        <a:rPr lang="en-US" dirty="0" err="1" smtClean="0"/>
                        <a:t>Int</a:t>
                      </a:r>
                      <a:endParaRPr lang="en-US" dirty="0"/>
                    </a:p>
                  </a:txBody>
                  <a:tcPr/>
                </a:tc>
                <a:tc>
                  <a:txBody>
                    <a:bodyPr/>
                    <a:lstStyle/>
                    <a:p>
                      <a:r>
                        <a:rPr lang="en-US" dirty="0" smtClean="0"/>
                        <a:t>2 bytes</a:t>
                      </a:r>
                      <a:endParaRPr lang="en-US" dirty="0"/>
                    </a:p>
                  </a:txBody>
                  <a:tcPr/>
                </a:tc>
                <a:tc>
                  <a:txBody>
                    <a:bodyPr/>
                    <a:lstStyle/>
                    <a:p>
                      <a:r>
                        <a:rPr lang="en-US" dirty="0" smtClean="0"/>
                        <a:t>-32768 to 32767</a:t>
                      </a:r>
                      <a:endParaRPr lang="en-US" dirty="0"/>
                    </a:p>
                  </a:txBody>
                  <a:tcPr/>
                </a:tc>
                <a:extLst>
                  <a:ext uri="{0D108BD9-81ED-4DB2-BD59-A6C34878D82A}">
                    <a16:rowId xmlns:a16="http://schemas.microsoft.com/office/drawing/2014/main" val="10002"/>
                  </a:ext>
                </a:extLst>
              </a:tr>
              <a:tr h="370840">
                <a:tc>
                  <a:txBody>
                    <a:bodyPr/>
                    <a:lstStyle/>
                    <a:p>
                      <a:r>
                        <a:rPr lang="en-US" dirty="0" smtClean="0"/>
                        <a:t>Float</a:t>
                      </a:r>
                      <a:endParaRPr lang="en-US" dirty="0"/>
                    </a:p>
                  </a:txBody>
                  <a:tcPr/>
                </a:tc>
                <a:tc>
                  <a:txBody>
                    <a:bodyPr/>
                    <a:lstStyle/>
                    <a:p>
                      <a:r>
                        <a:rPr lang="en-US" dirty="0" smtClean="0"/>
                        <a:t>4 bytes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+/-1.4023</a:t>
                      </a:r>
                      <a:r>
                        <a:rPr lang="en-US" baseline="0" dirty="0" smtClean="0"/>
                        <a:t> * </a:t>
                      </a:r>
                      <a:r>
                        <a:rPr kumimoji="0" lang="en-IN" sz="1800" kern="1200" dirty="0" smtClean="0">
                          <a:solidFill>
                            <a:schemeClr val="dk1"/>
                          </a:solidFill>
                          <a:latin typeface="+mn-lt"/>
                          <a:ea typeface="+mn-ea"/>
                          <a:cs typeface="+mn-cs"/>
                        </a:rPr>
                        <a:t>10</a:t>
                      </a:r>
                      <a:r>
                        <a:rPr kumimoji="0" lang="en-IN" sz="1800" kern="1200" baseline="30000" dirty="0" smtClean="0">
                          <a:solidFill>
                            <a:schemeClr val="dk1"/>
                          </a:solidFill>
                          <a:latin typeface="+mn-lt"/>
                          <a:ea typeface="+mn-ea"/>
                          <a:cs typeface="+mn-cs"/>
                        </a:rPr>
                        <a:t>-45  </a:t>
                      </a:r>
                      <a:r>
                        <a:rPr kumimoji="0" lang="en-IN" sz="1800" kern="1200" dirty="0" smtClean="0">
                          <a:solidFill>
                            <a:schemeClr val="dk1"/>
                          </a:solidFill>
                          <a:latin typeface="+mn-lt"/>
                          <a:ea typeface="+mn-ea"/>
                          <a:cs typeface="+mn-cs"/>
                        </a:rPr>
                        <a:t>to 3.4028*10</a:t>
                      </a:r>
                      <a:r>
                        <a:rPr kumimoji="0" lang="en-IN" sz="1800" kern="1200" baseline="30000" dirty="0" smtClean="0">
                          <a:solidFill>
                            <a:schemeClr val="dk1"/>
                          </a:solidFill>
                          <a:latin typeface="+mn-lt"/>
                          <a:ea typeface="+mn-ea"/>
                          <a:cs typeface="+mn-cs"/>
                        </a:rPr>
                        <a:t>38</a:t>
                      </a:r>
                      <a:endParaRPr kumimoji="0" lang="en-US" sz="1800" kern="1200" dirty="0" smtClean="0">
                        <a:solidFill>
                          <a:schemeClr val="dk1"/>
                        </a:solidFill>
                        <a:latin typeface="+mn-lt"/>
                        <a:ea typeface="+mn-ea"/>
                        <a:cs typeface="+mn-cs"/>
                      </a:endParaRPr>
                    </a:p>
                    <a:p>
                      <a:endParaRPr lang="en-US" dirty="0"/>
                    </a:p>
                  </a:txBody>
                  <a:tcPr/>
                </a:tc>
                <a:extLst>
                  <a:ext uri="{0D108BD9-81ED-4DB2-BD59-A6C34878D82A}">
                    <a16:rowId xmlns:a16="http://schemas.microsoft.com/office/drawing/2014/main" val="10003"/>
                  </a:ext>
                </a:extLst>
              </a:tr>
              <a:tr h="370840">
                <a:tc>
                  <a:txBody>
                    <a:bodyPr/>
                    <a:lstStyle/>
                    <a:p>
                      <a:r>
                        <a:rPr lang="en-US" dirty="0" smtClean="0"/>
                        <a:t>Double</a:t>
                      </a:r>
                      <a:endParaRPr lang="en-US" dirty="0"/>
                    </a:p>
                  </a:txBody>
                  <a:tcPr/>
                </a:tc>
                <a:tc>
                  <a:txBody>
                    <a:bodyPr/>
                    <a:lstStyle/>
                    <a:p>
                      <a:r>
                        <a:rPr lang="en-US" dirty="0" smtClean="0"/>
                        <a:t>8 bytes</a:t>
                      </a:r>
                      <a:endParaRPr lang="en-US" dirty="0"/>
                    </a:p>
                  </a:txBody>
                  <a:tcPr/>
                </a:tc>
                <a:tc>
                  <a:txBody>
                    <a:bodyPr/>
                    <a:lstStyle/>
                    <a:p>
                      <a:r>
                        <a:rPr kumimoji="0" lang="en-IN" sz="1800" kern="1200" dirty="0" smtClean="0">
                          <a:solidFill>
                            <a:schemeClr val="dk1"/>
                          </a:solidFill>
                          <a:latin typeface="+mn-lt"/>
                          <a:ea typeface="+mn-ea"/>
                          <a:cs typeface="+mn-cs"/>
                        </a:rPr>
                        <a:t>+/- 4.9406 * 10</a:t>
                      </a:r>
                      <a:r>
                        <a:rPr kumimoji="0" lang="en-IN" sz="1800" kern="1200" baseline="30000" dirty="0" smtClean="0">
                          <a:solidFill>
                            <a:schemeClr val="dk1"/>
                          </a:solidFill>
                          <a:latin typeface="+mn-lt"/>
                          <a:ea typeface="+mn-ea"/>
                          <a:cs typeface="+mn-cs"/>
                        </a:rPr>
                        <a:t>-324</a:t>
                      </a:r>
                      <a:r>
                        <a:rPr kumimoji="0" lang="en-IN" sz="1800" kern="1200" dirty="0" smtClean="0">
                          <a:solidFill>
                            <a:schemeClr val="dk1"/>
                          </a:solidFill>
                          <a:latin typeface="+mn-lt"/>
                          <a:ea typeface="+mn-ea"/>
                          <a:cs typeface="+mn-cs"/>
                        </a:rPr>
                        <a:t> to 1.7977 * 10 </a:t>
                      </a:r>
                      <a:r>
                        <a:rPr kumimoji="0" lang="en-IN" sz="1800" kern="1200" baseline="30000" dirty="0" smtClean="0">
                          <a:solidFill>
                            <a:schemeClr val="dk1"/>
                          </a:solidFill>
                          <a:latin typeface="+mn-lt"/>
                          <a:ea typeface="+mn-ea"/>
                          <a:cs typeface="+mn-cs"/>
                        </a:rPr>
                        <a:t>305</a:t>
                      </a:r>
                    </a:p>
                    <a:p>
                      <a:endParaRPr lang="en-US"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685800" y="3962400"/>
            <a:ext cx="7543800" cy="1938992"/>
          </a:xfrm>
          <a:prstGeom prst="rect">
            <a:avLst/>
          </a:prstGeom>
          <a:noFill/>
        </p:spPr>
        <p:txBody>
          <a:bodyPr wrap="square" rtlCol="0">
            <a:spAutoFit/>
          </a:bodyPr>
          <a:lstStyle/>
          <a:p>
            <a:r>
              <a:rPr lang="en-US" sz="2000" b="1" dirty="0" smtClean="0"/>
              <a:t>Void is also a </a:t>
            </a:r>
            <a:r>
              <a:rPr lang="en-US" sz="2000" b="1" dirty="0" err="1" smtClean="0"/>
              <a:t>datatype</a:t>
            </a:r>
            <a:r>
              <a:rPr lang="en-US" sz="2000" b="1" dirty="0" smtClean="0"/>
              <a:t>  and the use of void is to specify the return type of function when it is not returning any value.</a:t>
            </a:r>
          </a:p>
          <a:p>
            <a:endParaRPr lang="en-US" sz="2000" b="1" dirty="0" smtClean="0"/>
          </a:p>
          <a:p>
            <a:r>
              <a:rPr lang="en-US" sz="2000" b="1" dirty="0" smtClean="0"/>
              <a:t>2)To indicate an empty argument list to a function.</a:t>
            </a:r>
          </a:p>
          <a:p>
            <a:endParaRPr lang="en-US" sz="2000" b="1" dirty="0" smtClean="0"/>
          </a:p>
          <a:p>
            <a:r>
              <a:rPr lang="en-US" sz="2000" b="1" dirty="0" smtClean="0"/>
              <a:t>Void function1(void);</a:t>
            </a:r>
            <a:endParaRPr lang="en-US" sz="2000" b="1"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5334000" cy="6096000"/>
          </a:xfrm>
        </p:spPr>
        <p:txBody>
          <a:bodyPr>
            <a:noAutofit/>
          </a:bodyPr>
          <a:lstStyle/>
          <a:p>
            <a:r>
              <a:rPr lang="en-US" sz="1600" b="1" dirty="0" smtClean="0"/>
              <a:t>#include&lt;</a:t>
            </a:r>
            <a:r>
              <a:rPr lang="en-US" sz="1600" b="1" dirty="0" err="1" smtClean="0"/>
              <a:t>iostream.h</a:t>
            </a:r>
            <a:r>
              <a:rPr lang="en-US" sz="1600" b="1" dirty="0" smtClean="0"/>
              <a:t>&gt;</a:t>
            </a:r>
          </a:p>
          <a:p>
            <a:r>
              <a:rPr lang="en-US" sz="1600" b="1" dirty="0" smtClean="0"/>
              <a:t>Class sample</a:t>
            </a:r>
          </a:p>
          <a:p>
            <a:r>
              <a:rPr lang="en-US" sz="1600" b="1" dirty="0" smtClean="0"/>
              <a:t>{    private:</a:t>
            </a:r>
          </a:p>
          <a:p>
            <a:pPr lvl="1">
              <a:buNone/>
            </a:pPr>
            <a:r>
              <a:rPr lang="en-US" sz="1600" b="1" dirty="0" smtClean="0"/>
              <a:t>	</a:t>
            </a:r>
            <a:r>
              <a:rPr lang="en-US" sz="1600" b="1" dirty="0" err="1" smtClean="0"/>
              <a:t>int</a:t>
            </a:r>
            <a:r>
              <a:rPr lang="en-US" sz="1600" b="1" dirty="0" smtClean="0"/>
              <a:t> </a:t>
            </a:r>
            <a:r>
              <a:rPr lang="en-US" sz="1600" b="1" dirty="0" err="1" smtClean="0"/>
              <a:t>rollno</a:t>
            </a:r>
            <a:r>
              <a:rPr lang="en-US" sz="1600" b="1" dirty="0" smtClean="0"/>
              <a:t>;</a:t>
            </a:r>
          </a:p>
          <a:p>
            <a:pPr lvl="1">
              <a:buNone/>
            </a:pPr>
            <a:r>
              <a:rPr lang="en-US" sz="1600" b="1" dirty="0" smtClean="0"/>
              <a:t>	char name[20];</a:t>
            </a:r>
          </a:p>
          <a:p>
            <a:pPr lvl="1">
              <a:buNone/>
            </a:pPr>
            <a:r>
              <a:rPr lang="en-US" sz="1600" b="1" dirty="0" smtClean="0"/>
              <a:t>	</a:t>
            </a:r>
            <a:r>
              <a:rPr lang="en-US" sz="1600" b="1" dirty="0" err="1" smtClean="0"/>
              <a:t>int</a:t>
            </a:r>
            <a:r>
              <a:rPr lang="en-US" sz="1600" b="1" dirty="0" smtClean="0"/>
              <a:t> marks;</a:t>
            </a:r>
          </a:p>
          <a:p>
            <a:pPr lvl="1">
              <a:buNone/>
            </a:pPr>
            <a:r>
              <a:rPr lang="en-US" sz="1600" b="1" dirty="0" smtClean="0"/>
              <a:t>     public:</a:t>
            </a:r>
          </a:p>
          <a:p>
            <a:pPr lvl="1">
              <a:buNone/>
            </a:pPr>
            <a:r>
              <a:rPr lang="en-US" sz="1600" b="1" dirty="0" smtClean="0"/>
              <a:t>	void enter()</a:t>
            </a:r>
          </a:p>
          <a:p>
            <a:pPr lvl="1">
              <a:buNone/>
            </a:pPr>
            <a:r>
              <a:rPr lang="en-US" sz="1600" b="1" dirty="0" smtClean="0"/>
              <a:t>	{</a:t>
            </a:r>
          </a:p>
          <a:p>
            <a:pPr lvl="1">
              <a:buNone/>
            </a:pPr>
            <a:r>
              <a:rPr lang="en-US" sz="1600" b="1" dirty="0" smtClean="0"/>
              <a:t>		</a:t>
            </a:r>
            <a:r>
              <a:rPr lang="en-US" sz="1600" b="1" dirty="0" err="1" smtClean="0"/>
              <a:t>cout</a:t>
            </a:r>
            <a:r>
              <a:rPr lang="en-US" sz="1600" b="1" dirty="0" smtClean="0"/>
              <a:t>&lt;&lt;“\n enter roll no”;</a:t>
            </a:r>
          </a:p>
          <a:p>
            <a:pPr lvl="1">
              <a:buNone/>
            </a:pPr>
            <a:r>
              <a:rPr lang="en-US" sz="1600" b="1" dirty="0" smtClean="0"/>
              <a:t>		</a:t>
            </a:r>
            <a:r>
              <a:rPr lang="en-US" sz="1600" b="1" dirty="0" err="1" smtClean="0"/>
              <a:t>cin</a:t>
            </a:r>
            <a:r>
              <a:rPr lang="en-US" sz="1600" b="1" dirty="0" smtClean="0"/>
              <a:t>&gt;&gt;</a:t>
            </a:r>
            <a:r>
              <a:rPr lang="en-US" sz="1600" b="1" dirty="0" err="1" smtClean="0"/>
              <a:t>rollno</a:t>
            </a:r>
            <a:r>
              <a:rPr lang="en-US" sz="1600" b="1" dirty="0" smtClean="0"/>
              <a:t>;</a:t>
            </a:r>
          </a:p>
          <a:p>
            <a:pPr lvl="1">
              <a:buNone/>
            </a:pPr>
            <a:r>
              <a:rPr lang="en-US" sz="1600" b="1" dirty="0" smtClean="0"/>
              <a:t>		</a:t>
            </a:r>
            <a:r>
              <a:rPr lang="en-US" sz="1600" b="1" dirty="0" err="1" smtClean="0"/>
              <a:t>cout</a:t>
            </a:r>
            <a:r>
              <a:rPr lang="en-US" sz="1600" b="1" dirty="0" smtClean="0"/>
              <a:t>&lt;&lt;“Enter name\n”;</a:t>
            </a:r>
          </a:p>
          <a:p>
            <a:pPr lvl="1">
              <a:buNone/>
            </a:pPr>
            <a:r>
              <a:rPr lang="en-US" sz="1600" b="1" dirty="0" smtClean="0"/>
              <a:t>		</a:t>
            </a:r>
            <a:r>
              <a:rPr lang="en-US" sz="1600" b="1" dirty="0" err="1" smtClean="0"/>
              <a:t>cin</a:t>
            </a:r>
            <a:r>
              <a:rPr lang="en-US" sz="1600" b="1" dirty="0" smtClean="0"/>
              <a:t>&gt;&gt;name;</a:t>
            </a:r>
          </a:p>
          <a:p>
            <a:pPr lvl="1">
              <a:buNone/>
            </a:pPr>
            <a:r>
              <a:rPr lang="en-US" sz="1600" b="1" dirty="0" smtClean="0"/>
              <a:t>		</a:t>
            </a:r>
            <a:r>
              <a:rPr lang="en-US" sz="1600" b="1" dirty="0" err="1" smtClean="0"/>
              <a:t>cout</a:t>
            </a:r>
            <a:r>
              <a:rPr lang="en-US" sz="1600" b="1" dirty="0" smtClean="0"/>
              <a:t>&lt;&lt;“enter marks\n”</a:t>
            </a:r>
          </a:p>
          <a:p>
            <a:pPr lvl="1">
              <a:buNone/>
            </a:pPr>
            <a:r>
              <a:rPr lang="en-US" sz="1600" b="1" dirty="0" smtClean="0"/>
              <a:t>		</a:t>
            </a:r>
            <a:r>
              <a:rPr lang="en-US" sz="1600" b="1" dirty="0" err="1" smtClean="0"/>
              <a:t>cin</a:t>
            </a:r>
            <a:r>
              <a:rPr lang="en-US" sz="1600" b="1" dirty="0" smtClean="0"/>
              <a:t>&gt;&gt;marks;</a:t>
            </a:r>
          </a:p>
          <a:p>
            <a:pPr lvl="1">
              <a:buNone/>
            </a:pPr>
            <a:r>
              <a:rPr lang="en-US" sz="1600" b="1" dirty="0" smtClean="0"/>
              <a:t>	}</a:t>
            </a:r>
          </a:p>
          <a:p>
            <a:pPr lvl="1">
              <a:buNone/>
            </a:pPr>
            <a:r>
              <a:rPr lang="en-US" sz="1600" b="1" dirty="0" smtClean="0"/>
              <a:t>	void show()</a:t>
            </a:r>
          </a:p>
          <a:p>
            <a:pPr lvl="1">
              <a:buNone/>
            </a:pPr>
            <a:r>
              <a:rPr lang="en-US" sz="1600" b="1" dirty="0" smtClean="0"/>
              <a:t>	{</a:t>
            </a:r>
          </a:p>
          <a:p>
            <a:pPr lvl="1">
              <a:buNone/>
            </a:pPr>
            <a:r>
              <a:rPr lang="en-US" sz="1600" b="1" dirty="0" smtClean="0"/>
              <a:t>		</a:t>
            </a:r>
            <a:r>
              <a:rPr lang="en-US" sz="1600" b="1" dirty="0" err="1" smtClean="0"/>
              <a:t>cout</a:t>
            </a:r>
            <a:r>
              <a:rPr lang="en-US" sz="1600" b="1" dirty="0" smtClean="0"/>
              <a:t>&lt;&lt;“\n roll number”&lt;&lt;</a:t>
            </a:r>
            <a:r>
              <a:rPr lang="en-US" sz="1600" b="1" dirty="0" err="1" smtClean="0"/>
              <a:t>rollno</a:t>
            </a:r>
            <a:r>
              <a:rPr lang="en-US" sz="1600" b="1" dirty="0" smtClean="0"/>
              <a:t>;</a:t>
            </a:r>
          </a:p>
          <a:p>
            <a:pPr lvl="1">
              <a:buNone/>
            </a:pPr>
            <a:r>
              <a:rPr lang="en-US" sz="1600" b="1" dirty="0" smtClean="0"/>
              <a:t>		</a:t>
            </a:r>
            <a:r>
              <a:rPr lang="en-US" sz="1600" b="1" dirty="0" err="1" smtClean="0"/>
              <a:t>cout</a:t>
            </a:r>
            <a:r>
              <a:rPr lang="en-US" sz="1600" b="1" dirty="0" smtClean="0"/>
              <a:t>&lt;&lt;“\n name”&lt;&lt;name;</a:t>
            </a:r>
          </a:p>
          <a:p>
            <a:pPr lvl="1">
              <a:buNone/>
            </a:pPr>
            <a:r>
              <a:rPr lang="en-US" sz="1600" b="1" dirty="0" smtClean="0"/>
              <a:t>		</a:t>
            </a:r>
            <a:r>
              <a:rPr lang="en-US" sz="1600" b="1" dirty="0" err="1" smtClean="0"/>
              <a:t>cout</a:t>
            </a:r>
            <a:r>
              <a:rPr lang="en-US" sz="1600" b="1" dirty="0" smtClean="0"/>
              <a:t>&lt;&lt;“\n marks”&lt;&lt;marks;</a:t>
            </a:r>
          </a:p>
          <a:p>
            <a:pPr lvl="1">
              <a:buNone/>
            </a:pPr>
            <a:r>
              <a:rPr lang="en-US" sz="1600" b="1" dirty="0" smtClean="0"/>
              <a:t>	}</a:t>
            </a:r>
          </a:p>
          <a:p>
            <a:pPr lvl="1">
              <a:buNone/>
            </a:pPr>
            <a:r>
              <a:rPr lang="en-US" sz="1600" b="1" dirty="0" smtClean="0"/>
              <a:t>};</a:t>
            </a:r>
            <a:endParaRPr lang="en-US" sz="1600" b="1" dirty="0"/>
          </a:p>
        </p:txBody>
      </p:sp>
      <p:sp>
        <p:nvSpPr>
          <p:cNvPr id="4" name="Content Placeholder 2"/>
          <p:cNvSpPr txBox="1">
            <a:spLocks/>
          </p:cNvSpPr>
          <p:nvPr/>
        </p:nvSpPr>
        <p:spPr>
          <a:xfrm>
            <a:off x="4419600" y="76200"/>
            <a:ext cx="5334000" cy="609600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1600" b="1" dirty="0" smtClean="0"/>
              <a:t>Void main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a:t>
            </a:r>
          </a:p>
          <a:p>
            <a:pPr marL="731520" lvl="1" indent="-274320">
              <a:spcBef>
                <a:spcPct val="20000"/>
              </a:spcBef>
              <a:buClr>
                <a:schemeClr val="accent3"/>
              </a:buClr>
              <a:buSzPct val="95000"/>
            </a:pPr>
            <a:r>
              <a:rPr lang="en-US" sz="1600" b="1" dirty="0" smtClean="0"/>
              <a:t>Sample </a:t>
            </a:r>
            <a:r>
              <a:rPr lang="en-US" sz="1600" b="1" dirty="0" err="1" smtClean="0"/>
              <a:t>obj</a:t>
            </a:r>
            <a:r>
              <a:rPr lang="en-US" sz="1600" b="1" dirty="0" smtClean="0"/>
              <a:t>;</a:t>
            </a:r>
            <a:endParaRPr lang="en-US" sz="1600" b="1" dirty="0"/>
          </a:p>
          <a:p>
            <a:pPr marL="731520" lvl="1" indent="-274320">
              <a:spcBef>
                <a:spcPct val="20000"/>
              </a:spcBef>
              <a:buClr>
                <a:schemeClr val="accent3"/>
              </a:buClr>
              <a:buSzPct val="95000"/>
            </a:pPr>
            <a:r>
              <a:rPr lang="en-US" sz="1600" b="1" dirty="0" err="1" smtClean="0"/>
              <a:t>Obj.enter</a:t>
            </a:r>
            <a:r>
              <a:rPr lang="en-US" sz="1600" b="1" dirty="0" smtClean="0"/>
              <a:t>();</a:t>
            </a:r>
          </a:p>
          <a:p>
            <a:pPr marL="731520" lvl="1" indent="-274320">
              <a:spcBef>
                <a:spcPct val="20000"/>
              </a:spcBef>
              <a:buClr>
                <a:schemeClr val="accent3"/>
              </a:buClr>
              <a:buSzPct val="95000"/>
            </a:pPr>
            <a:r>
              <a:rPr lang="en-US" sz="1600" b="1" dirty="0" err="1" smtClean="0"/>
              <a:t>Obj.show</a:t>
            </a:r>
            <a:r>
              <a:rPr lang="en-US" sz="1600" b="1" dirty="0" smtClean="0"/>
              <a:t>();</a:t>
            </a:r>
          </a:p>
          <a:p>
            <a:pPr marL="731520" lvl="1" indent="-274320">
              <a:spcBef>
                <a:spcPct val="20000"/>
              </a:spcBef>
              <a:buClr>
                <a:schemeClr val="accent3"/>
              </a:buClr>
              <a:buSzPct val="95000"/>
            </a:pPr>
            <a:r>
              <a:rPr lang="en-US" sz="1600" b="1" dirty="0" smtClean="0"/>
              <a:t>}</a:t>
            </a: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3352800"/>
          </a:xfrm>
        </p:spPr>
        <p:txBody>
          <a:bodyPr>
            <a:normAutofit/>
          </a:bodyPr>
          <a:lstStyle/>
          <a:p>
            <a:pPr algn="ctr"/>
            <a:r>
              <a:rPr lang="en-US" dirty="0" smtClean="0"/>
              <a:t>Sending arguments to member function of class</a:t>
            </a:r>
            <a:endParaRPr lang="en-US"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lstStyle/>
          <a:p>
            <a:r>
              <a:rPr lang="en-US" dirty="0" smtClean="0"/>
              <a:t>It is possible to send values to member functions through the function calls just the way it is done in ordinary function calls.</a:t>
            </a:r>
          </a:p>
          <a:p>
            <a:endParaRPr lang="en-US" dirty="0" smtClean="0"/>
          </a:p>
          <a:p>
            <a:r>
              <a:rPr lang="en-US" dirty="0" smtClean="0"/>
              <a:t>Write a program to assign values to model </a:t>
            </a:r>
            <a:r>
              <a:rPr lang="en-US" dirty="0" err="1" smtClean="0"/>
              <a:t>number,part</a:t>
            </a:r>
            <a:r>
              <a:rPr lang="en-US" dirty="0" smtClean="0"/>
              <a:t> number and the cost of parts of tube </a:t>
            </a:r>
            <a:r>
              <a:rPr lang="en-US" dirty="0" err="1" smtClean="0"/>
              <a:t>tubelights</a:t>
            </a:r>
            <a:r>
              <a:rPr lang="en-US" dirty="0" smtClean="0"/>
              <a:t> and then display these values.</a:t>
            </a:r>
          </a:p>
          <a:p>
            <a:endParaRPr lang="en-US" dirty="0" smtClean="0"/>
          </a:p>
          <a:p>
            <a:r>
              <a:rPr lang="en-US" dirty="0" smtClean="0"/>
              <a:t>The program should be written with classes </a:t>
            </a:r>
            <a:r>
              <a:rPr lang="en-US" dirty="0" err="1" smtClean="0"/>
              <a:t>andn</a:t>
            </a:r>
            <a:r>
              <a:rPr lang="en-US" dirty="0" smtClean="0"/>
              <a:t> objects.</a:t>
            </a:r>
          </a:p>
          <a:p>
            <a:endParaRPr lang="en-US" dirty="0" smtClean="0"/>
          </a:p>
          <a:p>
            <a:r>
              <a:rPr lang="en-US" dirty="0" smtClean="0"/>
              <a:t>The values to the objects should be sent through function calls.</a:t>
            </a:r>
          </a:p>
          <a:p>
            <a:endParaRPr lang="en-US"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7848600" cy="6324600"/>
          </a:xfrm>
        </p:spPr>
        <p:txBody>
          <a:bodyPr>
            <a:normAutofit fontScale="92500" lnSpcReduction="20000"/>
          </a:bodyPr>
          <a:lstStyle/>
          <a:p>
            <a:r>
              <a:rPr lang="en-US" sz="1900" b="1" dirty="0" smtClean="0"/>
              <a:t>#include&lt;</a:t>
            </a:r>
            <a:r>
              <a:rPr lang="en-US" sz="1900" b="1" dirty="0" err="1" smtClean="0"/>
              <a:t>iostream.h</a:t>
            </a:r>
            <a:r>
              <a:rPr lang="en-US" sz="1900" b="1" dirty="0" smtClean="0"/>
              <a:t>&gt;</a:t>
            </a:r>
          </a:p>
          <a:p>
            <a:r>
              <a:rPr lang="en-US" sz="1900" b="1" dirty="0" smtClean="0"/>
              <a:t>Class tube</a:t>
            </a:r>
          </a:p>
          <a:p>
            <a:r>
              <a:rPr lang="en-US" sz="1900" b="1" dirty="0" smtClean="0"/>
              <a:t>{</a:t>
            </a:r>
          </a:p>
          <a:p>
            <a:pPr lvl="1">
              <a:buNone/>
            </a:pPr>
            <a:r>
              <a:rPr lang="en-US" sz="1900" b="1" dirty="0" smtClean="0"/>
              <a:t>       private:</a:t>
            </a:r>
          </a:p>
          <a:p>
            <a:pPr lvl="1">
              <a:buNone/>
            </a:pPr>
            <a:r>
              <a:rPr lang="en-US" sz="1900" b="1" dirty="0" smtClean="0"/>
              <a:t>		</a:t>
            </a:r>
            <a:r>
              <a:rPr lang="en-US" sz="1900" b="1" dirty="0" err="1" smtClean="0"/>
              <a:t>int</a:t>
            </a:r>
            <a:r>
              <a:rPr lang="en-US" sz="1900" b="1" dirty="0" smtClean="0"/>
              <a:t>  </a:t>
            </a:r>
            <a:r>
              <a:rPr lang="en-US" sz="1900" b="1" dirty="0" err="1" smtClean="0"/>
              <a:t>modelno</a:t>
            </a:r>
            <a:r>
              <a:rPr lang="en-US" sz="1900" b="1" dirty="0" smtClean="0"/>
              <a:t>;</a:t>
            </a:r>
          </a:p>
          <a:p>
            <a:pPr lvl="1">
              <a:buNone/>
            </a:pPr>
            <a:r>
              <a:rPr lang="en-US" sz="1900" b="1" dirty="0" smtClean="0"/>
              <a:t>		</a:t>
            </a:r>
            <a:r>
              <a:rPr lang="en-US" sz="1900" b="1" dirty="0" err="1" smtClean="0"/>
              <a:t>int</a:t>
            </a:r>
            <a:r>
              <a:rPr lang="en-US" sz="1900" b="1" dirty="0" smtClean="0"/>
              <a:t> </a:t>
            </a:r>
            <a:r>
              <a:rPr lang="en-US" sz="1900" b="1" dirty="0" err="1" smtClean="0"/>
              <a:t>partno</a:t>
            </a:r>
            <a:r>
              <a:rPr lang="en-US" sz="1900" b="1" dirty="0" smtClean="0"/>
              <a:t>;</a:t>
            </a:r>
          </a:p>
          <a:p>
            <a:pPr lvl="1">
              <a:buNone/>
            </a:pPr>
            <a:r>
              <a:rPr lang="en-US" sz="1900" b="1" dirty="0" smtClean="0"/>
              <a:t>		float cost;</a:t>
            </a:r>
          </a:p>
          <a:p>
            <a:pPr lvl="1">
              <a:buNone/>
            </a:pPr>
            <a:r>
              <a:rPr lang="en-US" sz="1900" b="1" dirty="0" smtClean="0"/>
              <a:t>		public:</a:t>
            </a:r>
          </a:p>
          <a:p>
            <a:pPr lvl="1">
              <a:buNone/>
            </a:pPr>
            <a:r>
              <a:rPr lang="en-US" sz="1900" b="1" dirty="0" smtClean="0"/>
              <a:t>		void </a:t>
            </a:r>
            <a:r>
              <a:rPr lang="en-US" sz="1900" b="1" dirty="0" err="1" smtClean="0"/>
              <a:t>setpart</a:t>
            </a:r>
            <a:r>
              <a:rPr lang="en-US" sz="1900" b="1" dirty="0" smtClean="0"/>
              <a:t>(</a:t>
            </a:r>
            <a:r>
              <a:rPr lang="en-US" sz="1900" b="1" dirty="0" err="1" smtClean="0"/>
              <a:t>int</a:t>
            </a:r>
            <a:r>
              <a:rPr lang="en-US" sz="1900" b="1" dirty="0" smtClean="0"/>
              <a:t> </a:t>
            </a:r>
            <a:r>
              <a:rPr lang="en-US" sz="1900" b="1" dirty="0" err="1" smtClean="0"/>
              <a:t>mno,int</a:t>
            </a:r>
            <a:r>
              <a:rPr lang="en-US" sz="1900" b="1" dirty="0" smtClean="0"/>
              <a:t> </a:t>
            </a:r>
            <a:r>
              <a:rPr lang="en-US" sz="1900" b="1" dirty="0" err="1" smtClean="0"/>
              <a:t>pno,float</a:t>
            </a:r>
            <a:r>
              <a:rPr lang="en-US" sz="1900" b="1" dirty="0" smtClean="0"/>
              <a:t> c)</a:t>
            </a:r>
          </a:p>
          <a:p>
            <a:pPr lvl="1">
              <a:buNone/>
            </a:pPr>
            <a:r>
              <a:rPr lang="en-US" sz="1900" b="1" dirty="0" smtClean="0"/>
              <a:t>		{</a:t>
            </a:r>
          </a:p>
          <a:p>
            <a:pPr lvl="1">
              <a:buNone/>
            </a:pPr>
            <a:r>
              <a:rPr lang="en-US" sz="1900" b="1" dirty="0" smtClean="0"/>
              <a:t>			</a:t>
            </a:r>
            <a:r>
              <a:rPr lang="en-US" sz="1900" b="1" dirty="0" err="1" smtClean="0"/>
              <a:t>modelno</a:t>
            </a:r>
            <a:r>
              <a:rPr lang="en-US" sz="1900" b="1" dirty="0" smtClean="0"/>
              <a:t>=</a:t>
            </a:r>
            <a:r>
              <a:rPr lang="en-US" sz="1900" b="1" dirty="0" err="1" smtClean="0"/>
              <a:t>mno</a:t>
            </a:r>
            <a:r>
              <a:rPr lang="en-US" sz="1900" b="1" dirty="0" smtClean="0"/>
              <a:t>;</a:t>
            </a:r>
          </a:p>
          <a:p>
            <a:pPr lvl="1">
              <a:buNone/>
            </a:pPr>
            <a:r>
              <a:rPr lang="en-US" sz="1900" b="1" dirty="0" smtClean="0"/>
              <a:t>			</a:t>
            </a:r>
            <a:r>
              <a:rPr lang="en-US" sz="1900" b="1" dirty="0" err="1" smtClean="0"/>
              <a:t>partno</a:t>
            </a:r>
            <a:r>
              <a:rPr lang="en-US" sz="1900" b="1" dirty="0" smtClean="0"/>
              <a:t>=</a:t>
            </a:r>
            <a:r>
              <a:rPr lang="en-US" sz="1900" b="1" dirty="0" err="1" smtClean="0"/>
              <a:t>pno</a:t>
            </a:r>
            <a:r>
              <a:rPr lang="en-US" sz="1900" b="1" dirty="0" smtClean="0"/>
              <a:t>;</a:t>
            </a:r>
          </a:p>
          <a:p>
            <a:pPr lvl="1">
              <a:buNone/>
            </a:pPr>
            <a:r>
              <a:rPr lang="en-US" sz="1900" b="1" dirty="0" smtClean="0"/>
              <a:t>			cost=c;</a:t>
            </a:r>
          </a:p>
          <a:p>
            <a:pPr lvl="1">
              <a:buNone/>
            </a:pPr>
            <a:r>
              <a:rPr lang="en-US" sz="1900" b="1" dirty="0" smtClean="0"/>
              <a:t>		}</a:t>
            </a:r>
          </a:p>
          <a:p>
            <a:pPr lvl="1">
              <a:buNone/>
            </a:pPr>
            <a:r>
              <a:rPr lang="en-US" sz="1900" b="1" dirty="0" smtClean="0"/>
              <a:t>		void </a:t>
            </a:r>
            <a:r>
              <a:rPr lang="en-US" sz="1900" b="1" dirty="0" err="1" smtClean="0"/>
              <a:t>showpart</a:t>
            </a:r>
            <a:r>
              <a:rPr lang="en-US" sz="1900" b="1" dirty="0" smtClean="0"/>
              <a:t>()</a:t>
            </a:r>
          </a:p>
          <a:p>
            <a:pPr lvl="1">
              <a:buNone/>
            </a:pPr>
            <a:r>
              <a:rPr lang="en-US" sz="1900" b="1" dirty="0" smtClean="0"/>
              <a:t>		{</a:t>
            </a:r>
          </a:p>
          <a:p>
            <a:pPr lvl="1">
              <a:buNone/>
            </a:pPr>
            <a:r>
              <a:rPr lang="en-US" sz="1900" b="1" dirty="0" smtClean="0"/>
              <a:t>			</a:t>
            </a:r>
            <a:r>
              <a:rPr lang="en-US" sz="1900" b="1" dirty="0" err="1" smtClean="0"/>
              <a:t>cout</a:t>
            </a:r>
            <a:r>
              <a:rPr lang="en-US" sz="1900" b="1" dirty="0" smtClean="0"/>
              <a:t>&lt;&lt;“\n model number”&lt;&lt;</a:t>
            </a:r>
            <a:r>
              <a:rPr lang="en-US" sz="1900" b="1" dirty="0" err="1" smtClean="0"/>
              <a:t>modelno</a:t>
            </a:r>
            <a:r>
              <a:rPr lang="en-US" sz="1900" b="1" dirty="0" smtClean="0"/>
              <a:t>;</a:t>
            </a:r>
          </a:p>
          <a:p>
            <a:pPr lvl="1">
              <a:buNone/>
            </a:pPr>
            <a:r>
              <a:rPr lang="en-US" sz="1900" b="1" dirty="0" smtClean="0"/>
              <a:t>			</a:t>
            </a:r>
            <a:r>
              <a:rPr lang="en-US" sz="1900" b="1" dirty="0" err="1" smtClean="0"/>
              <a:t>cout</a:t>
            </a:r>
            <a:r>
              <a:rPr lang="en-US" sz="1900" b="1" dirty="0" smtClean="0"/>
              <a:t>&lt;&lt;“\n part number:”&lt;&lt;</a:t>
            </a:r>
            <a:r>
              <a:rPr lang="en-US" sz="1900" b="1" dirty="0" err="1" smtClean="0"/>
              <a:t>partno</a:t>
            </a:r>
            <a:r>
              <a:rPr lang="en-US" sz="1900" b="1" dirty="0" smtClean="0"/>
              <a:t>;</a:t>
            </a:r>
          </a:p>
          <a:p>
            <a:pPr lvl="1">
              <a:buNone/>
            </a:pPr>
            <a:r>
              <a:rPr lang="en-US" sz="1900" b="1" dirty="0" smtClean="0"/>
              <a:t>			</a:t>
            </a:r>
            <a:r>
              <a:rPr lang="en-US" sz="1900" b="1" dirty="0" err="1" smtClean="0"/>
              <a:t>cout</a:t>
            </a:r>
            <a:r>
              <a:rPr lang="en-US" sz="1900" b="1" dirty="0" smtClean="0"/>
              <a:t>&lt;&lt;“\n cost Rs”&lt;&lt;cost;</a:t>
            </a:r>
          </a:p>
          <a:p>
            <a:pPr lvl="1">
              <a:buNone/>
            </a:pPr>
            <a:r>
              <a:rPr lang="en-US" sz="1900" b="1" dirty="0" smtClean="0"/>
              <a:t>		}</a:t>
            </a:r>
          </a:p>
          <a:p>
            <a:pPr lvl="1">
              <a:buNone/>
            </a:pPr>
            <a:r>
              <a:rPr lang="en-US" sz="1900" b="1" dirty="0" smtClean="0"/>
              <a:t>};</a:t>
            </a:r>
          </a:p>
          <a:p>
            <a:pPr lvl="1">
              <a:buNone/>
            </a:pPr>
            <a:endParaRPr lang="en-US" dirty="0" smtClean="0"/>
          </a:p>
          <a:p>
            <a:pPr lvl="1">
              <a:buNone/>
            </a:pPr>
            <a:endParaRPr lang="en-US" dirty="0" smtClean="0"/>
          </a:p>
          <a:p>
            <a:pPr lvl="1">
              <a:buNone/>
            </a:pPr>
            <a:endParaRPr lang="en-US" dirty="0"/>
          </a:p>
        </p:txBody>
      </p:sp>
      <p:sp>
        <p:nvSpPr>
          <p:cNvPr id="4" name="Content Placeholder 2"/>
          <p:cNvSpPr txBox="1">
            <a:spLocks/>
          </p:cNvSpPr>
          <p:nvPr/>
        </p:nvSpPr>
        <p:spPr>
          <a:xfrm>
            <a:off x="4953000" y="152400"/>
            <a:ext cx="5334000" cy="6324600"/>
          </a:xfrm>
          <a:prstGeom prst="rect">
            <a:avLst/>
          </a:prstGeom>
        </p:spPr>
        <p:txBody>
          <a:bodyPr vert="horz">
            <a:normAutofit/>
          </a:bodyPr>
          <a:lstStyle/>
          <a:p>
            <a:pPr lvl="1">
              <a:buNone/>
            </a:pPr>
            <a:r>
              <a:rPr lang="en-US" sz="1900" b="1" dirty="0" err="1" smtClean="0"/>
              <a:t>int</a:t>
            </a:r>
            <a:r>
              <a:rPr lang="en-US" sz="1900" b="1" dirty="0" smtClean="0"/>
              <a:t> main()</a:t>
            </a:r>
          </a:p>
          <a:p>
            <a:pPr lvl="1">
              <a:buNone/>
            </a:pPr>
            <a:r>
              <a:rPr lang="en-US" sz="1900" b="1" dirty="0" smtClean="0"/>
              <a:t>{</a:t>
            </a:r>
            <a:endParaRPr lang="en-US" sz="1900" b="1" dirty="0" smtClean="0">
              <a:latin typeface="Times New Roman" pitchFamily="18" charset="0"/>
              <a:cs typeface="Times New Roman" pitchFamily="18" charset="0"/>
            </a:endParaRPr>
          </a:p>
          <a:p>
            <a:pPr lvl="1">
              <a:buNone/>
            </a:pPr>
            <a:r>
              <a:rPr lang="en-US" sz="1900" b="1" dirty="0" smtClean="0">
                <a:latin typeface="Times New Roman" pitchFamily="18" charset="0"/>
                <a:cs typeface="Times New Roman" pitchFamily="18" charset="0"/>
              </a:rPr>
              <a:t>	tube part1;</a:t>
            </a:r>
          </a:p>
          <a:p>
            <a:pPr lvl="1">
              <a:buNone/>
            </a:pPr>
            <a:r>
              <a:rPr lang="en-US" sz="1900" b="1" dirty="0" smtClean="0">
                <a:latin typeface="Times New Roman" pitchFamily="18" charset="0"/>
                <a:cs typeface="Times New Roman" pitchFamily="18" charset="0"/>
              </a:rPr>
              <a:t>	part1.setpart(333,33,639.66);</a:t>
            </a:r>
          </a:p>
          <a:p>
            <a:pPr lvl="1">
              <a:buNone/>
            </a:pPr>
            <a:r>
              <a:rPr lang="en-US" sz="1900" b="1" dirty="0" smtClean="0">
                <a:latin typeface="Times New Roman" pitchFamily="18" charset="0"/>
                <a:cs typeface="Times New Roman" pitchFamily="18" charset="0"/>
              </a:rPr>
              <a:t>	part1.showpart();</a:t>
            </a:r>
          </a:p>
          <a:p>
            <a:pPr lvl="1">
              <a:buNone/>
            </a:pPr>
            <a:r>
              <a:rPr lang="en-US" sz="1900" b="1" dirty="0" smtClean="0"/>
              <a: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8229600" cy="1143000"/>
          </a:xfrm>
        </p:spPr>
        <p:txBody>
          <a:bodyPr>
            <a:normAutofit fontScale="90000"/>
          </a:bodyPr>
          <a:lstStyle/>
          <a:p>
            <a:r>
              <a:rPr lang="en-US" dirty="0" smtClean="0"/>
              <a:t>Returning Values from member functions</a:t>
            </a:r>
            <a:endParaRPr lang="en-US" dirty="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r>
              <a:rPr lang="en-US" dirty="0" smtClean="0"/>
              <a:t>The member functions of a class are like any other ordinary functions with respect to receiving or sending values.</a:t>
            </a:r>
          </a:p>
          <a:p>
            <a:endParaRPr lang="en-US" dirty="0" smtClean="0"/>
          </a:p>
          <a:p>
            <a:endParaRPr lang="en-US" dirty="0" smtClean="0"/>
          </a:p>
          <a:p>
            <a:r>
              <a:rPr lang="en-US" dirty="0" smtClean="0"/>
              <a:t>Write a program that allows the user to enter two distinct numbers and display the one that is greater.</a:t>
            </a:r>
          </a:p>
          <a:p>
            <a:endParaRPr lang="en-US" dirty="0" smtClean="0"/>
          </a:p>
          <a:p>
            <a:r>
              <a:rPr lang="en-US" dirty="0" smtClean="0"/>
              <a:t>Use the feature of classes and </a:t>
            </a:r>
            <a:r>
              <a:rPr lang="en-US" dirty="0" err="1" smtClean="0"/>
              <a:t>objects,and</a:t>
            </a:r>
            <a:r>
              <a:rPr lang="en-US" dirty="0" smtClean="0"/>
              <a:t> the member functions should return the value which is higher.</a:t>
            </a:r>
            <a:endParaRPr lang="en-US"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6629400" cy="6096000"/>
          </a:xfrm>
        </p:spPr>
        <p:txBody>
          <a:bodyPr>
            <a:normAutofit fontScale="92500" lnSpcReduction="10000"/>
          </a:bodyPr>
          <a:lstStyle/>
          <a:p>
            <a:pPr>
              <a:buNone/>
            </a:pPr>
            <a:r>
              <a:rPr lang="en-US" sz="1700" b="1" dirty="0" smtClean="0"/>
              <a:t>#include&lt;</a:t>
            </a:r>
            <a:r>
              <a:rPr lang="en-US" sz="1700" b="1" dirty="0" err="1" smtClean="0"/>
              <a:t>iostream.h</a:t>
            </a:r>
            <a:r>
              <a:rPr lang="en-US" sz="1700" b="1" dirty="0" smtClean="0"/>
              <a:t>&gt;</a:t>
            </a:r>
          </a:p>
          <a:p>
            <a:pPr>
              <a:buNone/>
            </a:pPr>
            <a:r>
              <a:rPr lang="en-US" sz="1700" b="1" dirty="0" smtClean="0"/>
              <a:t>Class sample</a:t>
            </a:r>
          </a:p>
          <a:p>
            <a:pPr>
              <a:buNone/>
            </a:pPr>
            <a:r>
              <a:rPr lang="en-US" sz="1700" b="1" dirty="0" smtClean="0"/>
              <a:t>{</a:t>
            </a:r>
          </a:p>
          <a:p>
            <a:pPr>
              <a:buNone/>
            </a:pPr>
            <a:r>
              <a:rPr lang="en-US" sz="1700" b="1" dirty="0" smtClean="0"/>
              <a:t>      private:</a:t>
            </a:r>
          </a:p>
          <a:p>
            <a:pPr marL="274320" lvl="1" indent="-274320">
              <a:buClr>
                <a:schemeClr val="accent3"/>
              </a:buClr>
              <a:buSzPct val="95000"/>
              <a:buNone/>
            </a:pPr>
            <a:r>
              <a:rPr lang="en-US" sz="1700" b="1" dirty="0" smtClean="0"/>
              <a:t>  	   </a:t>
            </a:r>
            <a:r>
              <a:rPr lang="en-US" sz="1700" b="1" dirty="0" err="1" smtClean="0"/>
              <a:t>int</a:t>
            </a:r>
            <a:r>
              <a:rPr lang="en-US" sz="1700" b="1" dirty="0" smtClean="0"/>
              <a:t> </a:t>
            </a:r>
            <a:r>
              <a:rPr lang="en-US" sz="1700" b="1" dirty="0" err="1" smtClean="0"/>
              <a:t>a,b</a:t>
            </a:r>
            <a:r>
              <a:rPr lang="en-US" sz="1700" b="1" dirty="0" smtClean="0"/>
              <a:t>;</a:t>
            </a:r>
          </a:p>
          <a:p>
            <a:pPr marL="274320" lvl="1" indent="-274320">
              <a:buClr>
                <a:schemeClr val="accent3"/>
              </a:buClr>
              <a:buSzPct val="95000"/>
              <a:buNone/>
            </a:pPr>
            <a:r>
              <a:rPr lang="en-US" sz="1700" b="1" dirty="0" smtClean="0"/>
              <a:t>      Public:</a:t>
            </a:r>
          </a:p>
          <a:p>
            <a:pPr marL="274320" lvl="1" indent="-274320">
              <a:buClr>
                <a:schemeClr val="accent3"/>
              </a:buClr>
              <a:buSzPct val="95000"/>
              <a:buNone/>
            </a:pPr>
            <a:r>
              <a:rPr lang="en-US" sz="1700" b="1" dirty="0" smtClean="0"/>
              <a:t>      void input()</a:t>
            </a:r>
          </a:p>
          <a:p>
            <a:pPr marL="274320" lvl="2" indent="-274320">
              <a:buClr>
                <a:schemeClr val="accent3"/>
              </a:buClr>
              <a:buSzPct val="95000"/>
              <a:buNone/>
            </a:pPr>
            <a:r>
              <a:rPr lang="en-US" sz="1700" b="1" dirty="0" smtClean="0"/>
              <a:t>      {</a:t>
            </a:r>
          </a:p>
          <a:p>
            <a:pPr marL="274320" lvl="2" indent="-274320">
              <a:buClr>
                <a:schemeClr val="accent3"/>
              </a:buClr>
              <a:buSzPct val="95000"/>
              <a:buNone/>
            </a:pPr>
            <a:r>
              <a:rPr lang="en-US" sz="1700" b="1" dirty="0" smtClean="0"/>
              <a:t>		</a:t>
            </a:r>
            <a:r>
              <a:rPr lang="en-US" sz="1700" b="1" dirty="0" err="1" smtClean="0"/>
              <a:t>cout</a:t>
            </a:r>
            <a:r>
              <a:rPr lang="en-US" sz="1700" b="1" dirty="0" smtClean="0"/>
              <a:t>&lt;&lt;“\n Enter number 1”;</a:t>
            </a:r>
          </a:p>
          <a:p>
            <a:pPr marL="274320" lvl="2" indent="-274320">
              <a:buClr>
                <a:schemeClr val="accent3"/>
              </a:buClr>
              <a:buSzPct val="95000"/>
              <a:buNone/>
            </a:pPr>
            <a:r>
              <a:rPr lang="en-US" sz="1700" b="1" dirty="0" smtClean="0"/>
              <a:t>		</a:t>
            </a:r>
            <a:r>
              <a:rPr lang="en-US" sz="1700" b="1" dirty="0" err="1" smtClean="0"/>
              <a:t>cin</a:t>
            </a:r>
            <a:r>
              <a:rPr lang="en-US" sz="1700" b="1" dirty="0" smtClean="0"/>
              <a:t>&gt;&gt;a;</a:t>
            </a:r>
          </a:p>
          <a:p>
            <a:pPr marL="274320" lvl="2" indent="-274320">
              <a:buClr>
                <a:schemeClr val="accent3"/>
              </a:buClr>
              <a:buSzPct val="95000"/>
              <a:buNone/>
            </a:pPr>
            <a:r>
              <a:rPr lang="en-US" sz="1700" b="1" dirty="0" smtClean="0"/>
              <a:t>		</a:t>
            </a:r>
            <a:r>
              <a:rPr lang="en-US" sz="1700" b="1" dirty="0" err="1" smtClean="0"/>
              <a:t>cout</a:t>
            </a:r>
            <a:r>
              <a:rPr lang="en-US" sz="1700" b="1" dirty="0" smtClean="0"/>
              <a:t>&lt;&lt;“Enter second number 2\n”;</a:t>
            </a:r>
          </a:p>
          <a:p>
            <a:pPr marL="274320" lvl="2" indent="-274320">
              <a:buClr>
                <a:schemeClr val="accent3"/>
              </a:buClr>
              <a:buSzPct val="95000"/>
              <a:buNone/>
            </a:pPr>
            <a:r>
              <a:rPr lang="en-US" sz="1700" b="1" dirty="0" smtClean="0"/>
              <a:t>		</a:t>
            </a:r>
            <a:r>
              <a:rPr lang="en-US" sz="1700" b="1" dirty="0" err="1" smtClean="0"/>
              <a:t>cin</a:t>
            </a:r>
            <a:r>
              <a:rPr lang="en-US" sz="1700" b="1" dirty="0" smtClean="0"/>
              <a:t>&gt;&gt;b;</a:t>
            </a:r>
          </a:p>
          <a:p>
            <a:pPr marL="274320" lvl="2" indent="-274320">
              <a:buClr>
                <a:schemeClr val="accent3"/>
              </a:buClr>
              <a:buSzPct val="95000"/>
              <a:buNone/>
            </a:pPr>
            <a:r>
              <a:rPr lang="en-US" sz="1700" b="1" dirty="0" smtClean="0"/>
              <a:t>	  }</a:t>
            </a:r>
          </a:p>
          <a:p>
            <a:pPr marL="274320" lvl="2" indent="-274320">
              <a:buClr>
                <a:schemeClr val="accent3"/>
              </a:buClr>
              <a:buSzPct val="95000"/>
              <a:buNone/>
            </a:pPr>
            <a:r>
              <a:rPr lang="en-US" sz="1700" b="1" dirty="0" smtClean="0"/>
              <a:t>	  </a:t>
            </a:r>
            <a:r>
              <a:rPr lang="en-US" sz="1700" b="1" dirty="0" err="1" smtClean="0"/>
              <a:t>int</a:t>
            </a:r>
            <a:r>
              <a:rPr lang="en-US" sz="1700" b="1" dirty="0" smtClean="0"/>
              <a:t> check()</a:t>
            </a:r>
          </a:p>
          <a:p>
            <a:pPr marL="274320" lvl="2" indent="-274320">
              <a:buClr>
                <a:schemeClr val="accent3"/>
              </a:buClr>
              <a:buSzPct val="95000"/>
              <a:buNone/>
            </a:pPr>
            <a:r>
              <a:rPr lang="en-US" sz="1700" b="1" dirty="0" smtClean="0"/>
              <a:t>	  {</a:t>
            </a:r>
          </a:p>
          <a:p>
            <a:pPr marL="274320" lvl="2" indent="-274320">
              <a:buClr>
                <a:schemeClr val="accent3"/>
              </a:buClr>
              <a:buSzPct val="95000"/>
              <a:buNone/>
            </a:pPr>
            <a:r>
              <a:rPr lang="en-US" sz="1700" b="1" dirty="0" smtClean="0"/>
              <a:t>		if(a&gt;b)</a:t>
            </a:r>
          </a:p>
          <a:p>
            <a:pPr marL="274320" lvl="2" indent="-274320">
              <a:buClr>
                <a:schemeClr val="accent3"/>
              </a:buClr>
              <a:buSzPct val="95000"/>
              <a:buNone/>
            </a:pPr>
            <a:r>
              <a:rPr lang="en-US" sz="1700" b="1" dirty="0" smtClean="0"/>
              <a:t>		return a;</a:t>
            </a:r>
          </a:p>
          <a:p>
            <a:pPr marL="274320" lvl="2" indent="-274320">
              <a:buClr>
                <a:schemeClr val="accent3"/>
              </a:buClr>
              <a:buSzPct val="95000"/>
              <a:buNone/>
            </a:pPr>
            <a:r>
              <a:rPr lang="en-US" sz="1700" b="1" dirty="0" smtClean="0"/>
              <a:t>		else</a:t>
            </a:r>
          </a:p>
          <a:p>
            <a:pPr marL="274320" lvl="2" indent="-274320">
              <a:buClr>
                <a:schemeClr val="accent3"/>
              </a:buClr>
              <a:buSzPct val="95000"/>
              <a:buNone/>
            </a:pPr>
            <a:r>
              <a:rPr lang="en-US" sz="1700" b="1" dirty="0" smtClean="0"/>
              <a:t>		return b;</a:t>
            </a:r>
          </a:p>
          <a:p>
            <a:pPr marL="274320" lvl="2" indent="-274320">
              <a:buClr>
                <a:schemeClr val="accent3"/>
              </a:buClr>
              <a:buSzPct val="95000"/>
              <a:buNone/>
            </a:pPr>
            <a:r>
              <a:rPr lang="en-US" sz="1700" b="1" dirty="0" smtClean="0"/>
              <a:t>	}</a:t>
            </a:r>
          </a:p>
          <a:p>
            <a:pPr marL="274320" lvl="2" indent="-274320">
              <a:buClr>
                <a:schemeClr val="accent3"/>
              </a:buClr>
              <a:buSzPct val="95000"/>
              <a:buNone/>
            </a:pPr>
            <a:r>
              <a:rPr lang="en-US" sz="1700" b="1" dirty="0" smtClean="0"/>
              <a:t>};</a:t>
            </a:r>
          </a:p>
          <a:p>
            <a:pPr marL="274320" lvl="2" indent="-274320">
              <a:buClr>
                <a:schemeClr val="accent3"/>
              </a:buClr>
              <a:buSzPct val="95000"/>
              <a:buNone/>
            </a:pPr>
            <a:endParaRPr lang="en-US" sz="2600" dirty="0" smtClean="0"/>
          </a:p>
          <a:p>
            <a:pPr marL="274320" lvl="2" indent="-274320">
              <a:buClr>
                <a:schemeClr val="accent3"/>
              </a:buClr>
              <a:buSzPct val="95000"/>
              <a:buNone/>
            </a:pPr>
            <a:endParaRPr lang="en-US" sz="2600" dirty="0" smtClean="0"/>
          </a:p>
          <a:p>
            <a:pPr lvl="2"/>
            <a:endParaRPr lang="en-US" dirty="0" smtClean="0"/>
          </a:p>
        </p:txBody>
      </p:sp>
      <p:sp>
        <p:nvSpPr>
          <p:cNvPr id="4" name="Content Placeholder 2"/>
          <p:cNvSpPr txBox="1">
            <a:spLocks/>
          </p:cNvSpPr>
          <p:nvPr/>
        </p:nvSpPr>
        <p:spPr>
          <a:xfrm>
            <a:off x="3810000" y="381000"/>
            <a:ext cx="5943600" cy="6096000"/>
          </a:xfrm>
          <a:prstGeom prst="rect">
            <a:avLst/>
          </a:prstGeom>
        </p:spPr>
        <p:txBody>
          <a:bodyPr vert="horz">
            <a:normAutofit/>
          </a:bodyPr>
          <a:lstStyle/>
          <a:p>
            <a:pPr marL="274320" lvl="2" indent="-274320">
              <a:buClr>
                <a:schemeClr val="accent3"/>
              </a:buClr>
              <a:buSzPct val="95000"/>
              <a:buNone/>
            </a:pPr>
            <a:r>
              <a:rPr lang="en-US" sz="1700" b="1" dirty="0" err="1" smtClean="0"/>
              <a:t>Int</a:t>
            </a:r>
            <a:r>
              <a:rPr lang="en-US" sz="1700" b="1" dirty="0" smtClean="0"/>
              <a:t> main()</a:t>
            </a:r>
          </a:p>
          <a:p>
            <a:pPr marL="274320" lvl="2" indent="-274320">
              <a:buClr>
                <a:schemeClr val="accent3"/>
              </a:buClr>
              <a:buSzPct val="95000"/>
              <a:buNone/>
            </a:pPr>
            <a:r>
              <a:rPr lang="en-US" sz="1700" b="1" dirty="0" smtClean="0"/>
              <a:t>{</a:t>
            </a:r>
          </a:p>
          <a:p>
            <a:pPr marL="274320" lvl="2" indent="-274320">
              <a:buClr>
                <a:schemeClr val="accent3"/>
              </a:buClr>
              <a:buSzPct val="95000"/>
              <a:buNone/>
            </a:pPr>
            <a:r>
              <a:rPr lang="en-US" sz="1700" b="1" dirty="0" smtClean="0"/>
              <a:t>	sample object;</a:t>
            </a:r>
          </a:p>
          <a:p>
            <a:pPr marL="274320" lvl="2" indent="-274320">
              <a:buClr>
                <a:schemeClr val="accent3"/>
              </a:buClr>
              <a:buSzPct val="95000"/>
              <a:buNone/>
            </a:pPr>
            <a:r>
              <a:rPr lang="en-US" sz="1700" b="1" dirty="0" smtClean="0"/>
              <a:t>	</a:t>
            </a:r>
            <a:r>
              <a:rPr lang="en-US" sz="1700" b="1" dirty="0" err="1" smtClean="0"/>
              <a:t>object.input</a:t>
            </a:r>
            <a:r>
              <a:rPr lang="en-US" sz="1700" b="1" dirty="0" smtClean="0"/>
              <a:t>();</a:t>
            </a:r>
          </a:p>
          <a:p>
            <a:pPr marL="274320" lvl="2" indent="-274320">
              <a:buClr>
                <a:schemeClr val="accent3"/>
              </a:buClr>
              <a:buSzPct val="95000"/>
              <a:buNone/>
            </a:pPr>
            <a:r>
              <a:rPr lang="en-US" sz="1700" b="1" dirty="0" smtClean="0"/>
              <a:t>	</a:t>
            </a:r>
            <a:r>
              <a:rPr lang="en-US" sz="1700" b="1" dirty="0" err="1" smtClean="0"/>
              <a:t>cout</a:t>
            </a:r>
            <a:r>
              <a:rPr lang="en-US" sz="1700" b="1" dirty="0" smtClean="0"/>
              <a:t>&lt;&lt;“The higher number is”&lt;&lt;</a:t>
            </a:r>
            <a:r>
              <a:rPr lang="en-US" sz="1700" b="1" dirty="0" err="1" smtClean="0"/>
              <a:t>object.check</a:t>
            </a:r>
            <a:r>
              <a:rPr lang="en-US" sz="1700" b="1" dirty="0" smtClean="0"/>
              <a:t>();</a:t>
            </a:r>
          </a:p>
          <a:p>
            <a:pPr marL="274320" lvl="2" indent="-274320">
              <a:buClr>
                <a:schemeClr val="accent3"/>
              </a:buClr>
              <a:buSzPct val="95000"/>
              <a:buNone/>
            </a:pPr>
            <a:r>
              <a:rPr lang="en-US" sz="1700" b="1" dirty="0" smtClean="0"/>
              <a:t>}</a:t>
            </a:r>
          </a:p>
          <a:p>
            <a:pPr marL="274320" marR="0" lvl="2"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2"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2"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Char char=""/>
              <a:tabLst/>
              <a:defRPr/>
            </a:pP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fontScale="90000"/>
          </a:bodyPr>
          <a:lstStyle/>
          <a:p>
            <a:r>
              <a:rPr lang="en-US" dirty="0" smtClean="0"/>
              <a:t>Defining member functions</a:t>
            </a:r>
            <a:endParaRPr lang="en-IN" dirty="0"/>
          </a:p>
        </p:txBody>
      </p:sp>
      <p:sp>
        <p:nvSpPr>
          <p:cNvPr id="3" name="Content Placeholder 2"/>
          <p:cNvSpPr>
            <a:spLocks noGrp="1"/>
          </p:cNvSpPr>
          <p:nvPr>
            <p:ph idx="1"/>
          </p:nvPr>
        </p:nvSpPr>
        <p:spPr>
          <a:xfrm>
            <a:off x="457200" y="1371600"/>
            <a:ext cx="8229600" cy="4953000"/>
          </a:xfrm>
        </p:spPr>
        <p:txBody>
          <a:bodyPr/>
          <a:lstStyle/>
          <a:p>
            <a:r>
              <a:rPr lang="en-US" dirty="0" smtClean="0"/>
              <a:t>Member functions can be defined in two places</a:t>
            </a:r>
          </a:p>
          <a:p>
            <a:endParaRPr lang="en-US" dirty="0" smtClean="0"/>
          </a:p>
          <a:p>
            <a:endParaRPr lang="en-US" dirty="0" smtClean="0"/>
          </a:p>
          <a:p>
            <a:r>
              <a:rPr lang="en-US" dirty="0" smtClean="0"/>
              <a:t>Outside the class definition</a:t>
            </a:r>
          </a:p>
          <a:p>
            <a:r>
              <a:rPr lang="en-US" dirty="0" smtClean="0"/>
              <a:t>Inside the class definition</a:t>
            </a:r>
          </a:p>
          <a:p>
            <a:endParaRPr lang="en-US" dirty="0" smtClean="0"/>
          </a:p>
          <a:p>
            <a:endParaRPr lang="en-IN"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25112"/>
          </a:xfrm>
        </p:spPr>
        <p:txBody>
          <a:bodyPr/>
          <a:lstStyle/>
          <a:p>
            <a:r>
              <a:rPr lang="en-US" smtClean="0"/>
              <a:t>ARRAYS WITHIN A CLASS</a:t>
            </a:r>
            <a:endParaRPr lang="en-US"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6858000" cy="5943600"/>
          </a:xfrm>
        </p:spPr>
        <p:txBody>
          <a:bodyPr>
            <a:normAutofit fontScale="25000" lnSpcReduction="20000"/>
          </a:bodyPr>
          <a:lstStyle/>
          <a:p>
            <a:pPr>
              <a:buNone/>
            </a:pPr>
            <a:r>
              <a:rPr lang="en-US" sz="5600" b="1" dirty="0" smtClean="0"/>
              <a:t>#include&lt;</a:t>
            </a:r>
            <a:r>
              <a:rPr lang="en-US" sz="5600" b="1" dirty="0" err="1" smtClean="0"/>
              <a:t>iostream</a:t>
            </a:r>
            <a:r>
              <a:rPr lang="en-US" sz="5600" b="1" dirty="0" smtClean="0"/>
              <a:t>&gt;</a:t>
            </a:r>
          </a:p>
          <a:p>
            <a:pPr>
              <a:buNone/>
            </a:pPr>
            <a:r>
              <a:rPr lang="en-US" sz="5600" b="1" dirty="0" smtClean="0"/>
              <a:t>using namespace std;</a:t>
            </a:r>
          </a:p>
          <a:p>
            <a:pPr>
              <a:buNone/>
            </a:pPr>
            <a:r>
              <a:rPr lang="en-US" sz="5600" b="1" dirty="0" smtClean="0"/>
              <a:t>class student</a:t>
            </a:r>
          </a:p>
          <a:p>
            <a:pPr>
              <a:buNone/>
            </a:pPr>
            <a:r>
              <a:rPr lang="en-US" sz="5600" b="1" dirty="0" smtClean="0"/>
              <a:t>{</a:t>
            </a:r>
          </a:p>
          <a:p>
            <a:pPr>
              <a:buNone/>
            </a:pPr>
            <a:r>
              <a:rPr lang="en-US" sz="5600" b="1" dirty="0" smtClean="0"/>
              <a:t>	</a:t>
            </a:r>
            <a:r>
              <a:rPr lang="en-US" sz="5600" b="1" dirty="0" err="1" smtClean="0"/>
              <a:t>int</a:t>
            </a:r>
            <a:r>
              <a:rPr lang="en-US" sz="5600" b="1" dirty="0" smtClean="0"/>
              <a:t> </a:t>
            </a:r>
            <a:r>
              <a:rPr lang="en-US" sz="5600" b="1" dirty="0" err="1" smtClean="0"/>
              <a:t>roll_no</a:t>
            </a:r>
            <a:r>
              <a:rPr lang="en-US" sz="5600" b="1" dirty="0" smtClean="0"/>
              <a:t>;</a:t>
            </a:r>
          </a:p>
          <a:p>
            <a:pPr>
              <a:buNone/>
            </a:pPr>
            <a:r>
              <a:rPr lang="en-US" sz="5600" b="1" dirty="0" smtClean="0"/>
              <a:t>	</a:t>
            </a:r>
            <a:r>
              <a:rPr lang="en-US" sz="5600" b="1" dirty="0" err="1" smtClean="0"/>
              <a:t>int</a:t>
            </a:r>
            <a:r>
              <a:rPr lang="en-US" sz="5600" b="1" dirty="0" smtClean="0"/>
              <a:t> marks[5];</a:t>
            </a:r>
          </a:p>
          <a:p>
            <a:pPr>
              <a:buNone/>
            </a:pPr>
            <a:r>
              <a:rPr lang="en-US" sz="5600" b="1" dirty="0" smtClean="0"/>
              <a:t>	public:</a:t>
            </a:r>
          </a:p>
          <a:p>
            <a:pPr>
              <a:buNone/>
            </a:pPr>
            <a:r>
              <a:rPr lang="en-US" sz="5600" b="1" dirty="0" smtClean="0"/>
              <a:t>	void </a:t>
            </a:r>
            <a:r>
              <a:rPr lang="en-US" sz="5600" b="1" dirty="0" err="1" smtClean="0"/>
              <a:t>getdata</a:t>
            </a:r>
            <a:r>
              <a:rPr lang="en-US" sz="5600" b="1" dirty="0" smtClean="0"/>
              <a:t> ();</a:t>
            </a:r>
          </a:p>
          <a:p>
            <a:pPr>
              <a:buNone/>
            </a:pPr>
            <a:r>
              <a:rPr lang="en-US" sz="5600" b="1" dirty="0" smtClean="0"/>
              <a:t>	void </a:t>
            </a:r>
            <a:r>
              <a:rPr lang="en-US" sz="5600" b="1" dirty="0" err="1" smtClean="0"/>
              <a:t>tot_marks</a:t>
            </a:r>
            <a:r>
              <a:rPr lang="en-US" sz="5600" b="1" dirty="0" smtClean="0"/>
              <a:t> ();</a:t>
            </a:r>
          </a:p>
          <a:p>
            <a:pPr>
              <a:buNone/>
            </a:pPr>
            <a:r>
              <a:rPr lang="en-US" sz="5600" b="1" dirty="0" smtClean="0"/>
              <a:t>};</a:t>
            </a:r>
          </a:p>
          <a:p>
            <a:pPr>
              <a:buNone/>
            </a:pPr>
            <a:r>
              <a:rPr lang="en-US" sz="5600" b="1" dirty="0" smtClean="0"/>
              <a:t>void student :: </a:t>
            </a:r>
            <a:r>
              <a:rPr lang="en-US" sz="5600" b="1" dirty="0" err="1" smtClean="0"/>
              <a:t>getdata</a:t>
            </a:r>
            <a:r>
              <a:rPr lang="en-US" sz="5600" b="1" dirty="0" smtClean="0"/>
              <a:t> ()</a:t>
            </a:r>
          </a:p>
          <a:p>
            <a:pPr>
              <a:buNone/>
            </a:pPr>
            <a:r>
              <a:rPr lang="en-US" sz="5600" b="1" dirty="0" smtClean="0"/>
              <a:t>{</a:t>
            </a:r>
          </a:p>
          <a:p>
            <a:pPr>
              <a:buNone/>
            </a:pPr>
            <a:r>
              <a:rPr lang="en-US" sz="5600" b="1" dirty="0" smtClean="0"/>
              <a:t>	</a:t>
            </a:r>
            <a:r>
              <a:rPr lang="en-US" sz="5600" b="1" dirty="0" err="1" smtClean="0"/>
              <a:t>cout</a:t>
            </a:r>
            <a:r>
              <a:rPr lang="en-US" sz="5600" b="1" dirty="0" smtClean="0"/>
              <a:t>&lt;&lt;"\</a:t>
            </a:r>
            <a:r>
              <a:rPr lang="en-US" sz="5600" b="1" dirty="0" err="1" smtClean="0"/>
              <a:t>nEnter</a:t>
            </a:r>
            <a:r>
              <a:rPr lang="en-US" sz="5600" b="1" dirty="0" smtClean="0"/>
              <a:t> roll no: ";</a:t>
            </a:r>
          </a:p>
          <a:p>
            <a:pPr>
              <a:buNone/>
            </a:pPr>
            <a:r>
              <a:rPr lang="en-US" sz="5600" b="1" dirty="0" smtClean="0"/>
              <a:t>	</a:t>
            </a:r>
            <a:r>
              <a:rPr lang="en-US" sz="5600" b="1" dirty="0" err="1" smtClean="0"/>
              <a:t>cin</a:t>
            </a:r>
            <a:r>
              <a:rPr lang="en-US" sz="5600" b="1" dirty="0" smtClean="0"/>
              <a:t>&gt;&gt;</a:t>
            </a:r>
            <a:r>
              <a:rPr lang="en-US" sz="5600" b="1" dirty="0" err="1" smtClean="0"/>
              <a:t>roll_no</a:t>
            </a:r>
            <a:r>
              <a:rPr lang="en-US" sz="5600" b="1" dirty="0" smtClean="0"/>
              <a:t>;</a:t>
            </a:r>
          </a:p>
          <a:p>
            <a:pPr>
              <a:buNone/>
            </a:pPr>
            <a:r>
              <a:rPr lang="en-US" sz="5600" b="1" dirty="0" smtClean="0"/>
              <a:t>	for(</a:t>
            </a:r>
            <a:r>
              <a:rPr lang="en-US" sz="5600" b="1" dirty="0" err="1" smtClean="0"/>
              <a:t>int</a:t>
            </a:r>
            <a:r>
              <a:rPr lang="en-US" sz="5600" b="1" dirty="0" smtClean="0"/>
              <a:t> </a:t>
            </a:r>
            <a:r>
              <a:rPr lang="en-US" sz="5600" b="1" dirty="0" err="1" smtClean="0"/>
              <a:t>i</a:t>
            </a:r>
            <a:r>
              <a:rPr lang="en-US" sz="5600" b="1" dirty="0" smtClean="0"/>
              <a:t>=0; </a:t>
            </a:r>
            <a:r>
              <a:rPr lang="en-US" sz="5600" b="1" dirty="0" err="1" smtClean="0"/>
              <a:t>i</a:t>
            </a:r>
            <a:r>
              <a:rPr lang="en-US" sz="5600" b="1" dirty="0" smtClean="0"/>
              <a:t>&lt;5; </a:t>
            </a:r>
            <a:r>
              <a:rPr lang="en-US" sz="5600" b="1" dirty="0" err="1" smtClean="0"/>
              <a:t>i</a:t>
            </a:r>
            <a:r>
              <a:rPr lang="en-US" sz="5600" b="1" dirty="0" smtClean="0"/>
              <a:t>++)</a:t>
            </a:r>
          </a:p>
          <a:p>
            <a:pPr>
              <a:buNone/>
            </a:pPr>
            <a:r>
              <a:rPr lang="en-US" sz="5600" b="1" dirty="0" smtClean="0"/>
              <a:t>	{</a:t>
            </a:r>
          </a:p>
          <a:p>
            <a:pPr>
              <a:buNone/>
            </a:pPr>
            <a:r>
              <a:rPr lang="en-US" sz="5600" b="1" dirty="0" smtClean="0"/>
              <a:t>		</a:t>
            </a:r>
            <a:r>
              <a:rPr lang="en-US" sz="5600" b="1" dirty="0" err="1" smtClean="0"/>
              <a:t>cout</a:t>
            </a:r>
            <a:r>
              <a:rPr lang="en-US" sz="5600" b="1" dirty="0" smtClean="0"/>
              <a:t>&lt;&lt;"Enter marks in subject"&lt;&lt;(i+1)&lt;&lt;":";</a:t>
            </a:r>
          </a:p>
          <a:p>
            <a:pPr>
              <a:buNone/>
            </a:pPr>
            <a:r>
              <a:rPr lang="en-US" sz="5600" b="1" dirty="0" smtClean="0"/>
              <a:t>		</a:t>
            </a:r>
            <a:r>
              <a:rPr lang="en-US" sz="5600" b="1" dirty="0" err="1" smtClean="0"/>
              <a:t>cin</a:t>
            </a:r>
            <a:r>
              <a:rPr lang="en-US" sz="5600" b="1" dirty="0" smtClean="0"/>
              <a:t>&gt;&gt;marks[</a:t>
            </a:r>
            <a:r>
              <a:rPr lang="en-US" sz="5600" b="1" dirty="0" err="1" smtClean="0"/>
              <a:t>i</a:t>
            </a:r>
            <a:r>
              <a:rPr lang="en-US" sz="5600" b="1" dirty="0" smtClean="0"/>
              <a:t>];</a:t>
            </a:r>
          </a:p>
          <a:p>
            <a:pPr>
              <a:buNone/>
            </a:pPr>
            <a:r>
              <a:rPr lang="en-US" sz="5600" b="1" dirty="0" smtClean="0"/>
              <a:t>	}</a:t>
            </a:r>
          </a:p>
          <a:p>
            <a:pPr>
              <a:buNone/>
            </a:pPr>
            <a:r>
              <a:rPr lang="en-US" sz="5600" b="1" dirty="0" smtClean="0"/>
              <a:t>}</a:t>
            </a:r>
          </a:p>
          <a:p>
            <a:pPr>
              <a:buNone/>
            </a:pPr>
            <a:endParaRPr lang="en-US" sz="5600" b="1" dirty="0" smtClean="0"/>
          </a:p>
          <a:p>
            <a:pPr>
              <a:buNone/>
            </a:pPr>
            <a:r>
              <a:rPr lang="en-US" sz="5600" b="1" dirty="0" smtClean="0"/>
              <a:t>void student :: </a:t>
            </a:r>
            <a:r>
              <a:rPr lang="en-US" sz="5600" b="1" dirty="0" err="1" smtClean="0"/>
              <a:t>tot_marks</a:t>
            </a:r>
            <a:r>
              <a:rPr lang="en-US" sz="5600" b="1" dirty="0" smtClean="0"/>
              <a:t>() </a:t>
            </a:r>
          </a:p>
          <a:p>
            <a:pPr>
              <a:buNone/>
            </a:pPr>
            <a:r>
              <a:rPr lang="en-US" sz="5600" b="1" dirty="0" smtClean="0"/>
              <a:t>{</a:t>
            </a:r>
          </a:p>
          <a:p>
            <a:pPr>
              <a:buNone/>
            </a:pPr>
            <a:r>
              <a:rPr lang="en-US" sz="5600" b="1" dirty="0" smtClean="0"/>
              <a:t>	</a:t>
            </a:r>
            <a:r>
              <a:rPr lang="en-US" sz="5600" b="1" dirty="0" err="1" smtClean="0"/>
              <a:t>int</a:t>
            </a:r>
            <a:r>
              <a:rPr lang="en-US" sz="5600" b="1" dirty="0" smtClean="0"/>
              <a:t> total=0;</a:t>
            </a:r>
          </a:p>
          <a:p>
            <a:pPr>
              <a:buNone/>
            </a:pPr>
            <a:r>
              <a:rPr lang="en-US" sz="5600" b="1" dirty="0" smtClean="0"/>
              <a:t>	for(</a:t>
            </a:r>
            <a:r>
              <a:rPr lang="en-US" sz="5600" b="1" dirty="0" err="1" smtClean="0"/>
              <a:t>int</a:t>
            </a:r>
            <a:r>
              <a:rPr lang="en-US" sz="5600" b="1" dirty="0" smtClean="0"/>
              <a:t> </a:t>
            </a:r>
            <a:r>
              <a:rPr lang="en-US" sz="5600" b="1" dirty="0" err="1" smtClean="0"/>
              <a:t>i</a:t>
            </a:r>
            <a:r>
              <a:rPr lang="en-US" sz="5600" b="1" dirty="0" smtClean="0"/>
              <a:t>=0; </a:t>
            </a:r>
            <a:r>
              <a:rPr lang="en-US" sz="5600" b="1" dirty="0" err="1" smtClean="0"/>
              <a:t>i</a:t>
            </a:r>
            <a:r>
              <a:rPr lang="en-US" sz="5600" b="1" dirty="0" smtClean="0"/>
              <a:t>&lt;5; </a:t>
            </a:r>
            <a:r>
              <a:rPr lang="en-US" sz="5600" b="1" dirty="0" err="1" smtClean="0"/>
              <a:t>i</a:t>
            </a:r>
            <a:r>
              <a:rPr lang="en-US" sz="5600" b="1" dirty="0" smtClean="0"/>
              <a:t>++)</a:t>
            </a:r>
          </a:p>
          <a:p>
            <a:pPr>
              <a:buNone/>
            </a:pPr>
            <a:r>
              <a:rPr lang="en-US" sz="5600" b="1" dirty="0" smtClean="0"/>
              <a:t>	total+= marks[</a:t>
            </a:r>
            <a:r>
              <a:rPr lang="en-US" sz="5600" b="1" dirty="0" err="1" smtClean="0"/>
              <a:t>i</a:t>
            </a:r>
            <a:r>
              <a:rPr lang="en-US" sz="5600" b="1" dirty="0" smtClean="0"/>
              <a:t>];</a:t>
            </a:r>
          </a:p>
          <a:p>
            <a:pPr>
              <a:buNone/>
            </a:pPr>
            <a:r>
              <a:rPr lang="en-US" sz="5600" b="1" dirty="0" smtClean="0"/>
              <a:t>	</a:t>
            </a:r>
            <a:r>
              <a:rPr lang="en-US" sz="5600" b="1" dirty="0" err="1" smtClean="0"/>
              <a:t>cout</a:t>
            </a:r>
            <a:r>
              <a:rPr lang="en-US" sz="5600" b="1" dirty="0" smtClean="0"/>
              <a:t>&lt;&lt;"\n\</a:t>
            </a:r>
            <a:r>
              <a:rPr lang="en-US" sz="5600" b="1" dirty="0" err="1" smtClean="0"/>
              <a:t>nTotal</a:t>
            </a:r>
            <a:r>
              <a:rPr lang="en-US" sz="5600" b="1" dirty="0" smtClean="0"/>
              <a:t> marks "&lt;&lt;total;</a:t>
            </a:r>
          </a:p>
          <a:p>
            <a:pPr>
              <a:buNone/>
            </a:pPr>
            <a:r>
              <a:rPr lang="en-US" sz="5600" b="1" dirty="0" smtClean="0"/>
              <a:t>}</a:t>
            </a:r>
          </a:p>
          <a:p>
            <a:endParaRPr lang="en-US" dirty="0"/>
          </a:p>
        </p:txBody>
      </p:sp>
      <p:sp>
        <p:nvSpPr>
          <p:cNvPr id="6" name="Rectangle 5"/>
          <p:cNvSpPr/>
          <p:nvPr/>
        </p:nvSpPr>
        <p:spPr>
          <a:xfrm>
            <a:off x="4343400" y="304800"/>
            <a:ext cx="4572000" cy="2031325"/>
          </a:xfrm>
          <a:prstGeom prst="rect">
            <a:avLst/>
          </a:prstGeom>
        </p:spPr>
        <p:txBody>
          <a:bodyPr>
            <a:spAutoFit/>
          </a:bodyPr>
          <a:lstStyle/>
          <a:p>
            <a:pPr>
              <a:buNone/>
            </a:pPr>
            <a:endParaRPr lang="en-US" b="1" dirty="0" smtClean="0"/>
          </a:p>
          <a:p>
            <a:pPr>
              <a:buNone/>
            </a:pPr>
            <a:r>
              <a:rPr lang="en-US" b="1" dirty="0" err="1" smtClean="0"/>
              <a:t>int</a:t>
            </a:r>
            <a:r>
              <a:rPr lang="en-US" b="1" dirty="0" smtClean="0"/>
              <a:t> main()</a:t>
            </a:r>
          </a:p>
          <a:p>
            <a:pPr>
              <a:buNone/>
            </a:pPr>
            <a:r>
              <a:rPr lang="en-US" b="1" dirty="0" smtClean="0"/>
              <a:t>{</a:t>
            </a:r>
          </a:p>
          <a:p>
            <a:pPr>
              <a:buNone/>
            </a:pPr>
            <a:r>
              <a:rPr lang="en-US" b="1" dirty="0" smtClean="0"/>
              <a:t>		student </a:t>
            </a:r>
            <a:r>
              <a:rPr lang="en-US" b="1" dirty="0" err="1" smtClean="0"/>
              <a:t>stu</a:t>
            </a:r>
            <a:r>
              <a:rPr lang="en-US" b="1" dirty="0" smtClean="0"/>
              <a:t>;</a:t>
            </a:r>
          </a:p>
          <a:p>
            <a:pPr>
              <a:buNone/>
            </a:pPr>
            <a:r>
              <a:rPr lang="en-US" b="1" dirty="0" smtClean="0"/>
              <a:t>		</a:t>
            </a:r>
            <a:r>
              <a:rPr lang="en-US" b="1" dirty="0" err="1" smtClean="0"/>
              <a:t>stu.getdata</a:t>
            </a:r>
            <a:r>
              <a:rPr lang="en-US" b="1" dirty="0" smtClean="0"/>
              <a:t>();</a:t>
            </a:r>
          </a:p>
          <a:p>
            <a:pPr>
              <a:buNone/>
            </a:pPr>
            <a:r>
              <a:rPr lang="en-US" b="1" dirty="0" smtClean="0"/>
              <a:t>		</a:t>
            </a:r>
            <a:r>
              <a:rPr lang="en-US" b="1" dirty="0" err="1" smtClean="0"/>
              <a:t>stu.tot_marks</a:t>
            </a:r>
            <a:r>
              <a:rPr lang="en-US" b="1" dirty="0" smtClean="0"/>
              <a:t>();</a:t>
            </a:r>
          </a:p>
          <a:p>
            <a:pPr>
              <a:buNone/>
            </a:pPr>
            <a:r>
              <a:rPr lang="en-US" b="1"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look at Procedure Oriented Programming</a:t>
            </a:r>
            <a:endParaRPr lang="en-US" dirty="0"/>
          </a:p>
        </p:txBody>
      </p:sp>
      <p:sp>
        <p:nvSpPr>
          <p:cNvPr id="3" name="Content Placeholder 2"/>
          <p:cNvSpPr>
            <a:spLocks noGrp="1"/>
          </p:cNvSpPr>
          <p:nvPr>
            <p:ph idx="1"/>
          </p:nvPr>
        </p:nvSpPr>
        <p:spPr/>
        <p:txBody>
          <a:bodyPr/>
          <a:lstStyle/>
          <a:p>
            <a:endParaRPr lang="en-US" dirty="0" smtClean="0"/>
          </a:p>
          <a:p>
            <a:r>
              <a:rPr lang="en-US" dirty="0" smtClean="0"/>
              <a:t>Conventional Programming using high level languages such as </a:t>
            </a:r>
            <a:r>
              <a:rPr lang="en-US" dirty="0" err="1" smtClean="0"/>
              <a:t>cobol,fortran</a:t>
            </a:r>
            <a:r>
              <a:rPr lang="en-US" dirty="0" smtClean="0"/>
              <a:t> and C is commonly known as procedure oriented programming (POP).</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Qualifiers</a:t>
            </a:r>
            <a:endParaRPr lang="en-US" dirty="0"/>
          </a:p>
        </p:txBody>
      </p:sp>
      <p:sp>
        <p:nvSpPr>
          <p:cNvPr id="3" name="Content Placeholder 2"/>
          <p:cNvSpPr>
            <a:spLocks noGrp="1"/>
          </p:cNvSpPr>
          <p:nvPr>
            <p:ph idx="1"/>
          </p:nvPr>
        </p:nvSpPr>
        <p:spPr>
          <a:xfrm>
            <a:off x="457200" y="1371600"/>
            <a:ext cx="8229600" cy="4953000"/>
          </a:xfrm>
        </p:spPr>
        <p:txBody>
          <a:bodyPr/>
          <a:lstStyle/>
          <a:p>
            <a:endParaRPr lang="en-US" dirty="0" smtClean="0"/>
          </a:p>
        </p:txBody>
      </p:sp>
      <p:graphicFrame>
        <p:nvGraphicFramePr>
          <p:cNvPr id="4" name="Table 3"/>
          <p:cNvGraphicFramePr>
            <a:graphicFrameLocks noGrp="1"/>
          </p:cNvGraphicFramePr>
          <p:nvPr/>
        </p:nvGraphicFramePr>
        <p:xfrm>
          <a:off x="1295400" y="1752600"/>
          <a:ext cx="5867400" cy="4297680"/>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1955800">
                  <a:extLst>
                    <a:ext uri="{9D8B030D-6E8A-4147-A177-3AD203B41FA5}">
                      <a16:colId xmlns:a16="http://schemas.microsoft.com/office/drawing/2014/main" val="20001"/>
                    </a:ext>
                  </a:extLst>
                </a:gridCol>
                <a:gridCol w="1955800">
                  <a:extLst>
                    <a:ext uri="{9D8B030D-6E8A-4147-A177-3AD203B41FA5}">
                      <a16:colId xmlns:a16="http://schemas.microsoft.com/office/drawing/2014/main" val="20002"/>
                    </a:ext>
                  </a:extLst>
                </a:gridCol>
              </a:tblGrid>
              <a:tr h="343924">
                <a:tc>
                  <a:txBody>
                    <a:bodyPr/>
                    <a:lstStyle/>
                    <a:p>
                      <a:r>
                        <a:rPr lang="en-US" dirty="0" smtClean="0"/>
                        <a:t>Type</a:t>
                      </a:r>
                      <a:endParaRPr lang="en-US" dirty="0"/>
                    </a:p>
                  </a:txBody>
                  <a:tcPr/>
                </a:tc>
                <a:tc>
                  <a:txBody>
                    <a:bodyPr/>
                    <a:lstStyle/>
                    <a:p>
                      <a:r>
                        <a:rPr lang="en-US" dirty="0" smtClean="0"/>
                        <a:t>Bytes</a:t>
                      </a:r>
                      <a:endParaRPr lang="en-US" dirty="0"/>
                    </a:p>
                  </a:txBody>
                  <a:tcPr/>
                </a:tc>
                <a:tc>
                  <a:txBody>
                    <a:bodyPr/>
                    <a:lstStyle/>
                    <a:p>
                      <a:r>
                        <a:rPr lang="en-US" dirty="0" smtClean="0"/>
                        <a:t>Range</a:t>
                      </a:r>
                      <a:endParaRPr lang="en-US" dirty="0"/>
                    </a:p>
                  </a:txBody>
                  <a:tcPr/>
                </a:tc>
                <a:extLst>
                  <a:ext uri="{0D108BD9-81ED-4DB2-BD59-A6C34878D82A}">
                    <a16:rowId xmlns:a16="http://schemas.microsoft.com/office/drawing/2014/main" val="10000"/>
                  </a:ext>
                </a:extLst>
              </a:tr>
              <a:tr h="343924">
                <a:tc>
                  <a:txBody>
                    <a:bodyPr/>
                    <a:lstStyle/>
                    <a:p>
                      <a:r>
                        <a:rPr lang="en-US" dirty="0" smtClean="0"/>
                        <a:t>Short</a:t>
                      </a:r>
                      <a:endParaRPr lang="en-US" dirty="0"/>
                    </a:p>
                  </a:txBody>
                  <a:tcPr/>
                </a:tc>
                <a:tc>
                  <a:txBody>
                    <a:bodyPr/>
                    <a:lstStyle/>
                    <a:p>
                      <a:r>
                        <a:rPr lang="en-US" dirty="0" smtClean="0"/>
                        <a:t>2</a:t>
                      </a:r>
                      <a:endParaRPr lang="en-US" dirty="0"/>
                    </a:p>
                  </a:txBody>
                  <a:tcPr/>
                </a:tc>
                <a:tc>
                  <a:txBody>
                    <a:bodyPr/>
                    <a:lstStyle/>
                    <a:p>
                      <a:r>
                        <a:rPr lang="en-US" dirty="0" smtClean="0"/>
                        <a:t>-32768 to 32767</a:t>
                      </a:r>
                      <a:endParaRPr lang="en-US" dirty="0"/>
                    </a:p>
                  </a:txBody>
                  <a:tcPr/>
                </a:tc>
                <a:extLst>
                  <a:ext uri="{0D108BD9-81ED-4DB2-BD59-A6C34878D82A}">
                    <a16:rowId xmlns:a16="http://schemas.microsoft.com/office/drawing/2014/main" val="10001"/>
                  </a:ext>
                </a:extLst>
              </a:tr>
              <a:tr h="343924">
                <a:tc>
                  <a:txBody>
                    <a:bodyPr/>
                    <a:lstStyle/>
                    <a:p>
                      <a:r>
                        <a:rPr lang="en-US" dirty="0" smtClean="0"/>
                        <a:t>Unsigned short </a:t>
                      </a:r>
                      <a:r>
                        <a:rPr lang="en-US" dirty="0" err="1" smtClean="0"/>
                        <a:t>int</a:t>
                      </a:r>
                      <a:endParaRPr lang="en-US" dirty="0"/>
                    </a:p>
                  </a:txBody>
                  <a:tcPr/>
                </a:tc>
                <a:tc>
                  <a:txBody>
                    <a:bodyPr/>
                    <a:lstStyle/>
                    <a:p>
                      <a:r>
                        <a:rPr lang="en-US" dirty="0" smtClean="0"/>
                        <a:t>2</a:t>
                      </a:r>
                      <a:endParaRPr lang="en-US" dirty="0"/>
                    </a:p>
                  </a:txBody>
                  <a:tcPr/>
                </a:tc>
                <a:tc>
                  <a:txBody>
                    <a:bodyPr/>
                    <a:lstStyle/>
                    <a:p>
                      <a:r>
                        <a:rPr lang="en-US" dirty="0" smtClean="0"/>
                        <a:t>0 -65,536</a:t>
                      </a:r>
                      <a:endParaRPr lang="en-US" dirty="0"/>
                    </a:p>
                  </a:txBody>
                  <a:tcPr/>
                </a:tc>
                <a:extLst>
                  <a:ext uri="{0D108BD9-81ED-4DB2-BD59-A6C34878D82A}">
                    <a16:rowId xmlns:a16="http://schemas.microsoft.com/office/drawing/2014/main" val="10002"/>
                  </a:ext>
                </a:extLst>
              </a:tr>
              <a:tr h="343924">
                <a:tc>
                  <a:txBody>
                    <a:bodyPr/>
                    <a:lstStyle/>
                    <a:p>
                      <a:r>
                        <a:rPr lang="en-US" dirty="0" smtClean="0"/>
                        <a:t>Unsigned </a:t>
                      </a:r>
                      <a:r>
                        <a:rPr lang="en-US" dirty="0" err="1" smtClean="0"/>
                        <a:t>int</a:t>
                      </a:r>
                      <a:endParaRPr lang="en-US" dirty="0"/>
                    </a:p>
                  </a:txBody>
                  <a:tcPr/>
                </a:tc>
                <a:tc>
                  <a:txBody>
                    <a:bodyPr/>
                    <a:lstStyle/>
                    <a:p>
                      <a:r>
                        <a:rPr lang="en-US" dirty="0" smtClean="0"/>
                        <a:t>2</a:t>
                      </a:r>
                      <a:endParaRPr lang="en-US" dirty="0"/>
                    </a:p>
                  </a:txBody>
                  <a:tcPr/>
                </a:tc>
                <a:tc>
                  <a:txBody>
                    <a:bodyPr/>
                    <a:lstStyle/>
                    <a:p>
                      <a:r>
                        <a:rPr lang="en-US" dirty="0" smtClean="0"/>
                        <a:t>0-&gt;+4,294,967,295</a:t>
                      </a:r>
                      <a:endParaRPr lang="en-US" dirty="0"/>
                    </a:p>
                  </a:txBody>
                  <a:tcPr/>
                </a:tc>
                <a:extLst>
                  <a:ext uri="{0D108BD9-81ED-4DB2-BD59-A6C34878D82A}">
                    <a16:rowId xmlns:a16="http://schemas.microsoft.com/office/drawing/2014/main" val="10003"/>
                  </a:ext>
                </a:extLst>
              </a:tr>
              <a:tr h="593623">
                <a:tc>
                  <a:txBody>
                    <a:bodyPr/>
                    <a:lstStyle/>
                    <a:p>
                      <a:r>
                        <a:rPr lang="en-US" dirty="0" smtClean="0"/>
                        <a:t>Long </a:t>
                      </a:r>
                      <a:r>
                        <a:rPr lang="en-US" dirty="0" err="1" smtClean="0"/>
                        <a:t>int</a:t>
                      </a:r>
                      <a:endParaRPr lang="en-US" dirty="0"/>
                    </a:p>
                  </a:txBody>
                  <a:tcPr/>
                </a:tc>
                <a:tc>
                  <a:txBody>
                    <a:bodyPr/>
                    <a:lstStyle/>
                    <a:p>
                      <a:r>
                        <a:rPr lang="en-US" dirty="0" smtClean="0"/>
                        <a:t>4</a:t>
                      </a:r>
                      <a:endParaRPr lang="en-US" dirty="0"/>
                    </a:p>
                  </a:txBody>
                  <a:tcPr/>
                </a:tc>
                <a:tc>
                  <a:txBody>
                    <a:bodyPr/>
                    <a:lstStyle/>
                    <a:p>
                      <a:r>
                        <a:rPr lang="en-US" dirty="0" smtClean="0"/>
                        <a:t>-2,147,483,648 -&gt;+2,147,483,647</a:t>
                      </a:r>
                      <a:endParaRPr lang="en-US" dirty="0"/>
                    </a:p>
                  </a:txBody>
                  <a:tcPr/>
                </a:tc>
                <a:extLst>
                  <a:ext uri="{0D108BD9-81ED-4DB2-BD59-A6C34878D82A}">
                    <a16:rowId xmlns:a16="http://schemas.microsoft.com/office/drawing/2014/main" val="10004"/>
                  </a:ext>
                </a:extLst>
              </a:tr>
              <a:tr h="343924">
                <a:tc>
                  <a:txBody>
                    <a:bodyPr/>
                    <a:lstStyle/>
                    <a:p>
                      <a:r>
                        <a:rPr lang="en-US" dirty="0" smtClean="0"/>
                        <a:t>Signed char</a:t>
                      </a:r>
                      <a:endParaRPr lang="en-US" dirty="0"/>
                    </a:p>
                  </a:txBody>
                  <a:tcPr/>
                </a:tc>
                <a:tc>
                  <a:txBody>
                    <a:bodyPr/>
                    <a:lstStyle/>
                    <a:p>
                      <a:r>
                        <a:rPr lang="en-US" dirty="0" smtClean="0"/>
                        <a:t>1</a:t>
                      </a:r>
                      <a:endParaRPr lang="en-US" dirty="0"/>
                    </a:p>
                  </a:txBody>
                  <a:tcPr/>
                </a:tc>
                <a:tc>
                  <a:txBody>
                    <a:bodyPr/>
                    <a:lstStyle/>
                    <a:p>
                      <a:r>
                        <a:rPr lang="en-US" dirty="0" smtClean="0"/>
                        <a:t>-128-&gt;+127</a:t>
                      </a:r>
                      <a:endParaRPr lang="en-US" dirty="0"/>
                    </a:p>
                  </a:txBody>
                  <a:tcPr/>
                </a:tc>
                <a:extLst>
                  <a:ext uri="{0D108BD9-81ED-4DB2-BD59-A6C34878D82A}">
                    <a16:rowId xmlns:a16="http://schemas.microsoft.com/office/drawing/2014/main" val="10005"/>
                  </a:ext>
                </a:extLst>
              </a:tr>
              <a:tr h="343924">
                <a:tc>
                  <a:txBody>
                    <a:bodyPr/>
                    <a:lstStyle/>
                    <a:p>
                      <a:r>
                        <a:rPr lang="en-US" dirty="0" smtClean="0"/>
                        <a:t>Unsigned</a:t>
                      </a:r>
                      <a:r>
                        <a:rPr lang="en-US" baseline="0" dirty="0" smtClean="0"/>
                        <a:t> char</a:t>
                      </a:r>
                      <a:endParaRPr lang="en-US" dirty="0"/>
                    </a:p>
                  </a:txBody>
                  <a:tcPr/>
                </a:tc>
                <a:tc>
                  <a:txBody>
                    <a:bodyPr/>
                    <a:lstStyle/>
                    <a:p>
                      <a:r>
                        <a:rPr lang="en-US" dirty="0" smtClean="0"/>
                        <a:t>1</a:t>
                      </a:r>
                      <a:endParaRPr lang="en-US" dirty="0"/>
                    </a:p>
                  </a:txBody>
                  <a:tcPr/>
                </a:tc>
                <a:tc>
                  <a:txBody>
                    <a:bodyPr/>
                    <a:lstStyle/>
                    <a:p>
                      <a:r>
                        <a:rPr lang="en-US" dirty="0" smtClean="0"/>
                        <a:t>0-&gt;+255</a:t>
                      </a:r>
                      <a:endParaRPr lang="en-US" dirty="0"/>
                    </a:p>
                  </a:txBody>
                  <a:tcPr/>
                </a:tc>
                <a:extLst>
                  <a:ext uri="{0D108BD9-81ED-4DB2-BD59-A6C34878D82A}">
                    <a16:rowId xmlns:a16="http://schemas.microsoft.com/office/drawing/2014/main" val="10006"/>
                  </a:ext>
                </a:extLst>
              </a:tr>
              <a:tr h="848032">
                <a:tc>
                  <a:txBody>
                    <a:bodyPr/>
                    <a:lstStyle/>
                    <a:p>
                      <a:r>
                        <a:rPr lang="en-US" dirty="0" smtClean="0"/>
                        <a:t>Long double</a:t>
                      </a:r>
                      <a:endParaRPr lang="en-US" dirty="0"/>
                    </a:p>
                  </a:txBody>
                  <a:tcPr/>
                </a:tc>
                <a:tc>
                  <a:txBody>
                    <a:bodyPr/>
                    <a:lstStyle/>
                    <a:p>
                      <a:r>
                        <a:rPr lang="en-US" dirty="0" smtClean="0"/>
                        <a:t>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3.4</a:t>
                      </a:r>
                      <a:r>
                        <a:rPr kumimoji="0" lang="en-GB" sz="1800" b="0" kern="1200" dirty="0" smtClean="0">
                          <a:solidFill>
                            <a:schemeClr val="dk1"/>
                          </a:solidFill>
                          <a:latin typeface="+mn-lt"/>
                          <a:ea typeface="+mn-ea"/>
                          <a:cs typeface="+mn-cs"/>
                        </a:rPr>
                        <a:t>10</a:t>
                      </a:r>
                      <a:r>
                        <a:rPr kumimoji="0" lang="en-GB" sz="1800" b="0" kern="1200" baseline="30000" dirty="0" smtClean="0">
                          <a:solidFill>
                            <a:schemeClr val="dk1"/>
                          </a:solidFill>
                          <a:latin typeface="+mn-lt"/>
                          <a:ea typeface="+mn-ea"/>
                          <a:cs typeface="+mn-cs"/>
                        </a:rPr>
                        <a:t>-4932</a:t>
                      </a:r>
                      <a:r>
                        <a:rPr kumimoji="0" lang="en-GB" sz="1800" b="0" kern="1200" dirty="0" smtClean="0">
                          <a:solidFill>
                            <a:schemeClr val="dk1"/>
                          </a:solidFill>
                          <a:latin typeface="+mn-lt"/>
                          <a:ea typeface="+mn-ea"/>
                          <a:cs typeface="+mn-cs"/>
                        </a:rPr>
                        <a:t> to 3.4 *10 </a:t>
                      </a:r>
                      <a:r>
                        <a:rPr kumimoji="0" lang="en-GB" sz="1800" b="0" kern="1200" baseline="30000" dirty="0" smtClean="0">
                          <a:solidFill>
                            <a:schemeClr val="dk1"/>
                          </a:solidFill>
                          <a:latin typeface="+mn-lt"/>
                          <a:ea typeface="+mn-ea"/>
                          <a:cs typeface="+mn-cs"/>
                        </a:rPr>
                        <a:t>4932</a:t>
                      </a:r>
                      <a:endParaRPr lang="en-US" b="0" dirty="0" smtClean="0"/>
                    </a:p>
                    <a:p>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Outside the class definition</a:t>
            </a:r>
            <a:endParaRPr lang="en-IN" dirty="0"/>
          </a:p>
        </p:txBody>
      </p:sp>
      <p:sp>
        <p:nvSpPr>
          <p:cNvPr id="3" name="Content Placeholder 2"/>
          <p:cNvSpPr>
            <a:spLocks noGrp="1"/>
          </p:cNvSpPr>
          <p:nvPr>
            <p:ph idx="1"/>
          </p:nvPr>
        </p:nvSpPr>
        <p:spPr>
          <a:xfrm>
            <a:off x="457200" y="1219200"/>
            <a:ext cx="8229600" cy="5105400"/>
          </a:xfrm>
        </p:spPr>
        <p:txBody>
          <a:bodyPr/>
          <a:lstStyle/>
          <a:p>
            <a:r>
              <a:rPr lang="en-US" dirty="0" smtClean="0"/>
              <a:t>Member functions that are declared inside a class have to be defined separately outside the class.</a:t>
            </a:r>
          </a:p>
          <a:p>
            <a:endParaRPr lang="en-US" dirty="0" smtClean="0"/>
          </a:p>
          <a:p>
            <a:r>
              <a:rPr lang="en-US" dirty="0" smtClean="0"/>
              <a:t>An important difference between member function and normal function is that member function incorporates a </a:t>
            </a:r>
            <a:r>
              <a:rPr lang="en-US" i="1" dirty="0" smtClean="0">
                <a:solidFill>
                  <a:srgbClr val="FF0000"/>
                </a:solidFill>
              </a:rPr>
              <a:t>membership identity label</a:t>
            </a:r>
            <a:r>
              <a:rPr lang="en-US" dirty="0" smtClean="0"/>
              <a:t> in the header.</a:t>
            </a:r>
          </a:p>
          <a:p>
            <a:pPr>
              <a:buNone/>
            </a:pPr>
            <a:endParaRPr lang="en-US" dirty="0" smtClean="0"/>
          </a:p>
          <a:p>
            <a:r>
              <a:rPr lang="en-US" dirty="0" smtClean="0"/>
              <a:t>This label tells the compiler which </a:t>
            </a:r>
            <a:r>
              <a:rPr lang="en-US" sz="4400" b="1" dirty="0" smtClean="0">
                <a:solidFill>
                  <a:srgbClr val="FF0000"/>
                </a:solidFill>
              </a:rPr>
              <a:t>class</a:t>
            </a:r>
            <a:r>
              <a:rPr lang="en-US" dirty="0" smtClean="0"/>
              <a:t> the </a:t>
            </a:r>
            <a:r>
              <a:rPr lang="en-US" sz="4400" b="1" dirty="0" smtClean="0">
                <a:solidFill>
                  <a:srgbClr val="FF0000"/>
                </a:solidFill>
              </a:rPr>
              <a:t>function</a:t>
            </a:r>
            <a:r>
              <a:rPr lang="en-US" dirty="0" smtClean="0"/>
              <a:t> belongs to.</a:t>
            </a:r>
          </a:p>
          <a:p>
            <a:endParaRPr lang="en-IN"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General form of member function definition</a:t>
            </a:r>
            <a:endParaRPr lang="en-IN" dirty="0"/>
          </a:p>
        </p:txBody>
      </p:sp>
      <p:sp>
        <p:nvSpPr>
          <p:cNvPr id="3" name="Content Placeholder 2"/>
          <p:cNvSpPr>
            <a:spLocks noGrp="1"/>
          </p:cNvSpPr>
          <p:nvPr>
            <p:ph idx="1"/>
          </p:nvPr>
        </p:nvSpPr>
        <p:spPr>
          <a:xfrm>
            <a:off x="457200" y="1447800"/>
            <a:ext cx="8229600" cy="4876800"/>
          </a:xfrm>
        </p:spPr>
        <p:txBody>
          <a:bodyPr/>
          <a:lstStyle/>
          <a:p>
            <a:endParaRPr lang="en-US" dirty="0" smtClean="0"/>
          </a:p>
          <a:p>
            <a:endParaRPr lang="en-US" dirty="0" smtClean="0"/>
          </a:p>
          <a:p>
            <a:r>
              <a:rPr lang="en-US" sz="2000" dirty="0" smtClean="0"/>
              <a:t>Return –type </a:t>
            </a:r>
            <a:r>
              <a:rPr lang="en-US" sz="2000" b="1" dirty="0" smtClean="0">
                <a:solidFill>
                  <a:srgbClr val="FF0000"/>
                </a:solidFill>
              </a:rPr>
              <a:t>class-name :: </a:t>
            </a:r>
            <a:r>
              <a:rPr lang="en-US" sz="2000" dirty="0" smtClean="0"/>
              <a:t>function-name(argument-declaration) </a:t>
            </a:r>
          </a:p>
          <a:p>
            <a:r>
              <a:rPr lang="en-US" sz="2000" dirty="0" smtClean="0"/>
              <a:t>{</a:t>
            </a:r>
          </a:p>
          <a:p>
            <a:r>
              <a:rPr lang="en-US" sz="2000" dirty="0" smtClean="0"/>
              <a:t>Function body </a:t>
            </a:r>
          </a:p>
          <a:p>
            <a:r>
              <a:rPr lang="en-US" sz="2000" dirty="0" smtClean="0"/>
              <a:t>}</a:t>
            </a:r>
            <a:endParaRPr lang="en-IN" sz="2000" dirty="0" smtClean="0"/>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en-US" i="1" dirty="0" smtClean="0">
                <a:solidFill>
                  <a:srgbClr val="FF0000"/>
                </a:solidFill>
              </a:rPr>
              <a:t>Member-functions have special characteristics</a:t>
            </a:r>
          </a:p>
          <a:p>
            <a:endParaRPr lang="en-US" dirty="0" smtClean="0"/>
          </a:p>
          <a:p>
            <a:r>
              <a:rPr lang="en-US" dirty="0" smtClean="0"/>
              <a:t>Several different classes can use the same function name .The membership label will resolve their scope.</a:t>
            </a:r>
          </a:p>
          <a:p>
            <a:endParaRPr lang="en-US" dirty="0" smtClean="0"/>
          </a:p>
          <a:p>
            <a:r>
              <a:rPr lang="en-US" dirty="0" smtClean="0"/>
              <a:t>Member functions can access the private data of a class.</a:t>
            </a:r>
          </a:p>
          <a:p>
            <a:endParaRPr lang="en-US" dirty="0" smtClean="0"/>
          </a:p>
          <a:p>
            <a:r>
              <a:rPr lang="en-US" dirty="0" smtClean="0"/>
              <a:t>A member function can call another member function directly.</a:t>
            </a:r>
            <a:endParaRPr lang="en-IN" dirty="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dirty="0" smtClean="0"/>
              <a:t>Inside the class definition</a:t>
            </a:r>
            <a:endParaRPr lang="en-IN" dirty="0"/>
          </a:p>
        </p:txBody>
      </p:sp>
      <p:sp>
        <p:nvSpPr>
          <p:cNvPr id="3" name="Content Placeholder 2"/>
          <p:cNvSpPr>
            <a:spLocks noGrp="1"/>
          </p:cNvSpPr>
          <p:nvPr>
            <p:ph idx="1"/>
          </p:nvPr>
        </p:nvSpPr>
        <p:spPr>
          <a:xfrm>
            <a:off x="457200" y="1524000"/>
            <a:ext cx="8229600" cy="4800600"/>
          </a:xfrm>
        </p:spPr>
        <p:txBody>
          <a:bodyPr/>
          <a:lstStyle/>
          <a:p>
            <a:r>
              <a:rPr lang="en-US" dirty="0" smtClean="0"/>
              <a:t>Another way of defining member function is to replace the function declaration by the actual function definition inside the class.</a:t>
            </a:r>
          </a:p>
          <a:p>
            <a:endParaRPr lang="en-US" dirty="0" smtClean="0"/>
          </a:p>
          <a:p>
            <a:endParaRPr lang="en-IN" dirty="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85000" lnSpcReduction="20000"/>
          </a:bodyPr>
          <a:lstStyle/>
          <a:p>
            <a:r>
              <a:rPr lang="en-US" dirty="0" smtClean="0"/>
              <a:t>Class item</a:t>
            </a:r>
          </a:p>
          <a:p>
            <a:r>
              <a:rPr lang="en-US" dirty="0" smtClean="0"/>
              <a:t>{</a:t>
            </a:r>
          </a:p>
          <a:p>
            <a:pPr lvl="1"/>
            <a:r>
              <a:rPr lang="en-US" dirty="0" err="1" smtClean="0"/>
              <a:t>Int</a:t>
            </a:r>
            <a:r>
              <a:rPr lang="en-US" dirty="0" smtClean="0"/>
              <a:t> number;</a:t>
            </a:r>
          </a:p>
          <a:p>
            <a:pPr lvl="1"/>
            <a:r>
              <a:rPr lang="en-US" dirty="0" smtClean="0"/>
              <a:t>Float cost;</a:t>
            </a:r>
          </a:p>
          <a:p>
            <a:pPr lvl="1"/>
            <a:endParaRPr lang="en-US" dirty="0" smtClean="0"/>
          </a:p>
          <a:p>
            <a:r>
              <a:rPr lang="en-US" dirty="0" smtClean="0"/>
              <a:t>Public:</a:t>
            </a:r>
          </a:p>
          <a:p>
            <a:endParaRPr lang="en-US" dirty="0" smtClean="0"/>
          </a:p>
          <a:p>
            <a:r>
              <a:rPr lang="en-US" dirty="0" smtClean="0"/>
              <a:t>Void </a:t>
            </a:r>
            <a:r>
              <a:rPr lang="en-US" dirty="0" err="1" smtClean="0"/>
              <a:t>getdata</a:t>
            </a:r>
            <a:r>
              <a:rPr lang="en-US" dirty="0" smtClean="0"/>
              <a:t>(</a:t>
            </a:r>
            <a:r>
              <a:rPr lang="en-US" dirty="0" err="1" smtClean="0"/>
              <a:t>int</a:t>
            </a:r>
            <a:r>
              <a:rPr lang="en-US" dirty="0" smtClean="0"/>
              <a:t> </a:t>
            </a:r>
            <a:r>
              <a:rPr lang="en-US" dirty="0" err="1" smtClean="0"/>
              <a:t>a,float</a:t>
            </a:r>
            <a:r>
              <a:rPr lang="en-US" dirty="0" smtClean="0"/>
              <a:t> b); 		</a:t>
            </a:r>
            <a:r>
              <a:rPr lang="en-US" i="1" dirty="0" smtClean="0">
                <a:solidFill>
                  <a:srgbClr val="FF0000"/>
                </a:solidFill>
              </a:rPr>
              <a:t>//declaration </a:t>
            </a:r>
          </a:p>
          <a:p>
            <a:endParaRPr lang="en-US" i="1" dirty="0" smtClean="0">
              <a:solidFill>
                <a:srgbClr val="FF0000"/>
              </a:solidFill>
            </a:endParaRPr>
          </a:p>
          <a:p>
            <a:r>
              <a:rPr lang="en-US" dirty="0" smtClean="0"/>
              <a:t>Void </a:t>
            </a:r>
            <a:r>
              <a:rPr lang="en-US" dirty="0" err="1" smtClean="0"/>
              <a:t>putdata</a:t>
            </a:r>
            <a:r>
              <a:rPr lang="en-US" dirty="0" smtClean="0"/>
              <a:t>()			</a:t>
            </a:r>
            <a:r>
              <a:rPr lang="en-US" i="1" dirty="0" smtClean="0">
                <a:solidFill>
                  <a:srgbClr val="FF0000"/>
                </a:solidFill>
              </a:rPr>
              <a:t>//definition inside the class</a:t>
            </a:r>
          </a:p>
          <a:p>
            <a:pPr lvl="1"/>
            <a:r>
              <a:rPr lang="en-US" dirty="0" smtClean="0"/>
              <a:t>{</a:t>
            </a:r>
          </a:p>
          <a:p>
            <a:pPr lvl="1"/>
            <a:endParaRPr lang="en-US" dirty="0" smtClean="0"/>
          </a:p>
          <a:p>
            <a:pPr lvl="1"/>
            <a:r>
              <a:rPr lang="en-US" dirty="0" err="1" smtClean="0"/>
              <a:t>Cout</a:t>
            </a:r>
            <a:r>
              <a:rPr lang="en-US" dirty="0" smtClean="0"/>
              <a:t>&lt;&lt;number&lt;&lt;“\n”;</a:t>
            </a:r>
          </a:p>
          <a:p>
            <a:pPr lvl="1"/>
            <a:r>
              <a:rPr lang="en-US" dirty="0" err="1" smtClean="0"/>
              <a:t>Cout</a:t>
            </a:r>
            <a:r>
              <a:rPr lang="en-US" dirty="0" smtClean="0"/>
              <a:t>&lt;&lt;cost&lt;&lt;“\n”;</a:t>
            </a:r>
          </a:p>
          <a:p>
            <a:endParaRPr lang="en-US" dirty="0" smtClean="0"/>
          </a:p>
          <a:p>
            <a:pPr lvl="1"/>
            <a:r>
              <a:rPr lang="en-US" dirty="0" smtClean="0"/>
              <a:t>}</a:t>
            </a:r>
          </a:p>
          <a:p>
            <a:r>
              <a:rPr lang="en-US" dirty="0" smtClean="0"/>
              <a:t>};</a:t>
            </a:r>
            <a:endParaRPr lang="en-IN"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US" dirty="0" smtClean="0"/>
              <a:t>When a function is defined inside a </a:t>
            </a:r>
            <a:r>
              <a:rPr lang="en-US" dirty="0" err="1" smtClean="0"/>
              <a:t>class,it</a:t>
            </a:r>
            <a:r>
              <a:rPr lang="en-US" dirty="0" smtClean="0"/>
              <a:t> is treated as an </a:t>
            </a:r>
            <a:r>
              <a:rPr lang="en-US" b="1" dirty="0" smtClean="0">
                <a:solidFill>
                  <a:srgbClr val="FF0000"/>
                </a:solidFill>
              </a:rPr>
              <a:t>inline function.</a:t>
            </a:r>
          </a:p>
          <a:p>
            <a:endParaRPr lang="en-US" b="1" dirty="0" smtClean="0">
              <a:solidFill>
                <a:srgbClr val="FF0000"/>
              </a:solidFill>
            </a:endParaRPr>
          </a:p>
          <a:p>
            <a:endParaRPr lang="en-US" b="1" dirty="0" smtClean="0">
              <a:solidFill>
                <a:srgbClr val="FF0000"/>
              </a:solidFill>
            </a:endParaRPr>
          </a:p>
          <a:p>
            <a:r>
              <a:rPr lang="en-US" dirty="0" smtClean="0"/>
              <a:t>Normally all small functions are defined inside the class definition.</a:t>
            </a:r>
            <a:endParaRPr lang="en-IN" dirty="0" smtClean="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US" dirty="0" smtClean="0"/>
              <a:t>A private member function can only be called by another function that is member of its class.</a:t>
            </a:r>
          </a:p>
          <a:p>
            <a:endParaRPr lang="en-US" dirty="0" smtClean="0"/>
          </a:p>
          <a:p>
            <a:r>
              <a:rPr lang="en-US" dirty="0" smtClean="0"/>
              <a:t>Even an object cannot invoke a private function using the dot operator.</a:t>
            </a:r>
            <a:endParaRPr lang="en-US" dirty="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143000"/>
          </a:xfrm>
        </p:spPr>
        <p:txBody>
          <a:bodyPr>
            <a:normAutofit fontScale="90000"/>
          </a:bodyPr>
          <a:lstStyle/>
          <a:p>
            <a:r>
              <a:rPr lang="en-US" sz="5400" u="sng" dirty="0" smtClean="0">
                <a:solidFill>
                  <a:srgbClr val="002060"/>
                </a:solidFill>
              </a:rPr>
              <a:t>Nesting of members functions</a:t>
            </a:r>
            <a:br>
              <a:rPr lang="en-US" sz="5400" u="sng" dirty="0" smtClean="0">
                <a:solidFill>
                  <a:srgbClr val="002060"/>
                </a:solidFill>
              </a:rPr>
            </a:br>
            <a:endParaRPr lang="en-US" dirty="0">
              <a:solidFill>
                <a:srgbClr val="002060"/>
              </a:solidFill>
            </a:endParaRPr>
          </a:p>
        </p:txBody>
      </p:sp>
      <p:sp>
        <p:nvSpPr>
          <p:cNvPr id="3" name="Content Placeholder 2"/>
          <p:cNvSpPr>
            <a:spLocks noGrp="1"/>
          </p:cNvSpPr>
          <p:nvPr>
            <p:ph idx="1"/>
          </p:nvPr>
        </p:nvSpPr>
        <p:spPr/>
        <p:txBody>
          <a:bodyPr/>
          <a:lstStyle/>
          <a:p>
            <a:pPr>
              <a:lnSpc>
                <a:spcPct val="150000"/>
              </a:lnSpc>
              <a:spcBef>
                <a:spcPct val="50000"/>
              </a:spcBef>
            </a:pPr>
            <a:r>
              <a:rPr lang="en-US" sz="2400" dirty="0" smtClean="0"/>
              <a:t>When a member function is called by another member function of the same class , it is called Nesting of members functions.</a:t>
            </a:r>
          </a:p>
          <a:p>
            <a:pPr>
              <a:lnSpc>
                <a:spcPct val="150000"/>
              </a:lnSpc>
              <a:spcBef>
                <a:spcPct val="50000"/>
              </a:spcBef>
            </a:pPr>
            <a:endParaRPr lang="en-US" sz="2400" dirty="0" smtClean="0"/>
          </a:p>
          <a:p>
            <a:endParaRPr lang="en-US"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228600" y="609600"/>
            <a:ext cx="4038600" cy="5715000"/>
          </a:xfrm>
        </p:spPr>
        <p:txBody>
          <a:bodyPr/>
          <a:lstStyle/>
          <a:p>
            <a:pPr eaLnBrk="1" hangingPunct="1">
              <a:lnSpc>
                <a:spcPct val="80000"/>
              </a:lnSpc>
              <a:buFontTx/>
              <a:buNone/>
            </a:pPr>
            <a:r>
              <a:rPr lang="en-US" sz="2400" dirty="0" smtClean="0"/>
              <a:t>class nesting</a:t>
            </a:r>
          </a:p>
          <a:p>
            <a:pPr eaLnBrk="1" hangingPunct="1">
              <a:lnSpc>
                <a:spcPct val="80000"/>
              </a:lnSpc>
              <a:buFontTx/>
              <a:buNone/>
            </a:pPr>
            <a:r>
              <a:rPr lang="en-US" sz="2400" dirty="0" smtClean="0"/>
              <a:t>{</a:t>
            </a:r>
          </a:p>
          <a:p>
            <a:pPr eaLnBrk="1" hangingPunct="1">
              <a:lnSpc>
                <a:spcPct val="80000"/>
              </a:lnSpc>
              <a:buFontTx/>
              <a:buNone/>
            </a:pPr>
            <a:r>
              <a:rPr lang="en-US" sz="2400" dirty="0" smtClean="0"/>
              <a:t>private:</a:t>
            </a:r>
          </a:p>
          <a:p>
            <a:pPr eaLnBrk="1" hangingPunct="1">
              <a:lnSpc>
                <a:spcPct val="80000"/>
              </a:lnSpc>
              <a:buFontTx/>
              <a:buNone/>
            </a:pPr>
            <a:r>
              <a:rPr lang="en-US" sz="2400" dirty="0" err="1" smtClean="0"/>
              <a:t>int</a:t>
            </a:r>
            <a:r>
              <a:rPr lang="en-US" sz="2400" dirty="0" smtClean="0"/>
              <a:t> </a:t>
            </a:r>
            <a:r>
              <a:rPr lang="en-US" sz="2400" dirty="0" err="1" smtClean="0"/>
              <a:t>m,n</a:t>
            </a:r>
            <a:r>
              <a:rPr lang="en-US" sz="2400" dirty="0" smtClean="0"/>
              <a:t>;</a:t>
            </a:r>
          </a:p>
          <a:p>
            <a:pPr eaLnBrk="1" hangingPunct="1">
              <a:lnSpc>
                <a:spcPct val="80000"/>
              </a:lnSpc>
              <a:buFontTx/>
              <a:buNone/>
            </a:pPr>
            <a:r>
              <a:rPr lang="en-US" sz="2400" dirty="0" smtClean="0"/>
              <a:t>public:</a:t>
            </a:r>
          </a:p>
          <a:p>
            <a:pPr eaLnBrk="1" hangingPunct="1">
              <a:lnSpc>
                <a:spcPct val="80000"/>
              </a:lnSpc>
              <a:buFontTx/>
              <a:buNone/>
            </a:pPr>
            <a:r>
              <a:rPr lang="en-US" sz="2400" dirty="0" smtClean="0"/>
              <a:t>void input();</a:t>
            </a:r>
          </a:p>
          <a:p>
            <a:pPr eaLnBrk="1" hangingPunct="1">
              <a:lnSpc>
                <a:spcPct val="80000"/>
              </a:lnSpc>
              <a:buFontTx/>
              <a:buNone/>
            </a:pPr>
            <a:r>
              <a:rPr lang="en-US" sz="2400" dirty="0" smtClean="0"/>
              <a:t>void display();</a:t>
            </a:r>
          </a:p>
          <a:p>
            <a:pPr eaLnBrk="1" hangingPunct="1">
              <a:lnSpc>
                <a:spcPct val="80000"/>
              </a:lnSpc>
              <a:buFontTx/>
              <a:buNone/>
            </a:pPr>
            <a:r>
              <a:rPr lang="en-US" sz="2400" dirty="0" err="1" smtClean="0"/>
              <a:t>int</a:t>
            </a:r>
            <a:r>
              <a:rPr lang="en-US" sz="2400" dirty="0" smtClean="0"/>
              <a:t> largest();</a:t>
            </a:r>
          </a:p>
          <a:p>
            <a:pPr eaLnBrk="1" hangingPunct="1">
              <a:lnSpc>
                <a:spcPct val="80000"/>
              </a:lnSpc>
              <a:buFontTx/>
              <a:buNone/>
            </a:pPr>
            <a:r>
              <a:rPr lang="en-US" sz="2400" dirty="0" smtClean="0"/>
              <a:t>};</a:t>
            </a:r>
          </a:p>
          <a:p>
            <a:pPr eaLnBrk="1" hangingPunct="1">
              <a:lnSpc>
                <a:spcPct val="80000"/>
              </a:lnSpc>
              <a:buFontTx/>
              <a:buNone/>
            </a:pPr>
            <a:r>
              <a:rPr lang="en-US" sz="2400" dirty="0" smtClean="0"/>
              <a:t>void nesting::input()</a:t>
            </a:r>
          </a:p>
          <a:p>
            <a:pPr eaLnBrk="1" hangingPunct="1">
              <a:lnSpc>
                <a:spcPct val="80000"/>
              </a:lnSpc>
              <a:buFontTx/>
              <a:buNone/>
            </a:pPr>
            <a:r>
              <a:rPr lang="en-US" sz="2400" dirty="0" smtClean="0"/>
              <a:t>{</a:t>
            </a:r>
          </a:p>
          <a:p>
            <a:pPr eaLnBrk="1" hangingPunct="1">
              <a:lnSpc>
                <a:spcPct val="80000"/>
              </a:lnSpc>
              <a:buFontTx/>
              <a:buNone/>
            </a:pPr>
            <a:r>
              <a:rPr lang="en-US" sz="2400" dirty="0" err="1" smtClean="0"/>
              <a:t>cout</a:t>
            </a:r>
            <a:r>
              <a:rPr lang="en-US" sz="2400" dirty="0" smtClean="0"/>
              <a:t>&lt;&lt;"input the </a:t>
            </a:r>
            <a:r>
              <a:rPr lang="en-US" sz="2400" dirty="0" err="1" smtClean="0"/>
              <a:t>vaues</a:t>
            </a:r>
            <a:r>
              <a:rPr lang="en-US" sz="2400" dirty="0" smtClean="0"/>
              <a:t>”</a:t>
            </a:r>
          </a:p>
          <a:p>
            <a:pPr eaLnBrk="1" hangingPunct="1">
              <a:lnSpc>
                <a:spcPct val="80000"/>
              </a:lnSpc>
              <a:buFontTx/>
              <a:buNone/>
            </a:pPr>
            <a:r>
              <a:rPr lang="en-US" sz="2400" dirty="0" err="1" smtClean="0"/>
              <a:t>cin</a:t>
            </a:r>
            <a:r>
              <a:rPr lang="en-US" sz="2400" dirty="0" smtClean="0"/>
              <a:t>&gt;&gt;m&gt;&gt;n;</a:t>
            </a:r>
          </a:p>
          <a:p>
            <a:pPr eaLnBrk="1" hangingPunct="1">
              <a:lnSpc>
                <a:spcPct val="80000"/>
              </a:lnSpc>
              <a:buFontTx/>
              <a:buNone/>
            </a:pPr>
            <a:r>
              <a:rPr lang="en-US" sz="2400" dirty="0" smtClean="0"/>
              <a:t>}</a:t>
            </a:r>
          </a:p>
          <a:p>
            <a:pPr eaLnBrk="1" hangingPunct="1">
              <a:lnSpc>
                <a:spcPct val="80000"/>
              </a:lnSpc>
              <a:buFontTx/>
              <a:buNone/>
            </a:pPr>
            <a:endParaRPr lang="en-US" sz="2400" dirty="0" smtClean="0"/>
          </a:p>
        </p:txBody>
      </p:sp>
      <p:sp>
        <p:nvSpPr>
          <p:cNvPr id="5" name="Rectangle 4"/>
          <p:cNvSpPr txBox="1">
            <a:spLocks noChangeArrowheads="1"/>
          </p:cNvSpPr>
          <p:nvPr/>
        </p:nvSpPr>
        <p:spPr>
          <a:xfrm>
            <a:off x="4876800" y="0"/>
            <a:ext cx="4038600" cy="6629400"/>
          </a:xfrm>
          <a:prstGeom prst="rect">
            <a:avLst/>
          </a:prstGeom>
        </p:spPr>
        <p:txBody>
          <a:bodyPr/>
          <a:lstStyle/>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nesting::largest()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if(m&gt;n)</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return(m);</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else</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return(n);</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void nesting::display()</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&lt;&lt;"the largest among the m and n is"&lt;&lt;largest();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intmain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nesting s;</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s.input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s.display</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Tx/>
              <a:buNone/>
              <a:tabLst/>
              <a:defRPr/>
            </a:pPr>
            <a:endParaRPr kumimoji="0" lang="en-US" sz="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Arrays Of Objects</a:t>
            </a:r>
            <a:endParaRPr lang="en-IN" dirty="0"/>
          </a:p>
        </p:txBody>
      </p:sp>
      <p:sp>
        <p:nvSpPr>
          <p:cNvPr id="3" name="Content Placeholder 2"/>
          <p:cNvSpPr>
            <a:spLocks noGrp="1"/>
          </p:cNvSpPr>
          <p:nvPr>
            <p:ph idx="1"/>
          </p:nvPr>
        </p:nvSpPr>
        <p:spPr>
          <a:xfrm>
            <a:off x="457200" y="1219200"/>
            <a:ext cx="8229600" cy="5105400"/>
          </a:xfrm>
        </p:spPr>
        <p:txBody>
          <a:bodyPr/>
          <a:lstStyle/>
          <a:p>
            <a:r>
              <a:rPr lang="en-IN" dirty="0" smtClean="0"/>
              <a:t>Consider the following Example</a:t>
            </a:r>
          </a:p>
          <a:p>
            <a:endParaRPr lang="en-IN" dirty="0" smtClean="0"/>
          </a:p>
          <a:p>
            <a:pPr>
              <a:buNone/>
            </a:pPr>
            <a:r>
              <a:rPr lang="en-IN" dirty="0" smtClean="0"/>
              <a:t>	 class employee</a:t>
            </a:r>
          </a:p>
          <a:p>
            <a:pPr lvl="1">
              <a:buNone/>
            </a:pPr>
            <a:r>
              <a:rPr lang="en-IN" sz="1800" dirty="0" smtClean="0"/>
              <a:t>{</a:t>
            </a:r>
          </a:p>
          <a:p>
            <a:pPr lvl="2">
              <a:buNone/>
            </a:pPr>
            <a:r>
              <a:rPr lang="en-IN" dirty="0" smtClean="0"/>
              <a:t>char name[30];</a:t>
            </a:r>
          </a:p>
          <a:p>
            <a:pPr lvl="2">
              <a:buNone/>
            </a:pPr>
            <a:r>
              <a:rPr lang="en-IN" dirty="0" smtClean="0"/>
              <a:t>float age;</a:t>
            </a:r>
          </a:p>
          <a:p>
            <a:pPr lvl="2">
              <a:buNone/>
            </a:pPr>
            <a:r>
              <a:rPr lang="en-IN" dirty="0" smtClean="0"/>
              <a:t>public:</a:t>
            </a:r>
          </a:p>
          <a:p>
            <a:pPr lvl="2">
              <a:buNone/>
            </a:pPr>
            <a:r>
              <a:rPr lang="en-IN" dirty="0" smtClean="0"/>
              <a:t>void </a:t>
            </a:r>
            <a:r>
              <a:rPr lang="en-IN" dirty="0" err="1" smtClean="0"/>
              <a:t>getdata</a:t>
            </a:r>
            <a:r>
              <a:rPr lang="en-IN" dirty="0" smtClean="0"/>
              <a:t>();</a:t>
            </a:r>
          </a:p>
          <a:p>
            <a:pPr lvl="2">
              <a:buNone/>
            </a:pPr>
            <a:r>
              <a:rPr lang="en-IN" dirty="0" smtClean="0"/>
              <a:t>void </a:t>
            </a:r>
            <a:r>
              <a:rPr lang="en-IN" dirty="0" err="1" smtClean="0"/>
              <a:t>putdata</a:t>
            </a:r>
            <a:r>
              <a:rPr lang="en-IN" dirty="0" smtClean="0"/>
              <a:t>();</a:t>
            </a:r>
          </a:p>
          <a:p>
            <a:pPr lvl="2">
              <a:buNone/>
            </a:pPr>
            <a:r>
              <a:rPr lang="en-IN" dirty="0" smtClean="0"/>
              <a:t>};</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Constants in C++</a:t>
            </a:r>
            <a:endParaRPr lang="en-US" dirty="0"/>
          </a:p>
        </p:txBody>
      </p:sp>
      <p:sp>
        <p:nvSpPr>
          <p:cNvPr id="3" name="Content Placeholder 2"/>
          <p:cNvSpPr>
            <a:spLocks noGrp="1"/>
          </p:cNvSpPr>
          <p:nvPr>
            <p:ph idx="1"/>
          </p:nvPr>
        </p:nvSpPr>
        <p:spPr>
          <a:xfrm>
            <a:off x="457200" y="1676400"/>
            <a:ext cx="8229600" cy="4648200"/>
          </a:xfrm>
        </p:spPr>
        <p:txBody>
          <a:bodyPr/>
          <a:lstStyle/>
          <a:p>
            <a:r>
              <a:rPr lang="en-US" dirty="0" smtClean="0"/>
              <a:t>A constant is a value of any type which remains the same and can never </a:t>
            </a:r>
            <a:r>
              <a:rPr lang="en-US" dirty="0" err="1" smtClean="0"/>
              <a:t>change,during</a:t>
            </a:r>
            <a:r>
              <a:rPr lang="en-US" dirty="0" smtClean="0"/>
              <a:t> the program execution.</a:t>
            </a:r>
          </a:p>
          <a:p>
            <a:endParaRPr lang="en-US" dirty="0" smtClean="0"/>
          </a:p>
          <a:p>
            <a:r>
              <a:rPr lang="en-US" dirty="0" smtClean="0"/>
              <a:t>The simplest use of const is to declare a named constant by adding const before variable name.</a:t>
            </a:r>
          </a:p>
          <a:p>
            <a:endParaRPr lang="en-US" dirty="0" smtClean="0"/>
          </a:p>
          <a:p>
            <a:r>
              <a:rPr lang="en-US" dirty="0" smtClean="0"/>
              <a:t>const </a:t>
            </a:r>
            <a:r>
              <a:rPr lang="en-US" dirty="0" err="1" smtClean="0"/>
              <a:t>int</a:t>
            </a:r>
            <a:r>
              <a:rPr lang="en-US" dirty="0" smtClean="0"/>
              <a:t> constant1=30;</a:t>
            </a:r>
            <a:endParaRPr lang="en-US" dirty="0"/>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dirty="0" smtClean="0"/>
              <a:t>The identifier  employee is a user-defined data type and can be used to create objects that relate to different categories of employees.</a:t>
            </a:r>
          </a:p>
          <a:p>
            <a:endParaRPr lang="en-US" dirty="0" smtClean="0"/>
          </a:p>
          <a:p>
            <a:r>
              <a:rPr lang="en-US" dirty="0" smtClean="0"/>
              <a:t>Employee manager[3];    </a:t>
            </a:r>
            <a:r>
              <a:rPr lang="en-US" dirty="0" smtClean="0">
                <a:solidFill>
                  <a:srgbClr val="FF0000"/>
                </a:solidFill>
              </a:rPr>
              <a:t>//Array of manager</a:t>
            </a:r>
          </a:p>
          <a:p>
            <a:r>
              <a:rPr lang="en-US" dirty="0" smtClean="0"/>
              <a:t>Employee foreman[15];   </a:t>
            </a:r>
            <a:r>
              <a:rPr lang="en-US" dirty="0" smtClean="0">
                <a:solidFill>
                  <a:srgbClr val="FF0000"/>
                </a:solidFill>
              </a:rPr>
              <a:t>//Array of foreman</a:t>
            </a:r>
          </a:p>
          <a:p>
            <a:r>
              <a:rPr lang="en-US" dirty="0" smtClean="0"/>
              <a:t>Employee worker[75];    </a:t>
            </a:r>
            <a:r>
              <a:rPr lang="en-US" dirty="0" smtClean="0">
                <a:solidFill>
                  <a:srgbClr val="FF0000"/>
                </a:solidFill>
              </a:rPr>
              <a:t>//Array of worker</a:t>
            </a:r>
          </a:p>
          <a:p>
            <a:endParaRPr lang="en-US" dirty="0" smtClean="0">
              <a:solidFill>
                <a:srgbClr val="FF0000"/>
              </a:solidFill>
            </a:endParaRPr>
          </a:p>
          <a:p>
            <a:r>
              <a:rPr lang="en-US" dirty="0" smtClean="0"/>
              <a:t>The array manager contains three objects (managers)</a:t>
            </a:r>
          </a:p>
          <a:p>
            <a:r>
              <a:rPr lang="en-US" dirty="0" smtClean="0"/>
              <a:t>Namely manager[0],manager[1] and manager[2] of type employee class. Similarly for the others.</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r>
              <a:rPr lang="en-US" dirty="0" smtClean="0"/>
              <a:t>The statement </a:t>
            </a:r>
          </a:p>
          <a:p>
            <a:endParaRPr lang="en-US" dirty="0" smtClean="0"/>
          </a:p>
          <a:p>
            <a:r>
              <a:rPr lang="en-US" i="1" dirty="0" smtClean="0">
                <a:solidFill>
                  <a:srgbClr val="FF0000"/>
                </a:solidFill>
              </a:rPr>
              <a:t>manager[</a:t>
            </a:r>
            <a:r>
              <a:rPr lang="en-US" i="1" dirty="0" err="1" smtClean="0">
                <a:solidFill>
                  <a:srgbClr val="FF0000"/>
                </a:solidFill>
              </a:rPr>
              <a:t>i</a:t>
            </a:r>
            <a:r>
              <a:rPr lang="en-US" i="1" dirty="0" smtClean="0">
                <a:solidFill>
                  <a:srgbClr val="FF0000"/>
                </a:solidFill>
              </a:rPr>
              <a:t>].</a:t>
            </a:r>
            <a:r>
              <a:rPr lang="en-US" i="1" dirty="0" err="1" smtClean="0">
                <a:solidFill>
                  <a:srgbClr val="FF0000"/>
                </a:solidFill>
              </a:rPr>
              <a:t>putdata</a:t>
            </a:r>
            <a:r>
              <a:rPr lang="en-US" i="1" dirty="0" smtClean="0">
                <a:solidFill>
                  <a:srgbClr val="FF0000"/>
                </a:solidFill>
              </a:rPr>
              <a:t>();</a:t>
            </a:r>
          </a:p>
          <a:p>
            <a:endParaRPr lang="en-US" i="1" dirty="0" smtClean="0">
              <a:solidFill>
                <a:srgbClr val="FF0000"/>
              </a:solidFill>
            </a:endParaRPr>
          </a:p>
          <a:p>
            <a:r>
              <a:rPr lang="en-US" dirty="0" smtClean="0"/>
              <a:t>Will display the data of the </a:t>
            </a:r>
            <a:r>
              <a:rPr lang="en-US" dirty="0" err="1" smtClean="0"/>
              <a:t>ith</a:t>
            </a:r>
            <a:r>
              <a:rPr lang="en-US" dirty="0" smtClean="0"/>
              <a:t> element of the array manager.</a:t>
            </a:r>
          </a:p>
          <a:p>
            <a:endParaRPr lang="en-US" dirty="0" smtClean="0"/>
          </a:p>
          <a:p>
            <a:endParaRPr lang="en-US" dirty="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en-US" dirty="0" smtClean="0"/>
              <a:t>An array of objects is stored inside the memory in the same way as a multi-dimensional array.</a:t>
            </a:r>
          </a:p>
          <a:p>
            <a:endParaRPr lang="en-US" dirty="0" smtClean="0"/>
          </a:p>
          <a:p>
            <a:endParaRPr lang="en-US" dirty="0"/>
          </a:p>
        </p:txBody>
      </p:sp>
      <p:sp>
        <p:nvSpPr>
          <p:cNvPr id="11" name="Rectangle 10"/>
          <p:cNvSpPr/>
          <p:nvPr/>
        </p:nvSpPr>
        <p:spPr>
          <a:xfrm>
            <a:off x="1371600" y="1905000"/>
            <a:ext cx="3962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71600" y="2438400"/>
            <a:ext cx="3962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371600" y="2971800"/>
            <a:ext cx="3962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371600" y="3505200"/>
            <a:ext cx="3962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371600" y="4038600"/>
            <a:ext cx="3962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371600" y="4572000"/>
            <a:ext cx="3962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78292" y="1916668"/>
            <a:ext cx="795411" cy="369332"/>
          </a:xfrm>
          <a:prstGeom prst="rect">
            <a:avLst/>
          </a:prstGeom>
          <a:noFill/>
        </p:spPr>
        <p:txBody>
          <a:bodyPr wrap="none" rtlCol="0">
            <a:spAutoFit/>
          </a:bodyPr>
          <a:lstStyle/>
          <a:p>
            <a:r>
              <a:rPr lang="en-US" b="1" dirty="0" smtClean="0"/>
              <a:t>name</a:t>
            </a:r>
            <a:endParaRPr lang="en-US" b="1" dirty="0"/>
          </a:p>
        </p:txBody>
      </p:sp>
      <p:sp>
        <p:nvSpPr>
          <p:cNvPr id="20" name="TextBox 19"/>
          <p:cNvSpPr txBox="1"/>
          <p:nvPr/>
        </p:nvSpPr>
        <p:spPr>
          <a:xfrm>
            <a:off x="533400" y="2438400"/>
            <a:ext cx="552652" cy="369332"/>
          </a:xfrm>
          <a:prstGeom prst="rect">
            <a:avLst/>
          </a:prstGeom>
          <a:noFill/>
        </p:spPr>
        <p:txBody>
          <a:bodyPr wrap="none" rtlCol="0">
            <a:spAutoFit/>
          </a:bodyPr>
          <a:lstStyle/>
          <a:p>
            <a:r>
              <a:rPr lang="en-US" b="1" dirty="0" smtClean="0"/>
              <a:t>age</a:t>
            </a:r>
            <a:endParaRPr lang="en-US" b="1" dirty="0"/>
          </a:p>
        </p:txBody>
      </p:sp>
      <p:sp>
        <p:nvSpPr>
          <p:cNvPr id="21" name="TextBox 20"/>
          <p:cNvSpPr txBox="1"/>
          <p:nvPr/>
        </p:nvSpPr>
        <p:spPr>
          <a:xfrm>
            <a:off x="457200" y="2971800"/>
            <a:ext cx="795411" cy="369332"/>
          </a:xfrm>
          <a:prstGeom prst="rect">
            <a:avLst/>
          </a:prstGeom>
          <a:noFill/>
        </p:spPr>
        <p:txBody>
          <a:bodyPr wrap="none" rtlCol="0">
            <a:spAutoFit/>
          </a:bodyPr>
          <a:lstStyle/>
          <a:p>
            <a:r>
              <a:rPr lang="en-US" b="1" dirty="0" smtClean="0"/>
              <a:t>name</a:t>
            </a:r>
            <a:endParaRPr lang="en-US" b="1" dirty="0"/>
          </a:p>
        </p:txBody>
      </p:sp>
      <p:sp>
        <p:nvSpPr>
          <p:cNvPr id="22" name="TextBox 21"/>
          <p:cNvSpPr txBox="1"/>
          <p:nvPr/>
        </p:nvSpPr>
        <p:spPr>
          <a:xfrm>
            <a:off x="533400" y="3505200"/>
            <a:ext cx="552652" cy="369332"/>
          </a:xfrm>
          <a:prstGeom prst="rect">
            <a:avLst/>
          </a:prstGeom>
          <a:noFill/>
        </p:spPr>
        <p:txBody>
          <a:bodyPr wrap="none" rtlCol="0">
            <a:spAutoFit/>
          </a:bodyPr>
          <a:lstStyle/>
          <a:p>
            <a:r>
              <a:rPr lang="en-US" b="1" dirty="0" smtClean="0"/>
              <a:t>age</a:t>
            </a:r>
            <a:endParaRPr lang="en-US" b="1" dirty="0"/>
          </a:p>
        </p:txBody>
      </p:sp>
      <p:sp>
        <p:nvSpPr>
          <p:cNvPr id="23" name="TextBox 22"/>
          <p:cNvSpPr txBox="1"/>
          <p:nvPr/>
        </p:nvSpPr>
        <p:spPr>
          <a:xfrm>
            <a:off x="533400" y="4038600"/>
            <a:ext cx="795411" cy="369332"/>
          </a:xfrm>
          <a:prstGeom prst="rect">
            <a:avLst/>
          </a:prstGeom>
          <a:noFill/>
        </p:spPr>
        <p:txBody>
          <a:bodyPr wrap="none" rtlCol="0">
            <a:spAutoFit/>
          </a:bodyPr>
          <a:lstStyle/>
          <a:p>
            <a:r>
              <a:rPr lang="en-US" b="1" dirty="0" smtClean="0"/>
              <a:t>name</a:t>
            </a:r>
            <a:endParaRPr lang="en-US" b="1" dirty="0"/>
          </a:p>
        </p:txBody>
      </p:sp>
      <p:sp>
        <p:nvSpPr>
          <p:cNvPr id="24" name="TextBox 23"/>
          <p:cNvSpPr txBox="1"/>
          <p:nvPr/>
        </p:nvSpPr>
        <p:spPr>
          <a:xfrm>
            <a:off x="609600" y="4572000"/>
            <a:ext cx="552652" cy="369332"/>
          </a:xfrm>
          <a:prstGeom prst="rect">
            <a:avLst/>
          </a:prstGeom>
          <a:noFill/>
        </p:spPr>
        <p:txBody>
          <a:bodyPr wrap="none" rtlCol="0">
            <a:spAutoFit/>
          </a:bodyPr>
          <a:lstStyle/>
          <a:p>
            <a:r>
              <a:rPr lang="en-US" b="1" dirty="0" smtClean="0"/>
              <a:t>age</a:t>
            </a:r>
            <a:endParaRPr lang="en-US" b="1" dirty="0"/>
          </a:p>
        </p:txBody>
      </p:sp>
      <p:sp>
        <p:nvSpPr>
          <p:cNvPr id="25" name="Right Brace 24"/>
          <p:cNvSpPr/>
          <p:nvPr/>
        </p:nvSpPr>
        <p:spPr>
          <a:xfrm>
            <a:off x="5410200" y="1905000"/>
            <a:ext cx="3048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5867400" y="2133600"/>
            <a:ext cx="1435906" cy="369332"/>
          </a:xfrm>
          <a:prstGeom prst="rect">
            <a:avLst/>
          </a:prstGeom>
          <a:noFill/>
        </p:spPr>
        <p:txBody>
          <a:bodyPr wrap="none" rtlCol="0">
            <a:spAutoFit/>
          </a:bodyPr>
          <a:lstStyle/>
          <a:p>
            <a:r>
              <a:rPr lang="en-US" b="1" dirty="0" smtClean="0"/>
              <a:t>Manager[0]</a:t>
            </a:r>
            <a:endParaRPr lang="en-US" b="1" dirty="0"/>
          </a:p>
        </p:txBody>
      </p:sp>
      <p:sp>
        <p:nvSpPr>
          <p:cNvPr id="27" name="Right Brace 26"/>
          <p:cNvSpPr/>
          <p:nvPr/>
        </p:nvSpPr>
        <p:spPr>
          <a:xfrm>
            <a:off x="5410200" y="3048000"/>
            <a:ext cx="3048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5943600" y="3200400"/>
            <a:ext cx="1387816" cy="369332"/>
          </a:xfrm>
          <a:prstGeom prst="rect">
            <a:avLst/>
          </a:prstGeom>
          <a:noFill/>
        </p:spPr>
        <p:txBody>
          <a:bodyPr wrap="none" rtlCol="0">
            <a:spAutoFit/>
          </a:bodyPr>
          <a:lstStyle/>
          <a:p>
            <a:r>
              <a:rPr lang="en-US" b="1" dirty="0" smtClean="0"/>
              <a:t>Manager[1]</a:t>
            </a:r>
            <a:endParaRPr lang="en-US" b="1" dirty="0"/>
          </a:p>
        </p:txBody>
      </p:sp>
      <p:sp>
        <p:nvSpPr>
          <p:cNvPr id="30" name="Right Brace 29"/>
          <p:cNvSpPr/>
          <p:nvPr/>
        </p:nvSpPr>
        <p:spPr>
          <a:xfrm>
            <a:off x="5410200" y="4114800"/>
            <a:ext cx="3048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5867400" y="4267200"/>
            <a:ext cx="1415067" cy="369332"/>
          </a:xfrm>
          <a:prstGeom prst="rect">
            <a:avLst/>
          </a:prstGeom>
          <a:noFill/>
        </p:spPr>
        <p:txBody>
          <a:bodyPr wrap="none" rtlCol="0">
            <a:spAutoFit/>
          </a:bodyPr>
          <a:lstStyle/>
          <a:p>
            <a:r>
              <a:rPr lang="en-US" b="1" dirty="0" smtClean="0"/>
              <a:t>Manager[2]</a:t>
            </a:r>
            <a:endParaRPr lang="en-US" b="1" dirty="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5"/>
          <p:cNvSpPr txBox="1">
            <a:spLocks noChangeArrowheads="1"/>
          </p:cNvSpPr>
          <p:nvPr/>
        </p:nvSpPr>
        <p:spPr bwMode="auto">
          <a:xfrm>
            <a:off x="0" y="228600"/>
            <a:ext cx="4267200" cy="6324808"/>
          </a:xfrm>
          <a:prstGeom prst="rect">
            <a:avLst/>
          </a:prstGeom>
          <a:noFill/>
          <a:ln w="9525">
            <a:noFill/>
            <a:miter lim="800000"/>
            <a:headEnd/>
            <a:tailEnd/>
          </a:ln>
        </p:spPr>
        <p:txBody>
          <a:bodyPr>
            <a:spAutoFit/>
          </a:bodyPr>
          <a:lstStyle/>
          <a:p>
            <a:r>
              <a:rPr lang="en-US" b="1" i="0" dirty="0" smtClean="0">
                <a:latin typeface="Courier New" pitchFamily="49" charset="0"/>
              </a:rPr>
              <a:t>#include&lt;</a:t>
            </a:r>
            <a:r>
              <a:rPr lang="en-US" b="1" i="0" dirty="0" err="1" smtClean="0">
                <a:latin typeface="Courier New" pitchFamily="49" charset="0"/>
              </a:rPr>
              <a:t>iostream.h</a:t>
            </a:r>
            <a:r>
              <a:rPr lang="en-US" b="1" i="0" dirty="0" smtClean="0">
                <a:latin typeface="Courier New" pitchFamily="49" charset="0"/>
              </a:rPr>
              <a:t>&gt;</a:t>
            </a:r>
          </a:p>
          <a:p>
            <a:r>
              <a:rPr lang="en-US" b="1" i="0" dirty="0" smtClean="0">
                <a:latin typeface="Courier New" pitchFamily="49" charset="0"/>
              </a:rPr>
              <a:t>class employee</a:t>
            </a:r>
          </a:p>
          <a:p>
            <a:r>
              <a:rPr lang="en-US" b="1" i="0" dirty="0" smtClean="0">
                <a:latin typeface="Courier New" pitchFamily="49" charset="0"/>
              </a:rPr>
              <a:t>{</a:t>
            </a:r>
          </a:p>
          <a:p>
            <a:r>
              <a:rPr lang="en-US" b="1" i="0" dirty="0" smtClean="0">
                <a:latin typeface="Courier New" pitchFamily="49" charset="0"/>
              </a:rPr>
              <a:t>	char name[30];</a:t>
            </a:r>
          </a:p>
          <a:p>
            <a:r>
              <a:rPr lang="en-US" b="1" i="0" dirty="0" smtClean="0">
                <a:latin typeface="Courier New" pitchFamily="49" charset="0"/>
              </a:rPr>
              <a:t>	float age;</a:t>
            </a:r>
          </a:p>
          <a:p>
            <a:r>
              <a:rPr lang="en-US" b="1" i="0" dirty="0" smtClean="0">
                <a:latin typeface="Courier New" pitchFamily="49" charset="0"/>
              </a:rPr>
              <a:t>	public:</a:t>
            </a:r>
          </a:p>
          <a:p>
            <a:r>
              <a:rPr lang="en-US" b="1" i="0" dirty="0" smtClean="0">
                <a:latin typeface="Courier New" pitchFamily="49" charset="0"/>
              </a:rPr>
              <a:t>	void </a:t>
            </a:r>
            <a:r>
              <a:rPr lang="en-US" b="1" i="0" dirty="0" err="1" smtClean="0">
                <a:latin typeface="Courier New" pitchFamily="49" charset="0"/>
              </a:rPr>
              <a:t>getdata</a:t>
            </a:r>
            <a:r>
              <a:rPr lang="en-US" b="1" i="0" dirty="0" smtClean="0">
                <a:latin typeface="Courier New" pitchFamily="49" charset="0"/>
              </a:rPr>
              <a:t>(void);</a:t>
            </a:r>
          </a:p>
          <a:p>
            <a:r>
              <a:rPr lang="en-US" b="1" i="0" dirty="0" smtClean="0">
                <a:latin typeface="Courier New" pitchFamily="49" charset="0"/>
              </a:rPr>
              <a:t>	void </a:t>
            </a:r>
            <a:r>
              <a:rPr lang="en-US" b="1" i="0" dirty="0" err="1" smtClean="0">
                <a:latin typeface="Courier New" pitchFamily="49" charset="0"/>
              </a:rPr>
              <a:t>putdata</a:t>
            </a:r>
            <a:r>
              <a:rPr lang="en-US" b="1" i="0" dirty="0" smtClean="0">
                <a:latin typeface="Courier New" pitchFamily="49" charset="0"/>
              </a:rPr>
              <a:t>(void);</a:t>
            </a:r>
          </a:p>
          <a:p>
            <a:r>
              <a:rPr lang="en-US" b="1" i="0" dirty="0" smtClean="0">
                <a:latin typeface="Courier New" pitchFamily="49" charset="0"/>
              </a:rPr>
              <a:t>};</a:t>
            </a:r>
          </a:p>
          <a:p>
            <a:r>
              <a:rPr lang="en-US" b="1" i="0" dirty="0" smtClean="0">
                <a:latin typeface="Courier New" pitchFamily="49" charset="0"/>
              </a:rPr>
              <a:t>void employee::</a:t>
            </a:r>
            <a:r>
              <a:rPr lang="en-US" b="1" i="0" dirty="0" err="1" smtClean="0">
                <a:latin typeface="Courier New" pitchFamily="49" charset="0"/>
              </a:rPr>
              <a:t>getdata</a:t>
            </a:r>
            <a:r>
              <a:rPr lang="en-US" b="1" i="0" dirty="0" smtClean="0">
                <a:latin typeface="Courier New" pitchFamily="49" charset="0"/>
              </a:rPr>
              <a:t>()</a:t>
            </a:r>
          </a:p>
          <a:p>
            <a:r>
              <a:rPr lang="en-US" b="1" i="0" dirty="0" smtClean="0">
                <a:latin typeface="Courier New" pitchFamily="49" charset="0"/>
              </a:rPr>
              <a:t>{</a:t>
            </a:r>
          </a:p>
          <a:p>
            <a:r>
              <a:rPr lang="en-US" b="1" i="0" dirty="0" smtClean="0">
                <a:latin typeface="Courier New" pitchFamily="49" charset="0"/>
              </a:rPr>
              <a:t>	</a:t>
            </a:r>
            <a:r>
              <a:rPr lang="en-US" b="1" i="0" dirty="0" err="1" smtClean="0">
                <a:latin typeface="Courier New" pitchFamily="49" charset="0"/>
              </a:rPr>
              <a:t>cout</a:t>
            </a:r>
            <a:r>
              <a:rPr lang="en-US" b="1" i="0" dirty="0" smtClean="0">
                <a:latin typeface="Courier New" pitchFamily="49" charset="0"/>
              </a:rPr>
              <a:t>&lt;&lt;“enter name:”;</a:t>
            </a:r>
          </a:p>
          <a:p>
            <a:r>
              <a:rPr lang="en-US" b="1" i="0" dirty="0" smtClean="0">
                <a:latin typeface="Courier New" pitchFamily="49" charset="0"/>
              </a:rPr>
              <a:t>	</a:t>
            </a:r>
            <a:r>
              <a:rPr lang="en-US" b="1" i="0" dirty="0" err="1" smtClean="0">
                <a:latin typeface="Courier New" pitchFamily="49" charset="0"/>
              </a:rPr>
              <a:t>cin</a:t>
            </a:r>
            <a:r>
              <a:rPr lang="en-US" b="1" i="0" dirty="0" smtClean="0">
                <a:latin typeface="Courier New" pitchFamily="49" charset="0"/>
              </a:rPr>
              <a:t>&gt;&gt;name;</a:t>
            </a:r>
          </a:p>
          <a:p>
            <a:r>
              <a:rPr lang="en-US" b="1" i="0" dirty="0" smtClean="0">
                <a:latin typeface="Courier New" pitchFamily="49" charset="0"/>
              </a:rPr>
              <a:t>	</a:t>
            </a:r>
            <a:r>
              <a:rPr lang="en-US" b="1" i="0" dirty="0" err="1" smtClean="0">
                <a:latin typeface="Courier New" pitchFamily="49" charset="0"/>
              </a:rPr>
              <a:t>cout</a:t>
            </a:r>
            <a:r>
              <a:rPr lang="en-US" b="1" i="0" dirty="0" smtClean="0">
                <a:latin typeface="Courier New" pitchFamily="49" charset="0"/>
              </a:rPr>
              <a:t>&lt;&lt;“enter age”;</a:t>
            </a:r>
          </a:p>
          <a:p>
            <a:r>
              <a:rPr lang="en-US" b="1" i="0" dirty="0" smtClean="0">
                <a:latin typeface="Courier New" pitchFamily="49" charset="0"/>
              </a:rPr>
              <a:t>	</a:t>
            </a:r>
            <a:r>
              <a:rPr lang="en-US" b="1" i="0" dirty="0" err="1" smtClean="0">
                <a:latin typeface="Courier New" pitchFamily="49" charset="0"/>
              </a:rPr>
              <a:t>cin</a:t>
            </a:r>
            <a:r>
              <a:rPr lang="en-US" b="1" i="0" dirty="0" smtClean="0">
                <a:latin typeface="Courier New" pitchFamily="49" charset="0"/>
              </a:rPr>
              <a:t>&gt;&gt;age;</a:t>
            </a:r>
          </a:p>
          <a:p>
            <a:r>
              <a:rPr lang="en-US" b="1" i="0" dirty="0" smtClean="0">
                <a:latin typeface="Courier New" pitchFamily="49" charset="0"/>
              </a:rPr>
              <a:t>}</a:t>
            </a:r>
          </a:p>
          <a:p>
            <a:r>
              <a:rPr lang="en-US" b="1" i="0" dirty="0" smtClean="0">
                <a:latin typeface="Courier New" pitchFamily="49" charset="0"/>
              </a:rPr>
              <a:t>void employee::</a:t>
            </a:r>
            <a:r>
              <a:rPr lang="en-US" b="1" i="0" dirty="0" err="1" smtClean="0">
                <a:latin typeface="Courier New" pitchFamily="49" charset="0"/>
              </a:rPr>
              <a:t>putdata</a:t>
            </a:r>
            <a:r>
              <a:rPr lang="en-US" b="1" i="0" dirty="0" smtClean="0">
                <a:latin typeface="Courier New" pitchFamily="49" charset="0"/>
              </a:rPr>
              <a:t>()</a:t>
            </a:r>
          </a:p>
          <a:p>
            <a:r>
              <a:rPr lang="en-US" b="1" dirty="0" smtClean="0">
                <a:latin typeface="Courier New" pitchFamily="49" charset="0"/>
              </a:rPr>
              <a:t>{</a:t>
            </a:r>
            <a:endParaRPr lang="en-US" b="1" i="0" dirty="0" smtClean="0">
              <a:latin typeface="Courier New" pitchFamily="49" charset="0"/>
            </a:endParaRPr>
          </a:p>
          <a:p>
            <a:r>
              <a:rPr lang="en-US" b="1" dirty="0" smtClean="0">
                <a:latin typeface="Courier New" pitchFamily="49" charset="0"/>
              </a:rPr>
              <a:t>   </a:t>
            </a:r>
            <a:r>
              <a:rPr lang="en-US" b="1" i="0" dirty="0" err="1" smtClean="0">
                <a:latin typeface="Courier New" pitchFamily="49" charset="0"/>
              </a:rPr>
              <a:t>cout</a:t>
            </a:r>
            <a:r>
              <a:rPr lang="en-US" b="1" i="0" dirty="0" smtClean="0">
                <a:latin typeface="Courier New" pitchFamily="49" charset="0"/>
              </a:rPr>
              <a:t>&lt;&lt;“name:”&lt;&lt;name&lt;&lt;“\n”;</a:t>
            </a:r>
          </a:p>
          <a:p>
            <a:r>
              <a:rPr lang="en-US" b="1" dirty="0" smtClean="0">
                <a:latin typeface="Courier New" pitchFamily="49" charset="0"/>
              </a:rPr>
              <a:t>   </a:t>
            </a:r>
            <a:r>
              <a:rPr lang="en-US" b="1" i="0" dirty="0" err="1" smtClean="0">
                <a:latin typeface="Courier New" pitchFamily="49" charset="0"/>
              </a:rPr>
              <a:t>cout</a:t>
            </a:r>
            <a:r>
              <a:rPr lang="en-US" b="1" i="0" dirty="0" smtClean="0">
                <a:latin typeface="Courier New" pitchFamily="49" charset="0"/>
              </a:rPr>
              <a:t>&lt;&lt;“age”;&lt;&lt;age&lt;&lt;“\n”;</a:t>
            </a:r>
          </a:p>
          <a:p>
            <a:r>
              <a:rPr lang="en-US" b="1" i="0" dirty="0" smtClean="0">
                <a:latin typeface="Courier New" pitchFamily="49" charset="0"/>
              </a:rPr>
              <a:t>}</a:t>
            </a:r>
          </a:p>
          <a:p>
            <a:pPr>
              <a:spcBef>
                <a:spcPct val="50000"/>
              </a:spcBef>
            </a:pPr>
            <a:endParaRPr lang="en-US" i="0" dirty="0">
              <a:solidFill>
                <a:schemeClr val="accent2"/>
              </a:solidFill>
              <a:latin typeface="Courier New" pitchFamily="49" charset="0"/>
            </a:endParaRPr>
          </a:p>
        </p:txBody>
      </p:sp>
      <p:sp>
        <p:nvSpPr>
          <p:cNvPr id="20486" name="Text Box 6"/>
          <p:cNvSpPr txBox="1">
            <a:spLocks noChangeArrowheads="1"/>
          </p:cNvSpPr>
          <p:nvPr/>
        </p:nvSpPr>
        <p:spPr bwMode="auto">
          <a:xfrm>
            <a:off x="4191000" y="0"/>
            <a:ext cx="4953000" cy="5493812"/>
          </a:xfrm>
          <a:prstGeom prst="rect">
            <a:avLst/>
          </a:prstGeom>
          <a:noFill/>
          <a:ln w="9525">
            <a:noFill/>
            <a:miter lim="800000"/>
            <a:headEnd/>
            <a:tailEnd/>
          </a:ln>
        </p:spPr>
        <p:txBody>
          <a:bodyPr wrap="square">
            <a:spAutoFit/>
          </a:bodyPr>
          <a:lstStyle/>
          <a:p>
            <a:endParaRPr lang="en-US" b="1" i="0" dirty="0" smtClean="0">
              <a:latin typeface="Courier New" pitchFamily="49" charset="0"/>
            </a:endParaRPr>
          </a:p>
          <a:p>
            <a:endParaRPr lang="en-US" b="1" dirty="0" smtClean="0">
              <a:latin typeface="Courier New" pitchFamily="49" charset="0"/>
            </a:endParaRPr>
          </a:p>
          <a:p>
            <a:endParaRPr lang="en-US" b="1" i="0" dirty="0" smtClean="0">
              <a:latin typeface="Courier New" pitchFamily="49" charset="0"/>
            </a:endParaRPr>
          </a:p>
          <a:p>
            <a:endParaRPr lang="en-US" b="1" dirty="0" smtClean="0">
              <a:latin typeface="Courier New" pitchFamily="49" charset="0"/>
            </a:endParaRPr>
          </a:p>
          <a:p>
            <a:endParaRPr lang="en-US" b="1" i="0" dirty="0" smtClean="0">
              <a:latin typeface="Courier New" pitchFamily="49" charset="0"/>
            </a:endParaRPr>
          </a:p>
          <a:p>
            <a:r>
              <a:rPr lang="en-US" b="1" i="0" dirty="0" smtClean="0">
                <a:latin typeface="Courier New" pitchFamily="49" charset="0"/>
              </a:rPr>
              <a:t>	employee manager[size];</a:t>
            </a:r>
          </a:p>
          <a:p>
            <a:r>
              <a:rPr lang="en-US" b="1" i="0" dirty="0" smtClean="0">
                <a:latin typeface="Courier New" pitchFamily="49" charset="0"/>
              </a:rPr>
              <a:t>	for(</a:t>
            </a:r>
            <a:r>
              <a:rPr lang="en-US" b="1" i="0" dirty="0" err="1" smtClean="0">
                <a:latin typeface="Courier New" pitchFamily="49" charset="0"/>
              </a:rPr>
              <a:t>int</a:t>
            </a:r>
            <a:r>
              <a:rPr lang="en-US" b="1" i="0" dirty="0" smtClean="0">
                <a:latin typeface="Courier New" pitchFamily="49" charset="0"/>
              </a:rPr>
              <a:t> </a:t>
            </a:r>
            <a:r>
              <a:rPr lang="en-US" b="1" i="0" dirty="0" err="1" smtClean="0">
                <a:latin typeface="Courier New" pitchFamily="49" charset="0"/>
              </a:rPr>
              <a:t>i</a:t>
            </a:r>
            <a:r>
              <a:rPr lang="en-US" b="1" i="0" dirty="0" smtClean="0">
                <a:latin typeface="Courier New" pitchFamily="49" charset="0"/>
              </a:rPr>
              <a:t>=0; </a:t>
            </a:r>
            <a:r>
              <a:rPr lang="en-US" b="1" i="0" dirty="0" err="1" smtClean="0">
                <a:latin typeface="Courier New" pitchFamily="49" charset="0"/>
              </a:rPr>
              <a:t>i</a:t>
            </a:r>
            <a:r>
              <a:rPr lang="en-US" b="1" i="0" dirty="0" smtClean="0">
                <a:latin typeface="Courier New" pitchFamily="49" charset="0"/>
              </a:rPr>
              <a:t>&lt;size; </a:t>
            </a:r>
            <a:r>
              <a:rPr lang="en-US" b="1" i="0" dirty="0" err="1" smtClean="0">
                <a:latin typeface="Courier New" pitchFamily="49" charset="0"/>
              </a:rPr>
              <a:t>i</a:t>
            </a:r>
            <a:r>
              <a:rPr lang="en-US" b="1" i="0" dirty="0" smtClean="0">
                <a:latin typeface="Courier New" pitchFamily="49" charset="0"/>
              </a:rPr>
              <a:t>++)</a:t>
            </a:r>
          </a:p>
          <a:p>
            <a:r>
              <a:rPr lang="en-US" b="1" i="0" dirty="0" smtClean="0">
                <a:latin typeface="Courier New" pitchFamily="49" charset="0"/>
              </a:rPr>
              <a:t>	{</a:t>
            </a:r>
          </a:p>
          <a:p>
            <a:r>
              <a:rPr lang="en-US" b="1" i="0" dirty="0" smtClean="0">
                <a:latin typeface="Courier New" pitchFamily="49" charset="0"/>
              </a:rPr>
              <a:t>		</a:t>
            </a:r>
            <a:r>
              <a:rPr lang="en-US" b="1" i="0" dirty="0" err="1" smtClean="0">
                <a:latin typeface="Courier New" pitchFamily="49" charset="0"/>
              </a:rPr>
              <a:t>cout</a:t>
            </a:r>
            <a:r>
              <a:rPr lang="en-US" b="1" i="0" dirty="0" smtClean="0">
                <a:latin typeface="Courier New" pitchFamily="49" charset="0"/>
              </a:rPr>
              <a:t>&lt;&lt;“\n details of 		manager”&lt;&lt;i+1&lt;&lt;\n;</a:t>
            </a:r>
          </a:p>
          <a:p>
            <a:r>
              <a:rPr lang="en-US" b="1" i="0" dirty="0" smtClean="0">
                <a:latin typeface="Courier New" pitchFamily="49" charset="0"/>
              </a:rPr>
              <a:t>	      manager[</a:t>
            </a:r>
            <a:r>
              <a:rPr lang="en-US" b="1" i="0" dirty="0" err="1" smtClean="0">
                <a:latin typeface="Courier New" pitchFamily="49" charset="0"/>
              </a:rPr>
              <a:t>i</a:t>
            </a:r>
            <a:r>
              <a:rPr lang="en-US" b="1" i="0" dirty="0" smtClean="0">
                <a:latin typeface="Courier New" pitchFamily="49" charset="0"/>
              </a:rPr>
              <a:t>].</a:t>
            </a:r>
            <a:r>
              <a:rPr lang="en-US" b="1" i="0" dirty="0" err="1" smtClean="0">
                <a:latin typeface="Courier New" pitchFamily="49" charset="0"/>
              </a:rPr>
              <a:t>gettdata</a:t>
            </a:r>
            <a:r>
              <a:rPr lang="en-US" b="1" i="0" dirty="0" smtClean="0">
                <a:latin typeface="Courier New" pitchFamily="49" charset="0"/>
              </a:rPr>
              <a:t>();</a:t>
            </a:r>
          </a:p>
          <a:p>
            <a:r>
              <a:rPr lang="en-US" b="1" i="0" dirty="0" smtClean="0">
                <a:latin typeface="Courier New" pitchFamily="49" charset="0"/>
              </a:rPr>
              <a:t>       }</a:t>
            </a:r>
          </a:p>
          <a:p>
            <a:r>
              <a:rPr lang="en-US" b="1" i="0" dirty="0" smtClean="0">
                <a:latin typeface="Courier New" pitchFamily="49" charset="0"/>
              </a:rPr>
              <a:t>       for(</a:t>
            </a:r>
            <a:r>
              <a:rPr lang="en-US" b="1" i="0" dirty="0" err="1" smtClean="0">
                <a:latin typeface="Courier New" pitchFamily="49" charset="0"/>
              </a:rPr>
              <a:t>int</a:t>
            </a:r>
            <a:r>
              <a:rPr lang="en-US" b="1" i="0" dirty="0" smtClean="0">
                <a:latin typeface="Courier New" pitchFamily="49" charset="0"/>
              </a:rPr>
              <a:t> </a:t>
            </a:r>
            <a:r>
              <a:rPr lang="en-US" b="1" i="0" dirty="0" err="1" smtClean="0">
                <a:latin typeface="Courier New" pitchFamily="49" charset="0"/>
              </a:rPr>
              <a:t>i</a:t>
            </a:r>
            <a:r>
              <a:rPr lang="en-US" b="1" i="0" dirty="0" smtClean="0">
                <a:latin typeface="Courier New" pitchFamily="49" charset="0"/>
              </a:rPr>
              <a:t>=0; </a:t>
            </a:r>
            <a:r>
              <a:rPr lang="en-US" b="1" i="0" dirty="0" err="1" smtClean="0">
                <a:latin typeface="Courier New" pitchFamily="49" charset="0"/>
              </a:rPr>
              <a:t>i</a:t>
            </a:r>
            <a:r>
              <a:rPr lang="en-US" b="1" i="0" dirty="0" smtClean="0">
                <a:latin typeface="Courier New" pitchFamily="49" charset="0"/>
              </a:rPr>
              <a:t>&lt;size; </a:t>
            </a:r>
            <a:r>
              <a:rPr lang="en-US" b="1" i="0" dirty="0" err="1" smtClean="0">
                <a:latin typeface="Courier New" pitchFamily="49" charset="0"/>
              </a:rPr>
              <a:t>i</a:t>
            </a:r>
            <a:r>
              <a:rPr lang="en-US" b="1" i="0" dirty="0" smtClean="0">
                <a:latin typeface="Courier New" pitchFamily="49" charset="0"/>
              </a:rPr>
              <a:t>++)</a:t>
            </a:r>
          </a:p>
          <a:p>
            <a:r>
              <a:rPr lang="en-US" b="1" i="0" dirty="0" smtClean="0">
                <a:latin typeface="Courier New" pitchFamily="49" charset="0"/>
              </a:rPr>
              <a:t>       {</a:t>
            </a:r>
          </a:p>
          <a:p>
            <a:r>
              <a:rPr lang="en-US" b="1" i="0" dirty="0" smtClean="0">
                <a:latin typeface="Courier New" pitchFamily="49" charset="0"/>
              </a:rPr>
              <a:t>	</a:t>
            </a:r>
            <a:r>
              <a:rPr lang="en-US" b="1" i="0" dirty="0" err="1" smtClean="0">
                <a:latin typeface="Courier New" pitchFamily="49" charset="0"/>
              </a:rPr>
              <a:t>cout</a:t>
            </a:r>
            <a:r>
              <a:rPr lang="en-US" b="1" i="0" dirty="0" smtClean="0">
                <a:latin typeface="Courier New" pitchFamily="49" charset="0"/>
              </a:rPr>
              <a:t>&lt;&lt;“\n manager”&lt;&lt;i+1&lt;&lt;\n;</a:t>
            </a:r>
          </a:p>
          <a:p>
            <a:r>
              <a:rPr lang="en-US" b="1" i="0" dirty="0" smtClean="0">
                <a:latin typeface="Courier New" pitchFamily="49" charset="0"/>
              </a:rPr>
              <a:t>	manager[</a:t>
            </a:r>
            <a:r>
              <a:rPr lang="en-US" b="1" i="0" dirty="0" err="1" smtClean="0">
                <a:latin typeface="Courier New" pitchFamily="49" charset="0"/>
              </a:rPr>
              <a:t>i</a:t>
            </a:r>
            <a:r>
              <a:rPr lang="en-US" b="1" i="0" dirty="0" smtClean="0">
                <a:latin typeface="Courier New" pitchFamily="49" charset="0"/>
              </a:rPr>
              <a:t>].</a:t>
            </a:r>
            <a:r>
              <a:rPr lang="en-US" b="1" i="0" dirty="0" err="1" smtClean="0">
                <a:latin typeface="Courier New" pitchFamily="49" charset="0"/>
              </a:rPr>
              <a:t>putdata</a:t>
            </a:r>
            <a:r>
              <a:rPr lang="en-US" b="1" i="0" dirty="0" smtClean="0">
                <a:latin typeface="Courier New" pitchFamily="49" charset="0"/>
              </a:rPr>
              <a:t>();</a:t>
            </a:r>
          </a:p>
          <a:p>
            <a:r>
              <a:rPr lang="en-US" b="1" i="0" dirty="0" smtClean="0">
                <a:latin typeface="Courier New" pitchFamily="49" charset="0"/>
              </a:rPr>
              <a:t>       }</a:t>
            </a:r>
          </a:p>
          <a:p>
            <a:r>
              <a:rPr lang="en-US" b="1" dirty="0" smtClean="0"/>
              <a:t>  </a:t>
            </a:r>
            <a:r>
              <a:rPr lang="en-US" b="1" i="0" dirty="0" smtClean="0"/>
              <a:t>}</a:t>
            </a:r>
          </a:p>
          <a:p>
            <a:pPr>
              <a:spcBef>
                <a:spcPct val="50000"/>
              </a:spcBef>
            </a:pPr>
            <a:endParaRPr lang="en-US" dirty="0">
              <a:solidFill>
                <a:schemeClr val="accent2"/>
              </a:solidFill>
            </a:endParaRPr>
          </a:p>
        </p:txBody>
      </p:sp>
      <p:sp>
        <p:nvSpPr>
          <p:cNvPr id="4" name="Rectangle 3"/>
          <p:cNvSpPr/>
          <p:nvPr/>
        </p:nvSpPr>
        <p:spPr>
          <a:xfrm>
            <a:off x="4419600" y="457200"/>
            <a:ext cx="4572000" cy="923330"/>
          </a:xfrm>
          <a:prstGeom prst="rect">
            <a:avLst/>
          </a:prstGeom>
        </p:spPr>
        <p:txBody>
          <a:bodyPr>
            <a:spAutoFit/>
          </a:bodyPr>
          <a:lstStyle/>
          <a:p>
            <a:r>
              <a:rPr lang="en-US" b="1" dirty="0" smtClean="0">
                <a:latin typeface="Courier New" pitchFamily="49" charset="0"/>
              </a:rPr>
              <a:t>const </a:t>
            </a:r>
            <a:r>
              <a:rPr lang="en-US" b="1" dirty="0" err="1" smtClean="0">
                <a:latin typeface="Courier New" pitchFamily="49" charset="0"/>
              </a:rPr>
              <a:t>int</a:t>
            </a:r>
            <a:r>
              <a:rPr lang="en-US" b="1" dirty="0" smtClean="0">
                <a:latin typeface="Courier New" pitchFamily="49" charset="0"/>
              </a:rPr>
              <a:t> size=3;</a:t>
            </a:r>
          </a:p>
          <a:p>
            <a:r>
              <a:rPr lang="en-US" b="1" dirty="0" err="1" smtClean="0">
                <a:latin typeface="Courier New" pitchFamily="49" charset="0"/>
              </a:rPr>
              <a:t>int</a:t>
            </a:r>
            <a:r>
              <a:rPr lang="en-US" b="1" dirty="0" smtClean="0">
                <a:latin typeface="Courier New" pitchFamily="49" charset="0"/>
              </a:rPr>
              <a:t> main()</a:t>
            </a:r>
          </a:p>
          <a:p>
            <a:r>
              <a:rPr lang="en-US" b="1" dirty="0" smtClean="0">
                <a:latin typeface="Courier New" pitchFamily="49" charset="0"/>
              </a:rPr>
              <a:t>{</a:t>
            </a:r>
            <a:endParaRPr lang="en-US" b="1"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checkerboard(across)">
                                      <p:cBhvr>
                                        <p:cTn id="7" dur="2000"/>
                                        <p:tgtEl>
                                          <p:spTgt spid="204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485">
                                            <p:txEl>
                                              <p:pRg st="1" end="1"/>
                                            </p:txEl>
                                          </p:spTgt>
                                        </p:tgtEl>
                                        <p:attrNameLst>
                                          <p:attrName>style.visibility</p:attrName>
                                        </p:attrNameLst>
                                      </p:cBhvr>
                                      <p:to>
                                        <p:strVal val="visible"/>
                                      </p:to>
                                    </p:set>
                                    <p:animEffect transition="in" filter="checkerboard(across)">
                                      <p:cBhvr>
                                        <p:cTn id="12" dur="2000"/>
                                        <p:tgtEl>
                                          <p:spTgt spid="204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485">
                                            <p:txEl>
                                              <p:pRg st="2" end="2"/>
                                            </p:txEl>
                                          </p:spTgt>
                                        </p:tgtEl>
                                        <p:attrNameLst>
                                          <p:attrName>style.visibility</p:attrName>
                                        </p:attrNameLst>
                                      </p:cBhvr>
                                      <p:to>
                                        <p:strVal val="visible"/>
                                      </p:to>
                                    </p:set>
                                    <p:animEffect transition="in" filter="checkerboard(across)">
                                      <p:cBhvr>
                                        <p:cTn id="17" dur="2000"/>
                                        <p:tgtEl>
                                          <p:spTgt spid="204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0485">
                                            <p:txEl>
                                              <p:pRg st="3" end="3"/>
                                            </p:txEl>
                                          </p:spTgt>
                                        </p:tgtEl>
                                        <p:attrNameLst>
                                          <p:attrName>style.visibility</p:attrName>
                                        </p:attrNameLst>
                                      </p:cBhvr>
                                      <p:to>
                                        <p:strVal val="visible"/>
                                      </p:to>
                                    </p:set>
                                    <p:animEffect transition="in" filter="checkerboard(across)">
                                      <p:cBhvr>
                                        <p:cTn id="22" dur="2000"/>
                                        <p:tgtEl>
                                          <p:spTgt spid="204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0485">
                                            <p:txEl>
                                              <p:pRg st="4" end="4"/>
                                            </p:txEl>
                                          </p:spTgt>
                                        </p:tgtEl>
                                        <p:attrNameLst>
                                          <p:attrName>style.visibility</p:attrName>
                                        </p:attrNameLst>
                                      </p:cBhvr>
                                      <p:to>
                                        <p:strVal val="visible"/>
                                      </p:to>
                                    </p:set>
                                    <p:animEffect transition="in" filter="checkerboard(across)">
                                      <p:cBhvr>
                                        <p:cTn id="27" dur="2000"/>
                                        <p:tgtEl>
                                          <p:spTgt spid="2048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0485">
                                            <p:txEl>
                                              <p:pRg st="5" end="5"/>
                                            </p:txEl>
                                          </p:spTgt>
                                        </p:tgtEl>
                                        <p:attrNameLst>
                                          <p:attrName>style.visibility</p:attrName>
                                        </p:attrNameLst>
                                      </p:cBhvr>
                                      <p:to>
                                        <p:strVal val="visible"/>
                                      </p:to>
                                    </p:set>
                                    <p:animEffect transition="in" filter="checkerboard(across)">
                                      <p:cBhvr>
                                        <p:cTn id="32" dur="2000"/>
                                        <p:tgtEl>
                                          <p:spTgt spid="2048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0485">
                                            <p:txEl>
                                              <p:pRg st="6" end="6"/>
                                            </p:txEl>
                                          </p:spTgt>
                                        </p:tgtEl>
                                        <p:attrNameLst>
                                          <p:attrName>style.visibility</p:attrName>
                                        </p:attrNameLst>
                                      </p:cBhvr>
                                      <p:to>
                                        <p:strVal val="visible"/>
                                      </p:to>
                                    </p:set>
                                    <p:animEffect transition="in" filter="checkerboard(across)">
                                      <p:cBhvr>
                                        <p:cTn id="37" dur="2000"/>
                                        <p:tgtEl>
                                          <p:spTgt spid="2048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0485">
                                            <p:txEl>
                                              <p:pRg st="7" end="7"/>
                                            </p:txEl>
                                          </p:spTgt>
                                        </p:tgtEl>
                                        <p:attrNameLst>
                                          <p:attrName>style.visibility</p:attrName>
                                        </p:attrNameLst>
                                      </p:cBhvr>
                                      <p:to>
                                        <p:strVal val="visible"/>
                                      </p:to>
                                    </p:set>
                                    <p:animEffect transition="in" filter="checkerboard(across)">
                                      <p:cBhvr>
                                        <p:cTn id="42" dur="2000"/>
                                        <p:tgtEl>
                                          <p:spTgt spid="2048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0485">
                                            <p:txEl>
                                              <p:pRg st="8" end="8"/>
                                            </p:txEl>
                                          </p:spTgt>
                                        </p:tgtEl>
                                        <p:attrNameLst>
                                          <p:attrName>style.visibility</p:attrName>
                                        </p:attrNameLst>
                                      </p:cBhvr>
                                      <p:to>
                                        <p:strVal val="visible"/>
                                      </p:to>
                                    </p:set>
                                    <p:animEffect transition="in" filter="checkerboard(across)">
                                      <p:cBhvr>
                                        <p:cTn id="47" dur="2000"/>
                                        <p:tgtEl>
                                          <p:spTgt spid="2048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20485">
                                            <p:txEl>
                                              <p:pRg st="9" end="9"/>
                                            </p:txEl>
                                          </p:spTgt>
                                        </p:tgtEl>
                                        <p:attrNameLst>
                                          <p:attrName>style.visibility</p:attrName>
                                        </p:attrNameLst>
                                      </p:cBhvr>
                                      <p:to>
                                        <p:strVal val="visible"/>
                                      </p:to>
                                    </p:set>
                                    <p:animEffect transition="in" filter="checkerboard(across)">
                                      <p:cBhvr>
                                        <p:cTn id="52" dur="2000"/>
                                        <p:tgtEl>
                                          <p:spTgt spid="2048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20485">
                                            <p:txEl>
                                              <p:pRg st="10" end="10"/>
                                            </p:txEl>
                                          </p:spTgt>
                                        </p:tgtEl>
                                        <p:attrNameLst>
                                          <p:attrName>style.visibility</p:attrName>
                                        </p:attrNameLst>
                                      </p:cBhvr>
                                      <p:to>
                                        <p:strVal val="visible"/>
                                      </p:to>
                                    </p:set>
                                    <p:animEffect transition="in" filter="checkerboard(across)">
                                      <p:cBhvr>
                                        <p:cTn id="57" dur="2000"/>
                                        <p:tgtEl>
                                          <p:spTgt spid="2048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20485">
                                            <p:txEl>
                                              <p:pRg st="11" end="11"/>
                                            </p:txEl>
                                          </p:spTgt>
                                        </p:tgtEl>
                                        <p:attrNameLst>
                                          <p:attrName>style.visibility</p:attrName>
                                        </p:attrNameLst>
                                      </p:cBhvr>
                                      <p:to>
                                        <p:strVal val="visible"/>
                                      </p:to>
                                    </p:set>
                                    <p:animEffect transition="in" filter="checkerboard(across)">
                                      <p:cBhvr>
                                        <p:cTn id="62" dur="2000"/>
                                        <p:tgtEl>
                                          <p:spTgt spid="2048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20485">
                                            <p:txEl>
                                              <p:pRg st="12" end="12"/>
                                            </p:txEl>
                                          </p:spTgt>
                                        </p:tgtEl>
                                        <p:attrNameLst>
                                          <p:attrName>style.visibility</p:attrName>
                                        </p:attrNameLst>
                                      </p:cBhvr>
                                      <p:to>
                                        <p:strVal val="visible"/>
                                      </p:to>
                                    </p:set>
                                    <p:animEffect transition="in" filter="checkerboard(across)">
                                      <p:cBhvr>
                                        <p:cTn id="67" dur="2000"/>
                                        <p:tgtEl>
                                          <p:spTgt spid="2048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20485">
                                            <p:txEl>
                                              <p:pRg st="13" end="13"/>
                                            </p:txEl>
                                          </p:spTgt>
                                        </p:tgtEl>
                                        <p:attrNameLst>
                                          <p:attrName>style.visibility</p:attrName>
                                        </p:attrNameLst>
                                      </p:cBhvr>
                                      <p:to>
                                        <p:strVal val="visible"/>
                                      </p:to>
                                    </p:set>
                                    <p:animEffect transition="in" filter="checkerboard(across)">
                                      <p:cBhvr>
                                        <p:cTn id="72" dur="2000"/>
                                        <p:tgtEl>
                                          <p:spTgt spid="2048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20485">
                                            <p:txEl>
                                              <p:pRg st="14" end="14"/>
                                            </p:txEl>
                                          </p:spTgt>
                                        </p:tgtEl>
                                        <p:attrNameLst>
                                          <p:attrName>style.visibility</p:attrName>
                                        </p:attrNameLst>
                                      </p:cBhvr>
                                      <p:to>
                                        <p:strVal val="visible"/>
                                      </p:to>
                                    </p:set>
                                    <p:animEffect transition="in" filter="checkerboard(across)">
                                      <p:cBhvr>
                                        <p:cTn id="77" dur="2000"/>
                                        <p:tgtEl>
                                          <p:spTgt spid="20485">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nodeType="clickEffect">
                                  <p:stCondLst>
                                    <p:cond delay="0"/>
                                  </p:stCondLst>
                                  <p:childTnLst>
                                    <p:set>
                                      <p:cBhvr>
                                        <p:cTn id="81" dur="1" fill="hold">
                                          <p:stCondLst>
                                            <p:cond delay="0"/>
                                          </p:stCondLst>
                                        </p:cTn>
                                        <p:tgtEl>
                                          <p:spTgt spid="20485">
                                            <p:txEl>
                                              <p:pRg st="15" end="15"/>
                                            </p:txEl>
                                          </p:spTgt>
                                        </p:tgtEl>
                                        <p:attrNameLst>
                                          <p:attrName>style.visibility</p:attrName>
                                        </p:attrNameLst>
                                      </p:cBhvr>
                                      <p:to>
                                        <p:strVal val="visible"/>
                                      </p:to>
                                    </p:set>
                                    <p:animEffect transition="in" filter="checkerboard(across)">
                                      <p:cBhvr>
                                        <p:cTn id="82" dur="2000"/>
                                        <p:tgtEl>
                                          <p:spTgt spid="20485">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nodeType="clickEffect">
                                  <p:stCondLst>
                                    <p:cond delay="0"/>
                                  </p:stCondLst>
                                  <p:childTnLst>
                                    <p:set>
                                      <p:cBhvr>
                                        <p:cTn id="86" dur="1" fill="hold">
                                          <p:stCondLst>
                                            <p:cond delay="0"/>
                                          </p:stCondLst>
                                        </p:cTn>
                                        <p:tgtEl>
                                          <p:spTgt spid="20485">
                                            <p:txEl>
                                              <p:pRg st="16" end="16"/>
                                            </p:txEl>
                                          </p:spTgt>
                                        </p:tgtEl>
                                        <p:attrNameLst>
                                          <p:attrName>style.visibility</p:attrName>
                                        </p:attrNameLst>
                                      </p:cBhvr>
                                      <p:to>
                                        <p:strVal val="visible"/>
                                      </p:to>
                                    </p:set>
                                    <p:animEffect transition="in" filter="checkerboard(across)">
                                      <p:cBhvr>
                                        <p:cTn id="87" dur="2000"/>
                                        <p:tgtEl>
                                          <p:spTgt spid="20485">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5" presetClass="entr" presetSubtype="10" fill="hold" nodeType="clickEffect">
                                  <p:stCondLst>
                                    <p:cond delay="0"/>
                                  </p:stCondLst>
                                  <p:childTnLst>
                                    <p:set>
                                      <p:cBhvr>
                                        <p:cTn id="91" dur="1" fill="hold">
                                          <p:stCondLst>
                                            <p:cond delay="0"/>
                                          </p:stCondLst>
                                        </p:cTn>
                                        <p:tgtEl>
                                          <p:spTgt spid="20485">
                                            <p:txEl>
                                              <p:pRg st="17" end="17"/>
                                            </p:txEl>
                                          </p:spTgt>
                                        </p:tgtEl>
                                        <p:attrNameLst>
                                          <p:attrName>style.visibility</p:attrName>
                                        </p:attrNameLst>
                                      </p:cBhvr>
                                      <p:to>
                                        <p:strVal val="visible"/>
                                      </p:to>
                                    </p:set>
                                    <p:animEffect transition="in" filter="checkerboard(across)">
                                      <p:cBhvr>
                                        <p:cTn id="92" dur="2000"/>
                                        <p:tgtEl>
                                          <p:spTgt spid="20485">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nodeType="clickEffect">
                                  <p:stCondLst>
                                    <p:cond delay="0"/>
                                  </p:stCondLst>
                                  <p:childTnLst>
                                    <p:set>
                                      <p:cBhvr>
                                        <p:cTn id="96" dur="1" fill="hold">
                                          <p:stCondLst>
                                            <p:cond delay="0"/>
                                          </p:stCondLst>
                                        </p:cTn>
                                        <p:tgtEl>
                                          <p:spTgt spid="20485">
                                            <p:txEl>
                                              <p:pRg st="18" end="18"/>
                                            </p:txEl>
                                          </p:spTgt>
                                        </p:tgtEl>
                                        <p:attrNameLst>
                                          <p:attrName>style.visibility</p:attrName>
                                        </p:attrNameLst>
                                      </p:cBhvr>
                                      <p:to>
                                        <p:strVal val="visible"/>
                                      </p:to>
                                    </p:set>
                                    <p:animEffect transition="in" filter="checkerboard(across)">
                                      <p:cBhvr>
                                        <p:cTn id="97" dur="2000"/>
                                        <p:tgtEl>
                                          <p:spTgt spid="20485">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nodeType="clickEffect">
                                  <p:stCondLst>
                                    <p:cond delay="0"/>
                                  </p:stCondLst>
                                  <p:childTnLst>
                                    <p:set>
                                      <p:cBhvr>
                                        <p:cTn id="101" dur="1" fill="hold">
                                          <p:stCondLst>
                                            <p:cond delay="0"/>
                                          </p:stCondLst>
                                        </p:cTn>
                                        <p:tgtEl>
                                          <p:spTgt spid="20485">
                                            <p:txEl>
                                              <p:pRg st="19" end="19"/>
                                            </p:txEl>
                                          </p:spTgt>
                                        </p:tgtEl>
                                        <p:attrNameLst>
                                          <p:attrName>style.visibility</p:attrName>
                                        </p:attrNameLst>
                                      </p:cBhvr>
                                      <p:to>
                                        <p:strVal val="visible"/>
                                      </p:to>
                                    </p:set>
                                    <p:animEffect transition="in" filter="checkerboard(across)">
                                      <p:cBhvr>
                                        <p:cTn id="102" dur="2000"/>
                                        <p:tgtEl>
                                          <p:spTgt spid="20485">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nodeType="clickEffect">
                                  <p:stCondLst>
                                    <p:cond delay="0"/>
                                  </p:stCondLst>
                                  <p:childTnLst>
                                    <p:set>
                                      <p:cBhvr>
                                        <p:cTn id="106" dur="1" fill="hold">
                                          <p:stCondLst>
                                            <p:cond delay="0"/>
                                          </p:stCondLst>
                                        </p:cTn>
                                        <p:tgtEl>
                                          <p:spTgt spid="20485">
                                            <p:txEl>
                                              <p:pRg st="20" end="20"/>
                                            </p:txEl>
                                          </p:spTgt>
                                        </p:tgtEl>
                                        <p:attrNameLst>
                                          <p:attrName>style.visibility</p:attrName>
                                        </p:attrNameLst>
                                      </p:cBhvr>
                                      <p:to>
                                        <p:strVal val="visible"/>
                                      </p:to>
                                    </p:set>
                                    <p:animEffect transition="in" filter="checkerboard(across)">
                                      <p:cBhvr>
                                        <p:cTn id="107" dur="2000"/>
                                        <p:tgtEl>
                                          <p:spTgt spid="2048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r>
              <a:rPr lang="en-US" dirty="0" smtClean="0"/>
              <a:t>Objects as Function arguments</a:t>
            </a:r>
          </a:p>
          <a:p>
            <a:endParaRPr lang="en-US" dirty="0" smtClean="0"/>
          </a:p>
          <a:p>
            <a:r>
              <a:rPr lang="en-US" dirty="0" smtClean="0"/>
              <a:t>An object may be used as a function argument.</a:t>
            </a:r>
          </a:p>
          <a:p>
            <a:endParaRPr lang="en-US" dirty="0" smtClean="0"/>
          </a:p>
          <a:p>
            <a:r>
              <a:rPr lang="en-US" dirty="0" smtClean="0"/>
              <a:t>This can be done in two ways.</a:t>
            </a:r>
          </a:p>
          <a:p>
            <a:endParaRPr lang="en-US" dirty="0" smtClean="0"/>
          </a:p>
          <a:p>
            <a:r>
              <a:rPr lang="en-US" i="1" dirty="0" smtClean="0">
                <a:solidFill>
                  <a:srgbClr val="FF0000"/>
                </a:solidFill>
              </a:rPr>
              <a:t>1)A copy of the entire object is passed to the function.</a:t>
            </a:r>
          </a:p>
          <a:p>
            <a:r>
              <a:rPr lang="en-US" i="1" dirty="0" smtClean="0">
                <a:solidFill>
                  <a:srgbClr val="FF0000"/>
                </a:solidFill>
              </a:rPr>
              <a:t>2)Only the address of the object is passed to the function.</a:t>
            </a:r>
            <a:endParaRPr lang="en-US" i="1" dirty="0">
              <a:solidFill>
                <a:srgbClr val="FF0000"/>
              </a:solidFill>
            </a:endParaRP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229600" cy="914400"/>
          </a:xfrm>
        </p:spPr>
        <p:txBody>
          <a:bodyPr/>
          <a:lstStyle/>
          <a:p>
            <a:pPr eaLnBrk="1" hangingPunct="1"/>
            <a:r>
              <a:rPr lang="en-US" sz="3600" b="1" dirty="0" smtClean="0">
                <a:solidFill>
                  <a:srgbClr val="0070C0"/>
                </a:solidFill>
              </a:rPr>
              <a:t>OBJECTS AS ARGUMENTS</a:t>
            </a:r>
          </a:p>
        </p:txBody>
      </p:sp>
      <p:sp>
        <p:nvSpPr>
          <p:cNvPr id="19459" name="Rectangle 3"/>
          <p:cNvSpPr>
            <a:spLocks noGrp="1" noChangeArrowheads="1"/>
          </p:cNvSpPr>
          <p:nvPr>
            <p:ph type="body" idx="1"/>
          </p:nvPr>
        </p:nvSpPr>
        <p:spPr>
          <a:xfrm>
            <a:off x="457200" y="1066800"/>
            <a:ext cx="8229600" cy="5257800"/>
          </a:xfrm>
        </p:spPr>
        <p:txBody>
          <a:bodyPr>
            <a:normAutofit fontScale="92500" lnSpcReduction="20000"/>
          </a:bodyPr>
          <a:lstStyle/>
          <a:p>
            <a:pPr eaLnBrk="1" hangingPunct="1">
              <a:lnSpc>
                <a:spcPct val="80000"/>
              </a:lnSpc>
              <a:buFontTx/>
              <a:buNone/>
            </a:pPr>
            <a:r>
              <a:rPr lang="en-US" sz="2400" b="1" dirty="0" smtClean="0">
                <a:latin typeface="Courier New" pitchFamily="49" charset="0"/>
              </a:rPr>
              <a:t>#include&lt;</a:t>
            </a:r>
            <a:r>
              <a:rPr lang="en-US" sz="2400" b="1" dirty="0" err="1" smtClean="0">
                <a:latin typeface="Courier New" pitchFamily="49" charset="0"/>
              </a:rPr>
              <a:t>iostream.h</a:t>
            </a:r>
            <a:r>
              <a:rPr lang="en-US" sz="2400" b="1" dirty="0" smtClean="0">
                <a:latin typeface="Courier New" pitchFamily="49" charset="0"/>
              </a:rPr>
              <a:t>&gt;</a:t>
            </a:r>
          </a:p>
          <a:p>
            <a:pPr eaLnBrk="1" hangingPunct="1">
              <a:lnSpc>
                <a:spcPct val="80000"/>
              </a:lnSpc>
              <a:buFontTx/>
              <a:buNone/>
            </a:pPr>
            <a:r>
              <a:rPr lang="en-US" sz="2400" b="1" dirty="0" smtClean="0">
                <a:latin typeface="Courier New" pitchFamily="49" charset="0"/>
              </a:rPr>
              <a:t>class time</a:t>
            </a:r>
          </a:p>
          <a:p>
            <a:pPr eaLnBrk="1" hangingPunct="1">
              <a:lnSpc>
                <a:spcPct val="80000"/>
              </a:lnSpc>
              <a:buFontTx/>
              <a:buNone/>
            </a:pPr>
            <a:r>
              <a:rPr lang="en-US" sz="2400" b="1" dirty="0" smtClean="0">
                <a:latin typeface="Courier New" pitchFamily="49" charset="0"/>
              </a:rPr>
              <a:t>{</a:t>
            </a:r>
          </a:p>
          <a:p>
            <a:pPr eaLnBrk="1" hangingPunct="1">
              <a:lnSpc>
                <a:spcPct val="80000"/>
              </a:lnSpc>
              <a:buFontTx/>
              <a:buNone/>
            </a:pPr>
            <a:r>
              <a:rPr lang="en-US" sz="2400" b="1" dirty="0" smtClean="0">
                <a:latin typeface="Courier New" pitchFamily="49" charset="0"/>
              </a:rPr>
              <a:t>	</a:t>
            </a:r>
            <a:r>
              <a:rPr lang="en-US" sz="2400" b="1" dirty="0" err="1" smtClean="0">
                <a:latin typeface="Courier New" pitchFamily="49" charset="0"/>
              </a:rPr>
              <a:t>int</a:t>
            </a:r>
            <a:r>
              <a:rPr lang="en-US" sz="2400" b="1" dirty="0" smtClean="0">
                <a:latin typeface="Courier New" pitchFamily="49" charset="0"/>
              </a:rPr>
              <a:t> hours;</a:t>
            </a:r>
          </a:p>
          <a:p>
            <a:pPr eaLnBrk="1" hangingPunct="1">
              <a:lnSpc>
                <a:spcPct val="80000"/>
              </a:lnSpc>
              <a:buFontTx/>
              <a:buNone/>
            </a:pPr>
            <a:r>
              <a:rPr lang="en-US" sz="2400" b="1" dirty="0" smtClean="0">
                <a:latin typeface="Courier New" pitchFamily="49" charset="0"/>
              </a:rPr>
              <a:t>	</a:t>
            </a:r>
            <a:r>
              <a:rPr lang="en-US" sz="2400" b="1" dirty="0" err="1" smtClean="0">
                <a:latin typeface="Courier New" pitchFamily="49" charset="0"/>
              </a:rPr>
              <a:t>int</a:t>
            </a:r>
            <a:r>
              <a:rPr lang="en-US" sz="2400" b="1" dirty="0" smtClean="0">
                <a:latin typeface="Courier New" pitchFamily="49" charset="0"/>
              </a:rPr>
              <a:t> minutes;</a:t>
            </a:r>
          </a:p>
          <a:p>
            <a:pPr eaLnBrk="1" hangingPunct="1">
              <a:lnSpc>
                <a:spcPct val="80000"/>
              </a:lnSpc>
              <a:buFontTx/>
              <a:buNone/>
            </a:pPr>
            <a:r>
              <a:rPr lang="en-US" sz="2400" b="1" dirty="0" smtClean="0">
                <a:latin typeface="Courier New" pitchFamily="49" charset="0"/>
              </a:rPr>
              <a:t>	public:</a:t>
            </a:r>
          </a:p>
          <a:p>
            <a:pPr eaLnBrk="1" hangingPunct="1">
              <a:lnSpc>
                <a:spcPct val="80000"/>
              </a:lnSpc>
              <a:buFontTx/>
              <a:buNone/>
            </a:pPr>
            <a:r>
              <a:rPr lang="en-US" sz="2400" b="1" dirty="0" smtClean="0">
                <a:latin typeface="Courier New" pitchFamily="49" charset="0"/>
              </a:rPr>
              <a:t>	void </a:t>
            </a:r>
            <a:r>
              <a:rPr lang="en-US" sz="2400" b="1" dirty="0" err="1" smtClean="0">
                <a:latin typeface="Courier New" pitchFamily="49" charset="0"/>
              </a:rPr>
              <a:t>gettime</a:t>
            </a:r>
            <a:r>
              <a:rPr lang="en-US" sz="2400" b="1" dirty="0" smtClean="0">
                <a:latin typeface="Courier New" pitchFamily="49" charset="0"/>
              </a:rPr>
              <a:t>(</a:t>
            </a:r>
            <a:r>
              <a:rPr lang="en-US" sz="2400" b="1" dirty="0" err="1" smtClean="0">
                <a:latin typeface="Courier New" pitchFamily="49" charset="0"/>
              </a:rPr>
              <a:t>int</a:t>
            </a:r>
            <a:r>
              <a:rPr lang="en-US" sz="2400" b="1" dirty="0" smtClean="0">
                <a:latin typeface="Courier New" pitchFamily="49" charset="0"/>
              </a:rPr>
              <a:t> </a:t>
            </a:r>
            <a:r>
              <a:rPr lang="en-US" sz="2400" b="1" dirty="0" err="1" smtClean="0">
                <a:latin typeface="Courier New" pitchFamily="49" charset="0"/>
              </a:rPr>
              <a:t>h,int</a:t>
            </a:r>
            <a:r>
              <a:rPr lang="en-US" sz="2400" b="1" dirty="0" smtClean="0">
                <a:latin typeface="Courier New" pitchFamily="49" charset="0"/>
              </a:rPr>
              <a:t> m)</a:t>
            </a:r>
          </a:p>
          <a:p>
            <a:pPr eaLnBrk="1" hangingPunct="1">
              <a:lnSpc>
                <a:spcPct val="80000"/>
              </a:lnSpc>
              <a:buFontTx/>
              <a:buNone/>
            </a:pPr>
            <a:r>
              <a:rPr lang="en-US" sz="2400" b="1" dirty="0" smtClean="0">
                <a:latin typeface="Courier New" pitchFamily="49" charset="0"/>
              </a:rPr>
              <a:t>	{</a:t>
            </a:r>
          </a:p>
          <a:p>
            <a:pPr eaLnBrk="1" hangingPunct="1">
              <a:lnSpc>
                <a:spcPct val="80000"/>
              </a:lnSpc>
              <a:buFontTx/>
              <a:buNone/>
            </a:pPr>
            <a:r>
              <a:rPr lang="en-US" sz="2400" b="1" dirty="0" smtClean="0">
                <a:latin typeface="Courier New" pitchFamily="49" charset="0"/>
              </a:rPr>
              <a:t>		hours=h;</a:t>
            </a:r>
          </a:p>
          <a:p>
            <a:pPr eaLnBrk="1" hangingPunct="1">
              <a:lnSpc>
                <a:spcPct val="80000"/>
              </a:lnSpc>
              <a:buFontTx/>
              <a:buNone/>
            </a:pPr>
            <a:r>
              <a:rPr lang="en-US" sz="2400" b="1" dirty="0" smtClean="0">
                <a:latin typeface="Courier New" pitchFamily="49" charset="0"/>
              </a:rPr>
              <a:t>		minutes=m;</a:t>
            </a:r>
          </a:p>
          <a:p>
            <a:pPr eaLnBrk="1" hangingPunct="1">
              <a:lnSpc>
                <a:spcPct val="80000"/>
              </a:lnSpc>
              <a:buFontTx/>
              <a:buNone/>
            </a:pPr>
            <a:r>
              <a:rPr lang="en-US" sz="2400" b="1" dirty="0" smtClean="0">
                <a:latin typeface="Courier New" pitchFamily="49" charset="0"/>
              </a:rPr>
              <a:t>	}</a:t>
            </a:r>
          </a:p>
          <a:p>
            <a:pPr eaLnBrk="1" hangingPunct="1">
              <a:lnSpc>
                <a:spcPct val="80000"/>
              </a:lnSpc>
              <a:buFontTx/>
              <a:buNone/>
            </a:pPr>
            <a:r>
              <a:rPr lang="en-US" sz="2400" b="1" dirty="0" smtClean="0">
                <a:latin typeface="Courier New" pitchFamily="49" charset="0"/>
              </a:rPr>
              <a:t>	void </a:t>
            </a:r>
            <a:r>
              <a:rPr lang="en-US" sz="2400" b="1" dirty="0" err="1" smtClean="0">
                <a:latin typeface="Courier New" pitchFamily="49" charset="0"/>
              </a:rPr>
              <a:t>puttime</a:t>
            </a:r>
            <a:r>
              <a:rPr lang="en-US" sz="2400" b="1" dirty="0" smtClean="0">
                <a:latin typeface="Courier New" pitchFamily="49" charset="0"/>
              </a:rPr>
              <a:t>(void)</a:t>
            </a:r>
          </a:p>
          <a:p>
            <a:pPr eaLnBrk="1" hangingPunct="1">
              <a:lnSpc>
                <a:spcPct val="80000"/>
              </a:lnSpc>
              <a:buFontTx/>
              <a:buNone/>
            </a:pPr>
            <a:r>
              <a:rPr lang="en-US" sz="2400" b="1" dirty="0" smtClean="0">
                <a:latin typeface="Courier New" pitchFamily="49" charset="0"/>
              </a:rPr>
              <a:t>	{</a:t>
            </a:r>
          </a:p>
          <a:p>
            <a:pPr eaLnBrk="1" hangingPunct="1">
              <a:lnSpc>
                <a:spcPct val="80000"/>
              </a:lnSpc>
              <a:buFontTx/>
              <a:buNone/>
            </a:pPr>
            <a:r>
              <a:rPr lang="en-US" sz="2400" b="1" dirty="0" smtClean="0">
                <a:latin typeface="Courier New" pitchFamily="49" charset="0"/>
              </a:rPr>
              <a:t>		</a:t>
            </a:r>
            <a:r>
              <a:rPr lang="en-US" sz="2400" b="1" dirty="0" err="1" smtClean="0">
                <a:latin typeface="Courier New" pitchFamily="49" charset="0"/>
              </a:rPr>
              <a:t>cout</a:t>
            </a:r>
            <a:r>
              <a:rPr lang="en-US" sz="2400" b="1" dirty="0" smtClean="0">
                <a:latin typeface="Courier New" pitchFamily="49" charset="0"/>
              </a:rPr>
              <a:t>&lt;&lt;hours&lt;&lt;"hours and ";</a:t>
            </a:r>
          </a:p>
          <a:p>
            <a:pPr eaLnBrk="1" hangingPunct="1">
              <a:lnSpc>
                <a:spcPct val="80000"/>
              </a:lnSpc>
              <a:buFontTx/>
              <a:buNone/>
            </a:pPr>
            <a:r>
              <a:rPr lang="en-US" sz="2400" b="1" dirty="0" smtClean="0">
                <a:latin typeface="Courier New" pitchFamily="49" charset="0"/>
              </a:rPr>
              <a:t>		</a:t>
            </a:r>
            <a:r>
              <a:rPr lang="en-US" sz="2400" b="1" dirty="0" err="1" smtClean="0">
                <a:latin typeface="Courier New" pitchFamily="49" charset="0"/>
              </a:rPr>
              <a:t>cout</a:t>
            </a:r>
            <a:r>
              <a:rPr lang="en-US" sz="2400" b="1" dirty="0" smtClean="0">
                <a:latin typeface="Courier New" pitchFamily="49" charset="0"/>
              </a:rPr>
              <a:t>&lt;&lt;minutes&lt;&lt;"minutes"&lt;&lt;"\n";</a:t>
            </a:r>
          </a:p>
          <a:p>
            <a:pPr eaLnBrk="1" hangingPunct="1">
              <a:lnSpc>
                <a:spcPct val="80000"/>
              </a:lnSpc>
              <a:buFontTx/>
              <a:buNone/>
            </a:pPr>
            <a:r>
              <a:rPr lang="en-US" sz="2400" b="1" dirty="0" smtClean="0">
                <a:latin typeface="Courier New" pitchFamily="49" charset="0"/>
              </a:rPr>
              <a:t>	}</a:t>
            </a:r>
          </a:p>
          <a:p>
            <a:pPr eaLnBrk="1" hangingPunct="1">
              <a:lnSpc>
                <a:spcPct val="80000"/>
              </a:lnSpc>
              <a:buFontTx/>
              <a:buNone/>
            </a:pPr>
            <a:r>
              <a:rPr lang="en-US" sz="2400" b="1" dirty="0" smtClean="0">
                <a:latin typeface="Courier New" pitchFamily="49" charset="0"/>
              </a:rPr>
              <a:t>	void sum(</a:t>
            </a:r>
            <a:r>
              <a:rPr lang="en-US" sz="2400" b="1" dirty="0" err="1" smtClean="0">
                <a:latin typeface="Courier New" pitchFamily="49" charset="0"/>
              </a:rPr>
              <a:t>time,time</a:t>
            </a:r>
            <a:r>
              <a:rPr lang="en-US" sz="2400" b="1" dirty="0" smtClean="0">
                <a:latin typeface="Courier New" pitchFamily="49" charset="0"/>
              </a:rPr>
              <a:t>);</a:t>
            </a:r>
          </a:p>
          <a:p>
            <a:pPr eaLnBrk="1" hangingPunct="1">
              <a:lnSpc>
                <a:spcPct val="80000"/>
              </a:lnSpc>
              <a:buFontTx/>
              <a:buNone/>
            </a:pPr>
            <a:r>
              <a:rPr lang="en-US" sz="2400" b="1" dirty="0" smtClean="0">
                <a:latin typeface="Courier New" pitchFamily="49" charset="0"/>
              </a:rPr>
              <a:t>};</a:t>
            </a: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457200" y="457200"/>
            <a:ext cx="8229600" cy="5632311"/>
          </a:xfrm>
          <a:prstGeom prst="rect">
            <a:avLst/>
          </a:prstGeom>
          <a:noFill/>
          <a:ln w="9525">
            <a:noFill/>
            <a:miter lim="800000"/>
            <a:headEnd/>
            <a:tailEnd/>
          </a:ln>
        </p:spPr>
        <p:txBody>
          <a:bodyPr>
            <a:spAutoFit/>
          </a:bodyPr>
          <a:lstStyle/>
          <a:p>
            <a:r>
              <a:rPr lang="en-US" sz="2000" b="1" i="0" dirty="0"/>
              <a:t>void time::sum(time t1, time t2)</a:t>
            </a:r>
          </a:p>
          <a:p>
            <a:r>
              <a:rPr lang="en-US" sz="2000" b="1" i="0" dirty="0"/>
              <a:t>{</a:t>
            </a:r>
          </a:p>
          <a:p>
            <a:r>
              <a:rPr lang="en-US" sz="2000" b="1" i="0" dirty="0" smtClean="0"/>
              <a:t>	minutes=t1.minutes+t2.minutes</a:t>
            </a:r>
            <a:r>
              <a:rPr lang="en-US" sz="2000" b="1" i="0" dirty="0"/>
              <a:t>;</a:t>
            </a:r>
          </a:p>
          <a:p>
            <a:r>
              <a:rPr lang="en-US" sz="2000" b="1" i="0" dirty="0" smtClean="0"/>
              <a:t>	hours </a:t>
            </a:r>
            <a:r>
              <a:rPr lang="en-US" sz="2000" b="1" i="0" dirty="0"/>
              <a:t>=minutes/60;</a:t>
            </a:r>
          </a:p>
          <a:p>
            <a:r>
              <a:rPr lang="en-US" sz="2000" b="1" i="0" dirty="0" smtClean="0"/>
              <a:t>	minutes=minutes%60</a:t>
            </a:r>
            <a:r>
              <a:rPr lang="en-US" sz="2000" b="1" i="0" dirty="0"/>
              <a:t>;</a:t>
            </a:r>
          </a:p>
          <a:p>
            <a:r>
              <a:rPr lang="en-US" sz="2000" b="1" i="0" dirty="0" smtClean="0"/>
              <a:t>	hours=hours+t1.hours+t2.hours</a:t>
            </a:r>
            <a:r>
              <a:rPr lang="en-US" sz="2000" b="1" i="0" dirty="0"/>
              <a:t>;</a:t>
            </a:r>
          </a:p>
          <a:p>
            <a:r>
              <a:rPr lang="en-US" sz="2000" b="1" i="0" dirty="0"/>
              <a:t>}</a:t>
            </a:r>
          </a:p>
          <a:p>
            <a:r>
              <a:rPr lang="en-US" sz="2000" b="1" i="0" dirty="0" err="1"/>
              <a:t>int</a:t>
            </a:r>
            <a:r>
              <a:rPr lang="en-US" sz="2000" b="1" i="0" dirty="0"/>
              <a:t> main()</a:t>
            </a:r>
          </a:p>
          <a:p>
            <a:r>
              <a:rPr lang="en-US" sz="2000" b="1" i="0" dirty="0" smtClean="0"/>
              <a:t>{</a:t>
            </a:r>
            <a:endParaRPr lang="en-US" sz="2000" b="1" i="0" dirty="0"/>
          </a:p>
          <a:p>
            <a:pPr lvl="1"/>
            <a:r>
              <a:rPr lang="en-US" sz="2000" b="1" i="0" dirty="0"/>
              <a:t>time </a:t>
            </a:r>
            <a:r>
              <a:rPr lang="en-US" sz="2000" b="1" dirty="0" smtClean="0"/>
              <a:t>t</a:t>
            </a:r>
            <a:r>
              <a:rPr lang="en-US" sz="2000" b="1" i="0" dirty="0" smtClean="0"/>
              <a:t>1,t2,t3;</a:t>
            </a:r>
            <a:endParaRPr lang="en-US" sz="2000" b="1" i="0" dirty="0"/>
          </a:p>
          <a:p>
            <a:pPr lvl="1"/>
            <a:r>
              <a:rPr lang="en-US" sz="2000" b="1" dirty="0" smtClean="0"/>
              <a:t>t</a:t>
            </a:r>
            <a:r>
              <a:rPr lang="en-US" sz="2000" b="1" i="0" dirty="0" smtClean="0"/>
              <a:t>1.gettime(2,45</a:t>
            </a:r>
            <a:r>
              <a:rPr lang="en-US" sz="2000" b="1" i="0" dirty="0"/>
              <a:t>);</a:t>
            </a:r>
          </a:p>
          <a:p>
            <a:pPr lvl="1"/>
            <a:r>
              <a:rPr lang="en-US" sz="2000" b="1" dirty="0" smtClean="0"/>
              <a:t>t</a:t>
            </a:r>
            <a:r>
              <a:rPr lang="en-US" sz="2000" b="1" i="0" dirty="0" smtClean="0"/>
              <a:t>2.gettime(3,30</a:t>
            </a:r>
            <a:r>
              <a:rPr lang="en-US" sz="2000" b="1" i="0" dirty="0"/>
              <a:t>);</a:t>
            </a:r>
          </a:p>
          <a:p>
            <a:pPr lvl="1"/>
            <a:r>
              <a:rPr lang="en-US" sz="2000" b="1" dirty="0" smtClean="0"/>
              <a:t>t</a:t>
            </a:r>
            <a:r>
              <a:rPr lang="en-US" sz="2000" b="1" i="0" dirty="0" smtClean="0"/>
              <a:t>3.sum(T1,T2</a:t>
            </a:r>
            <a:r>
              <a:rPr lang="en-US" sz="2000" b="1" i="0" dirty="0"/>
              <a:t>);</a:t>
            </a:r>
          </a:p>
          <a:p>
            <a:pPr lvl="1"/>
            <a:r>
              <a:rPr lang="en-US" sz="2000" b="1" i="0" dirty="0" err="1"/>
              <a:t>cout</a:t>
            </a:r>
            <a:r>
              <a:rPr lang="en-US" sz="2000" b="1" i="0" dirty="0"/>
              <a:t>&lt;&lt;"T1 = "; </a:t>
            </a:r>
            <a:r>
              <a:rPr lang="en-US" sz="2000" b="1" i="0" dirty="0" smtClean="0"/>
              <a:t>t1.puttime</a:t>
            </a:r>
            <a:r>
              <a:rPr lang="en-US" sz="2000" b="1" i="0" dirty="0"/>
              <a:t>();</a:t>
            </a:r>
          </a:p>
          <a:p>
            <a:pPr lvl="1"/>
            <a:r>
              <a:rPr lang="en-US" sz="2000" b="1" i="0" dirty="0" err="1"/>
              <a:t>cout</a:t>
            </a:r>
            <a:r>
              <a:rPr lang="en-US" sz="2000" b="1" i="0" dirty="0"/>
              <a:t>&lt;&lt;"T2 = "; </a:t>
            </a:r>
            <a:r>
              <a:rPr lang="en-US" sz="2000" b="1" i="0" dirty="0" smtClean="0"/>
              <a:t>t2.puttime</a:t>
            </a:r>
            <a:r>
              <a:rPr lang="en-US" sz="2000" b="1" i="0" dirty="0"/>
              <a:t>();</a:t>
            </a:r>
          </a:p>
          <a:p>
            <a:pPr lvl="1"/>
            <a:r>
              <a:rPr lang="en-US" sz="2000" b="1" i="0" dirty="0" err="1"/>
              <a:t>cout</a:t>
            </a:r>
            <a:r>
              <a:rPr lang="en-US" sz="2000" b="1" i="0" dirty="0"/>
              <a:t>&lt;&lt;"T3 = "; </a:t>
            </a:r>
            <a:r>
              <a:rPr lang="en-US" sz="2000" b="1" i="0" dirty="0" smtClean="0"/>
              <a:t>t3.puttime</a:t>
            </a:r>
            <a:r>
              <a:rPr lang="en-US" sz="2000" b="1" i="0" dirty="0"/>
              <a:t>();</a:t>
            </a:r>
          </a:p>
          <a:p>
            <a:pPr lvl="1"/>
            <a:r>
              <a:rPr lang="en-US" sz="2000" b="1" i="0" dirty="0"/>
              <a:t>return 0;</a:t>
            </a:r>
          </a:p>
          <a:p>
            <a:r>
              <a:rPr lang="en-US" sz="2000" b="1" i="0" dirty="0"/>
              <a:t>}</a:t>
            </a: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09600"/>
          </a:xfrm>
        </p:spPr>
        <p:txBody>
          <a:bodyPr>
            <a:normAutofit fontScale="90000"/>
          </a:bodyPr>
          <a:lstStyle/>
          <a:p>
            <a:r>
              <a:rPr lang="en-US" dirty="0" smtClean="0"/>
              <a:t>Objects as arguments (Example)</a:t>
            </a:r>
            <a:endParaRPr lang="en-US" dirty="0"/>
          </a:p>
        </p:txBody>
      </p:sp>
      <p:sp>
        <p:nvSpPr>
          <p:cNvPr id="3" name="Content Placeholder 2"/>
          <p:cNvSpPr>
            <a:spLocks noGrp="1"/>
          </p:cNvSpPr>
          <p:nvPr>
            <p:ph idx="1"/>
          </p:nvPr>
        </p:nvSpPr>
        <p:spPr>
          <a:xfrm>
            <a:off x="228600" y="533400"/>
            <a:ext cx="4267200" cy="4267200"/>
          </a:xfrm>
        </p:spPr>
        <p:txBody>
          <a:bodyPr>
            <a:normAutofit fontScale="55000" lnSpcReduction="20000"/>
          </a:bodyPr>
          <a:lstStyle/>
          <a:p>
            <a:endParaRPr lang="en-US" sz="6400" dirty="0" smtClean="0"/>
          </a:p>
          <a:p>
            <a:endParaRPr lang="en-US" sz="6000" dirty="0" smtClean="0"/>
          </a:p>
          <a:p>
            <a:pPr>
              <a:buNone/>
            </a:pPr>
            <a:r>
              <a:rPr lang="en-US" sz="3600" b="1" dirty="0" smtClean="0"/>
              <a:t>#include&lt;</a:t>
            </a:r>
            <a:r>
              <a:rPr lang="en-US" sz="3600" b="1" dirty="0" err="1" smtClean="0"/>
              <a:t>iostream.h</a:t>
            </a:r>
            <a:r>
              <a:rPr lang="en-US" sz="3600" b="1" dirty="0" smtClean="0"/>
              <a:t>&gt;</a:t>
            </a:r>
          </a:p>
          <a:p>
            <a:pPr>
              <a:buNone/>
            </a:pPr>
            <a:r>
              <a:rPr lang="en-US" sz="3600" b="1" dirty="0" smtClean="0"/>
              <a:t>using namespace std;</a:t>
            </a:r>
          </a:p>
          <a:p>
            <a:pPr>
              <a:buNone/>
            </a:pPr>
            <a:r>
              <a:rPr lang="en-US" sz="3600" b="1" dirty="0" smtClean="0"/>
              <a:t>class convert</a:t>
            </a:r>
          </a:p>
          <a:p>
            <a:pPr>
              <a:buNone/>
            </a:pPr>
            <a:r>
              <a:rPr lang="en-US" sz="3600" b="1" dirty="0" smtClean="0"/>
              <a:t>{</a:t>
            </a:r>
          </a:p>
          <a:p>
            <a:pPr>
              <a:buNone/>
            </a:pPr>
            <a:r>
              <a:rPr lang="en-US" sz="3600" b="1" dirty="0" smtClean="0"/>
              <a:t>	float </a:t>
            </a:r>
            <a:r>
              <a:rPr lang="en-US" sz="3600" b="1" dirty="0" err="1" smtClean="0"/>
              <a:t>cm,m</a:t>
            </a:r>
            <a:r>
              <a:rPr lang="en-US" sz="3600" b="1" dirty="0" smtClean="0"/>
              <a:t>;</a:t>
            </a:r>
          </a:p>
          <a:p>
            <a:pPr>
              <a:buNone/>
            </a:pPr>
            <a:r>
              <a:rPr lang="en-US" sz="3600" b="1" dirty="0" smtClean="0"/>
              <a:t>	public:</a:t>
            </a:r>
          </a:p>
          <a:p>
            <a:pPr>
              <a:buNone/>
            </a:pPr>
            <a:r>
              <a:rPr lang="en-US" sz="3600" b="1" dirty="0" smtClean="0"/>
              <a:t>	void input();</a:t>
            </a:r>
          </a:p>
          <a:p>
            <a:pPr>
              <a:buNone/>
            </a:pPr>
            <a:r>
              <a:rPr lang="en-US" sz="3600" b="1" dirty="0" smtClean="0"/>
              <a:t>	void </a:t>
            </a:r>
            <a:r>
              <a:rPr lang="en-US" sz="3600" b="1" dirty="0" err="1" smtClean="0"/>
              <a:t>conv_cm</a:t>
            </a:r>
            <a:r>
              <a:rPr lang="en-US" sz="3600" b="1" dirty="0" smtClean="0"/>
              <a:t>(convert);</a:t>
            </a:r>
          </a:p>
          <a:p>
            <a:pPr>
              <a:buNone/>
            </a:pPr>
            <a:r>
              <a:rPr lang="en-US" sz="3600" b="1" dirty="0" smtClean="0"/>
              <a:t>};</a:t>
            </a:r>
          </a:p>
        </p:txBody>
      </p:sp>
      <p:sp>
        <p:nvSpPr>
          <p:cNvPr id="6" name="TextBox 5"/>
          <p:cNvSpPr txBox="1"/>
          <p:nvPr/>
        </p:nvSpPr>
        <p:spPr>
          <a:xfrm>
            <a:off x="4419600" y="838200"/>
            <a:ext cx="4419600" cy="4955203"/>
          </a:xfrm>
          <a:prstGeom prst="rect">
            <a:avLst/>
          </a:prstGeom>
          <a:noFill/>
        </p:spPr>
        <p:txBody>
          <a:bodyPr wrap="square" rtlCol="0">
            <a:spAutoFit/>
          </a:bodyPr>
          <a:lstStyle/>
          <a:p>
            <a:pPr marL="274320" indent="-274320">
              <a:lnSpc>
                <a:spcPct val="80000"/>
              </a:lnSpc>
              <a:spcBef>
                <a:spcPct val="20000"/>
              </a:spcBef>
              <a:buClr>
                <a:schemeClr val="accent3"/>
              </a:buClr>
              <a:buSzPct val="95000"/>
            </a:pPr>
            <a:r>
              <a:rPr lang="en-US" sz="2000" b="1" dirty="0" smtClean="0"/>
              <a:t>void convert::</a:t>
            </a:r>
            <a:r>
              <a:rPr lang="en-US" sz="2000" b="1" dirty="0" err="1" smtClean="0"/>
              <a:t>conv_cm</a:t>
            </a:r>
            <a:r>
              <a:rPr lang="en-US" sz="2000" b="1" dirty="0" smtClean="0"/>
              <a:t>(convert </a:t>
            </a:r>
            <a:r>
              <a:rPr lang="en-US" sz="2000" b="1" dirty="0" err="1" smtClean="0"/>
              <a:t>obj</a:t>
            </a:r>
            <a:r>
              <a:rPr lang="en-US" sz="2000" b="1" dirty="0" smtClean="0"/>
              <a:t>)</a:t>
            </a:r>
          </a:p>
          <a:p>
            <a:pPr marL="274320" indent="-274320">
              <a:lnSpc>
                <a:spcPct val="80000"/>
              </a:lnSpc>
              <a:spcBef>
                <a:spcPct val="20000"/>
              </a:spcBef>
              <a:buClr>
                <a:schemeClr val="accent3"/>
              </a:buClr>
              <a:buSzPct val="95000"/>
            </a:pPr>
            <a:r>
              <a:rPr lang="en-US" sz="2000" b="1" dirty="0" smtClean="0"/>
              <a:t>{</a:t>
            </a:r>
          </a:p>
          <a:p>
            <a:pPr marL="274320" indent="-274320">
              <a:lnSpc>
                <a:spcPct val="80000"/>
              </a:lnSpc>
              <a:spcBef>
                <a:spcPct val="20000"/>
              </a:spcBef>
              <a:buClr>
                <a:schemeClr val="accent3"/>
              </a:buClr>
              <a:buSzPct val="95000"/>
            </a:pPr>
            <a:r>
              <a:rPr lang="en-US" sz="2000" b="1" dirty="0" smtClean="0"/>
              <a:t>	obj.cm=</a:t>
            </a:r>
            <a:r>
              <a:rPr lang="en-US" sz="2000" b="1" dirty="0" err="1" smtClean="0"/>
              <a:t>obj.m</a:t>
            </a:r>
            <a:r>
              <a:rPr lang="en-US" sz="2000" b="1" dirty="0" smtClean="0"/>
              <a:t>*100;</a:t>
            </a:r>
          </a:p>
          <a:p>
            <a:pPr marL="274320" indent="-274320">
              <a:lnSpc>
                <a:spcPct val="80000"/>
              </a:lnSpc>
              <a:spcBef>
                <a:spcPct val="20000"/>
              </a:spcBef>
              <a:buClr>
                <a:schemeClr val="accent3"/>
              </a:buClr>
              <a:buSzPct val="95000"/>
            </a:pPr>
            <a:r>
              <a:rPr lang="en-US" sz="2000" b="1" dirty="0" smtClean="0"/>
              <a:t>	</a:t>
            </a:r>
            <a:r>
              <a:rPr lang="en-US" sz="2000" b="1" dirty="0" err="1" smtClean="0"/>
              <a:t>cout</a:t>
            </a:r>
            <a:r>
              <a:rPr lang="en-US" sz="2000" b="1" dirty="0" smtClean="0"/>
              <a:t>&lt;&lt;"\n \t in cm"&lt;&lt;obj.cm;</a:t>
            </a:r>
          </a:p>
          <a:p>
            <a:pPr marL="274320" indent="-274320">
              <a:lnSpc>
                <a:spcPct val="80000"/>
              </a:lnSpc>
              <a:spcBef>
                <a:spcPct val="20000"/>
              </a:spcBef>
              <a:buClr>
                <a:schemeClr val="accent3"/>
              </a:buClr>
              <a:buSzPct val="95000"/>
            </a:pPr>
            <a:r>
              <a:rPr lang="en-US" sz="2000" b="1" dirty="0" smtClean="0"/>
              <a:t>}</a:t>
            </a:r>
          </a:p>
          <a:p>
            <a:pPr marL="274320" indent="-274320">
              <a:lnSpc>
                <a:spcPct val="80000"/>
              </a:lnSpc>
              <a:spcBef>
                <a:spcPct val="20000"/>
              </a:spcBef>
              <a:buClr>
                <a:schemeClr val="accent3"/>
              </a:buClr>
              <a:buSzPct val="95000"/>
            </a:pPr>
            <a:endParaRPr lang="en-US" sz="2000" b="1" dirty="0" smtClean="0"/>
          </a:p>
          <a:p>
            <a:pPr marL="274320" indent="-274320">
              <a:lnSpc>
                <a:spcPct val="80000"/>
              </a:lnSpc>
              <a:spcBef>
                <a:spcPct val="20000"/>
              </a:spcBef>
              <a:buClr>
                <a:schemeClr val="accent3"/>
              </a:buClr>
              <a:buSzPct val="95000"/>
            </a:pPr>
            <a:endParaRPr lang="en-US" sz="2000" b="1" dirty="0" smtClean="0"/>
          </a:p>
          <a:p>
            <a:pPr marL="274320" indent="-274320">
              <a:lnSpc>
                <a:spcPct val="80000"/>
              </a:lnSpc>
              <a:spcBef>
                <a:spcPct val="20000"/>
              </a:spcBef>
              <a:buClr>
                <a:schemeClr val="accent3"/>
              </a:buClr>
              <a:buSzPct val="95000"/>
            </a:pPr>
            <a:endParaRPr lang="en-US" sz="2000" b="1" dirty="0" smtClean="0"/>
          </a:p>
          <a:p>
            <a:pPr marL="274320" indent="-274320">
              <a:lnSpc>
                <a:spcPct val="80000"/>
              </a:lnSpc>
              <a:spcBef>
                <a:spcPct val="20000"/>
              </a:spcBef>
              <a:buClr>
                <a:schemeClr val="accent3"/>
              </a:buClr>
              <a:buSzPct val="95000"/>
              <a:buFont typeface="Wingdings 2"/>
              <a:buNone/>
            </a:pPr>
            <a:r>
              <a:rPr lang="en-US" sz="2000" b="1" dirty="0" err="1" smtClean="0"/>
              <a:t>int</a:t>
            </a:r>
            <a:r>
              <a:rPr lang="en-US" sz="2000" b="1" dirty="0" smtClean="0"/>
              <a:t> main()</a:t>
            </a:r>
          </a:p>
          <a:p>
            <a:pPr marL="274320" indent="-274320">
              <a:lnSpc>
                <a:spcPct val="80000"/>
              </a:lnSpc>
              <a:spcBef>
                <a:spcPct val="20000"/>
              </a:spcBef>
              <a:buClr>
                <a:schemeClr val="accent3"/>
              </a:buClr>
              <a:buSzPct val="95000"/>
              <a:buFont typeface="Wingdings 2"/>
              <a:buNone/>
            </a:pPr>
            <a:r>
              <a:rPr lang="en-US" sz="2000" b="1" dirty="0" smtClean="0"/>
              <a:t>{</a:t>
            </a:r>
          </a:p>
          <a:p>
            <a:pPr marL="274320" indent="-274320">
              <a:lnSpc>
                <a:spcPct val="80000"/>
              </a:lnSpc>
              <a:spcBef>
                <a:spcPct val="20000"/>
              </a:spcBef>
              <a:buClr>
                <a:schemeClr val="accent3"/>
              </a:buClr>
              <a:buSzPct val="95000"/>
              <a:buFont typeface="Wingdings 2"/>
              <a:buNone/>
            </a:pPr>
            <a:r>
              <a:rPr lang="en-US" sz="2000" b="1" dirty="0" smtClean="0"/>
              <a:t>	convert obj1,obj2;</a:t>
            </a:r>
          </a:p>
          <a:p>
            <a:pPr marL="274320" indent="-274320">
              <a:lnSpc>
                <a:spcPct val="80000"/>
              </a:lnSpc>
              <a:spcBef>
                <a:spcPct val="20000"/>
              </a:spcBef>
              <a:buClr>
                <a:schemeClr val="accent3"/>
              </a:buClr>
              <a:buSzPct val="95000"/>
              <a:buFont typeface="Wingdings 2"/>
              <a:buNone/>
            </a:pPr>
            <a:r>
              <a:rPr lang="en-US" sz="2000" b="1" dirty="0" smtClean="0"/>
              <a:t>	obj1.input();</a:t>
            </a:r>
          </a:p>
          <a:p>
            <a:pPr marL="274320" indent="-274320">
              <a:lnSpc>
                <a:spcPct val="80000"/>
              </a:lnSpc>
              <a:spcBef>
                <a:spcPct val="20000"/>
              </a:spcBef>
              <a:buClr>
                <a:schemeClr val="accent3"/>
              </a:buClr>
              <a:buSzPct val="95000"/>
              <a:buFont typeface="Wingdings 2"/>
              <a:buNone/>
            </a:pPr>
            <a:r>
              <a:rPr lang="en-US" sz="2000" b="1" dirty="0" smtClean="0"/>
              <a:t>	obj1.conv_cm(obj1);</a:t>
            </a:r>
          </a:p>
          <a:p>
            <a:pPr marL="274320" indent="-274320">
              <a:lnSpc>
                <a:spcPct val="80000"/>
              </a:lnSpc>
              <a:spcBef>
                <a:spcPct val="20000"/>
              </a:spcBef>
              <a:buClr>
                <a:schemeClr val="accent3"/>
              </a:buClr>
              <a:buSzPct val="95000"/>
              <a:buFont typeface="Wingdings 2"/>
              <a:buNone/>
            </a:pPr>
            <a:r>
              <a:rPr lang="en-US" sz="2000" b="1" dirty="0" smtClean="0"/>
              <a:t>	obj2.input();</a:t>
            </a:r>
          </a:p>
          <a:p>
            <a:pPr marL="274320" indent="-274320">
              <a:lnSpc>
                <a:spcPct val="80000"/>
              </a:lnSpc>
              <a:spcBef>
                <a:spcPct val="20000"/>
              </a:spcBef>
              <a:buClr>
                <a:schemeClr val="accent3"/>
              </a:buClr>
              <a:buSzPct val="95000"/>
              <a:buFont typeface="Wingdings 2"/>
              <a:buNone/>
            </a:pPr>
            <a:r>
              <a:rPr lang="en-US" sz="2000" b="1" dirty="0" smtClean="0"/>
              <a:t>	obj2.conv_cm(obj2);</a:t>
            </a:r>
          </a:p>
          <a:p>
            <a:pPr marL="274320" indent="-274320">
              <a:lnSpc>
                <a:spcPct val="80000"/>
              </a:lnSpc>
              <a:spcBef>
                <a:spcPct val="20000"/>
              </a:spcBef>
              <a:buClr>
                <a:schemeClr val="accent3"/>
              </a:buClr>
              <a:buSzPct val="95000"/>
              <a:buFont typeface="Wingdings 2"/>
              <a:buNone/>
            </a:pPr>
            <a:r>
              <a:rPr lang="en-US" sz="2000" b="1" dirty="0" smtClean="0"/>
              <a:t> }</a:t>
            </a:r>
          </a:p>
        </p:txBody>
      </p:sp>
      <p:sp>
        <p:nvSpPr>
          <p:cNvPr id="7" name="TextBox 6"/>
          <p:cNvSpPr txBox="1"/>
          <p:nvPr/>
        </p:nvSpPr>
        <p:spPr>
          <a:xfrm>
            <a:off x="152400" y="4697409"/>
            <a:ext cx="4572000" cy="1822037"/>
          </a:xfrm>
          <a:prstGeom prst="rect">
            <a:avLst/>
          </a:prstGeom>
          <a:noFill/>
        </p:spPr>
        <p:txBody>
          <a:bodyPr wrap="square" rtlCol="0">
            <a:spAutoFit/>
          </a:bodyPr>
          <a:lstStyle/>
          <a:p>
            <a:pPr marL="274320" indent="-274320">
              <a:lnSpc>
                <a:spcPct val="80000"/>
              </a:lnSpc>
              <a:spcBef>
                <a:spcPct val="20000"/>
              </a:spcBef>
              <a:buClr>
                <a:schemeClr val="accent3"/>
              </a:buClr>
              <a:buSzPct val="95000"/>
            </a:pPr>
            <a:r>
              <a:rPr lang="en-US" sz="2000" b="1" dirty="0" smtClean="0"/>
              <a:t>void convert::input()</a:t>
            </a:r>
          </a:p>
          <a:p>
            <a:pPr marL="274320" indent="-274320">
              <a:lnSpc>
                <a:spcPct val="80000"/>
              </a:lnSpc>
              <a:spcBef>
                <a:spcPct val="20000"/>
              </a:spcBef>
              <a:buClr>
                <a:schemeClr val="accent3"/>
              </a:buClr>
              <a:buSzPct val="95000"/>
            </a:pPr>
            <a:r>
              <a:rPr lang="en-US" sz="2000" b="1" dirty="0" smtClean="0"/>
              <a:t>{</a:t>
            </a:r>
          </a:p>
          <a:p>
            <a:pPr marL="274320" indent="-274320">
              <a:lnSpc>
                <a:spcPct val="80000"/>
              </a:lnSpc>
              <a:spcBef>
                <a:spcPct val="20000"/>
              </a:spcBef>
              <a:buClr>
                <a:schemeClr val="accent3"/>
              </a:buClr>
              <a:buSzPct val="95000"/>
            </a:pPr>
            <a:r>
              <a:rPr lang="en-US" sz="2000" b="1" dirty="0" smtClean="0"/>
              <a:t>	</a:t>
            </a:r>
            <a:r>
              <a:rPr lang="en-US" sz="2000" b="1" dirty="0" err="1" smtClean="0"/>
              <a:t>cout</a:t>
            </a:r>
            <a:r>
              <a:rPr lang="en-US" sz="2000" b="1" dirty="0" smtClean="0"/>
              <a:t>&lt;&lt;"please enter  value in </a:t>
            </a:r>
            <a:r>
              <a:rPr lang="en-US" sz="2000" b="1" dirty="0" err="1" smtClean="0"/>
              <a:t>metres</a:t>
            </a:r>
            <a:r>
              <a:rPr lang="en-US" sz="2000" b="1" dirty="0" smtClean="0"/>
              <a:t>";</a:t>
            </a:r>
          </a:p>
          <a:p>
            <a:pPr marL="274320" indent="-274320">
              <a:lnSpc>
                <a:spcPct val="80000"/>
              </a:lnSpc>
              <a:spcBef>
                <a:spcPct val="20000"/>
              </a:spcBef>
              <a:buClr>
                <a:schemeClr val="accent3"/>
              </a:buClr>
              <a:buSzPct val="95000"/>
            </a:pPr>
            <a:r>
              <a:rPr lang="en-US" sz="2000" b="1" dirty="0" smtClean="0"/>
              <a:t>	</a:t>
            </a:r>
            <a:r>
              <a:rPr lang="en-US" sz="2000" b="1" dirty="0" err="1" smtClean="0"/>
              <a:t>cin</a:t>
            </a:r>
            <a:r>
              <a:rPr lang="en-US" sz="2000" b="1" dirty="0" smtClean="0"/>
              <a:t>&gt;&gt;m;</a:t>
            </a:r>
          </a:p>
          <a:p>
            <a:pPr marL="274320" indent="-274320">
              <a:lnSpc>
                <a:spcPct val="80000"/>
              </a:lnSpc>
              <a:spcBef>
                <a:spcPct val="20000"/>
              </a:spcBef>
              <a:buClr>
                <a:schemeClr val="accent3"/>
              </a:buClr>
              <a:buSzPct val="95000"/>
            </a:pPr>
            <a:r>
              <a:rPr lang="en-US" sz="2000" b="1" dirty="0" smtClean="0"/>
              <a:t>}</a:t>
            </a: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objects as </a:t>
            </a:r>
            <a:r>
              <a:rPr lang="en-US" dirty="0" err="1" smtClean="0"/>
              <a:t>refernce</a:t>
            </a:r>
            <a:endParaRPr lang="en-US" dirty="0"/>
          </a:p>
        </p:txBody>
      </p:sp>
      <p:sp>
        <p:nvSpPr>
          <p:cNvPr id="3" name="Content Placeholder 2"/>
          <p:cNvSpPr>
            <a:spLocks noGrp="1"/>
          </p:cNvSpPr>
          <p:nvPr>
            <p:ph idx="1"/>
          </p:nvPr>
        </p:nvSpPr>
        <p:spPr/>
        <p:txBody>
          <a:bodyPr/>
          <a:lstStyle/>
          <a:p>
            <a:r>
              <a:rPr lang="en-US" dirty="0" smtClean="0"/>
              <a:t>The memory address of the object is passed to the function and the called function operates on the original object being passed,</a:t>
            </a:r>
          </a:p>
          <a:p>
            <a:endParaRPr lang="en-US" dirty="0" smtClean="0"/>
          </a:p>
          <a:p>
            <a:r>
              <a:rPr lang="en-US" dirty="0" smtClean="0"/>
              <a:t>Any change made to the object inside the function will reflect in the actual argument.</a:t>
            </a:r>
            <a:endParaRPr lang="en-US"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4191000" cy="6019800"/>
          </a:xfrm>
        </p:spPr>
        <p:txBody>
          <a:bodyPr>
            <a:normAutofit/>
          </a:bodyPr>
          <a:lstStyle/>
          <a:p>
            <a:pPr>
              <a:buNone/>
            </a:pPr>
            <a:r>
              <a:rPr lang="en-US" sz="1800" b="1" dirty="0" smtClean="0"/>
              <a:t>#include&lt;</a:t>
            </a:r>
            <a:r>
              <a:rPr lang="en-US" sz="1800" b="1" dirty="0" err="1" smtClean="0"/>
              <a:t>iostream.h</a:t>
            </a:r>
            <a:r>
              <a:rPr lang="en-US" sz="1800" b="1" dirty="0" smtClean="0"/>
              <a:t>&gt;</a:t>
            </a:r>
          </a:p>
          <a:p>
            <a:pPr>
              <a:buNone/>
            </a:pPr>
            <a:r>
              <a:rPr lang="en-US" sz="1800" b="1" dirty="0" smtClean="0"/>
              <a:t>class number</a:t>
            </a:r>
          </a:p>
          <a:p>
            <a:pPr>
              <a:buNone/>
            </a:pPr>
            <a:r>
              <a:rPr lang="en-US" sz="1800" b="1" dirty="0" smtClean="0"/>
              <a:t>{</a:t>
            </a:r>
          </a:p>
          <a:p>
            <a:pPr>
              <a:buNone/>
            </a:pPr>
            <a:r>
              <a:rPr lang="en-US" sz="1800" b="1" dirty="0" smtClean="0"/>
              <a:t>         	  </a:t>
            </a:r>
            <a:r>
              <a:rPr lang="en-US" sz="1800" b="1" dirty="0" err="1" smtClean="0"/>
              <a:t>int</a:t>
            </a:r>
            <a:r>
              <a:rPr lang="en-US" sz="1800" b="1" dirty="0" smtClean="0"/>
              <a:t> num;</a:t>
            </a:r>
          </a:p>
          <a:p>
            <a:pPr>
              <a:buNone/>
            </a:pPr>
            <a:r>
              <a:rPr lang="en-US" sz="1800" b="1" dirty="0" smtClean="0"/>
              <a:t>	    	 public:</a:t>
            </a:r>
          </a:p>
          <a:p>
            <a:pPr>
              <a:buNone/>
            </a:pPr>
            <a:r>
              <a:rPr lang="en-US" sz="1800" b="1" dirty="0" smtClean="0"/>
              <a:t>           	 void modify(number &amp;n)</a:t>
            </a:r>
          </a:p>
          <a:p>
            <a:pPr>
              <a:buNone/>
            </a:pPr>
            <a:r>
              <a:rPr lang="en-US" sz="1800" b="1" dirty="0" smtClean="0"/>
              <a:t>	     	{</a:t>
            </a:r>
          </a:p>
          <a:p>
            <a:pPr>
              <a:buNone/>
            </a:pPr>
            <a:r>
              <a:rPr lang="en-US" sz="1800" b="1" dirty="0" smtClean="0"/>
              <a:t>		     n.num++;</a:t>
            </a:r>
          </a:p>
          <a:p>
            <a:pPr>
              <a:buNone/>
            </a:pPr>
            <a:r>
              <a:rPr lang="en-US" sz="1800" b="1" dirty="0" smtClean="0"/>
              <a:t>                     }</a:t>
            </a:r>
          </a:p>
          <a:p>
            <a:pPr>
              <a:buNone/>
            </a:pPr>
            <a:r>
              <a:rPr lang="en-US" sz="1800" b="1" dirty="0" smtClean="0"/>
              <a:t>                     void get()</a:t>
            </a:r>
          </a:p>
          <a:p>
            <a:pPr>
              <a:buNone/>
            </a:pPr>
            <a:r>
              <a:rPr lang="en-US" sz="1800" b="1" dirty="0" smtClean="0"/>
              <a:t>                    {</a:t>
            </a:r>
          </a:p>
          <a:p>
            <a:pPr>
              <a:buNone/>
            </a:pPr>
            <a:r>
              <a:rPr lang="en-US" sz="1800" b="1" dirty="0" smtClean="0"/>
              <a:t>		       num=10;</a:t>
            </a:r>
          </a:p>
          <a:p>
            <a:pPr>
              <a:buNone/>
            </a:pPr>
            <a:r>
              <a:rPr lang="en-US" sz="1800" b="1" dirty="0" smtClean="0"/>
              <a:t>                    }</a:t>
            </a:r>
          </a:p>
          <a:p>
            <a:pPr>
              <a:buNone/>
            </a:pPr>
            <a:r>
              <a:rPr lang="en-US" sz="1800" b="1" dirty="0" smtClean="0"/>
              <a:t>                    void put()</a:t>
            </a:r>
          </a:p>
          <a:p>
            <a:pPr>
              <a:buNone/>
            </a:pPr>
            <a:r>
              <a:rPr lang="en-US" sz="1800" b="1" dirty="0" smtClean="0"/>
              <a:t>                   {</a:t>
            </a:r>
          </a:p>
          <a:p>
            <a:pPr>
              <a:buNone/>
            </a:pPr>
            <a:r>
              <a:rPr lang="en-US" sz="1800" b="1" dirty="0" smtClean="0"/>
              <a:t>		     </a:t>
            </a:r>
            <a:r>
              <a:rPr lang="en-US" sz="1800" b="1" dirty="0" err="1" smtClean="0"/>
              <a:t>cout</a:t>
            </a:r>
            <a:r>
              <a:rPr lang="en-US" sz="1800" b="1" dirty="0" smtClean="0"/>
              <a:t>&lt;&lt;num&lt;&lt;</a:t>
            </a:r>
            <a:r>
              <a:rPr lang="en-US" sz="1800" b="1" dirty="0" err="1" smtClean="0"/>
              <a:t>endl</a:t>
            </a:r>
            <a:r>
              <a:rPr lang="en-US" sz="1800" b="1" dirty="0" smtClean="0"/>
              <a:t>;</a:t>
            </a:r>
          </a:p>
          <a:p>
            <a:pPr>
              <a:buNone/>
            </a:pPr>
            <a:r>
              <a:rPr lang="en-US" sz="1800" b="1" dirty="0" smtClean="0"/>
              <a:t>		}</a:t>
            </a:r>
          </a:p>
          <a:p>
            <a:pPr>
              <a:buNone/>
            </a:pPr>
            <a:r>
              <a:rPr lang="en-US" sz="1800" b="1" dirty="0" smtClean="0"/>
              <a:t>};</a:t>
            </a:r>
          </a:p>
          <a:p>
            <a:pPr lvl="4">
              <a:buNone/>
            </a:pPr>
            <a:endParaRPr lang="en-US" sz="1400" dirty="0" smtClean="0"/>
          </a:p>
          <a:p>
            <a:pPr lvl="4">
              <a:buNone/>
            </a:pPr>
            <a:endParaRPr lang="en-US" sz="1400" dirty="0"/>
          </a:p>
        </p:txBody>
      </p:sp>
      <p:sp>
        <p:nvSpPr>
          <p:cNvPr id="4" name="Content Placeholder 2"/>
          <p:cNvSpPr txBox="1">
            <a:spLocks/>
          </p:cNvSpPr>
          <p:nvPr/>
        </p:nvSpPr>
        <p:spPr>
          <a:xfrm>
            <a:off x="4800600" y="457200"/>
            <a:ext cx="4191000" cy="6019800"/>
          </a:xfrm>
          <a:prstGeom prst="rect">
            <a:avLst/>
          </a:prstGeom>
        </p:spPr>
        <p:txBody>
          <a:bodyPr vert="horz">
            <a:normAutofit/>
          </a:bodyPr>
          <a:lstStyle/>
          <a:p>
            <a:pPr marL="1463040" marR="0" lvl="4" indent="-210312" algn="l" defTabSz="914400" rtl="0" eaLnBrk="1" fontAlgn="auto" latinLnBrk="0" hangingPunct="1">
              <a:lnSpc>
                <a:spcPct val="100000"/>
              </a:lnSpc>
              <a:spcBef>
                <a:spcPct val="20000"/>
              </a:spcBef>
              <a:spcAft>
                <a:spcPts val="0"/>
              </a:spcAft>
              <a:buClr>
                <a:schemeClr val="accent4"/>
              </a:buClr>
              <a:buSzPct val="65000"/>
              <a:buFont typeface="Wingdings 2"/>
              <a:buNone/>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1463040" marR="0" lvl="4" indent="-210312" algn="l" defTabSz="914400" rtl="0" eaLnBrk="1" fontAlgn="auto" latinLnBrk="0" hangingPunct="1">
              <a:lnSpc>
                <a:spcPct val="100000"/>
              </a:lnSpc>
              <a:spcBef>
                <a:spcPct val="20000"/>
              </a:spcBef>
              <a:spcAft>
                <a:spcPts val="0"/>
              </a:spcAft>
              <a:buClr>
                <a:schemeClr val="accent4"/>
              </a:buClr>
              <a:buSzPct val="65000"/>
              <a:buFont typeface="Wingdings 2"/>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343400" y="457200"/>
            <a:ext cx="4191000" cy="6019800"/>
          </a:xfrm>
          <a:prstGeom prst="rect">
            <a:avLst/>
          </a:prstGeom>
        </p:spPr>
        <p:txBody>
          <a:bodyPr vert="horz">
            <a:normAutofit/>
          </a:bodyPr>
          <a:lstStyle/>
          <a:p>
            <a:pPr marL="1463040" marR="0" lvl="4" indent="-210312" algn="l" defTabSz="914400" rtl="0" eaLnBrk="1" fontAlgn="auto" latinLnBrk="0" hangingPunct="1">
              <a:lnSpc>
                <a:spcPct val="100000"/>
              </a:lnSpc>
              <a:spcBef>
                <a:spcPct val="20000"/>
              </a:spcBef>
              <a:spcAft>
                <a:spcPts val="0"/>
              </a:spcAft>
              <a:buClr>
                <a:schemeClr val="accent4"/>
              </a:buClr>
              <a:buSzPct val="65000"/>
              <a:buFont typeface="Wingdings 2"/>
              <a:buNone/>
              <a:tabLst/>
              <a:defRPr/>
            </a:pPr>
            <a:r>
              <a:rPr kumimoji="0" lang="en-US" b="1"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b="1" i="0" u="none" strike="noStrike" kern="1200" cap="none" spc="0" normalizeH="0" baseline="0" noProof="0" dirty="0" smtClean="0">
                <a:ln>
                  <a:noFill/>
                </a:ln>
                <a:solidFill>
                  <a:schemeClr val="tx1"/>
                </a:solidFill>
                <a:effectLst/>
                <a:uLnTx/>
                <a:uFillTx/>
                <a:latin typeface="+mn-lt"/>
                <a:ea typeface="+mn-ea"/>
                <a:cs typeface="+mn-cs"/>
              </a:rPr>
              <a:t> main()</a:t>
            </a:r>
          </a:p>
          <a:p>
            <a:pPr marL="1463040" marR="0" lvl="4" indent="-210312" algn="l" defTabSz="914400" rtl="0" eaLnBrk="1" fontAlgn="auto" latinLnBrk="0" hangingPunct="1">
              <a:lnSpc>
                <a:spcPct val="100000"/>
              </a:lnSpc>
              <a:spcBef>
                <a:spcPct val="20000"/>
              </a:spcBef>
              <a:spcAft>
                <a:spcPts val="0"/>
              </a:spcAft>
              <a:buClr>
                <a:schemeClr val="accent4"/>
              </a:buClr>
              <a:buSzPct val="65000"/>
              <a:buFont typeface="Wingdings 2"/>
              <a:buNone/>
              <a:tabLst/>
              <a:defRPr/>
            </a:pPr>
            <a:r>
              <a:rPr lang="en-US" b="1" dirty="0" smtClean="0"/>
              <a:t>{</a:t>
            </a:r>
          </a:p>
          <a:p>
            <a:pPr marL="1463040" marR="0" lvl="4" indent="-210312" algn="l" defTabSz="914400" rtl="0" eaLnBrk="1" fontAlgn="auto" latinLnBrk="0" hangingPunct="1">
              <a:lnSpc>
                <a:spcPct val="100000"/>
              </a:lnSpc>
              <a:spcBef>
                <a:spcPct val="20000"/>
              </a:spcBef>
              <a:spcAft>
                <a:spcPts val="0"/>
              </a:spcAft>
              <a:buClr>
                <a:schemeClr val="accent4"/>
              </a:buClr>
              <a:buSzPct val="65000"/>
              <a:buFont typeface="Wingdings 2"/>
              <a:buNone/>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	number obj1,obj2;</a:t>
            </a:r>
          </a:p>
          <a:p>
            <a:pPr marL="1463040" marR="0" lvl="4" indent="-210312" algn="l" defTabSz="914400" rtl="0" eaLnBrk="1" fontAlgn="auto" latinLnBrk="0" hangingPunct="1">
              <a:lnSpc>
                <a:spcPct val="100000"/>
              </a:lnSpc>
              <a:spcBef>
                <a:spcPct val="20000"/>
              </a:spcBef>
              <a:spcAft>
                <a:spcPts val="0"/>
              </a:spcAft>
              <a:buClr>
                <a:schemeClr val="accent4"/>
              </a:buClr>
              <a:buSzPct val="65000"/>
              <a:buFont typeface="Wingdings 2"/>
              <a:buNone/>
              <a:tabLst/>
              <a:defRPr/>
            </a:pPr>
            <a:r>
              <a:rPr lang="en-US" b="1" dirty="0" smtClean="0"/>
              <a:t>	obj2.get();</a:t>
            </a:r>
          </a:p>
          <a:p>
            <a:pPr marL="1463040" marR="0" lvl="4" indent="-210312" algn="l" defTabSz="914400" rtl="0" eaLnBrk="1" fontAlgn="auto" latinLnBrk="0" hangingPunct="1">
              <a:lnSpc>
                <a:spcPct val="100000"/>
              </a:lnSpc>
              <a:spcBef>
                <a:spcPct val="20000"/>
              </a:spcBef>
              <a:spcAft>
                <a:spcPts val="0"/>
              </a:spcAft>
              <a:buClr>
                <a:schemeClr val="accent4"/>
              </a:buClr>
              <a:buSzPct val="65000"/>
              <a:buFont typeface="Wingdings 2"/>
              <a:buNone/>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	obj2.put();</a:t>
            </a:r>
          </a:p>
          <a:p>
            <a:pPr marL="1463040" marR="0" lvl="4" indent="-210312" algn="l" defTabSz="914400" rtl="0" eaLnBrk="1" fontAlgn="auto" latinLnBrk="0" hangingPunct="1">
              <a:lnSpc>
                <a:spcPct val="100000"/>
              </a:lnSpc>
              <a:spcBef>
                <a:spcPct val="20000"/>
              </a:spcBef>
              <a:spcAft>
                <a:spcPts val="0"/>
              </a:spcAft>
              <a:buClr>
                <a:schemeClr val="accent4"/>
              </a:buClr>
              <a:buSzPct val="65000"/>
              <a:buFont typeface="Wingdings 2"/>
              <a:buNone/>
              <a:tabLst/>
              <a:defRPr/>
            </a:pPr>
            <a:r>
              <a:rPr lang="en-US" b="1" dirty="0" smtClean="0"/>
              <a:t>	obj1.modify(obj2);</a:t>
            </a:r>
          </a:p>
          <a:p>
            <a:pPr marL="1463040" marR="0" lvl="4" indent="-210312" algn="l" defTabSz="914400" rtl="0" eaLnBrk="1" fontAlgn="auto" latinLnBrk="0" hangingPunct="1">
              <a:lnSpc>
                <a:spcPct val="100000"/>
              </a:lnSpc>
              <a:spcBef>
                <a:spcPct val="20000"/>
              </a:spcBef>
              <a:spcAft>
                <a:spcPts val="0"/>
              </a:spcAft>
              <a:buClr>
                <a:schemeClr val="accent4"/>
              </a:buClr>
              <a:buSzPct val="65000"/>
              <a:buFont typeface="Wingdings 2"/>
              <a:buNone/>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	obj2.put();</a:t>
            </a:r>
          </a:p>
          <a:p>
            <a:pPr marL="1463040" marR="0" lvl="4" indent="-210312" algn="l" defTabSz="914400" rtl="0" eaLnBrk="1" fontAlgn="auto" latinLnBrk="0" hangingPunct="1">
              <a:lnSpc>
                <a:spcPct val="100000"/>
              </a:lnSpc>
              <a:spcBef>
                <a:spcPct val="20000"/>
              </a:spcBef>
              <a:spcAft>
                <a:spcPts val="0"/>
              </a:spcAft>
              <a:buClr>
                <a:schemeClr val="accent4"/>
              </a:buClr>
              <a:buSzPct val="65000"/>
              <a:buFont typeface="Wingdings 2"/>
              <a:buNone/>
              <a:tabLst/>
              <a:defRPr/>
            </a:pPr>
            <a:r>
              <a:rPr lang="en-US" b="1" dirty="0" smtClean="0"/>
              <a:t>}</a:t>
            </a:r>
            <a:endParaRPr kumimoji="0" lang="en-US" b="1" i="0" u="none" strike="noStrike" kern="1200" cap="none" spc="0" normalizeH="0" baseline="0" noProof="0" dirty="0" smtClean="0">
              <a:ln>
                <a:noFill/>
              </a:ln>
              <a:solidFill>
                <a:schemeClr val="tx1"/>
              </a:solidFill>
              <a:effectLst/>
              <a:uLnTx/>
              <a:uFillTx/>
              <a:latin typeface="+mn-lt"/>
              <a:ea typeface="+mn-ea"/>
              <a:cs typeface="+mn-cs"/>
            </a:endParaRPr>
          </a:p>
          <a:p>
            <a:pPr marL="1463040" marR="0" lvl="4" indent="-210312" algn="l" defTabSz="914400" rtl="0" eaLnBrk="1" fontAlgn="auto" latinLnBrk="0" hangingPunct="1">
              <a:lnSpc>
                <a:spcPct val="100000"/>
              </a:lnSpc>
              <a:spcBef>
                <a:spcPct val="20000"/>
              </a:spcBef>
              <a:spcAft>
                <a:spcPts val="0"/>
              </a:spcAft>
              <a:buClr>
                <a:schemeClr val="accent4"/>
              </a:buClr>
              <a:buSzPct val="65000"/>
              <a:buFont typeface="Wingdings 2"/>
              <a:buNone/>
              <a:tabLst/>
              <a:defRPr/>
            </a:pPr>
            <a:endParaRPr kumimoji="0" lang="en-US"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1143000"/>
          </a:xfrm>
        </p:spPr>
        <p:txBody>
          <a:bodyPr/>
          <a:lstStyle/>
          <a:p>
            <a:r>
              <a:rPr lang="en-US" dirty="0" smtClean="0"/>
              <a:t>Declaring Variables in C++</a:t>
            </a:r>
            <a:endParaRPr lang="en-US" dirty="0"/>
          </a:p>
        </p:txBody>
      </p:sp>
      <p:sp>
        <p:nvSpPr>
          <p:cNvPr id="3" name="Content Placeholder 2"/>
          <p:cNvSpPr>
            <a:spLocks noGrp="1"/>
          </p:cNvSpPr>
          <p:nvPr>
            <p:ph idx="1"/>
          </p:nvPr>
        </p:nvSpPr>
        <p:spPr>
          <a:xfrm>
            <a:off x="457200" y="2514600"/>
            <a:ext cx="8229600" cy="1447800"/>
          </a:xfrm>
        </p:spPr>
        <p:txBody>
          <a:bodyPr/>
          <a:lstStyle/>
          <a:p>
            <a:r>
              <a:rPr lang="en-US" i="1" dirty="0" smtClean="0">
                <a:solidFill>
                  <a:srgbClr val="FF0000"/>
                </a:solidFill>
              </a:rPr>
              <a:t>A variable is a named location in memory that is used to hold a value that can be modified by the program.</a:t>
            </a:r>
            <a:endParaRPr lang="en-US" i="1" dirty="0">
              <a:solidFill>
                <a:srgbClr val="FF0000"/>
              </a:solidFill>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7"/>
          <p:cNvSpPr txBox="1">
            <a:spLocks noChangeArrowheads="1"/>
          </p:cNvSpPr>
          <p:nvPr/>
        </p:nvSpPr>
        <p:spPr bwMode="auto">
          <a:xfrm>
            <a:off x="533400" y="0"/>
            <a:ext cx="8610600" cy="396875"/>
          </a:xfrm>
          <a:prstGeom prst="rect">
            <a:avLst/>
          </a:prstGeom>
          <a:noFill/>
          <a:ln w="9525">
            <a:noFill/>
            <a:miter lim="800000"/>
            <a:headEnd/>
            <a:tailEnd/>
          </a:ln>
        </p:spPr>
        <p:txBody>
          <a:bodyPr>
            <a:spAutoFit/>
          </a:bodyPr>
          <a:lstStyle/>
          <a:p>
            <a:pPr algn="ctr">
              <a:spcBef>
                <a:spcPct val="50000"/>
              </a:spcBef>
            </a:pPr>
            <a:r>
              <a:rPr lang="en-US" sz="2000" b="1" u="sng" dirty="0">
                <a:solidFill>
                  <a:srgbClr val="C00000"/>
                </a:solidFill>
              </a:rPr>
              <a:t>Classes within classes (Nested Classes</a:t>
            </a:r>
            <a:r>
              <a:rPr lang="en-US" sz="2000" b="1" dirty="0">
                <a:solidFill>
                  <a:srgbClr val="C00000"/>
                </a:solidFill>
              </a:rPr>
              <a:t>)</a:t>
            </a:r>
          </a:p>
        </p:txBody>
      </p:sp>
      <p:sp>
        <p:nvSpPr>
          <p:cNvPr id="21507" name="Text Box 8"/>
          <p:cNvSpPr txBox="1">
            <a:spLocks noChangeArrowheads="1"/>
          </p:cNvSpPr>
          <p:nvPr/>
        </p:nvSpPr>
        <p:spPr bwMode="auto">
          <a:xfrm>
            <a:off x="457200" y="533400"/>
            <a:ext cx="8382000" cy="6666440"/>
          </a:xfrm>
          <a:prstGeom prst="rect">
            <a:avLst/>
          </a:prstGeom>
          <a:noFill/>
          <a:ln w="9525">
            <a:noFill/>
            <a:miter lim="800000"/>
            <a:headEnd/>
            <a:tailEnd/>
          </a:ln>
        </p:spPr>
        <p:txBody>
          <a:bodyPr wrap="square">
            <a:spAutoFit/>
          </a:bodyPr>
          <a:lstStyle/>
          <a:p>
            <a:pPr>
              <a:spcBef>
                <a:spcPct val="50000"/>
              </a:spcBef>
            </a:pPr>
            <a:r>
              <a:rPr lang="en-US" dirty="0"/>
              <a:t>C++ permits declaration of a class within another class. A class declared as a member of another class is called as a nested class.</a:t>
            </a:r>
          </a:p>
          <a:p>
            <a:pPr>
              <a:lnSpc>
                <a:spcPct val="70000"/>
              </a:lnSpc>
              <a:spcBef>
                <a:spcPct val="50000"/>
              </a:spcBef>
            </a:pPr>
            <a:r>
              <a:rPr lang="en-US" dirty="0"/>
              <a:t>The general syntax  of the nested class declaration is shown below.</a:t>
            </a:r>
          </a:p>
          <a:p>
            <a:pPr>
              <a:lnSpc>
                <a:spcPct val="70000"/>
              </a:lnSpc>
              <a:spcBef>
                <a:spcPct val="50000"/>
              </a:spcBef>
            </a:pPr>
            <a:r>
              <a:rPr lang="en-US" b="1" dirty="0"/>
              <a:t>Class </a:t>
            </a:r>
            <a:r>
              <a:rPr lang="en-US" b="1" dirty="0" err="1"/>
              <a:t>outer_class_name</a:t>
            </a:r>
            <a:endParaRPr lang="en-US" b="1" dirty="0"/>
          </a:p>
          <a:p>
            <a:pPr>
              <a:lnSpc>
                <a:spcPct val="70000"/>
              </a:lnSpc>
              <a:spcBef>
                <a:spcPct val="50000"/>
              </a:spcBef>
            </a:pPr>
            <a:r>
              <a:rPr lang="en-US" sz="2000" b="1" dirty="0"/>
              <a:t>{</a:t>
            </a:r>
          </a:p>
          <a:p>
            <a:pPr>
              <a:lnSpc>
                <a:spcPct val="75000"/>
              </a:lnSpc>
              <a:spcBef>
                <a:spcPct val="50000"/>
              </a:spcBef>
            </a:pPr>
            <a:r>
              <a:rPr lang="en-US" b="1" dirty="0" smtClean="0"/>
              <a:t>    private:</a:t>
            </a:r>
            <a:endParaRPr lang="en-US" b="1" dirty="0"/>
          </a:p>
          <a:p>
            <a:pPr>
              <a:lnSpc>
                <a:spcPct val="75000"/>
              </a:lnSpc>
              <a:spcBef>
                <a:spcPct val="50000"/>
              </a:spcBef>
            </a:pPr>
            <a:r>
              <a:rPr lang="en-US" b="1" dirty="0"/>
              <a:t>// data members</a:t>
            </a:r>
          </a:p>
          <a:p>
            <a:pPr>
              <a:lnSpc>
                <a:spcPct val="75000"/>
              </a:lnSpc>
              <a:spcBef>
                <a:spcPct val="50000"/>
              </a:spcBef>
            </a:pPr>
            <a:r>
              <a:rPr lang="en-US" b="1" dirty="0"/>
              <a:t>//member functions</a:t>
            </a:r>
          </a:p>
          <a:p>
            <a:pPr>
              <a:lnSpc>
                <a:spcPct val="75000"/>
              </a:lnSpc>
              <a:spcBef>
                <a:spcPct val="50000"/>
              </a:spcBef>
            </a:pPr>
            <a:r>
              <a:rPr lang="en-US" b="1" dirty="0" smtClean="0"/>
              <a:t>   public</a:t>
            </a:r>
            <a:r>
              <a:rPr lang="en-US" b="1" dirty="0"/>
              <a:t>:</a:t>
            </a:r>
          </a:p>
          <a:p>
            <a:pPr>
              <a:lnSpc>
                <a:spcPct val="75000"/>
              </a:lnSpc>
              <a:spcBef>
                <a:spcPct val="50000"/>
              </a:spcBef>
            </a:pPr>
            <a:r>
              <a:rPr lang="en-US" b="1" dirty="0"/>
              <a:t>//data members</a:t>
            </a:r>
          </a:p>
          <a:p>
            <a:pPr>
              <a:lnSpc>
                <a:spcPct val="75000"/>
              </a:lnSpc>
              <a:spcBef>
                <a:spcPct val="50000"/>
              </a:spcBef>
            </a:pPr>
            <a:r>
              <a:rPr lang="en-US" b="1" dirty="0"/>
              <a:t>//member functions</a:t>
            </a:r>
          </a:p>
          <a:p>
            <a:pPr>
              <a:lnSpc>
                <a:spcPct val="75000"/>
              </a:lnSpc>
              <a:spcBef>
                <a:spcPct val="50000"/>
              </a:spcBef>
            </a:pPr>
            <a:r>
              <a:rPr lang="en-US" b="1" dirty="0" smtClean="0"/>
              <a:t>   class </a:t>
            </a:r>
            <a:r>
              <a:rPr lang="en-US" b="1" dirty="0" err="1"/>
              <a:t>inner_class_name</a:t>
            </a:r>
            <a:endParaRPr lang="en-US" b="1" dirty="0"/>
          </a:p>
          <a:p>
            <a:pPr>
              <a:lnSpc>
                <a:spcPct val="75000"/>
              </a:lnSpc>
              <a:spcBef>
                <a:spcPct val="50000"/>
              </a:spcBef>
            </a:pPr>
            <a:r>
              <a:rPr lang="en-US" b="1" dirty="0" smtClean="0"/>
              <a:t>   {</a:t>
            </a:r>
            <a:endParaRPr lang="en-US" b="1" dirty="0"/>
          </a:p>
          <a:p>
            <a:pPr>
              <a:lnSpc>
                <a:spcPct val="75000"/>
              </a:lnSpc>
              <a:spcBef>
                <a:spcPct val="50000"/>
              </a:spcBef>
            </a:pPr>
            <a:r>
              <a:rPr lang="en-US" b="1" dirty="0" smtClean="0"/>
              <a:t>    private</a:t>
            </a:r>
            <a:r>
              <a:rPr lang="en-US" b="1" dirty="0"/>
              <a:t>:</a:t>
            </a:r>
          </a:p>
          <a:p>
            <a:pPr>
              <a:lnSpc>
                <a:spcPct val="75000"/>
              </a:lnSpc>
            </a:pPr>
            <a:r>
              <a:rPr lang="en-US" b="1" dirty="0"/>
              <a:t>// data members</a:t>
            </a:r>
          </a:p>
          <a:p>
            <a:pPr>
              <a:lnSpc>
                <a:spcPct val="75000"/>
              </a:lnSpc>
            </a:pPr>
            <a:r>
              <a:rPr lang="en-US" b="1" dirty="0"/>
              <a:t>//member functions</a:t>
            </a:r>
          </a:p>
          <a:p>
            <a:pPr>
              <a:lnSpc>
                <a:spcPct val="75000"/>
              </a:lnSpc>
              <a:spcBef>
                <a:spcPct val="50000"/>
              </a:spcBef>
            </a:pPr>
            <a:r>
              <a:rPr lang="en-US" b="1" dirty="0" smtClean="0"/>
              <a:t>    public</a:t>
            </a:r>
            <a:r>
              <a:rPr lang="en-US" b="1" dirty="0"/>
              <a:t>:</a:t>
            </a:r>
          </a:p>
          <a:p>
            <a:pPr>
              <a:lnSpc>
                <a:spcPct val="75000"/>
              </a:lnSpc>
            </a:pPr>
            <a:r>
              <a:rPr lang="en-US" b="1" dirty="0"/>
              <a:t>//data members</a:t>
            </a:r>
          </a:p>
          <a:p>
            <a:pPr>
              <a:lnSpc>
                <a:spcPct val="75000"/>
              </a:lnSpc>
            </a:pPr>
            <a:r>
              <a:rPr lang="en-US" b="1" dirty="0"/>
              <a:t>//member functions</a:t>
            </a:r>
          </a:p>
          <a:p>
            <a:pPr>
              <a:lnSpc>
                <a:spcPct val="75000"/>
              </a:lnSpc>
            </a:pPr>
            <a:r>
              <a:rPr lang="en-US" b="1" dirty="0" smtClean="0"/>
              <a:t>   }; </a:t>
            </a:r>
          </a:p>
          <a:p>
            <a:pPr>
              <a:lnSpc>
                <a:spcPct val="75000"/>
              </a:lnSpc>
            </a:pPr>
            <a:r>
              <a:rPr lang="en-US" b="1" dirty="0" smtClean="0"/>
              <a:t>};</a:t>
            </a:r>
            <a:endParaRPr lang="en-US" b="1" dirty="0"/>
          </a:p>
          <a:p>
            <a:pPr>
              <a:lnSpc>
                <a:spcPct val="50000"/>
              </a:lnSpc>
              <a:spcBef>
                <a:spcPct val="50000"/>
              </a:spcBef>
            </a:pPr>
            <a:endParaRPr lang="en-US" dirty="0">
              <a:solidFill>
                <a:srgbClr val="FF0066"/>
              </a:solidFill>
            </a:endParaRPr>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sz="half" idx="1"/>
          </p:nvPr>
        </p:nvSpPr>
        <p:spPr>
          <a:xfrm>
            <a:off x="0" y="228600"/>
            <a:ext cx="4114800" cy="6172200"/>
          </a:xfrm>
        </p:spPr>
        <p:txBody>
          <a:bodyPr>
            <a:normAutofit/>
          </a:bodyPr>
          <a:lstStyle/>
          <a:p>
            <a:pPr eaLnBrk="1" hangingPunct="1">
              <a:lnSpc>
                <a:spcPct val="80000"/>
              </a:lnSpc>
              <a:buFontTx/>
              <a:buNone/>
            </a:pPr>
            <a:r>
              <a:rPr lang="en-US" sz="1800" b="1" dirty="0" smtClean="0">
                <a:latin typeface="Adobe Myungjo Std M" pitchFamily="18" charset="-128"/>
                <a:ea typeface="Adobe Myungjo Std M" pitchFamily="18" charset="-128"/>
              </a:rPr>
              <a:t>class </a:t>
            </a:r>
            <a:r>
              <a:rPr lang="en-US" sz="1800" b="1" dirty="0" err="1" smtClean="0">
                <a:latin typeface="Adobe Myungjo Std M" pitchFamily="18" charset="-128"/>
                <a:ea typeface="Adobe Myungjo Std M" pitchFamily="18" charset="-128"/>
              </a:rPr>
              <a:t>student_info</a:t>
            </a:r>
            <a:endParaRPr lang="en-US" sz="1800" b="1" dirty="0" smtClean="0">
              <a:latin typeface="Adobe Myungjo Std M" pitchFamily="18" charset="-128"/>
              <a:ea typeface="Adobe Myungjo Std M" pitchFamily="18" charset="-128"/>
            </a:endParaRPr>
          </a:p>
          <a:p>
            <a:pPr eaLnBrk="1" hangingPunct="1">
              <a:lnSpc>
                <a:spcPct val="80000"/>
              </a:lnSpc>
              <a:buFontTx/>
              <a:buNone/>
            </a:pPr>
            <a:r>
              <a:rPr lang="en-US" sz="1800" b="1" dirty="0" smtClean="0">
                <a:latin typeface="Adobe Myungjo Std M" pitchFamily="18" charset="-128"/>
                <a:ea typeface="Adobe Myungjo Std M" pitchFamily="18" charset="-128"/>
              </a:rPr>
              <a:t>{</a:t>
            </a:r>
          </a:p>
          <a:p>
            <a:pPr eaLnBrk="1" hangingPunct="1">
              <a:lnSpc>
                <a:spcPct val="80000"/>
              </a:lnSpc>
              <a:buFontTx/>
              <a:buNone/>
            </a:pPr>
            <a:r>
              <a:rPr lang="en-US" sz="1800" b="1" dirty="0" smtClean="0">
                <a:latin typeface="Adobe Myungjo Std M" pitchFamily="18" charset="-128"/>
                <a:ea typeface="Adobe Myungjo Std M" pitchFamily="18" charset="-128"/>
              </a:rPr>
              <a:t>private:</a:t>
            </a:r>
          </a:p>
          <a:p>
            <a:pPr eaLnBrk="1" hangingPunct="1">
              <a:lnSpc>
                <a:spcPct val="80000"/>
              </a:lnSpc>
              <a:buFontTx/>
              <a:buNone/>
            </a:pPr>
            <a:r>
              <a:rPr lang="en-US" sz="1800" b="1" dirty="0" smtClean="0">
                <a:latin typeface="Adobe Myungjo Std M" pitchFamily="18" charset="-128"/>
                <a:ea typeface="Adobe Myungjo Std M" pitchFamily="18" charset="-128"/>
              </a:rPr>
              <a:t>char name[20[;</a:t>
            </a:r>
          </a:p>
          <a:p>
            <a:pPr eaLnBrk="1" hangingPunct="1">
              <a:lnSpc>
                <a:spcPct val="80000"/>
              </a:lnSpc>
              <a:buFontTx/>
              <a:buNone/>
            </a:pPr>
            <a:r>
              <a:rPr lang="en-US" sz="1800" b="1" dirty="0" smtClean="0">
                <a:latin typeface="Adobe Myungjo Std M" pitchFamily="18" charset="-128"/>
                <a:ea typeface="Adobe Myungjo Std M" pitchFamily="18" charset="-128"/>
              </a:rPr>
              <a:t>long </a:t>
            </a:r>
            <a:r>
              <a:rPr lang="en-US" sz="1800" b="1" dirty="0" err="1" smtClean="0">
                <a:latin typeface="Adobe Myungjo Std M" pitchFamily="18" charset="-128"/>
                <a:ea typeface="Adobe Myungjo Std M" pitchFamily="18" charset="-128"/>
              </a:rPr>
              <a:t>int</a:t>
            </a:r>
            <a:r>
              <a:rPr lang="en-US" sz="1800" b="1" dirty="0" smtClean="0">
                <a:latin typeface="Adobe Myungjo Std M" pitchFamily="18" charset="-128"/>
                <a:ea typeface="Adobe Myungjo Std M" pitchFamily="18" charset="-128"/>
              </a:rPr>
              <a:t> </a:t>
            </a:r>
            <a:r>
              <a:rPr lang="en-US" sz="1800" b="1" dirty="0" err="1" smtClean="0">
                <a:latin typeface="Adobe Myungjo Std M" pitchFamily="18" charset="-128"/>
                <a:ea typeface="Adobe Myungjo Std M" pitchFamily="18" charset="-128"/>
              </a:rPr>
              <a:t>rollno</a:t>
            </a:r>
            <a:r>
              <a:rPr lang="en-US" sz="1800" b="1" dirty="0" smtClean="0">
                <a:latin typeface="Adobe Myungjo Std M" pitchFamily="18" charset="-128"/>
                <a:ea typeface="Adobe Myungjo Std M" pitchFamily="18" charset="-128"/>
              </a:rPr>
              <a:t>;</a:t>
            </a:r>
          </a:p>
          <a:p>
            <a:pPr eaLnBrk="1" hangingPunct="1">
              <a:lnSpc>
                <a:spcPct val="80000"/>
              </a:lnSpc>
              <a:buFontTx/>
              <a:buNone/>
            </a:pPr>
            <a:r>
              <a:rPr lang="en-US" sz="1800" b="1" dirty="0" smtClean="0">
                <a:latin typeface="Adobe Myungjo Std M" pitchFamily="18" charset="-128"/>
                <a:ea typeface="Adobe Myungjo Std M" pitchFamily="18" charset="-128"/>
              </a:rPr>
              <a:t>char gender;</a:t>
            </a:r>
          </a:p>
          <a:p>
            <a:pPr eaLnBrk="1" hangingPunct="1">
              <a:lnSpc>
                <a:spcPct val="80000"/>
              </a:lnSpc>
              <a:buFontTx/>
              <a:buNone/>
            </a:pPr>
            <a:r>
              <a:rPr lang="en-US" sz="1800" b="1" dirty="0" smtClean="0">
                <a:latin typeface="Adobe Myungjo Std M" pitchFamily="18" charset="-128"/>
                <a:ea typeface="Adobe Myungjo Std M" pitchFamily="18" charset="-128"/>
              </a:rPr>
              <a:t>public:</a:t>
            </a:r>
          </a:p>
          <a:p>
            <a:pPr eaLnBrk="1" hangingPunct="1">
              <a:lnSpc>
                <a:spcPct val="80000"/>
              </a:lnSpc>
              <a:buFontTx/>
              <a:buNone/>
            </a:pPr>
            <a:r>
              <a:rPr lang="en-US" sz="1800" b="1" dirty="0" smtClean="0">
                <a:latin typeface="Adobe Myungjo Std M" pitchFamily="18" charset="-128"/>
                <a:ea typeface="Adobe Myungjo Std M" pitchFamily="18" charset="-128"/>
              </a:rPr>
              <a:t>void </a:t>
            </a:r>
            <a:r>
              <a:rPr lang="en-US" sz="1800" b="1" dirty="0" err="1" smtClean="0">
                <a:latin typeface="Adobe Myungjo Std M" pitchFamily="18" charset="-128"/>
                <a:ea typeface="Adobe Myungjo Std M" pitchFamily="18" charset="-128"/>
              </a:rPr>
              <a:t>stu_info</a:t>
            </a:r>
            <a:r>
              <a:rPr lang="en-US" sz="1800" b="1" dirty="0" smtClean="0">
                <a:latin typeface="Adobe Myungjo Std M" pitchFamily="18" charset="-128"/>
                <a:ea typeface="Adobe Myungjo Std M" pitchFamily="18" charset="-128"/>
              </a:rPr>
              <a:t>( char </a:t>
            </a:r>
            <a:r>
              <a:rPr lang="en-US" sz="1800" b="1" dirty="0" err="1" smtClean="0">
                <a:latin typeface="Adobe Myungjo Std M" pitchFamily="18" charset="-128"/>
                <a:ea typeface="Adobe Myungjo Std M" pitchFamily="18" charset="-128"/>
              </a:rPr>
              <a:t>na</a:t>
            </a:r>
            <a:r>
              <a:rPr lang="en-US" sz="1800" b="1" dirty="0" smtClean="0">
                <a:latin typeface="Adobe Myungjo Std M" pitchFamily="18" charset="-128"/>
                <a:ea typeface="Adobe Myungjo Std M" pitchFamily="18" charset="-128"/>
              </a:rPr>
              <a:t>[],long </a:t>
            </a:r>
            <a:r>
              <a:rPr lang="en-US" sz="1800" b="1" dirty="0" err="1" smtClean="0">
                <a:latin typeface="Adobe Myungjo Std M" pitchFamily="18" charset="-128"/>
                <a:ea typeface="Adobe Myungjo Std M" pitchFamily="18" charset="-128"/>
              </a:rPr>
              <a:t>int</a:t>
            </a:r>
            <a:r>
              <a:rPr lang="en-US" sz="1800" b="1" dirty="0" smtClean="0">
                <a:latin typeface="Adobe Myungjo Std M" pitchFamily="18" charset="-128"/>
                <a:ea typeface="Adobe Myungjo Std M" pitchFamily="18" charset="-128"/>
              </a:rPr>
              <a:t> r, char s);</a:t>
            </a:r>
          </a:p>
          <a:p>
            <a:pPr eaLnBrk="1" hangingPunct="1">
              <a:lnSpc>
                <a:spcPct val="80000"/>
              </a:lnSpc>
              <a:buFontTx/>
              <a:buNone/>
            </a:pPr>
            <a:r>
              <a:rPr lang="en-US" sz="1800" b="1" dirty="0" smtClean="0">
                <a:latin typeface="Adobe Myungjo Std M" pitchFamily="18" charset="-128"/>
                <a:ea typeface="Adobe Myungjo Std M" pitchFamily="18" charset="-128"/>
              </a:rPr>
              <a:t>void display();</a:t>
            </a:r>
          </a:p>
          <a:p>
            <a:pPr eaLnBrk="1" hangingPunct="1">
              <a:lnSpc>
                <a:spcPct val="80000"/>
              </a:lnSpc>
              <a:buFontTx/>
              <a:buNone/>
            </a:pPr>
            <a:r>
              <a:rPr lang="en-US" sz="1800" b="1" dirty="0" smtClean="0">
                <a:latin typeface="Adobe Myungjo Std M" pitchFamily="18" charset="-128"/>
                <a:ea typeface="Adobe Myungjo Std M" pitchFamily="18" charset="-128"/>
              </a:rPr>
              <a:t>class date</a:t>
            </a:r>
          </a:p>
          <a:p>
            <a:pPr eaLnBrk="1" hangingPunct="1">
              <a:lnSpc>
                <a:spcPct val="80000"/>
              </a:lnSpc>
              <a:buFontTx/>
              <a:buNone/>
            </a:pPr>
            <a:r>
              <a:rPr lang="en-US" sz="1800" b="1" dirty="0" smtClean="0">
                <a:latin typeface="Adobe Myungjo Std M" pitchFamily="18" charset="-128"/>
                <a:ea typeface="Adobe Myungjo Std M" pitchFamily="18" charset="-128"/>
              </a:rPr>
              <a:t>{</a:t>
            </a:r>
          </a:p>
          <a:p>
            <a:pPr eaLnBrk="1" hangingPunct="1">
              <a:lnSpc>
                <a:spcPct val="80000"/>
              </a:lnSpc>
              <a:buFontTx/>
              <a:buNone/>
            </a:pPr>
            <a:r>
              <a:rPr lang="en-US" sz="1800" b="1" dirty="0" smtClean="0">
                <a:latin typeface="Adobe Myungjo Std M" pitchFamily="18" charset="-128"/>
                <a:ea typeface="Adobe Myungjo Std M" pitchFamily="18" charset="-128"/>
              </a:rPr>
              <a:t>private:</a:t>
            </a:r>
          </a:p>
          <a:p>
            <a:pPr eaLnBrk="1" hangingPunct="1">
              <a:lnSpc>
                <a:spcPct val="80000"/>
              </a:lnSpc>
              <a:buFontTx/>
              <a:buNone/>
            </a:pPr>
            <a:r>
              <a:rPr lang="en-US" sz="1800" b="1" dirty="0" err="1" smtClean="0">
                <a:latin typeface="Adobe Myungjo Std M" pitchFamily="18" charset="-128"/>
                <a:ea typeface="Adobe Myungjo Std M" pitchFamily="18" charset="-128"/>
              </a:rPr>
              <a:t>int</a:t>
            </a:r>
            <a:r>
              <a:rPr lang="en-US" sz="1800" b="1" dirty="0" smtClean="0">
                <a:latin typeface="Adobe Myungjo Std M" pitchFamily="18" charset="-128"/>
                <a:ea typeface="Adobe Myungjo Std M" pitchFamily="18" charset="-128"/>
              </a:rPr>
              <a:t> day;</a:t>
            </a:r>
          </a:p>
          <a:p>
            <a:pPr eaLnBrk="1" hangingPunct="1">
              <a:lnSpc>
                <a:spcPct val="80000"/>
              </a:lnSpc>
              <a:buFontTx/>
              <a:buNone/>
            </a:pPr>
            <a:r>
              <a:rPr lang="en-US" sz="1800" b="1" dirty="0" err="1" smtClean="0">
                <a:latin typeface="Adobe Myungjo Std M" pitchFamily="18" charset="-128"/>
                <a:ea typeface="Adobe Myungjo Std M" pitchFamily="18" charset="-128"/>
              </a:rPr>
              <a:t>int</a:t>
            </a:r>
            <a:r>
              <a:rPr lang="en-US" sz="1800" b="1" dirty="0" smtClean="0">
                <a:latin typeface="Adobe Myungjo Std M" pitchFamily="18" charset="-128"/>
                <a:ea typeface="Adobe Myungjo Std M" pitchFamily="18" charset="-128"/>
              </a:rPr>
              <a:t> month;</a:t>
            </a:r>
          </a:p>
          <a:p>
            <a:pPr eaLnBrk="1" hangingPunct="1">
              <a:lnSpc>
                <a:spcPct val="80000"/>
              </a:lnSpc>
              <a:buFontTx/>
              <a:buNone/>
            </a:pPr>
            <a:r>
              <a:rPr lang="en-US" sz="1800" b="1" dirty="0" err="1" smtClean="0">
                <a:latin typeface="Adobe Myungjo Std M" pitchFamily="18" charset="-128"/>
                <a:ea typeface="Adobe Myungjo Std M" pitchFamily="18" charset="-128"/>
              </a:rPr>
              <a:t>int</a:t>
            </a:r>
            <a:r>
              <a:rPr lang="en-US" sz="1800" b="1" dirty="0" smtClean="0">
                <a:latin typeface="Adobe Myungjo Std M" pitchFamily="18" charset="-128"/>
                <a:ea typeface="Adobe Myungjo Std M" pitchFamily="18" charset="-128"/>
              </a:rPr>
              <a:t> year;</a:t>
            </a:r>
          </a:p>
          <a:p>
            <a:pPr eaLnBrk="1" hangingPunct="1">
              <a:lnSpc>
                <a:spcPct val="80000"/>
              </a:lnSpc>
              <a:buFontTx/>
              <a:buNone/>
            </a:pPr>
            <a:r>
              <a:rPr lang="en-US" sz="1800" b="1" dirty="0" smtClean="0">
                <a:latin typeface="Adobe Myungjo Std M" pitchFamily="18" charset="-128"/>
                <a:ea typeface="Adobe Myungjo Std M" pitchFamily="18" charset="-128"/>
              </a:rPr>
              <a:t>public:</a:t>
            </a:r>
          </a:p>
          <a:p>
            <a:pPr eaLnBrk="1" hangingPunct="1">
              <a:lnSpc>
                <a:spcPct val="80000"/>
              </a:lnSpc>
              <a:buFontTx/>
              <a:buNone/>
            </a:pPr>
            <a:r>
              <a:rPr lang="en-US" sz="1800" b="1" dirty="0" smtClean="0">
                <a:latin typeface="Adobe Myungjo Std M" pitchFamily="18" charset="-128"/>
                <a:ea typeface="Adobe Myungjo Std M" pitchFamily="18" charset="-128"/>
              </a:rPr>
              <a:t>void dated(</a:t>
            </a:r>
            <a:r>
              <a:rPr lang="en-US" sz="1800" b="1" dirty="0" err="1" smtClean="0">
                <a:latin typeface="Adobe Myungjo Std M" pitchFamily="18" charset="-128"/>
                <a:ea typeface="Adobe Myungjo Std M" pitchFamily="18" charset="-128"/>
              </a:rPr>
              <a:t>int</a:t>
            </a:r>
            <a:r>
              <a:rPr lang="en-US" sz="1800" b="1" dirty="0" smtClean="0">
                <a:latin typeface="Adobe Myungjo Std M" pitchFamily="18" charset="-128"/>
                <a:ea typeface="Adobe Myungjo Std M" pitchFamily="18" charset="-128"/>
              </a:rPr>
              <a:t> </a:t>
            </a:r>
            <a:r>
              <a:rPr lang="en-US" sz="1800" b="1" dirty="0" err="1" smtClean="0">
                <a:latin typeface="Adobe Myungjo Std M" pitchFamily="18" charset="-128"/>
                <a:ea typeface="Adobe Myungjo Std M" pitchFamily="18" charset="-128"/>
              </a:rPr>
              <a:t>dy</a:t>
            </a:r>
            <a:r>
              <a:rPr lang="en-US" sz="1800" b="1" dirty="0" smtClean="0">
                <a:latin typeface="Adobe Myungjo Std M" pitchFamily="18" charset="-128"/>
                <a:ea typeface="Adobe Myungjo Std M" pitchFamily="18" charset="-128"/>
              </a:rPr>
              <a:t>, </a:t>
            </a:r>
            <a:r>
              <a:rPr lang="en-US" sz="1800" b="1" dirty="0" err="1" smtClean="0">
                <a:latin typeface="Adobe Myungjo Std M" pitchFamily="18" charset="-128"/>
                <a:ea typeface="Adobe Myungjo Std M" pitchFamily="18" charset="-128"/>
              </a:rPr>
              <a:t>int</a:t>
            </a:r>
            <a:r>
              <a:rPr lang="en-US" sz="1800" b="1" dirty="0" smtClean="0">
                <a:latin typeface="Adobe Myungjo Std M" pitchFamily="18" charset="-128"/>
                <a:ea typeface="Adobe Myungjo Std M" pitchFamily="18" charset="-128"/>
              </a:rPr>
              <a:t> </a:t>
            </a:r>
            <a:r>
              <a:rPr lang="en-US" sz="1800" b="1" dirty="0" err="1" smtClean="0">
                <a:latin typeface="Adobe Myungjo Std M" pitchFamily="18" charset="-128"/>
                <a:ea typeface="Adobe Myungjo Std M" pitchFamily="18" charset="-128"/>
              </a:rPr>
              <a:t>mh</a:t>
            </a:r>
            <a:r>
              <a:rPr lang="en-US" sz="1800" b="1" dirty="0" smtClean="0">
                <a:latin typeface="Adobe Myungjo Std M" pitchFamily="18" charset="-128"/>
                <a:ea typeface="Adobe Myungjo Std M" pitchFamily="18" charset="-128"/>
              </a:rPr>
              <a:t>, </a:t>
            </a:r>
            <a:r>
              <a:rPr lang="en-US" sz="1800" b="1" dirty="0" err="1" smtClean="0">
                <a:latin typeface="Adobe Myungjo Std M" pitchFamily="18" charset="-128"/>
                <a:ea typeface="Adobe Myungjo Std M" pitchFamily="18" charset="-128"/>
              </a:rPr>
              <a:t>int</a:t>
            </a:r>
            <a:r>
              <a:rPr lang="en-US" sz="1800" b="1" dirty="0" smtClean="0">
                <a:latin typeface="Adobe Myungjo Std M" pitchFamily="18" charset="-128"/>
                <a:ea typeface="Adobe Myungjo Std M" pitchFamily="18" charset="-128"/>
              </a:rPr>
              <a:t> yr);</a:t>
            </a:r>
          </a:p>
          <a:p>
            <a:pPr eaLnBrk="1" hangingPunct="1">
              <a:lnSpc>
                <a:spcPct val="80000"/>
              </a:lnSpc>
              <a:buFontTx/>
              <a:buNone/>
            </a:pPr>
            <a:r>
              <a:rPr lang="en-US" sz="1800" b="1" dirty="0" smtClean="0">
                <a:latin typeface="Adobe Myungjo Std M" pitchFamily="18" charset="-128"/>
                <a:ea typeface="Adobe Myungjo Std M" pitchFamily="18" charset="-128"/>
              </a:rPr>
              <a:t>void </a:t>
            </a:r>
            <a:r>
              <a:rPr lang="en-US" sz="1800" b="1" dirty="0" err="1" smtClean="0">
                <a:latin typeface="Adobe Myungjo Std M" pitchFamily="18" charset="-128"/>
                <a:ea typeface="Adobe Myungjo Std M" pitchFamily="18" charset="-128"/>
              </a:rPr>
              <a:t>show_date</a:t>
            </a:r>
            <a:r>
              <a:rPr lang="en-US" sz="1800" b="1" dirty="0" smtClean="0">
                <a:latin typeface="Adobe Myungjo Std M" pitchFamily="18" charset="-128"/>
                <a:ea typeface="Adobe Myungjo Std M" pitchFamily="18" charset="-128"/>
              </a:rPr>
              <a:t>();</a:t>
            </a:r>
          </a:p>
          <a:p>
            <a:pPr eaLnBrk="1" hangingPunct="1">
              <a:lnSpc>
                <a:spcPct val="80000"/>
              </a:lnSpc>
              <a:buFontTx/>
              <a:buNone/>
            </a:pPr>
            <a:r>
              <a:rPr lang="en-US" sz="1800" b="1" dirty="0" smtClean="0">
                <a:latin typeface="Adobe Myungjo Std M" pitchFamily="18" charset="-128"/>
                <a:ea typeface="Adobe Myungjo Std M" pitchFamily="18" charset="-128"/>
              </a:rPr>
              <a:t>};</a:t>
            </a:r>
          </a:p>
          <a:p>
            <a:pPr eaLnBrk="1" hangingPunct="1">
              <a:lnSpc>
                <a:spcPct val="80000"/>
              </a:lnSpc>
              <a:buFontTx/>
              <a:buNone/>
            </a:pPr>
            <a:r>
              <a:rPr lang="en-US" sz="1800" b="1" dirty="0" smtClean="0">
                <a:latin typeface="Adobe Myungjo Std M" pitchFamily="18" charset="-128"/>
                <a:ea typeface="Adobe Myungjo Std M" pitchFamily="18" charset="-128"/>
              </a:rPr>
              <a:t>};</a:t>
            </a:r>
          </a:p>
          <a:p>
            <a:pPr eaLnBrk="1" hangingPunct="1">
              <a:lnSpc>
                <a:spcPct val="80000"/>
              </a:lnSpc>
              <a:buFontTx/>
              <a:buNone/>
            </a:pPr>
            <a:endParaRPr lang="en-US" sz="1800" b="1" i="1" dirty="0" smtClean="0"/>
          </a:p>
          <a:p>
            <a:pPr eaLnBrk="1" hangingPunct="1">
              <a:lnSpc>
                <a:spcPct val="80000"/>
              </a:lnSpc>
              <a:buFontTx/>
              <a:buNone/>
            </a:pPr>
            <a:endParaRPr lang="en-US" sz="1800" dirty="0" smtClean="0">
              <a:solidFill>
                <a:srgbClr val="FF0066"/>
              </a:solidFill>
            </a:endParaRPr>
          </a:p>
        </p:txBody>
      </p:sp>
      <p:sp>
        <p:nvSpPr>
          <p:cNvPr id="22531" name="Rectangle 4"/>
          <p:cNvSpPr>
            <a:spLocks noGrp="1" noChangeArrowheads="1"/>
          </p:cNvSpPr>
          <p:nvPr>
            <p:ph type="body" sz="half" idx="2"/>
          </p:nvPr>
        </p:nvSpPr>
        <p:spPr>
          <a:xfrm>
            <a:off x="4191000" y="0"/>
            <a:ext cx="4724400" cy="6477000"/>
          </a:xfrm>
        </p:spPr>
        <p:txBody>
          <a:bodyPr>
            <a:noAutofit/>
          </a:bodyPr>
          <a:lstStyle/>
          <a:p>
            <a:pPr>
              <a:lnSpc>
                <a:spcPct val="90000"/>
              </a:lnSpc>
              <a:buNone/>
            </a:pPr>
            <a:r>
              <a:rPr lang="en-US" sz="1800" b="1" dirty="0" smtClean="0">
                <a:latin typeface="Adobe Myungjo Std M" pitchFamily="18" charset="-128"/>
                <a:ea typeface="Adobe Myungjo Std M" pitchFamily="18" charset="-128"/>
              </a:rPr>
              <a:t>void </a:t>
            </a:r>
            <a:r>
              <a:rPr lang="en-US" sz="1800" b="1" dirty="0" err="1" smtClean="0">
                <a:latin typeface="Adobe Myungjo Std M" pitchFamily="18" charset="-128"/>
                <a:ea typeface="Adobe Myungjo Std M" pitchFamily="18" charset="-128"/>
              </a:rPr>
              <a:t>student_info</a:t>
            </a:r>
            <a:r>
              <a:rPr lang="en-US" sz="1800" b="1" dirty="0" smtClean="0">
                <a:latin typeface="Adobe Myungjo Std M" pitchFamily="18" charset="-128"/>
                <a:ea typeface="Adobe Myungjo Std M" pitchFamily="18" charset="-128"/>
              </a:rPr>
              <a:t>::</a:t>
            </a:r>
            <a:r>
              <a:rPr lang="en-US" sz="1800" b="1" dirty="0" err="1" smtClean="0">
                <a:latin typeface="Adobe Myungjo Std M" pitchFamily="18" charset="-128"/>
                <a:ea typeface="Adobe Myungjo Std M" pitchFamily="18" charset="-128"/>
              </a:rPr>
              <a:t>stu_info</a:t>
            </a:r>
            <a:r>
              <a:rPr lang="en-US" sz="1800" b="1" dirty="0" smtClean="0">
                <a:latin typeface="Adobe Myungjo Std M" pitchFamily="18" charset="-128"/>
                <a:ea typeface="Adobe Myungjo Std M" pitchFamily="18" charset="-128"/>
              </a:rPr>
              <a:t>(char n[], long </a:t>
            </a:r>
            <a:r>
              <a:rPr lang="en-US" sz="1800" b="1" dirty="0" err="1" smtClean="0">
                <a:latin typeface="Adobe Myungjo Std M" pitchFamily="18" charset="-128"/>
                <a:ea typeface="Adobe Myungjo Std M" pitchFamily="18" charset="-128"/>
              </a:rPr>
              <a:t>int</a:t>
            </a:r>
            <a:r>
              <a:rPr lang="en-US" sz="1800" b="1" dirty="0" smtClean="0">
                <a:latin typeface="Adobe Myungjo Std M" pitchFamily="18" charset="-128"/>
                <a:ea typeface="Adobe Myungjo Std M" pitchFamily="18" charset="-128"/>
              </a:rPr>
              <a:t> r, char s)</a:t>
            </a:r>
          </a:p>
          <a:p>
            <a:pPr>
              <a:lnSpc>
                <a:spcPct val="90000"/>
              </a:lnSpc>
              <a:buNone/>
            </a:pPr>
            <a:r>
              <a:rPr lang="en-US" sz="1800" b="1" dirty="0" smtClean="0">
                <a:latin typeface="Adobe Myungjo Std M" pitchFamily="18" charset="-128"/>
                <a:ea typeface="Adobe Myungjo Std M" pitchFamily="18" charset="-128"/>
              </a:rPr>
              <a:t>{</a:t>
            </a:r>
          </a:p>
          <a:p>
            <a:pPr>
              <a:lnSpc>
                <a:spcPct val="90000"/>
              </a:lnSpc>
              <a:buNone/>
            </a:pPr>
            <a:r>
              <a:rPr lang="en-US" sz="1800" b="1" dirty="0" err="1" smtClean="0">
                <a:latin typeface="Adobe Myungjo Std M" pitchFamily="18" charset="-128"/>
                <a:ea typeface="Adobe Myungjo Std M" pitchFamily="18" charset="-128"/>
              </a:rPr>
              <a:t>strcpy</a:t>
            </a:r>
            <a:r>
              <a:rPr lang="en-US" sz="1800" b="1" dirty="0" smtClean="0">
                <a:latin typeface="Adobe Myungjo Std M" pitchFamily="18" charset="-128"/>
                <a:ea typeface="Adobe Myungjo Std M" pitchFamily="18" charset="-128"/>
              </a:rPr>
              <a:t>(</a:t>
            </a:r>
            <a:r>
              <a:rPr lang="en-US" sz="1800" b="1" dirty="0" err="1" smtClean="0">
                <a:latin typeface="Adobe Myungjo Std M" pitchFamily="18" charset="-128"/>
                <a:ea typeface="Adobe Myungjo Std M" pitchFamily="18" charset="-128"/>
              </a:rPr>
              <a:t>name,n</a:t>
            </a:r>
            <a:r>
              <a:rPr lang="en-US" sz="1800" b="1" dirty="0" smtClean="0">
                <a:latin typeface="Adobe Myungjo Std M" pitchFamily="18" charset="-128"/>
                <a:ea typeface="Adobe Myungjo Std M" pitchFamily="18" charset="-128"/>
              </a:rPr>
              <a:t>);</a:t>
            </a:r>
          </a:p>
          <a:p>
            <a:pPr>
              <a:lnSpc>
                <a:spcPct val="90000"/>
              </a:lnSpc>
              <a:buNone/>
            </a:pPr>
            <a:r>
              <a:rPr lang="en-US" sz="1800" b="1" dirty="0" err="1" smtClean="0">
                <a:latin typeface="Adobe Myungjo Std M" pitchFamily="18" charset="-128"/>
                <a:ea typeface="Adobe Myungjo Std M" pitchFamily="18" charset="-128"/>
              </a:rPr>
              <a:t>rollno</a:t>
            </a:r>
            <a:r>
              <a:rPr lang="en-US" sz="1800" b="1" dirty="0" smtClean="0">
                <a:latin typeface="Adobe Myungjo Std M" pitchFamily="18" charset="-128"/>
                <a:ea typeface="Adobe Myungjo Std M" pitchFamily="18" charset="-128"/>
              </a:rPr>
              <a:t>=r;</a:t>
            </a:r>
          </a:p>
          <a:p>
            <a:pPr>
              <a:lnSpc>
                <a:spcPct val="90000"/>
              </a:lnSpc>
              <a:buNone/>
            </a:pPr>
            <a:r>
              <a:rPr lang="en-US" sz="1800" b="1" dirty="0" smtClean="0">
                <a:latin typeface="Adobe Myungjo Std M" pitchFamily="18" charset="-128"/>
                <a:ea typeface="Adobe Myungjo Std M" pitchFamily="18" charset="-128"/>
              </a:rPr>
              <a:t>gender=s;</a:t>
            </a:r>
          </a:p>
          <a:p>
            <a:pPr>
              <a:lnSpc>
                <a:spcPct val="90000"/>
              </a:lnSpc>
              <a:buNone/>
            </a:pPr>
            <a:r>
              <a:rPr lang="en-US" sz="1800" b="1" dirty="0" smtClean="0">
                <a:latin typeface="Adobe Myungjo Std M" pitchFamily="18" charset="-128"/>
                <a:ea typeface="Adobe Myungjo Std M" pitchFamily="18" charset="-128"/>
              </a:rPr>
              <a:t>}</a:t>
            </a:r>
          </a:p>
          <a:p>
            <a:pPr>
              <a:lnSpc>
                <a:spcPct val="90000"/>
              </a:lnSpc>
              <a:buNone/>
            </a:pPr>
            <a:r>
              <a:rPr lang="en-US" sz="1800" b="1" dirty="0" smtClean="0">
                <a:latin typeface="Adobe Myungjo Std M" pitchFamily="18" charset="-128"/>
                <a:ea typeface="Adobe Myungjo Std M" pitchFamily="18" charset="-128"/>
              </a:rPr>
              <a:t>void </a:t>
            </a:r>
            <a:r>
              <a:rPr lang="en-US" sz="1800" b="1" dirty="0" err="1" smtClean="0">
                <a:latin typeface="Adobe Myungjo Std M" pitchFamily="18" charset="-128"/>
                <a:ea typeface="Adobe Myungjo Std M" pitchFamily="18" charset="-128"/>
              </a:rPr>
              <a:t>student_info</a:t>
            </a:r>
            <a:r>
              <a:rPr lang="en-US" sz="1800" b="1" dirty="0" smtClean="0">
                <a:latin typeface="Adobe Myungjo Std M" pitchFamily="18" charset="-128"/>
                <a:ea typeface="Adobe Myungjo Std M" pitchFamily="18" charset="-128"/>
              </a:rPr>
              <a:t>::date::dated(</a:t>
            </a:r>
            <a:r>
              <a:rPr lang="en-US" sz="1800" b="1" dirty="0" err="1" smtClean="0">
                <a:latin typeface="Adobe Myungjo Std M" pitchFamily="18" charset="-128"/>
                <a:ea typeface="Adobe Myungjo Std M" pitchFamily="18" charset="-128"/>
              </a:rPr>
              <a:t>int</a:t>
            </a:r>
            <a:r>
              <a:rPr lang="en-US" sz="1800" b="1" dirty="0" smtClean="0">
                <a:latin typeface="Adobe Myungjo Std M" pitchFamily="18" charset="-128"/>
                <a:ea typeface="Adobe Myungjo Std M" pitchFamily="18" charset="-128"/>
              </a:rPr>
              <a:t> </a:t>
            </a:r>
            <a:r>
              <a:rPr lang="en-US" sz="1800" b="1" dirty="0" err="1" smtClean="0">
                <a:latin typeface="Adobe Myungjo Std M" pitchFamily="18" charset="-128"/>
                <a:ea typeface="Adobe Myungjo Std M" pitchFamily="18" charset="-128"/>
              </a:rPr>
              <a:t>dy</a:t>
            </a:r>
            <a:r>
              <a:rPr lang="en-US" sz="1800" b="1" dirty="0" smtClean="0">
                <a:latin typeface="Adobe Myungjo Std M" pitchFamily="18" charset="-128"/>
                <a:ea typeface="Adobe Myungjo Std M" pitchFamily="18" charset="-128"/>
              </a:rPr>
              <a:t>, </a:t>
            </a:r>
            <a:r>
              <a:rPr lang="en-US" sz="1800" b="1" dirty="0" err="1" smtClean="0">
                <a:latin typeface="Adobe Myungjo Std M" pitchFamily="18" charset="-128"/>
                <a:ea typeface="Adobe Myungjo Std M" pitchFamily="18" charset="-128"/>
              </a:rPr>
              <a:t>int</a:t>
            </a:r>
            <a:r>
              <a:rPr lang="en-US" sz="1800" b="1" dirty="0" smtClean="0">
                <a:latin typeface="Adobe Myungjo Std M" pitchFamily="18" charset="-128"/>
                <a:ea typeface="Adobe Myungjo Std M" pitchFamily="18" charset="-128"/>
              </a:rPr>
              <a:t> </a:t>
            </a:r>
            <a:r>
              <a:rPr lang="en-US" sz="1800" b="1" dirty="0" err="1" smtClean="0">
                <a:latin typeface="Adobe Myungjo Std M" pitchFamily="18" charset="-128"/>
                <a:ea typeface="Adobe Myungjo Std M" pitchFamily="18" charset="-128"/>
              </a:rPr>
              <a:t>mh</a:t>
            </a:r>
            <a:r>
              <a:rPr lang="en-US" sz="1800" b="1" dirty="0" smtClean="0">
                <a:latin typeface="Adobe Myungjo Std M" pitchFamily="18" charset="-128"/>
                <a:ea typeface="Adobe Myungjo Std M" pitchFamily="18" charset="-128"/>
              </a:rPr>
              <a:t>, </a:t>
            </a:r>
            <a:r>
              <a:rPr lang="en-US" sz="1800" b="1" dirty="0" err="1" smtClean="0">
                <a:latin typeface="Adobe Myungjo Std M" pitchFamily="18" charset="-128"/>
                <a:ea typeface="Adobe Myungjo Std M" pitchFamily="18" charset="-128"/>
              </a:rPr>
              <a:t>int</a:t>
            </a:r>
            <a:r>
              <a:rPr lang="en-US" sz="1800" b="1" dirty="0" smtClean="0">
                <a:latin typeface="Adobe Myungjo Std M" pitchFamily="18" charset="-128"/>
                <a:ea typeface="Adobe Myungjo Std M" pitchFamily="18" charset="-128"/>
              </a:rPr>
              <a:t> yr)</a:t>
            </a:r>
          </a:p>
          <a:p>
            <a:pPr>
              <a:lnSpc>
                <a:spcPct val="90000"/>
              </a:lnSpc>
              <a:buNone/>
            </a:pPr>
            <a:r>
              <a:rPr lang="en-US" sz="1800" b="1" dirty="0" smtClean="0">
                <a:latin typeface="Adobe Myungjo Std M" pitchFamily="18" charset="-128"/>
                <a:ea typeface="Adobe Myungjo Std M" pitchFamily="18" charset="-128"/>
              </a:rPr>
              <a:t>{</a:t>
            </a:r>
          </a:p>
          <a:p>
            <a:pPr>
              <a:lnSpc>
                <a:spcPct val="90000"/>
              </a:lnSpc>
              <a:buNone/>
            </a:pPr>
            <a:r>
              <a:rPr lang="en-US" sz="1800" b="1" dirty="0" smtClean="0">
                <a:latin typeface="Adobe Myungjo Std M" pitchFamily="18" charset="-128"/>
                <a:ea typeface="Adobe Myungjo Std M" pitchFamily="18" charset="-128"/>
              </a:rPr>
              <a:t>day=</a:t>
            </a:r>
            <a:r>
              <a:rPr lang="en-US" sz="1800" b="1" dirty="0" err="1" smtClean="0">
                <a:latin typeface="Adobe Myungjo Std M" pitchFamily="18" charset="-128"/>
                <a:ea typeface="Adobe Myungjo Std M" pitchFamily="18" charset="-128"/>
              </a:rPr>
              <a:t>dy</a:t>
            </a:r>
            <a:r>
              <a:rPr lang="en-US" sz="1800" b="1" dirty="0" smtClean="0">
                <a:latin typeface="Adobe Myungjo Std M" pitchFamily="18" charset="-128"/>
                <a:ea typeface="Adobe Myungjo Std M" pitchFamily="18" charset="-128"/>
              </a:rPr>
              <a:t>;</a:t>
            </a:r>
          </a:p>
          <a:p>
            <a:pPr>
              <a:lnSpc>
                <a:spcPct val="90000"/>
              </a:lnSpc>
              <a:buNone/>
            </a:pPr>
            <a:r>
              <a:rPr lang="en-US" sz="1800" b="1" dirty="0" smtClean="0">
                <a:latin typeface="Adobe Myungjo Std M" pitchFamily="18" charset="-128"/>
                <a:ea typeface="Adobe Myungjo Std M" pitchFamily="18" charset="-128"/>
              </a:rPr>
              <a:t>month=</a:t>
            </a:r>
            <a:r>
              <a:rPr lang="en-US" sz="1800" b="1" dirty="0" err="1" smtClean="0">
                <a:latin typeface="Adobe Myungjo Std M" pitchFamily="18" charset="-128"/>
                <a:ea typeface="Adobe Myungjo Std M" pitchFamily="18" charset="-128"/>
              </a:rPr>
              <a:t>mh</a:t>
            </a:r>
            <a:r>
              <a:rPr lang="en-US" sz="1800" b="1" dirty="0" smtClean="0">
                <a:latin typeface="Adobe Myungjo Std M" pitchFamily="18" charset="-128"/>
                <a:ea typeface="Adobe Myungjo Std M" pitchFamily="18" charset="-128"/>
              </a:rPr>
              <a:t>;</a:t>
            </a:r>
          </a:p>
          <a:p>
            <a:pPr>
              <a:lnSpc>
                <a:spcPct val="90000"/>
              </a:lnSpc>
              <a:buNone/>
            </a:pPr>
            <a:r>
              <a:rPr lang="en-US" sz="1800" b="1" dirty="0" smtClean="0">
                <a:latin typeface="Adobe Myungjo Std M" pitchFamily="18" charset="-128"/>
                <a:ea typeface="Adobe Myungjo Std M" pitchFamily="18" charset="-128"/>
              </a:rPr>
              <a:t>year=yr;</a:t>
            </a:r>
          </a:p>
          <a:p>
            <a:pPr>
              <a:lnSpc>
                <a:spcPct val="90000"/>
              </a:lnSpc>
              <a:buNone/>
            </a:pPr>
            <a:r>
              <a:rPr lang="en-US" sz="1800" b="1" dirty="0" smtClean="0">
                <a:latin typeface="Adobe Myungjo Std M" pitchFamily="18" charset="-128"/>
                <a:ea typeface="Adobe Myungjo Std M" pitchFamily="18" charset="-128"/>
              </a:rPr>
              <a:t>}</a:t>
            </a:r>
          </a:p>
          <a:p>
            <a:pPr>
              <a:lnSpc>
                <a:spcPct val="90000"/>
              </a:lnSpc>
              <a:buNone/>
            </a:pPr>
            <a:r>
              <a:rPr lang="en-US" sz="1800" b="1" dirty="0" smtClean="0">
                <a:latin typeface="Adobe Myungjo Std M" pitchFamily="18" charset="-128"/>
                <a:ea typeface="Adobe Myungjo Std M" pitchFamily="18" charset="-128"/>
              </a:rPr>
              <a:t>void </a:t>
            </a:r>
            <a:r>
              <a:rPr lang="en-US" sz="1800" b="1" dirty="0" err="1" smtClean="0">
                <a:latin typeface="Adobe Myungjo Std M" pitchFamily="18" charset="-128"/>
                <a:ea typeface="Adobe Myungjo Std M" pitchFamily="18" charset="-128"/>
              </a:rPr>
              <a:t>student_info</a:t>
            </a:r>
            <a:r>
              <a:rPr lang="en-US" sz="1800" b="1" dirty="0" smtClean="0">
                <a:latin typeface="Adobe Myungjo Std M" pitchFamily="18" charset="-128"/>
                <a:ea typeface="Adobe Myungjo Std M" pitchFamily="18" charset="-128"/>
              </a:rPr>
              <a:t>::display()</a:t>
            </a:r>
          </a:p>
          <a:p>
            <a:pPr>
              <a:lnSpc>
                <a:spcPct val="90000"/>
              </a:lnSpc>
              <a:buNone/>
            </a:pPr>
            <a:r>
              <a:rPr lang="en-US" sz="1800" b="1" dirty="0" smtClean="0">
                <a:latin typeface="Adobe Myungjo Std M" pitchFamily="18" charset="-128"/>
                <a:ea typeface="Adobe Myungjo Std M" pitchFamily="18" charset="-128"/>
              </a:rPr>
              <a:t>{</a:t>
            </a:r>
          </a:p>
          <a:p>
            <a:pPr>
              <a:lnSpc>
                <a:spcPct val="90000"/>
              </a:lnSpc>
              <a:buNone/>
            </a:pPr>
            <a:r>
              <a:rPr lang="en-US" sz="1800" b="1" dirty="0" err="1" smtClean="0">
                <a:latin typeface="Adobe Myungjo Std M" pitchFamily="18" charset="-128"/>
                <a:ea typeface="Adobe Myungjo Std M" pitchFamily="18" charset="-128"/>
              </a:rPr>
              <a:t>cout</a:t>
            </a:r>
            <a:r>
              <a:rPr lang="en-US" sz="1800" b="1" dirty="0" smtClean="0">
                <a:latin typeface="Adobe Myungjo Std M" pitchFamily="18" charset="-128"/>
                <a:ea typeface="Adobe Myungjo Std M" pitchFamily="18" charset="-128"/>
              </a:rPr>
              <a:t>&lt;&lt;“student name	</a:t>
            </a:r>
            <a:r>
              <a:rPr lang="en-US" sz="1800" b="1" dirty="0" err="1" smtClean="0">
                <a:latin typeface="Adobe Myungjo Std M" pitchFamily="18" charset="-128"/>
                <a:ea typeface="Adobe Myungjo Std M" pitchFamily="18" charset="-128"/>
              </a:rPr>
              <a:t>rollno</a:t>
            </a:r>
            <a:r>
              <a:rPr lang="en-US" sz="1800" b="1" dirty="0" smtClean="0">
                <a:latin typeface="Adobe Myungjo Std M" pitchFamily="18" charset="-128"/>
                <a:ea typeface="Adobe Myungjo Std M" pitchFamily="18" charset="-128"/>
              </a:rPr>
              <a:t>	gender	date of birth\n”;</a:t>
            </a:r>
          </a:p>
          <a:p>
            <a:pPr>
              <a:lnSpc>
                <a:spcPct val="90000"/>
              </a:lnSpc>
              <a:buNone/>
            </a:pPr>
            <a:r>
              <a:rPr lang="en-US" sz="1800" b="1" dirty="0" err="1" smtClean="0">
                <a:latin typeface="Adobe Myungjo Std M" pitchFamily="18" charset="-128"/>
                <a:ea typeface="Adobe Myungjo Std M" pitchFamily="18" charset="-128"/>
              </a:rPr>
              <a:t>cout</a:t>
            </a:r>
            <a:r>
              <a:rPr lang="en-US" sz="1800" b="1" dirty="0" smtClean="0">
                <a:latin typeface="Adobe Myungjo Std M" pitchFamily="18" charset="-128"/>
                <a:ea typeface="Adobe Myungjo Std M" pitchFamily="18" charset="-128"/>
              </a:rPr>
              <a:t>&lt;&lt;“\n”&lt;&lt;name&lt;&lt;“\t”&lt;&lt;</a:t>
            </a:r>
            <a:r>
              <a:rPr lang="en-US" sz="1800" b="1" dirty="0" err="1" smtClean="0">
                <a:latin typeface="Adobe Myungjo Std M" pitchFamily="18" charset="-128"/>
                <a:ea typeface="Adobe Myungjo Std M" pitchFamily="18" charset="-128"/>
              </a:rPr>
              <a:t>rollno</a:t>
            </a:r>
            <a:r>
              <a:rPr lang="en-US" sz="1800" b="1" dirty="0" smtClean="0">
                <a:latin typeface="Adobe Myungjo Std M" pitchFamily="18" charset="-128"/>
                <a:ea typeface="Adobe Myungjo Std M" pitchFamily="18" charset="-128"/>
              </a:rPr>
              <a:t>&lt;&lt;“\t”&lt;&lt;gender;</a:t>
            </a:r>
          </a:p>
          <a:p>
            <a:pPr>
              <a:lnSpc>
                <a:spcPct val="90000"/>
              </a:lnSpc>
              <a:buNone/>
            </a:pPr>
            <a:r>
              <a:rPr lang="en-US" sz="1800" b="1" dirty="0" smtClean="0">
                <a:latin typeface="Adobe Myungjo Std M" pitchFamily="18" charset="-128"/>
                <a:ea typeface="Adobe Myungjo Std M" pitchFamily="18" charset="-128"/>
              </a:rPr>
              <a:t>}</a:t>
            </a:r>
          </a:p>
          <a:p>
            <a:pPr eaLnBrk="1" hangingPunct="1">
              <a:lnSpc>
                <a:spcPct val="80000"/>
              </a:lnSpc>
              <a:buFontTx/>
              <a:buNone/>
            </a:pPr>
            <a:endParaRPr lang="en-US" sz="1800" b="1" dirty="0" smtClean="0"/>
          </a:p>
          <a:p>
            <a:pPr eaLnBrk="1" hangingPunct="1">
              <a:lnSpc>
                <a:spcPct val="80000"/>
              </a:lnSpc>
              <a:buFontTx/>
              <a:buNone/>
            </a:pPr>
            <a:endParaRPr lang="en-US" sz="1800" b="1" dirty="0" smtClean="0"/>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28600" y="381000"/>
            <a:ext cx="8915400" cy="3693319"/>
          </a:xfrm>
          <a:prstGeom prst="rect">
            <a:avLst/>
          </a:prstGeom>
          <a:noFill/>
          <a:ln w="9525">
            <a:noFill/>
            <a:miter lim="800000"/>
            <a:headEnd/>
            <a:tailEnd/>
          </a:ln>
        </p:spPr>
        <p:txBody>
          <a:bodyPr wrap="square">
            <a:spAutoFit/>
          </a:bodyPr>
          <a:lstStyle/>
          <a:p>
            <a:r>
              <a:rPr lang="en-US" b="1" dirty="0" smtClean="0">
                <a:latin typeface="Adobe Myungjo Std M" pitchFamily="18" charset="-128"/>
                <a:ea typeface="Adobe Myungjo Std M" pitchFamily="18" charset="-128"/>
              </a:rPr>
              <a:t>void </a:t>
            </a:r>
            <a:r>
              <a:rPr lang="en-US" b="1" dirty="0" err="1" smtClean="0">
                <a:latin typeface="Adobe Myungjo Std M" pitchFamily="18" charset="-128"/>
                <a:ea typeface="Adobe Myungjo Std M" pitchFamily="18" charset="-128"/>
              </a:rPr>
              <a:t>student_info</a:t>
            </a:r>
            <a:r>
              <a:rPr lang="en-US" b="1" dirty="0" smtClean="0">
                <a:latin typeface="Adobe Myungjo Std M" pitchFamily="18" charset="-128"/>
                <a:ea typeface="Adobe Myungjo Std M" pitchFamily="18" charset="-128"/>
              </a:rPr>
              <a:t>::date::</a:t>
            </a:r>
            <a:r>
              <a:rPr lang="en-US" b="1" dirty="0" err="1" smtClean="0">
                <a:latin typeface="Adobe Myungjo Std M" pitchFamily="18" charset="-128"/>
                <a:ea typeface="Adobe Myungjo Std M" pitchFamily="18" charset="-128"/>
              </a:rPr>
              <a:t>show_date</a:t>
            </a:r>
            <a:r>
              <a:rPr lang="en-US" b="1" dirty="0" smtClean="0">
                <a:latin typeface="Adobe Myungjo Std M" pitchFamily="18" charset="-128"/>
                <a:ea typeface="Adobe Myungjo Std M" pitchFamily="18" charset="-128"/>
              </a:rPr>
              <a:t>()</a:t>
            </a:r>
          </a:p>
          <a:p>
            <a:r>
              <a:rPr lang="en-US" b="1" dirty="0" smtClean="0">
                <a:latin typeface="Adobe Myungjo Std M" pitchFamily="18" charset="-128"/>
                <a:ea typeface="Adobe Myungjo Std M" pitchFamily="18" charset="-128"/>
              </a:rPr>
              <a:t>{</a:t>
            </a:r>
          </a:p>
          <a:p>
            <a:r>
              <a:rPr lang="en-US" b="1" dirty="0" err="1" smtClean="0">
                <a:latin typeface="Adobe Myungjo Std M" pitchFamily="18" charset="-128"/>
                <a:ea typeface="Adobe Myungjo Std M" pitchFamily="18" charset="-128"/>
              </a:rPr>
              <a:t>cout</a:t>
            </a:r>
            <a:r>
              <a:rPr lang="en-US" b="1" dirty="0" smtClean="0">
                <a:latin typeface="Adobe Myungjo Std M" pitchFamily="18" charset="-128"/>
                <a:ea typeface="Adobe Myungjo Std M" pitchFamily="18" charset="-128"/>
              </a:rPr>
              <a:t>&lt;&lt;day&lt;&lt;“/”&lt;&lt;month&lt;&lt;“/”&lt;&lt;year&lt;&lt;</a:t>
            </a:r>
            <a:r>
              <a:rPr lang="en-US" b="1" dirty="0" err="1" smtClean="0">
                <a:latin typeface="Adobe Myungjo Std M" pitchFamily="18" charset="-128"/>
                <a:ea typeface="Adobe Myungjo Std M" pitchFamily="18" charset="-128"/>
              </a:rPr>
              <a:t>endl</a:t>
            </a:r>
            <a:r>
              <a:rPr lang="en-US" b="1" dirty="0" smtClean="0">
                <a:latin typeface="Adobe Myungjo Std M" pitchFamily="18" charset="-128"/>
                <a:ea typeface="Adobe Myungjo Std M" pitchFamily="18" charset="-128"/>
              </a:rPr>
              <a:t>;</a:t>
            </a:r>
          </a:p>
          <a:p>
            <a:r>
              <a:rPr lang="en-US" b="1" dirty="0" smtClean="0">
                <a:latin typeface="Adobe Myungjo Std M" pitchFamily="18" charset="-128"/>
                <a:ea typeface="Adobe Myungjo Std M" pitchFamily="18" charset="-128"/>
              </a:rPr>
              <a:t>}</a:t>
            </a:r>
          </a:p>
          <a:p>
            <a:r>
              <a:rPr lang="en-US" b="1" dirty="0" err="1" smtClean="0">
                <a:latin typeface="Adobe Myungjo Std M" pitchFamily="18" charset="-128"/>
                <a:ea typeface="Adobe Myungjo Std M" pitchFamily="18" charset="-128"/>
              </a:rPr>
              <a:t>intmain</a:t>
            </a:r>
            <a:r>
              <a:rPr lang="en-US" b="1" dirty="0" smtClean="0">
                <a:latin typeface="Adobe Myungjo Std M" pitchFamily="18" charset="-128"/>
                <a:ea typeface="Adobe Myungjo Std M" pitchFamily="18" charset="-128"/>
              </a:rPr>
              <a:t>()</a:t>
            </a:r>
          </a:p>
          <a:p>
            <a:r>
              <a:rPr lang="en-US" b="1" dirty="0" smtClean="0">
                <a:latin typeface="Adobe Myungjo Std M" pitchFamily="18" charset="-128"/>
                <a:ea typeface="Adobe Myungjo Std M" pitchFamily="18" charset="-128"/>
              </a:rPr>
              <a:t>{</a:t>
            </a:r>
          </a:p>
          <a:p>
            <a:r>
              <a:rPr lang="en-US" b="1" dirty="0" err="1" smtClean="0">
                <a:latin typeface="Adobe Myungjo Std M" pitchFamily="18" charset="-128"/>
                <a:ea typeface="Adobe Myungjo Std M" pitchFamily="18" charset="-128"/>
              </a:rPr>
              <a:t>student_info</a:t>
            </a:r>
            <a:r>
              <a:rPr lang="en-US" b="1" dirty="0" smtClean="0">
                <a:latin typeface="Adobe Myungjo Std M" pitchFamily="18" charset="-128"/>
                <a:ea typeface="Adobe Myungjo Std M" pitchFamily="18" charset="-128"/>
              </a:rPr>
              <a:t> obj1;</a:t>
            </a:r>
          </a:p>
          <a:p>
            <a:r>
              <a:rPr lang="en-US" b="1" dirty="0" smtClean="0">
                <a:latin typeface="Adobe Myungjo Std M" pitchFamily="18" charset="-128"/>
                <a:ea typeface="Adobe Myungjo Std M" pitchFamily="18" charset="-128"/>
              </a:rPr>
              <a:t>obj1.stu_info(“aryan”,95001, ‘m’);</a:t>
            </a:r>
          </a:p>
          <a:p>
            <a:r>
              <a:rPr lang="en-US" b="1" dirty="0" err="1" smtClean="0">
                <a:latin typeface="Adobe Myungjo Std M" pitchFamily="18" charset="-128"/>
                <a:ea typeface="Adobe Myungjo Std M" pitchFamily="18" charset="-128"/>
              </a:rPr>
              <a:t>student_info</a:t>
            </a:r>
            <a:r>
              <a:rPr lang="en-US" b="1" dirty="0" smtClean="0">
                <a:latin typeface="Adobe Myungjo Std M" pitchFamily="18" charset="-128"/>
                <a:ea typeface="Adobe Myungjo Std M" pitchFamily="18" charset="-128"/>
              </a:rPr>
              <a:t>::date obj2;</a:t>
            </a:r>
          </a:p>
          <a:p>
            <a:r>
              <a:rPr lang="en-US" b="1" dirty="0" smtClean="0">
                <a:latin typeface="Adobe Myungjo Std M" pitchFamily="18" charset="-128"/>
                <a:ea typeface="Adobe Myungjo Std M" pitchFamily="18" charset="-128"/>
              </a:rPr>
              <a:t>obj2.data(13,7,94);</a:t>
            </a:r>
          </a:p>
          <a:p>
            <a:r>
              <a:rPr lang="en-US" b="1" dirty="0" smtClean="0">
                <a:latin typeface="Adobe Myungjo Std M" pitchFamily="18" charset="-128"/>
                <a:ea typeface="Adobe Myungjo Std M" pitchFamily="18" charset="-128"/>
              </a:rPr>
              <a:t>obj1.display();</a:t>
            </a:r>
          </a:p>
          <a:p>
            <a:r>
              <a:rPr lang="en-US" b="1" dirty="0" smtClean="0">
                <a:latin typeface="Adobe Myungjo Std M" pitchFamily="18" charset="-128"/>
                <a:ea typeface="Adobe Myungjo Std M" pitchFamily="18" charset="-128"/>
              </a:rPr>
              <a:t>obj2.show_date();</a:t>
            </a:r>
          </a:p>
          <a:p>
            <a:r>
              <a:rPr lang="en-US" b="1" dirty="0" smtClean="0">
                <a:latin typeface="Adobe Myungjo Std M" pitchFamily="18" charset="-128"/>
                <a:ea typeface="Adobe Myungjo Std M" pitchFamily="18" charset="-128"/>
              </a:rPr>
              <a:t>}</a:t>
            </a: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819400"/>
            <a:ext cx="7239000" cy="707886"/>
          </a:xfrm>
          <a:prstGeom prst="rect">
            <a:avLst/>
          </a:prstGeom>
          <a:noFill/>
        </p:spPr>
        <p:txBody>
          <a:bodyPr wrap="square" rtlCol="0">
            <a:spAutoFit/>
          </a:bodyPr>
          <a:lstStyle/>
          <a:p>
            <a:pPr algn="ctr"/>
            <a:r>
              <a:rPr lang="en-US" sz="4000" b="1" dirty="0" smtClean="0"/>
              <a:t>Practice Questions</a:t>
            </a:r>
            <a:endParaRPr lang="en-US" sz="4000" b="1" dirty="0"/>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0"/>
            <a:ext cx="4267200" cy="6463308"/>
          </a:xfrm>
          <a:prstGeom prst="rect">
            <a:avLst/>
          </a:prstGeom>
          <a:noFill/>
        </p:spPr>
        <p:txBody>
          <a:bodyPr wrap="square" rtlCol="0">
            <a:spAutoFit/>
          </a:bodyPr>
          <a:lstStyle/>
          <a:p>
            <a:r>
              <a:rPr lang="en-US" b="1" dirty="0" smtClean="0"/>
              <a:t>#include&lt;</a:t>
            </a:r>
            <a:r>
              <a:rPr lang="en-US" b="1" dirty="0" err="1" smtClean="0"/>
              <a:t>iostream.h</a:t>
            </a:r>
            <a:r>
              <a:rPr lang="en-US" b="1" dirty="0" smtClean="0"/>
              <a:t>&gt;</a:t>
            </a:r>
          </a:p>
          <a:p>
            <a:r>
              <a:rPr lang="en-US" b="1" dirty="0" smtClean="0"/>
              <a:t>class train</a:t>
            </a:r>
          </a:p>
          <a:p>
            <a:r>
              <a:rPr lang="en-US" b="1" dirty="0" smtClean="0"/>
              <a:t>{</a:t>
            </a:r>
          </a:p>
          <a:p>
            <a:r>
              <a:rPr lang="en-US" b="1" dirty="0" smtClean="0"/>
              <a:t>	</a:t>
            </a:r>
            <a:r>
              <a:rPr lang="en-US" b="1" dirty="0" err="1" smtClean="0"/>
              <a:t>int</a:t>
            </a:r>
            <a:r>
              <a:rPr lang="en-US" b="1" dirty="0" smtClean="0"/>
              <a:t> </a:t>
            </a:r>
            <a:r>
              <a:rPr lang="en-US" b="1" dirty="0" err="1" smtClean="0"/>
              <a:t>tno,tripno,personcount</a:t>
            </a:r>
            <a:r>
              <a:rPr lang="en-US" b="1" dirty="0" smtClean="0"/>
              <a:t>;</a:t>
            </a:r>
          </a:p>
          <a:p>
            <a:r>
              <a:rPr lang="en-US" b="1" dirty="0" smtClean="0"/>
              <a:t>	public:</a:t>
            </a:r>
          </a:p>
          <a:p>
            <a:r>
              <a:rPr lang="en-US" b="1" dirty="0" smtClean="0"/>
              <a:t>	train(</a:t>
            </a:r>
            <a:r>
              <a:rPr lang="en-US" b="1" dirty="0" err="1" smtClean="0"/>
              <a:t>int</a:t>
            </a:r>
            <a:r>
              <a:rPr lang="en-US" b="1" dirty="0" smtClean="0"/>
              <a:t> </a:t>
            </a:r>
            <a:r>
              <a:rPr lang="en-US" b="1" dirty="0" err="1" smtClean="0"/>
              <a:t>tmno</a:t>
            </a:r>
            <a:r>
              <a:rPr lang="en-US" b="1" dirty="0" smtClean="0"/>
              <a:t>=1)</a:t>
            </a:r>
          </a:p>
          <a:p>
            <a:r>
              <a:rPr lang="en-US" b="1" dirty="0" smtClean="0"/>
              <a:t>	{</a:t>
            </a:r>
          </a:p>
          <a:p>
            <a:r>
              <a:rPr lang="en-US" b="1" dirty="0" smtClean="0"/>
              <a:t>		</a:t>
            </a:r>
            <a:r>
              <a:rPr lang="en-US" b="1" dirty="0" err="1" smtClean="0"/>
              <a:t>tno</a:t>
            </a:r>
            <a:r>
              <a:rPr lang="en-US" b="1" dirty="0" smtClean="0"/>
              <a:t>=</a:t>
            </a:r>
            <a:r>
              <a:rPr lang="en-US" b="1" dirty="0" err="1" smtClean="0"/>
              <a:t>tmno</a:t>
            </a:r>
            <a:r>
              <a:rPr lang="en-US" b="1" dirty="0" smtClean="0"/>
              <a:t>;</a:t>
            </a:r>
          </a:p>
          <a:p>
            <a:r>
              <a:rPr lang="en-US" b="1" dirty="0" smtClean="0"/>
              <a:t>		</a:t>
            </a:r>
            <a:r>
              <a:rPr lang="en-US" b="1" dirty="0" err="1" smtClean="0"/>
              <a:t>tripno</a:t>
            </a:r>
            <a:r>
              <a:rPr lang="en-US" b="1" dirty="0" smtClean="0"/>
              <a:t>=0;</a:t>
            </a:r>
          </a:p>
          <a:p>
            <a:r>
              <a:rPr lang="en-US" b="1" dirty="0" smtClean="0"/>
              <a:t>		</a:t>
            </a:r>
            <a:r>
              <a:rPr lang="en-US" b="1" dirty="0" err="1" smtClean="0"/>
              <a:t>personcount</a:t>
            </a:r>
            <a:r>
              <a:rPr lang="en-US" b="1" dirty="0" smtClean="0"/>
              <a:t>=0;</a:t>
            </a:r>
          </a:p>
          <a:p>
            <a:r>
              <a:rPr lang="en-US" b="1" dirty="0" smtClean="0"/>
              <a:t>	}</a:t>
            </a:r>
          </a:p>
          <a:p>
            <a:r>
              <a:rPr lang="en-US" b="1" dirty="0" smtClean="0"/>
              <a:t>	void trip(</a:t>
            </a:r>
            <a:r>
              <a:rPr lang="en-US" b="1" dirty="0" err="1" smtClean="0"/>
              <a:t>int</a:t>
            </a:r>
            <a:r>
              <a:rPr lang="en-US" b="1" dirty="0" smtClean="0"/>
              <a:t> </a:t>
            </a:r>
            <a:r>
              <a:rPr lang="en-US" b="1" dirty="0" err="1" smtClean="0"/>
              <a:t>tc</a:t>
            </a:r>
            <a:r>
              <a:rPr lang="en-US" b="1" dirty="0" smtClean="0"/>
              <a:t>=100)</a:t>
            </a:r>
          </a:p>
          <a:p>
            <a:r>
              <a:rPr lang="en-US" b="1" dirty="0" smtClean="0"/>
              <a:t>	{</a:t>
            </a:r>
          </a:p>
          <a:p>
            <a:r>
              <a:rPr lang="en-US" b="1" dirty="0" smtClean="0"/>
              <a:t>		</a:t>
            </a:r>
            <a:r>
              <a:rPr lang="en-US" b="1" dirty="0" err="1" smtClean="0"/>
              <a:t>tripno</a:t>
            </a:r>
            <a:r>
              <a:rPr lang="en-US" b="1" dirty="0" smtClean="0"/>
              <a:t>++;</a:t>
            </a:r>
          </a:p>
          <a:p>
            <a:r>
              <a:rPr lang="en-US" b="1" dirty="0" smtClean="0"/>
              <a:t>		</a:t>
            </a:r>
            <a:r>
              <a:rPr lang="en-US" b="1" dirty="0" err="1" smtClean="0"/>
              <a:t>personcount</a:t>
            </a:r>
            <a:r>
              <a:rPr lang="en-US" b="1" dirty="0" smtClean="0"/>
              <a:t>+=</a:t>
            </a:r>
            <a:r>
              <a:rPr lang="en-US" b="1" dirty="0" err="1" smtClean="0"/>
              <a:t>tc</a:t>
            </a:r>
            <a:r>
              <a:rPr lang="en-US" b="1" dirty="0" smtClean="0"/>
              <a:t>;</a:t>
            </a:r>
          </a:p>
          <a:p>
            <a:r>
              <a:rPr lang="en-US" b="1" dirty="0" smtClean="0"/>
              <a:t>	}</a:t>
            </a:r>
          </a:p>
          <a:p>
            <a:r>
              <a:rPr lang="en-US" b="1" dirty="0" smtClean="0"/>
              <a:t>	void show()</a:t>
            </a:r>
          </a:p>
          <a:p>
            <a:r>
              <a:rPr lang="en-US" b="1" dirty="0" smtClean="0"/>
              <a:t>	{</a:t>
            </a:r>
          </a:p>
          <a:p>
            <a:r>
              <a:rPr lang="en-US" b="1" dirty="0" smtClean="0"/>
              <a:t>		</a:t>
            </a:r>
            <a:r>
              <a:rPr lang="en-US" b="1" dirty="0" err="1" smtClean="0"/>
              <a:t>cout</a:t>
            </a:r>
            <a:r>
              <a:rPr lang="en-US" b="1" dirty="0" smtClean="0"/>
              <a:t>&lt;&lt;</a:t>
            </a:r>
            <a:r>
              <a:rPr lang="en-US" b="1" dirty="0" err="1" smtClean="0"/>
              <a:t>tno</a:t>
            </a:r>
            <a:r>
              <a:rPr lang="en-US" b="1" dirty="0" smtClean="0"/>
              <a:t>&lt;&lt;":"&lt;&lt;</a:t>
            </a:r>
            <a:r>
              <a:rPr lang="en-US" b="1" dirty="0" err="1" smtClean="0"/>
              <a:t>tripno</a:t>
            </a:r>
            <a:r>
              <a:rPr lang="en-US" b="1" dirty="0" smtClean="0"/>
              <a:t>&lt;&lt;":"&lt;&lt;</a:t>
            </a:r>
            <a:r>
              <a:rPr lang="en-US" b="1" dirty="0" err="1" smtClean="0"/>
              <a:t>personcount</a:t>
            </a:r>
            <a:r>
              <a:rPr lang="en-US" b="1" dirty="0" smtClean="0"/>
              <a:t>&lt;&lt;</a:t>
            </a:r>
            <a:r>
              <a:rPr lang="en-US" b="1" dirty="0" err="1" smtClean="0"/>
              <a:t>endl</a:t>
            </a:r>
            <a:r>
              <a:rPr lang="en-US" b="1" dirty="0" smtClean="0"/>
              <a:t>;</a:t>
            </a:r>
          </a:p>
          <a:p>
            <a:r>
              <a:rPr lang="en-US" b="1" dirty="0" smtClean="0"/>
              <a:t>	}</a:t>
            </a:r>
          </a:p>
          <a:p>
            <a:r>
              <a:rPr lang="en-US" b="1" dirty="0" smtClean="0"/>
              <a:t>};</a:t>
            </a:r>
          </a:p>
        </p:txBody>
      </p:sp>
      <p:sp>
        <p:nvSpPr>
          <p:cNvPr id="4" name="TextBox 3"/>
          <p:cNvSpPr txBox="1"/>
          <p:nvPr/>
        </p:nvSpPr>
        <p:spPr>
          <a:xfrm>
            <a:off x="4876800" y="152400"/>
            <a:ext cx="4267200" cy="2862322"/>
          </a:xfrm>
          <a:prstGeom prst="rect">
            <a:avLst/>
          </a:prstGeom>
          <a:noFill/>
        </p:spPr>
        <p:txBody>
          <a:bodyPr wrap="square" rtlCol="0">
            <a:spAutoFit/>
          </a:bodyPr>
          <a:lstStyle/>
          <a:p>
            <a:r>
              <a:rPr lang="en-US" b="1" dirty="0" err="1" smtClean="0"/>
              <a:t>int</a:t>
            </a:r>
            <a:r>
              <a:rPr lang="en-US" b="1" dirty="0" smtClean="0"/>
              <a:t> main()</a:t>
            </a:r>
          </a:p>
          <a:p>
            <a:r>
              <a:rPr lang="en-US" b="1" dirty="0" smtClean="0"/>
              <a:t>{</a:t>
            </a:r>
          </a:p>
          <a:p>
            <a:r>
              <a:rPr lang="en-US" b="1" dirty="0" smtClean="0"/>
              <a:t>	train  t(10),n;</a:t>
            </a:r>
          </a:p>
          <a:p>
            <a:r>
              <a:rPr lang="en-US" b="1" dirty="0" smtClean="0"/>
              <a:t>	</a:t>
            </a:r>
            <a:r>
              <a:rPr lang="en-US" b="1" dirty="0" err="1" smtClean="0"/>
              <a:t>n.trip</a:t>
            </a:r>
            <a:r>
              <a:rPr lang="en-US" b="1" dirty="0" smtClean="0"/>
              <a:t>();</a:t>
            </a:r>
          </a:p>
          <a:p>
            <a:r>
              <a:rPr lang="en-US" b="1" dirty="0" smtClean="0"/>
              <a:t>	</a:t>
            </a:r>
            <a:r>
              <a:rPr lang="en-US" b="1" dirty="0" err="1" smtClean="0"/>
              <a:t>t.show</a:t>
            </a:r>
            <a:r>
              <a:rPr lang="en-US" b="1" dirty="0" smtClean="0"/>
              <a:t>();</a:t>
            </a:r>
          </a:p>
          <a:p>
            <a:r>
              <a:rPr lang="en-US" b="1" dirty="0" smtClean="0"/>
              <a:t>	</a:t>
            </a:r>
            <a:r>
              <a:rPr lang="en-US" b="1" dirty="0" err="1" smtClean="0"/>
              <a:t>t.trip</a:t>
            </a:r>
            <a:r>
              <a:rPr lang="en-US" b="1" dirty="0" smtClean="0"/>
              <a:t>(70);</a:t>
            </a:r>
          </a:p>
          <a:p>
            <a:r>
              <a:rPr lang="en-US" b="1" dirty="0" smtClean="0"/>
              <a:t>	</a:t>
            </a:r>
            <a:r>
              <a:rPr lang="en-US" b="1" dirty="0" err="1" smtClean="0"/>
              <a:t>n.trip</a:t>
            </a:r>
            <a:r>
              <a:rPr lang="en-US" b="1" dirty="0" smtClean="0"/>
              <a:t>(40);</a:t>
            </a:r>
          </a:p>
          <a:p>
            <a:r>
              <a:rPr lang="en-US" b="1" dirty="0" smtClean="0"/>
              <a:t>	</a:t>
            </a:r>
            <a:r>
              <a:rPr lang="en-US" b="1" dirty="0" err="1" smtClean="0"/>
              <a:t>n.show</a:t>
            </a:r>
            <a:r>
              <a:rPr lang="en-US" b="1" dirty="0" smtClean="0"/>
              <a:t>();</a:t>
            </a:r>
          </a:p>
          <a:p>
            <a:r>
              <a:rPr lang="en-US" b="1" dirty="0" smtClean="0"/>
              <a:t>	</a:t>
            </a:r>
            <a:r>
              <a:rPr lang="en-US" b="1" dirty="0" err="1" smtClean="0"/>
              <a:t>t.show</a:t>
            </a:r>
            <a:r>
              <a:rPr lang="en-US" b="1" dirty="0" smtClean="0"/>
              <a:t>();</a:t>
            </a:r>
          </a:p>
          <a:p>
            <a:r>
              <a:rPr lang="en-US" b="1" dirty="0" smtClean="0"/>
              <a:t>}</a:t>
            </a:r>
          </a:p>
        </p:txBody>
      </p:sp>
      <p:sp>
        <p:nvSpPr>
          <p:cNvPr id="5" name="Rectangle 4"/>
          <p:cNvSpPr/>
          <p:nvPr/>
        </p:nvSpPr>
        <p:spPr>
          <a:xfrm>
            <a:off x="5181600" y="7315200"/>
            <a:ext cx="35814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t>10:0:0</a:t>
            </a:r>
          </a:p>
          <a:p>
            <a:pPr algn="ctr"/>
            <a:r>
              <a:rPr lang="en-US" sz="6600" dirty="0" smtClean="0"/>
              <a:t>1:2:140</a:t>
            </a:r>
          </a:p>
          <a:p>
            <a:pPr algn="ctr"/>
            <a:r>
              <a:rPr lang="en-US" sz="6600" dirty="0" smtClean="0"/>
              <a:t>10:1:70</a:t>
            </a:r>
            <a:endParaRPr lang="en-US" sz="6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3.23774E-7 L -0.00417 -0.91582 " pathEditMode="relative" rAng="0" ptsTypes="AA">
                                      <p:cBhvr>
                                        <p:cTn id="6" dur="2000" fill="hold"/>
                                        <p:tgtEl>
                                          <p:spTgt spid="5"/>
                                        </p:tgtEl>
                                        <p:attrNameLst>
                                          <p:attrName>ppt_x</p:attrName>
                                          <p:attrName>ppt_y</p:attrName>
                                        </p:attrNameLst>
                                      </p:cBhvr>
                                      <p:rCtr x="-200" y="-45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5715000" cy="6709529"/>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r>
              <a:rPr lang="en-US" sz="2000" b="1" dirty="0" smtClean="0"/>
              <a:t>#include&lt;</a:t>
            </a:r>
            <a:r>
              <a:rPr lang="en-US" sz="2000" b="1" dirty="0" err="1" smtClean="0"/>
              <a:t>iostream.h</a:t>
            </a:r>
            <a:r>
              <a:rPr lang="en-US" sz="2000" b="1" dirty="0" smtClean="0"/>
              <a:t>&gt;</a:t>
            </a:r>
          </a:p>
          <a:p>
            <a:r>
              <a:rPr lang="en-US" sz="2000" b="1" dirty="0" smtClean="0"/>
              <a:t>using namespace std;</a:t>
            </a:r>
          </a:p>
          <a:p>
            <a:r>
              <a:rPr lang="en-US" sz="2000" b="1" dirty="0" smtClean="0"/>
              <a:t>void execute(</a:t>
            </a:r>
            <a:r>
              <a:rPr lang="en-US" sz="2000" b="1" dirty="0" err="1" smtClean="0"/>
              <a:t>int</a:t>
            </a:r>
            <a:r>
              <a:rPr lang="en-US" sz="2000" b="1" dirty="0" smtClean="0"/>
              <a:t> &amp;</a:t>
            </a:r>
            <a:r>
              <a:rPr lang="en-US" sz="2000" b="1" dirty="0" err="1" smtClean="0"/>
              <a:t>x,int</a:t>
            </a:r>
            <a:r>
              <a:rPr lang="en-US" sz="2000" b="1" dirty="0" smtClean="0"/>
              <a:t> y=150)</a:t>
            </a:r>
          </a:p>
          <a:p>
            <a:r>
              <a:rPr lang="en-US" sz="2000" b="1" dirty="0" smtClean="0"/>
              <a:t>{</a:t>
            </a:r>
          </a:p>
          <a:p>
            <a:r>
              <a:rPr lang="en-US" sz="2000" b="1" dirty="0" smtClean="0"/>
              <a:t>	</a:t>
            </a:r>
            <a:r>
              <a:rPr lang="en-US" sz="2000" b="1" dirty="0" err="1" smtClean="0"/>
              <a:t>int</a:t>
            </a:r>
            <a:r>
              <a:rPr lang="en-US" sz="2000" b="1" dirty="0" smtClean="0"/>
              <a:t> temp=</a:t>
            </a:r>
            <a:r>
              <a:rPr lang="en-US" sz="2000" b="1" dirty="0" err="1" smtClean="0"/>
              <a:t>x+y</a:t>
            </a:r>
            <a:r>
              <a:rPr lang="en-US" sz="2000" b="1" dirty="0" smtClean="0"/>
              <a:t>;</a:t>
            </a:r>
          </a:p>
          <a:p>
            <a:r>
              <a:rPr lang="en-US" sz="2000" b="1" dirty="0" smtClean="0"/>
              <a:t>	x+=temp;</a:t>
            </a:r>
          </a:p>
          <a:p>
            <a:r>
              <a:rPr lang="en-US" sz="2000" b="1" dirty="0" smtClean="0"/>
              <a:t>	if(y!=200)</a:t>
            </a:r>
          </a:p>
          <a:p>
            <a:r>
              <a:rPr lang="en-US" sz="2000" b="1" dirty="0" smtClean="0"/>
              <a:t>	</a:t>
            </a:r>
            <a:r>
              <a:rPr lang="en-US" sz="2000" b="1" dirty="0" err="1" smtClean="0"/>
              <a:t>cout</a:t>
            </a:r>
            <a:r>
              <a:rPr lang="en-US" sz="2000" b="1" dirty="0" smtClean="0"/>
              <a:t>&lt;&lt;temp&lt;&lt;"\t"&lt;&lt;x&lt;&lt;"\t"&lt;&lt;y&lt;&lt;</a:t>
            </a:r>
            <a:r>
              <a:rPr lang="en-US" sz="2000" b="1" dirty="0" err="1" smtClean="0"/>
              <a:t>endl</a:t>
            </a:r>
            <a:r>
              <a:rPr lang="en-US" sz="2000" b="1" dirty="0" smtClean="0"/>
              <a:t>;</a:t>
            </a:r>
          </a:p>
          <a:p>
            <a:r>
              <a:rPr lang="en-US" sz="2000" b="1" dirty="0" smtClean="0"/>
              <a:t>}</a:t>
            </a:r>
          </a:p>
          <a:p>
            <a:r>
              <a:rPr lang="en-US" sz="2000" b="1" dirty="0" err="1" smtClean="0"/>
              <a:t>int</a:t>
            </a:r>
            <a:r>
              <a:rPr lang="en-US" sz="2000" b="1" dirty="0" smtClean="0"/>
              <a:t> main()</a:t>
            </a:r>
          </a:p>
          <a:p>
            <a:r>
              <a:rPr lang="en-US" sz="2000" b="1" dirty="0" smtClean="0"/>
              <a:t>{</a:t>
            </a:r>
          </a:p>
          <a:p>
            <a:r>
              <a:rPr lang="en-US" sz="2000" b="1" dirty="0" smtClean="0"/>
              <a:t>	</a:t>
            </a:r>
            <a:r>
              <a:rPr lang="en-US" sz="2000" b="1" dirty="0" err="1" smtClean="0"/>
              <a:t>int</a:t>
            </a:r>
            <a:r>
              <a:rPr lang="en-US" sz="2000" b="1" dirty="0" smtClean="0"/>
              <a:t> a=50,b=20;</a:t>
            </a:r>
          </a:p>
          <a:p>
            <a:r>
              <a:rPr lang="en-US" sz="2000" b="1" dirty="0" smtClean="0"/>
              <a:t>	execute(b);</a:t>
            </a:r>
          </a:p>
          <a:p>
            <a:r>
              <a:rPr lang="en-US" sz="2000" b="1" dirty="0" smtClean="0"/>
              <a:t>	</a:t>
            </a:r>
            <a:r>
              <a:rPr lang="en-US" sz="2000" b="1" dirty="0" err="1" smtClean="0"/>
              <a:t>cout</a:t>
            </a:r>
            <a:r>
              <a:rPr lang="en-US" sz="2000" b="1" dirty="0" smtClean="0"/>
              <a:t>&lt;&lt;a&lt;&lt;"\t"&lt;&lt;b&lt;&lt;</a:t>
            </a:r>
            <a:r>
              <a:rPr lang="en-US" sz="2000" b="1" dirty="0" err="1" smtClean="0"/>
              <a:t>endl</a:t>
            </a:r>
            <a:r>
              <a:rPr lang="en-US" sz="2000" b="1" dirty="0" smtClean="0"/>
              <a:t>;</a:t>
            </a:r>
          </a:p>
          <a:p>
            <a:r>
              <a:rPr lang="en-US" sz="2000" b="1" dirty="0" smtClean="0"/>
              <a:t>	execute(</a:t>
            </a:r>
            <a:r>
              <a:rPr lang="en-US" sz="2000" b="1" dirty="0" err="1" smtClean="0"/>
              <a:t>b,a</a:t>
            </a:r>
            <a:r>
              <a:rPr lang="en-US" sz="2000" b="1" dirty="0" smtClean="0"/>
              <a:t>);</a:t>
            </a:r>
          </a:p>
          <a:p>
            <a:r>
              <a:rPr lang="en-US" sz="2000" b="1" dirty="0" smtClean="0"/>
              <a:t>	</a:t>
            </a:r>
            <a:r>
              <a:rPr lang="en-US" sz="2000" b="1" dirty="0" err="1" smtClean="0"/>
              <a:t>cout</a:t>
            </a:r>
            <a:r>
              <a:rPr lang="en-US" sz="2000" b="1" dirty="0" smtClean="0"/>
              <a:t>&lt;&lt;a&lt;&lt;"\t"&lt;&lt;b&lt;&lt;</a:t>
            </a:r>
            <a:r>
              <a:rPr lang="en-US" sz="2000" b="1" dirty="0" err="1" smtClean="0"/>
              <a:t>endl</a:t>
            </a:r>
            <a:r>
              <a:rPr lang="en-US" sz="2000" b="1" dirty="0" smtClean="0"/>
              <a:t>;</a:t>
            </a:r>
          </a:p>
          <a:p>
            <a:r>
              <a:rPr lang="en-US" sz="2000" b="1" dirty="0" smtClean="0"/>
              <a:t>}</a:t>
            </a:r>
            <a:endParaRPr lang="en-US" sz="2000" b="1" dirty="0"/>
          </a:p>
        </p:txBody>
      </p:sp>
      <p:sp>
        <p:nvSpPr>
          <p:cNvPr id="4" name="Rectangle 3"/>
          <p:cNvSpPr/>
          <p:nvPr/>
        </p:nvSpPr>
        <p:spPr>
          <a:xfrm>
            <a:off x="5562600" y="6629400"/>
            <a:ext cx="43434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lain" startAt="170"/>
            </a:pPr>
            <a:endParaRPr lang="en-US" dirty="0" smtClean="0"/>
          </a:p>
          <a:p>
            <a:pPr marL="342900" indent="-342900" algn="ctr"/>
            <a:endParaRPr lang="en-US" dirty="0" smtClean="0"/>
          </a:p>
          <a:p>
            <a:pPr marL="342900" indent="-342900" algn="ctr"/>
            <a:endParaRPr lang="en-US" dirty="0" smtClean="0"/>
          </a:p>
          <a:p>
            <a:pPr marL="342900" indent="-342900" algn="ctr">
              <a:buAutoNum type="arabicPlain" startAt="170"/>
            </a:pPr>
            <a:endParaRPr lang="en-US" dirty="0" smtClean="0"/>
          </a:p>
        </p:txBody>
      </p:sp>
      <p:sp>
        <p:nvSpPr>
          <p:cNvPr id="5" name="TextBox 4"/>
          <p:cNvSpPr txBox="1"/>
          <p:nvPr/>
        </p:nvSpPr>
        <p:spPr>
          <a:xfrm>
            <a:off x="5638800" y="6858000"/>
            <a:ext cx="5181600" cy="2585323"/>
          </a:xfrm>
          <a:prstGeom prst="rect">
            <a:avLst/>
          </a:prstGeom>
          <a:noFill/>
        </p:spPr>
        <p:txBody>
          <a:bodyPr wrap="square" rtlCol="0">
            <a:spAutoFit/>
          </a:bodyPr>
          <a:lstStyle/>
          <a:p>
            <a:pPr marL="342900" indent="-342900">
              <a:buAutoNum type="arabicPlain" startAt="170"/>
            </a:pPr>
            <a:r>
              <a:rPr lang="en-US" sz="3600" b="1" dirty="0" smtClean="0"/>
              <a:t> 	  190		150</a:t>
            </a:r>
          </a:p>
          <a:p>
            <a:pPr marL="342900" indent="-342900"/>
            <a:r>
              <a:rPr lang="en-US" sz="3600" b="1" dirty="0" smtClean="0"/>
              <a:t>50      190</a:t>
            </a:r>
          </a:p>
          <a:p>
            <a:pPr marL="342900" indent="-342900">
              <a:buAutoNum type="arabicPlain" startAt="240"/>
            </a:pPr>
            <a:r>
              <a:rPr lang="en-US" sz="3600" b="1" dirty="0" smtClean="0"/>
              <a:t>    430       50</a:t>
            </a:r>
          </a:p>
          <a:p>
            <a:pPr marL="342900" indent="-342900"/>
            <a:r>
              <a:rPr lang="en-US" sz="3600" b="1" dirty="0" smtClean="0"/>
              <a:t>50      430</a:t>
            </a:r>
          </a:p>
          <a:p>
            <a:pPr marL="342900" indent="-34290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66667E-6 -7.10453E-6 L 6.66667E-6 -0.63276 " pathEditMode="relative" ptsTypes="A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6.93889E-18 -8.38113E-6 L 6.93889E-18 -0.67716 " pathEditMode="relative" ptsTypes="AA">
                                      <p:cBhvr>
                                        <p:cTn id="10"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0"/>
            <a:ext cx="7010400" cy="6894195"/>
          </a:xfrm>
          <a:prstGeom prst="rect">
            <a:avLst/>
          </a:prstGeom>
          <a:noFill/>
        </p:spPr>
        <p:txBody>
          <a:bodyPr wrap="square" rtlCol="0">
            <a:spAutoFit/>
          </a:bodyPr>
          <a:lstStyle/>
          <a:p>
            <a:r>
              <a:rPr lang="en-US" sz="1700" b="1" dirty="0" smtClean="0"/>
              <a:t>#include&lt;</a:t>
            </a:r>
            <a:r>
              <a:rPr lang="en-US" sz="1700" b="1" dirty="0" err="1" smtClean="0"/>
              <a:t>iostream.h</a:t>
            </a:r>
            <a:r>
              <a:rPr lang="en-US" sz="1700" b="1" dirty="0" smtClean="0"/>
              <a:t>&gt;</a:t>
            </a:r>
          </a:p>
          <a:p>
            <a:r>
              <a:rPr lang="en-US" sz="1700" b="1" dirty="0" smtClean="0"/>
              <a:t>class </a:t>
            </a:r>
            <a:r>
              <a:rPr lang="en-US" sz="1700" b="1" dirty="0" err="1" smtClean="0"/>
              <a:t>aroundus</a:t>
            </a:r>
            <a:endParaRPr lang="en-US" sz="1700" b="1" dirty="0" smtClean="0"/>
          </a:p>
          <a:p>
            <a:r>
              <a:rPr lang="en-US" sz="1700" b="1" dirty="0" smtClean="0"/>
              <a:t>{</a:t>
            </a:r>
          </a:p>
          <a:p>
            <a:r>
              <a:rPr lang="en-US" sz="1700" b="1" dirty="0" smtClean="0"/>
              <a:t>	</a:t>
            </a:r>
            <a:r>
              <a:rPr lang="en-US" sz="1700" b="1" dirty="0" err="1" smtClean="0"/>
              <a:t>int</a:t>
            </a:r>
            <a:r>
              <a:rPr lang="en-US" sz="1700" b="1" dirty="0" smtClean="0"/>
              <a:t> </a:t>
            </a:r>
            <a:r>
              <a:rPr lang="en-US" sz="1700" b="1" dirty="0" err="1" smtClean="0"/>
              <a:t>place,humidity,temp</a:t>
            </a:r>
            <a:r>
              <a:rPr lang="en-US" sz="1700" b="1" dirty="0" smtClean="0"/>
              <a:t>;</a:t>
            </a:r>
          </a:p>
          <a:p>
            <a:r>
              <a:rPr lang="en-US" sz="1700" b="1" dirty="0" smtClean="0"/>
              <a:t>	public:</a:t>
            </a:r>
          </a:p>
          <a:p>
            <a:r>
              <a:rPr lang="en-US" sz="1700" b="1" dirty="0" smtClean="0"/>
              <a:t>	</a:t>
            </a:r>
            <a:r>
              <a:rPr lang="en-US" sz="1700" b="1" dirty="0" err="1" smtClean="0"/>
              <a:t>aroundus</a:t>
            </a:r>
            <a:r>
              <a:rPr lang="en-US" sz="1700" b="1" dirty="0" smtClean="0"/>
              <a:t>(</a:t>
            </a:r>
            <a:r>
              <a:rPr lang="en-US" sz="1700" b="1" dirty="0" err="1" smtClean="0"/>
              <a:t>int</a:t>
            </a:r>
            <a:r>
              <a:rPr lang="en-US" sz="1700" b="1" dirty="0" smtClean="0"/>
              <a:t> p=2)</a:t>
            </a:r>
          </a:p>
          <a:p>
            <a:r>
              <a:rPr lang="en-US" sz="1700" b="1" dirty="0" smtClean="0"/>
              <a:t>	{</a:t>
            </a:r>
          </a:p>
          <a:p>
            <a:r>
              <a:rPr lang="en-US" sz="1700" b="1" dirty="0" smtClean="0"/>
              <a:t>		place=p;</a:t>
            </a:r>
          </a:p>
          <a:p>
            <a:r>
              <a:rPr lang="en-US" sz="1700" b="1" dirty="0" smtClean="0"/>
              <a:t>		humidity=60;</a:t>
            </a:r>
          </a:p>
          <a:p>
            <a:r>
              <a:rPr lang="en-US" sz="1700" b="1" dirty="0" smtClean="0"/>
              <a:t>		temp=20;</a:t>
            </a:r>
          </a:p>
          <a:p>
            <a:r>
              <a:rPr lang="en-US" sz="1700" b="1" dirty="0" smtClean="0"/>
              <a:t>	}</a:t>
            </a:r>
          </a:p>
          <a:p>
            <a:r>
              <a:rPr lang="en-US" sz="1700" b="1" dirty="0" smtClean="0"/>
              <a:t>	void hot(</a:t>
            </a:r>
            <a:r>
              <a:rPr lang="en-US" sz="1700" b="1" dirty="0" err="1" smtClean="0"/>
              <a:t>int</a:t>
            </a:r>
            <a:r>
              <a:rPr lang="en-US" sz="1700" b="1" dirty="0" smtClean="0"/>
              <a:t> t)</a:t>
            </a:r>
          </a:p>
          <a:p>
            <a:r>
              <a:rPr lang="en-US" sz="1700" b="1" dirty="0" smtClean="0"/>
              <a:t>	{</a:t>
            </a:r>
          </a:p>
          <a:p>
            <a:r>
              <a:rPr lang="en-US" sz="1700" b="1" dirty="0" smtClean="0"/>
              <a:t>		temp +=t;</a:t>
            </a:r>
          </a:p>
          <a:p>
            <a:r>
              <a:rPr lang="en-US" sz="1700" b="1" dirty="0" smtClean="0"/>
              <a:t>	}</a:t>
            </a:r>
          </a:p>
          <a:p>
            <a:r>
              <a:rPr lang="en-US" sz="1700" b="1" dirty="0" smtClean="0"/>
              <a:t>	void humid(</a:t>
            </a:r>
            <a:r>
              <a:rPr lang="en-US" sz="1700" b="1" dirty="0" err="1" smtClean="0"/>
              <a:t>int</a:t>
            </a:r>
            <a:r>
              <a:rPr lang="en-US" sz="1700" b="1" dirty="0" smtClean="0"/>
              <a:t> h)</a:t>
            </a:r>
          </a:p>
          <a:p>
            <a:r>
              <a:rPr lang="en-US" sz="1700" b="1" dirty="0" smtClean="0"/>
              <a:t>	{</a:t>
            </a:r>
          </a:p>
          <a:p>
            <a:r>
              <a:rPr lang="en-US" sz="1700" b="1" dirty="0" smtClean="0"/>
              <a:t>		humidity+=h;</a:t>
            </a:r>
          </a:p>
          <a:p>
            <a:r>
              <a:rPr lang="en-US" sz="1700" b="1" dirty="0" smtClean="0"/>
              <a:t>	}</a:t>
            </a:r>
          </a:p>
          <a:p>
            <a:r>
              <a:rPr lang="en-US" sz="1700" b="1" dirty="0" smtClean="0"/>
              <a:t>	void </a:t>
            </a:r>
            <a:r>
              <a:rPr lang="en-US" sz="1700" b="1" dirty="0" err="1" smtClean="0"/>
              <a:t>justsee</a:t>
            </a:r>
            <a:r>
              <a:rPr lang="en-US" sz="1700" b="1" dirty="0" smtClean="0"/>
              <a:t>()</a:t>
            </a:r>
          </a:p>
          <a:p>
            <a:r>
              <a:rPr lang="en-US" sz="1700" b="1" dirty="0" smtClean="0"/>
              <a:t>	{</a:t>
            </a:r>
          </a:p>
          <a:p>
            <a:r>
              <a:rPr lang="en-US" sz="1700" b="1" dirty="0" smtClean="0"/>
              <a:t>		</a:t>
            </a:r>
            <a:r>
              <a:rPr lang="en-US" sz="1700" b="1" dirty="0" err="1" smtClean="0"/>
              <a:t>cout</a:t>
            </a:r>
            <a:r>
              <a:rPr lang="en-US" sz="1700" b="1" dirty="0" smtClean="0"/>
              <a:t>&lt;&lt;place&lt;&lt;“:”&lt;&lt;temp&lt;&lt;“&amp;”&lt;&lt;humidity&lt;&lt;“%”&lt;&lt;</a:t>
            </a:r>
            <a:r>
              <a:rPr lang="en-US" sz="1700" b="1" dirty="0" err="1" smtClean="0"/>
              <a:t>endl</a:t>
            </a:r>
            <a:r>
              <a:rPr lang="en-US" sz="1700" b="1" dirty="0" smtClean="0"/>
              <a:t>;</a:t>
            </a:r>
          </a:p>
          <a:p>
            <a:r>
              <a:rPr lang="en-US" sz="1700" b="1" dirty="0" smtClean="0"/>
              <a:t>	}</a:t>
            </a:r>
          </a:p>
          <a:p>
            <a:r>
              <a:rPr lang="en-US" sz="1700" b="1" dirty="0" smtClean="0"/>
              <a:t>	</a:t>
            </a:r>
          </a:p>
          <a:p>
            <a:r>
              <a:rPr lang="en-US" sz="1700" b="1" dirty="0" smtClean="0"/>
              <a:t>};</a:t>
            </a:r>
          </a:p>
        </p:txBody>
      </p:sp>
      <p:sp>
        <p:nvSpPr>
          <p:cNvPr id="3" name="TextBox 2"/>
          <p:cNvSpPr txBox="1"/>
          <p:nvPr/>
        </p:nvSpPr>
        <p:spPr>
          <a:xfrm>
            <a:off x="5562600" y="154156"/>
            <a:ext cx="5257800" cy="2970044"/>
          </a:xfrm>
          <a:prstGeom prst="rect">
            <a:avLst/>
          </a:prstGeom>
          <a:noFill/>
        </p:spPr>
        <p:txBody>
          <a:bodyPr wrap="square" rtlCol="0">
            <a:spAutoFit/>
          </a:bodyPr>
          <a:lstStyle/>
          <a:p>
            <a:r>
              <a:rPr lang="en-US" sz="1700" b="1" dirty="0" smtClean="0"/>
              <a:t>Void main()</a:t>
            </a:r>
          </a:p>
          <a:p>
            <a:r>
              <a:rPr lang="en-US" sz="1700" b="1" dirty="0" smtClean="0"/>
              <a:t>{</a:t>
            </a:r>
          </a:p>
          <a:p>
            <a:r>
              <a:rPr lang="en-US" sz="1700" b="1" dirty="0" smtClean="0"/>
              <a:t>	</a:t>
            </a:r>
            <a:r>
              <a:rPr lang="en-US" sz="1700" b="1" dirty="0" err="1" smtClean="0"/>
              <a:t>aroundus</a:t>
            </a:r>
            <a:r>
              <a:rPr lang="en-US" sz="1700" b="1" dirty="0" smtClean="0"/>
              <a:t> </a:t>
            </a:r>
            <a:r>
              <a:rPr lang="en-US" sz="1700" b="1" dirty="0" err="1" smtClean="0"/>
              <a:t>a,b</a:t>
            </a:r>
            <a:r>
              <a:rPr lang="en-US" sz="1700" b="1" dirty="0" smtClean="0"/>
              <a:t>(5);</a:t>
            </a:r>
          </a:p>
          <a:p>
            <a:r>
              <a:rPr lang="en-US" sz="1700" b="1" dirty="0" smtClean="0"/>
              <a:t>	</a:t>
            </a:r>
            <a:r>
              <a:rPr lang="en-US" sz="1700" b="1" dirty="0" err="1" smtClean="0"/>
              <a:t>a.hot</a:t>
            </a:r>
            <a:r>
              <a:rPr lang="en-US" sz="1700" b="1" dirty="0" smtClean="0"/>
              <a:t>(10);</a:t>
            </a:r>
          </a:p>
          <a:p>
            <a:r>
              <a:rPr lang="en-US" sz="1700" b="1" dirty="0" smtClean="0"/>
              <a:t>	</a:t>
            </a:r>
            <a:r>
              <a:rPr lang="en-US" sz="1700" b="1" dirty="0" err="1" smtClean="0"/>
              <a:t>a.justsee</a:t>
            </a:r>
            <a:r>
              <a:rPr lang="en-US" sz="1700" b="1" dirty="0" smtClean="0"/>
              <a:t>();</a:t>
            </a:r>
          </a:p>
          <a:p>
            <a:r>
              <a:rPr lang="en-US" sz="1700" b="1" dirty="0" smtClean="0"/>
              <a:t>	</a:t>
            </a:r>
            <a:r>
              <a:rPr lang="en-US" sz="1700" b="1" dirty="0" err="1" smtClean="0"/>
              <a:t>b.humid</a:t>
            </a:r>
            <a:r>
              <a:rPr lang="en-US" sz="1700" b="1" dirty="0" smtClean="0"/>
              <a:t>(15);</a:t>
            </a:r>
          </a:p>
          <a:p>
            <a:r>
              <a:rPr lang="en-US" sz="1700" b="1" dirty="0" smtClean="0"/>
              <a:t>	</a:t>
            </a:r>
            <a:r>
              <a:rPr lang="en-US" sz="1700" b="1" dirty="0" err="1" smtClean="0"/>
              <a:t>b.hot</a:t>
            </a:r>
            <a:r>
              <a:rPr lang="en-US" sz="1700" b="1" dirty="0" smtClean="0"/>
              <a:t>(2);</a:t>
            </a:r>
          </a:p>
          <a:p>
            <a:r>
              <a:rPr lang="en-US" sz="1700" b="1" dirty="0" smtClean="0"/>
              <a:t>	</a:t>
            </a:r>
            <a:r>
              <a:rPr lang="en-US" sz="1700" b="1" dirty="0" err="1" smtClean="0"/>
              <a:t>b.justsee</a:t>
            </a:r>
            <a:r>
              <a:rPr lang="en-US" sz="1700" b="1" dirty="0" smtClean="0"/>
              <a:t>();</a:t>
            </a:r>
          </a:p>
          <a:p>
            <a:r>
              <a:rPr lang="en-US" sz="1700" b="1" dirty="0" smtClean="0"/>
              <a:t>	</a:t>
            </a:r>
            <a:r>
              <a:rPr lang="en-US" sz="1700" b="1" dirty="0" err="1" smtClean="0"/>
              <a:t>a.humid</a:t>
            </a:r>
            <a:r>
              <a:rPr lang="en-US" sz="1700" b="1" dirty="0" smtClean="0"/>
              <a:t>(5);</a:t>
            </a:r>
          </a:p>
          <a:p>
            <a:r>
              <a:rPr lang="en-US" sz="1700" b="1" dirty="0" smtClean="0"/>
              <a:t>	</a:t>
            </a:r>
            <a:r>
              <a:rPr lang="en-US" sz="1700" b="1" dirty="0" err="1" smtClean="0"/>
              <a:t>a.justsee</a:t>
            </a:r>
            <a:r>
              <a:rPr lang="en-US" sz="1700" b="1" dirty="0" smtClean="0"/>
              <a:t>();</a:t>
            </a:r>
          </a:p>
          <a:p>
            <a:r>
              <a:rPr lang="en-US" sz="1700" b="1" dirty="0" smtClean="0"/>
              <a:t>}</a:t>
            </a:r>
          </a:p>
        </p:txBody>
      </p:sp>
      <p:sp>
        <p:nvSpPr>
          <p:cNvPr id="4" name="Rectangle 3"/>
          <p:cNvSpPr/>
          <p:nvPr/>
        </p:nvSpPr>
        <p:spPr>
          <a:xfrm>
            <a:off x="4343400" y="6858000"/>
            <a:ext cx="4800600" cy="510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876800" y="7325142"/>
            <a:ext cx="3733800" cy="2123658"/>
          </a:xfrm>
          <a:prstGeom prst="rect">
            <a:avLst/>
          </a:prstGeom>
          <a:noFill/>
        </p:spPr>
        <p:txBody>
          <a:bodyPr wrap="square" rtlCol="0">
            <a:spAutoFit/>
          </a:bodyPr>
          <a:lstStyle/>
          <a:p>
            <a:r>
              <a:rPr lang="en-US" sz="4400" b="1" dirty="0" smtClean="0">
                <a:latin typeface="Segoe UI Semibold" pitchFamily="34" charset="0"/>
              </a:rPr>
              <a:t>2:30&amp;60 % </a:t>
            </a:r>
          </a:p>
          <a:p>
            <a:r>
              <a:rPr lang="en-US" sz="4400" b="1" dirty="0" smtClean="0">
                <a:latin typeface="Segoe UI Semibold" pitchFamily="34" charset="0"/>
              </a:rPr>
              <a:t>5:22&amp;75%</a:t>
            </a:r>
          </a:p>
          <a:p>
            <a:r>
              <a:rPr lang="en-US" sz="4400" b="1" dirty="0" smtClean="0">
                <a:latin typeface="Segoe UI Semibold" pitchFamily="34" charset="0"/>
              </a:rPr>
              <a:t>2:30&amp;65%</a:t>
            </a:r>
            <a:endParaRPr lang="en-US" sz="4400" b="1" dirty="0">
              <a:latin typeface="Segoe UI Semibold"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3.66327E-6 L 0.00417 -0.92692 " pathEditMode="relative" rAng="0" ptsTypes="AA">
                                      <p:cBhvr>
                                        <p:cTn id="6" dur="2000" fill="hold"/>
                                        <p:tgtEl>
                                          <p:spTgt spid="4"/>
                                        </p:tgtEl>
                                        <p:attrNameLst>
                                          <p:attrName>ppt_x</p:attrName>
                                          <p:attrName>ppt_y</p:attrName>
                                        </p:attrNameLst>
                                      </p:cBhvr>
                                      <p:rCtr x="2" y="-463"/>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5417 -0.16582 L 0.05417 -0.82216 " pathEditMode="relative" rAng="0" ptsTypes="AA">
                                      <p:cBhvr>
                                        <p:cTn id="10" dur="2000" fill="hold"/>
                                        <p:tgtEl>
                                          <p:spTgt spid="5"/>
                                        </p:tgtEl>
                                        <p:attrNameLst>
                                          <p:attrName>ppt_x</p:attrName>
                                          <p:attrName>ppt_y</p:attrName>
                                        </p:attrNameLst>
                                      </p:cBhvr>
                                      <p:rCtr x="0" y="-3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762000"/>
            <a:ext cx="6324600" cy="830997"/>
          </a:xfrm>
          <a:prstGeom prst="rect">
            <a:avLst/>
          </a:prstGeom>
          <a:noFill/>
        </p:spPr>
        <p:txBody>
          <a:bodyPr wrap="square" rtlCol="0">
            <a:spAutoFit/>
          </a:bodyPr>
          <a:lstStyle/>
          <a:p>
            <a:r>
              <a:rPr lang="en-US" sz="2400" b="1" dirty="0" smtClean="0"/>
              <a:t>Write an equivalent while loop for the following for loop</a:t>
            </a:r>
            <a:endParaRPr lang="en-US" sz="2400" b="1" dirty="0"/>
          </a:p>
        </p:txBody>
      </p:sp>
      <p:sp>
        <p:nvSpPr>
          <p:cNvPr id="3" name="TextBox 2"/>
          <p:cNvSpPr txBox="1"/>
          <p:nvPr/>
        </p:nvSpPr>
        <p:spPr>
          <a:xfrm>
            <a:off x="914400" y="2209800"/>
            <a:ext cx="6324600" cy="830997"/>
          </a:xfrm>
          <a:prstGeom prst="rect">
            <a:avLst/>
          </a:prstGeom>
          <a:noFill/>
        </p:spPr>
        <p:txBody>
          <a:bodyPr wrap="square" rtlCol="0">
            <a:spAutoFit/>
          </a:bodyPr>
          <a:lstStyle/>
          <a:p>
            <a:r>
              <a:rPr lang="en-US" sz="2400" b="1" dirty="0" smtClean="0"/>
              <a:t>for(</a:t>
            </a:r>
            <a:r>
              <a:rPr lang="en-US" sz="2400" b="1" dirty="0" err="1" smtClean="0"/>
              <a:t>int</a:t>
            </a:r>
            <a:r>
              <a:rPr lang="en-US" sz="2400" b="1" dirty="0" smtClean="0"/>
              <a:t> </a:t>
            </a:r>
            <a:r>
              <a:rPr lang="en-US" sz="2400" b="1" dirty="0" err="1" smtClean="0"/>
              <a:t>i</a:t>
            </a:r>
            <a:r>
              <a:rPr lang="en-US" sz="2400" b="1" dirty="0" smtClean="0"/>
              <a:t>=2,sum=0;i&lt;20;i+i+2)</a:t>
            </a:r>
          </a:p>
          <a:p>
            <a:r>
              <a:rPr lang="en-US" sz="2400" b="1" dirty="0" smtClean="0"/>
              <a:t>sum+=</a:t>
            </a:r>
            <a:r>
              <a:rPr lang="en-US" sz="2400" b="1" dirty="0" err="1" smtClean="0"/>
              <a:t>i</a:t>
            </a:r>
            <a:r>
              <a:rPr lang="en-US" sz="2400" b="1" dirty="0" smtClean="0"/>
              <a:t>;</a:t>
            </a:r>
            <a:endParaRPr lang="en-US" sz="2400" b="1" dirty="0"/>
          </a:p>
        </p:txBody>
      </p:sp>
      <p:sp>
        <p:nvSpPr>
          <p:cNvPr id="4" name="TextBox 3"/>
          <p:cNvSpPr txBox="1"/>
          <p:nvPr/>
        </p:nvSpPr>
        <p:spPr>
          <a:xfrm>
            <a:off x="990600" y="3581400"/>
            <a:ext cx="6324600" cy="2308324"/>
          </a:xfrm>
          <a:prstGeom prst="rect">
            <a:avLst/>
          </a:prstGeom>
          <a:noFill/>
        </p:spPr>
        <p:txBody>
          <a:bodyPr wrap="square" rtlCol="0">
            <a:spAutoFit/>
          </a:bodyPr>
          <a:lstStyle/>
          <a:p>
            <a:r>
              <a:rPr lang="en-US" sz="2400" b="1" dirty="0" err="1" smtClean="0"/>
              <a:t>i</a:t>
            </a:r>
            <a:r>
              <a:rPr lang="en-US" sz="2400" b="1" dirty="0" smtClean="0"/>
              <a:t>=2;sum=0;</a:t>
            </a:r>
          </a:p>
          <a:p>
            <a:r>
              <a:rPr lang="en-US" sz="2400" b="1" dirty="0" smtClean="0"/>
              <a:t>while(</a:t>
            </a:r>
            <a:r>
              <a:rPr lang="en-US" sz="2400" b="1" dirty="0" err="1" smtClean="0"/>
              <a:t>i</a:t>
            </a:r>
            <a:r>
              <a:rPr lang="en-US" sz="2400" b="1" dirty="0" smtClean="0"/>
              <a:t>&lt;=20)</a:t>
            </a:r>
          </a:p>
          <a:p>
            <a:r>
              <a:rPr lang="en-US" sz="2400" b="1" dirty="0" smtClean="0"/>
              <a:t>{</a:t>
            </a:r>
          </a:p>
          <a:p>
            <a:r>
              <a:rPr lang="en-US" sz="2400" b="1" dirty="0" smtClean="0"/>
              <a:t>	sum+=</a:t>
            </a:r>
            <a:r>
              <a:rPr lang="en-US" sz="2400" b="1" dirty="0" err="1" smtClean="0"/>
              <a:t>i</a:t>
            </a:r>
            <a:r>
              <a:rPr lang="en-US" sz="2400" b="1" dirty="0" smtClean="0"/>
              <a:t>;</a:t>
            </a:r>
          </a:p>
          <a:p>
            <a:r>
              <a:rPr lang="en-US" sz="2400" b="1" dirty="0" smtClean="0"/>
              <a:t>	</a:t>
            </a:r>
            <a:r>
              <a:rPr lang="en-US" sz="2400" b="1" dirty="0" err="1" smtClean="0"/>
              <a:t>i</a:t>
            </a:r>
            <a:r>
              <a:rPr lang="en-US" sz="2400" b="1" dirty="0" smtClean="0"/>
              <a:t>=i+2;</a:t>
            </a:r>
          </a:p>
          <a:p>
            <a:r>
              <a:rPr lang="en-US" sz="2400" b="1" dirty="0" smtClean="0"/>
              <a:t>}</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57200"/>
            <a:ext cx="6324600" cy="461665"/>
          </a:xfrm>
          <a:prstGeom prst="rect">
            <a:avLst/>
          </a:prstGeom>
          <a:noFill/>
        </p:spPr>
        <p:txBody>
          <a:bodyPr wrap="square" rtlCol="0">
            <a:spAutoFit/>
          </a:bodyPr>
          <a:lstStyle/>
          <a:p>
            <a:r>
              <a:rPr lang="en-US" sz="2400" b="1" dirty="0" smtClean="0"/>
              <a:t>Rewrite the following code using a for loop</a:t>
            </a:r>
            <a:endParaRPr lang="en-US" sz="2400" b="1" dirty="0"/>
          </a:p>
        </p:txBody>
      </p:sp>
      <p:sp>
        <p:nvSpPr>
          <p:cNvPr id="3" name="TextBox 2"/>
          <p:cNvSpPr txBox="1"/>
          <p:nvPr/>
        </p:nvSpPr>
        <p:spPr>
          <a:xfrm>
            <a:off x="990600" y="1066800"/>
            <a:ext cx="6324600" cy="2677656"/>
          </a:xfrm>
          <a:prstGeom prst="rect">
            <a:avLst/>
          </a:prstGeom>
          <a:noFill/>
        </p:spPr>
        <p:txBody>
          <a:bodyPr wrap="square" rtlCol="0">
            <a:spAutoFit/>
          </a:bodyPr>
          <a:lstStyle/>
          <a:p>
            <a:r>
              <a:rPr lang="en-US" sz="2400" dirty="0" err="1" smtClean="0"/>
              <a:t>int</a:t>
            </a:r>
            <a:r>
              <a:rPr lang="en-US" sz="2400" dirty="0" smtClean="0"/>
              <a:t>  </a:t>
            </a:r>
            <a:r>
              <a:rPr lang="en-US" sz="2400" dirty="0" err="1" smtClean="0"/>
              <a:t>i</a:t>
            </a:r>
            <a:r>
              <a:rPr lang="en-US" sz="2400" dirty="0" smtClean="0"/>
              <a:t>=99;</a:t>
            </a:r>
          </a:p>
          <a:p>
            <a:endParaRPr lang="en-US" sz="2400" dirty="0" smtClean="0"/>
          </a:p>
          <a:p>
            <a:r>
              <a:rPr lang="en-US" sz="2400" dirty="0" smtClean="0"/>
              <a:t>while (</a:t>
            </a:r>
            <a:r>
              <a:rPr lang="en-US" sz="2400" dirty="0" err="1" smtClean="0"/>
              <a:t>i</a:t>
            </a:r>
            <a:r>
              <a:rPr lang="en-US" sz="2400" dirty="0" smtClean="0"/>
              <a:t>&gt;=0)</a:t>
            </a:r>
          </a:p>
          <a:p>
            <a:r>
              <a:rPr lang="en-US" sz="2400" dirty="0" smtClean="0"/>
              <a:t>{</a:t>
            </a:r>
          </a:p>
          <a:p>
            <a:r>
              <a:rPr lang="en-US" sz="2400" dirty="0" smtClean="0"/>
              <a:t>	</a:t>
            </a:r>
            <a:r>
              <a:rPr lang="en-US" sz="2400" dirty="0" err="1" smtClean="0"/>
              <a:t>cout</a:t>
            </a:r>
            <a:r>
              <a:rPr lang="en-US" sz="2400" dirty="0" smtClean="0"/>
              <a:t>&lt;&lt;“half of this is “&lt;&lt;</a:t>
            </a:r>
            <a:r>
              <a:rPr lang="en-US" sz="2400" dirty="0" err="1" smtClean="0"/>
              <a:t>i</a:t>
            </a:r>
            <a:r>
              <a:rPr lang="en-US" sz="2400" dirty="0" smtClean="0"/>
              <a:t>&lt;&lt;</a:t>
            </a:r>
            <a:r>
              <a:rPr lang="en-US" sz="2400" dirty="0" err="1" smtClean="0"/>
              <a:t>endl</a:t>
            </a:r>
            <a:r>
              <a:rPr lang="en-US" sz="2400" dirty="0" smtClean="0"/>
              <a:t>;</a:t>
            </a:r>
          </a:p>
          <a:p>
            <a:r>
              <a:rPr lang="en-US" sz="2400" dirty="0" smtClean="0"/>
              <a:t>	</a:t>
            </a:r>
            <a:r>
              <a:rPr lang="en-US" sz="2400" dirty="0" err="1" smtClean="0"/>
              <a:t>i</a:t>
            </a:r>
            <a:r>
              <a:rPr lang="en-US" sz="2400" dirty="0" smtClean="0"/>
              <a:t>=</a:t>
            </a:r>
            <a:r>
              <a:rPr lang="en-US" sz="2400" dirty="0" err="1" smtClean="0"/>
              <a:t>i</a:t>
            </a:r>
            <a:r>
              <a:rPr lang="en-US" sz="2400" dirty="0" smtClean="0"/>
              <a:t>/2;</a:t>
            </a:r>
          </a:p>
          <a:p>
            <a:r>
              <a:rPr lang="en-US" sz="2400" dirty="0" smtClean="0"/>
              <a:t>}</a:t>
            </a:r>
            <a:endParaRPr lang="en-US" sz="2400" dirty="0"/>
          </a:p>
        </p:txBody>
      </p:sp>
      <p:sp>
        <p:nvSpPr>
          <p:cNvPr id="4" name="TextBox 3"/>
          <p:cNvSpPr txBox="1"/>
          <p:nvPr/>
        </p:nvSpPr>
        <p:spPr>
          <a:xfrm>
            <a:off x="1066800" y="6858000"/>
            <a:ext cx="6324600" cy="1938992"/>
          </a:xfrm>
          <a:prstGeom prst="rect">
            <a:avLst/>
          </a:prstGeom>
          <a:noFill/>
        </p:spPr>
        <p:txBody>
          <a:bodyPr wrap="square" rtlCol="0">
            <a:spAutoFit/>
          </a:bodyPr>
          <a:lstStyle/>
          <a:p>
            <a:r>
              <a:rPr lang="en-US" sz="2400" dirty="0" smtClean="0"/>
              <a:t>for(</a:t>
            </a:r>
            <a:r>
              <a:rPr lang="en-US" sz="2400" dirty="0" err="1" smtClean="0"/>
              <a:t>int</a:t>
            </a:r>
            <a:r>
              <a:rPr lang="en-US" sz="2400" dirty="0" smtClean="0"/>
              <a:t> </a:t>
            </a:r>
            <a:r>
              <a:rPr lang="en-US" sz="2400" dirty="0" err="1" smtClean="0"/>
              <a:t>i</a:t>
            </a:r>
            <a:r>
              <a:rPr lang="en-US" sz="2400" dirty="0" smtClean="0"/>
              <a:t>=99;i&gt;=0;i=</a:t>
            </a:r>
            <a:r>
              <a:rPr lang="en-US" sz="2400" dirty="0" err="1" smtClean="0"/>
              <a:t>i</a:t>
            </a:r>
            <a:r>
              <a:rPr lang="en-US" sz="2400" dirty="0" smtClean="0"/>
              <a:t>/2)</a:t>
            </a:r>
          </a:p>
          <a:p>
            <a:r>
              <a:rPr lang="en-US" sz="2400" dirty="0" smtClean="0"/>
              <a:t>{</a:t>
            </a:r>
          </a:p>
          <a:p>
            <a:r>
              <a:rPr lang="en-US" sz="2400" dirty="0" smtClean="0"/>
              <a:t>	</a:t>
            </a:r>
            <a:r>
              <a:rPr lang="en-US" sz="2400" dirty="0" err="1" smtClean="0"/>
              <a:t>cout</a:t>
            </a:r>
            <a:r>
              <a:rPr lang="en-US" sz="2400" dirty="0" smtClean="0"/>
              <a:t>&lt;&lt;“half of this is “&lt;&lt;</a:t>
            </a:r>
            <a:r>
              <a:rPr lang="en-US" sz="2400" dirty="0" err="1" smtClean="0"/>
              <a:t>i</a:t>
            </a:r>
            <a:r>
              <a:rPr lang="en-US" sz="2400" dirty="0" smtClean="0"/>
              <a:t>&lt;&lt;</a:t>
            </a:r>
            <a:r>
              <a:rPr lang="en-US" sz="2400" dirty="0" err="1" smtClean="0"/>
              <a:t>endl</a:t>
            </a:r>
            <a:r>
              <a:rPr lang="en-US" sz="2400" dirty="0" smtClean="0"/>
              <a:t>;</a:t>
            </a:r>
          </a:p>
          <a:p>
            <a:r>
              <a:rPr lang="en-US" sz="2400" dirty="0" smtClean="0"/>
              <a:t>}</a:t>
            </a:r>
          </a:p>
          <a:p>
            <a:r>
              <a:rPr lang="en-US" sz="2400" b="1"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6.91952E-6 L -3.33333E-6 -0.46624 " pathEditMode="relative" ptsTypes="AA">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229600" cy="461665"/>
          </a:xfrm>
          <a:prstGeom prst="rect">
            <a:avLst/>
          </a:prstGeom>
          <a:noFill/>
        </p:spPr>
        <p:txBody>
          <a:bodyPr wrap="square" rtlCol="0">
            <a:spAutoFit/>
          </a:bodyPr>
          <a:lstStyle/>
          <a:p>
            <a:r>
              <a:rPr lang="en-US" sz="2400" b="1" dirty="0" smtClean="0"/>
              <a:t>Rewrite the following code using a while loop</a:t>
            </a:r>
            <a:endParaRPr lang="en-US" sz="2400" b="1" dirty="0"/>
          </a:p>
        </p:txBody>
      </p:sp>
      <p:sp>
        <p:nvSpPr>
          <p:cNvPr id="3" name="TextBox 2"/>
          <p:cNvSpPr txBox="1"/>
          <p:nvPr/>
        </p:nvSpPr>
        <p:spPr>
          <a:xfrm>
            <a:off x="304800" y="1524000"/>
            <a:ext cx="8229600" cy="1569660"/>
          </a:xfrm>
          <a:prstGeom prst="rect">
            <a:avLst/>
          </a:prstGeom>
          <a:noFill/>
        </p:spPr>
        <p:txBody>
          <a:bodyPr wrap="square" rtlCol="0">
            <a:spAutoFit/>
          </a:bodyPr>
          <a:lstStyle/>
          <a:p>
            <a:r>
              <a:rPr lang="en-US" sz="2400" b="1" dirty="0" err="1" smtClean="0"/>
              <a:t>int</a:t>
            </a:r>
            <a:r>
              <a:rPr lang="en-US" sz="2400" b="1" dirty="0" smtClean="0"/>
              <a:t> </a:t>
            </a:r>
            <a:r>
              <a:rPr lang="en-US" sz="2400" b="1" dirty="0" err="1" smtClean="0"/>
              <a:t>i,x</a:t>
            </a:r>
            <a:r>
              <a:rPr lang="en-US" sz="2400" b="1" dirty="0" smtClean="0"/>
              <a:t>=0;</a:t>
            </a:r>
          </a:p>
          <a:p>
            <a:r>
              <a:rPr lang="en-US" sz="2400" b="1" dirty="0" smtClean="0"/>
              <a:t>for(</a:t>
            </a:r>
            <a:r>
              <a:rPr lang="en-US" sz="2400" b="1" dirty="0" err="1" smtClean="0"/>
              <a:t>i</a:t>
            </a:r>
            <a:r>
              <a:rPr lang="en-US" sz="2400" b="1" dirty="0" smtClean="0"/>
              <a:t>=0;x&lt;5;++</a:t>
            </a:r>
            <a:r>
              <a:rPr lang="en-US" sz="2400" b="1" dirty="0" err="1" smtClean="0"/>
              <a:t>i</a:t>
            </a:r>
            <a:r>
              <a:rPr lang="en-US" sz="2400" b="1" dirty="0" smtClean="0"/>
              <a:t>)</a:t>
            </a:r>
          </a:p>
          <a:p>
            <a:r>
              <a:rPr lang="en-US" sz="2400" b="1" dirty="0" smtClean="0"/>
              <a:t>x+=</a:t>
            </a:r>
            <a:r>
              <a:rPr lang="en-US" sz="2400" b="1" dirty="0" err="1" smtClean="0"/>
              <a:t>i</a:t>
            </a:r>
            <a:r>
              <a:rPr lang="en-US" sz="2400" b="1" dirty="0" smtClean="0"/>
              <a:t>;</a:t>
            </a:r>
          </a:p>
          <a:p>
            <a:endParaRPr lang="en-US" sz="2400" b="1" dirty="0"/>
          </a:p>
        </p:txBody>
      </p:sp>
      <p:sp>
        <p:nvSpPr>
          <p:cNvPr id="4" name="TextBox 3"/>
          <p:cNvSpPr txBox="1"/>
          <p:nvPr/>
        </p:nvSpPr>
        <p:spPr>
          <a:xfrm>
            <a:off x="381000" y="6858000"/>
            <a:ext cx="8229600" cy="3046988"/>
          </a:xfrm>
          <a:prstGeom prst="rect">
            <a:avLst/>
          </a:prstGeom>
          <a:noFill/>
        </p:spPr>
        <p:txBody>
          <a:bodyPr wrap="square" rtlCol="0">
            <a:spAutoFit/>
          </a:bodyPr>
          <a:lstStyle/>
          <a:p>
            <a:r>
              <a:rPr lang="en-US" sz="2400" b="1" dirty="0" err="1" smtClean="0"/>
              <a:t>int</a:t>
            </a:r>
            <a:r>
              <a:rPr lang="en-US" sz="2400" b="1" dirty="0" smtClean="0"/>
              <a:t> </a:t>
            </a:r>
            <a:r>
              <a:rPr lang="en-US" sz="2400" b="1" dirty="0" err="1" smtClean="0"/>
              <a:t>i,x</a:t>
            </a:r>
            <a:r>
              <a:rPr lang="en-US" sz="2400" b="1" dirty="0" smtClean="0"/>
              <a:t>=0; </a:t>
            </a:r>
          </a:p>
          <a:p>
            <a:r>
              <a:rPr lang="en-US" sz="2400" b="1" dirty="0" err="1" smtClean="0"/>
              <a:t>i</a:t>
            </a:r>
            <a:r>
              <a:rPr lang="en-US" sz="2400" b="1" dirty="0" smtClean="0"/>
              <a:t>=0;</a:t>
            </a:r>
          </a:p>
          <a:p>
            <a:r>
              <a:rPr lang="en-US" sz="2400" b="1" dirty="0" smtClean="0"/>
              <a:t>while(x&lt;5)</a:t>
            </a:r>
          </a:p>
          <a:p>
            <a:r>
              <a:rPr lang="en-US" sz="2400" b="1" dirty="0" smtClean="0"/>
              <a:t>{</a:t>
            </a:r>
          </a:p>
          <a:p>
            <a:r>
              <a:rPr lang="en-US" sz="2400" b="1" dirty="0" smtClean="0"/>
              <a:t>	x+=</a:t>
            </a:r>
            <a:r>
              <a:rPr lang="en-US" sz="2400" b="1" dirty="0" err="1" smtClean="0"/>
              <a:t>i</a:t>
            </a:r>
            <a:r>
              <a:rPr lang="en-US" sz="2400" b="1" dirty="0" smtClean="0"/>
              <a:t>;</a:t>
            </a:r>
          </a:p>
          <a:p>
            <a:r>
              <a:rPr lang="en-US" sz="2400" b="1" dirty="0" smtClean="0"/>
              <a:t>	++</a:t>
            </a:r>
            <a:r>
              <a:rPr lang="en-US" sz="2400" b="1" dirty="0" err="1" smtClean="0"/>
              <a:t>i</a:t>
            </a:r>
            <a:r>
              <a:rPr lang="en-US" sz="2400" b="1" dirty="0" smtClean="0"/>
              <a:t>;</a:t>
            </a:r>
          </a:p>
          <a:p>
            <a:r>
              <a:rPr lang="en-US" sz="2400" b="1" dirty="0" smtClean="0"/>
              <a:t>}</a:t>
            </a:r>
          </a:p>
          <a:p>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4.6161E-6 L 0 -0.52173 " pathEditMode="relative" ptsTypes="AA">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fontScale="90000"/>
          </a:bodyPr>
          <a:lstStyle/>
          <a:p>
            <a:r>
              <a:rPr lang="en-US" dirty="0" smtClean="0"/>
              <a:t>Dynamic Initialization of Variables</a:t>
            </a:r>
            <a:endParaRPr lang="en-US" dirty="0"/>
          </a:p>
        </p:txBody>
      </p:sp>
      <p:sp>
        <p:nvSpPr>
          <p:cNvPr id="3" name="Content Placeholder 2"/>
          <p:cNvSpPr>
            <a:spLocks noGrp="1"/>
          </p:cNvSpPr>
          <p:nvPr>
            <p:ph idx="1"/>
          </p:nvPr>
        </p:nvSpPr>
        <p:spPr>
          <a:xfrm>
            <a:off x="457200" y="1524000"/>
            <a:ext cx="8229600" cy="4800600"/>
          </a:xfrm>
        </p:spPr>
        <p:txBody>
          <a:bodyPr>
            <a:normAutofit/>
          </a:bodyPr>
          <a:lstStyle/>
          <a:p>
            <a:r>
              <a:rPr lang="en-US" dirty="0" smtClean="0"/>
              <a:t>In C a variable must be </a:t>
            </a:r>
            <a:r>
              <a:rPr lang="en-US" dirty="0" err="1" smtClean="0"/>
              <a:t>initilized</a:t>
            </a:r>
            <a:r>
              <a:rPr lang="en-US" dirty="0" smtClean="0"/>
              <a:t> using a constant expression and the C compiler would fix the </a:t>
            </a:r>
            <a:r>
              <a:rPr lang="en-US" dirty="0" err="1" smtClean="0"/>
              <a:t>initialisation</a:t>
            </a:r>
            <a:r>
              <a:rPr lang="en-US" dirty="0" smtClean="0"/>
              <a:t> code at the time of compilation.</a:t>
            </a:r>
          </a:p>
          <a:p>
            <a:endParaRPr lang="en-US" dirty="0" smtClean="0"/>
          </a:p>
          <a:p>
            <a:r>
              <a:rPr lang="en-US" dirty="0" smtClean="0"/>
              <a:t>C++ permits the initialization of variables at run time .This is referred to as dynamic initialization.</a:t>
            </a:r>
          </a:p>
          <a:p>
            <a:endParaRPr lang="en-US" dirty="0" smtClean="0"/>
          </a:p>
          <a:p>
            <a:r>
              <a:rPr lang="en-US" dirty="0" smtClean="0"/>
              <a:t>Float area=3.14159*</a:t>
            </a:r>
            <a:r>
              <a:rPr lang="en-US" dirty="0" err="1" smtClean="0"/>
              <a:t>rad</a:t>
            </a:r>
            <a:r>
              <a:rPr lang="en-US" dirty="0" smtClean="0"/>
              <a:t>*</a:t>
            </a:r>
            <a:r>
              <a:rPr lang="en-US" dirty="0" err="1" smtClean="0"/>
              <a:t>rad</a:t>
            </a:r>
            <a:r>
              <a:rPr lang="en-US" dirty="0" smtClean="0"/>
              <a:t>;</a:t>
            </a:r>
          </a:p>
          <a:p>
            <a:r>
              <a:rPr lang="en-US" dirty="0" smtClean="0"/>
              <a:t>Declaration and initialization can be done </a:t>
            </a:r>
            <a:r>
              <a:rPr lang="en-US" dirty="0" err="1" smtClean="0"/>
              <a:t>simeltenously</a:t>
            </a:r>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19736"/>
            <a:ext cx="4572000" cy="6247864"/>
          </a:xfrm>
          <a:prstGeom prst="rect">
            <a:avLst/>
          </a:prstGeom>
        </p:spPr>
        <p:txBody>
          <a:bodyPr>
            <a:spAutoFit/>
          </a:bodyPr>
          <a:lstStyle/>
          <a:p>
            <a:r>
              <a:rPr lang="en-US" dirty="0" smtClean="0"/>
              <a:t> </a:t>
            </a:r>
            <a:r>
              <a:rPr lang="en-US" sz="2800" dirty="0" smtClean="0"/>
              <a:t>if(</a:t>
            </a:r>
            <a:r>
              <a:rPr lang="en-US" sz="2800" dirty="0" err="1" smtClean="0"/>
              <a:t>ch</a:t>
            </a:r>
            <a:r>
              <a:rPr lang="en-US" sz="2800" dirty="0" smtClean="0"/>
              <a:t>==’p’)</a:t>
            </a:r>
          </a:p>
          <a:p>
            <a:r>
              <a:rPr lang="en-US" sz="2800" dirty="0" smtClean="0"/>
              <a:t>     </a:t>
            </a:r>
            <a:r>
              <a:rPr lang="en-US" sz="2800" dirty="0" err="1" smtClean="0"/>
              <a:t>physcics</a:t>
            </a:r>
            <a:r>
              <a:rPr lang="en-US" sz="2800" dirty="0" smtClean="0"/>
              <a:t>++; </a:t>
            </a:r>
          </a:p>
          <a:p>
            <a:r>
              <a:rPr lang="en-US" sz="2800" dirty="0" smtClean="0"/>
              <a:t>     else if (</a:t>
            </a:r>
            <a:r>
              <a:rPr lang="en-US" sz="2800" dirty="0" err="1" smtClean="0"/>
              <a:t>ch</a:t>
            </a:r>
            <a:r>
              <a:rPr lang="en-US" sz="2800" dirty="0" smtClean="0"/>
              <a:t>==’m’)</a:t>
            </a:r>
          </a:p>
          <a:p>
            <a:r>
              <a:rPr lang="en-US" sz="2800" dirty="0" smtClean="0"/>
              <a:t>     </a:t>
            </a:r>
            <a:r>
              <a:rPr lang="en-US" sz="2800" dirty="0" err="1" smtClean="0"/>
              <a:t>maths</a:t>
            </a:r>
            <a:r>
              <a:rPr lang="en-US" sz="2800" dirty="0" smtClean="0"/>
              <a:t>++;</a:t>
            </a:r>
          </a:p>
          <a:p>
            <a:r>
              <a:rPr lang="en-US" sz="2800" dirty="0" smtClean="0"/>
              <a:t>    else if (</a:t>
            </a:r>
            <a:r>
              <a:rPr lang="en-US" sz="2800" dirty="0" err="1" smtClean="0"/>
              <a:t>ch</a:t>
            </a:r>
            <a:r>
              <a:rPr lang="en-US" sz="2800" dirty="0" smtClean="0"/>
              <a:t>==’b’) </a:t>
            </a:r>
          </a:p>
          <a:p>
            <a:r>
              <a:rPr lang="en-US" sz="2800" dirty="0" smtClean="0"/>
              <a:t>     biology++;</a:t>
            </a:r>
          </a:p>
          <a:p>
            <a:r>
              <a:rPr lang="en-US" sz="2800" dirty="0" smtClean="0"/>
              <a:t>    else if (</a:t>
            </a:r>
            <a:r>
              <a:rPr lang="en-US" sz="2800" dirty="0" err="1" smtClean="0"/>
              <a:t>ch</a:t>
            </a:r>
            <a:r>
              <a:rPr lang="en-US" sz="2800" dirty="0" smtClean="0"/>
              <a:t>==’c’) </a:t>
            </a:r>
          </a:p>
          <a:p>
            <a:r>
              <a:rPr lang="en-US" sz="2800" dirty="0" smtClean="0"/>
              <a:t>     chemistry++;</a:t>
            </a:r>
          </a:p>
          <a:p>
            <a:r>
              <a:rPr lang="en-US" sz="2800" dirty="0" smtClean="0"/>
              <a:t>   else</a:t>
            </a:r>
          </a:p>
          <a:p>
            <a:r>
              <a:rPr lang="en-US" sz="2800" dirty="0" smtClean="0"/>
              <a:t>   unknown++;</a:t>
            </a:r>
            <a:endParaRPr lang="en-US" sz="2800" b="1" dirty="0" smtClean="0"/>
          </a:p>
          <a:p>
            <a:endParaRPr lang="en-US" sz="2800" dirty="0" smtClean="0"/>
          </a:p>
          <a:p>
            <a:endParaRPr lang="en-US" sz="2800" dirty="0" smtClean="0"/>
          </a:p>
          <a:p>
            <a:endParaRPr lang="en-US" sz="2800" dirty="0" smtClean="0"/>
          </a:p>
          <a:p>
            <a:endParaRPr lang="en-US" dirty="0" smtClean="0"/>
          </a:p>
          <a:p>
            <a:r>
              <a:rPr lang="en-US" dirty="0" smtClean="0"/>
              <a:t>    </a:t>
            </a:r>
            <a:endParaRPr lang="en-US" dirty="0"/>
          </a:p>
        </p:txBody>
      </p:sp>
      <p:sp>
        <p:nvSpPr>
          <p:cNvPr id="3" name="TextBox 2"/>
          <p:cNvSpPr txBox="1"/>
          <p:nvPr/>
        </p:nvSpPr>
        <p:spPr>
          <a:xfrm>
            <a:off x="304800" y="228600"/>
            <a:ext cx="8229600" cy="461665"/>
          </a:xfrm>
          <a:prstGeom prst="rect">
            <a:avLst/>
          </a:prstGeom>
          <a:noFill/>
        </p:spPr>
        <p:txBody>
          <a:bodyPr wrap="square" rtlCol="0">
            <a:spAutoFit/>
          </a:bodyPr>
          <a:lstStyle/>
          <a:p>
            <a:r>
              <a:rPr lang="en-US" sz="2400" b="1" dirty="0" smtClean="0"/>
              <a:t>Rewrite the following code using switch </a:t>
            </a:r>
            <a:endParaRPr lang="en-US" sz="2400" b="1" dirty="0"/>
          </a:p>
        </p:txBody>
      </p:sp>
      <p:sp>
        <p:nvSpPr>
          <p:cNvPr id="4" name="Rectangle 3"/>
          <p:cNvSpPr/>
          <p:nvPr/>
        </p:nvSpPr>
        <p:spPr>
          <a:xfrm>
            <a:off x="4572000" y="6553200"/>
            <a:ext cx="4572000" cy="7171194"/>
          </a:xfrm>
          <a:prstGeom prst="rect">
            <a:avLst/>
          </a:prstGeom>
        </p:spPr>
        <p:txBody>
          <a:bodyPr>
            <a:spAutoFit/>
          </a:bodyPr>
          <a:lstStyle/>
          <a:p>
            <a:r>
              <a:rPr lang="en-US" sz="2000" dirty="0" smtClean="0"/>
              <a:t>switch(</a:t>
            </a:r>
            <a:r>
              <a:rPr lang="en-US" sz="2000" dirty="0" err="1" smtClean="0"/>
              <a:t>ch</a:t>
            </a:r>
            <a:r>
              <a:rPr lang="en-US" sz="2000" dirty="0" smtClean="0"/>
              <a:t>)</a:t>
            </a:r>
          </a:p>
          <a:p>
            <a:r>
              <a:rPr lang="en-US" sz="2000" dirty="0" smtClean="0"/>
              <a:t>{</a:t>
            </a:r>
          </a:p>
          <a:p>
            <a:r>
              <a:rPr lang="en-US" sz="2000" dirty="0" smtClean="0"/>
              <a:t>	case ‘p’:</a:t>
            </a:r>
          </a:p>
          <a:p>
            <a:r>
              <a:rPr lang="en-US" sz="2000" dirty="0" smtClean="0"/>
              <a:t>		physics++;  </a:t>
            </a:r>
          </a:p>
          <a:p>
            <a:r>
              <a:rPr lang="en-US" sz="2000" dirty="0" smtClean="0"/>
              <a:t>		break;</a:t>
            </a:r>
          </a:p>
          <a:p>
            <a:r>
              <a:rPr lang="en-US" sz="2000" dirty="0" smtClean="0"/>
              <a:t>	</a:t>
            </a:r>
            <a:r>
              <a:rPr lang="en-US" sz="2000" dirty="0" err="1" smtClean="0"/>
              <a:t>case’m</a:t>
            </a:r>
            <a:r>
              <a:rPr lang="en-US" sz="2000" dirty="0" smtClean="0"/>
              <a:t>’:</a:t>
            </a:r>
          </a:p>
          <a:p>
            <a:r>
              <a:rPr lang="en-US" sz="2000" dirty="0" smtClean="0"/>
              <a:t>		</a:t>
            </a:r>
            <a:r>
              <a:rPr lang="en-US" sz="2000" dirty="0" err="1" smtClean="0"/>
              <a:t>maths</a:t>
            </a:r>
            <a:r>
              <a:rPr lang="en-US" sz="2000" dirty="0" smtClean="0"/>
              <a:t>++;</a:t>
            </a:r>
          </a:p>
          <a:p>
            <a:r>
              <a:rPr lang="en-US" sz="2000" dirty="0" smtClean="0"/>
              <a:t>		break;</a:t>
            </a:r>
          </a:p>
          <a:p>
            <a:r>
              <a:rPr lang="en-US" sz="2000" dirty="0" smtClean="0"/>
              <a:t>	</a:t>
            </a:r>
            <a:r>
              <a:rPr lang="en-US" sz="2000" dirty="0" err="1" smtClean="0"/>
              <a:t>case’b</a:t>
            </a:r>
            <a:r>
              <a:rPr lang="en-US" sz="2000" dirty="0" smtClean="0"/>
              <a:t>’:</a:t>
            </a:r>
          </a:p>
          <a:p>
            <a:r>
              <a:rPr lang="en-US" sz="2000" dirty="0" smtClean="0"/>
              <a:t>		biology++;</a:t>
            </a:r>
          </a:p>
          <a:p>
            <a:r>
              <a:rPr lang="en-US" sz="2000" dirty="0" smtClean="0"/>
              <a:t>		break;</a:t>
            </a:r>
          </a:p>
          <a:p>
            <a:r>
              <a:rPr lang="en-US" sz="2000" dirty="0" smtClean="0"/>
              <a:t>	</a:t>
            </a:r>
            <a:r>
              <a:rPr lang="en-US" sz="2000" dirty="0" err="1" smtClean="0"/>
              <a:t>case’c</a:t>
            </a:r>
            <a:r>
              <a:rPr lang="en-US" sz="2000" dirty="0" smtClean="0"/>
              <a:t>’:</a:t>
            </a:r>
          </a:p>
          <a:p>
            <a:r>
              <a:rPr lang="en-US" sz="2000" dirty="0" smtClean="0"/>
              <a:t>		chemistry ++;</a:t>
            </a:r>
          </a:p>
          <a:p>
            <a:r>
              <a:rPr lang="en-US" sz="2000" dirty="0" smtClean="0"/>
              <a:t>		break;</a:t>
            </a:r>
          </a:p>
          <a:p>
            <a:r>
              <a:rPr lang="en-US" sz="2000" dirty="0" smtClean="0"/>
              <a:t>	default:</a:t>
            </a:r>
          </a:p>
          <a:p>
            <a:r>
              <a:rPr lang="en-US" sz="2000" dirty="0" smtClean="0"/>
              <a:t>		unknown++;	</a:t>
            </a:r>
          </a:p>
          <a:p>
            <a:r>
              <a:rPr lang="en-US" sz="2000" dirty="0" smtClean="0"/>
              <a:t>}</a:t>
            </a:r>
          </a:p>
          <a:p>
            <a:endParaRPr lang="en-US" sz="2800" dirty="0" smtClean="0"/>
          </a:p>
          <a:p>
            <a:endParaRPr lang="en-US" sz="2800" dirty="0" smtClean="0"/>
          </a:p>
          <a:p>
            <a:endParaRPr lang="en-US" sz="2800" dirty="0" smtClean="0"/>
          </a:p>
          <a:p>
            <a:endParaRPr lang="en-US" dirty="0" smtClean="0"/>
          </a:p>
          <a:p>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8333 -0.55574 L 0.08333 -0.86656 " pathEditMode="relative" rAng="0" ptsTypes="AA">
                                      <p:cBhvr>
                                        <p:cTn id="6" dur="2000" fill="hold"/>
                                        <p:tgtEl>
                                          <p:spTgt spid="4"/>
                                        </p:tgtEl>
                                        <p:attrNameLst>
                                          <p:attrName>ppt_x</p:attrName>
                                          <p:attrName>ppt_y</p:attrName>
                                        </p:attrNameLst>
                                      </p:cBhvr>
                                      <p:rCtr x="0" y="-1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228600" y="304800"/>
            <a:ext cx="8077200" cy="461665"/>
          </a:xfrm>
          <a:prstGeom prst="rect">
            <a:avLst/>
          </a:prstGeom>
          <a:noFill/>
        </p:spPr>
        <p:txBody>
          <a:bodyPr wrap="square" rtlCol="0">
            <a:spAutoFit/>
          </a:bodyPr>
          <a:lstStyle/>
          <a:p>
            <a:r>
              <a:rPr lang="en-US" sz="2400" b="1" dirty="0" smtClean="0"/>
              <a:t>Rewrite the following with a switch</a:t>
            </a:r>
            <a:endParaRPr lang="en-US" sz="2400" b="1" dirty="0"/>
          </a:p>
        </p:txBody>
      </p:sp>
      <p:pic>
        <p:nvPicPr>
          <p:cNvPr id="1026" name="Picture 2"/>
          <p:cNvPicPr>
            <a:picLocks noChangeAspect="1" noChangeArrowheads="1"/>
          </p:cNvPicPr>
          <p:nvPr/>
        </p:nvPicPr>
        <p:blipFill>
          <a:blip r:embed="rId2"/>
          <a:srcRect/>
          <a:stretch>
            <a:fillRect/>
          </a:stretch>
        </p:blipFill>
        <p:spPr bwMode="auto">
          <a:xfrm>
            <a:off x="304800" y="990600"/>
            <a:ext cx="5029200" cy="3657600"/>
          </a:xfrm>
          <a:prstGeom prst="rect">
            <a:avLst/>
          </a:prstGeom>
          <a:noFill/>
          <a:ln w="9525">
            <a:noFill/>
            <a:miter lim="800000"/>
            <a:headEnd/>
            <a:tailEnd/>
          </a:ln>
          <a:effectLst/>
        </p:spPr>
      </p:pic>
      <p:sp>
        <p:nvSpPr>
          <p:cNvPr id="7" name="Rectangle 6"/>
          <p:cNvSpPr/>
          <p:nvPr/>
        </p:nvSpPr>
        <p:spPr>
          <a:xfrm>
            <a:off x="5410200" y="6629400"/>
            <a:ext cx="3352800" cy="533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Char code;</a:t>
            </a:r>
          </a:p>
          <a:p>
            <a:r>
              <a:rPr lang="en-US" dirty="0" err="1" smtClean="0"/>
              <a:t>Cin</a:t>
            </a:r>
            <a:r>
              <a:rPr lang="en-US" dirty="0" smtClean="0"/>
              <a:t>&gt;&gt;code;</a:t>
            </a:r>
          </a:p>
          <a:p>
            <a:r>
              <a:rPr lang="en-US" dirty="0" smtClean="0"/>
              <a:t>Switch(code);</a:t>
            </a:r>
          </a:p>
          <a:p>
            <a:r>
              <a:rPr lang="en-US" dirty="0" smtClean="0"/>
              <a:t>{</a:t>
            </a:r>
          </a:p>
          <a:p>
            <a:r>
              <a:rPr lang="en-US" dirty="0" smtClean="0"/>
              <a:t>       case ‘A’:</a:t>
            </a:r>
          </a:p>
          <a:p>
            <a:r>
              <a:rPr lang="en-US" dirty="0" smtClean="0"/>
              <a:t>       </a:t>
            </a:r>
            <a:r>
              <a:rPr lang="en-US" dirty="0" err="1" smtClean="0"/>
              <a:t>cout</a:t>
            </a:r>
            <a:r>
              <a:rPr lang="en-US" dirty="0" smtClean="0"/>
              <a:t>&lt;&lt;“Rs 400”;</a:t>
            </a:r>
          </a:p>
          <a:p>
            <a:r>
              <a:rPr lang="en-US" dirty="0" smtClean="0"/>
              <a:t>       break;</a:t>
            </a:r>
          </a:p>
          <a:p>
            <a:r>
              <a:rPr lang="en-US" dirty="0" smtClean="0"/>
              <a:t>       case  ‘B’:</a:t>
            </a:r>
          </a:p>
          <a:p>
            <a:r>
              <a:rPr lang="en-US" dirty="0" smtClean="0"/>
              <a:t>       case ‘G’:</a:t>
            </a:r>
          </a:p>
          <a:p>
            <a:r>
              <a:rPr lang="en-US" dirty="0" smtClean="0"/>
              <a:t>       </a:t>
            </a:r>
            <a:r>
              <a:rPr lang="en-US" dirty="0" err="1" smtClean="0"/>
              <a:t>cout</a:t>
            </a:r>
            <a:r>
              <a:rPr lang="en-US" dirty="0" smtClean="0"/>
              <a:t>&lt;&lt;“Rs 1000”;</a:t>
            </a:r>
          </a:p>
          <a:p>
            <a:r>
              <a:rPr lang="en-US" dirty="0" smtClean="0"/>
              <a:t>       break;</a:t>
            </a:r>
          </a:p>
          <a:p>
            <a:r>
              <a:rPr lang="en-US" dirty="0" smtClean="0"/>
              <a:t>       default:</a:t>
            </a:r>
          </a:p>
          <a:p>
            <a:r>
              <a:rPr lang="en-US" dirty="0" smtClean="0"/>
              <a:t>       </a:t>
            </a:r>
            <a:r>
              <a:rPr lang="en-US" dirty="0" err="1" smtClean="0"/>
              <a:t>cout</a:t>
            </a:r>
            <a:r>
              <a:rPr lang="en-US" dirty="0" smtClean="0"/>
              <a:t>&lt;&lt;“Rs 1500”;</a:t>
            </a:r>
          </a:p>
          <a:p>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1.57262E-6 L 0 -0.88807 " pathEditMode="relative" rAng="0" ptsTypes="AA">
                                      <p:cBhvr>
                                        <p:cTn id="6" dur="2000" fill="hold"/>
                                        <p:tgtEl>
                                          <p:spTgt spid="7"/>
                                        </p:tgtEl>
                                        <p:attrNameLst>
                                          <p:attrName>ppt_x</p:attrName>
                                          <p:attrName>ppt_y</p:attrName>
                                        </p:attrNameLst>
                                      </p:cBhvr>
                                      <p:rCtr x="0" y="-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7467600" cy="400110"/>
          </a:xfrm>
          <a:prstGeom prst="rect">
            <a:avLst/>
          </a:prstGeom>
          <a:noFill/>
        </p:spPr>
        <p:txBody>
          <a:bodyPr wrap="square" rtlCol="0">
            <a:spAutoFit/>
          </a:bodyPr>
          <a:lstStyle/>
          <a:p>
            <a:r>
              <a:rPr lang="en-US" sz="2000" b="1" dirty="0" smtClean="0"/>
              <a:t>Evaluate the output of the following statements </a:t>
            </a:r>
            <a:endParaRPr lang="en-US" sz="2000" b="1" dirty="0"/>
          </a:p>
        </p:txBody>
      </p:sp>
      <p:sp>
        <p:nvSpPr>
          <p:cNvPr id="3" name="TextBox 2"/>
          <p:cNvSpPr txBox="1"/>
          <p:nvPr/>
        </p:nvSpPr>
        <p:spPr>
          <a:xfrm>
            <a:off x="685800" y="1295400"/>
            <a:ext cx="7467600" cy="400110"/>
          </a:xfrm>
          <a:prstGeom prst="rect">
            <a:avLst/>
          </a:prstGeom>
          <a:noFill/>
        </p:spPr>
        <p:txBody>
          <a:bodyPr wrap="square" rtlCol="0">
            <a:spAutoFit/>
          </a:bodyPr>
          <a:lstStyle/>
          <a:p>
            <a:r>
              <a:rPr lang="en-US" sz="2000" b="1" dirty="0" smtClean="0"/>
              <a:t>1) x=5; </a:t>
            </a:r>
            <a:r>
              <a:rPr lang="en-US" sz="2000" b="1" dirty="0" err="1" smtClean="0"/>
              <a:t>cout</a:t>
            </a:r>
            <a:r>
              <a:rPr lang="en-US" sz="2000" b="1" dirty="0" smtClean="0"/>
              <a:t>&lt;&lt;x++; </a:t>
            </a:r>
            <a:r>
              <a:rPr lang="en-US" sz="2000" b="1" dirty="0" err="1" smtClean="0"/>
              <a:t>cout</a:t>
            </a:r>
            <a:r>
              <a:rPr lang="en-US" sz="2000" b="1" dirty="0" smtClean="0"/>
              <a:t>&lt;&lt;x; </a:t>
            </a:r>
            <a:r>
              <a:rPr lang="en-US" sz="2000" b="1" dirty="0" err="1" smtClean="0"/>
              <a:t>cout</a:t>
            </a:r>
            <a:r>
              <a:rPr lang="en-US" sz="2000" b="1" dirty="0" smtClean="0"/>
              <a:t>&lt;&lt;++x;</a:t>
            </a:r>
            <a:endParaRPr lang="en-US" sz="2000" b="1" dirty="0"/>
          </a:p>
        </p:txBody>
      </p:sp>
      <p:sp>
        <p:nvSpPr>
          <p:cNvPr id="4" name="TextBox 3"/>
          <p:cNvSpPr txBox="1"/>
          <p:nvPr/>
        </p:nvSpPr>
        <p:spPr>
          <a:xfrm>
            <a:off x="762000" y="1828800"/>
            <a:ext cx="7467600" cy="400110"/>
          </a:xfrm>
          <a:prstGeom prst="rect">
            <a:avLst/>
          </a:prstGeom>
          <a:noFill/>
        </p:spPr>
        <p:txBody>
          <a:bodyPr wrap="square" rtlCol="0">
            <a:spAutoFit/>
          </a:bodyPr>
          <a:lstStyle/>
          <a:p>
            <a:r>
              <a:rPr lang="en-US" sz="2000" b="1" dirty="0" smtClean="0"/>
              <a:t>2)</a:t>
            </a:r>
            <a:r>
              <a:rPr lang="en-US" sz="2000" b="1" dirty="0" err="1" smtClean="0"/>
              <a:t>Int</a:t>
            </a:r>
            <a:r>
              <a:rPr lang="en-US" sz="2000" b="1" dirty="0" smtClean="0"/>
              <a:t> a=50,b=10,c;cout&lt;&lt;c=(a&gt;45)?a:b;</a:t>
            </a:r>
            <a:endParaRPr lang="en-US" sz="2000" b="1" dirty="0"/>
          </a:p>
        </p:txBody>
      </p:sp>
      <p:sp>
        <p:nvSpPr>
          <p:cNvPr id="5" name="TextBox 4"/>
          <p:cNvSpPr txBox="1"/>
          <p:nvPr/>
        </p:nvSpPr>
        <p:spPr>
          <a:xfrm>
            <a:off x="762000" y="2286000"/>
            <a:ext cx="7467600" cy="400110"/>
          </a:xfrm>
          <a:prstGeom prst="rect">
            <a:avLst/>
          </a:prstGeom>
          <a:noFill/>
        </p:spPr>
        <p:txBody>
          <a:bodyPr wrap="square" rtlCol="0">
            <a:spAutoFit/>
          </a:bodyPr>
          <a:lstStyle/>
          <a:p>
            <a:r>
              <a:rPr lang="en-US" sz="2000" b="1" dirty="0" smtClean="0"/>
              <a:t>3)</a:t>
            </a:r>
            <a:r>
              <a:rPr lang="en-US" sz="2000" b="1" dirty="0" err="1" smtClean="0"/>
              <a:t>Int</a:t>
            </a:r>
            <a:r>
              <a:rPr lang="en-US" sz="2000" b="1" dirty="0" smtClean="0"/>
              <a:t> a=2,b,b=++</a:t>
            </a:r>
            <a:r>
              <a:rPr lang="en-US" sz="2000" b="1" dirty="0" err="1" smtClean="0"/>
              <a:t>a;cout</a:t>
            </a:r>
            <a:r>
              <a:rPr lang="en-US" sz="2000" b="1" dirty="0" smtClean="0"/>
              <a:t>&lt;&lt;</a:t>
            </a:r>
            <a:r>
              <a:rPr lang="en-US" sz="2000" b="1" dirty="0" err="1" smtClean="0"/>
              <a:t>a;cout</a:t>
            </a:r>
            <a:r>
              <a:rPr lang="en-US" sz="2000" b="1" dirty="0" smtClean="0"/>
              <a:t>&lt;&lt;b&lt;&lt;</a:t>
            </a:r>
            <a:r>
              <a:rPr lang="en-US" sz="2000" b="1" dirty="0" err="1" smtClean="0"/>
              <a:t>cout</a:t>
            </a:r>
            <a:r>
              <a:rPr lang="en-US" sz="2000" b="1" dirty="0" smtClean="0"/>
              <a:t>++a&lt;&lt;b++</a:t>
            </a:r>
            <a:endParaRPr lang="en-US" sz="2000" b="1" dirty="0"/>
          </a:p>
        </p:txBody>
      </p:sp>
      <p:sp>
        <p:nvSpPr>
          <p:cNvPr id="7" name="Rectangle 6"/>
          <p:cNvSpPr/>
          <p:nvPr/>
        </p:nvSpPr>
        <p:spPr>
          <a:xfrm>
            <a:off x="914400" y="6629400"/>
            <a:ext cx="75438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latin typeface="Franklin Gothic Medium" pitchFamily="34" charset="0"/>
              </a:rPr>
              <a:t>1)567</a:t>
            </a:r>
          </a:p>
          <a:p>
            <a:pPr algn="ctr"/>
            <a:r>
              <a:rPr lang="en-US" sz="4800" dirty="0" smtClean="0">
                <a:latin typeface="Franklin Gothic Medium" pitchFamily="34" charset="0"/>
              </a:rPr>
              <a:t>2)50</a:t>
            </a:r>
          </a:p>
          <a:p>
            <a:pPr algn="ctr"/>
            <a:r>
              <a:rPr lang="en-US" sz="4800" dirty="0" smtClean="0">
                <a:latin typeface="Franklin Gothic Medium" pitchFamily="34" charset="0"/>
              </a:rPr>
              <a:t>3)3343</a:t>
            </a:r>
            <a:endParaRPr lang="en-US" sz="4800" dirty="0">
              <a:latin typeface="Franklin Gothic Medium"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875 -0.23867 L 0.0875 -0.77151 " pathEditMode="relative" ptsTypes="AA">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8229600" cy="6186309"/>
          </a:xfrm>
          <a:prstGeom prst="rect">
            <a:avLst/>
          </a:prstGeom>
          <a:noFill/>
        </p:spPr>
        <p:txBody>
          <a:bodyPr wrap="square" rtlCol="0">
            <a:spAutoFit/>
          </a:bodyPr>
          <a:lstStyle/>
          <a:p>
            <a:r>
              <a:rPr lang="en-US" b="1" dirty="0" smtClean="0"/>
              <a:t>Give the output of the following</a:t>
            </a:r>
          </a:p>
          <a:p>
            <a:endParaRPr lang="en-US" b="1" dirty="0" smtClean="0"/>
          </a:p>
          <a:p>
            <a:endParaRPr lang="en-US" b="1" dirty="0" smtClean="0"/>
          </a:p>
          <a:p>
            <a:r>
              <a:rPr lang="en-US" b="1" dirty="0" smtClean="0"/>
              <a:t>#include&lt;</a:t>
            </a:r>
            <a:r>
              <a:rPr lang="en-US" b="1" dirty="0" err="1" smtClean="0"/>
              <a:t>iostream.h</a:t>
            </a:r>
            <a:r>
              <a:rPr lang="en-US" b="1" dirty="0" smtClean="0"/>
              <a:t>&gt;</a:t>
            </a:r>
          </a:p>
          <a:p>
            <a:r>
              <a:rPr lang="en-US" b="1" dirty="0" err="1" smtClean="0"/>
              <a:t>Int</a:t>
            </a:r>
            <a:r>
              <a:rPr lang="en-US" b="1" dirty="0" smtClean="0"/>
              <a:t> main()</a:t>
            </a:r>
          </a:p>
          <a:p>
            <a:r>
              <a:rPr lang="en-US" b="1" dirty="0" smtClean="0"/>
              <a:t>{</a:t>
            </a:r>
          </a:p>
          <a:p>
            <a:r>
              <a:rPr lang="en-US" b="1" dirty="0" smtClean="0"/>
              <a:t>	</a:t>
            </a:r>
          </a:p>
          <a:p>
            <a:r>
              <a:rPr lang="en-US" b="1" dirty="0" smtClean="0"/>
              <a:t>	char *</a:t>
            </a:r>
            <a:r>
              <a:rPr lang="en-US" b="1" dirty="0" err="1" smtClean="0"/>
              <a:t>str</a:t>
            </a:r>
            <a:r>
              <a:rPr lang="en-US" b="1" dirty="0" smtClean="0"/>
              <a:t>=“CALIFORNIA”;</a:t>
            </a:r>
          </a:p>
          <a:p>
            <a:r>
              <a:rPr lang="en-US" b="1" dirty="0" smtClean="0"/>
              <a:t>	for(</a:t>
            </a:r>
            <a:r>
              <a:rPr lang="en-US" b="1" dirty="0" err="1" smtClean="0"/>
              <a:t>int</a:t>
            </a:r>
            <a:r>
              <a:rPr lang="en-US" b="1" dirty="0" smtClean="0"/>
              <a:t> </a:t>
            </a:r>
            <a:r>
              <a:rPr lang="en-US" b="1" dirty="0" err="1" smtClean="0"/>
              <a:t>i</a:t>
            </a:r>
            <a:r>
              <a:rPr lang="en-US" b="1" dirty="0" smtClean="0"/>
              <a:t>=0;str[</a:t>
            </a:r>
            <a:r>
              <a:rPr lang="en-US" b="1" dirty="0" err="1" smtClean="0"/>
              <a:t>i</a:t>
            </a:r>
            <a:r>
              <a:rPr lang="en-US" b="1" dirty="0" smtClean="0"/>
              <a:t> ]!=‘\0’;i++)</a:t>
            </a:r>
          </a:p>
          <a:p>
            <a:r>
              <a:rPr lang="en-US" b="1" dirty="0" smtClean="0"/>
              <a:t>	{</a:t>
            </a:r>
          </a:p>
          <a:p>
            <a:r>
              <a:rPr lang="en-US" b="1" dirty="0" smtClean="0"/>
              <a:t>		for(</a:t>
            </a:r>
            <a:r>
              <a:rPr lang="en-US" b="1" dirty="0" err="1" smtClean="0"/>
              <a:t>int</a:t>
            </a:r>
            <a:r>
              <a:rPr lang="en-US" b="1" dirty="0" smtClean="0"/>
              <a:t> j=0;j&lt;=</a:t>
            </a:r>
            <a:r>
              <a:rPr lang="en-US" b="1" dirty="0" err="1" smtClean="0"/>
              <a:t>i;j</a:t>
            </a:r>
            <a:r>
              <a:rPr lang="en-US" b="1" dirty="0" smtClean="0"/>
              <a:t>++)</a:t>
            </a:r>
          </a:p>
          <a:p>
            <a:r>
              <a:rPr lang="en-US" b="1" dirty="0" smtClean="0"/>
              <a:t>		</a:t>
            </a:r>
            <a:r>
              <a:rPr lang="en-US" b="1" dirty="0" err="1" smtClean="0"/>
              <a:t>cout</a:t>
            </a:r>
            <a:r>
              <a:rPr lang="en-US" b="1" dirty="0" smtClean="0"/>
              <a:t>&lt;&lt;</a:t>
            </a:r>
            <a:r>
              <a:rPr lang="en-US" b="1" dirty="0" err="1" smtClean="0"/>
              <a:t>str</a:t>
            </a:r>
            <a:r>
              <a:rPr lang="en-US" b="1" dirty="0" smtClean="0"/>
              <a:t>[j];</a:t>
            </a:r>
          </a:p>
          <a:p>
            <a:r>
              <a:rPr lang="en-US" b="1" dirty="0" smtClean="0"/>
              <a:t>		</a:t>
            </a:r>
            <a:r>
              <a:rPr lang="en-US" b="1" dirty="0" err="1" smtClean="0"/>
              <a:t>cout</a:t>
            </a:r>
            <a:r>
              <a:rPr lang="en-US" b="1" dirty="0" smtClean="0"/>
              <a:t>&lt;&lt;</a:t>
            </a:r>
            <a:r>
              <a:rPr lang="en-US" b="1" dirty="0" err="1" smtClean="0"/>
              <a:t>endl</a:t>
            </a:r>
            <a:r>
              <a:rPr lang="en-US" b="1" dirty="0" smtClean="0"/>
              <a:t>;</a:t>
            </a:r>
          </a:p>
          <a:p>
            <a:r>
              <a:rPr lang="en-US" b="1" dirty="0" smtClean="0"/>
              <a:t>	}</a:t>
            </a:r>
          </a:p>
          <a:p>
            <a:r>
              <a:rPr lang="en-US" b="1" dirty="0" smtClean="0"/>
              <a:t>}</a:t>
            </a:r>
          </a:p>
          <a:p>
            <a:r>
              <a:rPr lang="en-US" b="1"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Rectangle 2"/>
          <p:cNvSpPr/>
          <p:nvPr/>
        </p:nvSpPr>
        <p:spPr>
          <a:xfrm>
            <a:off x="5486400" y="1143000"/>
            <a:ext cx="2819400" cy="434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smtClean="0"/>
              <a:t>C</a:t>
            </a:r>
          </a:p>
          <a:p>
            <a:r>
              <a:rPr lang="en-US" sz="2500" b="1" dirty="0" smtClean="0"/>
              <a:t>Ca</a:t>
            </a:r>
          </a:p>
          <a:p>
            <a:r>
              <a:rPr lang="en-US" sz="2500" b="1" dirty="0" smtClean="0"/>
              <a:t>Cal</a:t>
            </a:r>
          </a:p>
          <a:p>
            <a:r>
              <a:rPr lang="en-US" sz="2500" b="1" dirty="0" smtClean="0"/>
              <a:t>Cali</a:t>
            </a:r>
          </a:p>
          <a:p>
            <a:r>
              <a:rPr lang="en-US" sz="2500" b="1" dirty="0" err="1" smtClean="0"/>
              <a:t>Calif</a:t>
            </a:r>
            <a:endParaRPr lang="en-US" sz="2500" b="1" dirty="0" smtClean="0"/>
          </a:p>
          <a:p>
            <a:r>
              <a:rPr lang="en-US" sz="2500" b="1" dirty="0" err="1" smtClean="0"/>
              <a:t>Califo</a:t>
            </a:r>
            <a:endParaRPr lang="en-US" sz="2500" b="1" dirty="0" smtClean="0"/>
          </a:p>
          <a:p>
            <a:r>
              <a:rPr lang="en-US" sz="2500" b="1" dirty="0" err="1" smtClean="0"/>
              <a:t>Califor</a:t>
            </a:r>
            <a:endParaRPr lang="en-US" sz="2500" b="1" dirty="0" smtClean="0"/>
          </a:p>
          <a:p>
            <a:r>
              <a:rPr lang="en-US" sz="2500" b="1" dirty="0" err="1" smtClean="0"/>
              <a:t>Californ</a:t>
            </a:r>
            <a:endParaRPr lang="en-US" sz="2500" b="1" dirty="0" smtClean="0"/>
          </a:p>
          <a:p>
            <a:r>
              <a:rPr lang="en-US" sz="2500" b="1" dirty="0" err="1" smtClean="0"/>
              <a:t>Californi</a:t>
            </a:r>
            <a:endParaRPr lang="en-US" sz="2500" b="1" dirty="0" smtClean="0"/>
          </a:p>
          <a:p>
            <a:r>
              <a:rPr lang="en-US" sz="2500" b="1" dirty="0" err="1" smtClean="0"/>
              <a:t>calofornia</a:t>
            </a:r>
            <a:endParaRPr lang="en-US" sz="25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153400" cy="5586145"/>
          </a:xfrm>
          <a:prstGeom prst="rect">
            <a:avLst/>
          </a:prstGeom>
          <a:noFill/>
        </p:spPr>
        <p:txBody>
          <a:bodyPr wrap="square" rtlCol="0">
            <a:spAutoFit/>
          </a:bodyPr>
          <a:lstStyle/>
          <a:p>
            <a:r>
              <a:rPr lang="en-US" sz="2100" b="1" dirty="0" smtClean="0"/>
              <a:t>#include&lt;</a:t>
            </a:r>
            <a:r>
              <a:rPr lang="en-US" sz="2100" b="1" dirty="0" err="1" smtClean="0"/>
              <a:t>iostream.h</a:t>
            </a:r>
            <a:r>
              <a:rPr lang="en-US" sz="2100" b="1" dirty="0" smtClean="0"/>
              <a:t>&gt;</a:t>
            </a:r>
          </a:p>
          <a:p>
            <a:r>
              <a:rPr lang="en-US" sz="2100" b="1" dirty="0" err="1" smtClean="0"/>
              <a:t>int</a:t>
            </a:r>
            <a:r>
              <a:rPr lang="en-US" sz="2100" b="1" dirty="0" smtClean="0"/>
              <a:t> main()</a:t>
            </a:r>
          </a:p>
          <a:p>
            <a:r>
              <a:rPr lang="en-US" sz="2100" b="1" dirty="0" smtClean="0"/>
              <a:t>{</a:t>
            </a:r>
          </a:p>
          <a:p>
            <a:r>
              <a:rPr lang="en-US" sz="2100" b="1" dirty="0" smtClean="0"/>
              <a:t>	</a:t>
            </a:r>
            <a:r>
              <a:rPr lang="en-US" sz="2100" b="1" dirty="0" err="1" smtClean="0"/>
              <a:t>int</a:t>
            </a:r>
            <a:r>
              <a:rPr lang="en-US" sz="2100" b="1" dirty="0" smtClean="0"/>
              <a:t> z[3][4]={1,2,3,4,5,6,7,8,9,10,11,12};</a:t>
            </a:r>
          </a:p>
          <a:p>
            <a:r>
              <a:rPr lang="en-US" sz="2100" b="1" dirty="0" smtClean="0"/>
              <a:t>	</a:t>
            </a:r>
            <a:r>
              <a:rPr lang="en-US" sz="2100" b="1" dirty="0" err="1" smtClean="0"/>
              <a:t>int</a:t>
            </a:r>
            <a:r>
              <a:rPr lang="en-US" sz="2100" b="1" dirty="0" smtClean="0"/>
              <a:t> </a:t>
            </a:r>
            <a:r>
              <a:rPr lang="en-US" sz="2100" b="1" dirty="0" err="1" smtClean="0"/>
              <a:t>a,b</a:t>
            </a:r>
            <a:r>
              <a:rPr lang="en-US" sz="2100" b="1" dirty="0" smtClean="0"/>
              <a:t>;</a:t>
            </a:r>
          </a:p>
          <a:p>
            <a:r>
              <a:rPr lang="en-US" sz="2100" b="1" dirty="0" smtClean="0"/>
              <a:t>	for(a=0;a&lt;3;++a)</a:t>
            </a:r>
          </a:p>
          <a:p>
            <a:r>
              <a:rPr lang="en-US" sz="2100" b="1" dirty="0" smtClean="0"/>
              <a:t>	for(b=0;b&lt;4;++b)</a:t>
            </a:r>
          </a:p>
          <a:p>
            <a:r>
              <a:rPr lang="en-US" sz="2100" b="1" dirty="0" smtClean="0"/>
              <a:t>	if(z[a][b]%2==1)</a:t>
            </a:r>
          </a:p>
          <a:p>
            <a:r>
              <a:rPr lang="en-US" sz="2100" b="1" dirty="0" smtClean="0"/>
              <a:t>	z[a][b]--;</a:t>
            </a:r>
          </a:p>
          <a:p>
            <a:r>
              <a:rPr lang="en-US" sz="2100" b="1" dirty="0" smtClean="0"/>
              <a:t>	</a:t>
            </a:r>
          </a:p>
          <a:p>
            <a:r>
              <a:rPr lang="en-US" sz="2100" b="1" dirty="0" smtClean="0"/>
              <a:t>	for(a=0;a&lt;3;++a)</a:t>
            </a:r>
          </a:p>
          <a:p>
            <a:r>
              <a:rPr lang="en-US" sz="2100" b="1" dirty="0" smtClean="0"/>
              <a:t>	{</a:t>
            </a:r>
          </a:p>
          <a:p>
            <a:r>
              <a:rPr lang="en-US" sz="2100" b="1" dirty="0" smtClean="0"/>
              <a:t>		</a:t>
            </a:r>
            <a:r>
              <a:rPr lang="en-US" sz="2100" b="1" dirty="0" err="1" smtClean="0"/>
              <a:t>cout</a:t>
            </a:r>
            <a:r>
              <a:rPr lang="en-US" sz="2100" b="1" dirty="0" smtClean="0"/>
              <a:t>&lt;&lt;</a:t>
            </a:r>
            <a:r>
              <a:rPr lang="en-US" sz="2100" b="1" dirty="0" err="1" smtClean="0"/>
              <a:t>endl</a:t>
            </a:r>
            <a:r>
              <a:rPr lang="en-US" sz="2100" b="1" dirty="0" smtClean="0"/>
              <a:t>;</a:t>
            </a:r>
          </a:p>
          <a:p>
            <a:r>
              <a:rPr lang="en-US" sz="2100" b="1" dirty="0" smtClean="0"/>
              <a:t>		for(b=0;b&lt;4;++b)</a:t>
            </a:r>
          </a:p>
          <a:p>
            <a:r>
              <a:rPr lang="en-US" sz="2100" b="1" dirty="0" smtClean="0"/>
              <a:t>		</a:t>
            </a:r>
            <a:r>
              <a:rPr lang="en-US" sz="2100" b="1" dirty="0" err="1" smtClean="0"/>
              <a:t>cout</a:t>
            </a:r>
            <a:r>
              <a:rPr lang="en-US" sz="2100" b="1" dirty="0" smtClean="0"/>
              <a:t>&lt;&lt;z[a][b]&lt;&lt;"\t";</a:t>
            </a:r>
          </a:p>
          <a:p>
            <a:r>
              <a:rPr lang="en-US" sz="2100" b="1" dirty="0" smtClean="0"/>
              <a:t>	}</a:t>
            </a:r>
          </a:p>
          <a:p>
            <a:r>
              <a:rPr lang="en-US" sz="2100" b="1" dirty="0" smtClean="0"/>
              <a:t>}</a:t>
            </a:r>
            <a:endParaRPr lang="en-US" sz="2100" b="1" dirty="0"/>
          </a:p>
        </p:txBody>
      </p:sp>
      <p:pic>
        <p:nvPicPr>
          <p:cNvPr id="1026" name="Picture 2"/>
          <p:cNvPicPr>
            <a:picLocks noChangeAspect="1" noChangeArrowheads="1"/>
          </p:cNvPicPr>
          <p:nvPr/>
        </p:nvPicPr>
        <p:blipFill>
          <a:blip r:embed="rId2"/>
          <a:srcRect/>
          <a:stretch>
            <a:fillRect/>
          </a:stretch>
        </p:blipFill>
        <p:spPr bwMode="auto">
          <a:xfrm>
            <a:off x="4419600" y="2286000"/>
            <a:ext cx="4318000" cy="1828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19316"/>
            <a:ext cx="8610600" cy="1261884"/>
          </a:xfrm>
          <a:prstGeom prst="rect">
            <a:avLst/>
          </a:prstGeom>
          <a:noFill/>
        </p:spPr>
        <p:txBody>
          <a:bodyPr wrap="square" rtlCol="0">
            <a:spAutoFit/>
          </a:bodyPr>
          <a:lstStyle/>
          <a:p>
            <a:r>
              <a:rPr lang="en-US" sz="2200" b="1" dirty="0" smtClean="0"/>
              <a:t>Convert the following if else code into its equivalent switch case</a:t>
            </a:r>
          </a:p>
          <a:p>
            <a:endParaRPr lang="en-US" dirty="0" smtClean="0"/>
          </a:p>
          <a:p>
            <a:endParaRPr lang="en-US" dirty="0" smtClean="0"/>
          </a:p>
          <a:p>
            <a:endParaRPr lang="en-US" dirty="0"/>
          </a:p>
        </p:txBody>
      </p:sp>
      <p:sp>
        <p:nvSpPr>
          <p:cNvPr id="4" name="Rectangle 3"/>
          <p:cNvSpPr/>
          <p:nvPr/>
        </p:nvSpPr>
        <p:spPr>
          <a:xfrm>
            <a:off x="685800" y="1447800"/>
            <a:ext cx="40386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Char code;</a:t>
            </a:r>
          </a:p>
          <a:p>
            <a:r>
              <a:rPr lang="en-US" sz="2000" b="1" dirty="0" err="1" smtClean="0"/>
              <a:t>Cin</a:t>
            </a:r>
            <a:r>
              <a:rPr lang="en-US" sz="2000" b="1" dirty="0" smtClean="0"/>
              <a:t>&gt;&gt;code;</a:t>
            </a:r>
          </a:p>
          <a:p>
            <a:r>
              <a:rPr lang="en-US" sz="2000" b="1" dirty="0" smtClean="0"/>
              <a:t>If(code==‘A’)</a:t>
            </a:r>
          </a:p>
          <a:p>
            <a:r>
              <a:rPr lang="en-US" sz="2000" b="1" dirty="0" err="1" smtClean="0"/>
              <a:t>Cout</a:t>
            </a:r>
            <a:r>
              <a:rPr lang="en-US" sz="2000" b="1" dirty="0" smtClean="0"/>
              <a:t>&lt;&lt;“Accountant”;</a:t>
            </a:r>
          </a:p>
          <a:p>
            <a:r>
              <a:rPr lang="en-US" sz="2000" b="1" dirty="0" smtClean="0"/>
              <a:t>Else if (code==‘C’||code==‘G’)</a:t>
            </a:r>
          </a:p>
          <a:p>
            <a:r>
              <a:rPr lang="en-US" sz="2000" b="1" dirty="0" err="1" smtClean="0"/>
              <a:t>Cout</a:t>
            </a:r>
            <a:r>
              <a:rPr lang="en-US" sz="2000" b="1" dirty="0" smtClean="0"/>
              <a:t>&lt;&lt;“</a:t>
            </a:r>
            <a:r>
              <a:rPr lang="en-US" sz="2000" b="1" dirty="0" err="1" smtClean="0"/>
              <a:t>GradeIV</a:t>
            </a:r>
            <a:r>
              <a:rPr lang="en-US" sz="2000" b="1" dirty="0" smtClean="0"/>
              <a:t>”;</a:t>
            </a:r>
          </a:p>
          <a:p>
            <a:r>
              <a:rPr lang="en-US" sz="2000" b="1" dirty="0" smtClean="0"/>
              <a:t>Else if (code==‘F’)</a:t>
            </a:r>
          </a:p>
          <a:p>
            <a:r>
              <a:rPr lang="en-US" sz="2000" b="1" dirty="0" err="1" smtClean="0"/>
              <a:t>Cout</a:t>
            </a:r>
            <a:r>
              <a:rPr lang="en-US" sz="2000" b="1" dirty="0" smtClean="0"/>
              <a:t>&lt;&lt;“Financial Advisor”;</a:t>
            </a:r>
          </a:p>
          <a:p>
            <a:r>
              <a:rPr lang="en-US" sz="2000" b="1" dirty="0" smtClean="0"/>
              <a:t>Else </a:t>
            </a:r>
          </a:p>
          <a:p>
            <a:r>
              <a:rPr lang="en-US" sz="2000" b="1" dirty="0" err="1" smtClean="0"/>
              <a:t>Cout</a:t>
            </a:r>
            <a:r>
              <a:rPr lang="en-US" sz="2000" b="1" dirty="0" smtClean="0"/>
              <a:t>&lt;&lt;“Wrong code”;</a:t>
            </a:r>
          </a:p>
          <a:p>
            <a:endParaRPr lang="en-US" sz="2000" b="1" dirty="0"/>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228600"/>
            <a:ext cx="8001000" cy="3139321"/>
          </a:xfrm>
          <a:prstGeom prst="rect">
            <a:avLst/>
          </a:prstGeom>
        </p:spPr>
        <p:txBody>
          <a:bodyPr wrap="square">
            <a:spAutoFit/>
          </a:bodyPr>
          <a:lstStyle/>
          <a:p>
            <a:r>
              <a:rPr lang="en-US" b="1" dirty="0" smtClean="0"/>
              <a:t>Write a program in C++ to display the following pattern for N number of lines .</a:t>
            </a:r>
          </a:p>
          <a:p>
            <a:endParaRPr lang="en-US" b="1" dirty="0" smtClean="0"/>
          </a:p>
          <a:p>
            <a:endParaRPr lang="en-US" b="1" dirty="0" smtClean="0"/>
          </a:p>
          <a:p>
            <a:endParaRPr lang="en-US" b="1" dirty="0" smtClean="0"/>
          </a:p>
          <a:p>
            <a:r>
              <a:rPr lang="en-US" b="1" dirty="0" smtClean="0"/>
              <a:t>		*</a:t>
            </a:r>
          </a:p>
          <a:p>
            <a:r>
              <a:rPr lang="en-US" b="1" dirty="0" smtClean="0"/>
              <a:t>	          *     *    *</a:t>
            </a:r>
          </a:p>
          <a:p>
            <a:r>
              <a:rPr lang="en-US" b="1" dirty="0" smtClean="0"/>
              <a:t>	       *    *    *   *    *</a:t>
            </a:r>
          </a:p>
          <a:p>
            <a:r>
              <a:rPr lang="en-US" b="1" dirty="0" smtClean="0"/>
              <a:t>                   </a:t>
            </a:r>
          </a:p>
          <a:p>
            <a:endParaRPr lang="en-US" b="1" dirty="0" smtClean="0"/>
          </a:p>
          <a:p>
            <a:r>
              <a:rPr lang="en-US" b="1" dirty="0" smtClean="0"/>
              <a:t>The function should accept number 0f lines as its arguments </a:t>
            </a:r>
            <a:endParaRPr lang="en-US" b="1" dirty="0"/>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1"/>
            <a:ext cx="7696200" cy="4524315"/>
          </a:xfrm>
          <a:prstGeom prst="rect">
            <a:avLst/>
          </a:prstGeom>
          <a:noFill/>
        </p:spPr>
        <p:txBody>
          <a:bodyPr wrap="square" rtlCol="0">
            <a:spAutoFit/>
          </a:bodyPr>
          <a:lstStyle/>
          <a:p>
            <a:r>
              <a:rPr lang="en-US" b="1" dirty="0" smtClean="0"/>
              <a:t>#include&lt;</a:t>
            </a:r>
            <a:r>
              <a:rPr lang="en-US" b="1" dirty="0" err="1" smtClean="0"/>
              <a:t>iostream.h</a:t>
            </a:r>
            <a:r>
              <a:rPr lang="en-US" b="1" dirty="0" smtClean="0"/>
              <a:t>&gt;</a:t>
            </a:r>
          </a:p>
          <a:p>
            <a:r>
              <a:rPr lang="en-US" b="1" dirty="0" err="1" smtClean="0"/>
              <a:t>int</a:t>
            </a:r>
            <a:r>
              <a:rPr lang="en-US" b="1" dirty="0" smtClean="0"/>
              <a:t> main()</a:t>
            </a:r>
          </a:p>
          <a:p>
            <a:r>
              <a:rPr lang="en-US" b="1" dirty="0" smtClean="0"/>
              <a:t>{</a:t>
            </a:r>
          </a:p>
          <a:p>
            <a:r>
              <a:rPr lang="en-US" b="1" dirty="0" smtClean="0"/>
              <a:t>	</a:t>
            </a:r>
            <a:r>
              <a:rPr lang="en-US" b="1" dirty="0" err="1" smtClean="0"/>
              <a:t>int</a:t>
            </a:r>
            <a:r>
              <a:rPr lang="en-US" b="1" dirty="0" smtClean="0"/>
              <a:t> </a:t>
            </a:r>
            <a:r>
              <a:rPr lang="en-US" b="1" dirty="0" err="1" smtClean="0"/>
              <a:t>n,j,k,p</a:t>
            </a:r>
            <a:r>
              <a:rPr lang="en-US" b="1" dirty="0" smtClean="0"/>
              <a:t>;</a:t>
            </a:r>
          </a:p>
          <a:p>
            <a:r>
              <a:rPr lang="en-US" b="1" dirty="0" smtClean="0"/>
              <a:t>	</a:t>
            </a:r>
            <a:r>
              <a:rPr lang="en-US" b="1" dirty="0" err="1" smtClean="0"/>
              <a:t>cout</a:t>
            </a:r>
            <a:r>
              <a:rPr lang="en-US" b="1" dirty="0" smtClean="0"/>
              <a:t>&lt;&lt;"enter n"&lt;&lt;</a:t>
            </a:r>
            <a:r>
              <a:rPr lang="en-US" b="1" dirty="0" err="1" smtClean="0"/>
              <a:t>endl</a:t>
            </a:r>
            <a:r>
              <a:rPr lang="en-US" b="1" dirty="0" smtClean="0"/>
              <a:t>;</a:t>
            </a:r>
          </a:p>
          <a:p>
            <a:r>
              <a:rPr lang="en-US" b="1" dirty="0" smtClean="0"/>
              <a:t>	</a:t>
            </a:r>
            <a:r>
              <a:rPr lang="en-US" b="1" dirty="0" err="1" smtClean="0"/>
              <a:t>cin</a:t>
            </a:r>
            <a:r>
              <a:rPr lang="en-US" b="1" dirty="0" smtClean="0"/>
              <a:t>&gt;&gt;n;</a:t>
            </a:r>
          </a:p>
          <a:p>
            <a:r>
              <a:rPr lang="en-US" b="1" dirty="0" smtClean="0"/>
              <a:t>	for(</a:t>
            </a:r>
            <a:r>
              <a:rPr lang="en-US" b="1" dirty="0" err="1" smtClean="0"/>
              <a:t>int</a:t>
            </a:r>
            <a:r>
              <a:rPr lang="en-US" b="1" dirty="0" smtClean="0"/>
              <a:t> </a:t>
            </a:r>
            <a:r>
              <a:rPr lang="en-US" b="1" dirty="0" err="1" smtClean="0"/>
              <a:t>i</a:t>
            </a:r>
            <a:r>
              <a:rPr lang="en-US" b="1" dirty="0" smtClean="0"/>
              <a:t>=1;i&lt;=</a:t>
            </a:r>
            <a:r>
              <a:rPr lang="en-US" b="1" dirty="0" err="1" smtClean="0"/>
              <a:t>n;i</a:t>
            </a:r>
            <a:r>
              <a:rPr lang="en-US" b="1" dirty="0" smtClean="0"/>
              <a:t>++)</a:t>
            </a:r>
          </a:p>
          <a:p>
            <a:r>
              <a:rPr lang="en-US" b="1" dirty="0" smtClean="0"/>
              <a:t>	{</a:t>
            </a:r>
          </a:p>
          <a:p>
            <a:r>
              <a:rPr lang="en-US" b="1" dirty="0" smtClean="0"/>
              <a:t>		for( j=</a:t>
            </a:r>
            <a:r>
              <a:rPr lang="en-US" b="1" dirty="0" err="1" smtClean="0"/>
              <a:t>i;j</a:t>
            </a:r>
            <a:r>
              <a:rPr lang="en-US" b="1" dirty="0" smtClean="0"/>
              <a:t>&lt;=</a:t>
            </a:r>
            <a:r>
              <a:rPr lang="en-US" b="1" dirty="0" err="1" smtClean="0"/>
              <a:t>n;j</a:t>
            </a:r>
            <a:r>
              <a:rPr lang="en-US" b="1" dirty="0" smtClean="0"/>
              <a:t>++)</a:t>
            </a:r>
          </a:p>
          <a:p>
            <a:r>
              <a:rPr lang="en-US" b="1" dirty="0" smtClean="0"/>
              <a:t>		</a:t>
            </a:r>
            <a:r>
              <a:rPr lang="en-US" b="1" dirty="0" err="1" smtClean="0"/>
              <a:t>cout</a:t>
            </a:r>
            <a:r>
              <a:rPr lang="en-US" b="1" dirty="0" smtClean="0"/>
              <a:t>&lt;&lt;" ";</a:t>
            </a:r>
          </a:p>
          <a:p>
            <a:r>
              <a:rPr lang="en-US" b="1" dirty="0" smtClean="0"/>
              <a:t>		for( k=</a:t>
            </a:r>
            <a:r>
              <a:rPr lang="en-US" b="1" dirty="0" err="1" smtClean="0"/>
              <a:t>i;k</a:t>
            </a:r>
            <a:r>
              <a:rPr lang="en-US" b="1" dirty="0" smtClean="0"/>
              <a:t>&lt;=2*i-1;k++)</a:t>
            </a:r>
          </a:p>
          <a:p>
            <a:r>
              <a:rPr lang="en-US" b="1" dirty="0" smtClean="0"/>
              <a:t>		</a:t>
            </a:r>
            <a:r>
              <a:rPr lang="en-US" b="1" dirty="0" err="1" smtClean="0"/>
              <a:t>cout</a:t>
            </a:r>
            <a:r>
              <a:rPr lang="en-US" b="1" dirty="0" smtClean="0"/>
              <a:t>&lt;&lt;"* ";</a:t>
            </a:r>
          </a:p>
          <a:p>
            <a:r>
              <a:rPr lang="en-US" b="1" dirty="0" smtClean="0"/>
              <a:t>		</a:t>
            </a:r>
          </a:p>
          <a:p>
            <a:r>
              <a:rPr lang="en-US" b="1" dirty="0" smtClean="0"/>
              <a:t>		</a:t>
            </a:r>
            <a:r>
              <a:rPr lang="en-US" b="1" dirty="0" err="1" smtClean="0"/>
              <a:t>cout</a:t>
            </a:r>
            <a:r>
              <a:rPr lang="en-US" b="1" dirty="0" smtClean="0"/>
              <a:t>&lt;&lt;</a:t>
            </a:r>
            <a:r>
              <a:rPr lang="en-US" b="1" dirty="0" err="1" smtClean="0"/>
              <a:t>endl</a:t>
            </a:r>
            <a:r>
              <a:rPr lang="en-US" b="1" dirty="0" smtClean="0"/>
              <a:t>;</a:t>
            </a:r>
          </a:p>
          <a:p>
            <a:r>
              <a:rPr lang="en-US" b="1" dirty="0" smtClean="0"/>
              <a:t>	}</a:t>
            </a:r>
          </a:p>
          <a:p>
            <a:r>
              <a:rPr lang="en-US" b="1" dirty="0" smtClean="0"/>
              <a:t>}</a:t>
            </a:r>
            <a:endParaRPr lang="en-US" b="1" dirty="0"/>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153400" cy="2308324"/>
          </a:xfrm>
          <a:prstGeom prst="rect">
            <a:avLst/>
          </a:prstGeom>
          <a:noFill/>
        </p:spPr>
        <p:txBody>
          <a:bodyPr wrap="square" rtlCol="0">
            <a:spAutoFit/>
          </a:bodyPr>
          <a:lstStyle/>
          <a:p>
            <a:r>
              <a:rPr lang="en-IN" dirty="0" smtClean="0"/>
              <a:t>Write a user defined function named pattern() which accepts an integer number as parameter which represents the total number of lines to be generated to display a pattern.</a:t>
            </a:r>
          </a:p>
          <a:p>
            <a:endParaRPr lang="en-IN" dirty="0"/>
          </a:p>
          <a:p>
            <a:endParaRPr lang="en-IN" dirty="0" smtClean="0"/>
          </a:p>
          <a:p>
            <a:r>
              <a:rPr lang="en-IN" dirty="0" err="1" smtClean="0"/>
              <a:t>Eg</a:t>
            </a:r>
            <a:r>
              <a:rPr lang="en-IN" dirty="0" smtClean="0"/>
              <a:t> if n=4</a:t>
            </a:r>
          </a:p>
          <a:p>
            <a:endParaRPr lang="en-IN" dirty="0"/>
          </a:p>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111736244"/>
              </p:ext>
            </p:extLst>
          </p:nvPr>
        </p:nvGraphicFramePr>
        <p:xfrm>
          <a:off x="1562100" y="3352800"/>
          <a:ext cx="6095999" cy="148336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r>
                        <a:rPr lang="en-IN" dirty="0" smtClean="0"/>
                        <a:t>*</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0"/>
                  </a:ext>
                </a:extLst>
              </a:tr>
              <a:tr h="370840">
                <a:tc>
                  <a:txBody>
                    <a:bodyPr/>
                    <a:lstStyle/>
                    <a:p>
                      <a:r>
                        <a:rPr lang="en-IN" dirty="0" smtClean="0"/>
                        <a:t>*</a:t>
                      </a:r>
                      <a:endParaRPr lang="en-IN" dirty="0"/>
                    </a:p>
                  </a:txBody>
                  <a:tcPr/>
                </a:tc>
                <a:tc>
                  <a:txBody>
                    <a:bodyPr/>
                    <a:lstStyle/>
                    <a:p>
                      <a:endParaRPr lang="en-IN" dirty="0"/>
                    </a:p>
                  </a:txBody>
                  <a:tcPr/>
                </a:tc>
                <a:tc>
                  <a:txBody>
                    <a:bodyPr/>
                    <a:lstStyle/>
                    <a:p>
                      <a:r>
                        <a:rPr lang="en-IN" dirty="0" smtClean="0"/>
                        <a:t>*</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1"/>
                  </a:ext>
                </a:extLst>
              </a:tr>
              <a:tr h="370840">
                <a:tc>
                  <a:txBody>
                    <a:bodyPr/>
                    <a:lstStyle/>
                    <a:p>
                      <a:r>
                        <a:rPr lang="en-IN" dirty="0" smtClean="0"/>
                        <a:t>*</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2"/>
                  </a:ext>
                </a:extLst>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1044037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62000"/>
            <a:ext cx="6781800" cy="3970318"/>
          </a:xfrm>
          <a:prstGeom prst="rect">
            <a:avLst/>
          </a:prstGeom>
          <a:noFill/>
        </p:spPr>
        <p:txBody>
          <a:bodyPr wrap="square" rtlCol="0">
            <a:spAutoFit/>
          </a:bodyPr>
          <a:lstStyle/>
          <a:p>
            <a:r>
              <a:rPr lang="en-IN" dirty="0" smtClean="0"/>
              <a:t>Void pattern(</a:t>
            </a:r>
            <a:r>
              <a:rPr lang="en-IN" dirty="0" err="1" smtClean="0"/>
              <a:t>int</a:t>
            </a:r>
            <a:r>
              <a:rPr lang="en-IN" dirty="0" smtClean="0"/>
              <a:t> n)</a:t>
            </a:r>
          </a:p>
          <a:p>
            <a:r>
              <a:rPr lang="en-IN" dirty="0" smtClean="0"/>
              <a:t>{</a:t>
            </a:r>
          </a:p>
          <a:p>
            <a:r>
              <a:rPr lang="en-IN" dirty="0" smtClean="0"/>
              <a:t>           </a:t>
            </a:r>
            <a:r>
              <a:rPr lang="en-IN" dirty="0" err="1" smtClean="0"/>
              <a:t>int</a:t>
            </a:r>
            <a:r>
              <a:rPr lang="en-IN" dirty="0" smtClean="0"/>
              <a:t> </a:t>
            </a:r>
            <a:r>
              <a:rPr lang="en-IN" dirty="0" err="1" smtClean="0"/>
              <a:t>I,j</a:t>
            </a:r>
            <a:r>
              <a:rPr lang="en-IN" dirty="0" smtClean="0"/>
              <a:t>;</a:t>
            </a:r>
          </a:p>
          <a:p>
            <a:r>
              <a:rPr lang="en-IN" dirty="0"/>
              <a:t> </a:t>
            </a:r>
            <a:r>
              <a:rPr lang="en-IN" dirty="0" smtClean="0"/>
              <a:t>          for(i=1;i&lt;=</a:t>
            </a:r>
            <a:r>
              <a:rPr lang="en-IN" dirty="0" err="1" smtClean="0"/>
              <a:t>n;i</a:t>
            </a:r>
            <a:r>
              <a:rPr lang="en-IN" dirty="0" smtClean="0"/>
              <a:t>++)</a:t>
            </a:r>
          </a:p>
          <a:p>
            <a:r>
              <a:rPr lang="en-IN" dirty="0" smtClean="0"/>
              <a:t>           {</a:t>
            </a:r>
          </a:p>
          <a:p>
            <a:r>
              <a:rPr lang="en-IN" dirty="0"/>
              <a:t> </a:t>
            </a:r>
            <a:r>
              <a:rPr lang="en-IN" dirty="0" smtClean="0"/>
              <a:t>                      for(j=1;j&lt;=2*i-1;j++)</a:t>
            </a:r>
          </a:p>
          <a:p>
            <a:r>
              <a:rPr lang="en-IN" dirty="0"/>
              <a:t>	</a:t>
            </a:r>
            <a:r>
              <a:rPr lang="en-IN" dirty="0" smtClean="0"/>
              <a:t>        if(j==1||j==2*i-1||i==n)</a:t>
            </a:r>
          </a:p>
          <a:p>
            <a:r>
              <a:rPr lang="en-IN" dirty="0"/>
              <a:t> </a:t>
            </a:r>
            <a:r>
              <a:rPr lang="en-IN" dirty="0" smtClean="0"/>
              <a:t>                       </a:t>
            </a:r>
            <a:r>
              <a:rPr lang="en-IN" dirty="0" err="1" smtClean="0"/>
              <a:t>cout</a:t>
            </a:r>
            <a:r>
              <a:rPr lang="en-IN" dirty="0" smtClean="0"/>
              <a:t>&lt;&lt;“*”;</a:t>
            </a:r>
          </a:p>
          <a:p>
            <a:r>
              <a:rPr lang="en-IN" dirty="0"/>
              <a:t>	</a:t>
            </a:r>
            <a:r>
              <a:rPr lang="en-IN" dirty="0" smtClean="0"/>
              <a:t>        else</a:t>
            </a:r>
          </a:p>
          <a:p>
            <a:r>
              <a:rPr lang="en-IN" dirty="0"/>
              <a:t> </a:t>
            </a:r>
            <a:r>
              <a:rPr lang="en-IN" dirty="0" smtClean="0"/>
              <a:t>                        </a:t>
            </a:r>
            <a:r>
              <a:rPr lang="en-IN" dirty="0" err="1" smtClean="0"/>
              <a:t>cout</a:t>
            </a:r>
            <a:r>
              <a:rPr lang="en-IN" dirty="0" smtClean="0"/>
              <a:t>&lt;&lt;“ ”;</a:t>
            </a:r>
          </a:p>
          <a:p>
            <a:r>
              <a:rPr lang="en-IN" dirty="0"/>
              <a:t>	 </a:t>
            </a:r>
            <a:r>
              <a:rPr lang="en-IN" dirty="0" smtClean="0"/>
              <a:t>        </a:t>
            </a:r>
            <a:r>
              <a:rPr lang="en-IN" dirty="0" err="1" smtClean="0"/>
              <a:t>cout</a:t>
            </a:r>
            <a:r>
              <a:rPr lang="en-IN" dirty="0" smtClean="0"/>
              <a:t>&lt;&lt;</a:t>
            </a:r>
            <a:r>
              <a:rPr lang="en-IN" dirty="0" err="1" smtClean="0"/>
              <a:t>endl</a:t>
            </a:r>
            <a:r>
              <a:rPr lang="en-IN" dirty="0" smtClean="0"/>
              <a:t>;</a:t>
            </a:r>
          </a:p>
          <a:p>
            <a:r>
              <a:rPr lang="en-IN" dirty="0"/>
              <a:t> </a:t>
            </a:r>
            <a:r>
              <a:rPr lang="en-IN" dirty="0" smtClean="0"/>
              <a:t>        }</a:t>
            </a:r>
          </a:p>
          <a:p>
            <a:r>
              <a:rPr lang="en-IN"/>
              <a:t>}</a:t>
            </a:r>
          </a:p>
          <a:p>
            <a:endParaRPr lang="en-IN" dirty="0"/>
          </a:p>
        </p:txBody>
      </p:sp>
    </p:spTree>
    <p:extLst>
      <p:ext uri="{BB962C8B-B14F-4D97-AF65-F5344CB8AC3E}">
        <p14:creationId xmlns:p14="http://schemas.microsoft.com/office/powerpoint/2010/main" val="2157369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dirty="0" smtClean="0"/>
              <a:t>Float average;</a:t>
            </a:r>
          </a:p>
          <a:p>
            <a:r>
              <a:rPr lang="en-US" dirty="0" smtClean="0"/>
              <a:t>Average = sum/I;</a:t>
            </a:r>
          </a:p>
          <a:p>
            <a:endParaRPr lang="en-US" dirty="0" smtClean="0"/>
          </a:p>
          <a:p>
            <a:r>
              <a:rPr lang="en-US" dirty="0" smtClean="0"/>
              <a:t>The two statements can be combined into a single statement</a:t>
            </a:r>
          </a:p>
          <a:p>
            <a:endParaRPr lang="en-US" dirty="0" smtClean="0"/>
          </a:p>
          <a:p>
            <a:r>
              <a:rPr lang="en-US" dirty="0" smtClean="0"/>
              <a:t>Float average=sum/I;</a:t>
            </a:r>
          </a:p>
          <a:p>
            <a:endParaRPr lang="en-US" dirty="0" smtClean="0"/>
          </a:p>
          <a:p>
            <a:endParaRPr lang="en-US" dirty="0"/>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8229600" cy="5909310"/>
          </a:xfrm>
          <a:prstGeom prst="rect">
            <a:avLst/>
          </a:prstGeom>
          <a:noFill/>
        </p:spPr>
        <p:txBody>
          <a:bodyPr wrap="square" rtlCol="0">
            <a:spAutoFit/>
          </a:bodyPr>
          <a:lstStyle/>
          <a:p>
            <a:r>
              <a:rPr lang="en-US" sz="2400" b="1" dirty="0" smtClean="0"/>
              <a:t>Switch(code)</a:t>
            </a:r>
          </a:p>
          <a:p>
            <a:r>
              <a:rPr lang="en-US" sz="2400" b="1" dirty="0" smtClean="0"/>
              <a:t>{</a:t>
            </a:r>
          </a:p>
          <a:p>
            <a:r>
              <a:rPr lang="en-US" sz="2400" b="1" dirty="0" smtClean="0"/>
              <a:t>	</a:t>
            </a:r>
            <a:r>
              <a:rPr lang="en-US" sz="2400" b="1" dirty="0" err="1" smtClean="0"/>
              <a:t>case’A</a:t>
            </a:r>
            <a:r>
              <a:rPr lang="en-US" sz="2400" b="1" dirty="0" smtClean="0"/>
              <a:t>’:</a:t>
            </a:r>
          </a:p>
          <a:p>
            <a:r>
              <a:rPr lang="en-US" sz="2400" b="1" dirty="0" smtClean="0"/>
              <a:t>	</a:t>
            </a:r>
            <a:r>
              <a:rPr lang="en-US" sz="2400" b="1" dirty="0" err="1" smtClean="0"/>
              <a:t>cout</a:t>
            </a:r>
            <a:r>
              <a:rPr lang="en-US" sz="2400" b="1" dirty="0" smtClean="0"/>
              <a:t>&lt;&lt;“Accountant”;</a:t>
            </a:r>
          </a:p>
          <a:p>
            <a:r>
              <a:rPr lang="en-US" sz="2400" b="1" dirty="0" smtClean="0"/>
              <a:t>	break;</a:t>
            </a:r>
          </a:p>
          <a:p>
            <a:r>
              <a:rPr lang="en-US" sz="2400" b="1" dirty="0" smtClean="0"/>
              <a:t>	case ‘C’:</a:t>
            </a:r>
          </a:p>
          <a:p>
            <a:r>
              <a:rPr lang="en-US" sz="2400" b="1" dirty="0" smtClean="0"/>
              <a:t>	case ‘G’:</a:t>
            </a:r>
          </a:p>
          <a:p>
            <a:r>
              <a:rPr lang="en-US" sz="2400" b="1" dirty="0" smtClean="0"/>
              <a:t>	</a:t>
            </a:r>
            <a:r>
              <a:rPr lang="en-US" sz="2400" b="1" dirty="0" err="1" smtClean="0"/>
              <a:t>cout</a:t>
            </a:r>
            <a:r>
              <a:rPr lang="en-US" sz="2400" b="1" dirty="0" smtClean="0"/>
              <a:t>&lt;&lt;“Grade IV”;</a:t>
            </a:r>
          </a:p>
          <a:p>
            <a:r>
              <a:rPr lang="en-US" sz="2400" b="1" dirty="0" smtClean="0"/>
              <a:t>	Break;</a:t>
            </a:r>
          </a:p>
          <a:p>
            <a:r>
              <a:rPr lang="en-US" sz="2400" b="1" dirty="0" smtClean="0"/>
              <a:t>	</a:t>
            </a:r>
            <a:r>
              <a:rPr lang="en-US" sz="2400" b="1" dirty="0" err="1" smtClean="0"/>
              <a:t>case’F</a:t>
            </a:r>
            <a:r>
              <a:rPr lang="en-US" sz="2400" b="1" dirty="0" smtClean="0"/>
              <a:t>’:</a:t>
            </a:r>
          </a:p>
          <a:p>
            <a:r>
              <a:rPr lang="en-US" sz="2400" b="1" dirty="0" smtClean="0"/>
              <a:t>	</a:t>
            </a:r>
            <a:r>
              <a:rPr lang="en-US" sz="2400" b="1" dirty="0" err="1" smtClean="0"/>
              <a:t>cout</a:t>
            </a:r>
            <a:r>
              <a:rPr lang="en-US" sz="2400" b="1" dirty="0" smtClean="0"/>
              <a:t>&lt;&lt;“Financial Advisor”;</a:t>
            </a:r>
          </a:p>
          <a:p>
            <a:r>
              <a:rPr lang="en-US" sz="2400" b="1" dirty="0" smtClean="0"/>
              <a:t>	break;</a:t>
            </a:r>
          </a:p>
          <a:p>
            <a:r>
              <a:rPr lang="en-US" sz="2400" b="1" dirty="0" smtClean="0"/>
              <a:t>	default:</a:t>
            </a:r>
          </a:p>
          <a:p>
            <a:r>
              <a:rPr lang="en-US" sz="2400" b="1" dirty="0" smtClean="0"/>
              <a:t>	</a:t>
            </a:r>
            <a:r>
              <a:rPr lang="en-US" sz="2400" b="1" dirty="0" err="1" smtClean="0"/>
              <a:t>cout</a:t>
            </a:r>
            <a:r>
              <a:rPr lang="en-US" sz="2400" b="1" dirty="0" smtClean="0"/>
              <a:t>&lt;&lt;“Wrong Choice”;</a:t>
            </a:r>
          </a:p>
          <a:p>
            <a:r>
              <a:rPr lang="en-US" sz="2400" b="1" dirty="0" smtClean="0"/>
              <a:t>}</a:t>
            </a:r>
          </a:p>
          <a:p>
            <a:r>
              <a:rPr lang="en-US" dirty="0" smtClean="0"/>
              <a:t>	</a:t>
            </a:r>
            <a:endParaRPr lang="en-US" dirty="0"/>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8077200" cy="3139321"/>
          </a:xfrm>
          <a:prstGeom prst="rect">
            <a:avLst/>
          </a:prstGeom>
          <a:noFill/>
        </p:spPr>
        <p:txBody>
          <a:bodyPr wrap="square" rtlCol="0">
            <a:spAutoFit/>
          </a:bodyPr>
          <a:lstStyle/>
          <a:p>
            <a:r>
              <a:rPr lang="en-US" b="1" dirty="0" smtClean="0"/>
              <a:t>Write a user defined function in C++ to display the following pattern for N number of lines .</a:t>
            </a:r>
          </a:p>
          <a:p>
            <a:endParaRPr lang="en-US" b="1" dirty="0" smtClean="0"/>
          </a:p>
          <a:p>
            <a:endParaRPr lang="en-US" b="1" dirty="0" smtClean="0"/>
          </a:p>
          <a:p>
            <a:endParaRPr lang="en-US" b="1" dirty="0" smtClean="0"/>
          </a:p>
          <a:p>
            <a:r>
              <a:rPr lang="en-US" b="1" dirty="0" smtClean="0"/>
              <a:t>		1</a:t>
            </a:r>
          </a:p>
          <a:p>
            <a:r>
              <a:rPr lang="en-US" b="1" dirty="0" smtClean="0"/>
              <a:t>	           2   3   2</a:t>
            </a:r>
          </a:p>
          <a:p>
            <a:r>
              <a:rPr lang="en-US" b="1" dirty="0" smtClean="0"/>
              <a:t>	       3  4   5    4  3</a:t>
            </a:r>
          </a:p>
          <a:p>
            <a:r>
              <a:rPr lang="en-US" b="1" dirty="0" smtClean="0"/>
              <a:t>                   4  5   6   7    6  5  4</a:t>
            </a:r>
          </a:p>
          <a:p>
            <a:endParaRPr lang="en-US" b="1" dirty="0" smtClean="0"/>
          </a:p>
          <a:p>
            <a:r>
              <a:rPr lang="en-US" b="1" dirty="0" smtClean="0"/>
              <a:t>The function should accept number 0f lines as its arguments </a:t>
            </a:r>
            <a:endParaRPr lang="en-US" b="1" dirty="0"/>
          </a:p>
        </p:txBody>
      </p:sp>
      <p:sp>
        <p:nvSpPr>
          <p:cNvPr id="3" name="Rectangle 2"/>
          <p:cNvSpPr/>
          <p:nvPr/>
        </p:nvSpPr>
        <p:spPr>
          <a:xfrm>
            <a:off x="4495800" y="4419600"/>
            <a:ext cx="3962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Prelims 2016</a:t>
            </a:r>
            <a:endParaRPr lang="en-US" dirty="0"/>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981200"/>
            <a:ext cx="67056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latin typeface="Adobe Heiti Std R" pitchFamily="34" charset="-128"/>
                <a:ea typeface="Adobe Heiti Std R" pitchFamily="34" charset="-128"/>
              </a:rPr>
              <a:t>1234</a:t>
            </a:r>
            <a:br>
              <a:rPr lang="en-US" sz="4400" dirty="0" smtClean="0">
                <a:latin typeface="Adobe Heiti Std R" pitchFamily="34" charset="-128"/>
                <a:ea typeface="Adobe Heiti Std R" pitchFamily="34" charset="-128"/>
              </a:rPr>
            </a:br>
            <a:r>
              <a:rPr lang="en-US" sz="4400" dirty="0" smtClean="0">
                <a:latin typeface="Adobe Heiti Std R" pitchFamily="34" charset="-128"/>
                <a:ea typeface="Adobe Heiti Std R" pitchFamily="34" charset="-128"/>
              </a:rPr>
              <a:t>5678</a:t>
            </a:r>
            <a:br>
              <a:rPr lang="en-US" sz="4400" dirty="0" smtClean="0">
                <a:latin typeface="Adobe Heiti Std R" pitchFamily="34" charset="-128"/>
                <a:ea typeface="Adobe Heiti Std R" pitchFamily="34" charset="-128"/>
              </a:rPr>
            </a:br>
            <a:r>
              <a:rPr lang="en-US" sz="4400" dirty="0" smtClean="0">
                <a:latin typeface="Adobe Heiti Std R" pitchFamily="34" charset="-128"/>
                <a:ea typeface="Adobe Heiti Std R" pitchFamily="34" charset="-128"/>
              </a:rPr>
              <a:t>9012</a:t>
            </a:r>
            <a:br>
              <a:rPr lang="en-US" sz="4400" dirty="0" smtClean="0">
                <a:latin typeface="Adobe Heiti Std R" pitchFamily="34" charset="-128"/>
                <a:ea typeface="Adobe Heiti Std R" pitchFamily="34" charset="-128"/>
              </a:rPr>
            </a:br>
            <a:r>
              <a:rPr lang="en-US" sz="4400" dirty="0" smtClean="0">
                <a:latin typeface="Adobe Heiti Std R" pitchFamily="34" charset="-128"/>
                <a:ea typeface="Adobe Heiti Std R" pitchFamily="34" charset="-128"/>
              </a:rPr>
              <a:t>3456</a:t>
            </a:r>
            <a:br>
              <a:rPr lang="en-US" sz="4400" dirty="0" smtClean="0">
                <a:latin typeface="Adobe Heiti Std R" pitchFamily="34" charset="-128"/>
                <a:ea typeface="Adobe Heiti Std R" pitchFamily="34" charset="-128"/>
              </a:rPr>
            </a:br>
            <a:endParaRPr lang="en-US" sz="4400" dirty="0">
              <a:latin typeface="Adobe Heiti Std R" pitchFamily="34" charset="-128"/>
              <a:ea typeface="Adobe Heiti Std R" pitchFamily="34" charset="-128"/>
            </a:endParaRPr>
          </a:p>
        </p:txBody>
      </p:sp>
      <p:sp>
        <p:nvSpPr>
          <p:cNvPr id="3" name="TextBox 2"/>
          <p:cNvSpPr txBox="1"/>
          <p:nvPr/>
        </p:nvSpPr>
        <p:spPr>
          <a:xfrm>
            <a:off x="990600" y="914400"/>
            <a:ext cx="6324600" cy="369332"/>
          </a:xfrm>
          <a:prstGeom prst="rect">
            <a:avLst/>
          </a:prstGeom>
          <a:noFill/>
        </p:spPr>
        <p:txBody>
          <a:bodyPr wrap="square" rtlCol="0">
            <a:spAutoFit/>
          </a:bodyPr>
          <a:lstStyle/>
          <a:p>
            <a:r>
              <a:rPr lang="en-US" b="1" dirty="0" smtClean="0"/>
              <a:t>Generate the following pattern in C++</a:t>
            </a:r>
            <a:endParaRPr lang="en-US" b="1" dirty="0"/>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12845"/>
            <a:ext cx="9296400" cy="5632311"/>
          </a:xfrm>
          <a:prstGeom prst="rect">
            <a:avLst/>
          </a:prstGeom>
        </p:spPr>
        <p:txBody>
          <a:bodyPr wrap="square">
            <a:spAutoFit/>
          </a:bodyPr>
          <a:lstStyle/>
          <a:p>
            <a:r>
              <a:rPr lang="en-US" b="1" dirty="0" smtClean="0"/>
              <a:t>#include&lt;</a:t>
            </a:r>
            <a:r>
              <a:rPr lang="en-US" b="1" dirty="0" err="1" smtClean="0"/>
              <a:t>iostream.h</a:t>
            </a:r>
            <a:r>
              <a:rPr lang="en-US" b="1" dirty="0" smtClean="0"/>
              <a:t>&gt;</a:t>
            </a:r>
            <a:br>
              <a:rPr lang="en-US" b="1" dirty="0" smtClean="0"/>
            </a:br>
            <a:r>
              <a:rPr lang="en-US" b="1" dirty="0" err="1" smtClean="0"/>
              <a:t>int</a:t>
            </a:r>
            <a:r>
              <a:rPr lang="en-US" b="1" dirty="0" smtClean="0"/>
              <a:t>  main()</a:t>
            </a:r>
            <a:br>
              <a:rPr lang="en-US" b="1" dirty="0" smtClean="0"/>
            </a:br>
            <a:r>
              <a:rPr lang="en-US" b="1" dirty="0" smtClean="0"/>
              <a:t>{</a:t>
            </a:r>
            <a:br>
              <a:rPr lang="en-US" b="1" dirty="0" smtClean="0"/>
            </a:br>
            <a:r>
              <a:rPr lang="en-US" b="1" dirty="0" smtClean="0"/>
              <a:t>	</a:t>
            </a:r>
            <a:r>
              <a:rPr lang="en-US" b="1" dirty="0" err="1" smtClean="0"/>
              <a:t>int</a:t>
            </a:r>
            <a:r>
              <a:rPr lang="en-US" b="1" dirty="0" smtClean="0"/>
              <a:t> </a:t>
            </a:r>
            <a:r>
              <a:rPr lang="en-US" b="1" dirty="0" err="1" smtClean="0"/>
              <a:t>n,i,j,a</a:t>
            </a:r>
            <a:r>
              <a:rPr lang="en-US" b="1" dirty="0" smtClean="0"/>
              <a:t>=1;</a:t>
            </a:r>
            <a:br>
              <a:rPr lang="en-US" b="1" dirty="0" smtClean="0"/>
            </a:br>
            <a:r>
              <a:rPr lang="en-US" b="1" dirty="0" smtClean="0"/>
              <a:t>	</a:t>
            </a:r>
            <a:r>
              <a:rPr lang="en-US" b="1" dirty="0" err="1" smtClean="0"/>
              <a:t>cout</a:t>
            </a:r>
            <a:r>
              <a:rPr lang="en-US" b="1" dirty="0" smtClean="0"/>
              <a:t>&lt;&lt;"Enter the number of rows : ";</a:t>
            </a:r>
            <a:br>
              <a:rPr lang="en-US" b="1" dirty="0" smtClean="0"/>
            </a:br>
            <a:r>
              <a:rPr lang="en-US" b="1" dirty="0" smtClean="0"/>
              <a:t>	</a:t>
            </a:r>
            <a:r>
              <a:rPr lang="en-US" b="1" dirty="0" err="1" smtClean="0"/>
              <a:t>cin</a:t>
            </a:r>
            <a:r>
              <a:rPr lang="en-US" b="1" dirty="0" smtClean="0"/>
              <a:t>&gt;&gt;n;</a:t>
            </a:r>
            <a:br>
              <a:rPr lang="en-US" b="1" dirty="0" smtClean="0"/>
            </a:br>
            <a:r>
              <a:rPr lang="en-US" b="1" dirty="0" smtClean="0"/>
              <a:t>	</a:t>
            </a:r>
            <a:r>
              <a:rPr lang="en-US" b="1" dirty="0" err="1" smtClean="0"/>
              <a:t>cout</a:t>
            </a:r>
            <a:r>
              <a:rPr lang="en-US" b="1" dirty="0" smtClean="0"/>
              <a:t>&lt;&lt;"The number pattern is : \n";</a:t>
            </a:r>
            <a:br>
              <a:rPr lang="en-US" b="1" dirty="0" smtClean="0"/>
            </a:br>
            <a:r>
              <a:rPr lang="en-US" b="1" dirty="0" smtClean="0"/>
              <a:t>	for(</a:t>
            </a:r>
            <a:r>
              <a:rPr lang="en-US" b="1" dirty="0" err="1" smtClean="0"/>
              <a:t>i</a:t>
            </a:r>
            <a:r>
              <a:rPr lang="en-US" b="1" dirty="0" smtClean="0"/>
              <a:t>=1; </a:t>
            </a:r>
            <a:r>
              <a:rPr lang="en-US" b="1" dirty="0" err="1" smtClean="0"/>
              <a:t>i</a:t>
            </a:r>
            <a:r>
              <a:rPr lang="en-US" b="1" dirty="0" smtClean="0"/>
              <a:t>&lt;=n; </a:t>
            </a:r>
            <a:r>
              <a:rPr lang="en-US" b="1" dirty="0" err="1" smtClean="0"/>
              <a:t>i</a:t>
            </a:r>
            <a:r>
              <a:rPr lang="en-US" b="1" dirty="0" smtClean="0"/>
              <a:t>++)</a:t>
            </a:r>
            <a:br>
              <a:rPr lang="en-US" b="1" dirty="0" smtClean="0"/>
            </a:br>
            <a:r>
              <a:rPr lang="en-US" b="1" dirty="0" smtClean="0"/>
              <a:t>	{</a:t>
            </a:r>
            <a:br>
              <a:rPr lang="en-US" b="1" dirty="0" smtClean="0"/>
            </a:br>
            <a:r>
              <a:rPr lang="en-US" b="1" dirty="0" smtClean="0"/>
              <a:t>		for(j=1; j&lt;=4; j++)</a:t>
            </a:r>
            <a:br>
              <a:rPr lang="en-US" b="1" dirty="0" smtClean="0"/>
            </a:br>
            <a:r>
              <a:rPr lang="en-US" b="1" dirty="0" smtClean="0"/>
              <a:t>		{</a:t>
            </a:r>
            <a:br>
              <a:rPr lang="en-US" b="1" dirty="0" smtClean="0"/>
            </a:br>
            <a:r>
              <a:rPr lang="en-US" b="1" dirty="0" smtClean="0"/>
              <a:t>			</a:t>
            </a:r>
            <a:r>
              <a:rPr lang="en-US" b="1" dirty="0" err="1" smtClean="0"/>
              <a:t>cout</a:t>
            </a:r>
            <a:r>
              <a:rPr lang="en-US" b="1" dirty="0" smtClean="0"/>
              <a:t>&lt;&lt;a;</a:t>
            </a:r>
            <a:br>
              <a:rPr lang="en-US" b="1" dirty="0" smtClean="0"/>
            </a:br>
            <a:r>
              <a:rPr lang="en-US" b="1" dirty="0" smtClean="0"/>
              <a:t>			if(a&lt;9)</a:t>
            </a:r>
            <a:br>
              <a:rPr lang="en-US" b="1" dirty="0" smtClean="0"/>
            </a:br>
            <a:r>
              <a:rPr lang="en-US" b="1" dirty="0" smtClean="0"/>
              <a:t>			a++;</a:t>
            </a:r>
            <a:br>
              <a:rPr lang="en-US" b="1" dirty="0" smtClean="0"/>
            </a:br>
            <a:r>
              <a:rPr lang="en-US" b="1" dirty="0" smtClean="0"/>
              <a:t>			else</a:t>
            </a:r>
            <a:br>
              <a:rPr lang="en-US" b="1" dirty="0" smtClean="0"/>
            </a:br>
            <a:r>
              <a:rPr lang="en-US" b="1" dirty="0" smtClean="0"/>
              <a:t>			a=0;</a:t>
            </a:r>
            <a:br>
              <a:rPr lang="en-US" b="1" dirty="0" smtClean="0"/>
            </a:br>
            <a:r>
              <a:rPr lang="en-US" b="1" dirty="0" smtClean="0"/>
              <a:t>		}</a:t>
            </a:r>
            <a:br>
              <a:rPr lang="en-US" b="1" dirty="0" smtClean="0"/>
            </a:br>
            <a:r>
              <a:rPr lang="en-US" b="1" dirty="0" smtClean="0"/>
              <a:t>		</a:t>
            </a:r>
            <a:r>
              <a:rPr lang="en-US" b="1" dirty="0" err="1" smtClean="0"/>
              <a:t>cout</a:t>
            </a:r>
            <a:r>
              <a:rPr lang="en-US" b="1" dirty="0" smtClean="0"/>
              <a:t>&lt;&lt;</a:t>
            </a:r>
            <a:r>
              <a:rPr lang="en-US" b="1" dirty="0" err="1" smtClean="0"/>
              <a:t>endl</a:t>
            </a:r>
            <a:r>
              <a:rPr lang="en-US" b="1" dirty="0" smtClean="0"/>
              <a:t>;</a:t>
            </a:r>
            <a:br>
              <a:rPr lang="en-US" b="1" dirty="0" smtClean="0"/>
            </a:br>
            <a:r>
              <a:rPr lang="en-US" b="1" dirty="0" smtClean="0"/>
              <a:t>	}</a:t>
            </a:r>
            <a:br>
              <a:rPr lang="en-US" b="1" dirty="0" smtClean="0"/>
            </a:br>
            <a:r>
              <a:rPr lang="en-US" b="1" dirty="0" smtClean="0"/>
              <a:t>}</a:t>
            </a:r>
            <a:endParaRPr lang="en-US" b="1" dirty="0"/>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219200"/>
            <a:ext cx="5410200" cy="2862322"/>
          </a:xfrm>
          <a:prstGeom prst="rect">
            <a:avLst/>
          </a:prstGeom>
        </p:spPr>
        <p:txBody>
          <a:bodyPr wrap="square">
            <a:spAutoFit/>
          </a:bodyPr>
          <a:lstStyle/>
          <a:p>
            <a:r>
              <a:rPr lang="en-US" sz="3600" dirty="0" smtClean="0">
                <a:latin typeface="Arial Black" pitchFamily="34" charset="0"/>
              </a:rPr>
              <a:t>1</a:t>
            </a:r>
            <a:br>
              <a:rPr lang="en-US" sz="3600" dirty="0" smtClean="0">
                <a:latin typeface="Arial Black" pitchFamily="34" charset="0"/>
              </a:rPr>
            </a:br>
            <a:r>
              <a:rPr lang="en-US" sz="3600" dirty="0" smtClean="0">
                <a:latin typeface="Arial Black" pitchFamily="34" charset="0"/>
              </a:rPr>
              <a:t>2 3</a:t>
            </a:r>
            <a:br>
              <a:rPr lang="en-US" sz="3600" dirty="0" smtClean="0">
                <a:latin typeface="Arial Black" pitchFamily="34" charset="0"/>
              </a:rPr>
            </a:br>
            <a:r>
              <a:rPr lang="en-US" sz="3600" dirty="0" smtClean="0">
                <a:latin typeface="Arial Black" pitchFamily="34" charset="0"/>
              </a:rPr>
              <a:t>3 4 5</a:t>
            </a:r>
            <a:br>
              <a:rPr lang="en-US" sz="3600" dirty="0" smtClean="0">
                <a:latin typeface="Arial Black" pitchFamily="34" charset="0"/>
              </a:rPr>
            </a:br>
            <a:r>
              <a:rPr lang="en-US" sz="3600" dirty="0" smtClean="0">
                <a:latin typeface="Arial Black" pitchFamily="34" charset="0"/>
              </a:rPr>
              <a:t>4 5 6 7</a:t>
            </a:r>
            <a:br>
              <a:rPr lang="en-US" sz="3600" dirty="0" smtClean="0">
                <a:latin typeface="Arial Black" pitchFamily="34" charset="0"/>
              </a:rPr>
            </a:br>
            <a:r>
              <a:rPr lang="en-US" sz="3600" dirty="0" smtClean="0">
                <a:latin typeface="Arial Black" pitchFamily="34" charset="0"/>
              </a:rPr>
              <a:t>5 6 7 8 9</a:t>
            </a:r>
            <a:endParaRPr lang="en-US" sz="3600" dirty="0">
              <a:latin typeface="Arial Black" pitchFamily="34" charset="0"/>
            </a:endParaRP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001000" cy="6232475"/>
          </a:xfrm>
          <a:prstGeom prst="rect">
            <a:avLst/>
          </a:prstGeom>
        </p:spPr>
        <p:txBody>
          <a:bodyPr wrap="square">
            <a:spAutoFit/>
          </a:bodyPr>
          <a:lstStyle/>
          <a:p>
            <a:r>
              <a:rPr lang="en-US" sz="2100" b="1" dirty="0" smtClean="0"/>
              <a:t>#include&lt;</a:t>
            </a:r>
            <a:r>
              <a:rPr lang="en-US" sz="2100" b="1" dirty="0" err="1" smtClean="0"/>
              <a:t>iostream.h</a:t>
            </a:r>
            <a:r>
              <a:rPr lang="en-US" sz="2100" b="1" dirty="0" smtClean="0"/>
              <a:t>&gt;</a:t>
            </a:r>
          </a:p>
          <a:p>
            <a:r>
              <a:rPr lang="en-US" sz="2100" b="1" dirty="0" smtClean="0"/>
              <a:t>using namespace std;</a:t>
            </a:r>
          </a:p>
          <a:p>
            <a:r>
              <a:rPr lang="en-US" sz="2100" b="1" dirty="0" err="1" smtClean="0"/>
              <a:t>int</a:t>
            </a:r>
            <a:r>
              <a:rPr lang="en-US" sz="2100" b="1" dirty="0" smtClean="0"/>
              <a:t> main()</a:t>
            </a:r>
          </a:p>
          <a:p>
            <a:r>
              <a:rPr lang="en-US" sz="2100" b="1" dirty="0" smtClean="0"/>
              <a:t>{</a:t>
            </a:r>
          </a:p>
          <a:p>
            <a:r>
              <a:rPr lang="en-US" sz="2100" b="1" dirty="0" smtClean="0"/>
              <a:t>	</a:t>
            </a:r>
            <a:r>
              <a:rPr lang="en-US" sz="2100" b="1" dirty="0" err="1" smtClean="0"/>
              <a:t>int</a:t>
            </a:r>
            <a:r>
              <a:rPr lang="en-US" sz="2100" b="1" dirty="0" smtClean="0"/>
              <a:t> </a:t>
            </a:r>
            <a:r>
              <a:rPr lang="en-US" sz="2100" b="1" dirty="0" err="1" smtClean="0"/>
              <a:t>i,j,a,n</a:t>
            </a:r>
            <a:r>
              <a:rPr lang="en-US" sz="2100" b="1" dirty="0" smtClean="0"/>
              <a:t>;</a:t>
            </a:r>
          </a:p>
          <a:p>
            <a:r>
              <a:rPr lang="en-US" sz="2100" b="1" dirty="0" smtClean="0"/>
              <a:t>	</a:t>
            </a:r>
            <a:r>
              <a:rPr lang="en-US" sz="2100" b="1" dirty="0" err="1" smtClean="0"/>
              <a:t>cout</a:t>
            </a:r>
            <a:r>
              <a:rPr lang="en-US" sz="2100" b="1" dirty="0" smtClean="0"/>
              <a:t>&lt;&lt;"Enter number of rows : ";</a:t>
            </a:r>
          </a:p>
          <a:p>
            <a:r>
              <a:rPr lang="en-US" sz="2100" b="1" dirty="0" smtClean="0"/>
              <a:t>	</a:t>
            </a:r>
            <a:r>
              <a:rPr lang="en-US" sz="2100" b="1" dirty="0" err="1" smtClean="0"/>
              <a:t>cin</a:t>
            </a:r>
            <a:r>
              <a:rPr lang="en-US" sz="2100" b="1" dirty="0" smtClean="0"/>
              <a:t>&gt;&gt;n;</a:t>
            </a:r>
          </a:p>
          <a:p>
            <a:r>
              <a:rPr lang="en-US" sz="2100" b="1" dirty="0" smtClean="0"/>
              <a:t>	for(</a:t>
            </a:r>
            <a:r>
              <a:rPr lang="en-US" sz="2100" b="1" dirty="0" err="1" smtClean="0"/>
              <a:t>i</a:t>
            </a:r>
            <a:r>
              <a:rPr lang="en-US" sz="2100" b="1" dirty="0" smtClean="0"/>
              <a:t>=1;i&lt;=</a:t>
            </a:r>
            <a:r>
              <a:rPr lang="en-US" sz="2100" b="1" dirty="0" err="1" smtClean="0"/>
              <a:t>n;i</a:t>
            </a:r>
            <a:r>
              <a:rPr lang="en-US" sz="2100" b="1" dirty="0" smtClean="0"/>
              <a:t>++)</a:t>
            </a:r>
          </a:p>
          <a:p>
            <a:r>
              <a:rPr lang="en-US" sz="2100" b="1" dirty="0" smtClean="0"/>
              <a:t>	{</a:t>
            </a:r>
          </a:p>
          <a:p>
            <a:r>
              <a:rPr lang="en-US" sz="2100" b="1" dirty="0" smtClean="0"/>
              <a:t>		a=</a:t>
            </a:r>
            <a:r>
              <a:rPr lang="en-US" sz="2100" b="1" dirty="0" err="1" smtClean="0"/>
              <a:t>i</a:t>
            </a:r>
            <a:r>
              <a:rPr lang="en-US" sz="2100" b="1" dirty="0" smtClean="0"/>
              <a:t>;</a:t>
            </a:r>
          </a:p>
          <a:p>
            <a:r>
              <a:rPr lang="en-US" sz="2100" b="1" dirty="0" smtClean="0"/>
              <a:t>		for(j=1;j&lt;=</a:t>
            </a:r>
            <a:r>
              <a:rPr lang="en-US" sz="2100" b="1" dirty="0" err="1" smtClean="0"/>
              <a:t>i;j</a:t>
            </a:r>
            <a:r>
              <a:rPr lang="en-US" sz="2100" b="1" dirty="0" smtClean="0"/>
              <a:t>++)</a:t>
            </a:r>
          </a:p>
          <a:p>
            <a:r>
              <a:rPr lang="en-US" sz="2100" b="1" dirty="0" smtClean="0"/>
              <a:t>		{</a:t>
            </a:r>
          </a:p>
          <a:p>
            <a:r>
              <a:rPr lang="en-US" sz="2100" b="1" dirty="0" smtClean="0"/>
              <a:t>			</a:t>
            </a:r>
            <a:r>
              <a:rPr lang="en-US" sz="2100" b="1" dirty="0" err="1" smtClean="0"/>
              <a:t>cout</a:t>
            </a:r>
            <a:r>
              <a:rPr lang="en-US" sz="2100" b="1" dirty="0" smtClean="0"/>
              <a:t>&lt;&lt;a&lt;&lt;" ";</a:t>
            </a:r>
          </a:p>
          <a:p>
            <a:r>
              <a:rPr lang="en-US" sz="2100" b="1" dirty="0" smtClean="0"/>
              <a:t>			a++;</a:t>
            </a:r>
          </a:p>
          <a:p>
            <a:r>
              <a:rPr lang="en-US" sz="2100" b="1" dirty="0" smtClean="0"/>
              <a:t>		}</a:t>
            </a:r>
          </a:p>
          <a:p>
            <a:r>
              <a:rPr lang="en-US" sz="2100" b="1" dirty="0" smtClean="0"/>
              <a:t>		</a:t>
            </a:r>
            <a:r>
              <a:rPr lang="en-US" sz="2100" b="1" dirty="0" err="1" smtClean="0"/>
              <a:t>cout</a:t>
            </a:r>
            <a:r>
              <a:rPr lang="en-US" sz="2100" b="1" dirty="0" smtClean="0"/>
              <a:t>&lt;&lt;"\n";</a:t>
            </a:r>
          </a:p>
          <a:p>
            <a:r>
              <a:rPr lang="en-US" sz="2100" b="1" dirty="0" smtClean="0"/>
              <a:t>	}</a:t>
            </a:r>
          </a:p>
          <a:p>
            <a:endParaRPr lang="en-US" sz="2100" b="1" dirty="0" smtClean="0"/>
          </a:p>
          <a:p>
            <a:r>
              <a:rPr lang="en-US" sz="2100" b="1" dirty="0" smtClean="0"/>
              <a:t>}</a:t>
            </a:r>
            <a:endParaRPr lang="en-US" sz="2100" b="1" dirty="0"/>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33400" y="457200"/>
            <a:ext cx="46482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Void pattern(</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int</a:t>
            </a:r>
            <a:r>
              <a:rPr kumimoji="0" lang="en-US"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n)</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int</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n,j,k,p</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cout</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&lt;&lt;"enter n"&lt;&lt;</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endl</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cin</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&gt;&gt;n;</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int</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=1;i&lt;=</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n;i</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 j=</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i;j</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n;j</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cout</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&lt;&lt;"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 k=</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i;k</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&lt;=2*i-1;k++)</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cout</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&lt;&lt;k;</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 p=k-2;p&gt;=</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i;p</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cout</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&lt;&lt;p;</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cout</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&lt;&lt;</a:t>
            </a:r>
            <a:r>
              <a:rPr kumimoji="0" lang="en-US"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endl</a:t>
            </a: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41712"/>
            <a:ext cx="7696200" cy="5940088"/>
          </a:xfrm>
          <a:prstGeom prst="rect">
            <a:avLst/>
          </a:prstGeom>
          <a:noFill/>
        </p:spPr>
        <p:txBody>
          <a:bodyPr wrap="square" rtlCol="0">
            <a:spAutoFit/>
          </a:bodyPr>
          <a:lstStyle/>
          <a:p>
            <a:r>
              <a:rPr lang="en-US" sz="1900" b="1" dirty="0" smtClean="0"/>
              <a:t>#include&lt;</a:t>
            </a:r>
            <a:r>
              <a:rPr lang="en-US" sz="1900" b="1" dirty="0" err="1" smtClean="0"/>
              <a:t>iostream.h</a:t>
            </a:r>
            <a:r>
              <a:rPr lang="en-US" sz="1900" b="1" dirty="0" smtClean="0"/>
              <a:t>&gt;</a:t>
            </a:r>
          </a:p>
          <a:p>
            <a:r>
              <a:rPr lang="en-US" sz="1900" b="1" dirty="0" smtClean="0"/>
              <a:t>using namespace std;</a:t>
            </a:r>
          </a:p>
          <a:p>
            <a:r>
              <a:rPr lang="en-US" sz="1900" b="1" dirty="0" err="1" smtClean="0"/>
              <a:t>int</a:t>
            </a:r>
            <a:r>
              <a:rPr lang="en-US" sz="1900" b="1" dirty="0" smtClean="0"/>
              <a:t> main()</a:t>
            </a:r>
          </a:p>
          <a:p>
            <a:r>
              <a:rPr lang="en-US" sz="1900" b="1" dirty="0" smtClean="0"/>
              <a:t>{</a:t>
            </a:r>
          </a:p>
          <a:p>
            <a:r>
              <a:rPr lang="en-US" sz="1900" b="1" dirty="0" smtClean="0"/>
              <a:t>	long </a:t>
            </a:r>
            <a:r>
              <a:rPr lang="en-US" sz="1900" b="1" dirty="0" err="1" smtClean="0"/>
              <a:t>int</a:t>
            </a:r>
            <a:r>
              <a:rPr lang="en-US" sz="1900" b="1" dirty="0" smtClean="0"/>
              <a:t> n;</a:t>
            </a:r>
          </a:p>
          <a:p>
            <a:r>
              <a:rPr lang="en-US" sz="1900" b="1" dirty="0" smtClean="0"/>
              <a:t>	</a:t>
            </a:r>
            <a:r>
              <a:rPr lang="en-US" sz="1900" b="1" dirty="0" err="1" smtClean="0"/>
              <a:t>int</a:t>
            </a:r>
            <a:r>
              <a:rPr lang="en-US" sz="1900" b="1" dirty="0" smtClean="0"/>
              <a:t> count=0;</a:t>
            </a:r>
          </a:p>
          <a:p>
            <a:r>
              <a:rPr lang="en-US" sz="1900" b="1" dirty="0" smtClean="0"/>
              <a:t>	</a:t>
            </a:r>
            <a:r>
              <a:rPr lang="en-US" sz="1900" b="1" dirty="0" err="1" smtClean="0"/>
              <a:t>cout</a:t>
            </a:r>
            <a:r>
              <a:rPr lang="en-US" sz="1900" b="1" dirty="0" smtClean="0"/>
              <a:t>&lt;&lt;"Enter any positive number \n ";</a:t>
            </a:r>
          </a:p>
          <a:p>
            <a:r>
              <a:rPr lang="en-US" sz="1900" b="1" dirty="0" smtClean="0"/>
              <a:t>	</a:t>
            </a:r>
            <a:r>
              <a:rPr lang="en-US" sz="1900" b="1" dirty="0" err="1" smtClean="0"/>
              <a:t>cin</a:t>
            </a:r>
            <a:r>
              <a:rPr lang="en-US" sz="1900" b="1" dirty="0" smtClean="0"/>
              <a:t>&gt;&gt;n;</a:t>
            </a:r>
          </a:p>
          <a:p>
            <a:r>
              <a:rPr lang="en-US" sz="1900" b="1" dirty="0" smtClean="0"/>
              <a:t>	while(n&gt;0)</a:t>
            </a:r>
          </a:p>
          <a:p>
            <a:r>
              <a:rPr lang="en-US" sz="1900" b="1" dirty="0" smtClean="0"/>
              <a:t>	{</a:t>
            </a:r>
          </a:p>
          <a:p>
            <a:r>
              <a:rPr lang="en-US" sz="1900" b="1" dirty="0" smtClean="0"/>
              <a:t>		</a:t>
            </a:r>
            <a:r>
              <a:rPr lang="en-US" sz="1900" b="1" dirty="0" err="1" smtClean="0"/>
              <a:t>int</a:t>
            </a:r>
            <a:r>
              <a:rPr lang="en-US" sz="1900" b="1" dirty="0" smtClean="0"/>
              <a:t> d=n%10;</a:t>
            </a:r>
          </a:p>
          <a:p>
            <a:r>
              <a:rPr lang="en-US" sz="1900" b="1" dirty="0" smtClean="0"/>
              <a:t>		if(d%2==0)</a:t>
            </a:r>
          </a:p>
          <a:p>
            <a:r>
              <a:rPr lang="en-US" sz="1900" b="1" dirty="0" smtClean="0"/>
              <a:t>		{</a:t>
            </a:r>
          </a:p>
          <a:p>
            <a:r>
              <a:rPr lang="en-US" sz="1900" b="1" dirty="0" smtClean="0"/>
              <a:t>			</a:t>
            </a:r>
            <a:r>
              <a:rPr lang="en-US" sz="1900" b="1" dirty="0" err="1" smtClean="0"/>
              <a:t>cout</a:t>
            </a:r>
            <a:r>
              <a:rPr lang="en-US" sz="1900" b="1" dirty="0" smtClean="0"/>
              <a:t>&lt;&lt;d&lt;&lt;</a:t>
            </a:r>
            <a:r>
              <a:rPr lang="en-US" sz="1900" b="1" dirty="0" err="1" smtClean="0"/>
              <a:t>endl</a:t>
            </a:r>
            <a:r>
              <a:rPr lang="en-US" sz="1900" b="1" dirty="0" smtClean="0"/>
              <a:t>;</a:t>
            </a:r>
          </a:p>
          <a:p>
            <a:r>
              <a:rPr lang="en-US" sz="1900" b="1" dirty="0" smtClean="0"/>
              <a:t>			count++;</a:t>
            </a:r>
          </a:p>
          <a:p>
            <a:r>
              <a:rPr lang="en-US" sz="1900" b="1" dirty="0" smtClean="0"/>
              <a:t>		}</a:t>
            </a:r>
          </a:p>
          <a:p>
            <a:r>
              <a:rPr lang="en-US" sz="1900" b="1" dirty="0" smtClean="0"/>
              <a:t>		n=n/10;</a:t>
            </a:r>
          </a:p>
          <a:p>
            <a:r>
              <a:rPr lang="en-US" sz="1900" b="1" dirty="0" smtClean="0"/>
              <a:t>	}</a:t>
            </a:r>
          </a:p>
          <a:p>
            <a:r>
              <a:rPr lang="en-US" sz="1900" b="1" dirty="0" smtClean="0"/>
              <a:t>	</a:t>
            </a:r>
            <a:r>
              <a:rPr lang="en-US" sz="1900" b="1" dirty="0" err="1" smtClean="0"/>
              <a:t>cout</a:t>
            </a:r>
            <a:r>
              <a:rPr lang="en-US" sz="1900" b="1" dirty="0" smtClean="0"/>
              <a:t>&lt;&lt;"Number of even digits \n"&lt;&lt;count;</a:t>
            </a:r>
          </a:p>
          <a:p>
            <a:r>
              <a:rPr lang="en-US" sz="1900" b="1" dirty="0" smtClean="0"/>
              <a:t>}</a:t>
            </a:r>
            <a:endParaRPr lang="en-US" sz="1900" b="1" dirty="0"/>
          </a:p>
        </p:txBody>
      </p:sp>
      <p:sp>
        <p:nvSpPr>
          <p:cNvPr id="4" name="Rectangle 3"/>
          <p:cNvSpPr/>
          <p:nvPr/>
        </p:nvSpPr>
        <p:spPr>
          <a:xfrm>
            <a:off x="304800" y="0"/>
            <a:ext cx="838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2"/>
                </a:solidFill>
              </a:rPr>
              <a:t>Write a complete C program to accept a positive number </a:t>
            </a:r>
            <a:r>
              <a:rPr lang="en-US" b="1" dirty="0" err="1" smtClean="0">
                <a:solidFill>
                  <a:schemeClr val="bg2"/>
                </a:solidFill>
              </a:rPr>
              <a:t>N.The</a:t>
            </a:r>
            <a:r>
              <a:rPr lang="en-US" b="1" dirty="0" smtClean="0">
                <a:solidFill>
                  <a:schemeClr val="bg2"/>
                </a:solidFill>
              </a:rPr>
              <a:t> program should count and display the number of even digits present in the number</a:t>
            </a:r>
            <a:r>
              <a:rPr lang="en-US" b="1" dirty="0" smtClean="0">
                <a:solidFill>
                  <a:srgbClr val="FF0000"/>
                </a:solidFill>
              </a:rPr>
              <a:t>.</a:t>
            </a:r>
          </a:p>
        </p:txBody>
      </p:sp>
      <p:sp>
        <p:nvSpPr>
          <p:cNvPr id="5" name="Rectangle 4"/>
          <p:cNvSpPr/>
          <p:nvPr/>
        </p:nvSpPr>
        <p:spPr>
          <a:xfrm>
            <a:off x="4953000" y="1219200"/>
            <a:ext cx="3733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Prelims 2015</a:t>
            </a:r>
            <a:endParaRPr lang="en-US" dirty="0"/>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2400"/>
            <a:ext cx="8229600" cy="923330"/>
          </a:xfrm>
          <a:prstGeom prst="rect">
            <a:avLst/>
          </a:prstGeom>
          <a:noFill/>
        </p:spPr>
        <p:txBody>
          <a:bodyPr wrap="square" rtlCol="0">
            <a:spAutoFit/>
          </a:bodyPr>
          <a:lstStyle/>
          <a:p>
            <a:pPr>
              <a:buNone/>
            </a:pPr>
            <a:r>
              <a:rPr lang="en-US" b="1" dirty="0" smtClean="0">
                <a:solidFill>
                  <a:srgbClr val="FF0000"/>
                </a:solidFill>
              </a:rPr>
              <a:t>Write a C program to find the sum of the following series.</a:t>
            </a:r>
          </a:p>
          <a:p>
            <a:pPr>
              <a:buNone/>
            </a:pPr>
            <a:r>
              <a:rPr lang="en-US" b="1" dirty="0" smtClean="0">
                <a:solidFill>
                  <a:srgbClr val="FF0000"/>
                </a:solidFill>
              </a:rPr>
              <a:t>1+(1+2)+(1+2+3)+(1+2+3+4)+……….+</a:t>
            </a:r>
            <a:r>
              <a:rPr lang="en-US" b="1" dirty="0" err="1" smtClean="0">
                <a:solidFill>
                  <a:srgbClr val="FF0000"/>
                </a:solidFill>
              </a:rPr>
              <a:t>upto</a:t>
            </a:r>
            <a:r>
              <a:rPr lang="en-US" b="1" dirty="0" smtClean="0">
                <a:solidFill>
                  <a:srgbClr val="FF0000"/>
                </a:solidFill>
              </a:rPr>
              <a:t> N terms.</a:t>
            </a:r>
          </a:p>
          <a:p>
            <a:endParaRPr lang="en-US" dirty="0"/>
          </a:p>
        </p:txBody>
      </p:sp>
      <p:sp>
        <p:nvSpPr>
          <p:cNvPr id="3" name="TextBox 2"/>
          <p:cNvSpPr txBox="1"/>
          <p:nvPr/>
        </p:nvSpPr>
        <p:spPr>
          <a:xfrm>
            <a:off x="533400" y="914400"/>
            <a:ext cx="8610600" cy="5016758"/>
          </a:xfrm>
          <a:prstGeom prst="rect">
            <a:avLst/>
          </a:prstGeom>
          <a:noFill/>
        </p:spPr>
        <p:txBody>
          <a:bodyPr wrap="square" rtlCol="0">
            <a:spAutoFit/>
          </a:bodyPr>
          <a:lstStyle/>
          <a:p>
            <a:pPr>
              <a:buNone/>
            </a:pPr>
            <a:r>
              <a:rPr lang="en-US" sz="2000" b="1" dirty="0" smtClean="0"/>
              <a:t>#include&lt;</a:t>
            </a:r>
            <a:r>
              <a:rPr lang="en-US" sz="2000" b="1" dirty="0" err="1" smtClean="0"/>
              <a:t>stdio.h</a:t>
            </a:r>
            <a:r>
              <a:rPr lang="en-US" sz="2000" b="1" dirty="0" smtClean="0"/>
              <a:t>&gt;</a:t>
            </a:r>
          </a:p>
          <a:p>
            <a:pPr>
              <a:buNone/>
            </a:pPr>
            <a:r>
              <a:rPr lang="en-US" sz="2000" b="1" dirty="0" err="1" smtClean="0"/>
              <a:t>int</a:t>
            </a:r>
            <a:r>
              <a:rPr lang="en-US" sz="2000" b="1" dirty="0" smtClean="0"/>
              <a:t> main()</a:t>
            </a:r>
          </a:p>
          <a:p>
            <a:pPr>
              <a:buNone/>
            </a:pPr>
            <a:r>
              <a:rPr lang="en-US" sz="2000" b="1" dirty="0" smtClean="0"/>
              <a:t>{</a:t>
            </a:r>
          </a:p>
          <a:p>
            <a:pPr>
              <a:buNone/>
            </a:pPr>
            <a:r>
              <a:rPr lang="en-US" sz="2000" b="1" dirty="0" smtClean="0"/>
              <a:t>	</a:t>
            </a:r>
            <a:r>
              <a:rPr lang="en-US" sz="2000" b="1" dirty="0" err="1" smtClean="0"/>
              <a:t>int</a:t>
            </a:r>
            <a:r>
              <a:rPr lang="en-US" sz="2000" b="1" dirty="0" smtClean="0"/>
              <a:t> </a:t>
            </a:r>
            <a:r>
              <a:rPr lang="en-US" sz="2000" b="1" dirty="0" err="1" smtClean="0"/>
              <a:t>n,sum,i,j,t</a:t>
            </a:r>
            <a:r>
              <a:rPr lang="en-US" sz="2000" b="1" dirty="0" smtClean="0"/>
              <a:t>;</a:t>
            </a:r>
          </a:p>
          <a:p>
            <a:pPr>
              <a:buNone/>
            </a:pPr>
            <a:r>
              <a:rPr lang="en-US" sz="2000" b="1" dirty="0" smtClean="0"/>
              <a:t>	</a:t>
            </a:r>
            <a:r>
              <a:rPr lang="en-US" sz="2000" b="1" dirty="0" err="1" smtClean="0"/>
              <a:t>printf</a:t>
            </a:r>
            <a:r>
              <a:rPr lang="en-US" sz="2000" b="1" dirty="0" smtClean="0"/>
              <a:t>("Enter how many number of terms you want to add \n");</a:t>
            </a:r>
          </a:p>
          <a:p>
            <a:pPr>
              <a:buNone/>
            </a:pPr>
            <a:r>
              <a:rPr lang="en-US" sz="2000" b="1" dirty="0" smtClean="0"/>
              <a:t>	</a:t>
            </a:r>
            <a:r>
              <a:rPr lang="en-US" sz="2000" b="1" dirty="0" err="1" smtClean="0"/>
              <a:t>scanf</a:t>
            </a:r>
            <a:r>
              <a:rPr lang="en-US" sz="2000" b="1" dirty="0" smtClean="0"/>
              <a:t>("%</a:t>
            </a:r>
            <a:r>
              <a:rPr lang="en-US" sz="2000" b="1" dirty="0" err="1" smtClean="0"/>
              <a:t>d",&amp;n</a:t>
            </a:r>
            <a:r>
              <a:rPr lang="en-US" sz="2000" b="1" dirty="0" smtClean="0"/>
              <a:t>);</a:t>
            </a:r>
          </a:p>
          <a:p>
            <a:pPr>
              <a:buNone/>
            </a:pPr>
            <a:r>
              <a:rPr lang="en-US" sz="2000" b="1" dirty="0" smtClean="0"/>
              <a:t>	sum=0;</a:t>
            </a:r>
          </a:p>
          <a:p>
            <a:pPr>
              <a:buNone/>
            </a:pPr>
            <a:r>
              <a:rPr lang="en-US" sz="2000" b="1" dirty="0" smtClean="0"/>
              <a:t>	for( </a:t>
            </a:r>
            <a:r>
              <a:rPr lang="en-US" sz="2000" b="1" dirty="0" err="1" smtClean="0"/>
              <a:t>i</a:t>
            </a:r>
            <a:r>
              <a:rPr lang="en-US" sz="2000" b="1" dirty="0" smtClean="0"/>
              <a:t>=1;i&lt;=</a:t>
            </a:r>
            <a:r>
              <a:rPr lang="en-US" sz="2000" b="1" dirty="0" err="1" smtClean="0"/>
              <a:t>n;i</a:t>
            </a:r>
            <a:r>
              <a:rPr lang="en-US" sz="2000" b="1" dirty="0" smtClean="0"/>
              <a:t>++)</a:t>
            </a:r>
          </a:p>
          <a:p>
            <a:pPr>
              <a:buNone/>
            </a:pPr>
            <a:r>
              <a:rPr lang="en-US" sz="2000" b="1" dirty="0" smtClean="0"/>
              <a:t>	{</a:t>
            </a:r>
          </a:p>
          <a:p>
            <a:pPr>
              <a:buNone/>
            </a:pPr>
            <a:r>
              <a:rPr lang="en-US" sz="2000" b="1" dirty="0" smtClean="0"/>
              <a:t>		 t=0;</a:t>
            </a:r>
          </a:p>
          <a:p>
            <a:pPr>
              <a:buNone/>
            </a:pPr>
            <a:r>
              <a:rPr lang="en-US" sz="2000" b="1" dirty="0" smtClean="0"/>
              <a:t>		for( j=1;j&lt;=</a:t>
            </a:r>
            <a:r>
              <a:rPr lang="en-US" sz="2000" b="1" dirty="0" err="1" smtClean="0"/>
              <a:t>i;j</a:t>
            </a:r>
            <a:r>
              <a:rPr lang="en-US" sz="2000" b="1" dirty="0" smtClean="0"/>
              <a:t>++)</a:t>
            </a:r>
          </a:p>
          <a:p>
            <a:pPr>
              <a:buNone/>
            </a:pPr>
            <a:r>
              <a:rPr lang="en-US" sz="2000" b="1" dirty="0" smtClean="0"/>
              <a:t>		t=</a:t>
            </a:r>
            <a:r>
              <a:rPr lang="en-US" sz="2000" b="1" dirty="0" err="1" smtClean="0"/>
              <a:t>t+j</a:t>
            </a:r>
            <a:r>
              <a:rPr lang="en-US" sz="2000" b="1" dirty="0" smtClean="0"/>
              <a:t>;</a:t>
            </a:r>
          </a:p>
          <a:p>
            <a:pPr>
              <a:buNone/>
            </a:pPr>
            <a:r>
              <a:rPr lang="en-US" sz="2000" b="1" dirty="0" smtClean="0"/>
              <a:t>		sum=</a:t>
            </a:r>
            <a:r>
              <a:rPr lang="en-US" sz="2000" b="1" dirty="0" err="1" smtClean="0"/>
              <a:t>sum+t</a:t>
            </a:r>
            <a:r>
              <a:rPr lang="en-US" sz="2000" b="1" dirty="0" smtClean="0"/>
              <a:t>;</a:t>
            </a:r>
          </a:p>
          <a:p>
            <a:pPr>
              <a:buNone/>
            </a:pPr>
            <a:r>
              <a:rPr lang="en-US" sz="2000" b="1" dirty="0" smtClean="0"/>
              <a:t>	}</a:t>
            </a:r>
          </a:p>
          <a:p>
            <a:pPr>
              <a:buNone/>
            </a:pPr>
            <a:r>
              <a:rPr lang="en-US" sz="2000" b="1" dirty="0" smtClean="0"/>
              <a:t>	</a:t>
            </a:r>
            <a:r>
              <a:rPr lang="en-US" sz="2000" b="1" dirty="0" err="1" smtClean="0"/>
              <a:t>printf</a:t>
            </a:r>
            <a:r>
              <a:rPr lang="en-US" sz="2000" b="1" dirty="0" smtClean="0"/>
              <a:t>("Sum of first %d terms is %d\</a:t>
            </a:r>
            <a:r>
              <a:rPr lang="en-US" sz="2000" b="1" dirty="0" err="1" smtClean="0"/>
              <a:t>n",n,sum</a:t>
            </a:r>
            <a:r>
              <a:rPr lang="en-US" sz="2000" b="1" dirty="0" smtClean="0"/>
              <a:t>);</a:t>
            </a:r>
          </a:p>
          <a:p>
            <a:pPr>
              <a:buNone/>
            </a:pPr>
            <a:r>
              <a:rPr lang="en-US" sz="2000" b="1" dirty="0" smtClean="0"/>
              <a:t>}</a:t>
            </a:r>
            <a:endParaRPr lang="en-US" sz="2000" b="1" dirty="0"/>
          </a:p>
        </p:txBody>
      </p:sp>
      <p:sp>
        <p:nvSpPr>
          <p:cNvPr id="4" name="TextBox 3"/>
          <p:cNvSpPr txBox="1"/>
          <p:nvPr/>
        </p:nvSpPr>
        <p:spPr>
          <a:xfrm>
            <a:off x="5181600" y="1143000"/>
            <a:ext cx="2895600" cy="369332"/>
          </a:xfrm>
          <a:prstGeom prst="rect">
            <a:avLst/>
          </a:prstGeom>
          <a:noFill/>
        </p:spPr>
        <p:txBody>
          <a:bodyPr wrap="square" rtlCol="0">
            <a:spAutoFit/>
          </a:bodyPr>
          <a:lstStyle/>
          <a:p>
            <a:r>
              <a:rPr lang="en-US" dirty="0" smtClean="0"/>
              <a:t>Prelims 2016</a:t>
            </a:r>
            <a:endParaRPr lang="en-US" dirty="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Rectangle 1"/>
          <p:cNvSpPr>
            <a:spLocks noChangeArrowheads="1"/>
          </p:cNvSpPr>
          <p:nvPr/>
        </p:nvSpPr>
        <p:spPr bwMode="auto">
          <a:xfrm>
            <a:off x="0" y="2667000"/>
            <a:ext cx="9144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Write </a:t>
            </a: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 complete C++ program to generate the following pattern		</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1</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2   4</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1   3    5</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2   4    6    8</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Reference Variable</a:t>
            </a:r>
            <a:endParaRPr lang="en-US" dirty="0"/>
          </a:p>
        </p:txBody>
      </p:sp>
      <p:sp>
        <p:nvSpPr>
          <p:cNvPr id="3" name="Content Placeholder 2"/>
          <p:cNvSpPr>
            <a:spLocks noGrp="1"/>
          </p:cNvSpPr>
          <p:nvPr>
            <p:ph idx="1"/>
          </p:nvPr>
        </p:nvSpPr>
        <p:spPr>
          <a:xfrm>
            <a:off x="457200" y="1447800"/>
            <a:ext cx="8229600" cy="4876800"/>
          </a:xfrm>
        </p:spPr>
        <p:txBody>
          <a:bodyPr/>
          <a:lstStyle/>
          <a:p>
            <a:r>
              <a:rPr lang="en-US" dirty="0" smtClean="0"/>
              <a:t>C++ introduces a new kind of variable called as the reference variable.</a:t>
            </a:r>
          </a:p>
          <a:p>
            <a:endParaRPr lang="en-US" dirty="0" smtClean="0"/>
          </a:p>
          <a:p>
            <a:r>
              <a:rPr lang="en-US" dirty="0" smtClean="0"/>
              <a:t>A reference variable provides an alias (Alternative name) for a previously defined variable.</a:t>
            </a:r>
          </a:p>
          <a:p>
            <a:endParaRPr lang="en-US" dirty="0" smtClean="0"/>
          </a:p>
          <a:p>
            <a:r>
              <a:rPr lang="en-US" dirty="0" smtClean="0"/>
              <a:t>Example we make the variable sum a reference to the variable </a:t>
            </a:r>
            <a:r>
              <a:rPr lang="en-US" dirty="0" err="1" smtClean="0"/>
              <a:t>total,then</a:t>
            </a:r>
            <a:r>
              <a:rPr lang="en-US" dirty="0" smtClean="0"/>
              <a:t> sum and total can be used interchangeably to represent that variable.</a:t>
            </a:r>
            <a:endParaRPr lang="en-US" dirty="0"/>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447800" y="2819400"/>
          <a:ext cx="6096000" cy="2407920"/>
        </p:xfrm>
        <a:graphic>
          <a:graphicData uri="http://schemas.openxmlformats.org/drawingml/2006/table">
            <a:tbl>
              <a:tblPr/>
              <a:tblGrid>
                <a:gridCol w="6096000">
                  <a:extLst>
                    <a:ext uri="{9D8B030D-6E8A-4147-A177-3AD203B41FA5}">
                      <a16:colId xmlns:a16="http://schemas.microsoft.com/office/drawing/2014/main" val="20000"/>
                    </a:ext>
                  </a:extLst>
                </a:gridCol>
              </a:tblGrid>
              <a:tr h="0">
                <a:tc>
                  <a:txBody>
                    <a:bodyPr/>
                    <a:lstStyle/>
                    <a:p>
                      <a:r>
                        <a:rPr lang="en-US" dirty="0"/>
                        <a:t/>
                      </a:r>
                      <a:br>
                        <a:rPr lang="en-US" dirty="0"/>
                      </a:br>
                      <a:r>
                        <a:rPr lang="en-US" sz="2800" b="1" dirty="0"/>
                        <a:t>        *</a:t>
                      </a:r>
                      <a:br>
                        <a:rPr lang="en-US" sz="2800" b="1" dirty="0"/>
                      </a:br>
                      <a:r>
                        <a:rPr lang="en-US" sz="2800" b="1" dirty="0"/>
                        <a:t>      **</a:t>
                      </a:r>
                      <a:br>
                        <a:rPr lang="en-US" sz="2800" b="1" dirty="0"/>
                      </a:br>
                      <a:r>
                        <a:rPr lang="en-US" sz="2800" b="1" dirty="0"/>
                        <a:t>    ***</a:t>
                      </a:r>
                      <a:br>
                        <a:rPr lang="en-US" sz="2800" b="1" dirty="0"/>
                      </a:br>
                      <a:r>
                        <a:rPr lang="en-US" sz="2800" b="1" dirty="0"/>
                        <a:t>  ****</a:t>
                      </a:r>
                      <a:br>
                        <a:rPr lang="en-US" sz="2800" b="1" dirty="0"/>
                      </a:br>
                      <a:r>
                        <a:rPr lang="en-US" sz="2800" b="1" dirty="0"/>
                        <a:t>*****</a:t>
                      </a:r>
                    </a:p>
                  </a:txBody>
                  <a:tcPr marL="0" marR="0" marT="0" marB="0">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4" name="TextBox 3"/>
          <p:cNvSpPr txBox="1"/>
          <p:nvPr/>
        </p:nvSpPr>
        <p:spPr>
          <a:xfrm>
            <a:off x="304800" y="457200"/>
            <a:ext cx="8229600" cy="461665"/>
          </a:xfrm>
          <a:prstGeom prst="rect">
            <a:avLst/>
          </a:prstGeom>
          <a:noFill/>
        </p:spPr>
        <p:txBody>
          <a:bodyPr wrap="square" rtlCol="0">
            <a:spAutoFit/>
          </a:bodyPr>
          <a:lstStyle/>
          <a:p>
            <a:r>
              <a:rPr lang="en-US" sz="2400" b="1" dirty="0" smtClean="0"/>
              <a:t>Write a C++ program to generate the following pattern</a:t>
            </a:r>
            <a:endParaRPr lang="en-US" sz="2400" b="1" dirty="0"/>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1"/>
          <p:cNvSpPr>
            <a:spLocks noChangeArrowheads="1"/>
          </p:cNvSpPr>
          <p:nvPr/>
        </p:nvSpPr>
        <p:spPr bwMode="auto">
          <a:xfrm>
            <a:off x="381000" y="304800"/>
            <a:ext cx="5713102" cy="6032421"/>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99"/>
                </a:solidFill>
                <a:effectLst/>
                <a:latin typeface="Courier New" pitchFamily="49" charset="0"/>
                <a:cs typeface="Courier New" pitchFamily="49" charset="0"/>
              </a:rPr>
              <a:t>#include&lt;</a:t>
            </a:r>
            <a:r>
              <a:rPr kumimoji="0" lang="en-US" sz="2800" b="0" i="0" u="none" strike="noStrike" cap="none" normalizeH="0" baseline="0" dirty="0" err="1" smtClean="0">
                <a:ln>
                  <a:noFill/>
                </a:ln>
                <a:solidFill>
                  <a:srgbClr val="000099"/>
                </a:solidFill>
                <a:effectLst/>
                <a:latin typeface="Courier New" pitchFamily="49" charset="0"/>
                <a:cs typeface="Courier New" pitchFamily="49" charset="0"/>
              </a:rPr>
              <a:t>iostream</a:t>
            </a:r>
            <a:r>
              <a:rPr kumimoji="0" lang="en-US" sz="2800" b="0" i="0" u="none" strike="noStrike" cap="none" normalizeH="0" baseline="0" dirty="0" smtClean="0">
                <a:ln>
                  <a:noFill/>
                </a:ln>
                <a:solidFill>
                  <a:srgbClr val="000099"/>
                </a:solidFill>
                <a:effectLst/>
                <a:latin typeface="Courier New" pitchFamily="49" charset="0"/>
                <a:cs typeface="Courier New"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0000"/>
                </a:solidFill>
                <a:effectLst/>
                <a:latin typeface="Courier New" pitchFamily="49" charset="0"/>
                <a:cs typeface="Courier New" pitchFamily="49" charset="0"/>
              </a:rPr>
              <a:t>using namespace</a:t>
            </a:r>
            <a:r>
              <a:rPr kumimoji="0" lang="en-US" sz="2800" b="0" i="0" u="none" strike="noStrike" cap="none" normalizeH="0" baseline="0" dirty="0" smtClean="0">
                <a:ln>
                  <a:noFill/>
                </a:ln>
                <a:solidFill>
                  <a:srgbClr val="222222"/>
                </a:solidFill>
                <a:effectLst/>
                <a:latin typeface="Courier New" pitchFamily="49" charset="0"/>
                <a:cs typeface="Courier New" pitchFamily="49" charset="0"/>
              </a:rPr>
              <a:t> std</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smtClean="0">
                <a:ln>
                  <a:noFill/>
                </a:ln>
                <a:solidFill>
                  <a:srgbClr val="FF6633"/>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FF6633"/>
                </a:solidFill>
                <a:effectLst/>
                <a:latin typeface="Courier New" pitchFamily="49" charset="0"/>
                <a:cs typeface="Courier New" pitchFamily="49" charset="0"/>
              </a:rPr>
              <a:t>int</a:t>
            </a:r>
            <a:r>
              <a:rPr kumimoji="0" lang="en-US" sz="2800" b="0" i="0" u="none" strike="noStrike" cap="none" normalizeH="0" baseline="0" dirty="0" smtClean="0">
                <a:ln>
                  <a:noFill/>
                </a:ln>
                <a:solidFill>
                  <a:srgbClr val="990000"/>
                </a:solidFill>
                <a:effectLst/>
                <a:latin typeface="Courier New" pitchFamily="49" charset="0"/>
                <a:cs typeface="Courier New" pitchFamily="49" charset="0"/>
              </a:rPr>
              <a:t> main</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 {</a:t>
            </a:r>
            <a:r>
              <a:rPr kumimoji="0" lang="en-US" sz="2800" b="0" i="0" u="none" strike="noStrike" cap="none" normalizeH="0" baseline="0" dirty="0" smtClean="0">
                <a:ln>
                  <a:noFill/>
                </a:ln>
                <a:solidFill>
                  <a:srgbClr val="FF6633"/>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FF6633"/>
                </a:solidFill>
                <a:effectLst/>
                <a:latin typeface="Courier New" pitchFamily="49" charset="0"/>
                <a:cs typeface="Courier New" pitchFamily="49" charset="0"/>
              </a:rPr>
              <a:t>	</a:t>
            </a:r>
            <a:r>
              <a:rPr kumimoji="0" lang="en-US" sz="2800" b="0" i="0" u="none" strike="noStrike" cap="none" normalizeH="0" baseline="0" dirty="0" err="1" smtClean="0">
                <a:ln>
                  <a:noFill/>
                </a:ln>
                <a:solidFill>
                  <a:srgbClr val="FF6633"/>
                </a:solidFill>
                <a:effectLst/>
                <a:latin typeface="Courier New" pitchFamily="49" charset="0"/>
                <a:cs typeface="Courier New" pitchFamily="49" charset="0"/>
              </a:rPr>
              <a:t>int</a:t>
            </a:r>
            <a:r>
              <a:rPr kumimoji="0" lang="en-US" sz="2800" b="0" i="0" u="none" strike="noStrike" cap="none" normalizeH="0" baseline="0" dirty="0" smtClean="0">
                <a:ln>
                  <a:noFill/>
                </a:ln>
                <a:solidFill>
                  <a:srgbClr val="222222"/>
                </a:solidFill>
                <a:effectLst/>
                <a:latin typeface="Courier New" pitchFamily="49" charset="0"/>
                <a:cs typeface="Courier New" pitchFamily="49" charset="0"/>
              </a:rPr>
              <a:t> </a:t>
            </a:r>
            <a:r>
              <a:rPr kumimoji="0" lang="en-US" sz="2800" b="0" i="0" u="none" strike="noStrike" cap="none" normalizeH="0" baseline="0" dirty="0" err="1" smtClean="0">
                <a:ln>
                  <a:noFill/>
                </a:ln>
                <a:solidFill>
                  <a:srgbClr val="222222"/>
                </a:solidFill>
                <a:effectLst/>
                <a:latin typeface="Courier New" pitchFamily="49" charset="0"/>
                <a:cs typeface="Courier New" pitchFamily="49" charset="0"/>
              </a:rPr>
              <a:t>i</a:t>
            </a:r>
            <a:r>
              <a:rPr kumimoji="0" lang="en-US" sz="2800" b="0" i="0" u="none" strike="noStrike" cap="none" normalizeH="0" baseline="0" dirty="0" err="1"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err="1" smtClean="0">
                <a:ln>
                  <a:noFill/>
                </a:ln>
                <a:solidFill>
                  <a:srgbClr val="222222"/>
                </a:solidFill>
                <a:effectLst/>
                <a:latin typeface="Courier New" pitchFamily="49" charset="0"/>
                <a:cs typeface="Courier New" pitchFamily="49" charset="0"/>
              </a:rPr>
              <a:t>j</a:t>
            </a:r>
            <a:r>
              <a:rPr kumimoji="0" lang="en-US" sz="2800" b="0" i="0" u="none" strike="noStrike" cap="none" normalizeH="0" baseline="0" dirty="0" err="1"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err="1" smtClean="0">
                <a:ln>
                  <a:noFill/>
                </a:ln>
                <a:solidFill>
                  <a:srgbClr val="222222"/>
                </a:solidFill>
                <a:effectLst/>
                <a:latin typeface="Courier New" pitchFamily="49" charset="0"/>
                <a:cs typeface="Courier New" pitchFamily="49" charset="0"/>
              </a:rPr>
              <a:t>k</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smtClean="0">
                <a:ln>
                  <a:noFill/>
                </a:ln>
                <a:solidFill>
                  <a:srgbClr val="FF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FF0000"/>
                </a:solidFill>
                <a:effectLst/>
                <a:latin typeface="Courier New" pitchFamily="49" charset="0"/>
                <a:cs typeface="Courier New" pitchFamily="49" charset="0"/>
              </a:rPr>
              <a:t>	for</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err="1" smtClean="0">
                <a:ln>
                  <a:noFill/>
                </a:ln>
                <a:solidFill>
                  <a:srgbClr val="222222"/>
                </a:solidFill>
                <a:effectLst/>
                <a:latin typeface="Courier New" pitchFamily="49" charset="0"/>
                <a:cs typeface="Courier New" pitchFamily="49" charset="0"/>
              </a:rPr>
              <a:t>i</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smtClean="0">
                <a:ln>
                  <a:noFill/>
                </a:ln>
                <a:solidFill>
                  <a:srgbClr val="999900"/>
                </a:solidFill>
                <a:effectLst/>
                <a:latin typeface="Courier New" pitchFamily="49" charset="0"/>
                <a:cs typeface="Courier New" pitchFamily="49" charset="0"/>
              </a:rPr>
              <a:t>1</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smtClean="0">
                <a:ln>
                  <a:noFill/>
                </a:ln>
                <a:solidFill>
                  <a:srgbClr val="222222"/>
                </a:solidFill>
                <a:effectLst/>
                <a:latin typeface="Courier New" pitchFamily="49" charset="0"/>
                <a:cs typeface="Courier New" pitchFamily="49" charset="0"/>
              </a:rPr>
              <a:t>i</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&lt;=</a:t>
            </a:r>
            <a:r>
              <a:rPr kumimoji="0" lang="en-US" sz="2800" b="0" i="0" u="none" strike="noStrike" cap="none" normalizeH="0" baseline="0" dirty="0" smtClean="0">
                <a:ln>
                  <a:noFill/>
                </a:ln>
                <a:solidFill>
                  <a:srgbClr val="999900"/>
                </a:solidFill>
                <a:effectLst/>
                <a:latin typeface="Courier New" pitchFamily="49" charset="0"/>
                <a:cs typeface="Courier New" pitchFamily="49" charset="0"/>
              </a:rPr>
              <a:t>5</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smtClean="0">
                <a:ln>
                  <a:noFill/>
                </a:ln>
                <a:solidFill>
                  <a:srgbClr val="222222"/>
                </a:solidFill>
                <a:effectLst/>
                <a:latin typeface="Courier New" pitchFamily="49" charset="0"/>
                <a:cs typeface="Courier New" pitchFamily="49" charset="0"/>
              </a:rPr>
              <a:t>i</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	{</a:t>
            </a:r>
            <a:r>
              <a:rPr kumimoji="0" lang="en-US" sz="2800" b="0" i="0" u="none" strike="noStrike" cap="none" normalizeH="0" baseline="0" dirty="0" smtClean="0">
                <a:ln>
                  <a:noFill/>
                </a:ln>
                <a:solidFill>
                  <a:srgbClr val="FF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FF0000"/>
                </a:solidFill>
                <a:effectLst/>
                <a:latin typeface="Courier New" pitchFamily="49" charset="0"/>
                <a:cs typeface="Courier New" pitchFamily="49" charset="0"/>
              </a:rPr>
              <a:t>		for</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smtClean="0">
                <a:ln>
                  <a:noFill/>
                </a:ln>
                <a:solidFill>
                  <a:srgbClr val="222222"/>
                </a:solidFill>
                <a:effectLst/>
                <a:latin typeface="Courier New" pitchFamily="49" charset="0"/>
                <a:cs typeface="Courier New" pitchFamily="49" charset="0"/>
              </a:rPr>
              <a:t>j</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smtClean="0">
                <a:ln>
                  <a:noFill/>
                </a:ln>
                <a:solidFill>
                  <a:srgbClr val="999900"/>
                </a:solidFill>
                <a:effectLst/>
                <a:latin typeface="Courier New" pitchFamily="49" charset="0"/>
                <a:cs typeface="Courier New" pitchFamily="49" charset="0"/>
              </a:rPr>
              <a:t>5</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smtClean="0">
                <a:ln>
                  <a:noFill/>
                </a:ln>
                <a:solidFill>
                  <a:srgbClr val="222222"/>
                </a:solidFill>
                <a:effectLst/>
                <a:latin typeface="Courier New" pitchFamily="49" charset="0"/>
                <a:cs typeface="Courier New" pitchFamily="49" charset="0"/>
              </a:rPr>
              <a:t>j</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&gt;</a:t>
            </a:r>
            <a:r>
              <a:rPr kumimoji="0" lang="en-US" sz="2800" b="0" i="0" u="none" strike="noStrike" cap="none" normalizeH="0" baseline="0" dirty="0" err="1" smtClean="0">
                <a:ln>
                  <a:noFill/>
                </a:ln>
                <a:solidFill>
                  <a:srgbClr val="222222"/>
                </a:solidFill>
                <a:effectLst/>
                <a:latin typeface="Courier New" pitchFamily="49" charset="0"/>
                <a:cs typeface="Courier New" pitchFamily="49" charset="0"/>
              </a:rPr>
              <a:t>i</a:t>
            </a:r>
            <a:r>
              <a:rPr kumimoji="0" lang="en-US" sz="2800" b="0" i="0" u="none" strike="noStrike" cap="none" normalizeH="0" baseline="0" dirty="0" err="1"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err="1" smtClean="0">
                <a:ln>
                  <a:noFill/>
                </a:ln>
                <a:solidFill>
                  <a:srgbClr val="222222"/>
                </a:solidFill>
                <a:effectLst/>
                <a:latin typeface="Courier New" pitchFamily="49" charset="0"/>
                <a:cs typeface="Courier New" pitchFamily="49" charset="0"/>
              </a:rPr>
              <a:t>j</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smtClean="0">
                <a:ln>
                  <a:noFill/>
                </a:ln>
                <a:solidFill>
                  <a:srgbClr val="222222"/>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22222"/>
                </a:solidFill>
                <a:effectLst/>
                <a:latin typeface="Courier New" pitchFamily="49" charset="0"/>
                <a:cs typeface="Courier New" pitchFamily="49" charset="0"/>
              </a:rPr>
              <a:t>		</a:t>
            </a:r>
            <a:r>
              <a:rPr kumimoji="0" lang="en-US" sz="2800" b="0" i="0" u="none" strike="noStrike" cap="none" normalizeH="0" baseline="0" dirty="0" err="1" smtClean="0">
                <a:ln>
                  <a:noFill/>
                </a:ln>
                <a:solidFill>
                  <a:srgbClr val="222222"/>
                </a:solidFill>
                <a:effectLst/>
                <a:latin typeface="Courier New" pitchFamily="49" charset="0"/>
                <a:cs typeface="Courier New" pitchFamily="49" charset="0"/>
              </a:rPr>
              <a:t>cout</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&lt;&lt;</a:t>
            </a:r>
            <a:r>
              <a:rPr kumimoji="0" lang="en-US" sz="2800" b="0" i="0" u="none" strike="noStrike" cap="none" normalizeH="0" baseline="0" dirty="0" smtClean="0">
                <a:ln>
                  <a:noFill/>
                </a:ln>
                <a:solidFill>
                  <a:srgbClr val="009900"/>
                </a:solidFill>
                <a:effectLst/>
                <a:latin typeface="Courier New" pitchFamily="49" charset="0"/>
                <a:cs typeface="Courier New" pitchFamily="49" charset="0"/>
              </a:rPr>
              <a:t>' '</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smtClean="0">
                <a:ln>
                  <a:noFill/>
                </a:ln>
                <a:solidFill>
                  <a:srgbClr val="FF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FF0000"/>
                </a:solidFill>
                <a:effectLst/>
                <a:latin typeface="Courier New" pitchFamily="49" charset="0"/>
                <a:cs typeface="Courier New" pitchFamily="49" charset="0"/>
              </a:rPr>
              <a:t>		for</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smtClean="0">
                <a:ln>
                  <a:noFill/>
                </a:ln>
                <a:solidFill>
                  <a:srgbClr val="222222"/>
                </a:solidFill>
                <a:effectLst/>
                <a:latin typeface="Courier New" pitchFamily="49" charset="0"/>
                <a:cs typeface="Courier New" pitchFamily="49" charset="0"/>
              </a:rPr>
              <a:t>k</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smtClean="0">
                <a:ln>
                  <a:noFill/>
                </a:ln>
                <a:solidFill>
                  <a:srgbClr val="999900"/>
                </a:solidFill>
                <a:effectLst/>
                <a:latin typeface="Courier New" pitchFamily="49" charset="0"/>
                <a:cs typeface="Courier New" pitchFamily="49" charset="0"/>
              </a:rPr>
              <a:t>1</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smtClean="0">
                <a:ln>
                  <a:noFill/>
                </a:ln>
                <a:solidFill>
                  <a:srgbClr val="222222"/>
                </a:solidFill>
                <a:effectLst/>
                <a:latin typeface="Courier New" pitchFamily="49" charset="0"/>
                <a:cs typeface="Courier New" pitchFamily="49" charset="0"/>
              </a:rPr>
              <a:t>k</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&lt;=</a:t>
            </a:r>
            <a:r>
              <a:rPr kumimoji="0" lang="en-US" sz="2800" b="0" i="0" u="none" strike="noStrike" cap="none" normalizeH="0" baseline="0" dirty="0" err="1" smtClean="0">
                <a:ln>
                  <a:noFill/>
                </a:ln>
                <a:solidFill>
                  <a:srgbClr val="222222"/>
                </a:solidFill>
                <a:effectLst/>
                <a:latin typeface="Courier New" pitchFamily="49" charset="0"/>
                <a:cs typeface="Courier New" pitchFamily="49" charset="0"/>
              </a:rPr>
              <a:t>i</a:t>
            </a:r>
            <a:r>
              <a:rPr kumimoji="0" lang="en-US" sz="2800" b="0" i="0" u="none" strike="noStrike" cap="none" normalizeH="0" baseline="0" dirty="0" err="1"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err="1" smtClean="0">
                <a:ln>
                  <a:noFill/>
                </a:ln>
                <a:solidFill>
                  <a:srgbClr val="222222"/>
                </a:solidFill>
                <a:effectLst/>
                <a:latin typeface="Courier New" pitchFamily="49" charset="0"/>
                <a:cs typeface="Courier New" pitchFamily="49" charset="0"/>
              </a:rPr>
              <a:t>k</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smtClean="0">
                <a:ln>
                  <a:noFill/>
                </a:ln>
                <a:solidFill>
                  <a:srgbClr val="222222"/>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22222"/>
                </a:solidFill>
                <a:effectLst/>
                <a:latin typeface="Courier New" pitchFamily="49" charset="0"/>
                <a:cs typeface="Courier New" pitchFamily="49" charset="0"/>
              </a:rPr>
              <a:t>		</a:t>
            </a:r>
            <a:r>
              <a:rPr kumimoji="0" lang="en-US" sz="2800" b="0" i="0" u="none" strike="noStrike" cap="none" normalizeH="0" baseline="0" dirty="0" err="1" smtClean="0">
                <a:ln>
                  <a:noFill/>
                </a:ln>
                <a:solidFill>
                  <a:srgbClr val="222222"/>
                </a:solidFill>
                <a:effectLst/>
                <a:latin typeface="Courier New" pitchFamily="49" charset="0"/>
                <a:cs typeface="Courier New" pitchFamily="49" charset="0"/>
              </a:rPr>
              <a:t>cout</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&lt;&lt;</a:t>
            </a:r>
            <a:r>
              <a:rPr kumimoji="0" lang="en-US" sz="2800" b="0" i="0" u="none" strike="noStrike" cap="none" normalizeH="0" baseline="0" dirty="0" smtClean="0">
                <a:ln>
                  <a:noFill/>
                </a:ln>
                <a:solidFill>
                  <a:srgbClr val="009900"/>
                </a:solidFill>
                <a:effectLst/>
                <a:latin typeface="Courier New" pitchFamily="49" charset="0"/>
                <a:cs typeface="Courier New" pitchFamily="49" charset="0"/>
              </a:rPr>
              <a:t>'*'</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smtClean="0">
                <a:ln>
                  <a:noFill/>
                </a:ln>
                <a:solidFill>
                  <a:srgbClr val="222222"/>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22222"/>
                </a:solidFill>
                <a:effectLst/>
                <a:latin typeface="Courier New" pitchFamily="49" charset="0"/>
                <a:cs typeface="Courier New" pitchFamily="49" charset="0"/>
              </a:rPr>
              <a:t>		</a:t>
            </a:r>
            <a:r>
              <a:rPr kumimoji="0" lang="en-US" sz="2800" b="0" i="0" u="none" strike="noStrike" cap="none" normalizeH="0" baseline="0" dirty="0" err="1" smtClean="0">
                <a:ln>
                  <a:noFill/>
                </a:ln>
                <a:solidFill>
                  <a:srgbClr val="222222"/>
                </a:solidFill>
                <a:effectLst/>
                <a:latin typeface="Courier New" pitchFamily="49" charset="0"/>
                <a:cs typeface="Courier New" pitchFamily="49" charset="0"/>
              </a:rPr>
              <a:t>cout</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&lt;&lt;</a:t>
            </a:r>
            <a:r>
              <a:rPr kumimoji="0" lang="en-US" sz="2800" b="0" i="0" u="none" strike="noStrike" cap="none" normalizeH="0" baseline="0" dirty="0" err="1" smtClean="0">
                <a:ln>
                  <a:noFill/>
                </a:ln>
                <a:solidFill>
                  <a:srgbClr val="222222"/>
                </a:solidFill>
                <a:effectLst/>
                <a:latin typeface="Courier New" pitchFamily="49" charset="0"/>
                <a:cs typeface="Courier New" pitchFamily="49" charset="0"/>
              </a:rPr>
              <a:t>endl</a:t>
            </a: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663300"/>
                </a:solidFill>
                <a:effectLst/>
                <a:latin typeface="Courier New" pitchFamily="49" charset="0"/>
                <a:cs typeface="Courier New" pitchFamily="49" charset="0"/>
              </a:rPr>
              <a:t>	}</a:t>
            </a:r>
            <a:endParaRPr kumimoji="0" lang="en-US" sz="2800" b="0" i="0" u="none" strike="noStrike" cap="none" normalizeH="0" baseline="0" dirty="0" smtClean="0">
              <a:ln>
                <a:noFill/>
              </a:ln>
              <a:solidFill>
                <a:srgbClr val="6633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663300"/>
                </a:solidFill>
                <a:effectLst/>
                <a:latin typeface="Courier New" pitchFamily="49" charset="0"/>
                <a:cs typeface="Courier New" pitchFamily="49" charset="0"/>
              </a:rPr>
              <a:t>}</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152400"/>
            <a:ext cx="4845942" cy="646330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#include&lt;</a:t>
            </a:r>
            <a:r>
              <a:rPr kumimoji="0" lang="en-US" sz="22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iostream.h</a:t>
            </a: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&gt;</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using namespace std;</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int</a:t>
            </a: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main()</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2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int</a:t>
            </a: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2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i,x</a:t>
            </a: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a:t>
            </a:r>
            <a:r>
              <a:rPr kumimoji="0" lang="en-US" sz="22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int</a:t>
            </a: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2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a:t>
            </a: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=1;i&lt;=4;i++)</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if(i%2==0)</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x=2;</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else</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x=1;</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a:t>
            </a:r>
            <a:r>
              <a:rPr kumimoji="0" lang="en-US" sz="22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int</a:t>
            </a: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j=1;j&lt;=</a:t>
            </a:r>
            <a:r>
              <a:rPr kumimoji="0" lang="en-US" sz="22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i;j</a:t>
            </a: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++,x+=2)</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2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cout</a:t>
            </a: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&lt;&lt;x&lt;&lt;" ";</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2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cout</a:t>
            </a: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&lt;&lt;</a:t>
            </a:r>
            <a:r>
              <a:rPr kumimoji="0" lang="en-US" sz="22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endl</a:t>
            </a: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7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305800" cy="830997"/>
          </a:xfrm>
          <a:prstGeom prst="rect">
            <a:avLst/>
          </a:prstGeom>
          <a:noFill/>
        </p:spPr>
        <p:txBody>
          <a:bodyPr wrap="square" rtlCol="0">
            <a:spAutoFit/>
          </a:bodyPr>
          <a:lstStyle/>
          <a:p>
            <a:r>
              <a:rPr lang="en-US" sz="2400" b="1" dirty="0" smtClean="0"/>
              <a:t>Write a complete C++ program to generate the following pattern</a:t>
            </a:r>
          </a:p>
        </p:txBody>
      </p:sp>
      <p:sp>
        <p:nvSpPr>
          <p:cNvPr id="3" name="TextBox 2"/>
          <p:cNvSpPr txBox="1"/>
          <p:nvPr/>
        </p:nvSpPr>
        <p:spPr>
          <a:xfrm>
            <a:off x="609600" y="1676400"/>
            <a:ext cx="7848600" cy="2585323"/>
          </a:xfrm>
          <a:prstGeom prst="rect">
            <a:avLst/>
          </a:prstGeom>
          <a:noFill/>
        </p:spPr>
        <p:txBody>
          <a:bodyPr wrap="square" rtlCol="0">
            <a:spAutoFit/>
          </a:bodyPr>
          <a:lstStyle/>
          <a:p>
            <a:r>
              <a:rPr lang="en-US" b="1" dirty="0" smtClean="0">
                <a:latin typeface="+mj-lt"/>
              </a:rPr>
              <a:t>If n=4</a:t>
            </a:r>
          </a:p>
          <a:p>
            <a:endParaRPr lang="en-US" b="1" dirty="0" smtClean="0">
              <a:latin typeface="+mj-lt"/>
            </a:endParaRPr>
          </a:p>
          <a:p>
            <a:pPr marL="342900" indent="-342900">
              <a:buAutoNum type="arabicPlain" startAt="10"/>
            </a:pPr>
            <a:r>
              <a:rPr lang="en-US" b="1" dirty="0" smtClean="0">
                <a:latin typeface="+mj-lt"/>
              </a:rPr>
              <a:t>9      8     7</a:t>
            </a:r>
          </a:p>
          <a:p>
            <a:pPr marL="342900" indent="-342900">
              <a:buAutoNum type="arabicPlain" startAt="10"/>
            </a:pPr>
            <a:endParaRPr lang="en-US" b="1" dirty="0" smtClean="0">
              <a:latin typeface="+mj-lt"/>
            </a:endParaRPr>
          </a:p>
          <a:p>
            <a:pPr marL="342900" indent="-342900">
              <a:buAutoNum type="arabicPlain" startAt="6"/>
            </a:pPr>
            <a:r>
              <a:rPr lang="en-US" b="1" dirty="0" smtClean="0">
                <a:latin typeface="+mj-lt"/>
              </a:rPr>
              <a:t>5      4</a:t>
            </a:r>
          </a:p>
          <a:p>
            <a:pPr marL="342900" indent="-342900"/>
            <a:endParaRPr lang="en-US" b="1" dirty="0" smtClean="0">
              <a:latin typeface="+mj-lt"/>
            </a:endParaRPr>
          </a:p>
          <a:p>
            <a:pPr marL="342900" indent="-342900">
              <a:buAutoNum type="arabicPlain" startAt="3"/>
            </a:pPr>
            <a:r>
              <a:rPr lang="en-US" b="1" dirty="0" smtClean="0">
                <a:latin typeface="+mj-lt"/>
              </a:rPr>
              <a:t>2</a:t>
            </a:r>
          </a:p>
          <a:p>
            <a:pPr marL="342900" indent="-342900"/>
            <a:endParaRPr lang="en-US" b="1" dirty="0" smtClean="0">
              <a:latin typeface="+mj-lt"/>
            </a:endParaRPr>
          </a:p>
          <a:p>
            <a:pPr marL="342900" indent="-342900"/>
            <a:r>
              <a:rPr lang="en-US" b="1" dirty="0" smtClean="0">
                <a:latin typeface="+mj-lt"/>
              </a:rPr>
              <a:t>1</a:t>
            </a:r>
            <a:endParaRPr lang="en-US" b="1" dirty="0">
              <a:latin typeface="+mj-lt"/>
            </a:endParaRPr>
          </a:p>
        </p:txBody>
      </p:sp>
      <p:sp>
        <p:nvSpPr>
          <p:cNvPr id="4" name="Rectangle 3"/>
          <p:cNvSpPr/>
          <p:nvPr/>
        </p:nvSpPr>
        <p:spPr>
          <a:xfrm>
            <a:off x="5562600" y="9144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Board 2016</a:t>
            </a:r>
            <a:endParaRPr lang="en-US" dirty="0"/>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990600"/>
            <a:ext cx="7315200" cy="4801314"/>
          </a:xfrm>
          <a:prstGeom prst="rect">
            <a:avLst/>
          </a:prstGeom>
          <a:noFill/>
        </p:spPr>
        <p:txBody>
          <a:bodyPr wrap="square" rtlCol="0">
            <a:spAutoFit/>
          </a:bodyPr>
          <a:lstStyle/>
          <a:p>
            <a:r>
              <a:rPr lang="en-US" b="1" dirty="0" smtClean="0"/>
              <a:t>#include&lt;</a:t>
            </a:r>
            <a:r>
              <a:rPr lang="en-US" b="1" dirty="0" err="1" smtClean="0"/>
              <a:t>iostream.h</a:t>
            </a:r>
            <a:r>
              <a:rPr lang="en-US" b="1" dirty="0" smtClean="0"/>
              <a:t>&gt;</a:t>
            </a:r>
          </a:p>
          <a:p>
            <a:r>
              <a:rPr lang="en-US" b="1" dirty="0" smtClean="0"/>
              <a:t>void main()</a:t>
            </a:r>
          </a:p>
          <a:p>
            <a:r>
              <a:rPr lang="en-US" b="1" dirty="0" smtClean="0"/>
              <a:t>{</a:t>
            </a:r>
          </a:p>
          <a:p>
            <a:r>
              <a:rPr lang="en-US" b="1" dirty="0" smtClean="0"/>
              <a:t>	</a:t>
            </a:r>
            <a:r>
              <a:rPr lang="en-US" b="1" dirty="0" err="1" smtClean="0"/>
              <a:t>int</a:t>
            </a:r>
            <a:r>
              <a:rPr lang="en-US" b="1" dirty="0" smtClean="0"/>
              <a:t> </a:t>
            </a:r>
            <a:r>
              <a:rPr lang="en-US" b="1" dirty="0" err="1" smtClean="0"/>
              <a:t>n,k</a:t>
            </a:r>
            <a:r>
              <a:rPr lang="en-US" b="1" dirty="0" smtClean="0"/>
              <a:t>;</a:t>
            </a:r>
          </a:p>
          <a:p>
            <a:r>
              <a:rPr lang="en-US" b="1" dirty="0" smtClean="0"/>
              <a:t>	</a:t>
            </a:r>
            <a:r>
              <a:rPr lang="en-US" b="1" dirty="0" err="1" smtClean="0"/>
              <a:t>cout</a:t>
            </a:r>
            <a:r>
              <a:rPr lang="en-US" b="1" dirty="0" smtClean="0"/>
              <a:t>&lt;&lt;“enter the number of lines “;</a:t>
            </a:r>
          </a:p>
          <a:p>
            <a:r>
              <a:rPr lang="en-US" b="1" dirty="0" smtClean="0"/>
              <a:t>	</a:t>
            </a:r>
            <a:r>
              <a:rPr lang="en-US" b="1" dirty="0" err="1" smtClean="0"/>
              <a:t>cin</a:t>
            </a:r>
            <a:r>
              <a:rPr lang="en-US" b="1" dirty="0" smtClean="0"/>
              <a:t>&gt;&gt;n;</a:t>
            </a:r>
          </a:p>
          <a:p>
            <a:r>
              <a:rPr lang="en-US" b="1" dirty="0" smtClean="0"/>
              <a:t>	k=n*(n+1)/2;</a:t>
            </a:r>
          </a:p>
          <a:p>
            <a:r>
              <a:rPr lang="en-US" b="1" dirty="0" smtClean="0"/>
              <a:t>	for(</a:t>
            </a:r>
            <a:r>
              <a:rPr lang="en-US" b="1" dirty="0" err="1" smtClean="0"/>
              <a:t>int</a:t>
            </a:r>
            <a:r>
              <a:rPr lang="en-US" b="1" dirty="0" smtClean="0"/>
              <a:t> </a:t>
            </a:r>
            <a:r>
              <a:rPr lang="en-US" b="1" dirty="0" err="1" smtClean="0"/>
              <a:t>i</a:t>
            </a:r>
            <a:r>
              <a:rPr lang="en-US" b="1" dirty="0" smtClean="0"/>
              <a:t>=</a:t>
            </a:r>
            <a:r>
              <a:rPr lang="en-US" b="1" dirty="0" err="1" smtClean="0"/>
              <a:t>n;i</a:t>
            </a:r>
            <a:r>
              <a:rPr lang="en-US" b="1" dirty="0" smtClean="0"/>
              <a:t>&gt;0;i--)</a:t>
            </a:r>
          </a:p>
          <a:p>
            <a:r>
              <a:rPr lang="en-US" b="1" dirty="0" smtClean="0"/>
              <a:t>	{</a:t>
            </a:r>
          </a:p>
          <a:p>
            <a:r>
              <a:rPr lang="en-US" b="1" dirty="0" smtClean="0"/>
              <a:t>		for(</a:t>
            </a:r>
            <a:r>
              <a:rPr lang="en-US" b="1" dirty="0" err="1" smtClean="0"/>
              <a:t>int</a:t>
            </a:r>
            <a:r>
              <a:rPr lang="en-US" b="1" dirty="0" smtClean="0"/>
              <a:t> j=0;j&lt;</a:t>
            </a:r>
            <a:r>
              <a:rPr lang="en-US" b="1" dirty="0" err="1" smtClean="0"/>
              <a:t>i;j</a:t>
            </a:r>
            <a:r>
              <a:rPr lang="en-US" b="1" dirty="0" smtClean="0"/>
              <a:t>++)</a:t>
            </a:r>
          </a:p>
          <a:p>
            <a:r>
              <a:rPr lang="en-US" b="1" dirty="0" smtClean="0"/>
              <a:t>		{</a:t>
            </a:r>
          </a:p>
          <a:p>
            <a:r>
              <a:rPr lang="en-US" b="1" dirty="0" smtClean="0"/>
              <a:t>			</a:t>
            </a:r>
            <a:r>
              <a:rPr lang="en-US" b="1" dirty="0" err="1" smtClean="0"/>
              <a:t>cout</a:t>
            </a:r>
            <a:r>
              <a:rPr lang="en-US" b="1" dirty="0" smtClean="0"/>
              <a:t>&lt;&lt;k&lt;&lt;“  “;</a:t>
            </a:r>
          </a:p>
          <a:p>
            <a:r>
              <a:rPr lang="en-US" b="1" dirty="0" smtClean="0"/>
              <a:t>			k--;</a:t>
            </a:r>
          </a:p>
          <a:p>
            <a:r>
              <a:rPr lang="en-US" b="1" dirty="0" smtClean="0"/>
              <a:t>		}</a:t>
            </a:r>
          </a:p>
          <a:p>
            <a:r>
              <a:rPr lang="en-US" b="1" dirty="0" smtClean="0"/>
              <a:t>		</a:t>
            </a:r>
            <a:r>
              <a:rPr lang="en-US" b="1" dirty="0" err="1" smtClean="0"/>
              <a:t>cout</a:t>
            </a:r>
            <a:r>
              <a:rPr lang="en-US" b="1" dirty="0" smtClean="0"/>
              <a:t>&lt;&lt;</a:t>
            </a:r>
            <a:r>
              <a:rPr lang="en-US" b="1" dirty="0" err="1" smtClean="0"/>
              <a:t>endl</a:t>
            </a:r>
            <a:r>
              <a:rPr lang="en-US" b="1" dirty="0" smtClean="0"/>
              <a:t>;</a:t>
            </a:r>
          </a:p>
          <a:p>
            <a:r>
              <a:rPr lang="en-US" b="1" dirty="0" smtClean="0"/>
              <a:t>	}</a:t>
            </a:r>
          </a:p>
          <a:p>
            <a:r>
              <a:rPr lang="en-US" b="1" dirty="0" smtClean="0"/>
              <a:t>}</a:t>
            </a: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6248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Find the Output</a:t>
            </a:r>
            <a:endParaRPr lang="en-US" dirty="0"/>
          </a:p>
        </p:txBody>
      </p:sp>
      <p:sp>
        <p:nvSpPr>
          <p:cNvPr id="3" name="Rectangle 2"/>
          <p:cNvSpPr/>
          <p:nvPr/>
        </p:nvSpPr>
        <p:spPr>
          <a:xfrm>
            <a:off x="228600" y="381000"/>
            <a:ext cx="8229600" cy="6001643"/>
          </a:xfrm>
          <a:prstGeom prst="rect">
            <a:avLst/>
          </a:prstGeom>
        </p:spPr>
        <p:txBody>
          <a:bodyPr wrap="square">
            <a:spAutoFit/>
          </a:bodyPr>
          <a:lstStyle/>
          <a:p>
            <a:r>
              <a:rPr lang="en-US" sz="2400" b="1" dirty="0" smtClean="0"/>
              <a:t>#include&lt;</a:t>
            </a:r>
            <a:r>
              <a:rPr lang="en-US" sz="2400" b="1" dirty="0" err="1" smtClean="0"/>
              <a:t>iostream.h</a:t>
            </a:r>
            <a:r>
              <a:rPr lang="en-US" sz="2400" b="1" dirty="0" smtClean="0"/>
              <a:t>&gt;</a:t>
            </a:r>
          </a:p>
          <a:p>
            <a:r>
              <a:rPr lang="en-US" sz="2400" b="1" dirty="0" smtClean="0"/>
              <a:t>#include&lt;</a:t>
            </a:r>
            <a:r>
              <a:rPr lang="en-US" sz="2400" b="1" dirty="0" err="1" smtClean="0"/>
              <a:t>string.h</a:t>
            </a:r>
            <a:r>
              <a:rPr lang="en-US" sz="2400" b="1" dirty="0" smtClean="0"/>
              <a:t>&gt;</a:t>
            </a:r>
          </a:p>
          <a:p>
            <a:r>
              <a:rPr lang="en-US" sz="2400" b="1" dirty="0" smtClean="0"/>
              <a:t>#include&lt;</a:t>
            </a:r>
            <a:r>
              <a:rPr lang="en-US" sz="2400" b="1" dirty="0" err="1" smtClean="0"/>
              <a:t>ctype.h</a:t>
            </a:r>
            <a:r>
              <a:rPr lang="en-US" sz="2400" b="1" dirty="0" smtClean="0"/>
              <a:t>&gt;</a:t>
            </a:r>
          </a:p>
          <a:p>
            <a:r>
              <a:rPr lang="en-US" sz="2400" b="1" dirty="0" smtClean="0"/>
              <a:t>void </a:t>
            </a:r>
            <a:r>
              <a:rPr lang="en-US" sz="2400" b="1" dirty="0" err="1" smtClean="0"/>
              <a:t>newtext</a:t>
            </a:r>
            <a:r>
              <a:rPr lang="en-US" sz="2400" b="1" dirty="0" smtClean="0"/>
              <a:t>(char string[],</a:t>
            </a:r>
            <a:r>
              <a:rPr lang="en-US" sz="2400" b="1" dirty="0" err="1" smtClean="0"/>
              <a:t>int</a:t>
            </a:r>
            <a:r>
              <a:rPr lang="en-US" sz="2400" b="1" dirty="0" smtClean="0"/>
              <a:t> &amp;position)</a:t>
            </a:r>
          </a:p>
          <a:p>
            <a:r>
              <a:rPr lang="en-US" sz="2400" b="1" dirty="0" smtClean="0"/>
              <a:t>{</a:t>
            </a:r>
          </a:p>
          <a:p>
            <a:r>
              <a:rPr lang="en-US" sz="2400" b="1" dirty="0" smtClean="0"/>
              <a:t>	</a:t>
            </a:r>
            <a:r>
              <a:rPr lang="en-US" sz="2400" b="1" dirty="0" err="1" smtClean="0"/>
              <a:t>int</a:t>
            </a:r>
            <a:r>
              <a:rPr lang="en-US" sz="2400" b="1" dirty="0" smtClean="0"/>
              <a:t> length=</a:t>
            </a:r>
            <a:r>
              <a:rPr lang="en-US" sz="2400" b="1" dirty="0" err="1" smtClean="0"/>
              <a:t>strlen</a:t>
            </a:r>
            <a:r>
              <a:rPr lang="en-US" sz="2400" b="1" dirty="0" smtClean="0"/>
              <a:t>(string);</a:t>
            </a:r>
          </a:p>
          <a:p>
            <a:r>
              <a:rPr lang="en-US" sz="2400" b="1" dirty="0" smtClean="0"/>
              <a:t>	for(;position&lt;length-2;position++)</a:t>
            </a:r>
          </a:p>
          <a:p>
            <a:r>
              <a:rPr lang="en-US" sz="2400" b="1" dirty="0" smtClean="0"/>
              <a:t>	string[position]=</a:t>
            </a:r>
            <a:r>
              <a:rPr lang="en-US" sz="2400" b="1" dirty="0" err="1" smtClean="0"/>
              <a:t>toupper</a:t>
            </a:r>
            <a:r>
              <a:rPr lang="en-US" sz="2400" b="1" dirty="0" smtClean="0"/>
              <a:t>(string[position]);</a:t>
            </a:r>
          </a:p>
          <a:p>
            <a:r>
              <a:rPr lang="en-US" sz="2400" b="1" dirty="0" smtClean="0"/>
              <a:t>}</a:t>
            </a:r>
          </a:p>
          <a:p>
            <a:r>
              <a:rPr lang="en-US" sz="2400" b="1" dirty="0" err="1" smtClean="0"/>
              <a:t>int</a:t>
            </a:r>
            <a:r>
              <a:rPr lang="en-US" sz="2400" b="1" dirty="0" smtClean="0"/>
              <a:t> main()</a:t>
            </a:r>
          </a:p>
          <a:p>
            <a:r>
              <a:rPr lang="en-US" sz="2400" b="1" dirty="0" smtClean="0"/>
              <a:t>{</a:t>
            </a:r>
          </a:p>
          <a:p>
            <a:r>
              <a:rPr lang="en-US" sz="2400" b="1" dirty="0" smtClean="0"/>
              <a:t>	</a:t>
            </a:r>
            <a:r>
              <a:rPr lang="en-US" sz="2400" b="1" dirty="0" err="1" smtClean="0"/>
              <a:t>int</a:t>
            </a:r>
            <a:r>
              <a:rPr lang="en-US" sz="2400" b="1" dirty="0" smtClean="0"/>
              <a:t> loc=3;</a:t>
            </a:r>
          </a:p>
          <a:p>
            <a:r>
              <a:rPr lang="en-US" sz="2400" b="1" dirty="0" smtClean="0"/>
              <a:t>	char message[]="Silver Zone";</a:t>
            </a:r>
          </a:p>
          <a:p>
            <a:r>
              <a:rPr lang="en-US" sz="2400" b="1" dirty="0" smtClean="0"/>
              <a:t>	</a:t>
            </a:r>
            <a:r>
              <a:rPr lang="en-US" sz="2400" b="1" dirty="0" err="1" smtClean="0"/>
              <a:t>newtext</a:t>
            </a:r>
            <a:r>
              <a:rPr lang="en-US" sz="2400" b="1" dirty="0" smtClean="0"/>
              <a:t>(</a:t>
            </a:r>
            <a:r>
              <a:rPr lang="en-US" sz="2400" b="1" dirty="0" err="1" smtClean="0"/>
              <a:t>message,loc</a:t>
            </a:r>
            <a:r>
              <a:rPr lang="en-US" sz="2400" b="1" dirty="0" smtClean="0"/>
              <a:t>);</a:t>
            </a:r>
          </a:p>
          <a:p>
            <a:r>
              <a:rPr lang="en-US" sz="2400" b="1" dirty="0" smtClean="0"/>
              <a:t>	</a:t>
            </a:r>
            <a:r>
              <a:rPr lang="en-US" sz="2400" b="1" dirty="0" err="1" smtClean="0"/>
              <a:t>cout</a:t>
            </a:r>
            <a:r>
              <a:rPr lang="en-US" sz="2400" b="1" dirty="0" smtClean="0"/>
              <a:t>&lt;&lt;message&lt;&lt;"#"&lt;&lt;loc;</a:t>
            </a:r>
          </a:p>
          <a:p>
            <a:r>
              <a:rPr lang="en-US" sz="2400" b="1" dirty="0" smtClean="0"/>
              <a:t>}</a:t>
            </a:r>
            <a:endParaRPr lang="en-US" sz="2400" b="1" dirty="0"/>
          </a:p>
        </p:txBody>
      </p:sp>
      <p:pic>
        <p:nvPicPr>
          <p:cNvPr id="1026" name="Picture 2"/>
          <p:cNvPicPr>
            <a:picLocks noChangeAspect="1" noChangeArrowheads="1"/>
          </p:cNvPicPr>
          <p:nvPr/>
        </p:nvPicPr>
        <p:blipFill>
          <a:blip r:embed="rId2"/>
          <a:srcRect/>
          <a:stretch>
            <a:fillRect/>
          </a:stretch>
        </p:blipFill>
        <p:spPr bwMode="auto">
          <a:xfrm>
            <a:off x="2590800" y="2362200"/>
            <a:ext cx="5334000" cy="288721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0"/>
            <a:ext cx="876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 a </a:t>
            </a:r>
            <a:r>
              <a:rPr lang="en-US" dirty="0" err="1" smtClean="0"/>
              <a:t>c++</a:t>
            </a:r>
            <a:r>
              <a:rPr lang="en-US" dirty="0" smtClean="0"/>
              <a:t> program to check if  number entered is prime number </a:t>
            </a:r>
            <a:endParaRPr lang="en-US" dirty="0"/>
          </a:p>
        </p:txBody>
      </p:sp>
      <p:sp>
        <p:nvSpPr>
          <p:cNvPr id="3" name="Rectangle 2"/>
          <p:cNvSpPr/>
          <p:nvPr/>
        </p:nvSpPr>
        <p:spPr>
          <a:xfrm>
            <a:off x="533400" y="609600"/>
            <a:ext cx="5334000" cy="6186309"/>
          </a:xfrm>
          <a:prstGeom prst="rect">
            <a:avLst/>
          </a:prstGeom>
        </p:spPr>
        <p:txBody>
          <a:bodyPr wrap="square">
            <a:spAutoFit/>
          </a:bodyPr>
          <a:lstStyle/>
          <a:p>
            <a:r>
              <a:rPr lang="en-US" b="1" dirty="0" smtClean="0"/>
              <a:t>#include&lt;</a:t>
            </a:r>
            <a:r>
              <a:rPr lang="en-US" b="1" dirty="0" err="1" smtClean="0"/>
              <a:t>iostream.h</a:t>
            </a:r>
            <a:r>
              <a:rPr lang="en-US" b="1" dirty="0" smtClean="0"/>
              <a:t>&gt;</a:t>
            </a:r>
          </a:p>
          <a:p>
            <a:r>
              <a:rPr lang="en-US" b="1" dirty="0" smtClean="0"/>
              <a:t>using namespace std;</a:t>
            </a:r>
          </a:p>
          <a:p>
            <a:r>
              <a:rPr lang="en-US" b="1" dirty="0" err="1" smtClean="0"/>
              <a:t>int</a:t>
            </a:r>
            <a:r>
              <a:rPr lang="en-US" b="1" dirty="0" smtClean="0"/>
              <a:t> main()</a:t>
            </a:r>
          </a:p>
          <a:p>
            <a:r>
              <a:rPr lang="en-US" b="1" dirty="0" smtClean="0"/>
              <a:t>{</a:t>
            </a:r>
          </a:p>
          <a:p>
            <a:r>
              <a:rPr lang="en-US" b="1" dirty="0" smtClean="0"/>
              <a:t>	</a:t>
            </a:r>
            <a:r>
              <a:rPr lang="en-US" b="1" dirty="0" err="1" smtClean="0"/>
              <a:t>int</a:t>
            </a:r>
            <a:r>
              <a:rPr lang="en-US" b="1" dirty="0" smtClean="0"/>
              <a:t> </a:t>
            </a:r>
            <a:r>
              <a:rPr lang="en-US" b="1" dirty="0" err="1" smtClean="0"/>
              <a:t>n,temp,flag</a:t>
            </a:r>
            <a:r>
              <a:rPr lang="en-US" b="1" dirty="0" smtClean="0"/>
              <a:t>=0;</a:t>
            </a:r>
          </a:p>
          <a:p>
            <a:r>
              <a:rPr lang="en-US" b="1" dirty="0" smtClean="0"/>
              <a:t>	</a:t>
            </a:r>
            <a:r>
              <a:rPr lang="en-US" b="1" dirty="0" err="1" smtClean="0"/>
              <a:t>cout</a:t>
            </a:r>
            <a:r>
              <a:rPr lang="en-US" b="1" dirty="0" smtClean="0"/>
              <a:t>&lt;&lt;"enter the number";</a:t>
            </a:r>
          </a:p>
          <a:p>
            <a:r>
              <a:rPr lang="en-US" b="1" dirty="0" smtClean="0"/>
              <a:t>	</a:t>
            </a:r>
            <a:r>
              <a:rPr lang="en-US" b="1" dirty="0" err="1" smtClean="0"/>
              <a:t>cin</a:t>
            </a:r>
            <a:r>
              <a:rPr lang="en-US" b="1" dirty="0" smtClean="0"/>
              <a:t>&gt;&gt;n;</a:t>
            </a:r>
          </a:p>
          <a:p>
            <a:r>
              <a:rPr lang="en-US" b="1" dirty="0" smtClean="0"/>
              <a:t>	temp=n;</a:t>
            </a:r>
          </a:p>
          <a:p>
            <a:r>
              <a:rPr lang="en-US" b="1" dirty="0" smtClean="0"/>
              <a:t>	for(</a:t>
            </a:r>
            <a:r>
              <a:rPr lang="en-US" b="1" dirty="0" err="1" smtClean="0"/>
              <a:t>int</a:t>
            </a:r>
            <a:r>
              <a:rPr lang="en-US" b="1" dirty="0" smtClean="0"/>
              <a:t> </a:t>
            </a:r>
            <a:r>
              <a:rPr lang="en-US" b="1" dirty="0" err="1" smtClean="0"/>
              <a:t>i</a:t>
            </a:r>
            <a:r>
              <a:rPr lang="en-US" b="1" dirty="0" smtClean="0"/>
              <a:t>=2;i&lt;</a:t>
            </a:r>
            <a:r>
              <a:rPr lang="en-US" b="1" dirty="0" err="1" smtClean="0"/>
              <a:t>n;i</a:t>
            </a:r>
            <a:r>
              <a:rPr lang="en-US" b="1" dirty="0" smtClean="0"/>
              <a:t>++)</a:t>
            </a:r>
          </a:p>
          <a:p>
            <a:r>
              <a:rPr lang="en-US" b="1" dirty="0" smtClean="0"/>
              <a:t>	{</a:t>
            </a:r>
          </a:p>
          <a:p>
            <a:r>
              <a:rPr lang="en-US" b="1" dirty="0" smtClean="0"/>
              <a:t>	</a:t>
            </a:r>
          </a:p>
          <a:p>
            <a:r>
              <a:rPr lang="en-US" b="1" dirty="0" smtClean="0"/>
              <a:t>		if(</a:t>
            </a:r>
            <a:r>
              <a:rPr lang="en-US" b="1" dirty="0" err="1" smtClean="0"/>
              <a:t>n%i</a:t>
            </a:r>
            <a:r>
              <a:rPr lang="en-US" b="1" dirty="0" smtClean="0"/>
              <a:t>==0)</a:t>
            </a:r>
          </a:p>
          <a:p>
            <a:r>
              <a:rPr lang="en-US" b="1" dirty="0" smtClean="0"/>
              <a:t>		{						flag=1;</a:t>
            </a:r>
          </a:p>
          <a:p>
            <a:r>
              <a:rPr lang="en-US" b="1" dirty="0" smtClean="0"/>
              <a:t>			break;</a:t>
            </a:r>
          </a:p>
          <a:p>
            <a:r>
              <a:rPr lang="en-US" b="1" dirty="0" smtClean="0"/>
              <a:t>		}</a:t>
            </a:r>
          </a:p>
          <a:p>
            <a:r>
              <a:rPr lang="en-US" b="1" dirty="0" smtClean="0"/>
              <a:t>	}</a:t>
            </a:r>
          </a:p>
          <a:p>
            <a:r>
              <a:rPr lang="en-US" b="1" dirty="0" smtClean="0"/>
              <a:t>	if(flag==0)</a:t>
            </a:r>
          </a:p>
          <a:p>
            <a:r>
              <a:rPr lang="en-US" b="1" dirty="0" smtClean="0"/>
              <a:t>	</a:t>
            </a:r>
            <a:r>
              <a:rPr lang="en-US" b="1" dirty="0" err="1" smtClean="0"/>
              <a:t>cout</a:t>
            </a:r>
            <a:r>
              <a:rPr lang="en-US" b="1" dirty="0" smtClean="0"/>
              <a:t>&lt;&lt;" prime";</a:t>
            </a:r>
          </a:p>
          <a:p>
            <a:r>
              <a:rPr lang="en-US" b="1" dirty="0" smtClean="0"/>
              <a:t>	else</a:t>
            </a:r>
          </a:p>
          <a:p>
            <a:r>
              <a:rPr lang="en-US" b="1" dirty="0" smtClean="0"/>
              <a:t>	</a:t>
            </a:r>
            <a:r>
              <a:rPr lang="en-US" b="1" dirty="0" err="1" smtClean="0"/>
              <a:t>cout</a:t>
            </a:r>
            <a:r>
              <a:rPr lang="en-US" b="1" dirty="0" smtClean="0"/>
              <a:t>&lt;&lt;"not prime";</a:t>
            </a:r>
          </a:p>
          <a:p>
            <a:r>
              <a:rPr lang="en-US" b="1" dirty="0" smtClean="0"/>
              <a:t>}</a:t>
            </a:r>
            <a:endParaRPr lang="en-US" b="1" dirty="0"/>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81000"/>
            <a:ext cx="8534400" cy="4708981"/>
          </a:xfrm>
          <a:prstGeom prst="rect">
            <a:avLst/>
          </a:prstGeom>
          <a:noFill/>
        </p:spPr>
        <p:txBody>
          <a:bodyPr wrap="square" rtlCol="0">
            <a:spAutoFit/>
          </a:bodyPr>
          <a:lstStyle/>
          <a:p>
            <a:r>
              <a:rPr lang="en-US" sz="2000" dirty="0" smtClean="0"/>
              <a:t>Define a class play in C++ with the following specifications</a:t>
            </a:r>
          </a:p>
          <a:p>
            <a:endParaRPr lang="en-US" sz="2000" dirty="0" smtClean="0"/>
          </a:p>
          <a:p>
            <a:r>
              <a:rPr lang="en-US" sz="2000" dirty="0" smtClean="0"/>
              <a:t>Private data members:</a:t>
            </a:r>
          </a:p>
          <a:p>
            <a:r>
              <a:rPr lang="en-US" sz="2000" dirty="0" smtClean="0"/>
              <a:t>Play </a:t>
            </a:r>
            <a:r>
              <a:rPr lang="en-US" sz="2000" dirty="0" err="1" smtClean="0"/>
              <a:t>code:integer</a:t>
            </a:r>
            <a:endParaRPr lang="en-US" sz="2000" dirty="0" smtClean="0"/>
          </a:p>
          <a:p>
            <a:r>
              <a:rPr lang="en-US" sz="2000" dirty="0" err="1" smtClean="0"/>
              <a:t>Playtitle:array</a:t>
            </a:r>
            <a:r>
              <a:rPr lang="en-US" sz="2000" dirty="0" smtClean="0"/>
              <a:t> of 20 characters</a:t>
            </a:r>
          </a:p>
          <a:p>
            <a:r>
              <a:rPr lang="en-US" sz="2000" dirty="0" err="1" smtClean="0"/>
              <a:t>Duration:Type</a:t>
            </a:r>
            <a:r>
              <a:rPr lang="en-US" sz="2000" dirty="0" smtClean="0"/>
              <a:t> float</a:t>
            </a:r>
          </a:p>
          <a:p>
            <a:r>
              <a:rPr lang="en-US" sz="2000" dirty="0" err="1" smtClean="0"/>
              <a:t>Noofscenes:integer</a:t>
            </a:r>
            <a:endParaRPr lang="en-US" sz="2000" dirty="0" smtClean="0"/>
          </a:p>
          <a:p>
            <a:endParaRPr lang="en-US" sz="2000" dirty="0" smtClean="0"/>
          </a:p>
          <a:p>
            <a:r>
              <a:rPr lang="en-US" sz="2000" dirty="0" smtClean="0"/>
              <a:t>Public members:</a:t>
            </a:r>
          </a:p>
          <a:p>
            <a:endParaRPr lang="en-US" sz="2000" dirty="0" smtClean="0"/>
          </a:p>
          <a:p>
            <a:pPr marL="342900" indent="-342900">
              <a:buFont typeface="+mj-lt"/>
              <a:buAutoNum type="arabicPeriod"/>
            </a:pPr>
            <a:r>
              <a:rPr lang="en-US" sz="2000" dirty="0" err="1" smtClean="0"/>
              <a:t>Newplay</a:t>
            </a:r>
            <a:r>
              <a:rPr lang="en-US" sz="2000" dirty="0" smtClean="0"/>
              <a:t>()-function to accept values for </a:t>
            </a:r>
            <a:r>
              <a:rPr lang="en-US" sz="2000" dirty="0" err="1" smtClean="0"/>
              <a:t>playcode</a:t>
            </a:r>
            <a:r>
              <a:rPr lang="en-US" sz="2000" dirty="0" smtClean="0"/>
              <a:t> and </a:t>
            </a:r>
            <a:r>
              <a:rPr lang="en-US" sz="2000" dirty="0" err="1" smtClean="0"/>
              <a:t>playtitle</a:t>
            </a:r>
            <a:r>
              <a:rPr lang="en-US" sz="2000" dirty="0" smtClean="0"/>
              <a:t>.</a:t>
            </a:r>
          </a:p>
          <a:p>
            <a:pPr marL="342900" indent="-342900">
              <a:buFont typeface="+mj-lt"/>
              <a:buAutoNum type="arabicPeriod"/>
            </a:pPr>
            <a:r>
              <a:rPr lang="en-US" sz="2000" dirty="0" err="1" smtClean="0"/>
              <a:t>Moreinfo</a:t>
            </a:r>
            <a:r>
              <a:rPr lang="en-US" sz="2000" dirty="0" smtClean="0"/>
              <a:t>()-Function to assign the data values of duration and </a:t>
            </a:r>
            <a:r>
              <a:rPr lang="en-US" sz="2000" dirty="0" err="1" smtClean="0"/>
              <a:t>no.of</a:t>
            </a:r>
            <a:r>
              <a:rPr lang="en-US" sz="2000" dirty="0" smtClean="0"/>
              <a:t> scenes with the help of corresponding values passed as parameters to this function.</a:t>
            </a:r>
          </a:p>
          <a:p>
            <a:pPr marL="342900" indent="-342900">
              <a:buFont typeface="+mj-lt"/>
              <a:buAutoNum type="arabicPeriod"/>
            </a:pPr>
            <a:r>
              <a:rPr lang="en-US" sz="2000" dirty="0" err="1" smtClean="0"/>
              <a:t>Showplay</a:t>
            </a:r>
            <a:r>
              <a:rPr lang="en-US" sz="2000" dirty="0" smtClean="0"/>
              <a:t>()-Function to display all the </a:t>
            </a:r>
            <a:r>
              <a:rPr lang="en-US" sz="2000" dirty="0" err="1" smtClean="0"/>
              <a:t>datamembers</a:t>
            </a:r>
            <a:r>
              <a:rPr lang="en-US" sz="2000" dirty="0" smtClean="0"/>
              <a:t> on the screen.</a:t>
            </a:r>
            <a:endParaRPr lang="en-US" sz="2000" dirty="0"/>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0"/>
            <a:ext cx="5410200" cy="7017306"/>
          </a:xfrm>
          <a:prstGeom prst="rect">
            <a:avLst/>
          </a:prstGeom>
          <a:noFill/>
        </p:spPr>
        <p:txBody>
          <a:bodyPr wrap="square" rtlCol="0">
            <a:spAutoFit/>
          </a:bodyPr>
          <a:lstStyle/>
          <a:p>
            <a:r>
              <a:rPr lang="en-US" b="1" dirty="0" smtClean="0"/>
              <a:t>Class play</a:t>
            </a:r>
          </a:p>
          <a:p>
            <a:r>
              <a:rPr lang="en-US" b="1" dirty="0" smtClean="0"/>
              <a:t>{</a:t>
            </a:r>
          </a:p>
          <a:p>
            <a:r>
              <a:rPr lang="en-US" b="1" dirty="0" smtClean="0"/>
              <a:t>	</a:t>
            </a:r>
            <a:r>
              <a:rPr lang="en-US" b="1" dirty="0" err="1" smtClean="0"/>
              <a:t>int</a:t>
            </a:r>
            <a:r>
              <a:rPr lang="en-US" b="1" dirty="0" smtClean="0"/>
              <a:t> </a:t>
            </a:r>
            <a:r>
              <a:rPr lang="en-US" b="1" dirty="0" err="1" smtClean="0"/>
              <a:t>playcode</a:t>
            </a:r>
            <a:r>
              <a:rPr lang="en-US" b="1" dirty="0" smtClean="0"/>
              <a:t>;</a:t>
            </a:r>
          </a:p>
          <a:p>
            <a:r>
              <a:rPr lang="en-US" b="1" dirty="0" smtClean="0"/>
              <a:t>	char </a:t>
            </a:r>
            <a:r>
              <a:rPr lang="en-US" b="1" dirty="0" err="1" smtClean="0"/>
              <a:t>playtitle</a:t>
            </a:r>
            <a:r>
              <a:rPr lang="en-US" b="1" dirty="0" smtClean="0"/>
              <a:t>[25];</a:t>
            </a:r>
          </a:p>
          <a:p>
            <a:r>
              <a:rPr lang="en-US" b="1" dirty="0" smtClean="0"/>
              <a:t>	float duration;</a:t>
            </a:r>
          </a:p>
          <a:p>
            <a:r>
              <a:rPr lang="en-US" b="1" dirty="0" smtClean="0"/>
              <a:t>	</a:t>
            </a:r>
            <a:r>
              <a:rPr lang="en-US" b="1" dirty="0" err="1" smtClean="0"/>
              <a:t>int</a:t>
            </a:r>
            <a:r>
              <a:rPr lang="en-US" b="1" dirty="0" smtClean="0"/>
              <a:t> </a:t>
            </a:r>
            <a:r>
              <a:rPr lang="en-US" b="1" dirty="0" err="1" smtClean="0"/>
              <a:t>noofscenes</a:t>
            </a:r>
            <a:r>
              <a:rPr lang="en-US" b="1" dirty="0" smtClean="0"/>
              <a:t>;</a:t>
            </a:r>
          </a:p>
          <a:p>
            <a:r>
              <a:rPr lang="en-US" b="1" dirty="0" smtClean="0"/>
              <a:t>	public:</a:t>
            </a:r>
          </a:p>
          <a:p>
            <a:r>
              <a:rPr lang="en-US" b="1" dirty="0" smtClean="0"/>
              <a:t>	void </a:t>
            </a:r>
            <a:r>
              <a:rPr lang="en-US" b="1" dirty="0" err="1" smtClean="0"/>
              <a:t>newplay</a:t>
            </a:r>
            <a:r>
              <a:rPr lang="en-US" b="1" dirty="0" smtClean="0"/>
              <a:t>();</a:t>
            </a:r>
          </a:p>
          <a:p>
            <a:r>
              <a:rPr lang="en-US" b="1" dirty="0" smtClean="0"/>
              <a:t>	void </a:t>
            </a:r>
            <a:r>
              <a:rPr lang="en-US" b="1" dirty="0" err="1" smtClean="0"/>
              <a:t>moreinfo</a:t>
            </a:r>
            <a:r>
              <a:rPr lang="en-US" b="1" dirty="0" smtClean="0"/>
              <a:t>(</a:t>
            </a:r>
            <a:r>
              <a:rPr lang="en-US" b="1" dirty="0" err="1" smtClean="0"/>
              <a:t>float,int</a:t>
            </a:r>
            <a:r>
              <a:rPr lang="en-US" b="1" dirty="0" smtClean="0"/>
              <a:t>);</a:t>
            </a:r>
          </a:p>
          <a:p>
            <a:r>
              <a:rPr lang="en-US" b="1" dirty="0" smtClean="0"/>
              <a:t>	void </a:t>
            </a:r>
            <a:r>
              <a:rPr lang="en-US" b="1" dirty="0" err="1" smtClean="0"/>
              <a:t>showplay</a:t>
            </a:r>
            <a:r>
              <a:rPr lang="en-US" b="1" dirty="0" smtClean="0"/>
              <a:t>();</a:t>
            </a:r>
          </a:p>
          <a:p>
            <a:r>
              <a:rPr lang="en-US" b="1" dirty="0" smtClean="0"/>
              <a:t>};</a:t>
            </a:r>
          </a:p>
          <a:p>
            <a:r>
              <a:rPr lang="en-US" b="1" dirty="0" smtClean="0"/>
              <a:t>Void play::</a:t>
            </a:r>
            <a:r>
              <a:rPr lang="en-US" b="1" dirty="0" err="1" smtClean="0"/>
              <a:t>newplay</a:t>
            </a:r>
            <a:r>
              <a:rPr lang="en-US" b="1" dirty="0" smtClean="0"/>
              <a:t>()</a:t>
            </a:r>
          </a:p>
          <a:p>
            <a:r>
              <a:rPr lang="en-US" b="1" dirty="0" smtClean="0"/>
              <a:t>{</a:t>
            </a:r>
          </a:p>
          <a:p>
            <a:r>
              <a:rPr lang="en-US" b="1" dirty="0" smtClean="0"/>
              <a:t>	</a:t>
            </a:r>
            <a:r>
              <a:rPr lang="en-US" b="1" dirty="0" err="1" smtClean="0"/>
              <a:t>cout</a:t>
            </a:r>
            <a:r>
              <a:rPr lang="en-US" b="1" dirty="0" smtClean="0"/>
              <a:t>&lt;&lt;“Enter the </a:t>
            </a:r>
            <a:r>
              <a:rPr lang="en-US" b="1" dirty="0" err="1" smtClean="0"/>
              <a:t>playcode</a:t>
            </a:r>
            <a:r>
              <a:rPr lang="en-US" b="1" dirty="0" smtClean="0"/>
              <a:t>”&lt;&lt;</a:t>
            </a:r>
            <a:r>
              <a:rPr lang="en-US" b="1" dirty="0" err="1" smtClean="0"/>
              <a:t>endl</a:t>
            </a:r>
            <a:r>
              <a:rPr lang="en-US" b="1" dirty="0" smtClean="0"/>
              <a:t>;</a:t>
            </a:r>
          </a:p>
          <a:p>
            <a:r>
              <a:rPr lang="en-US" b="1" dirty="0" smtClean="0"/>
              <a:t>	</a:t>
            </a:r>
            <a:r>
              <a:rPr lang="en-US" b="1" dirty="0" err="1" smtClean="0"/>
              <a:t>cin</a:t>
            </a:r>
            <a:r>
              <a:rPr lang="en-US" b="1" dirty="0" smtClean="0"/>
              <a:t>&gt;&gt;</a:t>
            </a:r>
            <a:r>
              <a:rPr lang="en-US" b="1" dirty="0" err="1" smtClean="0"/>
              <a:t>playcode</a:t>
            </a:r>
            <a:r>
              <a:rPr lang="en-US" b="1" dirty="0" smtClean="0"/>
              <a:t>;</a:t>
            </a:r>
          </a:p>
          <a:p>
            <a:r>
              <a:rPr lang="en-US" b="1" dirty="0" smtClean="0"/>
              <a:t>	</a:t>
            </a:r>
            <a:r>
              <a:rPr lang="en-US" b="1" dirty="0" err="1" smtClean="0"/>
              <a:t>cout</a:t>
            </a:r>
            <a:r>
              <a:rPr lang="en-US" b="1" dirty="0" smtClean="0"/>
              <a:t>&lt;&lt;“Enter the title of the play”&lt;&lt;</a:t>
            </a:r>
            <a:r>
              <a:rPr lang="en-US" b="1" dirty="0" err="1" smtClean="0"/>
              <a:t>endl</a:t>
            </a:r>
            <a:r>
              <a:rPr lang="en-US" b="1" dirty="0" smtClean="0"/>
              <a:t>;</a:t>
            </a:r>
          </a:p>
          <a:p>
            <a:r>
              <a:rPr lang="en-US" b="1" dirty="0" smtClean="0"/>
              <a:t>	gets(</a:t>
            </a:r>
            <a:r>
              <a:rPr lang="en-US" b="1" dirty="0" err="1" smtClean="0"/>
              <a:t>playtitle</a:t>
            </a:r>
            <a:r>
              <a:rPr lang="en-US" b="1" dirty="0" smtClean="0"/>
              <a:t>);</a:t>
            </a:r>
          </a:p>
          <a:p>
            <a:r>
              <a:rPr lang="en-US" b="1" dirty="0" smtClean="0"/>
              <a:t>}</a:t>
            </a:r>
          </a:p>
          <a:p>
            <a:r>
              <a:rPr lang="en-US" b="1" dirty="0" smtClean="0"/>
              <a:t>Void play::</a:t>
            </a:r>
            <a:r>
              <a:rPr lang="en-US" b="1" dirty="0" err="1" smtClean="0"/>
              <a:t>moreinfo</a:t>
            </a:r>
            <a:r>
              <a:rPr lang="en-US" b="1" dirty="0" smtClean="0"/>
              <a:t>(float  </a:t>
            </a:r>
            <a:r>
              <a:rPr lang="en-US" b="1" dirty="0" err="1" smtClean="0"/>
              <a:t>x,int</a:t>
            </a:r>
            <a:r>
              <a:rPr lang="en-US" b="1" dirty="0" smtClean="0"/>
              <a:t> y)</a:t>
            </a:r>
          </a:p>
          <a:p>
            <a:r>
              <a:rPr lang="en-US" b="1" dirty="0" smtClean="0"/>
              <a:t>{</a:t>
            </a:r>
          </a:p>
          <a:p>
            <a:r>
              <a:rPr lang="en-US" b="1" dirty="0" smtClean="0"/>
              <a:t>	duration=x;</a:t>
            </a:r>
          </a:p>
          <a:p>
            <a:r>
              <a:rPr lang="en-US" b="1" dirty="0" smtClean="0"/>
              <a:t>	</a:t>
            </a:r>
            <a:r>
              <a:rPr lang="en-US" b="1" dirty="0" err="1" smtClean="0"/>
              <a:t>noofscenes</a:t>
            </a:r>
            <a:r>
              <a:rPr lang="en-US" b="1" dirty="0" smtClean="0"/>
              <a:t>=y;</a:t>
            </a:r>
          </a:p>
          <a:p>
            <a:r>
              <a:rPr lang="en-US" b="1" dirty="0" smtClean="0"/>
              <a:t>}</a:t>
            </a:r>
          </a:p>
          <a:p>
            <a:endParaRPr lang="en-US" dirty="0"/>
          </a:p>
        </p:txBody>
      </p:sp>
      <p:sp>
        <p:nvSpPr>
          <p:cNvPr id="3" name="TextBox 2"/>
          <p:cNvSpPr txBox="1"/>
          <p:nvPr/>
        </p:nvSpPr>
        <p:spPr>
          <a:xfrm>
            <a:off x="5334000" y="0"/>
            <a:ext cx="5410200" cy="2062103"/>
          </a:xfrm>
          <a:prstGeom prst="rect">
            <a:avLst/>
          </a:prstGeom>
          <a:noFill/>
        </p:spPr>
        <p:txBody>
          <a:bodyPr wrap="square" rtlCol="0">
            <a:spAutoFit/>
          </a:bodyPr>
          <a:lstStyle/>
          <a:p>
            <a:r>
              <a:rPr lang="en-US" b="1" dirty="0" smtClean="0"/>
              <a:t>Void play::</a:t>
            </a:r>
            <a:r>
              <a:rPr lang="en-US" b="1" dirty="0" err="1" smtClean="0"/>
              <a:t>showplay</a:t>
            </a:r>
            <a:r>
              <a:rPr lang="en-US" b="1" dirty="0" smtClean="0"/>
              <a:t>()</a:t>
            </a:r>
          </a:p>
          <a:p>
            <a:r>
              <a:rPr lang="en-US" b="1" dirty="0" smtClean="0"/>
              <a:t>{</a:t>
            </a:r>
          </a:p>
          <a:p>
            <a:r>
              <a:rPr lang="en-US" b="1" dirty="0" smtClean="0"/>
              <a:t>	</a:t>
            </a:r>
            <a:r>
              <a:rPr lang="en-US" b="1" dirty="0" err="1" smtClean="0"/>
              <a:t>cout</a:t>
            </a:r>
            <a:r>
              <a:rPr lang="en-US" b="1" dirty="0" smtClean="0"/>
              <a:t>&lt;&lt;</a:t>
            </a:r>
            <a:r>
              <a:rPr lang="en-US" b="1" dirty="0" err="1" smtClean="0"/>
              <a:t>playcode</a:t>
            </a:r>
            <a:r>
              <a:rPr lang="en-US" b="1" dirty="0" smtClean="0"/>
              <a:t>;</a:t>
            </a:r>
          </a:p>
          <a:p>
            <a:r>
              <a:rPr lang="en-US" b="1" dirty="0" smtClean="0"/>
              <a:t>	</a:t>
            </a:r>
            <a:r>
              <a:rPr lang="en-US" b="1" dirty="0" err="1" smtClean="0"/>
              <a:t>cout</a:t>
            </a:r>
            <a:r>
              <a:rPr lang="en-US" b="1" dirty="0" smtClean="0"/>
              <a:t>&lt;&lt;</a:t>
            </a:r>
            <a:r>
              <a:rPr lang="en-US" b="1" dirty="0" err="1" smtClean="0"/>
              <a:t>playtitle</a:t>
            </a:r>
            <a:r>
              <a:rPr lang="en-US" b="1" dirty="0" smtClean="0"/>
              <a:t>;</a:t>
            </a:r>
          </a:p>
          <a:p>
            <a:r>
              <a:rPr lang="en-US" b="1" dirty="0" smtClean="0"/>
              <a:t>	</a:t>
            </a:r>
            <a:r>
              <a:rPr lang="en-US" b="1" dirty="0" err="1" smtClean="0"/>
              <a:t>cout</a:t>
            </a:r>
            <a:r>
              <a:rPr lang="en-US" b="1" dirty="0" smtClean="0"/>
              <a:t>&lt;&lt;duration;</a:t>
            </a:r>
          </a:p>
          <a:p>
            <a:r>
              <a:rPr lang="en-US" b="1" dirty="0" smtClean="0"/>
              <a:t>	</a:t>
            </a:r>
            <a:r>
              <a:rPr lang="en-US" b="1" dirty="0" err="1" smtClean="0"/>
              <a:t>cout</a:t>
            </a:r>
            <a:r>
              <a:rPr lang="en-US" b="1" dirty="0" smtClean="0"/>
              <a:t>&lt;&lt;</a:t>
            </a:r>
            <a:r>
              <a:rPr lang="en-US" b="1" dirty="0" err="1" smtClean="0"/>
              <a:t>noofscenes</a:t>
            </a:r>
            <a:r>
              <a:rPr lang="en-US" b="1" dirty="0" smtClean="0"/>
              <a:t>;</a:t>
            </a:r>
          </a:p>
          <a:p>
            <a:r>
              <a:rPr lang="en-US" sz="2000" b="1" dirty="0" smtClean="0"/>
              <a:t>}</a:t>
            </a:r>
            <a:endParaRPr lang="en-US" sz="2000" b="1" dirty="0"/>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610600" cy="1200329"/>
          </a:xfrm>
          <a:prstGeom prst="rect">
            <a:avLst/>
          </a:prstGeom>
          <a:noFill/>
        </p:spPr>
        <p:txBody>
          <a:bodyPr wrap="square" rtlCol="0">
            <a:spAutoFit/>
          </a:bodyPr>
          <a:lstStyle/>
          <a:p>
            <a:r>
              <a:rPr lang="en-IN" dirty="0" smtClean="0"/>
              <a:t>Write a C program to check if a number entered by the user is </a:t>
            </a:r>
            <a:r>
              <a:rPr lang="en-IN" dirty="0" err="1" smtClean="0"/>
              <a:t>emirp</a:t>
            </a:r>
            <a:r>
              <a:rPr lang="en-IN" dirty="0" smtClean="0"/>
              <a:t> number or not .</a:t>
            </a:r>
            <a:r>
              <a:rPr lang="en-IN" dirty="0" err="1" smtClean="0"/>
              <a:t>Emirp</a:t>
            </a:r>
            <a:r>
              <a:rPr lang="en-IN" dirty="0" smtClean="0"/>
              <a:t> number is any number which is prime backwards and forward.</a:t>
            </a:r>
          </a:p>
          <a:p>
            <a:endParaRPr lang="en-IN" dirty="0"/>
          </a:p>
          <a:p>
            <a:r>
              <a:rPr lang="en-IN" dirty="0" smtClean="0"/>
              <a:t>For example 13 is </a:t>
            </a:r>
            <a:r>
              <a:rPr lang="en-IN" dirty="0" err="1" smtClean="0"/>
              <a:t>emirp</a:t>
            </a:r>
            <a:r>
              <a:rPr lang="en-IN" dirty="0" smtClean="0"/>
              <a:t> number as 13 and 31 both are prime numbers.</a:t>
            </a:r>
            <a:endParaRPr lang="en-IN" dirty="0"/>
          </a:p>
        </p:txBody>
      </p:sp>
    </p:spTree>
    <p:extLst>
      <p:ext uri="{BB962C8B-B14F-4D97-AF65-F5344CB8AC3E}">
        <p14:creationId xmlns:p14="http://schemas.microsoft.com/office/powerpoint/2010/main" val="2454290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r>
              <a:rPr lang="en-US" dirty="0" smtClean="0"/>
              <a:t>A reference variable is created as follows.</a:t>
            </a:r>
          </a:p>
          <a:p>
            <a:endParaRPr lang="en-US" dirty="0" smtClean="0"/>
          </a:p>
          <a:p>
            <a:endParaRPr lang="en-US" dirty="0" smtClean="0"/>
          </a:p>
          <a:p>
            <a:r>
              <a:rPr lang="en-US" dirty="0" smtClean="0">
                <a:solidFill>
                  <a:srgbClr val="FF0000"/>
                </a:solidFill>
              </a:rPr>
              <a:t>DATA TYPE &amp; REFERENCE-NAME=VARIABLE NAME</a:t>
            </a:r>
          </a:p>
          <a:p>
            <a:endParaRPr lang="en-US" dirty="0" smtClean="0">
              <a:solidFill>
                <a:srgbClr val="FF0000"/>
              </a:solidFill>
            </a:endParaRPr>
          </a:p>
          <a:p>
            <a:endParaRPr lang="en-US" dirty="0" smtClean="0">
              <a:solidFill>
                <a:srgbClr val="FF0000"/>
              </a:solidFill>
            </a:endParaRPr>
          </a:p>
          <a:p>
            <a:r>
              <a:rPr lang="en-US" dirty="0" smtClean="0"/>
              <a:t>Example</a:t>
            </a:r>
          </a:p>
          <a:p>
            <a:endParaRPr lang="en-US" dirty="0" smtClean="0"/>
          </a:p>
          <a:p>
            <a:r>
              <a:rPr lang="en-US" dirty="0" smtClean="0"/>
              <a:t>Float total=100;</a:t>
            </a:r>
          </a:p>
          <a:p>
            <a:r>
              <a:rPr lang="en-US" dirty="0" smtClean="0"/>
              <a:t>Float &amp;sum=total; </a:t>
            </a: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5486400" cy="4247317"/>
          </a:xfrm>
          <a:prstGeom prst="rect">
            <a:avLst/>
          </a:prstGeom>
          <a:noFill/>
        </p:spPr>
        <p:txBody>
          <a:bodyPr wrap="square" rtlCol="0">
            <a:spAutoFit/>
          </a:bodyPr>
          <a:lstStyle/>
          <a:p>
            <a:r>
              <a:rPr lang="en-IN" b="1" dirty="0"/>
              <a:t>#include&lt;</a:t>
            </a:r>
            <a:r>
              <a:rPr lang="en-IN" b="1" dirty="0" err="1"/>
              <a:t>iostream.h</a:t>
            </a:r>
            <a:r>
              <a:rPr lang="en-IN" b="1" dirty="0"/>
              <a:t>&gt;</a:t>
            </a:r>
          </a:p>
          <a:p>
            <a:r>
              <a:rPr lang="en-IN" b="1" dirty="0" err="1"/>
              <a:t>int</a:t>
            </a:r>
            <a:r>
              <a:rPr lang="en-IN" b="1" dirty="0"/>
              <a:t> main()</a:t>
            </a:r>
          </a:p>
          <a:p>
            <a:r>
              <a:rPr lang="en-IN" b="1" dirty="0"/>
              <a:t>{</a:t>
            </a:r>
          </a:p>
          <a:p>
            <a:r>
              <a:rPr lang="en-IN" b="1" dirty="0"/>
              <a:t>	</a:t>
            </a:r>
            <a:r>
              <a:rPr lang="en-IN" b="1" dirty="0" err="1"/>
              <a:t>int</a:t>
            </a:r>
            <a:r>
              <a:rPr lang="en-IN" b="1" dirty="0"/>
              <a:t> a,temp,x,count1=0,count2=0,rev=0;</a:t>
            </a:r>
          </a:p>
          <a:p>
            <a:r>
              <a:rPr lang="en-IN" b="1" dirty="0"/>
              <a:t>	</a:t>
            </a:r>
            <a:r>
              <a:rPr lang="en-IN" b="1" dirty="0" err="1"/>
              <a:t>cout</a:t>
            </a:r>
            <a:r>
              <a:rPr lang="en-IN" b="1" dirty="0"/>
              <a:t>&lt;&lt;"enter a number";</a:t>
            </a:r>
          </a:p>
          <a:p>
            <a:r>
              <a:rPr lang="en-IN" b="1" dirty="0"/>
              <a:t>	</a:t>
            </a:r>
            <a:r>
              <a:rPr lang="en-IN" b="1" dirty="0" err="1"/>
              <a:t>cin</a:t>
            </a:r>
            <a:r>
              <a:rPr lang="en-IN" b="1" dirty="0"/>
              <a:t>&gt;&gt;a;</a:t>
            </a:r>
          </a:p>
          <a:p>
            <a:r>
              <a:rPr lang="en-IN" b="1" dirty="0"/>
              <a:t>	temp=a;</a:t>
            </a:r>
          </a:p>
          <a:p>
            <a:r>
              <a:rPr lang="en-IN" b="1" dirty="0"/>
              <a:t>	for(</a:t>
            </a:r>
            <a:r>
              <a:rPr lang="en-IN" b="1" dirty="0" err="1"/>
              <a:t>int</a:t>
            </a:r>
            <a:r>
              <a:rPr lang="en-IN" b="1" dirty="0"/>
              <a:t> i=1;i&lt;=</a:t>
            </a:r>
            <a:r>
              <a:rPr lang="en-IN" b="1" dirty="0" err="1"/>
              <a:t>a;i</a:t>
            </a:r>
            <a:r>
              <a:rPr lang="en-IN" b="1" dirty="0"/>
              <a:t>++)</a:t>
            </a:r>
          </a:p>
          <a:p>
            <a:r>
              <a:rPr lang="en-IN" b="1" dirty="0"/>
              <a:t>	{</a:t>
            </a:r>
          </a:p>
          <a:p>
            <a:r>
              <a:rPr lang="en-IN" b="1" dirty="0"/>
              <a:t>		if(</a:t>
            </a:r>
            <a:r>
              <a:rPr lang="en-IN" b="1" dirty="0" err="1"/>
              <a:t>a%i</a:t>
            </a:r>
            <a:r>
              <a:rPr lang="en-IN" b="1" dirty="0"/>
              <a:t>==0)</a:t>
            </a:r>
          </a:p>
          <a:p>
            <a:r>
              <a:rPr lang="en-IN" b="1" dirty="0"/>
              <a:t>		{</a:t>
            </a:r>
          </a:p>
          <a:p>
            <a:r>
              <a:rPr lang="en-IN" b="1" dirty="0"/>
              <a:t>			count1++;</a:t>
            </a:r>
          </a:p>
          <a:p>
            <a:r>
              <a:rPr lang="en-IN" b="1" dirty="0"/>
              <a:t>		}</a:t>
            </a:r>
          </a:p>
          <a:p>
            <a:r>
              <a:rPr lang="en-IN" b="1" dirty="0"/>
              <a:t>	}</a:t>
            </a:r>
          </a:p>
          <a:p>
            <a:r>
              <a:rPr lang="en-IN" dirty="0"/>
              <a:t>	</a:t>
            </a:r>
          </a:p>
        </p:txBody>
      </p:sp>
      <p:sp>
        <p:nvSpPr>
          <p:cNvPr id="3" name="TextBox 2"/>
          <p:cNvSpPr txBox="1"/>
          <p:nvPr/>
        </p:nvSpPr>
        <p:spPr>
          <a:xfrm>
            <a:off x="4876800" y="-13855"/>
            <a:ext cx="4267200" cy="6186309"/>
          </a:xfrm>
          <a:prstGeom prst="rect">
            <a:avLst/>
          </a:prstGeom>
          <a:noFill/>
        </p:spPr>
        <p:txBody>
          <a:bodyPr wrap="square" rtlCol="0">
            <a:spAutoFit/>
          </a:bodyPr>
          <a:lstStyle/>
          <a:p>
            <a:r>
              <a:rPr lang="en-IN" dirty="0"/>
              <a:t>while(temp&gt;0)</a:t>
            </a:r>
          </a:p>
          <a:p>
            <a:r>
              <a:rPr lang="en-IN" dirty="0"/>
              <a:t>	{</a:t>
            </a:r>
          </a:p>
          <a:p>
            <a:r>
              <a:rPr lang="en-IN" dirty="0"/>
              <a:t>		</a:t>
            </a:r>
            <a:r>
              <a:rPr lang="en-IN" dirty="0" smtClean="0"/>
              <a:t>x=temp%10</a:t>
            </a:r>
            <a:r>
              <a:rPr lang="en-IN" dirty="0"/>
              <a:t>;</a:t>
            </a:r>
          </a:p>
          <a:p>
            <a:r>
              <a:rPr lang="en-IN" dirty="0"/>
              <a:t>		</a:t>
            </a:r>
            <a:r>
              <a:rPr lang="en-IN" dirty="0" smtClean="0"/>
              <a:t>rev=rev*10+x</a:t>
            </a:r>
            <a:r>
              <a:rPr lang="en-IN" dirty="0"/>
              <a:t>;</a:t>
            </a:r>
          </a:p>
          <a:p>
            <a:r>
              <a:rPr lang="en-IN" dirty="0"/>
              <a:t>		</a:t>
            </a:r>
            <a:r>
              <a:rPr lang="en-IN" dirty="0" smtClean="0"/>
              <a:t>temp=temp/10</a:t>
            </a:r>
            <a:r>
              <a:rPr lang="en-IN" dirty="0"/>
              <a:t>;</a:t>
            </a:r>
          </a:p>
          <a:p>
            <a:r>
              <a:rPr lang="en-IN" dirty="0"/>
              <a:t>	}</a:t>
            </a:r>
          </a:p>
          <a:p>
            <a:r>
              <a:rPr lang="en-IN" dirty="0"/>
              <a:t>	for(</a:t>
            </a:r>
            <a:r>
              <a:rPr lang="en-IN" dirty="0" err="1"/>
              <a:t>int</a:t>
            </a:r>
            <a:r>
              <a:rPr lang="en-IN" dirty="0"/>
              <a:t> y=1;y&lt;=</a:t>
            </a:r>
            <a:r>
              <a:rPr lang="en-IN" dirty="0" err="1"/>
              <a:t>rev;y</a:t>
            </a:r>
            <a:r>
              <a:rPr lang="en-IN" dirty="0"/>
              <a:t>++)</a:t>
            </a:r>
          </a:p>
          <a:p>
            <a:r>
              <a:rPr lang="en-IN" dirty="0"/>
              <a:t>	{</a:t>
            </a:r>
          </a:p>
          <a:p>
            <a:r>
              <a:rPr lang="en-IN" dirty="0"/>
              <a:t>			if(</a:t>
            </a:r>
            <a:r>
              <a:rPr lang="en-IN" dirty="0" err="1"/>
              <a:t>rev%y</a:t>
            </a:r>
            <a:r>
              <a:rPr lang="en-IN" dirty="0"/>
              <a:t>==0)</a:t>
            </a:r>
          </a:p>
          <a:p>
            <a:r>
              <a:rPr lang="en-IN" dirty="0"/>
              <a:t>			{</a:t>
            </a:r>
          </a:p>
          <a:p>
            <a:r>
              <a:rPr lang="en-IN" dirty="0"/>
              <a:t>				</a:t>
            </a:r>
            <a:r>
              <a:rPr lang="en-IN" dirty="0" smtClean="0"/>
              <a:t>       			count2</a:t>
            </a:r>
            <a:r>
              <a:rPr lang="en-IN" dirty="0"/>
              <a:t>++;</a:t>
            </a:r>
          </a:p>
          <a:p>
            <a:r>
              <a:rPr lang="en-IN" dirty="0"/>
              <a:t>			}</a:t>
            </a:r>
          </a:p>
          <a:p>
            <a:r>
              <a:rPr lang="en-IN" dirty="0"/>
              <a:t>	}</a:t>
            </a:r>
          </a:p>
          <a:p>
            <a:r>
              <a:rPr lang="en-IN" dirty="0"/>
              <a:t>	if(count1==2&amp;&amp;count2==2)</a:t>
            </a:r>
          </a:p>
          <a:p>
            <a:r>
              <a:rPr lang="en-IN" dirty="0"/>
              <a:t>	{</a:t>
            </a:r>
          </a:p>
          <a:p>
            <a:r>
              <a:rPr lang="en-IN" dirty="0"/>
              <a:t>			</a:t>
            </a:r>
            <a:r>
              <a:rPr lang="en-IN" dirty="0" err="1"/>
              <a:t>printf</a:t>
            </a:r>
            <a:r>
              <a:rPr lang="en-IN" dirty="0"/>
              <a:t>("</a:t>
            </a:r>
            <a:r>
              <a:rPr lang="en-IN" dirty="0" err="1"/>
              <a:t>Emirp</a:t>
            </a:r>
            <a:r>
              <a:rPr lang="en-IN" dirty="0"/>
              <a:t> number");</a:t>
            </a:r>
          </a:p>
          <a:p>
            <a:r>
              <a:rPr lang="en-IN" dirty="0"/>
              <a:t>	}</a:t>
            </a:r>
          </a:p>
          <a:p>
            <a:r>
              <a:rPr lang="en-IN" dirty="0"/>
              <a:t>	else</a:t>
            </a:r>
          </a:p>
          <a:p>
            <a:r>
              <a:rPr lang="en-IN" dirty="0"/>
              <a:t>	</a:t>
            </a:r>
            <a:r>
              <a:rPr lang="en-IN" dirty="0" err="1"/>
              <a:t>printf</a:t>
            </a:r>
            <a:r>
              <a:rPr lang="en-IN" dirty="0"/>
              <a:t>("non </a:t>
            </a:r>
            <a:r>
              <a:rPr lang="en-IN" dirty="0" err="1"/>
              <a:t>emirp</a:t>
            </a:r>
            <a:r>
              <a:rPr lang="en-IN" dirty="0"/>
              <a:t> number");</a:t>
            </a:r>
          </a:p>
          <a:p>
            <a:r>
              <a:rPr lang="en-IN" dirty="0"/>
              <a:t>}</a:t>
            </a:r>
          </a:p>
        </p:txBody>
      </p:sp>
    </p:spTree>
    <p:extLst>
      <p:ext uri="{BB962C8B-B14F-4D97-AF65-F5344CB8AC3E}">
        <p14:creationId xmlns:p14="http://schemas.microsoft.com/office/powerpoint/2010/main" val="275763929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764" y="394855"/>
            <a:ext cx="4648200" cy="6001643"/>
          </a:xfrm>
          <a:prstGeom prst="rect">
            <a:avLst/>
          </a:prstGeom>
        </p:spPr>
        <p:txBody>
          <a:bodyPr wrap="square">
            <a:spAutoFit/>
          </a:bodyPr>
          <a:lstStyle/>
          <a:p>
            <a:r>
              <a:rPr lang="en-IN" sz="2400" b="1" dirty="0"/>
              <a:t>#include&lt;</a:t>
            </a:r>
            <a:r>
              <a:rPr lang="en-IN" sz="2400" b="1" dirty="0" err="1"/>
              <a:t>iostream.h</a:t>
            </a:r>
            <a:r>
              <a:rPr lang="en-IN" sz="2400" b="1" dirty="0"/>
              <a:t>&gt;</a:t>
            </a:r>
          </a:p>
          <a:p>
            <a:r>
              <a:rPr lang="en-IN" sz="2400" b="1" dirty="0"/>
              <a:t>void modify(</a:t>
            </a:r>
            <a:r>
              <a:rPr lang="en-IN" sz="2400" b="1" dirty="0" err="1"/>
              <a:t>int</a:t>
            </a:r>
            <a:r>
              <a:rPr lang="en-IN" sz="2400" b="1" dirty="0"/>
              <a:t> &amp;</a:t>
            </a:r>
            <a:r>
              <a:rPr lang="en-IN" sz="2400" b="1" dirty="0" err="1"/>
              <a:t>a,int</a:t>
            </a:r>
            <a:r>
              <a:rPr lang="en-IN" sz="2400" b="1" dirty="0"/>
              <a:t> b=10)</a:t>
            </a:r>
          </a:p>
          <a:p>
            <a:r>
              <a:rPr lang="en-IN" sz="2400" b="1" dirty="0"/>
              <a:t>{</a:t>
            </a:r>
          </a:p>
          <a:p>
            <a:r>
              <a:rPr lang="en-IN" sz="2400" b="1" dirty="0"/>
              <a:t>	if(b%10==0)</a:t>
            </a:r>
          </a:p>
          <a:p>
            <a:r>
              <a:rPr lang="en-IN" sz="2400" b="1" dirty="0"/>
              <a:t>	a+=5;</a:t>
            </a:r>
          </a:p>
          <a:p>
            <a:r>
              <a:rPr lang="en-IN" sz="2400" b="1" dirty="0"/>
              <a:t>	for(</a:t>
            </a:r>
            <a:r>
              <a:rPr lang="en-IN" sz="2400" b="1" dirty="0" err="1"/>
              <a:t>int</a:t>
            </a:r>
            <a:r>
              <a:rPr lang="en-IN" sz="2400" b="1" dirty="0"/>
              <a:t> i=5;i&lt;=</a:t>
            </a:r>
            <a:r>
              <a:rPr lang="en-IN" sz="2400" b="1" dirty="0" err="1"/>
              <a:t>a;i</a:t>
            </a:r>
            <a:r>
              <a:rPr lang="en-IN" sz="2400" b="1" dirty="0"/>
              <a:t>++)</a:t>
            </a:r>
          </a:p>
          <a:p>
            <a:r>
              <a:rPr lang="en-IN" sz="2400" b="1" dirty="0"/>
              <a:t>	</a:t>
            </a:r>
            <a:r>
              <a:rPr lang="en-IN" sz="2400" b="1" dirty="0" err="1"/>
              <a:t>cout</a:t>
            </a:r>
            <a:r>
              <a:rPr lang="en-IN" sz="2400" b="1" dirty="0"/>
              <a:t>&lt;&lt;b++&lt;&lt;":";</a:t>
            </a:r>
          </a:p>
          <a:p>
            <a:r>
              <a:rPr lang="en-IN" sz="2400" b="1" dirty="0"/>
              <a:t>	</a:t>
            </a:r>
            <a:r>
              <a:rPr lang="en-IN" sz="2400" b="1" dirty="0" err="1"/>
              <a:t>cout</a:t>
            </a:r>
            <a:r>
              <a:rPr lang="en-IN" sz="2400" b="1" dirty="0"/>
              <a:t>&lt;&lt;</a:t>
            </a:r>
            <a:r>
              <a:rPr lang="en-IN" sz="2400" b="1" dirty="0" err="1"/>
              <a:t>endl</a:t>
            </a:r>
            <a:r>
              <a:rPr lang="en-IN" sz="2400" b="1" dirty="0"/>
              <a:t>;</a:t>
            </a:r>
          </a:p>
          <a:p>
            <a:r>
              <a:rPr lang="en-IN" sz="2400" b="1" dirty="0"/>
              <a:t>}</a:t>
            </a:r>
          </a:p>
          <a:p>
            <a:r>
              <a:rPr lang="en-IN" sz="2400" b="1" dirty="0"/>
              <a:t>void </a:t>
            </a:r>
            <a:r>
              <a:rPr lang="en-IN" sz="2400" b="1" dirty="0" err="1"/>
              <a:t>disp</a:t>
            </a:r>
            <a:r>
              <a:rPr lang="en-IN" sz="2400" b="1" dirty="0"/>
              <a:t>(</a:t>
            </a:r>
            <a:r>
              <a:rPr lang="en-IN" sz="2400" b="1" dirty="0" err="1"/>
              <a:t>int</a:t>
            </a:r>
            <a:r>
              <a:rPr lang="en-IN" sz="2400" b="1" dirty="0"/>
              <a:t> x)</a:t>
            </a:r>
          </a:p>
          <a:p>
            <a:r>
              <a:rPr lang="en-IN" sz="2400" b="1" dirty="0"/>
              <a:t>{</a:t>
            </a:r>
          </a:p>
          <a:p>
            <a:r>
              <a:rPr lang="en-IN" sz="2400" b="1" dirty="0"/>
              <a:t>	if(x%3==0)</a:t>
            </a:r>
          </a:p>
          <a:p>
            <a:r>
              <a:rPr lang="en-IN" sz="2400" b="1" dirty="0"/>
              <a:t>	modify(x);</a:t>
            </a:r>
          </a:p>
          <a:p>
            <a:r>
              <a:rPr lang="en-IN" sz="2400" b="1" dirty="0"/>
              <a:t>	else</a:t>
            </a:r>
          </a:p>
          <a:p>
            <a:r>
              <a:rPr lang="en-IN" sz="2400" b="1" dirty="0"/>
              <a:t>	modify(x,3);</a:t>
            </a:r>
          </a:p>
          <a:p>
            <a:r>
              <a:rPr lang="en-IN" sz="2400" b="1" dirty="0" smtClean="0"/>
              <a:t>}</a:t>
            </a:r>
            <a:endParaRPr lang="en-IN" sz="2400" b="1" dirty="0"/>
          </a:p>
        </p:txBody>
      </p:sp>
      <p:sp>
        <p:nvSpPr>
          <p:cNvPr id="3" name="Rectangle 2"/>
          <p:cNvSpPr/>
          <p:nvPr/>
        </p:nvSpPr>
        <p:spPr>
          <a:xfrm>
            <a:off x="4592782" y="228600"/>
            <a:ext cx="4572000" cy="2308324"/>
          </a:xfrm>
          <a:prstGeom prst="rect">
            <a:avLst/>
          </a:prstGeom>
        </p:spPr>
        <p:txBody>
          <a:bodyPr>
            <a:spAutoFit/>
          </a:bodyPr>
          <a:lstStyle/>
          <a:p>
            <a:r>
              <a:rPr lang="en-IN" sz="2400" b="1" dirty="0" err="1"/>
              <a:t>int</a:t>
            </a:r>
            <a:r>
              <a:rPr lang="en-IN" sz="2400" b="1" dirty="0"/>
              <a:t> main()</a:t>
            </a:r>
          </a:p>
          <a:p>
            <a:r>
              <a:rPr lang="en-IN" sz="2400" b="1" dirty="0"/>
              <a:t>{</a:t>
            </a:r>
          </a:p>
          <a:p>
            <a:r>
              <a:rPr lang="en-IN" sz="2400" b="1" dirty="0"/>
              <a:t>	</a:t>
            </a:r>
            <a:r>
              <a:rPr lang="en-IN" sz="2400" b="1" dirty="0" err="1"/>
              <a:t>disp</a:t>
            </a:r>
            <a:r>
              <a:rPr lang="en-IN" sz="2400" b="1" dirty="0"/>
              <a:t>(3);</a:t>
            </a:r>
          </a:p>
          <a:p>
            <a:r>
              <a:rPr lang="en-IN" sz="2400" b="1" dirty="0"/>
              <a:t>	</a:t>
            </a:r>
            <a:r>
              <a:rPr lang="en-IN" sz="2400" b="1" dirty="0" err="1"/>
              <a:t>disp</a:t>
            </a:r>
            <a:r>
              <a:rPr lang="en-IN" sz="2400" b="1" dirty="0"/>
              <a:t>(4);</a:t>
            </a:r>
          </a:p>
          <a:p>
            <a:r>
              <a:rPr lang="en-IN" sz="2400" b="1" dirty="0"/>
              <a:t>	modify(2,20);</a:t>
            </a:r>
          </a:p>
          <a:p>
            <a:r>
              <a:rPr lang="en-IN" sz="2400" b="1" dirty="0"/>
              <a:t>}</a:t>
            </a:r>
          </a:p>
        </p:txBody>
      </p:sp>
      <p:sp>
        <p:nvSpPr>
          <p:cNvPr id="4" name="Rectangle 3"/>
          <p:cNvSpPr/>
          <p:nvPr/>
        </p:nvSpPr>
        <p:spPr>
          <a:xfrm>
            <a:off x="4191000" y="4339098"/>
            <a:ext cx="4953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dirty="0" smtClean="0"/>
              <a:t>10:11:12:13</a:t>
            </a:r>
          </a:p>
          <a:p>
            <a:pPr algn="ctr"/>
            <a:r>
              <a:rPr lang="en-IN" sz="5400" dirty="0" smtClean="0"/>
              <a:t>20:21:22</a:t>
            </a:r>
            <a:endParaRPr lang="en-IN" sz="5400" dirty="0"/>
          </a:p>
        </p:txBody>
      </p:sp>
    </p:spTree>
    <p:extLst>
      <p:ext uri="{BB962C8B-B14F-4D97-AF65-F5344CB8AC3E}">
        <p14:creationId xmlns:p14="http://schemas.microsoft.com/office/powerpoint/2010/main" val="13639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20583"/>
            <a:ext cx="8534400" cy="5716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8395"/>
            <a:ext cx="7239000" cy="110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22839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228600"/>
            <a:ext cx="5620871"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3689" y="228600"/>
            <a:ext cx="610260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6711412"/>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7696200" cy="6555641"/>
          </a:xfrm>
          <a:prstGeom prst="rect">
            <a:avLst/>
          </a:prstGeom>
          <a:noFill/>
        </p:spPr>
        <p:txBody>
          <a:bodyPr wrap="square" rtlCol="0">
            <a:spAutoFit/>
          </a:bodyPr>
          <a:lstStyle/>
          <a:p>
            <a:r>
              <a:rPr lang="en-IN" sz="2000" b="1" dirty="0"/>
              <a:t>#include&lt;</a:t>
            </a:r>
            <a:r>
              <a:rPr lang="en-IN" sz="2000" b="1" dirty="0" err="1"/>
              <a:t>iostream.h</a:t>
            </a:r>
            <a:r>
              <a:rPr lang="en-IN" sz="2000" b="1" dirty="0"/>
              <a:t>&gt;</a:t>
            </a:r>
          </a:p>
          <a:p>
            <a:r>
              <a:rPr lang="en-IN" sz="2000" b="1" dirty="0"/>
              <a:t>using namespace </a:t>
            </a:r>
            <a:r>
              <a:rPr lang="en-IN" sz="2000" b="1" dirty="0" err="1"/>
              <a:t>std</a:t>
            </a:r>
            <a:r>
              <a:rPr lang="en-IN" sz="2000" b="1" dirty="0"/>
              <a:t>;</a:t>
            </a:r>
          </a:p>
          <a:p>
            <a:r>
              <a:rPr lang="en-IN" sz="2000" b="1" dirty="0" err="1"/>
              <a:t>int</a:t>
            </a:r>
            <a:r>
              <a:rPr lang="en-IN" sz="2000" b="1" dirty="0"/>
              <a:t> main()</a:t>
            </a:r>
          </a:p>
          <a:p>
            <a:r>
              <a:rPr lang="en-IN" sz="2000" b="1" dirty="0"/>
              <a:t>{</a:t>
            </a:r>
          </a:p>
          <a:p>
            <a:r>
              <a:rPr lang="en-IN" sz="2000" b="1" dirty="0"/>
              <a:t>	</a:t>
            </a:r>
            <a:r>
              <a:rPr lang="en-IN" sz="2000" b="1" dirty="0" err="1"/>
              <a:t>int</a:t>
            </a:r>
            <a:r>
              <a:rPr lang="en-IN" sz="2000" b="1" dirty="0"/>
              <a:t> numbers[]={2,4,8,10};</a:t>
            </a:r>
          </a:p>
          <a:p>
            <a:r>
              <a:rPr lang="en-IN" sz="2000" b="1" dirty="0"/>
              <a:t>	</a:t>
            </a:r>
            <a:r>
              <a:rPr lang="en-IN" sz="2000" b="1" dirty="0" err="1"/>
              <a:t>int</a:t>
            </a:r>
            <a:r>
              <a:rPr lang="en-IN" sz="2000" b="1" dirty="0"/>
              <a:t> *</a:t>
            </a:r>
            <a:r>
              <a:rPr lang="en-IN" sz="2000" b="1" dirty="0" err="1"/>
              <a:t>ptr</a:t>
            </a:r>
            <a:r>
              <a:rPr lang="en-IN" sz="2000" b="1" dirty="0"/>
              <a:t>=numbers;</a:t>
            </a:r>
          </a:p>
          <a:p>
            <a:r>
              <a:rPr lang="en-IN" sz="2000" b="1" dirty="0"/>
              <a:t>	for(</a:t>
            </a:r>
            <a:r>
              <a:rPr lang="en-IN" sz="2000" b="1" dirty="0" err="1"/>
              <a:t>int</a:t>
            </a:r>
            <a:r>
              <a:rPr lang="en-IN" sz="2000" b="1" dirty="0"/>
              <a:t> c=0;c&lt;3;c++)</a:t>
            </a:r>
          </a:p>
          <a:p>
            <a:r>
              <a:rPr lang="en-IN" sz="2000" b="1" dirty="0"/>
              <a:t>	{</a:t>
            </a:r>
          </a:p>
          <a:p>
            <a:r>
              <a:rPr lang="en-IN" sz="2000" b="1" dirty="0"/>
              <a:t>		</a:t>
            </a:r>
            <a:r>
              <a:rPr lang="en-IN" sz="2000" b="1" dirty="0" err="1"/>
              <a:t>cout</a:t>
            </a:r>
            <a:r>
              <a:rPr lang="en-IN" sz="2000" b="1" dirty="0"/>
              <a:t>&lt;&lt;*</a:t>
            </a:r>
            <a:r>
              <a:rPr lang="en-IN" sz="2000" b="1" dirty="0" err="1"/>
              <a:t>ptr</a:t>
            </a:r>
            <a:r>
              <a:rPr lang="en-IN" sz="2000" b="1" dirty="0"/>
              <a:t>&lt;&lt;"@";</a:t>
            </a:r>
          </a:p>
          <a:p>
            <a:r>
              <a:rPr lang="en-IN" sz="2000" b="1" dirty="0"/>
              <a:t>		</a:t>
            </a:r>
            <a:r>
              <a:rPr lang="en-IN" sz="2000" b="1" dirty="0" err="1"/>
              <a:t>ptr</a:t>
            </a:r>
            <a:r>
              <a:rPr lang="en-IN" sz="2000" b="1" dirty="0"/>
              <a:t>++;</a:t>
            </a:r>
          </a:p>
          <a:p>
            <a:r>
              <a:rPr lang="en-IN" sz="2000" b="1" dirty="0"/>
              <a:t>	}</a:t>
            </a:r>
          </a:p>
          <a:p>
            <a:r>
              <a:rPr lang="en-IN" sz="2000" b="1" dirty="0"/>
              <a:t>	</a:t>
            </a:r>
            <a:r>
              <a:rPr lang="en-IN" sz="2000" b="1" dirty="0" err="1"/>
              <a:t>cout</a:t>
            </a:r>
            <a:r>
              <a:rPr lang="en-IN" sz="2000" b="1" dirty="0"/>
              <a:t>&lt;&lt;</a:t>
            </a:r>
            <a:r>
              <a:rPr lang="en-IN" sz="2000" b="1" dirty="0" err="1"/>
              <a:t>endl</a:t>
            </a:r>
            <a:r>
              <a:rPr lang="en-IN" sz="2000" b="1" dirty="0"/>
              <a:t>;</a:t>
            </a:r>
          </a:p>
          <a:p>
            <a:r>
              <a:rPr lang="en-IN" sz="2000" b="1" dirty="0"/>
              <a:t>	for(</a:t>
            </a:r>
            <a:r>
              <a:rPr lang="en-IN" sz="2000" b="1" dirty="0" err="1"/>
              <a:t>int</a:t>
            </a:r>
            <a:r>
              <a:rPr lang="en-IN" sz="2000" b="1" dirty="0"/>
              <a:t> c=0;c&lt;4;c++)</a:t>
            </a:r>
          </a:p>
          <a:p>
            <a:r>
              <a:rPr lang="en-IN" sz="2000" b="1" dirty="0"/>
              <a:t>	{</a:t>
            </a:r>
          </a:p>
          <a:p>
            <a:r>
              <a:rPr lang="en-IN" sz="2000" b="1" dirty="0"/>
              <a:t>		(*</a:t>
            </a:r>
            <a:r>
              <a:rPr lang="en-IN" sz="2000" b="1" dirty="0" err="1"/>
              <a:t>ptr</a:t>
            </a:r>
            <a:r>
              <a:rPr lang="en-IN" sz="2000" b="1" dirty="0"/>
              <a:t>)*=2;</a:t>
            </a:r>
          </a:p>
          <a:p>
            <a:r>
              <a:rPr lang="en-IN" sz="2000" b="1" dirty="0"/>
              <a:t>		--</a:t>
            </a:r>
            <a:r>
              <a:rPr lang="en-IN" sz="2000" b="1" dirty="0" err="1"/>
              <a:t>ptr</a:t>
            </a:r>
            <a:r>
              <a:rPr lang="en-IN" sz="2000" b="1" dirty="0"/>
              <a:t>;</a:t>
            </a:r>
          </a:p>
          <a:p>
            <a:r>
              <a:rPr lang="en-IN" sz="2000" b="1" dirty="0"/>
              <a:t>	}</a:t>
            </a:r>
          </a:p>
          <a:p>
            <a:r>
              <a:rPr lang="en-IN" sz="2000" b="1" dirty="0"/>
              <a:t>	for(</a:t>
            </a:r>
            <a:r>
              <a:rPr lang="en-IN" sz="2000" b="1" dirty="0" err="1"/>
              <a:t>int</a:t>
            </a:r>
            <a:r>
              <a:rPr lang="en-IN" sz="2000" b="1" dirty="0"/>
              <a:t> c=0;c&lt;4;c++)</a:t>
            </a:r>
          </a:p>
          <a:p>
            <a:r>
              <a:rPr lang="en-IN" sz="2000" b="1" dirty="0"/>
              <a:t>	</a:t>
            </a:r>
            <a:r>
              <a:rPr lang="en-IN" sz="2000" b="1" dirty="0" err="1"/>
              <a:t>cout</a:t>
            </a:r>
            <a:r>
              <a:rPr lang="en-IN" sz="2000" b="1" dirty="0"/>
              <a:t>&lt;&lt;numbers[c]&lt;&lt;"#";</a:t>
            </a:r>
          </a:p>
          <a:p>
            <a:r>
              <a:rPr lang="en-IN" sz="2000" b="1" dirty="0"/>
              <a:t>	</a:t>
            </a:r>
            <a:r>
              <a:rPr lang="en-IN" sz="2000" b="1" dirty="0" err="1"/>
              <a:t>cout</a:t>
            </a:r>
            <a:r>
              <a:rPr lang="en-IN" sz="2000" b="1" dirty="0"/>
              <a:t>&lt;&lt;</a:t>
            </a:r>
            <a:r>
              <a:rPr lang="en-IN" sz="2000" b="1" dirty="0" err="1"/>
              <a:t>endl</a:t>
            </a:r>
            <a:r>
              <a:rPr lang="en-IN" sz="2000" b="1" dirty="0"/>
              <a:t>;</a:t>
            </a:r>
          </a:p>
          <a:p>
            <a:r>
              <a:rPr lang="en-IN" sz="2000" b="1"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7086600"/>
            <a:ext cx="10744200" cy="508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321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5573 -0.35973 L -0.05573 -0.74861 " pathEditMode="relative" rAng="0" ptsTypes="AA">
                                      <p:cBhvr>
                                        <p:cTn id="6" dur="2000" fill="hold"/>
                                        <p:tgtEl>
                                          <p:spTgt spid="1026"/>
                                        </p:tgtEl>
                                        <p:attrNameLst>
                                          <p:attrName>ppt_x</p:attrName>
                                          <p:attrName>ppt_y</p:attrName>
                                        </p:attrNameLst>
                                      </p:cBhvr>
                                      <p:rCtr x="0"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916" y="304800"/>
            <a:ext cx="6594231"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269673" y="6567055"/>
            <a:ext cx="5867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Compilation Error</a:t>
            </a:r>
            <a:endParaRPr lang="en-IN" dirty="0"/>
          </a:p>
        </p:txBody>
      </p:sp>
    </p:spTree>
    <p:extLst>
      <p:ext uri="{BB962C8B-B14F-4D97-AF65-F5344CB8AC3E}">
        <p14:creationId xmlns:p14="http://schemas.microsoft.com/office/powerpoint/2010/main" val="128491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2222E-6 0 L -0.00347 -0.63542 " pathEditMode="relative" rAng="0" ptsTypes="AA">
                                      <p:cBhvr>
                                        <p:cTn id="6" dur="2000" fill="hold"/>
                                        <p:tgtEl>
                                          <p:spTgt spid="3"/>
                                        </p:tgtEl>
                                        <p:attrNameLst>
                                          <p:attrName>ppt_x</p:attrName>
                                          <p:attrName>ppt_y</p:attrName>
                                        </p:attrNameLst>
                                      </p:cBhvr>
                                      <p:rCtr x="-174" y="-317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6200"/>
            <a:ext cx="7772400" cy="6494085"/>
          </a:xfrm>
          <a:prstGeom prst="rect">
            <a:avLst/>
          </a:prstGeom>
          <a:noFill/>
        </p:spPr>
        <p:txBody>
          <a:bodyPr wrap="square" rtlCol="0">
            <a:spAutoFit/>
          </a:bodyPr>
          <a:lstStyle/>
          <a:p>
            <a:r>
              <a:rPr lang="en-IN" dirty="0" smtClean="0"/>
              <a:t>Determine the output of the following program:</a:t>
            </a:r>
          </a:p>
          <a:p>
            <a:endParaRPr lang="en-IN" dirty="0"/>
          </a:p>
          <a:p>
            <a:r>
              <a:rPr lang="en-IN" sz="2000" b="1" dirty="0" smtClean="0"/>
              <a:t>#include&lt;</a:t>
            </a:r>
            <a:r>
              <a:rPr lang="en-IN" sz="2000" b="1" dirty="0" err="1" smtClean="0"/>
              <a:t>iostream.h</a:t>
            </a:r>
            <a:r>
              <a:rPr lang="en-IN" sz="2000" b="1" dirty="0" smtClean="0"/>
              <a:t>&gt;</a:t>
            </a:r>
          </a:p>
          <a:p>
            <a:r>
              <a:rPr lang="en-IN" sz="2000" b="1" dirty="0" smtClean="0"/>
              <a:t>Void indirect(</a:t>
            </a:r>
            <a:r>
              <a:rPr lang="en-IN" sz="2000" b="1" dirty="0" err="1" smtClean="0"/>
              <a:t>int</a:t>
            </a:r>
            <a:r>
              <a:rPr lang="en-IN" sz="2000" b="1" dirty="0" smtClean="0"/>
              <a:t> temp=20)</a:t>
            </a:r>
          </a:p>
          <a:p>
            <a:r>
              <a:rPr lang="en-IN" sz="2000" b="1" dirty="0" smtClean="0"/>
              <a:t>{</a:t>
            </a:r>
          </a:p>
          <a:p>
            <a:r>
              <a:rPr lang="en-IN" sz="2000" b="1" dirty="0"/>
              <a:t>	</a:t>
            </a:r>
            <a:r>
              <a:rPr lang="en-IN" sz="2000" b="1" dirty="0" smtClean="0"/>
              <a:t>for(</a:t>
            </a:r>
            <a:r>
              <a:rPr lang="en-IN" sz="2000" b="1" dirty="0" err="1" smtClean="0"/>
              <a:t>int</a:t>
            </a:r>
            <a:r>
              <a:rPr lang="en-IN" sz="2000" b="1" dirty="0" smtClean="0"/>
              <a:t> i=1;i&lt;=</a:t>
            </a:r>
            <a:r>
              <a:rPr lang="en-IN" sz="2000" b="1" dirty="0" err="1" smtClean="0"/>
              <a:t>temp;i</a:t>
            </a:r>
            <a:r>
              <a:rPr lang="en-IN" sz="2000" b="1" dirty="0" smtClean="0"/>
              <a:t>+=5)</a:t>
            </a:r>
          </a:p>
          <a:p>
            <a:r>
              <a:rPr lang="en-IN" sz="2000" b="1" dirty="0"/>
              <a:t>	</a:t>
            </a:r>
            <a:r>
              <a:rPr lang="en-IN" sz="2000" b="1" dirty="0" err="1" smtClean="0"/>
              <a:t>cout</a:t>
            </a:r>
            <a:r>
              <a:rPr lang="en-IN" sz="2000" b="1" dirty="0" smtClean="0"/>
              <a:t>&lt;&lt;i&lt;&lt;“ ”;</a:t>
            </a:r>
          </a:p>
          <a:p>
            <a:r>
              <a:rPr lang="en-IN" sz="2000" b="1" dirty="0"/>
              <a:t>	</a:t>
            </a:r>
            <a:r>
              <a:rPr lang="en-IN" sz="2000" b="1" dirty="0" err="1" smtClean="0"/>
              <a:t>cout</a:t>
            </a:r>
            <a:r>
              <a:rPr lang="en-IN" sz="2000" b="1" dirty="0" smtClean="0"/>
              <a:t>&lt;&lt;</a:t>
            </a:r>
            <a:r>
              <a:rPr lang="en-IN" sz="2000" b="1" dirty="0" err="1" smtClean="0"/>
              <a:t>endl</a:t>
            </a:r>
            <a:r>
              <a:rPr lang="en-IN" sz="2000" b="1" dirty="0" smtClean="0"/>
              <a:t>;</a:t>
            </a:r>
          </a:p>
          <a:p>
            <a:r>
              <a:rPr lang="en-IN" sz="2000" b="1" dirty="0" smtClean="0"/>
              <a:t>}</a:t>
            </a:r>
          </a:p>
          <a:p>
            <a:r>
              <a:rPr lang="en-IN" sz="2000" b="1" smtClean="0"/>
              <a:t>Void direct(</a:t>
            </a:r>
            <a:r>
              <a:rPr lang="en-IN" sz="2000" b="1" dirty="0" err="1" smtClean="0"/>
              <a:t>int</a:t>
            </a:r>
            <a:r>
              <a:rPr lang="en-IN" sz="2000" b="1" dirty="0" smtClean="0"/>
              <a:t> &amp;</a:t>
            </a:r>
            <a:r>
              <a:rPr lang="en-IN" sz="2000" b="1" dirty="0" err="1" smtClean="0"/>
              <a:t>num</a:t>
            </a:r>
            <a:r>
              <a:rPr lang="en-IN" sz="2000" b="1" dirty="0" smtClean="0"/>
              <a:t>)</a:t>
            </a:r>
          </a:p>
          <a:p>
            <a:r>
              <a:rPr lang="en-IN" sz="2000" b="1" dirty="0" smtClean="0"/>
              <a:t>{</a:t>
            </a:r>
          </a:p>
          <a:p>
            <a:r>
              <a:rPr lang="en-IN" sz="2000" b="1" dirty="0"/>
              <a:t>	</a:t>
            </a:r>
            <a:r>
              <a:rPr lang="en-IN" sz="2000" b="1" dirty="0" err="1" smtClean="0"/>
              <a:t>num</a:t>
            </a:r>
            <a:r>
              <a:rPr lang="en-IN" sz="2000" b="1" dirty="0" smtClean="0"/>
              <a:t>+=10;</a:t>
            </a:r>
          </a:p>
          <a:p>
            <a:r>
              <a:rPr lang="en-IN" sz="2000" b="1" dirty="0"/>
              <a:t>	</a:t>
            </a:r>
            <a:r>
              <a:rPr lang="en-IN" sz="2000" b="1" dirty="0" smtClean="0"/>
              <a:t>indirect(</a:t>
            </a:r>
            <a:r>
              <a:rPr lang="en-IN" sz="2000" b="1" dirty="0" err="1" smtClean="0"/>
              <a:t>num</a:t>
            </a:r>
            <a:r>
              <a:rPr lang="en-IN" sz="2000" b="1" dirty="0" smtClean="0"/>
              <a:t>);</a:t>
            </a:r>
          </a:p>
          <a:p>
            <a:r>
              <a:rPr lang="en-IN" sz="2000" b="1" dirty="0" smtClean="0"/>
              <a:t>}</a:t>
            </a:r>
          </a:p>
          <a:p>
            <a:r>
              <a:rPr lang="en-IN" sz="2000" b="1" dirty="0" smtClean="0"/>
              <a:t>Void main()</a:t>
            </a:r>
          </a:p>
          <a:p>
            <a:r>
              <a:rPr lang="en-IN" sz="2000" b="1" dirty="0" smtClean="0"/>
              <a:t>{</a:t>
            </a:r>
          </a:p>
          <a:p>
            <a:r>
              <a:rPr lang="en-IN" sz="2000" b="1" dirty="0"/>
              <a:t>	</a:t>
            </a:r>
            <a:r>
              <a:rPr lang="en-IN" sz="2000" b="1" dirty="0" err="1" smtClean="0"/>
              <a:t>int</a:t>
            </a:r>
            <a:r>
              <a:rPr lang="en-IN" sz="2000" b="1" dirty="0" smtClean="0"/>
              <a:t> number=20;</a:t>
            </a:r>
          </a:p>
          <a:p>
            <a:r>
              <a:rPr lang="en-IN" sz="2000" b="1" dirty="0"/>
              <a:t>	</a:t>
            </a:r>
            <a:r>
              <a:rPr lang="en-IN" sz="2000" b="1" dirty="0" smtClean="0"/>
              <a:t>direct(number);</a:t>
            </a:r>
          </a:p>
          <a:p>
            <a:r>
              <a:rPr lang="en-IN" sz="2000" b="1" dirty="0"/>
              <a:t>	</a:t>
            </a:r>
            <a:r>
              <a:rPr lang="en-IN" sz="2000" b="1" dirty="0" smtClean="0"/>
              <a:t>indirect();</a:t>
            </a:r>
          </a:p>
          <a:p>
            <a:r>
              <a:rPr lang="en-IN" sz="2000" b="1" dirty="0"/>
              <a:t>	</a:t>
            </a:r>
            <a:r>
              <a:rPr lang="en-IN" sz="2000" b="1" dirty="0" err="1" smtClean="0"/>
              <a:t>cout</a:t>
            </a:r>
            <a:r>
              <a:rPr lang="en-IN" sz="2000" b="1" dirty="0" smtClean="0"/>
              <a:t>&lt;&lt;number&lt;&lt;</a:t>
            </a:r>
            <a:r>
              <a:rPr lang="en-IN" sz="2000" b="1" dirty="0" err="1" smtClean="0"/>
              <a:t>endl</a:t>
            </a:r>
            <a:r>
              <a:rPr lang="en-IN" sz="2000" b="1" dirty="0" smtClean="0"/>
              <a:t>;</a:t>
            </a:r>
          </a:p>
          <a:p>
            <a:r>
              <a:rPr lang="en-IN" sz="2000" b="1" dirty="0"/>
              <a:t>}</a:t>
            </a:r>
          </a:p>
        </p:txBody>
      </p:sp>
      <p:sp>
        <p:nvSpPr>
          <p:cNvPr id="4" name="TextBox 3"/>
          <p:cNvSpPr txBox="1"/>
          <p:nvPr/>
        </p:nvSpPr>
        <p:spPr>
          <a:xfrm>
            <a:off x="5029200" y="2438400"/>
            <a:ext cx="3505200" cy="1938992"/>
          </a:xfrm>
          <a:prstGeom prst="rect">
            <a:avLst/>
          </a:prstGeom>
          <a:noFill/>
        </p:spPr>
        <p:txBody>
          <a:bodyPr wrap="square" rtlCol="0">
            <a:spAutoFit/>
          </a:bodyPr>
          <a:lstStyle/>
          <a:p>
            <a:r>
              <a:rPr lang="en-IN" sz="4000" b="1" dirty="0" smtClean="0"/>
              <a:t>1,6,11,16,21,26</a:t>
            </a:r>
          </a:p>
          <a:p>
            <a:r>
              <a:rPr lang="en-IN" sz="4000" b="1" dirty="0" smtClean="0"/>
              <a:t>1,6,11,16</a:t>
            </a:r>
          </a:p>
          <a:p>
            <a:r>
              <a:rPr lang="en-IN" sz="4000" b="1" dirty="0" smtClean="0"/>
              <a:t>30</a:t>
            </a:r>
            <a:endParaRPr lang="en-IN" sz="4000" b="1" dirty="0"/>
          </a:p>
        </p:txBody>
      </p:sp>
    </p:spTree>
    <p:extLst>
      <p:ext uri="{BB962C8B-B14F-4D97-AF65-F5344CB8AC3E}">
        <p14:creationId xmlns:p14="http://schemas.microsoft.com/office/powerpoint/2010/main" val="318314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r>
              <a:rPr lang="en-US" dirty="0" smtClean="0"/>
              <a:t>Total is float type variable that has already been </a:t>
            </a:r>
            <a:r>
              <a:rPr lang="en-US" dirty="0" err="1" smtClean="0"/>
              <a:t>declared.;Sum</a:t>
            </a:r>
            <a:r>
              <a:rPr lang="en-US" dirty="0" smtClean="0"/>
              <a:t> is the alternative name declared to represent the variable </a:t>
            </a:r>
            <a:r>
              <a:rPr lang="en-US" dirty="0" err="1" smtClean="0"/>
              <a:t>total.Both</a:t>
            </a:r>
            <a:r>
              <a:rPr lang="en-US" dirty="0" smtClean="0"/>
              <a:t> the variables refer to the same data object in the memory.</a:t>
            </a:r>
          </a:p>
          <a:p>
            <a:endParaRPr lang="en-US" dirty="0" smtClean="0"/>
          </a:p>
          <a:p>
            <a:r>
              <a:rPr lang="en-US" dirty="0" smtClean="0"/>
              <a:t>Now the statement </a:t>
            </a:r>
          </a:p>
          <a:p>
            <a:endParaRPr lang="en-US" dirty="0" smtClean="0"/>
          </a:p>
          <a:p>
            <a:r>
              <a:rPr lang="en-US" dirty="0" err="1" smtClean="0"/>
              <a:t>Cout</a:t>
            </a:r>
            <a:r>
              <a:rPr lang="en-US" dirty="0" smtClean="0"/>
              <a:t>&lt;&lt;total;</a:t>
            </a:r>
          </a:p>
          <a:p>
            <a:endParaRPr lang="en-US" dirty="0" smtClean="0"/>
          </a:p>
          <a:p>
            <a:r>
              <a:rPr lang="en-US" dirty="0" smtClean="0"/>
              <a:t>And </a:t>
            </a:r>
          </a:p>
          <a:p>
            <a:r>
              <a:rPr lang="en-US" dirty="0" err="1" smtClean="0"/>
              <a:t>Cout</a:t>
            </a:r>
            <a:r>
              <a:rPr lang="en-US" dirty="0" smtClean="0"/>
              <a:t>&lt;&lt;Sum;</a:t>
            </a:r>
          </a:p>
          <a:p>
            <a:r>
              <a:rPr lang="en-US" dirty="0" smtClean="0"/>
              <a:t>Both print the value 100;</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r>
              <a:rPr lang="en-US" dirty="0" smtClean="0"/>
              <a:t>The statement </a:t>
            </a:r>
          </a:p>
          <a:p>
            <a:endParaRPr lang="en-US" dirty="0" smtClean="0"/>
          </a:p>
          <a:p>
            <a:r>
              <a:rPr lang="en-US" dirty="0" smtClean="0"/>
              <a:t>Total=total+10;</a:t>
            </a:r>
          </a:p>
          <a:p>
            <a:endParaRPr lang="en-US" dirty="0" smtClean="0"/>
          </a:p>
          <a:p>
            <a:r>
              <a:rPr lang="en-US" dirty="0" smtClean="0"/>
              <a:t>Will change the value of both total and sum to 110.</a:t>
            </a:r>
          </a:p>
          <a:p>
            <a:endParaRPr lang="en-US" dirty="0" smtClean="0"/>
          </a:p>
          <a:p>
            <a:r>
              <a:rPr lang="en-US" dirty="0" smtClean="0"/>
              <a:t>A reference variable must be initialized at the time of declaration.</a:t>
            </a:r>
          </a:p>
          <a:p>
            <a:r>
              <a:rPr lang="en-US" dirty="0" smtClean="0"/>
              <a:t>This establishes the correspondence between the reference and the data object which </a:t>
            </a:r>
            <a:r>
              <a:rPr lang="en-US" smtClean="0"/>
              <a:t>it names.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dirty="0" smtClean="0"/>
              <a:t>Arithmetic Operators</a:t>
            </a:r>
            <a:endParaRPr lang="en-US" dirty="0"/>
          </a:p>
        </p:txBody>
      </p:sp>
      <p:sp>
        <p:nvSpPr>
          <p:cNvPr id="3" name="Content Placeholder 2"/>
          <p:cNvSpPr>
            <a:spLocks noGrp="1"/>
          </p:cNvSpPr>
          <p:nvPr>
            <p:ph idx="1"/>
          </p:nvPr>
        </p:nvSpPr>
        <p:spPr/>
        <p:txBody>
          <a:bodyPr/>
          <a:lstStyle/>
          <a:p>
            <a:r>
              <a:rPr lang="en-US" dirty="0" smtClean="0"/>
              <a:t>C++ provides two types of arithmetic operators</a:t>
            </a:r>
          </a:p>
          <a:p>
            <a:endParaRPr lang="en-US" dirty="0" smtClean="0"/>
          </a:p>
          <a:p>
            <a:r>
              <a:rPr lang="en-US" dirty="0" smtClean="0"/>
              <a:t>1)Binary arithmetic operators</a:t>
            </a:r>
          </a:p>
          <a:p>
            <a:r>
              <a:rPr lang="en-US" dirty="0" smtClean="0"/>
              <a:t>2)Unary Arithmetic operators.</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034" y="674201"/>
            <a:ext cx="8229600" cy="5516563"/>
          </a:xfrm>
        </p:spPr>
        <p:txBody>
          <a:bodyPr>
            <a:normAutofit fontScale="92500" lnSpcReduction="20000"/>
          </a:bodyPr>
          <a:lstStyle/>
          <a:p>
            <a:r>
              <a:rPr lang="en-US" dirty="0" smtClean="0"/>
              <a:t>Procedure oriented programming basically consists of writing list of instructions for the computer to </a:t>
            </a:r>
            <a:r>
              <a:rPr lang="en-US" dirty="0" err="1" smtClean="0"/>
              <a:t>follow,and</a:t>
            </a:r>
            <a:r>
              <a:rPr lang="en-US" dirty="0" smtClean="0"/>
              <a:t> organizing these groups into functions.</a:t>
            </a:r>
          </a:p>
          <a:p>
            <a:endParaRPr lang="en-US" dirty="0"/>
          </a:p>
          <a:p>
            <a:r>
              <a:rPr lang="en-US" dirty="0" smtClean="0"/>
              <a:t>Very little attention is paid to the data that is used by various functions.</a:t>
            </a:r>
          </a:p>
          <a:p>
            <a:endParaRPr lang="en-US" dirty="0" smtClean="0"/>
          </a:p>
          <a:p>
            <a:r>
              <a:rPr lang="en-US" dirty="0" smtClean="0"/>
              <a:t>Employs top-down approach in program design.</a:t>
            </a:r>
          </a:p>
          <a:p>
            <a:endParaRPr lang="en-US" dirty="0" smtClean="0"/>
          </a:p>
          <a:p>
            <a:r>
              <a:rPr lang="en-US" dirty="0" smtClean="0"/>
              <a:t>It does not model real world problems very well.</a:t>
            </a:r>
          </a:p>
          <a:p>
            <a:endParaRPr lang="en-US" dirty="0" smtClean="0"/>
          </a:p>
          <a:p>
            <a:r>
              <a:rPr lang="en-US" dirty="0" smtClean="0"/>
              <a:t>In multi function programs many important data items are placed as global so that they can be accessed by all the </a:t>
            </a:r>
            <a:r>
              <a:rPr lang="en-US" dirty="0" err="1" smtClean="0"/>
              <a:t>functions.Global</a:t>
            </a:r>
            <a:r>
              <a:rPr lang="en-US" dirty="0" smtClean="0"/>
              <a:t> data are more vulnerable to changes by a function.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Binary arithmetic operators</a:t>
            </a:r>
            <a:endParaRPr lang="en-US" dirty="0"/>
          </a:p>
        </p:txBody>
      </p:sp>
      <p:sp>
        <p:nvSpPr>
          <p:cNvPr id="3" name="Content Placeholder 2"/>
          <p:cNvSpPr>
            <a:spLocks noGrp="1"/>
          </p:cNvSpPr>
          <p:nvPr>
            <p:ph idx="1"/>
          </p:nvPr>
        </p:nvSpPr>
        <p:spPr/>
        <p:txBody>
          <a:bodyPr/>
          <a:lstStyle/>
          <a:p>
            <a:r>
              <a:rPr lang="en-US" dirty="0" smtClean="0"/>
              <a:t>Binary arithmetic operators need two types of arithmetic operators to operate upon.</a:t>
            </a:r>
          </a:p>
          <a:p>
            <a:endParaRPr lang="en-US" dirty="0"/>
          </a:p>
        </p:txBody>
      </p:sp>
      <p:graphicFrame>
        <p:nvGraphicFramePr>
          <p:cNvPr id="4" name="Table 3"/>
          <p:cNvGraphicFramePr>
            <a:graphicFrameLocks noGrp="1"/>
          </p:cNvGraphicFramePr>
          <p:nvPr/>
        </p:nvGraphicFramePr>
        <p:xfrm>
          <a:off x="1219200" y="3200400"/>
          <a:ext cx="6096000" cy="33020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c>
                  <a:txBody>
                    <a:bodyPr/>
                    <a:lstStyle/>
                    <a:p>
                      <a:r>
                        <a:rPr lang="en-US" dirty="0" smtClean="0"/>
                        <a:t>C++ expression</a:t>
                      </a:r>
                      <a:endParaRPr lang="en-US" dirty="0"/>
                    </a:p>
                  </a:txBody>
                  <a:tcPr/>
                </a:tc>
                <a:tc>
                  <a:txBody>
                    <a:bodyPr/>
                    <a:lstStyle/>
                    <a:p>
                      <a:r>
                        <a:rPr lang="en-US" dirty="0" smtClean="0"/>
                        <a:t>Result</a:t>
                      </a:r>
                      <a:endParaRPr lang="en-US" dirty="0"/>
                    </a:p>
                  </a:txBody>
                  <a:tcPr/>
                </a:tc>
                <a:extLst>
                  <a:ext uri="{0D108BD9-81ED-4DB2-BD59-A6C34878D82A}">
                    <a16:rowId xmlns:a16="http://schemas.microsoft.com/office/drawing/2014/main" val="10000"/>
                  </a:ext>
                </a:extLst>
              </a:tr>
              <a:tr h="370840">
                <a:tc>
                  <a:txBody>
                    <a:bodyPr/>
                    <a:lstStyle/>
                    <a:p>
                      <a:r>
                        <a:rPr lang="en-US" dirty="0" smtClean="0"/>
                        <a:t>+</a:t>
                      </a:r>
                      <a:endParaRPr lang="en-US" dirty="0"/>
                    </a:p>
                  </a:txBody>
                  <a:tcPr/>
                </a:tc>
                <a:tc>
                  <a:txBody>
                    <a:bodyPr/>
                    <a:lstStyle/>
                    <a:p>
                      <a:r>
                        <a:rPr lang="en-US" dirty="0" smtClean="0"/>
                        <a:t>Addition</a:t>
                      </a:r>
                      <a:endParaRPr lang="en-US" dirty="0"/>
                    </a:p>
                  </a:txBody>
                  <a:tcPr/>
                </a:tc>
                <a:tc>
                  <a:txBody>
                    <a:bodyPr/>
                    <a:lstStyle/>
                    <a:p>
                      <a:r>
                        <a:rPr lang="en-US" dirty="0" smtClean="0"/>
                        <a:t>2+6</a:t>
                      </a:r>
                      <a:endParaRPr lang="en-US" dirty="0"/>
                    </a:p>
                  </a:txBody>
                  <a:tcPr/>
                </a:tc>
                <a:tc>
                  <a:txBody>
                    <a:bodyPr/>
                    <a:lstStyle/>
                    <a:p>
                      <a:r>
                        <a:rPr lang="en-US" dirty="0" smtClean="0"/>
                        <a:t>8</a:t>
                      </a:r>
                      <a:endParaRPr lang="en-US" dirty="0"/>
                    </a:p>
                  </a:txBody>
                  <a:tcPr/>
                </a:tc>
                <a:extLst>
                  <a:ext uri="{0D108BD9-81ED-4DB2-BD59-A6C34878D82A}">
                    <a16:rowId xmlns:a16="http://schemas.microsoft.com/office/drawing/2014/main" val="10001"/>
                  </a:ext>
                </a:extLst>
              </a:tr>
              <a:tr h="370840">
                <a:tc>
                  <a:txBody>
                    <a:bodyPr/>
                    <a:lstStyle/>
                    <a:p>
                      <a:r>
                        <a:rPr lang="en-US" dirty="0" smtClean="0"/>
                        <a:t>-</a:t>
                      </a:r>
                      <a:endParaRPr lang="en-US" dirty="0"/>
                    </a:p>
                  </a:txBody>
                  <a:tcPr/>
                </a:tc>
                <a:tc>
                  <a:txBody>
                    <a:bodyPr/>
                    <a:lstStyle/>
                    <a:p>
                      <a:r>
                        <a:rPr lang="en-US" dirty="0" smtClean="0"/>
                        <a:t>Subtraction</a:t>
                      </a:r>
                      <a:endParaRPr lang="en-US" dirty="0"/>
                    </a:p>
                  </a:txBody>
                  <a:tcPr/>
                </a:tc>
                <a:tc>
                  <a:txBody>
                    <a:bodyPr/>
                    <a:lstStyle/>
                    <a:p>
                      <a:r>
                        <a:rPr lang="en-US" dirty="0" smtClean="0"/>
                        <a:t>7-5</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10002"/>
                  </a:ext>
                </a:extLst>
              </a:tr>
              <a:tr h="370840">
                <a:tc>
                  <a:txBody>
                    <a:bodyPr/>
                    <a:lstStyle/>
                    <a:p>
                      <a:r>
                        <a:rPr lang="en-US" dirty="0" smtClean="0"/>
                        <a:t>*</a:t>
                      </a:r>
                      <a:endParaRPr lang="en-US" dirty="0"/>
                    </a:p>
                  </a:txBody>
                  <a:tcPr/>
                </a:tc>
                <a:tc>
                  <a:txBody>
                    <a:bodyPr/>
                    <a:lstStyle/>
                    <a:p>
                      <a:r>
                        <a:rPr lang="en-US" dirty="0" smtClean="0"/>
                        <a:t>Multiplication</a:t>
                      </a:r>
                      <a:endParaRPr lang="en-US" dirty="0"/>
                    </a:p>
                  </a:txBody>
                  <a:tcPr/>
                </a:tc>
                <a:tc>
                  <a:txBody>
                    <a:bodyPr/>
                    <a:lstStyle/>
                    <a:p>
                      <a:r>
                        <a:rPr lang="en-US" dirty="0" smtClean="0"/>
                        <a:t>4*2</a:t>
                      </a:r>
                      <a:endParaRPr lang="en-US" dirty="0"/>
                    </a:p>
                  </a:txBody>
                  <a:tcPr/>
                </a:tc>
                <a:tc>
                  <a:txBody>
                    <a:bodyPr/>
                    <a:lstStyle/>
                    <a:p>
                      <a:r>
                        <a:rPr lang="en-US" dirty="0" smtClean="0"/>
                        <a:t>8</a:t>
                      </a:r>
                      <a:endParaRPr lang="en-US" dirty="0"/>
                    </a:p>
                  </a:txBody>
                  <a:tcPr/>
                </a:tc>
                <a:extLst>
                  <a:ext uri="{0D108BD9-81ED-4DB2-BD59-A6C34878D82A}">
                    <a16:rowId xmlns:a16="http://schemas.microsoft.com/office/drawing/2014/main" val="10003"/>
                  </a:ext>
                </a:extLst>
              </a:tr>
              <a:tr h="370840">
                <a:tc>
                  <a:txBody>
                    <a:bodyPr/>
                    <a:lstStyle/>
                    <a:p>
                      <a:r>
                        <a:rPr lang="en-US" dirty="0" smtClean="0"/>
                        <a:t>/</a:t>
                      </a:r>
                      <a:endParaRPr lang="en-US" dirty="0"/>
                    </a:p>
                  </a:txBody>
                  <a:tcPr/>
                </a:tc>
                <a:tc>
                  <a:txBody>
                    <a:bodyPr/>
                    <a:lstStyle/>
                    <a:p>
                      <a:r>
                        <a:rPr lang="en-US" dirty="0" smtClean="0"/>
                        <a:t>Division</a:t>
                      </a:r>
                      <a:endParaRPr lang="en-US" dirty="0"/>
                    </a:p>
                  </a:txBody>
                  <a:tcPr/>
                </a:tc>
                <a:tc>
                  <a:txBody>
                    <a:bodyPr/>
                    <a:lstStyle/>
                    <a:p>
                      <a:r>
                        <a:rPr lang="en-US" dirty="0" smtClean="0"/>
                        <a:t>6/3</a:t>
                      </a:r>
                      <a:endParaRPr lang="en-US" dirty="0"/>
                    </a:p>
                  </a:txBody>
                  <a:tcPr/>
                </a:tc>
                <a:tc>
                  <a:txBody>
                    <a:bodyPr/>
                    <a:lstStyle/>
                    <a:p>
                      <a:r>
                        <a:rPr lang="en-US" dirty="0" smtClean="0"/>
                        <a:t>2</a:t>
                      </a:r>
                    </a:p>
                    <a:p>
                      <a:endParaRPr lang="en-US" dirty="0"/>
                    </a:p>
                  </a:txBody>
                  <a:tcPr/>
                </a:tc>
                <a:extLst>
                  <a:ext uri="{0D108BD9-81ED-4DB2-BD59-A6C34878D82A}">
                    <a16:rowId xmlns:a16="http://schemas.microsoft.com/office/drawing/2014/main" val="10004"/>
                  </a:ext>
                </a:extLst>
              </a:tr>
              <a:tr h="370840">
                <a:tc>
                  <a:txBody>
                    <a:bodyPr/>
                    <a:lstStyle/>
                    <a:p>
                      <a:r>
                        <a:rPr lang="en-US" dirty="0" smtClean="0"/>
                        <a:t>%</a:t>
                      </a:r>
                      <a:endParaRPr lang="en-US" dirty="0"/>
                    </a:p>
                  </a:txBody>
                  <a:tcPr/>
                </a:tc>
                <a:tc>
                  <a:txBody>
                    <a:bodyPr/>
                    <a:lstStyle/>
                    <a:p>
                      <a:r>
                        <a:rPr lang="en-US" dirty="0" smtClean="0"/>
                        <a:t>Modulus(Remainder)</a:t>
                      </a:r>
                      <a:endParaRPr lang="en-US" dirty="0"/>
                    </a:p>
                  </a:txBody>
                  <a:tcPr/>
                </a:tc>
                <a:tc>
                  <a:txBody>
                    <a:bodyPr/>
                    <a:lstStyle/>
                    <a:p>
                      <a:r>
                        <a:rPr lang="en-US" dirty="0" smtClean="0"/>
                        <a:t>9%8</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Unary operator	</a:t>
            </a:r>
            <a:endParaRPr lang="en-US" dirty="0"/>
          </a:p>
        </p:txBody>
      </p:sp>
      <p:sp>
        <p:nvSpPr>
          <p:cNvPr id="3" name="Content Placeholder 2"/>
          <p:cNvSpPr>
            <a:spLocks noGrp="1"/>
          </p:cNvSpPr>
          <p:nvPr>
            <p:ph idx="1"/>
          </p:nvPr>
        </p:nvSpPr>
        <p:spPr/>
        <p:txBody>
          <a:bodyPr/>
          <a:lstStyle/>
          <a:p>
            <a:r>
              <a:rPr lang="en-US" dirty="0" smtClean="0"/>
              <a:t>Unary operators need only one operand .The two unary operators are ++,--.</a:t>
            </a:r>
          </a:p>
          <a:p>
            <a:endParaRPr lang="en-US" dirty="0" smtClean="0"/>
          </a:p>
          <a:p>
            <a:r>
              <a:rPr lang="en-US" dirty="0" smtClean="0"/>
              <a:t>Both the increment(++) and decrement(--)operators can either precede (prefix) or follow(postfix) the operand.</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smtClean="0"/>
              <a:t>For example</a:t>
            </a:r>
          </a:p>
          <a:p>
            <a:r>
              <a:rPr lang="en-US" dirty="0" smtClean="0"/>
              <a:t>x=x+1</a:t>
            </a:r>
          </a:p>
          <a:p>
            <a:r>
              <a:rPr lang="en-US" dirty="0" smtClean="0"/>
              <a:t>can be written as</a:t>
            </a:r>
          </a:p>
          <a:p>
            <a:r>
              <a:rPr lang="en-US" dirty="0" smtClean="0"/>
              <a:t>++x;			// prefix form</a:t>
            </a:r>
          </a:p>
          <a:p>
            <a:r>
              <a:rPr lang="en-US" dirty="0" smtClean="0"/>
              <a:t>x++			//postfix form</a:t>
            </a:r>
          </a:p>
          <a:p>
            <a:endParaRPr lang="en-US" dirty="0" smtClean="0"/>
          </a:p>
          <a:p>
            <a:r>
              <a:rPr lang="en-US" dirty="0" smtClean="0"/>
              <a:t>similarly</a:t>
            </a:r>
          </a:p>
          <a:p>
            <a:pPr>
              <a:buNone/>
            </a:pPr>
            <a:endParaRPr lang="en-US" dirty="0" smtClean="0"/>
          </a:p>
          <a:p>
            <a:r>
              <a:rPr lang="en-US" dirty="0" smtClean="0"/>
              <a:t>x=x-1  can be written as</a:t>
            </a:r>
          </a:p>
          <a:p>
            <a:r>
              <a:rPr lang="en-US" dirty="0" smtClean="0"/>
              <a:t>--x			//prefix</a:t>
            </a:r>
          </a:p>
          <a:p>
            <a:r>
              <a:rPr lang="en-US" dirty="0" smtClean="0"/>
              <a:t>x--			//postfix</a:t>
            </a:r>
          </a:p>
          <a:p>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US" dirty="0" smtClean="0"/>
              <a:t>Evaluate x=++</a:t>
            </a:r>
            <a:r>
              <a:rPr lang="en-US" dirty="0" err="1" smtClean="0"/>
              <a:t>y+y</a:t>
            </a:r>
            <a:r>
              <a:rPr lang="en-US" dirty="0" smtClean="0"/>
              <a:t> if y =8</a:t>
            </a:r>
          </a:p>
          <a:p>
            <a:endParaRPr lang="en-US" dirty="0" smtClean="0"/>
          </a:p>
          <a:p>
            <a:endParaRPr lang="en-US" dirty="0" smtClean="0"/>
          </a:p>
        </p:txBody>
      </p:sp>
      <p:sp>
        <p:nvSpPr>
          <p:cNvPr id="4" name="Rectangle 3"/>
          <p:cNvSpPr/>
          <p:nvPr/>
        </p:nvSpPr>
        <p:spPr>
          <a:xfrm>
            <a:off x="1066800" y="6629400"/>
            <a:ext cx="6553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Initial value of y is 8 </a:t>
            </a:r>
          </a:p>
          <a:p>
            <a:pPr algn="ctr"/>
            <a:r>
              <a:rPr lang="en-US" sz="2800" dirty="0" smtClean="0"/>
              <a:t>9+9(8 will increment to 9 and then added as 9)</a:t>
            </a:r>
          </a:p>
          <a:p>
            <a:pPr algn="ctr"/>
            <a:r>
              <a:rPr lang="en-US" sz="2800" dirty="0" smtClean="0"/>
              <a:t>X=18</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3334 -0.18871 L -0.03334 -0.48843 " pathEditMode="relative" rAng="0" ptsTypes="AA">
                                      <p:cBhvr>
                                        <p:cTn id="6" dur="2000" fill="hold"/>
                                        <p:tgtEl>
                                          <p:spTgt spid="4"/>
                                        </p:tgtEl>
                                        <p:attrNameLst>
                                          <p:attrName>ppt_x</p:attrName>
                                          <p:attrName>ppt_y</p:attrName>
                                        </p:attrNameLst>
                                      </p:cBhvr>
                                      <p:rCtr x="0" y="-1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dirty="0" smtClean="0"/>
              <a:t>Given </a:t>
            </a:r>
            <a:r>
              <a:rPr lang="en-US" dirty="0" err="1" smtClean="0"/>
              <a:t>int</a:t>
            </a:r>
            <a:r>
              <a:rPr lang="en-US" dirty="0" smtClean="0"/>
              <a:t> y=19 and </a:t>
            </a:r>
            <a:r>
              <a:rPr lang="en-US" dirty="0" err="1" smtClean="0"/>
              <a:t>int</a:t>
            </a:r>
            <a:r>
              <a:rPr lang="en-US" dirty="0" smtClean="0"/>
              <a:t> z;</a:t>
            </a:r>
          </a:p>
          <a:p>
            <a:r>
              <a:rPr lang="en-US" dirty="0" smtClean="0"/>
              <a:t>What values will y and z have after z=y--;</a:t>
            </a:r>
          </a:p>
          <a:p>
            <a:endParaRPr lang="en-US" dirty="0"/>
          </a:p>
        </p:txBody>
      </p:sp>
      <p:sp>
        <p:nvSpPr>
          <p:cNvPr id="4" name="Rectangle 3"/>
          <p:cNvSpPr/>
          <p:nvPr/>
        </p:nvSpPr>
        <p:spPr>
          <a:xfrm>
            <a:off x="762000" y="6553200"/>
            <a:ext cx="72390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Z is 19 (first y passes the value to z as initial value )</a:t>
            </a:r>
          </a:p>
          <a:p>
            <a:pPr algn="ctr"/>
            <a:r>
              <a:rPr lang="en-US" sz="3600" dirty="0" smtClean="0"/>
              <a:t>Y is 18(once used it is then decremented</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4584 -0.25532 L -0.04584 -0.65495 " pathEditMode="relative" ptsTypes="AA">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dirty="0" smtClean="0"/>
              <a:t>Given x=7 and </a:t>
            </a:r>
            <a:r>
              <a:rPr lang="en-US" dirty="0" err="1" smtClean="0"/>
              <a:t>y;what</a:t>
            </a:r>
            <a:r>
              <a:rPr lang="en-US" dirty="0" smtClean="0"/>
              <a:t> value will x and y have after y=++x?</a:t>
            </a:r>
          </a:p>
          <a:p>
            <a:endParaRPr lang="en-US" dirty="0" smtClean="0"/>
          </a:p>
          <a:p>
            <a:endParaRPr lang="en-US" dirty="0"/>
          </a:p>
        </p:txBody>
      </p:sp>
      <p:sp>
        <p:nvSpPr>
          <p:cNvPr id="4" name="Rectangle 3"/>
          <p:cNvSpPr/>
          <p:nvPr/>
        </p:nvSpPr>
        <p:spPr>
          <a:xfrm>
            <a:off x="1066800" y="6477000"/>
            <a:ext cx="70104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X is 8 and y is 8</a:t>
            </a:r>
          </a:p>
          <a:p>
            <a:pPr algn="ctr"/>
            <a:r>
              <a:rPr lang="en-US" sz="4000" dirty="0" smtClean="0"/>
              <a:t>First x increments then makes the value of y as 8</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475 0.93247 L 0.475 0.53284 " pathEditMode="relative" ptsTypes="A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 -0.13321 L 0 -0.53284 " pathEditMode="relative" rAng="0" ptsTypes="AA">
                                      <p:cBhvr>
                                        <p:cTn id="10" dur="2000" fill="hold"/>
                                        <p:tgtEl>
                                          <p:spTgt spid="4"/>
                                        </p:tgtEl>
                                        <p:attrNameLst>
                                          <p:attrName>ppt_x</p:attrName>
                                          <p:attrName>ppt_y</p:attrName>
                                        </p:attrNameLst>
                                      </p:cBhvr>
                                      <p:rCtr x="0" y="-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Example	</a:t>
            </a: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err="1" smtClean="0"/>
              <a:t>Int</a:t>
            </a:r>
            <a:r>
              <a:rPr lang="en-US" dirty="0" smtClean="0"/>
              <a:t> value1=20,value2=20;sum1=0;sum2=0;</a:t>
            </a:r>
          </a:p>
          <a:p>
            <a:r>
              <a:rPr lang="en-US" dirty="0" smtClean="0"/>
              <a:t>Sum1=sum1+ ++value1;		</a:t>
            </a:r>
            <a:r>
              <a:rPr lang="en-US" b="1" dirty="0" smtClean="0">
                <a:solidFill>
                  <a:srgbClr val="FF0000"/>
                </a:solidFill>
              </a:rPr>
              <a:t>//change then use</a:t>
            </a:r>
          </a:p>
          <a:p>
            <a:r>
              <a:rPr lang="en-US" dirty="0" smtClean="0"/>
              <a:t>Sum2=sum2+ value2++		</a:t>
            </a:r>
            <a:r>
              <a:rPr lang="en-US" b="1" dirty="0" smtClean="0">
                <a:solidFill>
                  <a:srgbClr val="FF0000"/>
                </a:solidFill>
              </a:rPr>
              <a:t>//use then change</a:t>
            </a:r>
          </a:p>
          <a:p>
            <a:r>
              <a:rPr lang="en-US" dirty="0" err="1" smtClean="0"/>
              <a:t>Cout</a:t>
            </a:r>
            <a:r>
              <a:rPr lang="en-US" dirty="0" smtClean="0"/>
              <a:t>&lt;&lt;sum1&lt;&lt;value1&lt;&lt;</a:t>
            </a:r>
            <a:r>
              <a:rPr lang="en-US" dirty="0" err="1" smtClean="0"/>
              <a:t>endl</a:t>
            </a:r>
            <a:r>
              <a:rPr lang="en-US" dirty="0" smtClean="0"/>
              <a:t>;</a:t>
            </a:r>
          </a:p>
          <a:p>
            <a:r>
              <a:rPr lang="en-US" dirty="0" err="1" smtClean="0"/>
              <a:t>Cout</a:t>
            </a:r>
            <a:r>
              <a:rPr lang="en-US" dirty="0" smtClean="0"/>
              <a:t>&lt;&lt;sum2&lt;&lt;value2&lt;&lt;</a:t>
            </a:r>
            <a:r>
              <a:rPr lang="en-US" dirty="0" err="1" smtClean="0"/>
              <a:t>endl</a:t>
            </a:r>
            <a:r>
              <a:rPr lang="en-US" dirty="0" smtClean="0"/>
              <a:t>;</a:t>
            </a:r>
            <a:endParaRPr lang="en-US" dirty="0"/>
          </a:p>
        </p:txBody>
      </p:sp>
      <p:sp>
        <p:nvSpPr>
          <p:cNvPr id="4" name="Rectangle 3"/>
          <p:cNvSpPr/>
          <p:nvPr/>
        </p:nvSpPr>
        <p:spPr>
          <a:xfrm>
            <a:off x="762000" y="6629400"/>
            <a:ext cx="76200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21  21</a:t>
            </a:r>
          </a:p>
          <a:p>
            <a:pPr algn="ctr"/>
            <a:r>
              <a:rPr lang="en-US" sz="4800" dirty="0" smtClean="0"/>
              <a:t>20 21</a:t>
            </a:r>
            <a:endParaRPr 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8.23312E-7 L 3.33333E-6 -0.32192 " pathEditMode="relative" ptsTypes="AA">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x,m,n</a:t>
            </a:r>
            <a:r>
              <a:rPr lang="en-US" dirty="0" smtClean="0"/>
              <a:t>;</a:t>
            </a:r>
          </a:p>
          <a:p>
            <a:r>
              <a:rPr lang="en-US" dirty="0" smtClean="0"/>
              <a:t>m=10;</a:t>
            </a:r>
          </a:p>
          <a:p>
            <a:r>
              <a:rPr lang="en-US" dirty="0" smtClean="0"/>
              <a:t>n=15;</a:t>
            </a:r>
          </a:p>
          <a:p>
            <a:r>
              <a:rPr lang="en-US" dirty="0" smtClean="0"/>
              <a:t>x=++m +n++;</a:t>
            </a:r>
          </a:p>
          <a:p>
            <a:endParaRPr lang="en-US" dirty="0" smtClean="0"/>
          </a:p>
          <a:p>
            <a:endParaRPr lang="en-US" dirty="0" smtClean="0"/>
          </a:p>
          <a:p>
            <a:endParaRPr lang="en-US" dirty="0"/>
          </a:p>
        </p:txBody>
      </p:sp>
      <p:sp>
        <p:nvSpPr>
          <p:cNvPr id="4" name="Rectangle 3"/>
          <p:cNvSpPr/>
          <p:nvPr/>
        </p:nvSpPr>
        <p:spPr>
          <a:xfrm>
            <a:off x="685800" y="6629400"/>
            <a:ext cx="7086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26</a:t>
            </a:r>
            <a:endParaRPr 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56667 0.96577 L 0.56667 0.73265 " pathEditMode="relative" ptsTypes="A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 0 L 0 -0.15541 " pathEditMode="relative" ptsTypes="AA">
                                      <p:cBhvr>
                                        <p:cTn id="10"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Example 3	</a:t>
            </a:r>
            <a:endParaRPr lang="en-US" dirty="0"/>
          </a:p>
        </p:txBody>
      </p:sp>
      <p:sp>
        <p:nvSpPr>
          <p:cNvPr id="3" name="Content Placeholder 2"/>
          <p:cNvSpPr>
            <a:spLocks noGrp="1"/>
          </p:cNvSpPr>
          <p:nvPr>
            <p:ph idx="1"/>
          </p:nvPr>
        </p:nvSpPr>
        <p:spPr>
          <a:xfrm>
            <a:off x="457200" y="762000"/>
            <a:ext cx="8229600" cy="5562600"/>
          </a:xfrm>
        </p:spPr>
        <p:txBody>
          <a:bodyPr>
            <a:normAutofit/>
          </a:bodyPr>
          <a:lstStyle/>
          <a:p>
            <a:r>
              <a:rPr lang="en-US" dirty="0" smtClean="0"/>
              <a:t>#include&lt;</a:t>
            </a:r>
            <a:r>
              <a:rPr lang="en-US" dirty="0" err="1" smtClean="0"/>
              <a:t>iostream.h</a:t>
            </a:r>
            <a:r>
              <a:rPr lang="en-US" dirty="0" smtClean="0"/>
              <a:t>&gt;</a:t>
            </a:r>
          </a:p>
          <a:p>
            <a:r>
              <a:rPr lang="en-US" dirty="0" smtClean="0"/>
              <a:t>using namespace std;</a:t>
            </a:r>
          </a:p>
          <a:p>
            <a:r>
              <a:rPr lang="en-US" dirty="0" smtClean="0"/>
              <a:t>void main()</a:t>
            </a:r>
          </a:p>
          <a:p>
            <a:pPr>
              <a:buNone/>
            </a:pPr>
            <a:r>
              <a:rPr lang="en-US" dirty="0" smtClean="0"/>
              <a:t>{</a:t>
            </a:r>
          </a:p>
          <a:p>
            <a:pPr lvl="1">
              <a:buNone/>
            </a:pPr>
            <a:r>
              <a:rPr lang="en-US" dirty="0" err="1" smtClean="0"/>
              <a:t>int</a:t>
            </a:r>
            <a:r>
              <a:rPr lang="en-US" dirty="0" smtClean="0"/>
              <a:t> a=5;b=10;</a:t>
            </a:r>
          </a:p>
          <a:p>
            <a:pPr lvl="1">
              <a:buNone/>
            </a:pPr>
            <a:r>
              <a:rPr lang="en-US" dirty="0" smtClean="0"/>
              <a:t>for(</a:t>
            </a:r>
            <a:r>
              <a:rPr lang="en-US" dirty="0" err="1" smtClean="0"/>
              <a:t>int</a:t>
            </a:r>
            <a:r>
              <a:rPr lang="en-US" dirty="0" smtClean="0"/>
              <a:t> x=1;x&lt;=2;x++)</a:t>
            </a:r>
          </a:p>
          <a:p>
            <a:pPr lvl="1">
              <a:buNone/>
            </a:pPr>
            <a:r>
              <a:rPr lang="en-US" dirty="0" smtClean="0"/>
              <a:t>{</a:t>
            </a:r>
          </a:p>
          <a:p>
            <a:pPr lvl="1">
              <a:buNone/>
            </a:pPr>
            <a:r>
              <a:rPr lang="en-US" dirty="0" err="1" smtClean="0"/>
              <a:t>cout</a:t>
            </a:r>
            <a:r>
              <a:rPr lang="en-US" dirty="0" smtClean="0"/>
              <a:t>&lt;&lt;++a&lt;&lt;”,  ”&lt;&lt;a++&lt;&lt;</a:t>
            </a:r>
            <a:r>
              <a:rPr lang="en-US" dirty="0" err="1" smtClean="0"/>
              <a:t>endl</a:t>
            </a:r>
            <a:r>
              <a:rPr lang="en-US" dirty="0" smtClean="0"/>
              <a:t>; </a:t>
            </a:r>
          </a:p>
          <a:p>
            <a:pPr lvl="1">
              <a:buNone/>
            </a:pPr>
            <a:r>
              <a:rPr lang="en-US" dirty="0" err="1" smtClean="0"/>
              <a:t>cout</a:t>
            </a:r>
            <a:r>
              <a:rPr lang="en-US" dirty="0" smtClean="0"/>
              <a:t>&lt;&lt;b--&lt;&lt;“,”&lt;&lt;--b&lt;&lt;</a:t>
            </a:r>
            <a:r>
              <a:rPr lang="en-US" dirty="0" err="1" smtClean="0"/>
              <a:t>endl</a:t>
            </a:r>
            <a:r>
              <a:rPr lang="en-US" dirty="0" smtClean="0"/>
              <a:t>;</a:t>
            </a:r>
          </a:p>
          <a:p>
            <a:pPr lvl="1">
              <a:buNone/>
            </a:pPr>
            <a:r>
              <a:rPr lang="en-US" dirty="0" smtClean="0"/>
              <a:t>} </a:t>
            </a:r>
          </a:p>
          <a:p>
            <a:r>
              <a:rPr lang="en-US" dirty="0" smtClean="0"/>
              <a:t>} </a:t>
            </a:r>
            <a:endParaRPr lang="en-US" dirty="0"/>
          </a:p>
        </p:txBody>
      </p:sp>
      <p:sp>
        <p:nvSpPr>
          <p:cNvPr id="4" name="Rectangle 3"/>
          <p:cNvSpPr/>
          <p:nvPr/>
        </p:nvSpPr>
        <p:spPr>
          <a:xfrm>
            <a:off x="5486400" y="6553200"/>
            <a:ext cx="26670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6,6</a:t>
            </a:r>
          </a:p>
          <a:p>
            <a:pPr algn="ctr"/>
            <a:r>
              <a:rPr lang="en-US" sz="4000" dirty="0" smtClean="0"/>
              <a:t>10,8</a:t>
            </a:r>
          </a:p>
          <a:p>
            <a:pPr algn="ctr"/>
            <a:endParaRPr lang="en-US" sz="4000" dirty="0" smtClean="0"/>
          </a:p>
          <a:p>
            <a:pPr algn="ctr"/>
            <a:r>
              <a:rPr lang="en-US" sz="4000" dirty="0" smtClean="0"/>
              <a:t>8,8</a:t>
            </a:r>
          </a:p>
          <a:p>
            <a:pPr algn="ctr"/>
            <a:r>
              <a:rPr lang="en-US" sz="4000" dirty="0" smtClean="0"/>
              <a:t>8,6</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17391E-6 L -0.00416 -0.71601 " pathEditMode="relative" rAng="0" ptsTypes="AA">
                                      <p:cBhvr>
                                        <p:cTn id="6" dur="2000" fill="hold"/>
                                        <p:tgtEl>
                                          <p:spTgt spid="4"/>
                                        </p:tgtEl>
                                        <p:attrNameLst>
                                          <p:attrName>ppt_x</p:attrName>
                                          <p:attrName>ppt_y</p:attrName>
                                        </p:attrNameLst>
                                      </p:cBhvr>
                                      <p:rCtr x="-200" y="-35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Relational Operators</a:t>
            </a:r>
            <a:endParaRPr lang="en-US" dirty="0"/>
          </a:p>
        </p:txBody>
      </p:sp>
      <p:sp>
        <p:nvSpPr>
          <p:cNvPr id="3" name="Content Placeholder 2"/>
          <p:cNvSpPr>
            <a:spLocks noGrp="1"/>
          </p:cNvSpPr>
          <p:nvPr>
            <p:ph idx="1"/>
          </p:nvPr>
        </p:nvSpPr>
        <p:spPr>
          <a:xfrm>
            <a:off x="457200" y="1524000"/>
            <a:ext cx="8229600" cy="4389120"/>
          </a:xfrm>
        </p:spPr>
        <p:txBody>
          <a:bodyPr/>
          <a:lstStyle/>
          <a:p>
            <a:r>
              <a:rPr lang="en-US" dirty="0" smtClean="0"/>
              <a:t>Relational operators are symbols that are used to compare &amp; test the relationship between two </a:t>
            </a:r>
            <a:r>
              <a:rPr lang="en-US" dirty="0" err="1" smtClean="0"/>
              <a:t>variables,or</a:t>
            </a:r>
            <a:r>
              <a:rPr lang="en-US" dirty="0" smtClean="0"/>
              <a:t> between a variable and a constant.</a:t>
            </a:r>
            <a:endParaRPr lang="en-US" dirty="0"/>
          </a:p>
        </p:txBody>
      </p:sp>
      <p:graphicFrame>
        <p:nvGraphicFramePr>
          <p:cNvPr id="4" name="Table 3"/>
          <p:cNvGraphicFramePr>
            <a:graphicFrameLocks noGrp="1"/>
          </p:cNvGraphicFramePr>
          <p:nvPr/>
        </p:nvGraphicFramePr>
        <p:xfrm>
          <a:off x="1447800" y="342900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smtClean="0"/>
                        <a:t>==</a:t>
                      </a:r>
                      <a:endParaRPr lang="en-US" dirty="0"/>
                    </a:p>
                  </a:txBody>
                  <a:tcPr/>
                </a:tc>
                <a:tc>
                  <a:txBody>
                    <a:bodyPr/>
                    <a:lstStyle/>
                    <a:p>
                      <a:r>
                        <a:rPr lang="en-US" dirty="0" smtClean="0"/>
                        <a:t>Equal</a:t>
                      </a:r>
                      <a:r>
                        <a:rPr lang="en-US" baseline="0" dirty="0" smtClean="0"/>
                        <a:t> to</a:t>
                      </a:r>
                      <a:endParaRPr lang="en-US" dirty="0"/>
                    </a:p>
                  </a:txBody>
                  <a:tcPr/>
                </a:tc>
                <a:extLst>
                  <a:ext uri="{0D108BD9-81ED-4DB2-BD59-A6C34878D82A}">
                    <a16:rowId xmlns:a16="http://schemas.microsoft.com/office/drawing/2014/main" val="10000"/>
                  </a:ext>
                </a:extLst>
              </a:tr>
              <a:tr h="370840">
                <a:tc>
                  <a:txBody>
                    <a:bodyPr/>
                    <a:lstStyle/>
                    <a:p>
                      <a:r>
                        <a:rPr lang="en-US" dirty="0" smtClean="0"/>
                        <a:t>!=</a:t>
                      </a:r>
                      <a:endParaRPr lang="en-US" dirty="0"/>
                    </a:p>
                  </a:txBody>
                  <a:tcPr/>
                </a:tc>
                <a:tc>
                  <a:txBody>
                    <a:bodyPr/>
                    <a:lstStyle/>
                    <a:p>
                      <a:r>
                        <a:rPr lang="en-US" dirty="0" smtClean="0"/>
                        <a:t>Not equal to</a:t>
                      </a:r>
                      <a:endParaRPr lang="en-US" dirty="0"/>
                    </a:p>
                  </a:txBody>
                  <a:tcPr/>
                </a:tc>
                <a:extLst>
                  <a:ext uri="{0D108BD9-81ED-4DB2-BD59-A6C34878D82A}">
                    <a16:rowId xmlns:a16="http://schemas.microsoft.com/office/drawing/2014/main" val="10001"/>
                  </a:ext>
                </a:extLst>
              </a:tr>
              <a:tr h="370840">
                <a:tc>
                  <a:txBody>
                    <a:bodyPr/>
                    <a:lstStyle/>
                    <a:p>
                      <a:r>
                        <a:rPr lang="en-US" dirty="0" smtClean="0"/>
                        <a:t>&gt;</a:t>
                      </a:r>
                      <a:endParaRPr lang="en-US" dirty="0"/>
                    </a:p>
                  </a:txBody>
                  <a:tcPr/>
                </a:tc>
                <a:tc>
                  <a:txBody>
                    <a:bodyPr/>
                    <a:lstStyle/>
                    <a:p>
                      <a:r>
                        <a:rPr lang="en-US" dirty="0" smtClean="0"/>
                        <a:t>Greater than</a:t>
                      </a:r>
                      <a:endParaRPr lang="en-US" dirty="0"/>
                    </a:p>
                  </a:txBody>
                  <a:tcPr/>
                </a:tc>
                <a:extLst>
                  <a:ext uri="{0D108BD9-81ED-4DB2-BD59-A6C34878D82A}">
                    <a16:rowId xmlns:a16="http://schemas.microsoft.com/office/drawing/2014/main" val="10002"/>
                  </a:ext>
                </a:extLst>
              </a:tr>
              <a:tr h="370840">
                <a:tc>
                  <a:txBody>
                    <a:bodyPr/>
                    <a:lstStyle/>
                    <a:p>
                      <a:r>
                        <a:rPr lang="en-US" dirty="0" smtClean="0"/>
                        <a:t>&lt;</a:t>
                      </a:r>
                      <a:endParaRPr lang="en-US" dirty="0"/>
                    </a:p>
                  </a:txBody>
                  <a:tcPr/>
                </a:tc>
                <a:tc>
                  <a:txBody>
                    <a:bodyPr/>
                    <a:lstStyle/>
                    <a:p>
                      <a:r>
                        <a:rPr lang="en-US" dirty="0" smtClean="0"/>
                        <a:t>Less</a:t>
                      </a:r>
                      <a:r>
                        <a:rPr lang="en-US" baseline="0" dirty="0" smtClean="0"/>
                        <a:t> than</a:t>
                      </a:r>
                      <a:endParaRPr lang="en-US" dirty="0"/>
                    </a:p>
                  </a:txBody>
                  <a:tcPr/>
                </a:tc>
                <a:extLst>
                  <a:ext uri="{0D108BD9-81ED-4DB2-BD59-A6C34878D82A}">
                    <a16:rowId xmlns:a16="http://schemas.microsoft.com/office/drawing/2014/main" val="10003"/>
                  </a:ext>
                </a:extLst>
              </a:tr>
              <a:tr h="370840">
                <a:tc>
                  <a:txBody>
                    <a:bodyPr/>
                    <a:lstStyle/>
                    <a:p>
                      <a:r>
                        <a:rPr lang="en-US" dirty="0" smtClean="0"/>
                        <a:t>&gt;=</a:t>
                      </a:r>
                      <a:endParaRPr lang="en-US" dirty="0"/>
                    </a:p>
                  </a:txBody>
                  <a:tcPr/>
                </a:tc>
                <a:tc>
                  <a:txBody>
                    <a:bodyPr/>
                    <a:lstStyle/>
                    <a:p>
                      <a:r>
                        <a:rPr lang="en-US" dirty="0" smtClean="0"/>
                        <a:t>Greater than or equal to</a:t>
                      </a:r>
                      <a:endParaRPr lang="en-US" dirty="0"/>
                    </a:p>
                  </a:txBody>
                  <a:tcPr/>
                </a:tc>
                <a:extLst>
                  <a:ext uri="{0D108BD9-81ED-4DB2-BD59-A6C34878D82A}">
                    <a16:rowId xmlns:a16="http://schemas.microsoft.com/office/drawing/2014/main" val="10004"/>
                  </a:ext>
                </a:extLst>
              </a:tr>
              <a:tr h="370840">
                <a:tc>
                  <a:txBody>
                    <a:bodyPr/>
                    <a:lstStyle/>
                    <a:p>
                      <a:r>
                        <a:rPr lang="en-US" dirty="0" smtClean="0"/>
                        <a:t>&lt;=</a:t>
                      </a:r>
                      <a:endParaRPr lang="en-US" dirty="0"/>
                    </a:p>
                  </a:txBody>
                  <a:tcPr/>
                </a:tc>
                <a:tc>
                  <a:txBody>
                    <a:bodyPr/>
                    <a:lstStyle/>
                    <a:p>
                      <a:r>
                        <a:rPr lang="en-US" dirty="0" smtClean="0"/>
                        <a:t>Less than</a:t>
                      </a:r>
                      <a:r>
                        <a:rPr lang="en-US" baseline="0" dirty="0" smtClean="0"/>
                        <a:t> or equal to</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sp>
        <p:nvSpPr>
          <p:cNvPr id="3" name="Content Placeholder 2"/>
          <p:cNvSpPr>
            <a:spLocks noGrp="1"/>
          </p:cNvSpPr>
          <p:nvPr>
            <p:ph idx="1"/>
          </p:nvPr>
        </p:nvSpPr>
        <p:spPr>
          <a:xfrm>
            <a:off x="343396" y="1907756"/>
            <a:ext cx="8229600" cy="4389120"/>
          </a:xfrm>
        </p:spPr>
        <p:txBody>
          <a:bodyPr/>
          <a:lstStyle/>
          <a:p>
            <a:r>
              <a:rPr lang="en-US" dirty="0" smtClean="0"/>
              <a:t>Emphasis is on data rather than the procedures</a:t>
            </a:r>
          </a:p>
          <a:p>
            <a:r>
              <a:rPr lang="en-US" dirty="0" smtClean="0"/>
              <a:t>Programs are divided into what are known as objects.</a:t>
            </a:r>
          </a:p>
          <a:p>
            <a:r>
              <a:rPr lang="en-US" dirty="0" smtClean="0"/>
              <a:t>Data is hidden and cannot be accessed by external functions.</a:t>
            </a:r>
          </a:p>
          <a:p>
            <a:r>
              <a:rPr lang="en-US" dirty="0" smtClean="0"/>
              <a:t>Objects can communicate with each other using functions</a:t>
            </a:r>
          </a:p>
          <a:p>
            <a:r>
              <a:rPr lang="en-US" dirty="0" smtClean="0"/>
              <a:t>New data and functions can be added whenever necessary</a:t>
            </a:r>
          </a:p>
          <a:p>
            <a:r>
              <a:rPr lang="en-US" dirty="0" smtClean="0"/>
              <a:t>Follows bottom up approach</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dirty="0" smtClean="0"/>
              <a:t>One mistake done by programmers is in using = assignment operator in place of relational operator ==.</a:t>
            </a:r>
          </a:p>
          <a:p>
            <a:endParaRPr lang="en-US" dirty="0" smtClean="0"/>
          </a:p>
          <a:p>
            <a:r>
              <a:rPr lang="en-US" dirty="0" smtClean="0"/>
              <a:t>Marks==70     == for </a:t>
            </a:r>
            <a:r>
              <a:rPr lang="en-US" dirty="0" err="1" smtClean="0"/>
              <a:t>comparing,whether</a:t>
            </a:r>
            <a:r>
              <a:rPr lang="en-US" dirty="0" smtClean="0"/>
              <a:t> marks is 70 or 			not.</a:t>
            </a:r>
          </a:p>
          <a:p>
            <a:r>
              <a:rPr lang="en-US" dirty="0" smtClean="0"/>
              <a:t>Marks=70	      =  for assigning value 70 to variable 			marks.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smtClean="0"/>
              <a:t>Logical operators</a:t>
            </a:r>
            <a:endParaRPr lang="en-US" dirty="0"/>
          </a:p>
        </p:txBody>
      </p:sp>
      <p:sp>
        <p:nvSpPr>
          <p:cNvPr id="3" name="Content Placeholder 2"/>
          <p:cNvSpPr>
            <a:spLocks noGrp="1"/>
          </p:cNvSpPr>
          <p:nvPr>
            <p:ph idx="1"/>
          </p:nvPr>
        </p:nvSpPr>
        <p:spPr>
          <a:xfrm>
            <a:off x="457200" y="1600200"/>
            <a:ext cx="8229600" cy="4724400"/>
          </a:xfrm>
        </p:spPr>
        <p:txBody>
          <a:bodyPr/>
          <a:lstStyle/>
          <a:p>
            <a:r>
              <a:rPr lang="en-US" dirty="0" smtClean="0"/>
              <a:t>Logical operators enable you to combine logical expressions and establish relationships between expressions.</a:t>
            </a:r>
          </a:p>
          <a:p>
            <a:endParaRPr lang="en-US" dirty="0"/>
          </a:p>
        </p:txBody>
      </p:sp>
      <p:graphicFrame>
        <p:nvGraphicFramePr>
          <p:cNvPr id="4" name="Table 3"/>
          <p:cNvGraphicFramePr>
            <a:graphicFrameLocks noGrp="1"/>
          </p:cNvGraphicFramePr>
          <p:nvPr/>
        </p:nvGraphicFramePr>
        <p:xfrm>
          <a:off x="1295400" y="34290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extLst>
                  <a:ext uri="{0D108BD9-81ED-4DB2-BD59-A6C34878D82A}">
                    <a16:rowId xmlns:a16="http://schemas.microsoft.com/office/drawing/2014/main" val="10000"/>
                  </a:ext>
                </a:extLst>
              </a:tr>
              <a:tr h="370840">
                <a:tc>
                  <a:txBody>
                    <a:bodyPr/>
                    <a:lstStyle/>
                    <a:p>
                      <a:r>
                        <a:rPr lang="en-US" dirty="0" smtClean="0"/>
                        <a:t>!</a:t>
                      </a:r>
                      <a:endParaRPr lang="en-US" dirty="0"/>
                    </a:p>
                  </a:txBody>
                  <a:tcPr/>
                </a:tc>
                <a:tc>
                  <a:txBody>
                    <a:bodyPr/>
                    <a:lstStyle/>
                    <a:p>
                      <a:r>
                        <a:rPr lang="en-US" dirty="0" smtClean="0"/>
                        <a:t>Not</a:t>
                      </a:r>
                      <a:endParaRPr lang="en-US" dirty="0"/>
                    </a:p>
                  </a:txBody>
                  <a:tcPr/>
                </a:tc>
                <a:extLst>
                  <a:ext uri="{0D108BD9-81ED-4DB2-BD59-A6C34878D82A}">
                    <a16:rowId xmlns:a16="http://schemas.microsoft.com/office/drawing/2014/main" val="10001"/>
                  </a:ext>
                </a:extLst>
              </a:tr>
              <a:tr h="370840">
                <a:tc>
                  <a:txBody>
                    <a:bodyPr/>
                    <a:lstStyle/>
                    <a:p>
                      <a:r>
                        <a:rPr lang="en-US" dirty="0" smtClean="0"/>
                        <a:t>&amp;&amp;</a:t>
                      </a:r>
                      <a:endParaRPr lang="en-US" dirty="0"/>
                    </a:p>
                  </a:txBody>
                  <a:tcPr/>
                </a:tc>
                <a:tc>
                  <a:txBody>
                    <a:bodyPr/>
                    <a:lstStyle/>
                    <a:p>
                      <a:r>
                        <a:rPr lang="en-US" dirty="0" smtClean="0"/>
                        <a:t>And</a:t>
                      </a:r>
                    </a:p>
                  </a:txBody>
                  <a:tcPr/>
                </a:tc>
                <a:extLst>
                  <a:ext uri="{0D108BD9-81ED-4DB2-BD59-A6C34878D82A}">
                    <a16:rowId xmlns:a16="http://schemas.microsoft.com/office/drawing/2014/main" val="10002"/>
                  </a:ext>
                </a:extLst>
              </a:tr>
              <a:tr h="370840">
                <a:tc>
                  <a:txBody>
                    <a:bodyPr/>
                    <a:lstStyle/>
                    <a:p>
                      <a:r>
                        <a:rPr lang="en-US" dirty="0" smtClean="0"/>
                        <a:t>||</a:t>
                      </a:r>
                      <a:endParaRPr lang="en-US" dirty="0"/>
                    </a:p>
                  </a:txBody>
                  <a:tcPr/>
                </a:tc>
                <a:tc>
                  <a:txBody>
                    <a:bodyPr/>
                    <a:lstStyle/>
                    <a:p>
                      <a:r>
                        <a:rPr lang="en-US" dirty="0" smtClean="0"/>
                        <a:t>Or</a:t>
                      </a: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762000" y="7086600"/>
            <a:ext cx="8001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(x&gt;7)&amp;&amp;(x&lt;10) will check whether the variable x lies between 7 and 10 or not.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625 -0.09435 L -0.0625 -0.23866 " pathEditMode="relative" ptsTypes="AA">
                                      <p:cBhvr>
                                        <p:cTn id="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Consider</a:t>
            </a:r>
          </a:p>
          <a:p>
            <a:r>
              <a:rPr lang="en-US" b="1" dirty="0" smtClean="0">
                <a:solidFill>
                  <a:srgbClr val="FF0000"/>
                </a:solidFill>
              </a:rPr>
              <a:t>Exp1 ? Exp2 : Exp3; </a:t>
            </a:r>
            <a:r>
              <a:rPr lang="en-US" dirty="0" smtClean="0"/>
              <a:t>where Exp1, Exp2, and Exp3 are expressions. Notice the use and placement of the colon.</a:t>
            </a:r>
          </a:p>
          <a:p>
            <a:endParaRPr lang="en-US" dirty="0" smtClean="0"/>
          </a:p>
          <a:p>
            <a:r>
              <a:rPr lang="en-US" dirty="0" smtClean="0"/>
              <a:t> The value of a ? expression is determined like this: Exp1 is evaluated. If it is true, then Exp2 is evaluated and becomes the value of the entire ? expression. </a:t>
            </a:r>
          </a:p>
          <a:p>
            <a:endParaRPr lang="en-US" dirty="0" smtClean="0"/>
          </a:p>
          <a:p>
            <a:r>
              <a:rPr lang="en-US" dirty="0" smtClean="0"/>
              <a:t>If Exp1 is false, then Exp3 is evaluated and its value becomes the value of the expression.</a:t>
            </a:r>
          </a:p>
          <a:p>
            <a:endParaRPr lang="en-US" dirty="0"/>
          </a:p>
        </p:txBody>
      </p:sp>
      <p:sp>
        <p:nvSpPr>
          <p:cNvPr id="3" name="Title 2"/>
          <p:cNvSpPr>
            <a:spLocks noGrp="1"/>
          </p:cNvSpPr>
          <p:nvPr>
            <p:ph type="title"/>
          </p:nvPr>
        </p:nvSpPr>
        <p:spPr/>
        <p:txBody>
          <a:bodyPr/>
          <a:lstStyle/>
          <a:p>
            <a:r>
              <a:rPr lang="en-US" dirty="0" smtClean="0"/>
              <a:t>Conditional operator</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r>
              <a:rPr lang="en-US" dirty="0" smtClean="0"/>
              <a:t>The ? is called a ternary operator because it requires three operands and can be used to replace if-else statements.</a:t>
            </a:r>
          </a:p>
          <a:p>
            <a:endParaRPr lang="en-US" dirty="0" smtClean="0"/>
          </a:p>
          <a:p>
            <a:r>
              <a:rPr lang="en-US" dirty="0" smtClean="0"/>
              <a:t>(x&gt;7)?</a:t>
            </a:r>
            <a:r>
              <a:rPr lang="en-US" dirty="0" err="1" smtClean="0"/>
              <a:t>cout</a:t>
            </a:r>
            <a:r>
              <a:rPr lang="en-US" dirty="0" smtClean="0"/>
              <a:t>&lt;&lt;“greater than 7”:</a:t>
            </a:r>
            <a:r>
              <a:rPr lang="en-US" dirty="0" err="1" smtClean="0"/>
              <a:t>cout</a:t>
            </a:r>
            <a:r>
              <a:rPr lang="en-US" dirty="0" smtClean="0"/>
              <a:t>&lt;&lt;“less than 7”;</a:t>
            </a:r>
          </a:p>
        </p:txBody>
      </p:sp>
      <p:sp>
        <p:nvSpPr>
          <p:cNvPr id="3" name="Rectangle 2"/>
          <p:cNvSpPr/>
          <p:nvPr/>
        </p:nvSpPr>
        <p:spPr>
          <a:xfrm>
            <a:off x="990600" y="6858000"/>
            <a:ext cx="7315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Will display greater than 7 if x&gt;7 otherwise will display less than 7</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09066E-6 L 3.33333E-6 -0.29972 " pathEditMode="relative" ptsTypes="AA">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err="1" smtClean="0"/>
              <a:t>Sizeof</a:t>
            </a:r>
            <a:r>
              <a:rPr lang="en-US" dirty="0" smtClean="0"/>
              <a:t>() operator</a:t>
            </a:r>
            <a:endParaRPr lang="en-US" dirty="0"/>
          </a:p>
        </p:txBody>
      </p:sp>
      <p:sp>
        <p:nvSpPr>
          <p:cNvPr id="3" name="Content Placeholder 2"/>
          <p:cNvSpPr>
            <a:spLocks noGrp="1"/>
          </p:cNvSpPr>
          <p:nvPr>
            <p:ph idx="1"/>
          </p:nvPr>
        </p:nvSpPr>
        <p:spPr>
          <a:xfrm>
            <a:off x="457200" y="1066800"/>
            <a:ext cx="8229600" cy="4389120"/>
          </a:xfrm>
        </p:spPr>
        <p:txBody>
          <a:bodyPr/>
          <a:lstStyle/>
          <a:p>
            <a:r>
              <a:rPr lang="en-US" dirty="0" smtClean="0"/>
              <a:t>The </a:t>
            </a:r>
            <a:r>
              <a:rPr lang="en-US" b="1" dirty="0" err="1" smtClean="0"/>
              <a:t>sizeof</a:t>
            </a:r>
            <a:r>
              <a:rPr lang="en-US" dirty="0" smtClean="0"/>
              <a:t> is a keyword, but it is a compile-time operator that determines the size, in bytes, of a variable or data type.</a:t>
            </a:r>
          </a:p>
          <a:p>
            <a:r>
              <a:rPr lang="en-US" dirty="0" smtClean="0"/>
              <a:t>The </a:t>
            </a:r>
            <a:r>
              <a:rPr lang="en-US" dirty="0" err="1" smtClean="0"/>
              <a:t>sizeof</a:t>
            </a:r>
            <a:r>
              <a:rPr lang="en-US" dirty="0" smtClean="0"/>
              <a:t> operator can be used to get the size of classes, structures, unions and any other user defined data type.</a:t>
            </a:r>
          </a:p>
          <a:p>
            <a:r>
              <a:rPr lang="en-US" dirty="0" smtClean="0"/>
              <a:t>The syntax of using </a:t>
            </a:r>
            <a:r>
              <a:rPr lang="en-US" dirty="0" err="1" smtClean="0"/>
              <a:t>sizeof</a:t>
            </a:r>
            <a:r>
              <a:rPr lang="en-US" dirty="0" smtClean="0"/>
              <a:t> is as follows:</a:t>
            </a:r>
          </a:p>
          <a:p>
            <a:r>
              <a:rPr lang="en-US" dirty="0" err="1" smtClean="0"/>
              <a:t>sizeof</a:t>
            </a:r>
            <a:r>
              <a:rPr lang="en-US" dirty="0" smtClean="0"/>
              <a:t> (data type)</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pPr>
              <a:buNone/>
            </a:pPr>
            <a:r>
              <a:rPr lang="en-US" dirty="0" smtClean="0"/>
              <a:t>#include &lt;</a:t>
            </a:r>
            <a:r>
              <a:rPr lang="en-US" dirty="0" err="1" smtClean="0"/>
              <a:t>iostream</a:t>
            </a:r>
            <a:r>
              <a:rPr lang="en-US" dirty="0" smtClean="0"/>
              <a:t>&gt;</a:t>
            </a:r>
          </a:p>
          <a:p>
            <a:pPr>
              <a:buNone/>
            </a:pPr>
            <a:r>
              <a:rPr lang="en-US" dirty="0" smtClean="0"/>
              <a:t> using namespace std;</a:t>
            </a:r>
          </a:p>
          <a:p>
            <a:pPr>
              <a:buNone/>
            </a:pPr>
            <a:r>
              <a:rPr lang="en-US" dirty="0" smtClean="0"/>
              <a:t> </a:t>
            </a:r>
            <a:r>
              <a:rPr lang="en-US" dirty="0" err="1" smtClean="0"/>
              <a:t>int</a:t>
            </a:r>
            <a:r>
              <a:rPr lang="en-US" dirty="0" smtClean="0"/>
              <a:t> main() </a:t>
            </a:r>
          </a:p>
          <a:p>
            <a:pPr>
              <a:buNone/>
            </a:pPr>
            <a:r>
              <a:rPr lang="en-US" dirty="0" smtClean="0"/>
              <a:t>{ </a:t>
            </a:r>
          </a:p>
          <a:p>
            <a:pPr>
              <a:buNone/>
            </a:pPr>
            <a:r>
              <a:rPr lang="en-US" dirty="0" smtClean="0"/>
              <a:t>       </a:t>
            </a:r>
            <a:r>
              <a:rPr lang="en-US" sz="2400" dirty="0" err="1" smtClean="0"/>
              <a:t>cout</a:t>
            </a:r>
            <a:r>
              <a:rPr lang="en-US" sz="2400" dirty="0" smtClean="0"/>
              <a:t> &lt;&lt; "Size of char : " &lt;&lt; </a:t>
            </a:r>
            <a:r>
              <a:rPr lang="en-US" sz="2400" dirty="0" err="1" smtClean="0"/>
              <a:t>sizeof</a:t>
            </a:r>
            <a:r>
              <a:rPr lang="en-US" sz="2400" dirty="0" smtClean="0"/>
              <a:t>(char) &lt;&lt; </a:t>
            </a:r>
            <a:r>
              <a:rPr lang="en-US" sz="2400" dirty="0" err="1" smtClean="0"/>
              <a:t>endl</a:t>
            </a:r>
            <a:r>
              <a:rPr lang="en-US" sz="2400" dirty="0" smtClean="0"/>
              <a:t>;        </a:t>
            </a:r>
          </a:p>
          <a:p>
            <a:pPr>
              <a:buNone/>
            </a:pPr>
            <a:r>
              <a:rPr lang="en-US" sz="2400" dirty="0" smtClean="0"/>
              <a:t>	   </a:t>
            </a:r>
            <a:r>
              <a:rPr lang="en-US" sz="2400" dirty="0" err="1" smtClean="0"/>
              <a:t>cout</a:t>
            </a:r>
            <a:r>
              <a:rPr lang="en-US" sz="2400" dirty="0" smtClean="0"/>
              <a:t> &lt;&lt; "Size of </a:t>
            </a:r>
            <a:r>
              <a:rPr lang="en-US" sz="2400" dirty="0" err="1" smtClean="0"/>
              <a:t>int</a:t>
            </a:r>
            <a:r>
              <a:rPr lang="en-US" sz="2400" dirty="0" smtClean="0"/>
              <a:t> : " &lt;&lt; </a:t>
            </a:r>
            <a:r>
              <a:rPr lang="en-US" sz="2400" dirty="0" err="1" smtClean="0"/>
              <a:t>sizeof</a:t>
            </a:r>
            <a:r>
              <a:rPr lang="en-US" sz="2400" dirty="0" smtClean="0"/>
              <a:t>(</a:t>
            </a:r>
            <a:r>
              <a:rPr lang="en-US" sz="2400" dirty="0" err="1" smtClean="0"/>
              <a:t>int</a:t>
            </a:r>
            <a:r>
              <a:rPr lang="en-US" sz="2400" dirty="0" smtClean="0"/>
              <a:t>) &lt;&lt; </a:t>
            </a:r>
            <a:r>
              <a:rPr lang="en-US" sz="2400" dirty="0" err="1" smtClean="0"/>
              <a:t>endl</a:t>
            </a:r>
            <a:r>
              <a:rPr lang="en-US" sz="2400" dirty="0" smtClean="0"/>
              <a:t>;</a:t>
            </a:r>
          </a:p>
          <a:p>
            <a:pPr>
              <a:buNone/>
            </a:pPr>
            <a:r>
              <a:rPr lang="en-US" sz="2400" dirty="0" smtClean="0"/>
              <a:t>	   </a:t>
            </a:r>
            <a:r>
              <a:rPr lang="en-US" sz="2400" dirty="0" err="1" smtClean="0"/>
              <a:t>cout</a:t>
            </a:r>
            <a:r>
              <a:rPr lang="en-US" sz="2400" dirty="0" smtClean="0"/>
              <a:t> &lt;&lt; "Size of short </a:t>
            </a:r>
            <a:r>
              <a:rPr lang="en-US" sz="2400" dirty="0" err="1" smtClean="0"/>
              <a:t>int</a:t>
            </a:r>
            <a:r>
              <a:rPr lang="en-US" sz="2400" dirty="0" smtClean="0"/>
              <a:t> : " &lt;&lt; </a:t>
            </a:r>
            <a:r>
              <a:rPr lang="en-US" sz="2400" dirty="0" err="1" smtClean="0"/>
              <a:t>sizeof</a:t>
            </a:r>
            <a:r>
              <a:rPr lang="en-US" sz="2400" dirty="0" smtClean="0"/>
              <a:t>(short </a:t>
            </a:r>
            <a:r>
              <a:rPr lang="en-US" sz="2400" dirty="0" err="1" smtClean="0"/>
              <a:t>int</a:t>
            </a:r>
            <a:r>
              <a:rPr lang="en-US" sz="2400" dirty="0" smtClean="0"/>
              <a:t>) &lt;&lt; </a:t>
            </a:r>
            <a:r>
              <a:rPr lang="en-US" sz="2400" dirty="0" err="1" smtClean="0"/>
              <a:t>endl</a:t>
            </a:r>
            <a:r>
              <a:rPr lang="en-US" sz="2400" dirty="0" smtClean="0"/>
              <a:t>;         </a:t>
            </a:r>
            <a:r>
              <a:rPr lang="en-US" sz="2400" dirty="0" err="1" smtClean="0"/>
              <a:t>cout</a:t>
            </a:r>
            <a:r>
              <a:rPr lang="en-US" sz="2400" dirty="0" smtClean="0"/>
              <a:t> &lt;&lt; "Size of long </a:t>
            </a:r>
            <a:r>
              <a:rPr lang="en-US" sz="2400" dirty="0" err="1" smtClean="0"/>
              <a:t>int</a:t>
            </a:r>
            <a:r>
              <a:rPr lang="en-US" sz="2400" dirty="0" smtClean="0"/>
              <a:t> : " &lt;&lt; </a:t>
            </a:r>
            <a:r>
              <a:rPr lang="en-US" sz="2400" dirty="0" err="1" smtClean="0"/>
              <a:t>sizeof</a:t>
            </a:r>
            <a:r>
              <a:rPr lang="en-US" sz="2400" dirty="0" smtClean="0"/>
              <a:t>(long </a:t>
            </a:r>
            <a:r>
              <a:rPr lang="en-US" sz="2400" dirty="0" err="1" smtClean="0"/>
              <a:t>int</a:t>
            </a:r>
            <a:r>
              <a:rPr lang="en-US" sz="2400" dirty="0" smtClean="0"/>
              <a:t>) &lt;&lt; </a:t>
            </a:r>
            <a:r>
              <a:rPr lang="en-US" sz="2400" dirty="0" err="1" smtClean="0"/>
              <a:t>endl</a:t>
            </a:r>
            <a:r>
              <a:rPr lang="en-US" sz="2400" dirty="0" smtClean="0"/>
              <a:t>; </a:t>
            </a:r>
          </a:p>
          <a:p>
            <a:pPr>
              <a:buNone/>
            </a:pPr>
            <a:r>
              <a:rPr lang="en-US" sz="2400" dirty="0" smtClean="0"/>
              <a:t>    </a:t>
            </a:r>
            <a:r>
              <a:rPr lang="en-US" sz="2400" dirty="0" err="1" smtClean="0"/>
              <a:t>cout</a:t>
            </a:r>
            <a:r>
              <a:rPr lang="en-US" sz="2400" dirty="0" smtClean="0"/>
              <a:t> &lt;&lt; "Size of float : " &lt;&lt; </a:t>
            </a:r>
            <a:r>
              <a:rPr lang="en-US" sz="2400" dirty="0" err="1" smtClean="0"/>
              <a:t>sizeof</a:t>
            </a:r>
            <a:r>
              <a:rPr lang="en-US" sz="2400" dirty="0" smtClean="0"/>
              <a:t>(float) &lt;&lt; </a:t>
            </a:r>
            <a:r>
              <a:rPr lang="en-US" sz="2400" dirty="0" err="1" smtClean="0"/>
              <a:t>endl</a:t>
            </a:r>
            <a:r>
              <a:rPr lang="en-US" sz="2400" dirty="0" smtClean="0"/>
              <a:t>; </a:t>
            </a:r>
          </a:p>
          <a:p>
            <a:pPr>
              <a:buNone/>
            </a:pPr>
            <a:r>
              <a:rPr lang="en-US" sz="2400" dirty="0" smtClean="0"/>
              <a:t>    return 0; </a:t>
            </a:r>
          </a:p>
          <a:p>
            <a:pPr>
              <a:buNone/>
            </a:pPr>
            <a:r>
              <a:rPr lang="en-US" sz="2400" dirty="0" smtClean="0"/>
              <a:t>}</a:t>
            </a:r>
            <a:endParaRPr lang="en-US" sz="2400" dirty="0"/>
          </a:p>
        </p:txBody>
      </p:sp>
      <p:sp>
        <p:nvSpPr>
          <p:cNvPr id="4" name="Rectangle 3"/>
          <p:cNvSpPr/>
          <p:nvPr/>
        </p:nvSpPr>
        <p:spPr>
          <a:xfrm>
            <a:off x="3962400" y="1676400"/>
            <a:ext cx="3733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7" name="Rectangle 3"/>
          <p:cNvSpPr>
            <a:spLocks noChangeArrowheads="1"/>
          </p:cNvSpPr>
          <p:nvPr/>
        </p:nvSpPr>
        <p:spPr bwMode="auto">
          <a:xfrm>
            <a:off x="4038600" y="2286000"/>
            <a:ext cx="3313408" cy="2231356"/>
          </a:xfrm>
          <a:prstGeom prst="rect">
            <a:avLst/>
          </a:prstGeom>
          <a:solidFill>
            <a:srgbClr val="EEEEEE"/>
          </a:solidFill>
          <a:ln w="9525">
            <a:noFill/>
            <a:miter lim="800000"/>
            <a:headEnd/>
            <a:tailEnd/>
          </a:ln>
          <a:effectLst/>
        </p:spPr>
        <p:txBody>
          <a:bodyPr vert="horz" wrap="none" lIns="0" tIns="0"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7F0055"/>
                </a:solidFill>
                <a:effectLst/>
                <a:latin typeface="Menlo"/>
                <a:cs typeface="Arial" pitchFamily="34" charset="0"/>
              </a:rPr>
              <a:t>size</a:t>
            </a:r>
            <a:r>
              <a:rPr kumimoji="0" lang="en-US" sz="2800" b="1" i="0" u="none" strike="noStrike" cap="none" normalizeH="0" baseline="0" dirty="0" smtClean="0">
                <a:ln>
                  <a:noFill/>
                </a:ln>
                <a:solidFill>
                  <a:srgbClr val="313131"/>
                </a:solidFill>
                <a:effectLst/>
                <a:latin typeface="Menlo"/>
                <a:cs typeface="Arial" pitchFamily="34" charset="0"/>
              </a:rPr>
              <a:t> of </a:t>
            </a:r>
            <a:r>
              <a:rPr kumimoji="0" lang="en-US" sz="2800" b="1" i="0" u="none" strike="noStrike" cap="none" normalizeH="0" baseline="0" dirty="0" smtClean="0">
                <a:ln>
                  <a:noFill/>
                </a:ln>
                <a:solidFill>
                  <a:srgbClr val="000088"/>
                </a:solidFill>
                <a:effectLst/>
                <a:latin typeface="Menlo"/>
                <a:cs typeface="Arial" pitchFamily="34" charset="0"/>
              </a:rPr>
              <a:t>char</a:t>
            </a:r>
            <a:r>
              <a:rPr kumimoji="0" lang="en-US" sz="2800" b="1" i="0" u="none" strike="noStrike" cap="none" normalizeH="0" baseline="0" dirty="0" smtClean="0">
                <a:ln>
                  <a:noFill/>
                </a:ln>
                <a:solidFill>
                  <a:srgbClr val="313131"/>
                </a:solidFill>
                <a:effectLst/>
                <a:latin typeface="Menlo"/>
                <a:cs typeface="Arial" pitchFamily="34" charset="0"/>
              </a:rPr>
              <a:t> </a:t>
            </a:r>
            <a:r>
              <a:rPr kumimoji="0" lang="en-US" sz="2800" b="1" i="0" u="none" strike="noStrike" cap="none" normalizeH="0" baseline="0" dirty="0" smtClean="0">
                <a:ln>
                  <a:noFill/>
                </a:ln>
                <a:solidFill>
                  <a:srgbClr val="666600"/>
                </a:solidFill>
                <a:effectLst/>
                <a:latin typeface="Menlo"/>
                <a:cs typeface="Arial" pitchFamily="34" charset="0"/>
              </a:rPr>
              <a:t>:</a:t>
            </a:r>
            <a:r>
              <a:rPr kumimoji="0" lang="en-US" sz="2800" b="1" i="0" u="none" strike="noStrike" cap="none" normalizeH="0" baseline="0" dirty="0" smtClean="0">
                <a:ln>
                  <a:noFill/>
                </a:ln>
                <a:solidFill>
                  <a:srgbClr val="313131"/>
                </a:solidFill>
                <a:effectLst/>
                <a:latin typeface="Menlo"/>
                <a:cs typeface="Arial" pitchFamily="34" charset="0"/>
              </a:rPr>
              <a:t> </a:t>
            </a:r>
            <a:r>
              <a:rPr kumimoji="0" lang="en-US" sz="2800" b="1" i="0" u="none" strike="noStrike" cap="none" normalizeH="0" baseline="0" dirty="0" smtClean="0">
                <a:ln>
                  <a:noFill/>
                </a:ln>
                <a:solidFill>
                  <a:srgbClr val="006666"/>
                </a:solidFill>
                <a:effectLst/>
                <a:latin typeface="Menlo"/>
                <a:cs typeface="Arial" pitchFamily="34" charset="0"/>
              </a:rPr>
              <a:t>1</a:t>
            </a:r>
            <a:r>
              <a:rPr kumimoji="0" lang="en-US" sz="2800" b="1"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7F0055"/>
                </a:solidFill>
                <a:effectLst/>
                <a:latin typeface="Menlo"/>
                <a:cs typeface="Arial" pitchFamily="34" charset="0"/>
              </a:rPr>
              <a:t>Size</a:t>
            </a:r>
            <a:r>
              <a:rPr kumimoji="0" lang="en-US" sz="2800" b="1" i="0" u="none" strike="noStrike" cap="none" normalizeH="0" baseline="0" dirty="0" smtClean="0">
                <a:ln>
                  <a:noFill/>
                </a:ln>
                <a:solidFill>
                  <a:srgbClr val="313131"/>
                </a:solidFill>
                <a:effectLst/>
                <a:latin typeface="Menlo"/>
                <a:cs typeface="Arial" pitchFamily="34" charset="0"/>
              </a:rPr>
              <a:t> of </a:t>
            </a:r>
            <a:r>
              <a:rPr kumimoji="0" lang="en-US" sz="2800" b="1" i="0" u="none" strike="noStrike" cap="none" normalizeH="0" baseline="0" dirty="0" err="1" smtClean="0">
                <a:ln>
                  <a:noFill/>
                </a:ln>
                <a:solidFill>
                  <a:srgbClr val="000088"/>
                </a:solidFill>
                <a:effectLst/>
                <a:latin typeface="Menlo"/>
                <a:cs typeface="Arial" pitchFamily="34" charset="0"/>
              </a:rPr>
              <a:t>int</a:t>
            </a:r>
            <a:r>
              <a:rPr kumimoji="0" lang="en-US" sz="2800" b="1" i="0" u="none" strike="noStrike" cap="none" normalizeH="0" baseline="0" dirty="0" smtClean="0">
                <a:ln>
                  <a:noFill/>
                </a:ln>
                <a:solidFill>
                  <a:srgbClr val="313131"/>
                </a:solidFill>
                <a:effectLst/>
                <a:latin typeface="Menlo"/>
                <a:cs typeface="Arial" pitchFamily="34" charset="0"/>
              </a:rPr>
              <a:t> </a:t>
            </a:r>
            <a:r>
              <a:rPr kumimoji="0" lang="en-US" sz="2800" b="1" i="0" u="none" strike="noStrike" cap="none" normalizeH="0" baseline="0" dirty="0" smtClean="0">
                <a:ln>
                  <a:noFill/>
                </a:ln>
                <a:solidFill>
                  <a:srgbClr val="666600"/>
                </a:solidFill>
                <a:effectLst/>
                <a:latin typeface="Menlo"/>
                <a:cs typeface="Arial" pitchFamily="34" charset="0"/>
              </a:rPr>
              <a:t>:</a:t>
            </a:r>
            <a:r>
              <a:rPr kumimoji="0" lang="en-US" sz="2800" b="1" i="0" u="none" strike="noStrike" cap="none" normalizeH="0" baseline="0" dirty="0" smtClean="0">
                <a:ln>
                  <a:noFill/>
                </a:ln>
                <a:solidFill>
                  <a:srgbClr val="313131"/>
                </a:solidFill>
                <a:effectLst/>
                <a:latin typeface="Menlo"/>
                <a:cs typeface="Arial" pitchFamily="34" charset="0"/>
              </a:rPr>
              <a:t> </a:t>
            </a:r>
            <a:r>
              <a:rPr kumimoji="0" lang="en-US" sz="2800" b="1" i="0" u="none" strike="noStrike" cap="none" normalizeH="0" baseline="0" dirty="0" smtClean="0">
                <a:ln>
                  <a:noFill/>
                </a:ln>
                <a:solidFill>
                  <a:srgbClr val="006666"/>
                </a:solidFill>
                <a:effectLst/>
                <a:latin typeface="Menlo"/>
                <a:cs typeface="Arial" pitchFamily="34" charset="0"/>
              </a:rPr>
              <a:t>4</a:t>
            </a:r>
            <a:r>
              <a:rPr kumimoji="0" lang="en-US" sz="2800" b="1"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7F0055"/>
                </a:solidFill>
                <a:effectLst/>
                <a:latin typeface="Menlo"/>
                <a:cs typeface="Arial" pitchFamily="34" charset="0"/>
              </a:rPr>
              <a:t>Size</a:t>
            </a:r>
            <a:r>
              <a:rPr kumimoji="0" lang="en-US" sz="2800" b="1" i="0" u="none" strike="noStrike" cap="none" normalizeH="0" baseline="0" dirty="0" smtClean="0">
                <a:ln>
                  <a:noFill/>
                </a:ln>
                <a:solidFill>
                  <a:srgbClr val="313131"/>
                </a:solidFill>
                <a:effectLst/>
                <a:latin typeface="Menlo"/>
                <a:cs typeface="Arial" pitchFamily="34" charset="0"/>
              </a:rPr>
              <a:t> of </a:t>
            </a:r>
            <a:r>
              <a:rPr kumimoji="0" lang="en-US" sz="2800" b="1" i="0" u="none" strike="noStrike" cap="none" normalizeH="0" baseline="0" dirty="0" smtClean="0">
                <a:ln>
                  <a:noFill/>
                </a:ln>
                <a:solidFill>
                  <a:srgbClr val="000088"/>
                </a:solidFill>
                <a:effectLst/>
                <a:latin typeface="Menlo"/>
                <a:cs typeface="Arial" pitchFamily="34" charset="0"/>
              </a:rPr>
              <a:t>short</a:t>
            </a:r>
            <a:r>
              <a:rPr kumimoji="0" lang="en-US" sz="2800" b="1" i="0" u="none" strike="noStrike" cap="none" normalizeH="0" baseline="0" dirty="0" smtClean="0">
                <a:ln>
                  <a:noFill/>
                </a:ln>
                <a:solidFill>
                  <a:srgbClr val="313131"/>
                </a:solidFill>
                <a:effectLst/>
                <a:latin typeface="Menlo"/>
                <a:cs typeface="Arial" pitchFamily="34" charset="0"/>
              </a:rPr>
              <a:t> </a:t>
            </a:r>
            <a:r>
              <a:rPr kumimoji="0" lang="en-US" sz="2800" b="1" i="0" u="none" strike="noStrike" cap="none" normalizeH="0" baseline="0" dirty="0" err="1" smtClean="0">
                <a:ln>
                  <a:noFill/>
                </a:ln>
                <a:solidFill>
                  <a:srgbClr val="000088"/>
                </a:solidFill>
                <a:effectLst/>
                <a:latin typeface="Menlo"/>
                <a:cs typeface="Arial" pitchFamily="34" charset="0"/>
              </a:rPr>
              <a:t>int</a:t>
            </a:r>
            <a:r>
              <a:rPr kumimoji="0" lang="en-US" sz="2800" b="1" i="0" u="none" strike="noStrike" cap="none" normalizeH="0" baseline="0" dirty="0" smtClean="0">
                <a:ln>
                  <a:noFill/>
                </a:ln>
                <a:solidFill>
                  <a:srgbClr val="313131"/>
                </a:solidFill>
                <a:effectLst/>
                <a:latin typeface="Menlo"/>
                <a:cs typeface="Arial" pitchFamily="34" charset="0"/>
              </a:rPr>
              <a:t> </a:t>
            </a:r>
            <a:r>
              <a:rPr kumimoji="0" lang="en-US" sz="2800" b="1" i="0" u="none" strike="noStrike" cap="none" normalizeH="0" baseline="0" dirty="0" smtClean="0">
                <a:ln>
                  <a:noFill/>
                </a:ln>
                <a:solidFill>
                  <a:srgbClr val="666600"/>
                </a:solidFill>
                <a:effectLst/>
                <a:latin typeface="Menlo"/>
                <a:cs typeface="Arial" pitchFamily="34" charset="0"/>
              </a:rPr>
              <a:t>:</a:t>
            </a:r>
            <a:r>
              <a:rPr kumimoji="0" lang="en-US" sz="2800" b="1" i="0" u="none" strike="noStrike" cap="none" normalizeH="0" baseline="0" dirty="0" smtClean="0">
                <a:ln>
                  <a:noFill/>
                </a:ln>
                <a:solidFill>
                  <a:srgbClr val="313131"/>
                </a:solidFill>
                <a:effectLst/>
                <a:latin typeface="Menlo"/>
                <a:cs typeface="Arial" pitchFamily="34" charset="0"/>
              </a:rPr>
              <a:t> </a:t>
            </a:r>
            <a:r>
              <a:rPr kumimoji="0" lang="en-US" sz="2800" b="1" i="0" u="none" strike="noStrike" cap="none" normalizeH="0" baseline="0" dirty="0" smtClean="0">
                <a:ln>
                  <a:noFill/>
                </a:ln>
                <a:solidFill>
                  <a:srgbClr val="006666"/>
                </a:solidFill>
                <a:effectLst/>
                <a:latin typeface="Menlo"/>
                <a:cs typeface="Arial" pitchFamily="34" charset="0"/>
              </a:rPr>
              <a:t>2</a:t>
            </a:r>
            <a:r>
              <a:rPr kumimoji="0" lang="en-US" sz="2800" b="1"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7F0055"/>
                </a:solidFill>
                <a:effectLst/>
                <a:latin typeface="Menlo"/>
                <a:cs typeface="Arial" pitchFamily="34" charset="0"/>
              </a:rPr>
              <a:t>Size</a:t>
            </a:r>
            <a:r>
              <a:rPr kumimoji="0" lang="en-US" sz="2800" b="1" i="0" u="none" strike="noStrike" cap="none" normalizeH="0" baseline="0" dirty="0" smtClean="0">
                <a:ln>
                  <a:noFill/>
                </a:ln>
                <a:solidFill>
                  <a:srgbClr val="313131"/>
                </a:solidFill>
                <a:effectLst/>
                <a:latin typeface="Menlo"/>
                <a:cs typeface="Arial" pitchFamily="34" charset="0"/>
              </a:rPr>
              <a:t> of </a:t>
            </a:r>
            <a:r>
              <a:rPr kumimoji="0" lang="en-US" sz="2800" b="1" i="0" u="none" strike="noStrike" cap="none" normalizeH="0" baseline="0" dirty="0" smtClean="0">
                <a:ln>
                  <a:noFill/>
                </a:ln>
                <a:solidFill>
                  <a:srgbClr val="000088"/>
                </a:solidFill>
                <a:effectLst/>
                <a:latin typeface="Menlo"/>
                <a:cs typeface="Arial" pitchFamily="34" charset="0"/>
              </a:rPr>
              <a:t>long</a:t>
            </a:r>
            <a:r>
              <a:rPr kumimoji="0" lang="en-US" sz="2800" b="1" i="0" u="none" strike="noStrike" cap="none" normalizeH="0" baseline="0" dirty="0" smtClean="0">
                <a:ln>
                  <a:noFill/>
                </a:ln>
                <a:solidFill>
                  <a:srgbClr val="313131"/>
                </a:solidFill>
                <a:effectLst/>
                <a:latin typeface="Menlo"/>
                <a:cs typeface="Arial" pitchFamily="34" charset="0"/>
              </a:rPr>
              <a:t> </a:t>
            </a:r>
            <a:r>
              <a:rPr kumimoji="0" lang="en-US" sz="2800" b="1" i="0" u="none" strike="noStrike" cap="none" normalizeH="0" baseline="0" dirty="0" err="1" smtClean="0">
                <a:ln>
                  <a:noFill/>
                </a:ln>
                <a:solidFill>
                  <a:srgbClr val="000088"/>
                </a:solidFill>
                <a:effectLst/>
                <a:latin typeface="Menlo"/>
                <a:cs typeface="Arial" pitchFamily="34" charset="0"/>
              </a:rPr>
              <a:t>int</a:t>
            </a:r>
            <a:r>
              <a:rPr kumimoji="0" lang="en-US" sz="2800" b="1" i="0" u="none" strike="noStrike" cap="none" normalizeH="0" baseline="0" dirty="0" smtClean="0">
                <a:ln>
                  <a:noFill/>
                </a:ln>
                <a:solidFill>
                  <a:srgbClr val="313131"/>
                </a:solidFill>
                <a:effectLst/>
                <a:latin typeface="Menlo"/>
                <a:cs typeface="Arial" pitchFamily="34" charset="0"/>
              </a:rPr>
              <a:t> </a:t>
            </a:r>
            <a:r>
              <a:rPr kumimoji="0" lang="en-US" sz="2800" b="1" i="0" u="none" strike="noStrike" cap="none" normalizeH="0" baseline="0" dirty="0" smtClean="0">
                <a:ln>
                  <a:noFill/>
                </a:ln>
                <a:solidFill>
                  <a:srgbClr val="666600"/>
                </a:solidFill>
                <a:effectLst/>
                <a:latin typeface="Menlo"/>
                <a:cs typeface="Arial" pitchFamily="34" charset="0"/>
              </a:rPr>
              <a:t>:</a:t>
            </a:r>
            <a:r>
              <a:rPr kumimoji="0" lang="en-US" sz="2800" b="1" i="0" u="none" strike="noStrike" cap="none" normalizeH="0" baseline="0" dirty="0" smtClean="0">
                <a:ln>
                  <a:noFill/>
                </a:ln>
                <a:solidFill>
                  <a:srgbClr val="313131"/>
                </a:solidFill>
                <a:effectLst/>
                <a:latin typeface="Menlo"/>
                <a:cs typeface="Arial" pitchFamily="34" charset="0"/>
              </a:rPr>
              <a:t> </a:t>
            </a:r>
            <a:r>
              <a:rPr kumimoji="0" lang="en-US" sz="2800" b="1" i="0" u="none" strike="noStrike" cap="none" normalizeH="0" baseline="0" dirty="0" smtClean="0">
                <a:ln>
                  <a:noFill/>
                </a:ln>
                <a:solidFill>
                  <a:srgbClr val="006666"/>
                </a:solidFill>
                <a:effectLst/>
                <a:latin typeface="Menlo"/>
                <a:cs typeface="Arial" pitchFamily="34" charset="0"/>
              </a:rPr>
              <a:t>4</a:t>
            </a:r>
            <a:r>
              <a:rPr kumimoji="0" lang="en-US" sz="2800" b="1"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7F0055"/>
                </a:solidFill>
                <a:effectLst/>
                <a:latin typeface="Menlo"/>
                <a:cs typeface="Arial" pitchFamily="34" charset="0"/>
              </a:rPr>
              <a:t>Size</a:t>
            </a:r>
            <a:r>
              <a:rPr kumimoji="0" lang="en-US" sz="2800" b="1" i="0" u="none" strike="noStrike" cap="none" normalizeH="0" baseline="0" dirty="0" smtClean="0">
                <a:ln>
                  <a:noFill/>
                </a:ln>
                <a:solidFill>
                  <a:srgbClr val="313131"/>
                </a:solidFill>
                <a:effectLst/>
                <a:latin typeface="Menlo"/>
                <a:cs typeface="Arial" pitchFamily="34" charset="0"/>
              </a:rPr>
              <a:t> of </a:t>
            </a:r>
            <a:r>
              <a:rPr kumimoji="0" lang="en-US" sz="2800" b="1" i="0" u="none" strike="noStrike" cap="none" normalizeH="0" baseline="0" dirty="0" smtClean="0">
                <a:ln>
                  <a:noFill/>
                </a:ln>
                <a:solidFill>
                  <a:srgbClr val="000088"/>
                </a:solidFill>
                <a:effectLst/>
                <a:latin typeface="Menlo"/>
                <a:cs typeface="Arial" pitchFamily="34" charset="0"/>
              </a:rPr>
              <a:t>float</a:t>
            </a:r>
            <a:r>
              <a:rPr kumimoji="0" lang="en-US" sz="2800" b="1" i="0" u="none" strike="noStrike" cap="none" normalizeH="0" baseline="0" dirty="0" smtClean="0">
                <a:ln>
                  <a:noFill/>
                </a:ln>
                <a:solidFill>
                  <a:srgbClr val="313131"/>
                </a:solidFill>
                <a:effectLst/>
                <a:latin typeface="Menlo"/>
                <a:cs typeface="Arial" pitchFamily="34" charset="0"/>
              </a:rPr>
              <a:t> </a:t>
            </a:r>
            <a:r>
              <a:rPr kumimoji="0" lang="en-US" sz="2800" b="1" i="0" u="none" strike="noStrike" cap="none" normalizeH="0" baseline="0" dirty="0" smtClean="0">
                <a:ln>
                  <a:noFill/>
                </a:ln>
                <a:solidFill>
                  <a:srgbClr val="666600"/>
                </a:solidFill>
                <a:effectLst/>
                <a:latin typeface="Menlo"/>
                <a:cs typeface="Arial" pitchFamily="34" charset="0"/>
              </a:rPr>
              <a:t>:</a:t>
            </a:r>
            <a:r>
              <a:rPr kumimoji="0" lang="en-US" sz="2800" b="1" i="0" u="none" strike="noStrike" cap="none" normalizeH="0" baseline="0" dirty="0" smtClean="0">
                <a:ln>
                  <a:noFill/>
                </a:ln>
                <a:solidFill>
                  <a:srgbClr val="313131"/>
                </a:solidFill>
                <a:effectLst/>
                <a:latin typeface="Menlo"/>
                <a:cs typeface="Arial" pitchFamily="34" charset="0"/>
              </a:rPr>
              <a:t> </a:t>
            </a:r>
            <a:r>
              <a:rPr kumimoji="0" lang="en-US" sz="2800" b="1" i="0" u="none" strike="noStrike" cap="none" normalizeH="0" baseline="0" dirty="0" smtClean="0">
                <a:ln>
                  <a:noFill/>
                </a:ln>
                <a:solidFill>
                  <a:srgbClr val="006666"/>
                </a:solidFill>
                <a:effectLst/>
                <a:latin typeface="Menlo"/>
                <a:cs typeface="Arial" pitchFamily="34" charset="0"/>
              </a:rPr>
              <a:t>4</a:t>
            </a:r>
            <a:r>
              <a:rPr kumimoji="0" lang="en-US" sz="2800" b="1"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blinds(horizontal)">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2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lstStyle/>
          <a:p>
            <a:pPr>
              <a:buNone/>
            </a:pPr>
            <a:r>
              <a:rPr lang="en-US" dirty="0" smtClean="0"/>
              <a:t>#include &lt;</a:t>
            </a:r>
            <a:r>
              <a:rPr lang="en-US" dirty="0" err="1" smtClean="0"/>
              <a:t>iostream</a:t>
            </a:r>
            <a:r>
              <a:rPr lang="en-US" dirty="0" smtClean="0"/>
              <a:t>&gt;</a:t>
            </a:r>
          </a:p>
          <a:p>
            <a:pPr>
              <a:buNone/>
            </a:pPr>
            <a:r>
              <a:rPr lang="en-US" dirty="0" smtClean="0"/>
              <a:t> </a:t>
            </a:r>
            <a:r>
              <a:rPr lang="en-US" b="1" dirty="0" smtClean="0"/>
              <a:t>using</a:t>
            </a:r>
            <a:r>
              <a:rPr lang="en-US" dirty="0" smtClean="0"/>
              <a:t> </a:t>
            </a:r>
            <a:r>
              <a:rPr lang="en-US" b="1" dirty="0" smtClean="0"/>
              <a:t>namespace</a:t>
            </a:r>
            <a:r>
              <a:rPr lang="en-US" dirty="0" smtClean="0"/>
              <a:t> std; </a:t>
            </a:r>
          </a:p>
          <a:p>
            <a:pPr>
              <a:buNone/>
            </a:pPr>
            <a:r>
              <a:rPr lang="en-US" b="1" dirty="0" err="1" smtClean="0"/>
              <a:t>int</a:t>
            </a:r>
            <a:r>
              <a:rPr lang="en-US" dirty="0" smtClean="0"/>
              <a:t> main() </a:t>
            </a:r>
          </a:p>
          <a:p>
            <a:pPr>
              <a:buNone/>
            </a:pPr>
            <a:r>
              <a:rPr lang="en-US" dirty="0" smtClean="0"/>
              <a:t>{ </a:t>
            </a:r>
          </a:p>
          <a:p>
            <a:pPr>
              <a:buNone/>
            </a:pPr>
            <a:r>
              <a:rPr lang="en-US" b="1" dirty="0" smtClean="0"/>
              <a:t>	</a:t>
            </a:r>
            <a:r>
              <a:rPr lang="en-US" b="1" dirty="0" err="1" smtClean="0"/>
              <a:t>int</a:t>
            </a:r>
            <a:r>
              <a:rPr lang="en-US" dirty="0" smtClean="0"/>
              <a:t> </a:t>
            </a:r>
            <a:r>
              <a:rPr lang="en-US" dirty="0" err="1" smtClean="0"/>
              <a:t>i</a:t>
            </a:r>
            <a:r>
              <a:rPr lang="en-US" dirty="0" smtClean="0"/>
              <a:t>; </a:t>
            </a:r>
          </a:p>
          <a:p>
            <a:pPr>
              <a:buNone/>
            </a:pPr>
            <a:r>
              <a:rPr lang="en-US" b="1" dirty="0" smtClean="0"/>
              <a:t>	char</a:t>
            </a:r>
            <a:r>
              <a:rPr lang="en-US" dirty="0" smtClean="0"/>
              <a:t> c; </a:t>
            </a:r>
          </a:p>
          <a:p>
            <a:pPr>
              <a:buNone/>
            </a:pPr>
            <a:r>
              <a:rPr lang="en-US" dirty="0" smtClean="0"/>
              <a:t>	</a:t>
            </a:r>
            <a:r>
              <a:rPr lang="en-US" dirty="0" err="1" smtClean="0"/>
              <a:t>cout</a:t>
            </a:r>
            <a:r>
              <a:rPr lang="en-US" dirty="0" smtClean="0"/>
              <a:t> &lt;&lt; "Size of variable </a:t>
            </a:r>
            <a:r>
              <a:rPr lang="en-US" dirty="0" err="1" smtClean="0"/>
              <a:t>i</a:t>
            </a:r>
            <a:r>
              <a:rPr lang="en-US" dirty="0" smtClean="0"/>
              <a:t> : " &lt;&lt; </a:t>
            </a:r>
            <a:r>
              <a:rPr lang="en-US" b="1" dirty="0" err="1" smtClean="0"/>
              <a:t>sizeof</a:t>
            </a:r>
            <a:r>
              <a:rPr lang="en-US" dirty="0" smtClean="0"/>
              <a:t>(</a:t>
            </a:r>
            <a:r>
              <a:rPr lang="en-US" dirty="0" err="1" smtClean="0"/>
              <a:t>i</a:t>
            </a:r>
            <a:r>
              <a:rPr lang="en-US" dirty="0" smtClean="0"/>
              <a:t>) &lt;&lt; </a:t>
            </a:r>
            <a:r>
              <a:rPr lang="en-US" dirty="0" err="1" smtClean="0"/>
              <a:t>endl</a:t>
            </a:r>
            <a:r>
              <a:rPr lang="en-US" dirty="0" smtClean="0"/>
              <a:t>;</a:t>
            </a:r>
          </a:p>
          <a:p>
            <a:pPr>
              <a:buNone/>
            </a:pPr>
            <a:r>
              <a:rPr lang="en-US" dirty="0" smtClean="0"/>
              <a:t> 	</a:t>
            </a:r>
            <a:r>
              <a:rPr lang="en-US" dirty="0" err="1" smtClean="0"/>
              <a:t>cout</a:t>
            </a:r>
            <a:r>
              <a:rPr lang="en-US" dirty="0" smtClean="0"/>
              <a:t> &lt;&lt; "Size of variable c : " &lt;&lt; </a:t>
            </a:r>
            <a:r>
              <a:rPr lang="en-US" b="1" dirty="0" err="1" smtClean="0"/>
              <a:t>sizeof</a:t>
            </a:r>
            <a:r>
              <a:rPr lang="en-US" dirty="0" smtClean="0"/>
              <a:t>(c) &lt;&lt; </a:t>
            </a:r>
            <a:r>
              <a:rPr lang="en-US" dirty="0" err="1" smtClean="0"/>
              <a:t>endl</a:t>
            </a:r>
            <a:r>
              <a:rPr lang="en-US" dirty="0" smtClean="0"/>
              <a:t>;</a:t>
            </a:r>
          </a:p>
          <a:p>
            <a:pPr>
              <a:buNone/>
            </a:pPr>
            <a:r>
              <a:rPr lang="en-US" b="1" dirty="0" smtClean="0"/>
              <a:t>	return</a:t>
            </a:r>
            <a:r>
              <a:rPr lang="en-US" dirty="0" smtClean="0"/>
              <a:t> 0; </a:t>
            </a:r>
          </a:p>
          <a:p>
            <a:pPr>
              <a:buNone/>
            </a:pPr>
            <a:r>
              <a:rPr lang="en-US" dirty="0" smtClean="0"/>
              <a:t>}</a:t>
            </a:r>
            <a:endParaRPr lang="en-US" dirty="0"/>
          </a:p>
        </p:txBody>
      </p:sp>
      <p:sp>
        <p:nvSpPr>
          <p:cNvPr id="4" name="Rectangle 3"/>
          <p:cNvSpPr/>
          <p:nvPr/>
        </p:nvSpPr>
        <p:spPr>
          <a:xfrm>
            <a:off x="4114800" y="228600"/>
            <a:ext cx="44196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Size of variable </a:t>
            </a:r>
            <a:r>
              <a:rPr lang="en-US" sz="3600" b="1" dirty="0" err="1" smtClean="0"/>
              <a:t>i</a:t>
            </a:r>
            <a:r>
              <a:rPr lang="en-US" sz="3600" b="1" dirty="0" smtClean="0"/>
              <a:t> : 4 </a:t>
            </a:r>
          </a:p>
          <a:p>
            <a:pPr algn="ctr"/>
            <a:r>
              <a:rPr lang="en-US" sz="3600" b="1" dirty="0" smtClean="0"/>
              <a:t>Size of variable c : 1</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typecast</a:t>
            </a:r>
            <a:endParaRPr lang="en-US" dirty="0"/>
          </a:p>
        </p:txBody>
      </p:sp>
      <p:sp>
        <p:nvSpPr>
          <p:cNvPr id="3" name="Content Placeholder 2"/>
          <p:cNvSpPr>
            <a:spLocks noGrp="1"/>
          </p:cNvSpPr>
          <p:nvPr>
            <p:ph idx="1"/>
          </p:nvPr>
        </p:nvSpPr>
        <p:spPr/>
        <p:txBody>
          <a:bodyPr/>
          <a:lstStyle/>
          <a:p>
            <a:r>
              <a:rPr lang="en-US" dirty="0" smtClean="0"/>
              <a:t>Explicit process of conversion of data of one type to another.</a:t>
            </a:r>
          </a:p>
          <a:p>
            <a:endParaRPr lang="en-US" dirty="0" smtClean="0"/>
          </a:p>
          <a:p>
            <a:r>
              <a:rPr lang="en-US" dirty="0" err="1" smtClean="0"/>
              <a:t>int</a:t>
            </a:r>
            <a:r>
              <a:rPr lang="en-US" dirty="0" smtClean="0"/>
              <a:t> </a:t>
            </a:r>
            <a:r>
              <a:rPr lang="en-US" dirty="0" err="1" smtClean="0"/>
              <a:t>a;float</a:t>
            </a:r>
            <a:r>
              <a:rPr lang="en-US" dirty="0" smtClean="0"/>
              <a:t> b;</a:t>
            </a:r>
          </a:p>
          <a:p>
            <a:r>
              <a:rPr lang="en-US" dirty="0" smtClean="0"/>
              <a:t>b=(float)a;</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Assignment operators</a:t>
            </a: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smtClean="0"/>
              <a:t>					</a:t>
            </a:r>
            <a:endParaRPr lang="en-US" dirty="0"/>
          </a:p>
        </p:txBody>
      </p:sp>
      <p:graphicFrame>
        <p:nvGraphicFramePr>
          <p:cNvPr id="4" name="Table 3"/>
          <p:cNvGraphicFramePr>
            <a:graphicFrameLocks noGrp="1"/>
          </p:cNvGraphicFramePr>
          <p:nvPr/>
        </p:nvGraphicFramePr>
        <p:xfrm>
          <a:off x="914400" y="1981200"/>
          <a:ext cx="6096000" cy="2763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smtClean="0"/>
                        <a:t>Term</a:t>
                      </a:r>
                      <a:endParaRPr lang="en-US" dirty="0"/>
                    </a:p>
                  </a:txBody>
                  <a:tcPr/>
                </a:tc>
                <a:tc>
                  <a:txBody>
                    <a:bodyPr/>
                    <a:lstStyle/>
                    <a:p>
                      <a:r>
                        <a:rPr lang="en-US" dirty="0" smtClean="0"/>
                        <a:t>Expression</a:t>
                      </a:r>
                      <a:endParaRPr lang="en-US" dirty="0"/>
                    </a:p>
                  </a:txBody>
                  <a:tcPr/>
                </a:tc>
                <a:tc>
                  <a:txBody>
                    <a:bodyPr/>
                    <a:lstStyle/>
                    <a:p>
                      <a:r>
                        <a:rPr lang="en-US" dirty="0" smtClean="0"/>
                        <a:t>Equivalent</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endParaRPr lang="en-US" dirty="0"/>
                    </a:p>
                  </a:txBody>
                  <a:tcPr/>
                </a:tc>
                <a:tc>
                  <a:txBody>
                    <a:bodyPr/>
                    <a:lstStyle/>
                    <a:p>
                      <a:r>
                        <a:rPr lang="en-US" dirty="0" smtClean="0"/>
                        <a:t>y+=x</a:t>
                      </a:r>
                      <a:endParaRPr lang="en-US" dirty="0"/>
                    </a:p>
                  </a:txBody>
                  <a:tcPr/>
                </a:tc>
                <a:tc>
                  <a:txBody>
                    <a:bodyPr/>
                    <a:lstStyle/>
                    <a:p>
                      <a:r>
                        <a:rPr lang="en-US" dirty="0" smtClean="0"/>
                        <a:t>y=</a:t>
                      </a:r>
                      <a:r>
                        <a:rPr lang="en-US" dirty="0" err="1" smtClean="0"/>
                        <a:t>y+x</a:t>
                      </a:r>
                      <a:r>
                        <a:rPr lang="en-US" dirty="0" smtClean="0"/>
                        <a:t>;</a:t>
                      </a:r>
                      <a:endParaRPr lang="en-US" dirty="0"/>
                    </a:p>
                  </a:txBody>
                  <a:tcPr/>
                </a:tc>
                <a:extLst>
                  <a:ext uri="{0D108BD9-81ED-4DB2-BD59-A6C34878D82A}">
                    <a16:rowId xmlns:a16="http://schemas.microsoft.com/office/drawing/2014/main" val="10001"/>
                  </a:ext>
                </a:extLst>
              </a:tr>
              <a:tr h="370840">
                <a:tc>
                  <a:txBody>
                    <a:bodyPr/>
                    <a:lstStyle/>
                    <a:p>
                      <a:r>
                        <a:rPr lang="en-US" dirty="0" smtClean="0"/>
                        <a:t>-=</a:t>
                      </a:r>
                      <a:endParaRPr lang="en-US" dirty="0"/>
                    </a:p>
                  </a:txBody>
                  <a:tcPr/>
                </a:tc>
                <a:tc>
                  <a:txBody>
                    <a:bodyPr/>
                    <a:lstStyle/>
                    <a:p>
                      <a:r>
                        <a:rPr lang="en-US" dirty="0" smtClean="0"/>
                        <a:t>X-=5</a:t>
                      </a:r>
                      <a:endParaRPr lang="en-US" dirty="0"/>
                    </a:p>
                  </a:txBody>
                  <a:tcPr/>
                </a:tc>
                <a:tc>
                  <a:txBody>
                    <a:bodyPr/>
                    <a:lstStyle/>
                    <a:p>
                      <a:r>
                        <a:rPr lang="en-US" dirty="0" smtClean="0"/>
                        <a:t>X=x-5;</a:t>
                      </a:r>
                      <a:endParaRPr lang="en-US" dirty="0"/>
                    </a:p>
                  </a:txBody>
                  <a:tcPr/>
                </a:tc>
                <a:extLst>
                  <a:ext uri="{0D108BD9-81ED-4DB2-BD59-A6C34878D82A}">
                    <a16:rowId xmlns:a16="http://schemas.microsoft.com/office/drawing/2014/main" val="10002"/>
                  </a:ext>
                </a:extLst>
              </a:tr>
              <a:tr h="370840">
                <a:tc>
                  <a:txBody>
                    <a:bodyPr/>
                    <a:lstStyle/>
                    <a:p>
                      <a:r>
                        <a:rPr lang="en-US" dirty="0" smtClean="0"/>
                        <a:t>/=</a:t>
                      </a:r>
                      <a:endParaRPr lang="en-US" dirty="0"/>
                    </a:p>
                  </a:txBody>
                  <a:tcPr/>
                </a:tc>
                <a:tc>
                  <a:txBody>
                    <a:bodyPr/>
                    <a:lstStyle/>
                    <a:p>
                      <a:r>
                        <a:rPr lang="en-US" dirty="0" smtClean="0"/>
                        <a:t>x/=y</a:t>
                      </a:r>
                      <a:endParaRPr lang="en-US" dirty="0"/>
                    </a:p>
                  </a:txBody>
                  <a:tcPr/>
                </a:tc>
                <a:tc>
                  <a:txBody>
                    <a:bodyPr/>
                    <a:lstStyle/>
                    <a:p>
                      <a:r>
                        <a:rPr lang="en-US" dirty="0" smtClean="0"/>
                        <a:t>X=x/y;</a:t>
                      </a:r>
                    </a:p>
                    <a:p>
                      <a:endParaRPr lang="en-US" dirty="0"/>
                    </a:p>
                  </a:txBody>
                  <a:tcPr/>
                </a:tc>
                <a:extLst>
                  <a:ext uri="{0D108BD9-81ED-4DB2-BD59-A6C34878D82A}">
                    <a16:rowId xmlns:a16="http://schemas.microsoft.com/office/drawing/2014/main" val="10003"/>
                  </a:ext>
                </a:extLst>
              </a:tr>
              <a:tr h="370840">
                <a:tc>
                  <a:txBody>
                    <a:bodyPr/>
                    <a:lstStyle/>
                    <a:p>
                      <a:r>
                        <a:rPr lang="en-US" dirty="0" smtClean="0"/>
                        <a:t>*=</a:t>
                      </a:r>
                      <a:endParaRPr lang="en-US" dirty="0"/>
                    </a:p>
                  </a:txBody>
                  <a:tcPr/>
                </a:tc>
                <a:tc>
                  <a:txBody>
                    <a:bodyPr/>
                    <a:lstStyle/>
                    <a:p>
                      <a:r>
                        <a:rPr lang="en-US" dirty="0" smtClean="0"/>
                        <a:t>X*=y</a:t>
                      </a:r>
                      <a:endParaRPr lang="en-US" dirty="0"/>
                    </a:p>
                  </a:txBody>
                  <a:tcPr/>
                </a:tc>
                <a:tc>
                  <a:txBody>
                    <a:bodyPr/>
                    <a:lstStyle/>
                    <a:p>
                      <a:r>
                        <a:rPr lang="en-US" dirty="0" smtClean="0"/>
                        <a:t>X=x*y;</a:t>
                      </a:r>
                      <a:endParaRPr lang="en-US" dirty="0"/>
                    </a:p>
                  </a:txBody>
                  <a:tcPr/>
                </a:tc>
                <a:extLst>
                  <a:ext uri="{0D108BD9-81ED-4DB2-BD59-A6C34878D82A}">
                    <a16:rowId xmlns:a16="http://schemas.microsoft.com/office/drawing/2014/main" val="10004"/>
                  </a:ext>
                </a:extLst>
              </a:tr>
              <a:tr h="370840">
                <a:tc>
                  <a:txBody>
                    <a:bodyPr/>
                    <a:lstStyle/>
                    <a:p>
                      <a:r>
                        <a:rPr lang="en-US" dirty="0" smtClean="0"/>
                        <a:t>%=</a:t>
                      </a:r>
                      <a:endParaRPr lang="en-US" dirty="0"/>
                    </a:p>
                  </a:txBody>
                  <a:tcPr/>
                </a:tc>
                <a:tc>
                  <a:txBody>
                    <a:bodyPr/>
                    <a:lstStyle/>
                    <a:p>
                      <a:r>
                        <a:rPr lang="en-US" dirty="0" smtClean="0"/>
                        <a:t>X%=y</a:t>
                      </a:r>
                      <a:endParaRPr lang="en-US" dirty="0"/>
                    </a:p>
                  </a:txBody>
                  <a:tcPr/>
                </a:tc>
                <a:tc>
                  <a:txBody>
                    <a:bodyPr/>
                    <a:lstStyle/>
                    <a:p>
                      <a:r>
                        <a:rPr lang="en-US" dirty="0" smtClean="0"/>
                        <a:t>X=</a:t>
                      </a:r>
                      <a:r>
                        <a:rPr lang="en-US" dirty="0" err="1" smtClean="0"/>
                        <a:t>x%y</a:t>
                      </a:r>
                      <a:r>
                        <a:rPr lang="en-US" dirty="0" smtClean="0"/>
                        <a:t>;</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Scope resolution operator	</a:t>
            </a:r>
            <a:endParaRPr lang="en-US" dirty="0"/>
          </a:p>
        </p:txBody>
      </p:sp>
      <p:sp>
        <p:nvSpPr>
          <p:cNvPr id="3" name="Content Placeholder 2"/>
          <p:cNvSpPr>
            <a:spLocks noGrp="1"/>
          </p:cNvSpPr>
          <p:nvPr>
            <p:ph idx="1"/>
          </p:nvPr>
        </p:nvSpPr>
        <p:spPr>
          <a:xfrm>
            <a:off x="457200" y="1600200"/>
            <a:ext cx="8229600" cy="4724400"/>
          </a:xfrm>
        </p:spPr>
        <p:txBody>
          <a:bodyPr/>
          <a:lstStyle/>
          <a:p>
            <a:r>
              <a:rPr lang="en-US" dirty="0" smtClean="0"/>
              <a:t>Variables declared inside a block are </a:t>
            </a:r>
            <a:r>
              <a:rPr lang="en-US" dirty="0" smtClean="0">
                <a:solidFill>
                  <a:srgbClr val="FF0000"/>
                </a:solidFill>
              </a:rPr>
              <a:t>local variables </a:t>
            </a:r>
            <a:r>
              <a:rPr lang="en-US" dirty="0" smtClean="0"/>
              <a:t>and scope of the local variable is block </a:t>
            </a:r>
            <a:r>
              <a:rPr lang="en-US" dirty="0" err="1" smtClean="0"/>
              <a:t>scope.These</a:t>
            </a:r>
            <a:r>
              <a:rPr lang="en-US" dirty="0" smtClean="0"/>
              <a:t> variables only exist inside the specific function that create </a:t>
            </a:r>
            <a:r>
              <a:rPr lang="en-US" dirty="0" err="1" smtClean="0"/>
              <a:t>them.They</a:t>
            </a:r>
            <a:r>
              <a:rPr lang="en-US" dirty="0" smtClean="0"/>
              <a:t> are unknown to other functions and to the main program.</a:t>
            </a:r>
          </a:p>
          <a:p>
            <a:endParaRPr lang="en-US" dirty="0" smtClean="0"/>
          </a:p>
          <a:p>
            <a:r>
              <a:rPr lang="en-US" dirty="0" smtClean="0">
                <a:solidFill>
                  <a:srgbClr val="FF0000"/>
                </a:solidFill>
              </a:rPr>
              <a:t>Global variables </a:t>
            </a:r>
            <a:r>
              <a:rPr lang="en-US" dirty="0" smtClean="0"/>
              <a:t>are defined outside the main function </a:t>
            </a:r>
            <a:r>
              <a:rPr lang="en-US" dirty="0" err="1" smtClean="0"/>
              <a:t>block.These</a:t>
            </a:r>
            <a:r>
              <a:rPr lang="en-US" dirty="0" smtClean="0"/>
              <a:t> variables are referred by same name and same data type </a:t>
            </a:r>
            <a:r>
              <a:rPr lang="en-US" dirty="0" err="1" smtClean="0"/>
              <a:t>throught</a:t>
            </a:r>
            <a:r>
              <a:rPr lang="en-US" dirty="0" smtClean="0"/>
              <a:t> the program at the time of calling as well as in the function block.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sz="2800" b="1" dirty="0" smtClean="0"/>
              <a:t>C++</a:t>
            </a:r>
            <a:r>
              <a:rPr lang="en-US" sz="2800" dirty="0" smtClean="0"/>
              <a:t> is a general purpose programming language. It has imperative, object-oriented and generic programming features.</a:t>
            </a:r>
          </a:p>
          <a:p>
            <a:endParaRPr lang="en-US" dirty="0" smtClean="0"/>
          </a:p>
          <a:p>
            <a:r>
              <a:rPr lang="en-US" sz="2800" dirty="0" err="1" smtClean="0"/>
              <a:t>Bjarne</a:t>
            </a:r>
            <a:r>
              <a:rPr lang="en-US" sz="2800" dirty="0" smtClean="0"/>
              <a:t> </a:t>
            </a:r>
            <a:r>
              <a:rPr lang="en-US" sz="2800" dirty="0" err="1" smtClean="0"/>
              <a:t>Stroustrup</a:t>
            </a:r>
            <a:r>
              <a:rPr lang="en-US" sz="2800" dirty="0" smtClean="0"/>
              <a:t>, a Danish and British trained computer scientist, began his work on C++'s predecessor "C with Classes" in 1979.</a:t>
            </a:r>
          </a:p>
          <a:p>
            <a:endParaRPr lang="en-US" dirty="0" smtClean="0"/>
          </a:p>
          <a:p>
            <a:r>
              <a:rPr lang="en-US" sz="2800" dirty="0" smtClean="0"/>
              <a:t>Since the class was a major addition to the original C language </a:t>
            </a:r>
            <a:r>
              <a:rPr lang="en-US" sz="2800" dirty="0" err="1" smtClean="0"/>
              <a:t>Stroustrup</a:t>
            </a:r>
            <a:r>
              <a:rPr lang="en-US" sz="2800" dirty="0" smtClean="0"/>
              <a:t> initially called the new language ‘</a:t>
            </a:r>
            <a:r>
              <a:rPr lang="en-US" sz="2800" i="1" dirty="0" smtClean="0"/>
              <a:t>C with </a:t>
            </a:r>
            <a:r>
              <a:rPr lang="en-US" sz="2800" i="1" dirty="0" err="1" smtClean="0"/>
              <a:t>classes</a:t>
            </a:r>
            <a:r>
              <a:rPr lang="en-US" sz="2800" dirty="0" err="1" smtClean="0"/>
              <a:t>’.However</a:t>
            </a:r>
            <a:r>
              <a:rPr lang="en-US" sz="2800" dirty="0" smtClean="0"/>
              <a:t> later in 1983 the name was changed to C++.</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US" dirty="0" smtClean="0"/>
              <a:t>#include&lt;</a:t>
            </a:r>
            <a:r>
              <a:rPr lang="en-US" dirty="0" err="1" smtClean="0"/>
              <a:t>iostream.h</a:t>
            </a:r>
            <a:r>
              <a:rPr lang="en-US" dirty="0" smtClean="0"/>
              <a:t>&gt;</a:t>
            </a:r>
          </a:p>
          <a:p>
            <a:r>
              <a:rPr lang="en-US" dirty="0" err="1" smtClean="0"/>
              <a:t>int</a:t>
            </a:r>
            <a:r>
              <a:rPr lang="en-US" dirty="0" smtClean="0"/>
              <a:t> num;</a:t>
            </a:r>
          </a:p>
          <a:p>
            <a:r>
              <a:rPr lang="en-US" dirty="0" smtClean="0"/>
              <a:t>char </a:t>
            </a:r>
            <a:r>
              <a:rPr lang="en-US" dirty="0" err="1" smtClean="0"/>
              <a:t>ch</a:t>
            </a:r>
            <a:r>
              <a:rPr lang="en-US" dirty="0" smtClean="0"/>
              <a:t>;		</a:t>
            </a:r>
            <a:r>
              <a:rPr lang="en-US" dirty="0" smtClean="0">
                <a:solidFill>
                  <a:srgbClr val="FF0000"/>
                </a:solidFill>
              </a:rPr>
              <a:t>//global</a:t>
            </a:r>
            <a:r>
              <a:rPr lang="en-US" dirty="0" smtClean="0"/>
              <a:t>	</a:t>
            </a:r>
          </a:p>
          <a:p>
            <a:r>
              <a:rPr lang="en-US" dirty="0" smtClean="0"/>
              <a:t>float num1;	</a:t>
            </a:r>
            <a:r>
              <a:rPr lang="en-US" dirty="0" smtClean="0">
                <a:solidFill>
                  <a:srgbClr val="FF0000"/>
                </a:solidFill>
              </a:rPr>
              <a:t>//global</a:t>
            </a:r>
          </a:p>
          <a:p>
            <a:r>
              <a:rPr lang="en-US" dirty="0" smtClean="0"/>
              <a:t>double </a:t>
            </a:r>
            <a:r>
              <a:rPr lang="en-US" dirty="0" err="1" smtClean="0"/>
              <a:t>numd</a:t>
            </a:r>
            <a:r>
              <a:rPr lang="en-US" dirty="0" smtClean="0"/>
              <a:t>;</a:t>
            </a:r>
          </a:p>
          <a:p>
            <a:r>
              <a:rPr lang="en-US" dirty="0" smtClean="0"/>
              <a:t>void main()</a:t>
            </a:r>
          </a:p>
          <a:p>
            <a:r>
              <a:rPr lang="en-US" dirty="0" smtClean="0"/>
              <a:t>{</a:t>
            </a:r>
          </a:p>
          <a:p>
            <a:pPr lvl="1"/>
            <a:r>
              <a:rPr lang="en-US" dirty="0" err="1" smtClean="0"/>
              <a:t>int</a:t>
            </a:r>
            <a:r>
              <a:rPr lang="en-US" dirty="0" smtClean="0"/>
              <a:t> </a:t>
            </a:r>
            <a:r>
              <a:rPr lang="en-US" dirty="0" err="1" smtClean="0"/>
              <a:t>num_m</a:t>
            </a:r>
            <a:r>
              <a:rPr lang="en-US" dirty="0" smtClean="0"/>
              <a:t>;	</a:t>
            </a:r>
            <a:r>
              <a:rPr lang="en-US" dirty="0" smtClean="0">
                <a:solidFill>
                  <a:srgbClr val="FF0000"/>
                </a:solidFill>
              </a:rPr>
              <a:t>//local</a:t>
            </a:r>
          </a:p>
          <a:p>
            <a:pPr lvl="1"/>
            <a:r>
              <a:rPr lang="en-US" dirty="0" smtClean="0"/>
              <a:t>float </a:t>
            </a:r>
            <a:r>
              <a:rPr lang="en-US" dirty="0" err="1" smtClean="0"/>
              <a:t>num_x</a:t>
            </a:r>
            <a:r>
              <a:rPr lang="en-US" dirty="0" smtClean="0"/>
              <a:t>;	</a:t>
            </a:r>
            <a:r>
              <a:rPr lang="en-US" dirty="0" smtClean="0">
                <a:solidFill>
                  <a:srgbClr val="FF0000"/>
                </a:solidFill>
              </a:rPr>
              <a:t>//local</a:t>
            </a:r>
          </a:p>
          <a:p>
            <a:r>
              <a:rPr lang="en-US" dirty="0" smtClean="0"/>
              <a: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Role of scope resolution operator	</a:t>
            </a:r>
            <a:endParaRPr lang="en-US" dirty="0"/>
          </a:p>
        </p:txBody>
      </p:sp>
      <p:sp>
        <p:nvSpPr>
          <p:cNvPr id="3" name="Content Placeholder 2"/>
          <p:cNvSpPr>
            <a:spLocks noGrp="1"/>
          </p:cNvSpPr>
          <p:nvPr>
            <p:ph idx="1"/>
          </p:nvPr>
        </p:nvSpPr>
        <p:spPr>
          <a:xfrm>
            <a:off x="457200" y="1066800"/>
            <a:ext cx="8229600" cy="5257800"/>
          </a:xfrm>
        </p:spPr>
        <p:txBody>
          <a:bodyPr/>
          <a:lstStyle/>
          <a:p>
            <a:r>
              <a:rPr lang="en-US" dirty="0" smtClean="0"/>
              <a:t>If a variable is declared as local as well as global by the same name then the value of local variable is accessed by default.</a:t>
            </a:r>
          </a:p>
          <a:p>
            <a:endParaRPr lang="en-US" dirty="0" smtClean="0"/>
          </a:p>
          <a:p>
            <a:r>
              <a:rPr lang="en-US" dirty="0" smtClean="0"/>
              <a:t>If you want to access the value of global variable then an operator known as scope resolution operator is used .symbol </a:t>
            </a:r>
            <a:r>
              <a:rPr lang="en-US" b="1" dirty="0" smtClean="0">
                <a:solidFill>
                  <a:srgbClr val="FF0000"/>
                </a:solidFill>
              </a:rPr>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62600"/>
          </a:xfrm>
        </p:spPr>
        <p:txBody>
          <a:bodyPr/>
          <a:lstStyle/>
          <a:p>
            <a:r>
              <a:rPr lang="en-US" dirty="0" err="1" smtClean="0"/>
              <a:t>int</a:t>
            </a:r>
            <a:r>
              <a:rPr lang="en-US" dirty="0" smtClean="0"/>
              <a:t> a=10;</a:t>
            </a:r>
          </a:p>
          <a:p>
            <a:r>
              <a:rPr lang="en-US" dirty="0" smtClean="0"/>
              <a:t>void main()</a:t>
            </a:r>
          </a:p>
          <a:p>
            <a:r>
              <a:rPr lang="en-US" dirty="0" smtClean="0"/>
              <a:t>{</a:t>
            </a:r>
          </a:p>
          <a:p>
            <a:r>
              <a:rPr lang="en-US" dirty="0" err="1" smtClean="0"/>
              <a:t>int</a:t>
            </a:r>
            <a:r>
              <a:rPr lang="en-US" dirty="0" smtClean="0"/>
              <a:t> a=5;</a:t>
            </a:r>
          </a:p>
          <a:p>
            <a:r>
              <a:rPr lang="en-US" dirty="0" err="1" smtClean="0"/>
              <a:t>cout</a:t>
            </a:r>
            <a:r>
              <a:rPr lang="en-US" dirty="0" smtClean="0"/>
              <a:t>&lt;&lt;a&lt;&lt;::a;</a:t>
            </a:r>
          </a:p>
          <a:p>
            <a:r>
              <a:rPr lang="en-US" dirty="0" smtClean="0"/>
              <a:t>}</a:t>
            </a:r>
            <a:endParaRPr lang="en-US" dirty="0"/>
          </a:p>
        </p:txBody>
      </p:sp>
      <p:sp>
        <p:nvSpPr>
          <p:cNvPr id="4" name="Rectangle 3"/>
          <p:cNvSpPr/>
          <p:nvPr/>
        </p:nvSpPr>
        <p:spPr>
          <a:xfrm>
            <a:off x="838200" y="6858000"/>
            <a:ext cx="73914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 will print 5 and ::a will print 10</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59167 0.99907 L 0.59167 0.68825 " pathEditMode="relative" ptsTypes="A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3.33333E-6 4.24607E-6 L 0.00417 -0.36633 " pathEditMode="relative" rAng="0" ptsTypes="AA">
                                      <p:cBhvr>
                                        <p:cTn id="10" dur="2000" fill="hold"/>
                                        <p:tgtEl>
                                          <p:spTgt spid="4"/>
                                        </p:tgtEl>
                                        <p:attrNameLst>
                                          <p:attrName>ppt_x</p:attrName>
                                          <p:attrName>ppt_y</p:attrName>
                                        </p:attrNameLst>
                                      </p:cBhvr>
                                      <p:rCtr x="200" y="-18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Control Statements</a:t>
            </a:r>
            <a:endParaRPr lang="en-US" dirty="0"/>
          </a:p>
        </p:txBody>
      </p:sp>
      <p:sp>
        <p:nvSpPr>
          <p:cNvPr id="3" name="Content Placeholder 2"/>
          <p:cNvSpPr>
            <a:spLocks noGrp="1"/>
          </p:cNvSpPr>
          <p:nvPr>
            <p:ph idx="1"/>
          </p:nvPr>
        </p:nvSpPr>
        <p:spPr>
          <a:xfrm>
            <a:off x="457200" y="1066800"/>
            <a:ext cx="8229600" cy="5257800"/>
          </a:xfrm>
        </p:spPr>
        <p:txBody>
          <a:bodyPr/>
          <a:lstStyle/>
          <a:p>
            <a:r>
              <a:rPr lang="en-US" dirty="0" smtClean="0"/>
              <a:t>if(</a:t>
            </a:r>
            <a:r>
              <a:rPr lang="en-US" dirty="0" err="1" smtClean="0"/>
              <a:t>boolean_expression</a:t>
            </a:r>
            <a:r>
              <a:rPr lang="en-US" dirty="0" smtClean="0"/>
              <a:t>)</a:t>
            </a:r>
          </a:p>
          <a:p>
            <a:r>
              <a:rPr lang="en-US" dirty="0" smtClean="0"/>
              <a:t> { </a:t>
            </a:r>
          </a:p>
          <a:p>
            <a:r>
              <a:rPr lang="en-US" dirty="0" smtClean="0"/>
              <a:t>// statement(s) will execute if the </a:t>
            </a:r>
            <a:r>
              <a:rPr lang="en-US" dirty="0" err="1" smtClean="0"/>
              <a:t>boolean</a:t>
            </a:r>
            <a:r>
              <a:rPr lang="en-US" dirty="0" smtClean="0"/>
              <a:t> expression is true</a:t>
            </a:r>
          </a:p>
          <a:p>
            <a:r>
              <a:rPr lang="en-US" dirty="0" smtClean="0"/>
              <a:t> } </a:t>
            </a:r>
          </a:p>
          <a:p>
            <a:r>
              <a:rPr lang="en-US" dirty="0" smtClean="0"/>
              <a:t>Else</a:t>
            </a:r>
          </a:p>
          <a:p>
            <a:r>
              <a:rPr lang="en-US" dirty="0" smtClean="0"/>
              <a:t> {</a:t>
            </a:r>
          </a:p>
          <a:p>
            <a:r>
              <a:rPr lang="en-US" dirty="0" smtClean="0"/>
              <a:t> // statement(s) will execute if the </a:t>
            </a:r>
            <a:r>
              <a:rPr lang="en-US" dirty="0" err="1" smtClean="0"/>
              <a:t>boolean</a:t>
            </a:r>
            <a:r>
              <a:rPr lang="en-US" dirty="0" smtClean="0"/>
              <a:t> expression is false</a:t>
            </a:r>
          </a:p>
          <a:p>
            <a:r>
              <a:rPr lang="en-US" dirty="0" smtClean="0"/>
              <a:t> }</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85000" lnSpcReduction="20000"/>
          </a:bodyPr>
          <a:lstStyle/>
          <a:p>
            <a:pPr>
              <a:buNone/>
            </a:pPr>
            <a:r>
              <a:rPr lang="en-US" dirty="0" smtClean="0"/>
              <a:t>#include &lt;</a:t>
            </a:r>
            <a:r>
              <a:rPr lang="en-US" dirty="0" err="1" smtClean="0"/>
              <a:t>iostream</a:t>
            </a:r>
            <a:r>
              <a:rPr lang="en-US" dirty="0" smtClean="0"/>
              <a:t>&gt; </a:t>
            </a:r>
          </a:p>
          <a:p>
            <a:pPr>
              <a:buNone/>
            </a:pPr>
            <a:r>
              <a:rPr lang="en-US" dirty="0" smtClean="0"/>
              <a:t>using namespace std;</a:t>
            </a:r>
          </a:p>
          <a:p>
            <a:pPr>
              <a:buNone/>
            </a:pPr>
            <a:r>
              <a:rPr lang="en-US" dirty="0" smtClean="0"/>
              <a:t> </a:t>
            </a:r>
            <a:r>
              <a:rPr lang="en-US" dirty="0" err="1" smtClean="0"/>
              <a:t>int</a:t>
            </a:r>
            <a:r>
              <a:rPr lang="en-US" dirty="0" smtClean="0"/>
              <a:t> main ()</a:t>
            </a:r>
          </a:p>
          <a:p>
            <a:pPr>
              <a:buNone/>
            </a:pPr>
            <a:r>
              <a:rPr lang="en-US" dirty="0" smtClean="0"/>
              <a:t> {</a:t>
            </a:r>
          </a:p>
          <a:p>
            <a:pPr>
              <a:buNone/>
            </a:pPr>
            <a:r>
              <a:rPr lang="en-US" dirty="0" smtClean="0"/>
              <a:t>	</a:t>
            </a:r>
            <a:r>
              <a:rPr lang="en-US" dirty="0" err="1" smtClean="0"/>
              <a:t>int</a:t>
            </a:r>
            <a:r>
              <a:rPr lang="en-US" dirty="0" smtClean="0"/>
              <a:t> a = 100; </a:t>
            </a:r>
          </a:p>
          <a:p>
            <a:pPr>
              <a:buNone/>
            </a:pPr>
            <a:r>
              <a:rPr lang="en-US" dirty="0" smtClean="0"/>
              <a:t>	if( a &lt; 20 ) </a:t>
            </a:r>
          </a:p>
          <a:p>
            <a:pPr>
              <a:buNone/>
            </a:pPr>
            <a:r>
              <a:rPr lang="en-US" dirty="0" smtClean="0"/>
              <a:t>	{ </a:t>
            </a:r>
          </a:p>
          <a:p>
            <a:pPr>
              <a:buNone/>
            </a:pPr>
            <a:r>
              <a:rPr lang="en-US" dirty="0" smtClean="0"/>
              <a:t>		</a:t>
            </a:r>
            <a:r>
              <a:rPr lang="en-US" dirty="0" err="1" smtClean="0"/>
              <a:t>cout</a:t>
            </a:r>
            <a:r>
              <a:rPr lang="en-US" dirty="0" smtClean="0"/>
              <a:t> &lt;&lt; "a is less than 20;" &lt;&lt; </a:t>
            </a:r>
            <a:r>
              <a:rPr lang="en-US" dirty="0" err="1" smtClean="0"/>
              <a:t>endl</a:t>
            </a:r>
            <a:r>
              <a:rPr lang="en-US" dirty="0" smtClean="0"/>
              <a:t>; </a:t>
            </a:r>
          </a:p>
          <a:p>
            <a:pPr>
              <a:buNone/>
            </a:pPr>
            <a:r>
              <a:rPr lang="en-US" dirty="0" smtClean="0"/>
              <a:t>	}</a:t>
            </a:r>
          </a:p>
          <a:p>
            <a:pPr>
              <a:buNone/>
            </a:pPr>
            <a:r>
              <a:rPr lang="en-US" dirty="0" smtClean="0"/>
              <a:t> 	else </a:t>
            </a:r>
          </a:p>
          <a:p>
            <a:pPr>
              <a:buNone/>
            </a:pPr>
            <a:r>
              <a:rPr lang="en-US" dirty="0" smtClean="0"/>
              <a:t>	{ </a:t>
            </a:r>
          </a:p>
          <a:p>
            <a:pPr>
              <a:buNone/>
            </a:pPr>
            <a:r>
              <a:rPr lang="en-US" dirty="0" smtClean="0"/>
              <a:t>		</a:t>
            </a:r>
            <a:r>
              <a:rPr lang="en-US" dirty="0" err="1" smtClean="0"/>
              <a:t>cout</a:t>
            </a:r>
            <a:r>
              <a:rPr lang="en-US" dirty="0" smtClean="0"/>
              <a:t> &lt;&lt; "a is not less than 20;" &lt;&lt; </a:t>
            </a:r>
            <a:r>
              <a:rPr lang="en-US" dirty="0" err="1" smtClean="0"/>
              <a:t>endl</a:t>
            </a:r>
            <a:r>
              <a:rPr lang="en-US" dirty="0" smtClean="0"/>
              <a:t>; </a:t>
            </a:r>
          </a:p>
          <a:p>
            <a:pPr>
              <a:buNone/>
            </a:pPr>
            <a:r>
              <a:rPr lang="en-US" dirty="0" smtClean="0"/>
              <a:t>	} </a:t>
            </a:r>
          </a:p>
          <a:p>
            <a:pPr>
              <a:buNone/>
            </a:pPr>
            <a:r>
              <a:rPr lang="en-US" dirty="0" smtClean="0"/>
              <a:t>	</a:t>
            </a:r>
            <a:r>
              <a:rPr lang="en-US" dirty="0" err="1" smtClean="0"/>
              <a:t>cout</a:t>
            </a:r>
            <a:r>
              <a:rPr lang="en-US" dirty="0" smtClean="0"/>
              <a:t> &lt;&lt; "value of a is : " &lt;&lt; a &lt;&lt; </a:t>
            </a:r>
            <a:r>
              <a:rPr lang="en-US" dirty="0" err="1" smtClean="0"/>
              <a:t>endl</a:t>
            </a:r>
            <a:r>
              <a:rPr lang="en-US" dirty="0" smtClean="0"/>
              <a:t>; </a:t>
            </a:r>
          </a:p>
          <a:p>
            <a:pPr>
              <a:buNone/>
            </a:pPr>
            <a:r>
              <a:rPr lang="en-US" dirty="0" smtClean="0"/>
              <a:t>	return 0;</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dirty="0" smtClean="0"/>
              <a:t>While loop</a:t>
            </a:r>
            <a:endParaRPr lang="en-US" dirty="0"/>
          </a:p>
        </p:txBody>
      </p:sp>
      <p:sp>
        <p:nvSpPr>
          <p:cNvPr id="3" name="Content Placeholder 2"/>
          <p:cNvSpPr>
            <a:spLocks noGrp="1"/>
          </p:cNvSpPr>
          <p:nvPr>
            <p:ph idx="1"/>
          </p:nvPr>
        </p:nvSpPr>
        <p:spPr>
          <a:xfrm>
            <a:off x="457200" y="1447800"/>
            <a:ext cx="8229600" cy="4389120"/>
          </a:xfrm>
        </p:spPr>
        <p:txBody>
          <a:bodyPr/>
          <a:lstStyle/>
          <a:p>
            <a:r>
              <a:rPr lang="en-US" dirty="0" smtClean="0"/>
              <a:t>A </a:t>
            </a:r>
            <a:r>
              <a:rPr lang="en-US" b="1" i="1" dirty="0" smtClean="0">
                <a:solidFill>
                  <a:srgbClr val="FF0000"/>
                </a:solidFill>
              </a:rPr>
              <a:t>while</a:t>
            </a:r>
            <a:r>
              <a:rPr lang="en-US" dirty="0" smtClean="0"/>
              <a:t> loop statement repeatedly executes a target statement as long as a given condition is true.</a:t>
            </a:r>
          </a:p>
          <a:p>
            <a:endParaRPr lang="en-US" dirty="0" smtClean="0"/>
          </a:p>
          <a:p>
            <a:r>
              <a:rPr lang="en-US" dirty="0" smtClean="0"/>
              <a:t>while(condition)</a:t>
            </a:r>
          </a:p>
          <a:p>
            <a:r>
              <a:rPr lang="en-US" dirty="0" smtClean="0"/>
              <a:t> {</a:t>
            </a:r>
          </a:p>
          <a:p>
            <a:r>
              <a:rPr lang="en-US" dirty="0" smtClean="0"/>
              <a:t> statement(s); </a:t>
            </a:r>
          </a:p>
          <a:p>
            <a:r>
              <a:rPr lang="en-US"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389120"/>
          </a:xfrm>
        </p:spPr>
        <p:txBody>
          <a:bodyPr/>
          <a:lstStyle/>
          <a:p>
            <a:r>
              <a:rPr lang="en-US" dirty="0" smtClean="0"/>
              <a:t>Here, </a:t>
            </a:r>
            <a:r>
              <a:rPr lang="en-US" b="1" dirty="0" smtClean="0"/>
              <a:t>statement(s)</a:t>
            </a:r>
            <a:r>
              <a:rPr lang="en-US" dirty="0" smtClean="0"/>
              <a:t> may be a single statement or a block of statements. </a:t>
            </a:r>
          </a:p>
          <a:p>
            <a:endParaRPr lang="en-US" dirty="0" smtClean="0"/>
          </a:p>
          <a:p>
            <a:r>
              <a:rPr lang="en-US" dirty="0" smtClean="0"/>
              <a:t>The </a:t>
            </a:r>
            <a:r>
              <a:rPr lang="en-US" b="1" dirty="0" smtClean="0"/>
              <a:t>condition</a:t>
            </a:r>
            <a:r>
              <a:rPr lang="en-US" dirty="0" smtClean="0"/>
              <a:t> may be any expression, and true is any non-zero value. </a:t>
            </a:r>
          </a:p>
          <a:p>
            <a:endParaRPr lang="en-US" dirty="0" smtClean="0"/>
          </a:p>
          <a:p>
            <a:endParaRPr lang="en-US" dirty="0" smtClean="0"/>
          </a:p>
          <a:p>
            <a:r>
              <a:rPr lang="en-US" dirty="0" smtClean="0"/>
              <a:t>The loop iterates while the condition is true.</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lnSpcReduction="10000"/>
          </a:bodyPr>
          <a:lstStyle/>
          <a:p>
            <a:r>
              <a:rPr lang="en-US" dirty="0" smtClean="0"/>
              <a:t>#include &lt;</a:t>
            </a:r>
            <a:r>
              <a:rPr lang="en-US" dirty="0" err="1" smtClean="0"/>
              <a:t>iostream</a:t>
            </a:r>
            <a:r>
              <a:rPr lang="en-US" dirty="0" smtClean="0"/>
              <a:t>&gt; </a:t>
            </a:r>
          </a:p>
          <a:p>
            <a:r>
              <a:rPr lang="en-US" dirty="0" smtClean="0"/>
              <a:t>using namespace std; </a:t>
            </a:r>
          </a:p>
          <a:p>
            <a:r>
              <a:rPr lang="en-US" dirty="0" err="1" smtClean="0"/>
              <a:t>int</a:t>
            </a:r>
            <a:r>
              <a:rPr lang="en-US" dirty="0" smtClean="0"/>
              <a:t> main () </a:t>
            </a:r>
          </a:p>
          <a:p>
            <a:r>
              <a:rPr lang="en-US" dirty="0" smtClean="0"/>
              <a:t>{</a:t>
            </a:r>
          </a:p>
          <a:p>
            <a:r>
              <a:rPr lang="en-US" dirty="0" smtClean="0"/>
              <a:t> </a:t>
            </a:r>
            <a:r>
              <a:rPr lang="en-US" dirty="0" err="1" smtClean="0"/>
              <a:t>int</a:t>
            </a:r>
            <a:r>
              <a:rPr lang="en-US" dirty="0" smtClean="0"/>
              <a:t> a = 10; </a:t>
            </a:r>
          </a:p>
          <a:p>
            <a:r>
              <a:rPr lang="en-US" dirty="0" smtClean="0"/>
              <a:t>while( a &lt; 20 ) </a:t>
            </a:r>
          </a:p>
          <a:p>
            <a:r>
              <a:rPr lang="en-US" dirty="0" smtClean="0"/>
              <a:t>{</a:t>
            </a:r>
          </a:p>
          <a:p>
            <a:r>
              <a:rPr lang="en-US" dirty="0" smtClean="0"/>
              <a:t> </a:t>
            </a:r>
            <a:r>
              <a:rPr lang="en-US" dirty="0" err="1" smtClean="0"/>
              <a:t>cout</a:t>
            </a:r>
            <a:r>
              <a:rPr lang="en-US" dirty="0" smtClean="0"/>
              <a:t> &lt;&lt; "value of a: " &lt;&lt; a &lt;&lt; </a:t>
            </a:r>
            <a:r>
              <a:rPr lang="en-US" dirty="0" err="1" smtClean="0"/>
              <a:t>endl</a:t>
            </a:r>
            <a:r>
              <a:rPr lang="en-US" dirty="0" smtClean="0"/>
              <a:t>;</a:t>
            </a:r>
          </a:p>
          <a:p>
            <a:r>
              <a:rPr lang="en-US" dirty="0" smtClean="0"/>
              <a:t> a++; </a:t>
            </a:r>
          </a:p>
          <a:p>
            <a:r>
              <a:rPr lang="en-US" dirty="0" smtClean="0"/>
              <a:t>} </a:t>
            </a:r>
          </a:p>
          <a:p>
            <a:r>
              <a:rPr lang="en-US" dirty="0" smtClean="0"/>
              <a:t>return 0; </a:t>
            </a:r>
          </a:p>
          <a:p>
            <a:r>
              <a:rPr lang="en-US" dirty="0" smtClean="0"/>
              <a:t>}</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a:t>
            </a:r>
            <a:endParaRPr lang="en-US" dirty="0"/>
          </a:p>
        </p:txBody>
      </p:sp>
      <p:sp>
        <p:nvSpPr>
          <p:cNvPr id="3" name="Content Placeholder 2"/>
          <p:cNvSpPr>
            <a:spLocks noGrp="1"/>
          </p:cNvSpPr>
          <p:nvPr>
            <p:ph idx="1"/>
          </p:nvPr>
        </p:nvSpPr>
        <p:spPr/>
        <p:txBody>
          <a:bodyPr/>
          <a:lstStyle/>
          <a:p>
            <a:r>
              <a:rPr lang="en-US" dirty="0" smtClean="0"/>
              <a:t>Unlike </a:t>
            </a:r>
            <a:r>
              <a:rPr lang="en-US" b="1" dirty="0" smtClean="0"/>
              <a:t>for</a:t>
            </a:r>
            <a:r>
              <a:rPr lang="en-US" dirty="0" smtClean="0"/>
              <a:t> and </a:t>
            </a:r>
            <a:r>
              <a:rPr lang="en-US" b="1" dirty="0" smtClean="0"/>
              <a:t>while</a:t>
            </a:r>
            <a:r>
              <a:rPr lang="en-US" dirty="0" smtClean="0"/>
              <a:t> loops, which test the loop condition at the top of the loop, the </a:t>
            </a:r>
            <a:r>
              <a:rPr lang="en-US" b="1" dirty="0" smtClean="0"/>
              <a:t>do...while</a:t>
            </a:r>
            <a:r>
              <a:rPr lang="en-US" dirty="0" smtClean="0"/>
              <a:t> loop checks its condition at the bottom of the loop</a:t>
            </a:r>
          </a:p>
          <a:p>
            <a:endParaRPr lang="en-US" dirty="0" smtClean="0"/>
          </a:p>
          <a:p>
            <a:r>
              <a:rPr lang="en-US" dirty="0" smtClean="0"/>
              <a:t>A </a:t>
            </a:r>
            <a:r>
              <a:rPr lang="en-US" b="1" dirty="0" smtClean="0"/>
              <a:t>do...while</a:t>
            </a:r>
            <a:r>
              <a:rPr lang="en-US" dirty="0" smtClean="0"/>
              <a:t> loop is similar to a while loop, except that a do...while loop is guaranteed to execute at least one time.</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do </a:t>
            </a:r>
          </a:p>
          <a:p>
            <a:r>
              <a:rPr lang="en-US" dirty="0" smtClean="0"/>
              <a:t>{ </a:t>
            </a:r>
          </a:p>
          <a:p>
            <a:r>
              <a:rPr lang="en-US" dirty="0" smtClean="0"/>
              <a:t>statement(s); </a:t>
            </a:r>
          </a:p>
          <a:p>
            <a:r>
              <a:rPr lang="en-US" dirty="0" smtClean="0"/>
              <a:t>}</a:t>
            </a:r>
          </a:p>
          <a:p>
            <a:r>
              <a:rPr lang="en-US" dirty="0" smtClean="0"/>
              <a:t>while( condition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C++ Program</a:t>
            </a:r>
            <a:endParaRPr lang="en-US" dirty="0"/>
          </a:p>
        </p:txBody>
      </p:sp>
      <p:sp>
        <p:nvSpPr>
          <p:cNvPr id="3" name="Content Placeholder 2"/>
          <p:cNvSpPr>
            <a:spLocks noGrp="1"/>
          </p:cNvSpPr>
          <p:nvPr>
            <p:ph idx="1"/>
          </p:nvPr>
        </p:nvSpPr>
        <p:spPr/>
        <p:txBody>
          <a:bodyPr/>
          <a:lstStyle/>
          <a:p>
            <a:r>
              <a:rPr lang="en-US" dirty="0" smtClean="0"/>
              <a:t> # include &lt;</a:t>
            </a:r>
            <a:r>
              <a:rPr lang="en-US" dirty="0" err="1" smtClean="0"/>
              <a:t>iostream</a:t>
            </a:r>
            <a:r>
              <a:rPr lang="en-US" dirty="0" smtClean="0"/>
              <a:t>&gt;  // include header file</a:t>
            </a:r>
          </a:p>
          <a:p>
            <a:r>
              <a:rPr lang="en-US" dirty="0" smtClean="0"/>
              <a:t>using namespace std;</a:t>
            </a:r>
          </a:p>
          <a:p>
            <a:endParaRPr lang="en-US" dirty="0" smtClean="0"/>
          </a:p>
          <a:p>
            <a:r>
              <a:rPr lang="en-US" dirty="0" err="1" smtClean="0"/>
              <a:t>int</a:t>
            </a:r>
            <a:r>
              <a:rPr lang="en-US" dirty="0" smtClean="0"/>
              <a:t> main()</a:t>
            </a:r>
          </a:p>
          <a:p>
            <a:r>
              <a:rPr lang="en-US" dirty="0" smtClean="0"/>
              <a:t>{</a:t>
            </a:r>
          </a:p>
          <a:p>
            <a:r>
              <a:rPr lang="en-US" dirty="0" err="1" smtClean="0"/>
              <a:t>cout</a:t>
            </a:r>
            <a:r>
              <a:rPr lang="en-US" dirty="0" smtClean="0"/>
              <a:t>&lt;&lt;“Hello World.\n”;</a:t>
            </a:r>
          </a:p>
          <a:p>
            <a:r>
              <a:rPr lang="en-US" dirty="0" smtClean="0"/>
              <a:t>Return 0;</a:t>
            </a:r>
          </a:p>
          <a:p>
            <a:r>
              <a:rPr lang="en-US" dirty="0" smtClean="0"/>
              <a: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lnSpcReduction="10000"/>
          </a:bodyPr>
          <a:lstStyle/>
          <a:p>
            <a:r>
              <a:rPr lang="en-US" dirty="0" smtClean="0"/>
              <a:t>#include &lt;</a:t>
            </a:r>
            <a:r>
              <a:rPr lang="en-US" dirty="0" err="1" smtClean="0"/>
              <a:t>iostream</a:t>
            </a:r>
            <a:r>
              <a:rPr lang="en-US" dirty="0" smtClean="0"/>
              <a:t>&gt; </a:t>
            </a:r>
          </a:p>
          <a:p>
            <a:r>
              <a:rPr lang="en-US" dirty="0" smtClean="0"/>
              <a:t>using namespace std; </a:t>
            </a:r>
          </a:p>
          <a:p>
            <a:r>
              <a:rPr lang="en-US" dirty="0" err="1" smtClean="0"/>
              <a:t>int</a:t>
            </a:r>
            <a:r>
              <a:rPr lang="en-US" dirty="0" smtClean="0"/>
              <a:t> main () </a:t>
            </a:r>
          </a:p>
          <a:p>
            <a:r>
              <a:rPr lang="en-US" dirty="0" smtClean="0"/>
              <a:t>{ </a:t>
            </a:r>
          </a:p>
          <a:p>
            <a:r>
              <a:rPr lang="en-US" dirty="0" err="1" smtClean="0"/>
              <a:t>int</a:t>
            </a:r>
            <a:r>
              <a:rPr lang="en-US" dirty="0" smtClean="0"/>
              <a:t> a = 10; </a:t>
            </a:r>
          </a:p>
          <a:p>
            <a:r>
              <a:rPr lang="en-US" dirty="0" smtClean="0"/>
              <a:t>do </a:t>
            </a:r>
          </a:p>
          <a:p>
            <a:r>
              <a:rPr lang="en-US" dirty="0" smtClean="0"/>
              <a:t>{ </a:t>
            </a:r>
          </a:p>
          <a:p>
            <a:r>
              <a:rPr lang="en-US" dirty="0" err="1" smtClean="0"/>
              <a:t>cout</a:t>
            </a:r>
            <a:r>
              <a:rPr lang="en-US" dirty="0" smtClean="0"/>
              <a:t> &lt;&lt; "value of a: " &lt;&lt; a &lt;&lt; </a:t>
            </a:r>
            <a:r>
              <a:rPr lang="en-US" dirty="0" err="1" smtClean="0"/>
              <a:t>endl</a:t>
            </a:r>
            <a:r>
              <a:rPr lang="en-US" dirty="0" smtClean="0"/>
              <a:t>; </a:t>
            </a:r>
          </a:p>
          <a:p>
            <a:r>
              <a:rPr lang="en-US" dirty="0" smtClean="0"/>
              <a:t>a = a + 1; </a:t>
            </a:r>
          </a:p>
          <a:p>
            <a:r>
              <a:rPr lang="en-US" dirty="0" smtClean="0"/>
              <a:t>}</a:t>
            </a:r>
          </a:p>
          <a:p>
            <a:r>
              <a:rPr lang="en-US" dirty="0" smtClean="0"/>
              <a:t>while( a &lt; 20 ); </a:t>
            </a:r>
          </a:p>
          <a:p>
            <a:r>
              <a:rPr lang="en-US" dirty="0" smtClean="0"/>
              <a:t>return 0; }</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For loop</a:t>
            </a:r>
            <a:endParaRPr lang="en-US" dirty="0"/>
          </a:p>
        </p:txBody>
      </p:sp>
      <p:sp>
        <p:nvSpPr>
          <p:cNvPr id="3" name="Content Placeholder 2"/>
          <p:cNvSpPr>
            <a:spLocks noGrp="1"/>
          </p:cNvSpPr>
          <p:nvPr>
            <p:ph idx="1"/>
          </p:nvPr>
        </p:nvSpPr>
        <p:spPr>
          <a:xfrm>
            <a:off x="381000" y="1371600"/>
            <a:ext cx="8229600" cy="4389120"/>
          </a:xfrm>
        </p:spPr>
        <p:txBody>
          <a:bodyPr/>
          <a:lstStyle/>
          <a:p>
            <a:r>
              <a:rPr lang="en-US" dirty="0" smtClean="0"/>
              <a:t>A </a:t>
            </a:r>
            <a:r>
              <a:rPr lang="en-US" b="1" dirty="0" smtClean="0"/>
              <a:t>for</a:t>
            </a:r>
            <a:r>
              <a:rPr lang="en-US" dirty="0" smtClean="0"/>
              <a:t> loop is a repetition control structure that allows you to efficiently write a loop that needs to execute a specific number of times.</a:t>
            </a:r>
          </a:p>
          <a:p>
            <a:endParaRPr lang="en-US" dirty="0" smtClean="0"/>
          </a:p>
          <a:p>
            <a:endParaRPr lang="en-US" dirty="0" smtClean="0"/>
          </a:p>
          <a:p>
            <a:r>
              <a:rPr lang="en-US" dirty="0" smtClean="0"/>
              <a:t>for ( init; condition; increment ) </a:t>
            </a:r>
          </a:p>
          <a:p>
            <a:r>
              <a:rPr lang="en-US" dirty="0" smtClean="0"/>
              <a:t>{</a:t>
            </a:r>
          </a:p>
          <a:p>
            <a:r>
              <a:rPr lang="en-US" dirty="0" smtClean="0"/>
              <a:t> statement(s);</a:t>
            </a:r>
          </a:p>
          <a:p>
            <a:r>
              <a:rPr lang="en-US" dirty="0" smtClean="0"/>
              <a:t> }</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smtClean="0"/>
              <a:t>#include &lt;</a:t>
            </a:r>
            <a:r>
              <a:rPr lang="en-US" dirty="0" err="1" smtClean="0"/>
              <a:t>iostream</a:t>
            </a:r>
            <a:r>
              <a:rPr lang="en-US" dirty="0" smtClean="0"/>
              <a:t>&gt; </a:t>
            </a:r>
          </a:p>
          <a:p>
            <a:r>
              <a:rPr lang="en-US" dirty="0" smtClean="0"/>
              <a:t>using namespace std;</a:t>
            </a:r>
          </a:p>
          <a:p>
            <a:r>
              <a:rPr lang="en-US" dirty="0" smtClean="0"/>
              <a:t> </a:t>
            </a:r>
            <a:r>
              <a:rPr lang="en-US" dirty="0" err="1" smtClean="0"/>
              <a:t>int</a:t>
            </a:r>
            <a:r>
              <a:rPr lang="en-US" dirty="0" smtClean="0"/>
              <a:t> main ()</a:t>
            </a:r>
          </a:p>
          <a:p>
            <a:r>
              <a:rPr lang="en-US" dirty="0" smtClean="0"/>
              <a:t> {</a:t>
            </a:r>
          </a:p>
          <a:p>
            <a:r>
              <a:rPr lang="en-US" dirty="0" smtClean="0"/>
              <a:t>for( </a:t>
            </a:r>
            <a:r>
              <a:rPr lang="en-US" dirty="0" err="1" smtClean="0"/>
              <a:t>int</a:t>
            </a:r>
            <a:r>
              <a:rPr lang="en-US" dirty="0" smtClean="0"/>
              <a:t> a = 10; a &lt; 20; a = a + 1 ) </a:t>
            </a:r>
          </a:p>
          <a:p>
            <a:r>
              <a:rPr lang="en-US" dirty="0" smtClean="0"/>
              <a:t>{ </a:t>
            </a:r>
          </a:p>
          <a:p>
            <a:r>
              <a:rPr lang="en-US" dirty="0" err="1" smtClean="0"/>
              <a:t>cout</a:t>
            </a:r>
            <a:r>
              <a:rPr lang="en-US" dirty="0" smtClean="0"/>
              <a:t> &lt;&lt; "value of a: " &lt;&lt; a &lt;&lt; </a:t>
            </a:r>
            <a:r>
              <a:rPr lang="en-US" dirty="0" err="1" smtClean="0"/>
              <a:t>endl</a:t>
            </a:r>
            <a:r>
              <a:rPr lang="en-US" dirty="0" smtClean="0"/>
              <a:t>; </a:t>
            </a:r>
          </a:p>
          <a:p>
            <a:r>
              <a:rPr lang="en-US" dirty="0" smtClean="0"/>
              <a:t>} </a:t>
            </a:r>
          </a:p>
          <a:p>
            <a:r>
              <a:rPr lang="en-US" dirty="0" smtClean="0"/>
              <a:t>return 0; </a:t>
            </a:r>
          </a:p>
          <a:p>
            <a:r>
              <a:rPr lang="en-US" dirty="0" smtClean="0"/>
              <a:t>}</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smtClean="0"/>
              <a:t>A </a:t>
            </a:r>
            <a:r>
              <a:rPr lang="en-US" b="1" dirty="0" smtClean="0"/>
              <a:t>switch</a:t>
            </a:r>
            <a:r>
              <a:rPr lang="en-US" dirty="0" smtClean="0"/>
              <a:t> statement allows a variable to be tested for equality against a list of values. Each value is called a case, and the variable being switched on is checked for each case.</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a:bodyPr>
          <a:lstStyle/>
          <a:p>
            <a:r>
              <a:rPr lang="en-US" dirty="0" smtClean="0"/>
              <a:t>switch (2)</a:t>
            </a:r>
          </a:p>
          <a:p>
            <a:r>
              <a:rPr lang="en-US" dirty="0" smtClean="0"/>
              <a:t>{</a:t>
            </a:r>
          </a:p>
          <a:p>
            <a:r>
              <a:rPr lang="en-US" dirty="0" smtClean="0"/>
              <a:t>   case 1: // Does not match -- skipped</a:t>
            </a:r>
          </a:p>
          <a:p>
            <a:r>
              <a:rPr lang="en-US" dirty="0" smtClean="0"/>
              <a:t>       </a:t>
            </a:r>
            <a:r>
              <a:rPr lang="en-US" dirty="0" err="1" smtClean="0"/>
              <a:t>cout</a:t>
            </a:r>
            <a:r>
              <a:rPr lang="en-US" dirty="0" smtClean="0"/>
              <a:t> &lt;&lt; 1 &lt;&lt; </a:t>
            </a:r>
            <a:r>
              <a:rPr lang="en-US" dirty="0" err="1" smtClean="0"/>
              <a:t>endl</a:t>
            </a:r>
            <a:r>
              <a:rPr lang="en-US" dirty="0" smtClean="0"/>
              <a:t>;</a:t>
            </a:r>
          </a:p>
          <a:p>
            <a:r>
              <a:rPr lang="en-US" dirty="0" smtClean="0"/>
              <a:t>   case 2: // Match!  Execution begins at the next statement</a:t>
            </a:r>
          </a:p>
          <a:p>
            <a:r>
              <a:rPr lang="en-US" dirty="0" smtClean="0"/>
              <a:t>       </a:t>
            </a:r>
            <a:r>
              <a:rPr lang="en-US" dirty="0" err="1" smtClean="0"/>
              <a:t>cout</a:t>
            </a:r>
            <a:r>
              <a:rPr lang="en-US" dirty="0" smtClean="0"/>
              <a:t> &lt;&lt; 2 &lt;&lt; </a:t>
            </a:r>
            <a:r>
              <a:rPr lang="en-US" dirty="0" err="1" smtClean="0"/>
              <a:t>endl</a:t>
            </a:r>
            <a:r>
              <a:rPr lang="en-US" dirty="0" smtClean="0"/>
              <a:t>; // Execution begins here</a:t>
            </a:r>
          </a:p>
          <a:p>
            <a:r>
              <a:rPr lang="en-US" dirty="0" smtClean="0"/>
              <a:t>   case 3:</a:t>
            </a:r>
          </a:p>
          <a:p>
            <a:r>
              <a:rPr lang="en-US" dirty="0" smtClean="0"/>
              <a:t>       </a:t>
            </a:r>
            <a:r>
              <a:rPr lang="en-US" dirty="0" err="1" smtClean="0"/>
              <a:t>cout</a:t>
            </a:r>
            <a:r>
              <a:rPr lang="en-US" dirty="0" smtClean="0"/>
              <a:t> &lt;&lt; 3 &lt;&lt; </a:t>
            </a:r>
            <a:r>
              <a:rPr lang="en-US" dirty="0" err="1" smtClean="0"/>
              <a:t>endl</a:t>
            </a:r>
            <a:r>
              <a:rPr lang="en-US" dirty="0" smtClean="0"/>
              <a:t>; // This is also executed</a:t>
            </a:r>
          </a:p>
          <a:p>
            <a:r>
              <a:rPr lang="en-US" dirty="0" smtClean="0"/>
              <a:t>   case 4:</a:t>
            </a:r>
          </a:p>
          <a:p>
            <a:r>
              <a:rPr lang="en-US" dirty="0" smtClean="0"/>
              <a:t>       </a:t>
            </a:r>
            <a:r>
              <a:rPr lang="en-US" dirty="0" err="1" smtClean="0"/>
              <a:t>cout</a:t>
            </a:r>
            <a:r>
              <a:rPr lang="en-US" dirty="0" smtClean="0"/>
              <a:t> &lt;&lt; 4 &lt;&lt; </a:t>
            </a:r>
            <a:r>
              <a:rPr lang="en-US" dirty="0" err="1" smtClean="0"/>
              <a:t>endl</a:t>
            </a:r>
            <a:r>
              <a:rPr lang="en-US" dirty="0" smtClean="0"/>
              <a:t>; // This is also executed</a:t>
            </a:r>
          </a:p>
          <a:p>
            <a:r>
              <a:rPr lang="en-US" dirty="0" smtClean="0"/>
              <a:t>   default:</a:t>
            </a:r>
          </a:p>
          <a:p>
            <a:r>
              <a:rPr lang="en-US" dirty="0" smtClean="0"/>
              <a:t>       </a:t>
            </a:r>
            <a:r>
              <a:rPr lang="en-US" dirty="0" err="1" smtClean="0"/>
              <a:t>cout</a:t>
            </a:r>
            <a:r>
              <a:rPr lang="en-US" dirty="0" smtClean="0"/>
              <a:t> &lt;&lt; 5 &lt;&lt; </a:t>
            </a:r>
            <a:r>
              <a:rPr lang="en-US" dirty="0" err="1" smtClean="0"/>
              <a:t>endl</a:t>
            </a:r>
            <a:r>
              <a:rPr lang="en-US" dirty="0" smtClean="0"/>
              <a:t>; // This is also executed</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lnSpcReduction="10000"/>
          </a:bodyPr>
          <a:lstStyle/>
          <a:p>
            <a:r>
              <a:rPr lang="en-US" dirty="0" smtClean="0"/>
              <a:t>The </a:t>
            </a:r>
            <a:r>
              <a:rPr lang="en-US" b="1" dirty="0" smtClean="0"/>
              <a:t>expression</a:t>
            </a:r>
            <a:r>
              <a:rPr lang="en-US" dirty="0" smtClean="0"/>
              <a:t> used in a </a:t>
            </a:r>
            <a:r>
              <a:rPr lang="en-US" b="1" dirty="0" smtClean="0"/>
              <a:t>switch</a:t>
            </a:r>
            <a:r>
              <a:rPr lang="en-US" dirty="0" smtClean="0"/>
              <a:t> statement must have an integral or enumerated type</a:t>
            </a:r>
          </a:p>
          <a:p>
            <a:endParaRPr lang="en-US" dirty="0" smtClean="0"/>
          </a:p>
          <a:p>
            <a:r>
              <a:rPr lang="en-US" dirty="0" smtClean="0"/>
              <a:t>You can have any number of case statements within a switch. Each case is followed by the value to be compared to and a colon.</a:t>
            </a:r>
          </a:p>
          <a:p>
            <a:endParaRPr lang="en-US" dirty="0" smtClean="0"/>
          </a:p>
          <a:p>
            <a:r>
              <a:rPr lang="en-US" dirty="0" smtClean="0"/>
              <a:t>The </a:t>
            </a:r>
            <a:r>
              <a:rPr lang="en-US" b="1" dirty="0" smtClean="0"/>
              <a:t>constant-expression</a:t>
            </a:r>
            <a:r>
              <a:rPr lang="en-US" dirty="0" smtClean="0"/>
              <a:t> for a case must be the same data type as the variable in the switch, and it must be a constant or a literal.</a:t>
            </a:r>
          </a:p>
          <a:p>
            <a:endParaRPr lang="en-US" dirty="0" smtClean="0"/>
          </a:p>
          <a:p>
            <a:r>
              <a:rPr lang="en-US" dirty="0" smtClean="0"/>
              <a:t>When the variable being switched on is equal to a case, the statements following that case will execute until a </a:t>
            </a:r>
            <a:r>
              <a:rPr lang="en-US" b="1" dirty="0" smtClean="0"/>
              <a:t>break</a:t>
            </a:r>
            <a:r>
              <a:rPr lang="en-US" dirty="0" smtClean="0"/>
              <a:t> statement is reached.</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smtClean="0"/>
              <a:t>Not every case needs to contain a break. If no break appears, the flow of control will </a:t>
            </a:r>
            <a:r>
              <a:rPr lang="en-US" i="1" dirty="0" smtClean="0"/>
              <a:t>fall through</a:t>
            </a:r>
            <a:r>
              <a:rPr lang="en-US" dirty="0" smtClean="0"/>
              <a:t> to subsequent cases until a break is reached.</a:t>
            </a:r>
          </a:p>
          <a:p>
            <a:endParaRPr lang="en-US" dirty="0" smtClean="0"/>
          </a:p>
          <a:p>
            <a:r>
              <a:rPr lang="en-US" dirty="0" smtClean="0"/>
              <a:t>A </a:t>
            </a:r>
            <a:r>
              <a:rPr lang="en-US" b="1" dirty="0" smtClean="0"/>
              <a:t>switch</a:t>
            </a:r>
            <a:r>
              <a:rPr lang="en-US" dirty="0" smtClean="0"/>
              <a:t> statement can have an optional </a:t>
            </a:r>
            <a:r>
              <a:rPr lang="en-US" b="1" dirty="0" smtClean="0"/>
              <a:t>default</a:t>
            </a:r>
            <a:r>
              <a:rPr lang="en-US" dirty="0" smtClean="0"/>
              <a:t> case, which must appear at the end of the switch. The default case can be used for performing a task when none of the cases is true. No break is needed in the default case.</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70000" lnSpcReduction="20000"/>
          </a:bodyPr>
          <a:lstStyle/>
          <a:p>
            <a:r>
              <a:rPr lang="en-US" dirty="0" smtClean="0"/>
              <a:t>#include &lt;</a:t>
            </a:r>
            <a:r>
              <a:rPr lang="en-US" dirty="0" err="1" smtClean="0"/>
              <a:t>iostream</a:t>
            </a:r>
            <a:r>
              <a:rPr lang="en-US" dirty="0" smtClean="0"/>
              <a:t>&gt;</a:t>
            </a:r>
          </a:p>
          <a:p>
            <a:r>
              <a:rPr lang="en-US" dirty="0" smtClean="0"/>
              <a:t> using namespace std; </a:t>
            </a:r>
          </a:p>
          <a:p>
            <a:r>
              <a:rPr lang="en-US" dirty="0" err="1" smtClean="0"/>
              <a:t>int</a:t>
            </a:r>
            <a:r>
              <a:rPr lang="en-US" dirty="0" smtClean="0"/>
              <a:t> main ()</a:t>
            </a:r>
          </a:p>
          <a:p>
            <a:r>
              <a:rPr lang="en-US" dirty="0" smtClean="0"/>
              <a:t> {</a:t>
            </a:r>
          </a:p>
          <a:p>
            <a:r>
              <a:rPr lang="en-US" dirty="0" smtClean="0"/>
              <a:t> char grade = 'D'; </a:t>
            </a:r>
          </a:p>
          <a:p>
            <a:r>
              <a:rPr lang="en-US" dirty="0" smtClean="0"/>
              <a:t>switch(grade) </a:t>
            </a:r>
          </a:p>
          <a:p>
            <a:r>
              <a:rPr lang="en-US" dirty="0" smtClean="0"/>
              <a:t>{</a:t>
            </a:r>
          </a:p>
          <a:p>
            <a:r>
              <a:rPr lang="en-US" dirty="0" smtClean="0"/>
              <a:t> case 'A' :</a:t>
            </a:r>
          </a:p>
          <a:p>
            <a:r>
              <a:rPr lang="en-US" dirty="0" smtClean="0"/>
              <a:t> </a:t>
            </a:r>
            <a:r>
              <a:rPr lang="en-US" dirty="0" err="1" smtClean="0"/>
              <a:t>cout</a:t>
            </a:r>
            <a:r>
              <a:rPr lang="en-US" dirty="0" smtClean="0"/>
              <a:t> &lt;&lt; "Excellent!" &lt;&lt; </a:t>
            </a:r>
            <a:r>
              <a:rPr lang="en-US" dirty="0" err="1" smtClean="0"/>
              <a:t>endl</a:t>
            </a:r>
            <a:r>
              <a:rPr lang="en-US" dirty="0" smtClean="0"/>
              <a:t>; </a:t>
            </a:r>
          </a:p>
          <a:p>
            <a:r>
              <a:rPr lang="en-US" dirty="0" smtClean="0"/>
              <a:t>break; </a:t>
            </a:r>
          </a:p>
          <a:p>
            <a:r>
              <a:rPr lang="en-US" dirty="0" smtClean="0"/>
              <a:t>case 'B' : </a:t>
            </a:r>
          </a:p>
          <a:p>
            <a:r>
              <a:rPr lang="en-US" dirty="0" smtClean="0"/>
              <a:t>case 'C' : </a:t>
            </a:r>
          </a:p>
          <a:p>
            <a:r>
              <a:rPr lang="en-US" dirty="0" err="1" smtClean="0"/>
              <a:t>cout</a:t>
            </a:r>
            <a:r>
              <a:rPr lang="en-US" dirty="0" smtClean="0"/>
              <a:t> &lt;&lt; "Well done" &lt;&lt; </a:t>
            </a:r>
            <a:r>
              <a:rPr lang="en-US" dirty="0" err="1" smtClean="0"/>
              <a:t>endl</a:t>
            </a:r>
            <a:r>
              <a:rPr lang="en-US" dirty="0" smtClean="0"/>
              <a:t>; </a:t>
            </a:r>
          </a:p>
          <a:p>
            <a:r>
              <a:rPr lang="en-US" dirty="0" smtClean="0"/>
              <a:t>break; </a:t>
            </a:r>
          </a:p>
          <a:p>
            <a:r>
              <a:rPr lang="en-US" dirty="0" smtClean="0"/>
              <a:t>case 'D' : </a:t>
            </a:r>
            <a:r>
              <a:rPr lang="en-US" dirty="0" err="1" smtClean="0"/>
              <a:t>cout</a:t>
            </a:r>
            <a:r>
              <a:rPr lang="en-US" dirty="0" smtClean="0"/>
              <a:t> &lt;&lt; "You passed" &lt;&lt; </a:t>
            </a:r>
            <a:r>
              <a:rPr lang="en-US" dirty="0" err="1" smtClean="0"/>
              <a:t>endl</a:t>
            </a:r>
            <a:r>
              <a:rPr lang="en-US" dirty="0" smtClean="0"/>
              <a:t>; </a:t>
            </a:r>
          </a:p>
          <a:p>
            <a:r>
              <a:rPr lang="en-US" dirty="0" smtClean="0"/>
              <a:t>break; </a:t>
            </a:r>
          </a:p>
          <a:p>
            <a:r>
              <a:rPr lang="en-US" dirty="0" smtClean="0"/>
              <a:t>case 'F' : </a:t>
            </a:r>
            <a:r>
              <a:rPr lang="en-US" dirty="0" err="1" smtClean="0"/>
              <a:t>cout</a:t>
            </a:r>
            <a:r>
              <a:rPr lang="en-US" dirty="0" smtClean="0"/>
              <a:t> &lt;&lt; "Better try again" &lt;&lt; </a:t>
            </a:r>
            <a:r>
              <a:rPr lang="en-US" dirty="0" err="1" smtClean="0"/>
              <a:t>endl</a:t>
            </a:r>
            <a:r>
              <a:rPr lang="en-US" dirty="0" smtClean="0"/>
              <a:t>; </a:t>
            </a:r>
          </a:p>
          <a:p>
            <a:r>
              <a:rPr lang="en-US" dirty="0" smtClean="0"/>
              <a:t>break; </a:t>
            </a:r>
          </a:p>
          <a:p>
            <a:r>
              <a:rPr lang="en-US" dirty="0" smtClean="0"/>
              <a:t>default : </a:t>
            </a:r>
            <a:r>
              <a:rPr lang="en-US" dirty="0" err="1" smtClean="0"/>
              <a:t>cout</a:t>
            </a:r>
            <a:r>
              <a:rPr lang="en-US" dirty="0" smtClean="0"/>
              <a:t> &lt;&lt; "Invalid grade" &lt;&lt; </a:t>
            </a:r>
            <a:r>
              <a:rPr lang="en-US" dirty="0" err="1" smtClean="0"/>
              <a:t>endl</a:t>
            </a:r>
            <a:r>
              <a:rPr lang="en-US" dirty="0" smtClean="0"/>
              <a:t>; </a:t>
            </a:r>
          </a:p>
          <a:p>
            <a:r>
              <a:rPr lang="en-US" dirty="0" smtClean="0"/>
              <a:t>} </a:t>
            </a:r>
          </a:p>
          <a:p>
            <a:r>
              <a:rPr lang="en-US" dirty="0" err="1" smtClean="0"/>
              <a:t>cout</a:t>
            </a:r>
            <a:r>
              <a:rPr lang="en-US" dirty="0" smtClean="0"/>
              <a:t> &lt;&lt; "Your grade is " &lt;&lt; grade &lt;&lt; </a:t>
            </a:r>
            <a:r>
              <a:rPr lang="en-US" dirty="0" err="1" smtClean="0"/>
              <a:t>endl</a:t>
            </a:r>
            <a:r>
              <a:rPr lang="en-US" dirty="0" smtClean="0"/>
              <a:t>; return 0; }</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The continue statement provides a convenient way to jump back to the top of a loop earlier than normal, which can be used to bypass the remainder of the loop for an iteration. Here’s an example of using continue:</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lnSpcReduction="10000"/>
          </a:bodyPr>
          <a:lstStyle/>
          <a:p>
            <a:r>
              <a:rPr lang="en-US" i="1" dirty="0" smtClean="0"/>
              <a:t>#include &lt;</a:t>
            </a:r>
            <a:r>
              <a:rPr lang="en-US" i="1" dirty="0" err="1" smtClean="0"/>
              <a:t>iostream</a:t>
            </a:r>
            <a:r>
              <a:rPr lang="en-US" i="1" dirty="0" smtClean="0"/>
              <a:t>&gt;</a:t>
            </a:r>
            <a:r>
              <a:rPr lang="en-US" dirty="0" smtClean="0"/>
              <a:t> </a:t>
            </a:r>
          </a:p>
          <a:p>
            <a:r>
              <a:rPr lang="en-US" i="1" dirty="0" smtClean="0"/>
              <a:t>using</a:t>
            </a:r>
            <a:r>
              <a:rPr lang="en-US" dirty="0" smtClean="0"/>
              <a:t> </a:t>
            </a:r>
            <a:r>
              <a:rPr lang="en-US" i="1" dirty="0" smtClean="0"/>
              <a:t>namespace</a:t>
            </a:r>
            <a:r>
              <a:rPr lang="en-US" dirty="0" smtClean="0"/>
              <a:t> std;</a:t>
            </a:r>
          </a:p>
          <a:p>
            <a:r>
              <a:rPr lang="en-US" dirty="0" smtClean="0"/>
              <a:t> </a:t>
            </a:r>
            <a:r>
              <a:rPr lang="en-US" i="1" dirty="0" err="1" smtClean="0"/>
              <a:t>int</a:t>
            </a:r>
            <a:r>
              <a:rPr lang="en-US" dirty="0" smtClean="0"/>
              <a:t> main ()</a:t>
            </a:r>
          </a:p>
          <a:p>
            <a:r>
              <a:rPr lang="en-US" dirty="0" smtClean="0"/>
              <a:t> {</a:t>
            </a:r>
          </a:p>
          <a:p>
            <a:r>
              <a:rPr lang="en-US" dirty="0" smtClean="0"/>
              <a:t> </a:t>
            </a:r>
            <a:r>
              <a:rPr lang="en-US" i="1" dirty="0" smtClean="0"/>
              <a:t>for</a:t>
            </a:r>
            <a:r>
              <a:rPr lang="en-US" dirty="0" smtClean="0"/>
              <a:t> (</a:t>
            </a:r>
            <a:r>
              <a:rPr lang="en-US" i="1" dirty="0" err="1" smtClean="0"/>
              <a:t>int</a:t>
            </a:r>
            <a:r>
              <a:rPr lang="en-US" dirty="0" smtClean="0"/>
              <a:t> n=10; n&gt;0; n--)</a:t>
            </a:r>
          </a:p>
          <a:p>
            <a:r>
              <a:rPr lang="en-US" dirty="0" smtClean="0"/>
              <a:t> {</a:t>
            </a:r>
          </a:p>
          <a:p>
            <a:r>
              <a:rPr lang="en-US" dirty="0" smtClean="0"/>
              <a:t> </a:t>
            </a:r>
            <a:r>
              <a:rPr lang="en-US" i="1" dirty="0" smtClean="0"/>
              <a:t>if</a:t>
            </a:r>
            <a:r>
              <a:rPr lang="en-US" dirty="0" smtClean="0"/>
              <a:t> (n==5) </a:t>
            </a:r>
          </a:p>
          <a:p>
            <a:r>
              <a:rPr lang="en-US" i="1" dirty="0" smtClean="0"/>
              <a:t>continue</a:t>
            </a:r>
            <a:r>
              <a:rPr lang="en-US" dirty="0" smtClean="0"/>
              <a:t>; </a:t>
            </a:r>
          </a:p>
          <a:p>
            <a:r>
              <a:rPr lang="en-US" dirty="0" err="1" smtClean="0"/>
              <a:t>cout</a:t>
            </a:r>
            <a:r>
              <a:rPr lang="en-US" dirty="0" smtClean="0"/>
              <a:t> &lt;&lt; n &lt;&lt; ", "; </a:t>
            </a:r>
          </a:p>
          <a:p>
            <a:r>
              <a:rPr lang="en-US" dirty="0" smtClean="0"/>
              <a:t>} </a:t>
            </a:r>
          </a:p>
          <a:p>
            <a:r>
              <a:rPr lang="en-US" dirty="0" err="1" smtClean="0"/>
              <a:t>cout</a:t>
            </a:r>
            <a:r>
              <a:rPr lang="en-US" dirty="0" smtClean="0"/>
              <a:t> &lt;&lt; "liftoff!\n"; </a:t>
            </a:r>
          </a:p>
          <a:p>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smtClean="0"/>
              <a:t>Every C++ program must have a main().</a:t>
            </a:r>
          </a:p>
          <a:p>
            <a:r>
              <a:rPr lang="en-US" dirty="0" smtClean="0"/>
              <a:t>Like </a:t>
            </a:r>
            <a:r>
              <a:rPr lang="en-US" dirty="0" err="1" smtClean="0"/>
              <a:t>C,the</a:t>
            </a:r>
            <a:r>
              <a:rPr lang="en-US" dirty="0" smtClean="0"/>
              <a:t> C++ statements must terminate with semi-colons;</a:t>
            </a:r>
          </a:p>
          <a:p>
            <a:endParaRPr lang="en-US" dirty="0" smtClean="0"/>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Comma Operator</a:t>
            </a: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The purpose of comma operator is to string together several expressions.</a:t>
            </a:r>
          </a:p>
          <a:p>
            <a:endParaRPr lang="en-US" dirty="0" smtClean="0"/>
          </a:p>
          <a:p>
            <a:r>
              <a:rPr lang="en-US" dirty="0" err="1" smtClean="0"/>
              <a:t>var</a:t>
            </a:r>
            <a:r>
              <a:rPr lang="en-US" dirty="0" smtClean="0"/>
              <a:t> = (count=19, </a:t>
            </a:r>
            <a:r>
              <a:rPr lang="en-US" dirty="0" err="1" smtClean="0"/>
              <a:t>incr</a:t>
            </a:r>
            <a:r>
              <a:rPr lang="en-US" dirty="0" smtClean="0"/>
              <a:t>=10, count+1);</a:t>
            </a:r>
          </a:p>
          <a:p>
            <a:endParaRPr lang="en-US" dirty="0" smtClean="0"/>
          </a:p>
          <a:p>
            <a:r>
              <a:rPr lang="en-US" dirty="0" smtClean="0"/>
              <a:t>Here first assigns count the value 19, assigns </a:t>
            </a:r>
            <a:r>
              <a:rPr lang="en-US" dirty="0" err="1" smtClean="0"/>
              <a:t>incr</a:t>
            </a:r>
            <a:r>
              <a:rPr lang="en-US" dirty="0" smtClean="0"/>
              <a:t> the value 10, then adds 1 to count, and finally, assigns </a:t>
            </a:r>
            <a:r>
              <a:rPr lang="en-US" dirty="0" err="1" smtClean="0"/>
              <a:t>var</a:t>
            </a:r>
            <a:r>
              <a:rPr lang="en-US" dirty="0" smtClean="0"/>
              <a:t> the value of the rightmost expression, count+1, which is 20. </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US" dirty="0" smtClean="0"/>
              <a:t>#include &lt;</a:t>
            </a:r>
            <a:r>
              <a:rPr lang="en-US" dirty="0" err="1" smtClean="0"/>
              <a:t>iostream</a:t>
            </a:r>
            <a:r>
              <a:rPr lang="en-US" dirty="0" smtClean="0"/>
              <a:t>&gt; </a:t>
            </a:r>
          </a:p>
          <a:p>
            <a:r>
              <a:rPr lang="en-US" dirty="0" smtClean="0"/>
              <a:t>using namespace std;</a:t>
            </a:r>
          </a:p>
          <a:p>
            <a:r>
              <a:rPr lang="en-US" dirty="0" smtClean="0"/>
              <a:t> </a:t>
            </a:r>
            <a:r>
              <a:rPr lang="en-US" dirty="0" err="1" smtClean="0"/>
              <a:t>int</a:t>
            </a:r>
            <a:r>
              <a:rPr lang="en-US" dirty="0" smtClean="0"/>
              <a:t> main() </a:t>
            </a:r>
          </a:p>
          <a:p>
            <a:r>
              <a:rPr lang="en-US" dirty="0" smtClean="0"/>
              <a:t>{</a:t>
            </a:r>
          </a:p>
          <a:p>
            <a:r>
              <a:rPr lang="en-US" dirty="0" smtClean="0"/>
              <a:t> </a:t>
            </a:r>
            <a:r>
              <a:rPr lang="en-US" dirty="0" err="1" smtClean="0"/>
              <a:t>int</a:t>
            </a:r>
            <a:r>
              <a:rPr lang="en-US" dirty="0" smtClean="0"/>
              <a:t> </a:t>
            </a:r>
            <a:r>
              <a:rPr lang="en-US" dirty="0" err="1" smtClean="0"/>
              <a:t>i</a:t>
            </a:r>
            <a:r>
              <a:rPr lang="en-US" dirty="0" smtClean="0"/>
              <a:t>, j;</a:t>
            </a:r>
          </a:p>
          <a:p>
            <a:r>
              <a:rPr lang="en-US" dirty="0" smtClean="0"/>
              <a:t> j = 10; </a:t>
            </a:r>
          </a:p>
          <a:p>
            <a:r>
              <a:rPr lang="en-US" dirty="0" err="1" smtClean="0"/>
              <a:t>i</a:t>
            </a:r>
            <a:r>
              <a:rPr lang="en-US" dirty="0" smtClean="0"/>
              <a:t> = (j++, j+100, 999+j);</a:t>
            </a:r>
          </a:p>
          <a:p>
            <a:r>
              <a:rPr lang="en-US" dirty="0" smtClean="0"/>
              <a:t> </a:t>
            </a:r>
            <a:r>
              <a:rPr lang="en-US" dirty="0" err="1" smtClean="0"/>
              <a:t>cout</a:t>
            </a:r>
            <a:r>
              <a:rPr lang="en-US" dirty="0" smtClean="0"/>
              <a:t> &lt;&lt; </a:t>
            </a:r>
            <a:r>
              <a:rPr lang="en-US" dirty="0" err="1" smtClean="0"/>
              <a:t>i</a:t>
            </a:r>
            <a:r>
              <a:rPr lang="en-US" dirty="0" smtClean="0"/>
              <a:t>; </a:t>
            </a:r>
          </a:p>
          <a:p>
            <a:r>
              <a:rPr lang="en-US" dirty="0" smtClean="0"/>
              <a:t>return 0; </a:t>
            </a:r>
          </a:p>
          <a:p>
            <a:r>
              <a:rPr lang="en-US" dirty="0" smtClean="0"/>
              <a:t>}</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 in C++</a:t>
            </a:r>
            <a:endParaRPr lang="en-US" dirty="0"/>
          </a:p>
        </p:txBody>
      </p:sp>
      <p:sp>
        <p:nvSpPr>
          <p:cNvPr id="3" name="Content Placeholder 2"/>
          <p:cNvSpPr>
            <a:spLocks noGrp="1"/>
          </p:cNvSpPr>
          <p:nvPr>
            <p:ph idx="1"/>
          </p:nvPr>
        </p:nvSpPr>
        <p:spPr/>
        <p:txBody>
          <a:bodyPr/>
          <a:lstStyle/>
          <a:p>
            <a:r>
              <a:rPr lang="en-US" dirty="0" smtClean="0"/>
              <a:t>An Editor is an program much like a Word Processor that you use to edit the Source Code of any program you write.</a:t>
            </a:r>
          </a:p>
          <a:p>
            <a:endParaRPr lang="en-US" dirty="0" smtClean="0"/>
          </a:p>
          <a:p>
            <a:r>
              <a:rPr lang="en-US" dirty="0" smtClean="0"/>
              <a:t> Most IDEs come with a built in editor and some will automatically highlight compile errors in the editor to simplify fixing them. </a:t>
            </a:r>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smtClean="0"/>
              <a:t>When you write a </a:t>
            </a:r>
            <a:r>
              <a:rPr lang="en-US" dirty="0" err="1" smtClean="0"/>
              <a:t>c++</a:t>
            </a:r>
            <a:r>
              <a:rPr lang="en-US" dirty="0" smtClean="0"/>
              <a:t> program, the next step is to </a:t>
            </a:r>
            <a:r>
              <a:rPr lang="en-US" b="1" i="1" dirty="0" smtClean="0">
                <a:solidFill>
                  <a:srgbClr val="FF0000"/>
                </a:solidFill>
              </a:rPr>
              <a:t>compile</a:t>
            </a:r>
            <a:r>
              <a:rPr lang="en-US" dirty="0" smtClean="0"/>
              <a:t> the program before running it. </a:t>
            </a:r>
          </a:p>
          <a:p>
            <a:endParaRPr lang="en-US" dirty="0" smtClean="0"/>
          </a:p>
          <a:p>
            <a:r>
              <a:rPr lang="en-US" dirty="0" smtClean="0"/>
              <a:t>The compilation is the process which convert the program written in human readable language like C, C++ etc into a machine code, directly understood by the Central Processing Unit.</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67577" y="762000"/>
            <a:ext cx="8489277"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lstStyle/>
          <a:p>
            <a:r>
              <a:rPr lang="en-US" b="1" dirty="0" smtClean="0"/>
              <a:t>Preprocessing</a:t>
            </a:r>
          </a:p>
          <a:p>
            <a:r>
              <a:rPr lang="en-US" dirty="0" smtClean="0"/>
              <a:t> </a:t>
            </a:r>
          </a:p>
          <a:p>
            <a:r>
              <a:rPr lang="en-US" dirty="0" smtClean="0"/>
              <a:t>In this phase the preprocessor changes the program according to the directives mentioned (that starts with </a:t>
            </a:r>
            <a:r>
              <a:rPr lang="en-US" b="1" dirty="0" smtClean="0"/>
              <a:t>#</a:t>
            </a:r>
            <a:r>
              <a:rPr lang="en-US" dirty="0" smtClean="0"/>
              <a:t> sign). The C++ preprocessor takes the program and deals with the # include directives and the resulting program is pure </a:t>
            </a:r>
            <a:r>
              <a:rPr lang="en-US" dirty="0" err="1" smtClean="0"/>
              <a:t>c++</a:t>
            </a:r>
            <a:r>
              <a:rPr lang="en-US" dirty="0" smtClean="0"/>
              <a:t> program</a:t>
            </a:r>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a:t>
            </a:r>
            <a:endParaRPr lang="en-US" dirty="0"/>
          </a:p>
        </p:txBody>
      </p:sp>
      <p:sp>
        <p:nvSpPr>
          <p:cNvPr id="3" name="Content Placeholder 2"/>
          <p:cNvSpPr>
            <a:spLocks noGrp="1"/>
          </p:cNvSpPr>
          <p:nvPr>
            <p:ph idx="1"/>
          </p:nvPr>
        </p:nvSpPr>
        <p:spPr/>
        <p:txBody>
          <a:bodyPr/>
          <a:lstStyle/>
          <a:p>
            <a:r>
              <a:rPr lang="en-US" dirty="0" smtClean="0"/>
              <a:t>This phase translates the program into a low level assembly level code. The compiler takes the preprocessed file ( without any directives) and generates an object file containing assembly level code. Now, the object file created is in the binary form.</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a:t>
            </a:r>
            <a:endParaRPr lang="en-US" dirty="0"/>
          </a:p>
        </p:txBody>
      </p:sp>
      <p:sp>
        <p:nvSpPr>
          <p:cNvPr id="3" name="Content Placeholder 2"/>
          <p:cNvSpPr>
            <a:spLocks noGrp="1"/>
          </p:cNvSpPr>
          <p:nvPr>
            <p:ph idx="1"/>
          </p:nvPr>
        </p:nvSpPr>
        <p:spPr/>
        <p:txBody>
          <a:bodyPr/>
          <a:lstStyle/>
          <a:p>
            <a:r>
              <a:rPr lang="en-US" dirty="0" smtClean="0"/>
              <a:t>Linking as the name suggests, refers to creation of a single executable file from multiple object files. The file created after linking is ready to be loaded into memory and executed by the system .</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Debugging</a:t>
            </a:r>
            <a:endParaRPr lang="en-US" dirty="0"/>
          </a:p>
        </p:txBody>
      </p:sp>
      <p:sp>
        <p:nvSpPr>
          <p:cNvPr id="3" name="Content Placeholder 2"/>
          <p:cNvSpPr>
            <a:spLocks noGrp="1"/>
          </p:cNvSpPr>
          <p:nvPr>
            <p:ph idx="1"/>
          </p:nvPr>
        </p:nvSpPr>
        <p:spPr>
          <a:xfrm>
            <a:off x="457200" y="1143000"/>
            <a:ext cx="8229600" cy="5181600"/>
          </a:xfrm>
        </p:spPr>
        <p:txBody>
          <a:bodyPr/>
          <a:lstStyle/>
          <a:p>
            <a:r>
              <a:rPr lang="en-US" dirty="0" smtClean="0"/>
              <a:t>Debugging is the process of isolating and correcting the errors. </a:t>
            </a:r>
          </a:p>
          <a:p>
            <a:endParaRPr lang="en-US" dirty="0" smtClean="0"/>
          </a:p>
          <a:p>
            <a:r>
              <a:rPr lang="en-US" dirty="0" smtClean="0"/>
              <a:t>One simple way of debugging is to place </a:t>
            </a:r>
            <a:r>
              <a:rPr lang="en-US" i="1" dirty="0" smtClean="0">
                <a:solidFill>
                  <a:srgbClr val="FF0000"/>
                </a:solidFill>
              </a:rPr>
              <a:t>print</a:t>
            </a:r>
            <a:r>
              <a:rPr lang="en-US" dirty="0" smtClean="0"/>
              <a:t> statements throught the programs to display the values of the variables. </a:t>
            </a:r>
          </a:p>
          <a:p>
            <a:endParaRPr lang="en-US" dirty="0" smtClean="0"/>
          </a:p>
          <a:p>
            <a:r>
              <a:rPr lang="en-US" dirty="0" smtClean="0"/>
              <a:t>Another approach is the process of deduction. The location of the error is arrived at using the process of elimination and </a:t>
            </a:r>
            <a:r>
              <a:rPr lang="en-US" dirty="0" err="1" smtClean="0"/>
              <a:t>refinement.This</a:t>
            </a:r>
            <a:r>
              <a:rPr lang="en-US" dirty="0" smtClean="0"/>
              <a:t> is done using a list of possible causes of the error.</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smtClean="0"/>
              <a:t>The third error detecting method is to backtrack the incorrect results through the logic of the program until the mistake </a:t>
            </a:r>
            <a:r>
              <a:rPr lang="en-US" smtClean="0"/>
              <a:t>is located.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smtClean="0"/>
              <a:t>The double slash comment is basically a single line </a:t>
            </a:r>
            <a:r>
              <a:rPr lang="en-US" dirty="0" err="1" smtClean="0"/>
              <a:t>comment.Multi</a:t>
            </a:r>
            <a:r>
              <a:rPr lang="en-US" dirty="0" smtClean="0"/>
              <a:t>-line comments can be written as follows.</a:t>
            </a:r>
          </a:p>
          <a:p>
            <a:endParaRPr lang="en-US" dirty="0" smtClean="0"/>
          </a:p>
          <a:p>
            <a:r>
              <a:rPr lang="en-US" dirty="0" smtClean="0"/>
              <a:t>//This is an example of</a:t>
            </a:r>
          </a:p>
          <a:p>
            <a:r>
              <a:rPr lang="en-US" dirty="0" smtClean="0"/>
              <a:t>//C++ programs to illustrate</a:t>
            </a:r>
          </a:p>
          <a:p>
            <a:endParaRPr lang="en-US" dirty="0" smtClean="0"/>
          </a:p>
          <a:p>
            <a:r>
              <a:rPr lang="en-US" dirty="0" smtClean="0"/>
              <a:t>/*</a:t>
            </a:r>
          </a:p>
          <a:p>
            <a:r>
              <a:rPr lang="en-US" dirty="0" smtClean="0"/>
              <a:t>*/</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lstStyle/>
          <a:p>
            <a:r>
              <a:rPr lang="en-US" dirty="0" smtClean="0"/>
              <a:t>For Microsoft compilers, the command to invoke the compiler is </a:t>
            </a:r>
            <a:r>
              <a:rPr lang="en-US" b="1" dirty="0" err="1" smtClean="0"/>
              <a:t>cl</a:t>
            </a:r>
            <a:r>
              <a:rPr lang="en-US" dirty="0" smtClean="0"/>
              <a:t> :</a:t>
            </a:r>
          </a:p>
          <a:p>
            <a:endParaRPr lang="en-US" dirty="0" smtClean="0"/>
          </a:p>
          <a:p>
            <a:pPr>
              <a:buNone/>
            </a:pPr>
            <a:r>
              <a:rPr lang="en-US" dirty="0" smtClean="0"/>
              <a:t>        </a:t>
            </a:r>
            <a:r>
              <a:rPr lang="en-US" b="1" dirty="0" smtClean="0"/>
              <a:t>   c:\directory location&gt; </a:t>
            </a:r>
            <a:r>
              <a:rPr lang="en-US" b="1" dirty="0" err="1" smtClean="0"/>
              <a:t>cl</a:t>
            </a:r>
            <a:r>
              <a:rPr lang="en-US" b="1" dirty="0" smtClean="0"/>
              <a:t> -GX factorial.cpp</a:t>
            </a:r>
            <a:endParaRPr lang="en-US" dirty="0" smtClean="0"/>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Manipulators</a:t>
            </a:r>
            <a:endParaRPr lang="en-US" dirty="0"/>
          </a:p>
        </p:txBody>
      </p:sp>
      <p:sp>
        <p:nvSpPr>
          <p:cNvPr id="3" name="Content Placeholder 2"/>
          <p:cNvSpPr>
            <a:spLocks noGrp="1"/>
          </p:cNvSpPr>
          <p:nvPr>
            <p:ph idx="1"/>
          </p:nvPr>
        </p:nvSpPr>
        <p:spPr/>
        <p:txBody>
          <a:bodyPr/>
          <a:lstStyle/>
          <a:p>
            <a:r>
              <a:rPr lang="en-US" dirty="0" smtClean="0"/>
              <a:t>Manipulators are operators that are used to format the data </a:t>
            </a:r>
            <a:r>
              <a:rPr lang="en-US" dirty="0" err="1" smtClean="0"/>
              <a:t>display.The</a:t>
            </a:r>
            <a:r>
              <a:rPr lang="en-US" dirty="0" smtClean="0"/>
              <a:t> most commonly used manipulators are </a:t>
            </a:r>
            <a:r>
              <a:rPr lang="en-US" dirty="0" err="1" smtClean="0"/>
              <a:t>endl</a:t>
            </a:r>
            <a:r>
              <a:rPr lang="en-US" dirty="0" smtClean="0"/>
              <a:t> and </a:t>
            </a:r>
            <a:r>
              <a:rPr lang="en-US" dirty="0" err="1" smtClean="0"/>
              <a:t>setw</a:t>
            </a:r>
            <a:r>
              <a:rPr lang="en-US" dirty="0" smtClean="0"/>
              <a:t>.</a:t>
            </a:r>
          </a:p>
          <a:p>
            <a:endParaRPr lang="en-US" dirty="0" smtClean="0"/>
          </a:p>
          <a:p>
            <a:endParaRPr lang="en-US" dirty="0" smtClean="0"/>
          </a:p>
          <a:p>
            <a:r>
              <a:rPr lang="en-US" dirty="0" smtClean="0"/>
              <a:t>The </a:t>
            </a:r>
            <a:r>
              <a:rPr lang="en-US" dirty="0" err="1" smtClean="0"/>
              <a:t>endl</a:t>
            </a:r>
            <a:r>
              <a:rPr lang="en-US" dirty="0" smtClean="0"/>
              <a:t> </a:t>
            </a:r>
            <a:r>
              <a:rPr lang="en-US" dirty="0" err="1" smtClean="0"/>
              <a:t>manipulator,when</a:t>
            </a:r>
            <a:r>
              <a:rPr lang="en-US" dirty="0" smtClean="0"/>
              <a:t> used in an output statement causes a linefeed to be </a:t>
            </a:r>
            <a:r>
              <a:rPr lang="en-US" dirty="0" err="1" smtClean="0"/>
              <a:t>inserted.It</a:t>
            </a:r>
            <a:r>
              <a:rPr lang="en-US" dirty="0" smtClean="0"/>
              <a:t> has the same effect as using the newline </a:t>
            </a:r>
            <a:r>
              <a:rPr lang="en-US" dirty="0" err="1" smtClean="0"/>
              <a:t>chararcter</a:t>
            </a:r>
            <a:r>
              <a:rPr lang="en-US" dirty="0" smtClean="0"/>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dirty="0" smtClean="0"/>
              <a:t>Ex</a:t>
            </a:r>
          </a:p>
          <a:p>
            <a:endParaRPr lang="en-US" dirty="0" smtClean="0"/>
          </a:p>
          <a:p>
            <a:r>
              <a:rPr lang="en-US" dirty="0" err="1" smtClean="0"/>
              <a:t>Cout</a:t>
            </a:r>
            <a:r>
              <a:rPr lang="en-US" dirty="0" smtClean="0"/>
              <a:t>&lt;&lt;“m=“&lt;&lt;m&lt;&lt;</a:t>
            </a:r>
            <a:r>
              <a:rPr lang="en-US" dirty="0" err="1" smtClean="0"/>
              <a:t>endl</a:t>
            </a:r>
            <a:r>
              <a:rPr lang="en-US" dirty="0" smtClean="0"/>
              <a:t>;</a:t>
            </a:r>
          </a:p>
          <a:p>
            <a:r>
              <a:rPr lang="en-US" dirty="0" err="1" smtClean="0"/>
              <a:t>Cout</a:t>
            </a:r>
            <a:r>
              <a:rPr lang="en-US" dirty="0" smtClean="0"/>
              <a:t>&lt;&lt;“n=“&lt;&lt;n&lt;&lt;</a:t>
            </a:r>
            <a:r>
              <a:rPr lang="en-US" dirty="0" err="1" smtClean="0"/>
              <a:t>endl</a:t>
            </a:r>
            <a:r>
              <a:rPr lang="en-US" dirty="0" smtClean="0"/>
              <a:t>;</a:t>
            </a:r>
          </a:p>
          <a:p>
            <a:r>
              <a:rPr lang="en-US" dirty="0" err="1" smtClean="0"/>
              <a:t>Cout</a:t>
            </a:r>
            <a:r>
              <a:rPr lang="en-US" dirty="0" smtClean="0"/>
              <a:t>&lt;&lt;“p=“&lt;&lt;p&lt;&lt;</a:t>
            </a:r>
            <a:r>
              <a:rPr lang="en-US" dirty="0" err="1" smtClean="0"/>
              <a:t>endl</a:t>
            </a:r>
            <a:r>
              <a:rPr lang="en-US" dirty="0" smtClean="0"/>
              <a:t>;</a:t>
            </a:r>
          </a:p>
          <a:p>
            <a:endParaRPr lang="en-US" dirty="0" smtClean="0"/>
          </a:p>
          <a:p>
            <a:r>
              <a:rPr lang="en-US" dirty="0" smtClean="0"/>
              <a:t>This will cause three lines of </a:t>
            </a:r>
            <a:r>
              <a:rPr lang="en-US" dirty="0" err="1" smtClean="0"/>
              <a:t>output,one</a:t>
            </a:r>
            <a:r>
              <a:rPr lang="en-US" dirty="0" smtClean="0"/>
              <a:t> for each variable</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r>
              <a:rPr lang="en-US" dirty="0" err="1" smtClean="0"/>
              <a:t>Setw</a:t>
            </a:r>
            <a:r>
              <a:rPr lang="en-US" dirty="0" smtClean="0"/>
              <a:t> manipulator</a:t>
            </a:r>
          </a:p>
          <a:p>
            <a:r>
              <a:rPr lang="en-US" dirty="0" smtClean="0"/>
              <a:t>The </a:t>
            </a:r>
            <a:r>
              <a:rPr lang="en-US" dirty="0" err="1" smtClean="0"/>
              <a:t>setw</a:t>
            </a:r>
            <a:r>
              <a:rPr lang="en-US" dirty="0" smtClean="0"/>
              <a:t> manipulator allows the user to specify a common field width for all numbers and force them to be printed right-justified.</a:t>
            </a:r>
          </a:p>
          <a:p>
            <a:endParaRPr lang="en-US" dirty="0" smtClean="0"/>
          </a:p>
          <a:p>
            <a:endParaRPr lang="en-US" dirty="0" smtClean="0"/>
          </a:p>
          <a:p>
            <a:r>
              <a:rPr lang="en-US" dirty="0" err="1" smtClean="0"/>
              <a:t>Cout</a:t>
            </a:r>
            <a:r>
              <a:rPr lang="en-US" dirty="0" smtClean="0"/>
              <a:t>&lt;&lt;</a:t>
            </a:r>
            <a:r>
              <a:rPr lang="en-US" dirty="0" err="1" smtClean="0"/>
              <a:t>setw</a:t>
            </a:r>
            <a:r>
              <a:rPr lang="en-US" dirty="0" smtClean="0"/>
              <a:t>(5)&lt;&lt;sum&lt;&lt;</a:t>
            </a:r>
            <a:r>
              <a:rPr lang="en-US" dirty="0" err="1" smtClean="0"/>
              <a:t>endl</a:t>
            </a:r>
            <a:r>
              <a:rPr lang="en-US" dirty="0" smtClean="0"/>
              <a:t>;</a:t>
            </a:r>
          </a:p>
          <a:p>
            <a:endParaRPr lang="en-US" dirty="0" smtClean="0"/>
          </a:p>
          <a:p>
            <a:r>
              <a:rPr lang="en-US" dirty="0" smtClean="0"/>
              <a:t>The manipulator </a:t>
            </a:r>
            <a:r>
              <a:rPr lang="en-US" dirty="0" err="1" smtClean="0"/>
              <a:t>setw</a:t>
            </a:r>
            <a:r>
              <a:rPr lang="en-US" dirty="0" smtClean="0"/>
              <a:t>(5) specifies a field width 5 for printing the value of the variable </a:t>
            </a:r>
            <a:r>
              <a:rPr lang="en-US" dirty="0" err="1" smtClean="0"/>
              <a:t>sum.The</a:t>
            </a:r>
            <a:r>
              <a:rPr lang="en-US" dirty="0" smtClean="0"/>
              <a:t> value is right justified.</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r>
              <a:rPr lang="en-US" dirty="0" smtClean="0">
                <a:solidFill>
                  <a:srgbClr val="FF0000"/>
                </a:solidFill>
              </a:rPr>
              <a:t>Header file &lt;</a:t>
            </a:r>
            <a:r>
              <a:rPr lang="en-US" dirty="0" err="1" smtClean="0">
                <a:solidFill>
                  <a:srgbClr val="FF0000"/>
                </a:solidFill>
              </a:rPr>
              <a:t>iomanip.h</a:t>
            </a:r>
            <a:r>
              <a:rPr lang="en-US" dirty="0" smtClean="0">
                <a:solidFill>
                  <a:srgbClr val="FF0000"/>
                </a:solidFill>
              </a:rPr>
              <a:t>&gt;</a:t>
            </a:r>
          </a:p>
          <a:p>
            <a:endParaRPr lang="en-US" dirty="0" smtClean="0"/>
          </a:p>
          <a:p>
            <a:endParaRPr lang="en-US" dirty="0" smtClean="0"/>
          </a:p>
          <a:p>
            <a:r>
              <a:rPr lang="en-US" dirty="0" smtClean="0"/>
              <a:t>It is  used to define several manipulators that each take a single argument.</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FUNCTIONS</a:t>
            </a: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smtClean="0"/>
              <a:t>Dividing a program into functions is one of the major principles of top-</a:t>
            </a:r>
            <a:r>
              <a:rPr lang="en-US" dirty="0" err="1" smtClean="0"/>
              <a:t>down,structures</a:t>
            </a:r>
            <a:r>
              <a:rPr lang="en-US" dirty="0" smtClean="0"/>
              <a:t> programming.</a:t>
            </a:r>
          </a:p>
          <a:p>
            <a:endParaRPr lang="en-US" dirty="0" smtClean="0"/>
          </a:p>
          <a:p>
            <a:r>
              <a:rPr lang="en-US" dirty="0" smtClean="0"/>
              <a:t>It is possible to reduce the size of a program by calling and using them at different places in the program.</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dirty="0" smtClean="0"/>
              <a:t>SYNTAX</a:t>
            </a:r>
            <a:endParaRPr lang="en-US" dirty="0"/>
          </a:p>
        </p:txBody>
      </p:sp>
      <p:sp>
        <p:nvSpPr>
          <p:cNvPr id="3" name="Content Placeholder 2"/>
          <p:cNvSpPr>
            <a:spLocks noGrp="1"/>
          </p:cNvSpPr>
          <p:nvPr>
            <p:ph idx="1"/>
          </p:nvPr>
        </p:nvSpPr>
        <p:spPr>
          <a:xfrm>
            <a:off x="457200" y="1447800"/>
            <a:ext cx="8229600" cy="4876800"/>
          </a:xfrm>
        </p:spPr>
        <p:txBody>
          <a:bodyPr>
            <a:normAutofit lnSpcReduction="10000"/>
          </a:bodyPr>
          <a:lstStyle/>
          <a:p>
            <a:r>
              <a:rPr lang="en-US" dirty="0" smtClean="0"/>
              <a:t>void show(); 		</a:t>
            </a:r>
            <a:r>
              <a:rPr lang="en-US" dirty="0" smtClean="0">
                <a:solidFill>
                  <a:srgbClr val="FF0000"/>
                </a:solidFill>
              </a:rPr>
              <a:t>// function declaration</a:t>
            </a:r>
          </a:p>
          <a:p>
            <a:r>
              <a:rPr lang="en-US" dirty="0" smtClean="0"/>
              <a:t>main()</a:t>
            </a:r>
          </a:p>
          <a:p>
            <a:r>
              <a:rPr lang="en-US" dirty="0" smtClean="0"/>
              <a:t>{</a:t>
            </a:r>
          </a:p>
          <a:p>
            <a:endParaRPr lang="en-US" dirty="0" smtClean="0"/>
          </a:p>
          <a:p>
            <a:r>
              <a:rPr lang="en-US" dirty="0" smtClean="0"/>
              <a:t>show()			</a:t>
            </a:r>
            <a:r>
              <a:rPr lang="en-US" dirty="0" smtClean="0">
                <a:solidFill>
                  <a:srgbClr val="FF0000"/>
                </a:solidFill>
              </a:rPr>
              <a:t>//function call</a:t>
            </a:r>
          </a:p>
          <a:p>
            <a:endParaRPr lang="en-US" dirty="0" smtClean="0"/>
          </a:p>
          <a:p>
            <a:r>
              <a:rPr lang="en-US" dirty="0" smtClean="0"/>
              <a:t>}</a:t>
            </a:r>
          </a:p>
          <a:p>
            <a:r>
              <a:rPr lang="en-US" dirty="0" smtClean="0"/>
              <a:t>void show()		</a:t>
            </a:r>
            <a:r>
              <a:rPr lang="en-US" dirty="0" smtClean="0">
                <a:solidFill>
                  <a:srgbClr val="FF0000"/>
                </a:solidFill>
              </a:rPr>
              <a:t>// function definition</a:t>
            </a:r>
          </a:p>
          <a:p>
            <a:r>
              <a:rPr lang="en-US" dirty="0" smtClean="0"/>
              <a:t>{</a:t>
            </a:r>
          </a:p>
          <a:p>
            <a:r>
              <a:rPr lang="en-US" dirty="0" smtClean="0"/>
              <a:t>………			</a:t>
            </a:r>
            <a:r>
              <a:rPr lang="en-US" dirty="0" smtClean="0">
                <a:solidFill>
                  <a:srgbClr val="FF0000"/>
                </a:solidFill>
              </a:rPr>
              <a:t>//function body</a:t>
            </a:r>
          </a:p>
          <a:p>
            <a:r>
              <a:rPr lang="en-US" dirty="0" smtClean="0"/>
              <a:t>}</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r>
              <a:rPr lang="en-US" dirty="0" smtClean="0"/>
              <a:t>When function is called control is transferred to the first statement in the function body.</a:t>
            </a:r>
          </a:p>
          <a:p>
            <a:endParaRPr lang="en-US" dirty="0" smtClean="0"/>
          </a:p>
          <a:p>
            <a:r>
              <a:rPr lang="en-US" dirty="0" smtClean="0"/>
              <a:t>The  other statements in the function body are then executed and control returns to the main program when the closing brace is encountered.</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Call by value</a:t>
            </a: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The </a:t>
            </a:r>
            <a:r>
              <a:rPr lang="en-US" b="1" dirty="0" smtClean="0"/>
              <a:t>call by value</a:t>
            </a:r>
            <a:r>
              <a:rPr lang="en-US" dirty="0" smtClean="0"/>
              <a:t> method of passing arguments to a function copies the actual value of an argument into the formal parameter of the function. </a:t>
            </a:r>
          </a:p>
          <a:p>
            <a:endParaRPr lang="en-US" dirty="0" smtClean="0"/>
          </a:p>
          <a:p>
            <a:r>
              <a:rPr lang="en-US" dirty="0" smtClean="0"/>
              <a:t>The actual values of the variable remains unchanged as changes are made to the copied values of the variables.</a:t>
            </a:r>
          </a:p>
          <a:p>
            <a:endParaRPr lang="en-US" dirty="0" smtClean="0"/>
          </a:p>
          <a:p>
            <a:r>
              <a:rPr lang="en-US" dirty="0" smtClean="0"/>
              <a:t>By default, C++ uses call by value to pass arguments</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62500" lnSpcReduction="20000"/>
          </a:bodyPr>
          <a:lstStyle/>
          <a:p>
            <a:pPr>
              <a:buNone/>
            </a:pPr>
            <a:r>
              <a:rPr lang="en-US" dirty="0" smtClean="0"/>
              <a:t>#include&lt;</a:t>
            </a:r>
            <a:r>
              <a:rPr lang="en-US" dirty="0" err="1" smtClean="0"/>
              <a:t>iostream.h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void swap(</a:t>
            </a:r>
            <a:r>
              <a:rPr lang="en-US" dirty="0" err="1" smtClean="0"/>
              <a:t>int</a:t>
            </a:r>
            <a:r>
              <a:rPr lang="en-US" dirty="0" smtClean="0"/>
              <a:t> x, </a:t>
            </a:r>
            <a:r>
              <a:rPr lang="en-US" dirty="0" err="1" smtClean="0"/>
              <a:t>int</a:t>
            </a:r>
            <a:r>
              <a:rPr lang="en-US" dirty="0" smtClean="0"/>
              <a:t> y);</a:t>
            </a:r>
          </a:p>
          <a:p>
            <a:pPr>
              <a:buNone/>
            </a:pPr>
            <a:r>
              <a:rPr lang="en-US" dirty="0" err="1" smtClean="0"/>
              <a:t>int</a:t>
            </a:r>
            <a:r>
              <a:rPr lang="en-US" dirty="0" smtClean="0"/>
              <a:t> main()</a:t>
            </a:r>
          </a:p>
          <a:p>
            <a:pPr>
              <a:buNone/>
            </a:pPr>
            <a:r>
              <a:rPr lang="en-US" dirty="0" smtClean="0"/>
              <a:t>{</a:t>
            </a:r>
          </a:p>
          <a:p>
            <a:pPr>
              <a:buNone/>
            </a:pPr>
            <a:r>
              <a:rPr lang="en-US" dirty="0" smtClean="0"/>
              <a:t>	</a:t>
            </a:r>
            <a:r>
              <a:rPr lang="en-US" dirty="0" err="1" smtClean="0"/>
              <a:t>int</a:t>
            </a:r>
            <a:r>
              <a:rPr lang="en-US" dirty="0" smtClean="0"/>
              <a:t> </a:t>
            </a:r>
            <a:r>
              <a:rPr lang="en-US" dirty="0" err="1" smtClean="0"/>
              <a:t>a,b</a:t>
            </a:r>
            <a:r>
              <a:rPr lang="en-US" dirty="0" smtClean="0"/>
              <a:t>;</a:t>
            </a:r>
          </a:p>
          <a:p>
            <a:pPr>
              <a:buNone/>
            </a:pPr>
            <a:r>
              <a:rPr lang="en-US" dirty="0" smtClean="0"/>
              <a:t>	</a:t>
            </a:r>
            <a:r>
              <a:rPr lang="en-US" dirty="0" err="1" smtClean="0"/>
              <a:t>cout</a:t>
            </a:r>
            <a:r>
              <a:rPr lang="en-US" dirty="0" smtClean="0"/>
              <a:t>&lt;&lt;"enter two numbers"&lt;&lt;</a:t>
            </a:r>
            <a:r>
              <a:rPr lang="en-US" dirty="0" err="1" smtClean="0"/>
              <a:t>endl</a:t>
            </a:r>
            <a:r>
              <a:rPr lang="en-US" dirty="0" smtClean="0"/>
              <a:t>;</a:t>
            </a:r>
          </a:p>
          <a:p>
            <a:pPr>
              <a:buNone/>
            </a:pPr>
            <a:r>
              <a:rPr lang="en-US" dirty="0" smtClean="0"/>
              <a:t>	</a:t>
            </a:r>
            <a:r>
              <a:rPr lang="en-US" dirty="0" err="1" smtClean="0"/>
              <a:t>cin</a:t>
            </a:r>
            <a:r>
              <a:rPr lang="en-US" dirty="0" smtClean="0"/>
              <a:t>&gt;&gt;a;</a:t>
            </a:r>
          </a:p>
          <a:p>
            <a:pPr>
              <a:buNone/>
            </a:pPr>
            <a:r>
              <a:rPr lang="en-US" dirty="0" smtClean="0"/>
              <a:t>	</a:t>
            </a:r>
            <a:r>
              <a:rPr lang="en-US" dirty="0" err="1" smtClean="0"/>
              <a:t>cin</a:t>
            </a:r>
            <a:r>
              <a:rPr lang="en-US" dirty="0" smtClean="0"/>
              <a:t>&gt;&gt;b;</a:t>
            </a:r>
          </a:p>
          <a:p>
            <a:pPr>
              <a:buNone/>
            </a:pPr>
            <a:r>
              <a:rPr lang="en-US" dirty="0" smtClean="0"/>
              <a:t>	</a:t>
            </a:r>
            <a:r>
              <a:rPr lang="en-US" dirty="0" err="1" smtClean="0"/>
              <a:t>cout</a:t>
            </a:r>
            <a:r>
              <a:rPr lang="en-US" dirty="0" smtClean="0"/>
              <a:t>&lt;&lt;"value of numbers before swapping \t:"&lt;&lt;"a="&lt;&lt;a&lt;&lt;" "&lt;&lt;"b="&lt;&lt;b;</a:t>
            </a:r>
          </a:p>
          <a:p>
            <a:pPr>
              <a:buNone/>
            </a:pPr>
            <a:r>
              <a:rPr lang="en-US" dirty="0" smtClean="0"/>
              <a:t>	swap(</a:t>
            </a:r>
            <a:r>
              <a:rPr lang="en-US" dirty="0" err="1" smtClean="0"/>
              <a:t>a,b</a:t>
            </a:r>
            <a:r>
              <a:rPr lang="en-US" dirty="0" smtClean="0"/>
              <a:t>);</a:t>
            </a:r>
          </a:p>
          <a:p>
            <a:pPr>
              <a:buNone/>
            </a:pPr>
            <a:r>
              <a:rPr lang="en-US" dirty="0" smtClean="0"/>
              <a:t>	</a:t>
            </a:r>
            <a:r>
              <a:rPr lang="en-US" dirty="0" err="1" smtClean="0"/>
              <a:t>cout</a:t>
            </a:r>
            <a:r>
              <a:rPr lang="en-US" dirty="0" smtClean="0"/>
              <a:t>&lt;&lt;"in main after swapping \n "&lt;&lt;"a="&lt;&lt;a&lt;&lt;" "&lt;&lt;"b="&lt;&lt;b&lt;&lt;</a:t>
            </a:r>
            <a:r>
              <a:rPr lang="en-US" dirty="0" err="1" smtClean="0"/>
              <a:t>endl</a:t>
            </a:r>
            <a:r>
              <a:rPr lang="en-US" dirty="0" smtClean="0"/>
              <a:t>;</a:t>
            </a:r>
          </a:p>
          <a:p>
            <a:pPr>
              <a:buNone/>
            </a:pPr>
            <a:r>
              <a:rPr lang="en-US" dirty="0" smtClean="0"/>
              <a:t>}</a:t>
            </a:r>
          </a:p>
          <a:p>
            <a:pPr>
              <a:buNone/>
            </a:pPr>
            <a:r>
              <a:rPr lang="en-US" dirty="0" smtClean="0"/>
              <a:t>void swap(</a:t>
            </a:r>
            <a:r>
              <a:rPr lang="en-US" dirty="0" err="1" smtClean="0"/>
              <a:t>int</a:t>
            </a:r>
            <a:r>
              <a:rPr lang="en-US" dirty="0" smtClean="0"/>
              <a:t> x, </a:t>
            </a:r>
            <a:r>
              <a:rPr lang="en-US" dirty="0" err="1" smtClean="0"/>
              <a:t>int</a:t>
            </a:r>
            <a:r>
              <a:rPr lang="en-US" dirty="0" smtClean="0"/>
              <a:t> y)</a:t>
            </a:r>
          </a:p>
          <a:p>
            <a:pPr>
              <a:buNone/>
            </a:pPr>
            <a:r>
              <a:rPr lang="en-US" dirty="0" smtClean="0"/>
              <a:t>{</a:t>
            </a:r>
          </a:p>
          <a:p>
            <a:pPr>
              <a:buNone/>
            </a:pPr>
            <a:r>
              <a:rPr lang="en-US" dirty="0" smtClean="0"/>
              <a:t>	</a:t>
            </a:r>
          </a:p>
          <a:p>
            <a:pPr>
              <a:buNone/>
            </a:pPr>
            <a:r>
              <a:rPr lang="en-US" dirty="0" smtClean="0"/>
              <a:t>	</a:t>
            </a:r>
            <a:r>
              <a:rPr lang="en-US" dirty="0" err="1" smtClean="0"/>
              <a:t>int</a:t>
            </a:r>
            <a:r>
              <a:rPr lang="en-US" dirty="0" smtClean="0"/>
              <a:t> temp;</a:t>
            </a:r>
          </a:p>
          <a:p>
            <a:pPr>
              <a:buNone/>
            </a:pPr>
            <a:r>
              <a:rPr lang="en-US" dirty="0" smtClean="0"/>
              <a:t>	temp=x;</a:t>
            </a:r>
          </a:p>
          <a:p>
            <a:pPr>
              <a:buNone/>
            </a:pPr>
            <a:r>
              <a:rPr lang="en-US" dirty="0" smtClean="0"/>
              <a:t>	x=y;</a:t>
            </a:r>
          </a:p>
          <a:p>
            <a:pPr>
              <a:buNone/>
            </a:pPr>
            <a:r>
              <a:rPr lang="en-US" dirty="0" smtClean="0"/>
              <a:t>	y=temp;</a:t>
            </a:r>
          </a:p>
          <a:p>
            <a:pPr>
              <a:buNone/>
            </a:pPr>
            <a:r>
              <a:rPr lang="en-US" dirty="0" smtClean="0"/>
              <a:t>	</a:t>
            </a:r>
            <a:r>
              <a:rPr lang="en-US" dirty="0" err="1" smtClean="0"/>
              <a:t>cout</a:t>
            </a:r>
            <a:r>
              <a:rPr lang="en-US" dirty="0" smtClean="0"/>
              <a:t>&lt;&lt;"\n in swap "&lt;&lt;"x="&lt;&lt;x&lt;&lt;" "&lt;&lt;"y="&lt;&lt;y&lt;&lt;</a:t>
            </a:r>
            <a:r>
              <a:rPr lang="en-US" dirty="0" err="1" smtClean="0"/>
              <a:t>endl</a:t>
            </a: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Output Statement</a:t>
            </a: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The only statement in the above example is an output statement.</a:t>
            </a:r>
          </a:p>
          <a:p>
            <a:endParaRPr lang="en-US" dirty="0" smtClean="0"/>
          </a:p>
          <a:p>
            <a:r>
              <a:rPr lang="en-US" dirty="0" smtClean="0"/>
              <a:t>The statement </a:t>
            </a:r>
            <a:r>
              <a:rPr lang="en-US" dirty="0" err="1" smtClean="0"/>
              <a:t>cout</a:t>
            </a:r>
            <a:r>
              <a:rPr lang="en-US" dirty="0" smtClean="0"/>
              <a:t>&lt;&lt;“hello“ causes the string to be displayed on the screen.</a:t>
            </a:r>
          </a:p>
          <a:p>
            <a:endParaRPr lang="en-US" dirty="0" smtClean="0"/>
          </a:p>
          <a:p>
            <a:r>
              <a:rPr lang="en-US" dirty="0" smtClean="0"/>
              <a:t>The operator </a:t>
            </a:r>
            <a:r>
              <a:rPr lang="en-US" b="1" dirty="0" smtClean="0">
                <a:solidFill>
                  <a:srgbClr val="FF0000"/>
                </a:solidFill>
              </a:rPr>
              <a:t>&lt;&lt;</a:t>
            </a:r>
            <a:r>
              <a:rPr lang="en-US" dirty="0" smtClean="0"/>
              <a:t> is called the </a:t>
            </a:r>
            <a:r>
              <a:rPr lang="en-US" b="1" dirty="0" smtClean="0">
                <a:solidFill>
                  <a:srgbClr val="FF0000"/>
                </a:solidFill>
              </a:rPr>
              <a:t>insertion or put to </a:t>
            </a:r>
            <a:r>
              <a:rPr lang="en-US" dirty="0" smtClean="0"/>
              <a:t>operator.</a:t>
            </a:r>
          </a:p>
          <a:p>
            <a:endParaRPr lang="en-US" dirty="0" smtClean="0"/>
          </a:p>
          <a:p>
            <a:r>
              <a:rPr lang="en-US" dirty="0" smtClean="0"/>
              <a:t>It inserts or sends the contents of the variable on its right to the objects on its left.</a:t>
            </a: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r>
              <a:rPr lang="en-US" b="1" dirty="0" smtClean="0">
                <a:solidFill>
                  <a:srgbClr val="FF0000"/>
                </a:solidFill>
              </a:rPr>
              <a:t>Call by Reference</a:t>
            </a:r>
          </a:p>
          <a:p>
            <a:endParaRPr lang="en-US" dirty="0" smtClean="0"/>
          </a:p>
          <a:p>
            <a:r>
              <a:rPr lang="en-US" dirty="0" smtClean="0"/>
              <a:t>Call by reference is the method by which the </a:t>
            </a:r>
            <a:r>
              <a:rPr lang="en-US" dirty="0" smtClean="0">
                <a:solidFill>
                  <a:srgbClr val="FF0000"/>
                </a:solidFill>
              </a:rPr>
              <a:t>address of the variables</a:t>
            </a:r>
            <a:r>
              <a:rPr lang="en-US" dirty="0" smtClean="0"/>
              <a:t> are passed to the function. The </a:t>
            </a:r>
            <a:r>
              <a:rPr lang="en-US" dirty="0" smtClean="0">
                <a:solidFill>
                  <a:srgbClr val="FF0000"/>
                </a:solidFill>
              </a:rPr>
              <a:t>"&amp;"</a:t>
            </a:r>
            <a:r>
              <a:rPr lang="en-US" dirty="0" smtClean="0"/>
              <a:t> symbol is used to refer the address of the variables to the function.</a:t>
            </a:r>
          </a:p>
          <a:p>
            <a:endParaRPr lang="en-US" dirty="0" smtClean="0"/>
          </a:p>
          <a:p>
            <a:endParaRPr lang="en-US" dirty="0" smtClean="0"/>
          </a:p>
          <a:p>
            <a:r>
              <a:rPr lang="en-US" dirty="0" smtClean="0"/>
              <a:t>It is a method of passing arguments to a function and copies the reference of an argument into the formal parameter.</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70000" lnSpcReduction="20000"/>
          </a:bodyPr>
          <a:lstStyle/>
          <a:p>
            <a:pPr>
              <a:buNone/>
            </a:pPr>
            <a:r>
              <a:rPr lang="en-US" dirty="0" smtClean="0"/>
              <a:t>#include&lt;</a:t>
            </a:r>
            <a:r>
              <a:rPr lang="en-US" dirty="0" err="1" smtClean="0"/>
              <a:t>iostream.h</a:t>
            </a:r>
            <a:r>
              <a:rPr lang="en-US" dirty="0" smtClean="0"/>
              <a:t>&gt;</a:t>
            </a:r>
          </a:p>
          <a:p>
            <a:pPr>
              <a:buNone/>
            </a:pPr>
            <a:r>
              <a:rPr lang="en-US" dirty="0" smtClean="0"/>
              <a:t>void swap(</a:t>
            </a:r>
            <a:r>
              <a:rPr lang="en-US" dirty="0" err="1" smtClean="0"/>
              <a:t>int</a:t>
            </a:r>
            <a:r>
              <a:rPr lang="en-US" dirty="0" smtClean="0"/>
              <a:t> &amp;</a:t>
            </a:r>
            <a:r>
              <a:rPr lang="en-US" dirty="0" err="1" smtClean="0"/>
              <a:t>x,int</a:t>
            </a:r>
            <a:r>
              <a:rPr lang="en-US" dirty="0" smtClean="0"/>
              <a:t> &amp;y);</a:t>
            </a:r>
          </a:p>
          <a:p>
            <a:pPr>
              <a:buNone/>
            </a:pPr>
            <a:r>
              <a:rPr lang="en-US" dirty="0" err="1" smtClean="0"/>
              <a:t>int</a:t>
            </a:r>
            <a:r>
              <a:rPr lang="en-US" dirty="0" smtClean="0"/>
              <a:t> main()</a:t>
            </a:r>
          </a:p>
          <a:p>
            <a:pPr>
              <a:buNone/>
            </a:pPr>
            <a:r>
              <a:rPr lang="en-US" dirty="0" smtClean="0"/>
              <a:t>{</a:t>
            </a:r>
          </a:p>
          <a:p>
            <a:pPr>
              <a:buNone/>
            </a:pPr>
            <a:r>
              <a:rPr lang="en-US" dirty="0" smtClean="0"/>
              <a:t>	</a:t>
            </a:r>
            <a:r>
              <a:rPr lang="en-US" dirty="0" err="1" smtClean="0"/>
              <a:t>int</a:t>
            </a:r>
            <a:r>
              <a:rPr lang="en-US" dirty="0" smtClean="0"/>
              <a:t> </a:t>
            </a:r>
            <a:r>
              <a:rPr lang="en-US" dirty="0" err="1" smtClean="0"/>
              <a:t>a,b</a:t>
            </a:r>
            <a:r>
              <a:rPr lang="en-US" dirty="0" smtClean="0"/>
              <a:t>;</a:t>
            </a:r>
          </a:p>
          <a:p>
            <a:pPr>
              <a:buNone/>
            </a:pPr>
            <a:r>
              <a:rPr lang="en-US" dirty="0" smtClean="0"/>
              <a:t>	</a:t>
            </a:r>
            <a:r>
              <a:rPr lang="en-US" dirty="0" err="1" smtClean="0"/>
              <a:t>cout</a:t>
            </a:r>
            <a:r>
              <a:rPr lang="en-US" dirty="0" smtClean="0"/>
              <a:t>&lt;&lt;"Enter two numbers"&lt;&lt;</a:t>
            </a:r>
            <a:r>
              <a:rPr lang="en-US" dirty="0" err="1" smtClean="0"/>
              <a:t>endl</a:t>
            </a:r>
            <a:r>
              <a:rPr lang="en-US" dirty="0" smtClean="0"/>
              <a:t>;</a:t>
            </a:r>
          </a:p>
          <a:p>
            <a:pPr>
              <a:buNone/>
            </a:pPr>
            <a:r>
              <a:rPr lang="en-US" dirty="0" smtClean="0"/>
              <a:t>	</a:t>
            </a:r>
            <a:r>
              <a:rPr lang="en-US" dirty="0" err="1" smtClean="0"/>
              <a:t>cin</a:t>
            </a:r>
            <a:r>
              <a:rPr lang="en-US" dirty="0" smtClean="0"/>
              <a:t>&gt;&gt;a;</a:t>
            </a:r>
          </a:p>
          <a:p>
            <a:pPr>
              <a:buNone/>
            </a:pPr>
            <a:r>
              <a:rPr lang="en-US" dirty="0" smtClean="0"/>
              <a:t>	</a:t>
            </a:r>
            <a:r>
              <a:rPr lang="en-US" dirty="0" err="1" smtClean="0"/>
              <a:t>cin</a:t>
            </a:r>
            <a:r>
              <a:rPr lang="en-US" dirty="0" smtClean="0"/>
              <a:t>&gt;&gt;b;</a:t>
            </a:r>
          </a:p>
          <a:p>
            <a:pPr>
              <a:buNone/>
            </a:pPr>
            <a:r>
              <a:rPr lang="en-US" dirty="0" smtClean="0"/>
              <a:t>	</a:t>
            </a:r>
            <a:r>
              <a:rPr lang="en-US" dirty="0" err="1" smtClean="0"/>
              <a:t>cout</a:t>
            </a:r>
            <a:r>
              <a:rPr lang="en-US" dirty="0" smtClean="0"/>
              <a:t>&lt;&lt;"value of numbers before swapping \t"&lt;&lt;"a ="&lt;&lt;a&lt;&lt;" "&lt;&lt;"b="&lt;&lt;b;</a:t>
            </a:r>
          </a:p>
          <a:p>
            <a:pPr>
              <a:buNone/>
            </a:pPr>
            <a:r>
              <a:rPr lang="en-US" dirty="0" smtClean="0"/>
              <a:t>	swap(</a:t>
            </a:r>
            <a:r>
              <a:rPr lang="en-US" dirty="0" err="1" smtClean="0"/>
              <a:t>a,b</a:t>
            </a:r>
            <a:r>
              <a:rPr lang="en-US" dirty="0" smtClean="0"/>
              <a:t>);</a:t>
            </a:r>
          </a:p>
          <a:p>
            <a:pPr>
              <a:buNone/>
            </a:pPr>
            <a:r>
              <a:rPr lang="en-US" dirty="0" smtClean="0"/>
              <a:t>	</a:t>
            </a:r>
            <a:r>
              <a:rPr lang="en-US" dirty="0" err="1" smtClean="0"/>
              <a:t>cout</a:t>
            </a:r>
            <a:r>
              <a:rPr lang="en-US" dirty="0" smtClean="0"/>
              <a:t>&lt;&lt;"In main after swapping \n"&lt;&lt;"a= "&lt;&lt;a&lt;&lt;" "&lt;&lt;"b ="&lt;&lt;b&lt;&lt;</a:t>
            </a:r>
            <a:r>
              <a:rPr lang="en-US" dirty="0" err="1" smtClean="0"/>
              <a:t>endl</a:t>
            </a:r>
            <a:r>
              <a:rPr lang="en-US" dirty="0" smtClean="0"/>
              <a:t>;  </a:t>
            </a:r>
          </a:p>
          <a:p>
            <a:pPr>
              <a:buNone/>
            </a:pPr>
            <a:r>
              <a:rPr lang="en-US" dirty="0" smtClean="0"/>
              <a:t>}</a:t>
            </a:r>
          </a:p>
          <a:p>
            <a:pPr>
              <a:buNone/>
            </a:pPr>
            <a:r>
              <a:rPr lang="en-US" dirty="0" smtClean="0"/>
              <a:t>void swap(</a:t>
            </a:r>
            <a:r>
              <a:rPr lang="en-US" dirty="0" err="1" smtClean="0"/>
              <a:t>int</a:t>
            </a:r>
            <a:r>
              <a:rPr lang="en-US" dirty="0" smtClean="0"/>
              <a:t> &amp;</a:t>
            </a:r>
            <a:r>
              <a:rPr lang="en-US" dirty="0" err="1" smtClean="0"/>
              <a:t>x,int</a:t>
            </a:r>
            <a:r>
              <a:rPr lang="en-US" dirty="0" smtClean="0"/>
              <a:t> &amp;y)</a:t>
            </a:r>
          </a:p>
          <a:p>
            <a:pPr>
              <a:buNone/>
            </a:pPr>
            <a:r>
              <a:rPr lang="en-US" dirty="0" smtClean="0"/>
              <a:t>{</a:t>
            </a:r>
          </a:p>
          <a:p>
            <a:pPr>
              <a:buNone/>
            </a:pPr>
            <a:r>
              <a:rPr lang="en-US" dirty="0" smtClean="0"/>
              <a:t>	</a:t>
            </a:r>
            <a:r>
              <a:rPr lang="en-US" dirty="0" err="1" smtClean="0"/>
              <a:t>int</a:t>
            </a:r>
            <a:r>
              <a:rPr lang="en-US" dirty="0" smtClean="0"/>
              <a:t> temp;</a:t>
            </a:r>
          </a:p>
          <a:p>
            <a:pPr>
              <a:buNone/>
            </a:pPr>
            <a:r>
              <a:rPr lang="en-US" dirty="0" smtClean="0"/>
              <a:t>	temp=x;</a:t>
            </a:r>
          </a:p>
          <a:p>
            <a:pPr>
              <a:buNone/>
            </a:pPr>
            <a:r>
              <a:rPr lang="en-US" dirty="0" smtClean="0"/>
              <a:t>	x=y;</a:t>
            </a:r>
          </a:p>
          <a:p>
            <a:pPr>
              <a:buNone/>
            </a:pPr>
            <a:r>
              <a:rPr lang="en-US" dirty="0" smtClean="0"/>
              <a:t>	y=temp;</a:t>
            </a:r>
          </a:p>
          <a:p>
            <a:pPr>
              <a:buNone/>
            </a:pPr>
            <a:r>
              <a:rPr lang="en-US" dirty="0" smtClean="0"/>
              <a:t>	</a:t>
            </a:r>
            <a:r>
              <a:rPr lang="en-US" dirty="0" err="1" smtClean="0"/>
              <a:t>cout</a:t>
            </a:r>
            <a:r>
              <a:rPr lang="en-US" dirty="0" smtClean="0"/>
              <a:t>&lt;&lt;"\n in swap "&lt;&lt;"x="&lt;&lt;x&lt;&lt;" "&lt;&lt;"y="&lt;&lt;y&lt;&lt;</a:t>
            </a:r>
            <a:r>
              <a:rPr lang="en-US" dirty="0" err="1" smtClean="0"/>
              <a:t>endl</a:t>
            </a: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Example</a:t>
            </a:r>
            <a:endParaRPr lang="en-US" dirty="0"/>
          </a:p>
        </p:txBody>
      </p:sp>
      <p:sp>
        <p:nvSpPr>
          <p:cNvPr id="3" name="Content Placeholder 2"/>
          <p:cNvSpPr>
            <a:spLocks noGrp="1"/>
          </p:cNvSpPr>
          <p:nvPr>
            <p:ph idx="1"/>
          </p:nvPr>
        </p:nvSpPr>
        <p:spPr>
          <a:xfrm>
            <a:off x="457200" y="1219200"/>
            <a:ext cx="8229600" cy="5105400"/>
          </a:xfrm>
        </p:spPr>
        <p:txBody>
          <a:bodyPr>
            <a:normAutofit fontScale="70000" lnSpcReduction="20000"/>
          </a:bodyPr>
          <a:lstStyle/>
          <a:p>
            <a:pPr>
              <a:buNone/>
            </a:pPr>
            <a:r>
              <a:rPr lang="en-US" dirty="0" smtClean="0"/>
              <a:t>#include&lt;</a:t>
            </a:r>
            <a:r>
              <a:rPr lang="en-US" dirty="0" err="1" smtClean="0"/>
              <a:t>iostream.h</a:t>
            </a:r>
            <a:r>
              <a:rPr lang="en-US" dirty="0" smtClean="0"/>
              <a:t>&gt;</a:t>
            </a:r>
          </a:p>
          <a:p>
            <a:pPr>
              <a:buNone/>
            </a:pPr>
            <a:r>
              <a:rPr lang="en-US" dirty="0" smtClean="0"/>
              <a:t>using namespace std;</a:t>
            </a:r>
          </a:p>
          <a:p>
            <a:pPr>
              <a:buNone/>
            </a:pPr>
            <a:r>
              <a:rPr lang="en-US" dirty="0" err="1" smtClean="0"/>
              <a:t>int</a:t>
            </a:r>
            <a:r>
              <a:rPr lang="en-US" dirty="0" smtClean="0"/>
              <a:t> global=10;</a:t>
            </a:r>
          </a:p>
          <a:p>
            <a:pPr>
              <a:buNone/>
            </a:pPr>
            <a:r>
              <a:rPr lang="en-US" dirty="0" smtClean="0"/>
              <a:t>void </a:t>
            </a:r>
            <a:r>
              <a:rPr lang="en-US" dirty="0" err="1" smtClean="0"/>
              <a:t>func</a:t>
            </a:r>
            <a:r>
              <a:rPr lang="en-US" dirty="0" smtClean="0"/>
              <a:t>(</a:t>
            </a:r>
            <a:r>
              <a:rPr lang="en-US" dirty="0" err="1" smtClean="0"/>
              <a:t>int</a:t>
            </a:r>
            <a:r>
              <a:rPr lang="en-US" dirty="0" smtClean="0"/>
              <a:t> &amp;</a:t>
            </a:r>
            <a:r>
              <a:rPr lang="en-US" dirty="0" err="1" smtClean="0"/>
              <a:t>x,int</a:t>
            </a:r>
            <a:r>
              <a:rPr lang="en-US" dirty="0" smtClean="0"/>
              <a:t> y)</a:t>
            </a:r>
          </a:p>
          <a:p>
            <a:pPr>
              <a:buNone/>
            </a:pPr>
            <a:r>
              <a:rPr lang="en-US" dirty="0" smtClean="0"/>
              <a:t>{</a:t>
            </a:r>
          </a:p>
          <a:p>
            <a:pPr>
              <a:buNone/>
            </a:pPr>
            <a:r>
              <a:rPr lang="en-US" dirty="0" smtClean="0"/>
              <a:t>	x=x-y;</a:t>
            </a:r>
          </a:p>
          <a:p>
            <a:pPr>
              <a:buNone/>
            </a:pPr>
            <a:r>
              <a:rPr lang="en-US" dirty="0" smtClean="0"/>
              <a:t>	y=x*10;</a:t>
            </a:r>
          </a:p>
          <a:p>
            <a:pPr>
              <a:buNone/>
            </a:pPr>
            <a:r>
              <a:rPr lang="en-US" dirty="0" smtClean="0"/>
              <a:t>	</a:t>
            </a:r>
            <a:r>
              <a:rPr lang="en-US" dirty="0" err="1" smtClean="0"/>
              <a:t>cout</a:t>
            </a:r>
            <a:r>
              <a:rPr lang="en-US" dirty="0" smtClean="0"/>
              <a:t>&lt;&lt;x&lt;&lt;" ,"&lt;&lt;y&lt;&lt;</a:t>
            </a:r>
            <a:r>
              <a:rPr lang="en-US" dirty="0" err="1" smtClean="0"/>
              <a:t>endl</a:t>
            </a:r>
            <a:r>
              <a:rPr lang="en-US" dirty="0" smtClean="0"/>
              <a:t>;</a:t>
            </a:r>
          </a:p>
          <a:p>
            <a:pPr>
              <a:buNone/>
            </a:pPr>
            <a:r>
              <a:rPr lang="en-US" dirty="0" smtClean="0"/>
              <a:t>}</a:t>
            </a:r>
          </a:p>
          <a:p>
            <a:pPr>
              <a:buNone/>
            </a:pPr>
            <a:r>
              <a:rPr lang="en-US" dirty="0" err="1" smtClean="0"/>
              <a:t>int</a:t>
            </a:r>
            <a:r>
              <a:rPr lang="en-US" dirty="0" smtClean="0"/>
              <a:t> main()</a:t>
            </a:r>
          </a:p>
          <a:p>
            <a:pPr>
              <a:buNone/>
            </a:pPr>
            <a:r>
              <a:rPr lang="en-US" dirty="0" smtClean="0"/>
              <a:t>{</a:t>
            </a:r>
          </a:p>
          <a:p>
            <a:pPr>
              <a:buNone/>
            </a:pPr>
            <a:r>
              <a:rPr lang="en-US" dirty="0" smtClean="0"/>
              <a:t>	</a:t>
            </a:r>
            <a:r>
              <a:rPr lang="en-US" dirty="0" err="1" smtClean="0"/>
              <a:t>int</a:t>
            </a:r>
            <a:r>
              <a:rPr lang="en-US" dirty="0" smtClean="0"/>
              <a:t> global=7;</a:t>
            </a:r>
          </a:p>
          <a:p>
            <a:pPr>
              <a:buNone/>
            </a:pPr>
            <a:r>
              <a:rPr lang="en-US" dirty="0" smtClean="0"/>
              <a:t>	</a:t>
            </a:r>
            <a:r>
              <a:rPr lang="en-US" dirty="0" err="1" smtClean="0"/>
              <a:t>func</a:t>
            </a:r>
            <a:r>
              <a:rPr lang="en-US" dirty="0" smtClean="0"/>
              <a:t>(::</a:t>
            </a:r>
            <a:r>
              <a:rPr lang="en-US" dirty="0" err="1" smtClean="0"/>
              <a:t>global,global</a:t>
            </a:r>
            <a:r>
              <a:rPr lang="en-US" dirty="0" smtClean="0"/>
              <a:t>);</a:t>
            </a:r>
          </a:p>
          <a:p>
            <a:pPr>
              <a:buNone/>
            </a:pPr>
            <a:r>
              <a:rPr lang="en-US" dirty="0" smtClean="0"/>
              <a:t>	</a:t>
            </a:r>
            <a:r>
              <a:rPr lang="en-US" dirty="0" err="1" smtClean="0"/>
              <a:t>cout</a:t>
            </a:r>
            <a:r>
              <a:rPr lang="en-US" dirty="0" smtClean="0"/>
              <a:t>&lt;&lt;global&lt;&lt;" ,"&lt;&lt;::global&lt;&lt;</a:t>
            </a:r>
            <a:r>
              <a:rPr lang="en-US" dirty="0" err="1" smtClean="0"/>
              <a:t>endl</a:t>
            </a:r>
            <a:r>
              <a:rPr lang="en-US" dirty="0" smtClean="0"/>
              <a:t>;</a:t>
            </a:r>
          </a:p>
          <a:p>
            <a:pPr>
              <a:buNone/>
            </a:pPr>
            <a:r>
              <a:rPr lang="en-US" dirty="0" smtClean="0"/>
              <a:t>	</a:t>
            </a:r>
            <a:r>
              <a:rPr lang="en-US" dirty="0" err="1" smtClean="0"/>
              <a:t>func</a:t>
            </a:r>
            <a:r>
              <a:rPr lang="en-US" dirty="0" smtClean="0"/>
              <a:t>(global,::global);</a:t>
            </a:r>
          </a:p>
          <a:p>
            <a:pPr>
              <a:buNone/>
            </a:pPr>
            <a:r>
              <a:rPr lang="en-US" dirty="0" smtClean="0"/>
              <a:t>	</a:t>
            </a:r>
            <a:r>
              <a:rPr lang="en-US" dirty="0" err="1" smtClean="0"/>
              <a:t>cout</a:t>
            </a:r>
            <a:r>
              <a:rPr lang="en-US" dirty="0" smtClean="0"/>
              <a:t>&lt;&lt;global&lt;&lt;", "&lt;&lt;::global&lt;&lt;</a:t>
            </a:r>
            <a:r>
              <a:rPr lang="en-US" dirty="0" err="1" smtClean="0"/>
              <a:t>endl</a:t>
            </a:r>
            <a:r>
              <a:rPr lang="en-US" dirty="0" smtClean="0"/>
              <a:t>;</a:t>
            </a:r>
          </a:p>
          <a:p>
            <a:pPr>
              <a:buNone/>
            </a:pPr>
            <a:r>
              <a:rPr lang="en-US" dirty="0" smtClean="0"/>
              <a:t>}</a:t>
            </a:r>
            <a:endParaRPr lang="en-US" dirty="0"/>
          </a:p>
        </p:txBody>
      </p:sp>
      <p:sp>
        <p:nvSpPr>
          <p:cNvPr id="4" name="Rectangle 3"/>
          <p:cNvSpPr/>
          <p:nvPr/>
        </p:nvSpPr>
        <p:spPr>
          <a:xfrm>
            <a:off x="4800600" y="6553200"/>
            <a:ext cx="3581400" cy="472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t>3,30</a:t>
            </a:r>
          </a:p>
          <a:p>
            <a:pPr algn="ctr"/>
            <a:r>
              <a:rPr lang="en-US" sz="6000" dirty="0" smtClean="0"/>
              <a:t>7,3</a:t>
            </a:r>
          </a:p>
          <a:p>
            <a:pPr algn="ctr"/>
            <a:r>
              <a:rPr lang="en-US" sz="6000" dirty="0" smtClean="0"/>
              <a:t>4,40</a:t>
            </a:r>
          </a:p>
          <a:p>
            <a:pPr algn="ctr"/>
            <a:r>
              <a:rPr lang="en-US" sz="6000" dirty="0" smtClean="0"/>
              <a:t>4,3</a:t>
            </a:r>
            <a:endParaRPr lang="en-US" sz="6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59019E-6 L 0.00417 -0.93247 " pathEditMode="relative" rAng="0" ptsTypes="AA">
                                      <p:cBhvr>
                                        <p:cTn id="6" dur="2000" fill="hold"/>
                                        <p:tgtEl>
                                          <p:spTgt spid="4"/>
                                        </p:tgtEl>
                                        <p:attrNameLst>
                                          <p:attrName>ppt_x</p:attrName>
                                          <p:attrName>ppt_y</p:attrName>
                                        </p:attrNameLst>
                                      </p:cBhvr>
                                      <p:rCtr x="200" y="-46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77500" lnSpcReduction="20000"/>
          </a:bodyPr>
          <a:lstStyle/>
          <a:p>
            <a:pPr>
              <a:buNone/>
            </a:pPr>
            <a:r>
              <a:rPr lang="en-US" dirty="0" smtClean="0"/>
              <a:t>#include&lt;</a:t>
            </a:r>
            <a:r>
              <a:rPr lang="en-US" dirty="0" err="1" smtClean="0"/>
              <a:t>iostream.h</a:t>
            </a:r>
            <a:r>
              <a:rPr lang="en-US" dirty="0" smtClean="0"/>
              <a:t>&gt;</a:t>
            </a:r>
          </a:p>
          <a:p>
            <a:pPr>
              <a:buNone/>
            </a:pPr>
            <a:r>
              <a:rPr lang="en-US" dirty="0" smtClean="0"/>
              <a:t>using namespace std;</a:t>
            </a:r>
          </a:p>
          <a:p>
            <a:pPr>
              <a:buNone/>
            </a:pPr>
            <a:r>
              <a:rPr lang="en-US" dirty="0" err="1" smtClean="0"/>
              <a:t>int</a:t>
            </a:r>
            <a:r>
              <a:rPr lang="en-US" dirty="0" smtClean="0"/>
              <a:t> global=8;</a:t>
            </a:r>
          </a:p>
          <a:p>
            <a:pPr>
              <a:buNone/>
            </a:pPr>
            <a:r>
              <a:rPr lang="en-US" dirty="0" smtClean="0"/>
              <a:t>void </a:t>
            </a:r>
            <a:r>
              <a:rPr lang="en-US" dirty="0" err="1" smtClean="0"/>
              <a:t>func</a:t>
            </a:r>
            <a:r>
              <a:rPr lang="en-US" dirty="0" smtClean="0"/>
              <a:t>(</a:t>
            </a:r>
            <a:r>
              <a:rPr lang="en-US" dirty="0" err="1" smtClean="0"/>
              <a:t>int</a:t>
            </a:r>
            <a:r>
              <a:rPr lang="en-US" dirty="0" smtClean="0"/>
              <a:t> &amp;</a:t>
            </a:r>
            <a:r>
              <a:rPr lang="en-US" dirty="0" err="1" smtClean="0"/>
              <a:t>x,int</a:t>
            </a:r>
            <a:r>
              <a:rPr lang="en-US" dirty="0" smtClean="0"/>
              <a:t> y)</a:t>
            </a:r>
          </a:p>
          <a:p>
            <a:pPr>
              <a:buNone/>
            </a:pPr>
            <a:r>
              <a:rPr lang="en-US" dirty="0" smtClean="0"/>
              <a:t>{</a:t>
            </a:r>
          </a:p>
          <a:p>
            <a:pPr>
              <a:buNone/>
            </a:pPr>
            <a:r>
              <a:rPr lang="en-US" dirty="0" smtClean="0"/>
              <a:t>	x=x-y;</a:t>
            </a:r>
          </a:p>
          <a:p>
            <a:pPr>
              <a:buNone/>
            </a:pPr>
            <a:r>
              <a:rPr lang="en-US" dirty="0" smtClean="0"/>
              <a:t>	y=x*10;</a:t>
            </a:r>
          </a:p>
          <a:p>
            <a:pPr>
              <a:buNone/>
            </a:pPr>
            <a:r>
              <a:rPr lang="en-US" dirty="0" smtClean="0"/>
              <a:t>	</a:t>
            </a:r>
            <a:r>
              <a:rPr lang="en-US" dirty="0" err="1" smtClean="0"/>
              <a:t>cout</a:t>
            </a:r>
            <a:r>
              <a:rPr lang="en-US" dirty="0" smtClean="0"/>
              <a:t>&lt;&lt;x&lt;&lt;" ,"&lt;&lt;y&lt;&lt;</a:t>
            </a:r>
            <a:r>
              <a:rPr lang="en-US" dirty="0" err="1" smtClean="0"/>
              <a:t>endl</a:t>
            </a:r>
            <a:r>
              <a:rPr lang="en-US" dirty="0" smtClean="0"/>
              <a:t>;</a:t>
            </a:r>
          </a:p>
          <a:p>
            <a:pPr>
              <a:buNone/>
            </a:pPr>
            <a:r>
              <a:rPr lang="en-US" dirty="0" smtClean="0"/>
              <a:t>}</a:t>
            </a:r>
          </a:p>
          <a:p>
            <a:pPr>
              <a:buNone/>
            </a:pPr>
            <a:r>
              <a:rPr lang="en-US" dirty="0" err="1" smtClean="0"/>
              <a:t>int</a:t>
            </a:r>
            <a:r>
              <a:rPr lang="en-US" dirty="0" smtClean="0"/>
              <a:t> main()</a:t>
            </a:r>
          </a:p>
          <a:p>
            <a:pPr>
              <a:buNone/>
            </a:pPr>
            <a:r>
              <a:rPr lang="en-US" dirty="0" smtClean="0"/>
              <a:t>{</a:t>
            </a:r>
          </a:p>
          <a:p>
            <a:pPr>
              <a:buNone/>
            </a:pPr>
            <a:r>
              <a:rPr lang="en-US" dirty="0" smtClean="0"/>
              <a:t>	</a:t>
            </a:r>
            <a:r>
              <a:rPr lang="en-US" dirty="0" err="1" smtClean="0"/>
              <a:t>int</a:t>
            </a:r>
            <a:r>
              <a:rPr lang="en-US" dirty="0" smtClean="0"/>
              <a:t> global=6;</a:t>
            </a:r>
          </a:p>
          <a:p>
            <a:pPr>
              <a:buNone/>
            </a:pPr>
            <a:r>
              <a:rPr lang="en-US" dirty="0" smtClean="0"/>
              <a:t>	</a:t>
            </a:r>
            <a:r>
              <a:rPr lang="en-US" dirty="0" err="1" smtClean="0"/>
              <a:t>func</a:t>
            </a:r>
            <a:r>
              <a:rPr lang="en-US" dirty="0" smtClean="0"/>
              <a:t>(::</a:t>
            </a:r>
            <a:r>
              <a:rPr lang="en-US" dirty="0" err="1" smtClean="0"/>
              <a:t>global,global</a:t>
            </a:r>
            <a:r>
              <a:rPr lang="en-US" dirty="0" smtClean="0"/>
              <a:t>);</a:t>
            </a:r>
          </a:p>
          <a:p>
            <a:pPr>
              <a:buNone/>
            </a:pPr>
            <a:r>
              <a:rPr lang="en-US" dirty="0" smtClean="0"/>
              <a:t>	</a:t>
            </a:r>
            <a:r>
              <a:rPr lang="en-US" dirty="0" err="1" smtClean="0"/>
              <a:t>cout</a:t>
            </a:r>
            <a:r>
              <a:rPr lang="en-US" dirty="0" smtClean="0"/>
              <a:t>&lt;&lt;global&lt;&lt;" ,"&lt;&lt;::global&lt;&lt;</a:t>
            </a:r>
            <a:r>
              <a:rPr lang="en-US" dirty="0" err="1" smtClean="0"/>
              <a:t>endl</a:t>
            </a:r>
            <a:r>
              <a:rPr lang="en-US" dirty="0" smtClean="0"/>
              <a:t>;</a:t>
            </a:r>
          </a:p>
          <a:p>
            <a:pPr>
              <a:buNone/>
            </a:pPr>
            <a:r>
              <a:rPr lang="en-US" dirty="0" smtClean="0"/>
              <a:t>	</a:t>
            </a:r>
            <a:r>
              <a:rPr lang="en-US" dirty="0" err="1" smtClean="0"/>
              <a:t>func</a:t>
            </a:r>
            <a:r>
              <a:rPr lang="en-US" dirty="0" smtClean="0"/>
              <a:t>(global,::global);</a:t>
            </a:r>
          </a:p>
          <a:p>
            <a:pPr>
              <a:buNone/>
            </a:pPr>
            <a:r>
              <a:rPr lang="en-US" dirty="0" smtClean="0"/>
              <a:t>	</a:t>
            </a:r>
            <a:r>
              <a:rPr lang="en-US" dirty="0" err="1" smtClean="0"/>
              <a:t>cout</a:t>
            </a:r>
            <a:r>
              <a:rPr lang="en-US" dirty="0" smtClean="0"/>
              <a:t>&lt;&lt;global&lt;&lt;", "&lt;&lt;::global&lt;&lt;</a:t>
            </a:r>
            <a:r>
              <a:rPr lang="en-US" dirty="0" err="1" smtClean="0"/>
              <a:t>endl</a:t>
            </a:r>
            <a:r>
              <a:rPr lang="en-US" dirty="0" smtClean="0"/>
              <a:t>;</a:t>
            </a:r>
          </a:p>
          <a:p>
            <a:pPr>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229600" cy="6858000"/>
          </a:xfrm>
        </p:spPr>
        <p:txBody>
          <a:bodyPr>
            <a:noAutofit/>
          </a:bodyPr>
          <a:lstStyle/>
          <a:p>
            <a:pPr>
              <a:buNone/>
            </a:pPr>
            <a:r>
              <a:rPr lang="en-US" sz="1400" b="1" dirty="0" smtClean="0">
                <a:latin typeface="+mj-lt"/>
              </a:rPr>
              <a:t>#include&lt;</a:t>
            </a:r>
            <a:r>
              <a:rPr lang="en-US" sz="1400" b="1" dirty="0" err="1" smtClean="0">
                <a:latin typeface="+mj-lt"/>
              </a:rPr>
              <a:t>iostream.h</a:t>
            </a:r>
            <a:r>
              <a:rPr lang="en-US" sz="1400" b="1" dirty="0" smtClean="0">
                <a:latin typeface="+mj-lt"/>
              </a:rPr>
              <a:t>&gt;</a:t>
            </a:r>
          </a:p>
          <a:p>
            <a:pPr>
              <a:buNone/>
            </a:pPr>
            <a:r>
              <a:rPr lang="en-US" sz="1400" b="1" dirty="0" smtClean="0">
                <a:latin typeface="+mj-lt"/>
              </a:rPr>
              <a:t>using namespace std;</a:t>
            </a:r>
          </a:p>
          <a:p>
            <a:pPr>
              <a:buNone/>
            </a:pPr>
            <a:r>
              <a:rPr lang="en-US" sz="1400" b="1" dirty="0" err="1" smtClean="0">
                <a:latin typeface="+mj-lt"/>
              </a:rPr>
              <a:t>int</a:t>
            </a:r>
            <a:r>
              <a:rPr lang="en-US" sz="1400" b="1" dirty="0" smtClean="0">
                <a:latin typeface="+mj-lt"/>
              </a:rPr>
              <a:t> max(</a:t>
            </a:r>
            <a:r>
              <a:rPr lang="en-US" sz="1400" b="1" dirty="0" err="1" smtClean="0">
                <a:latin typeface="+mj-lt"/>
              </a:rPr>
              <a:t>int</a:t>
            </a:r>
            <a:r>
              <a:rPr lang="en-US" sz="1400" b="1" dirty="0" smtClean="0">
                <a:latin typeface="+mj-lt"/>
              </a:rPr>
              <a:t> &amp;</a:t>
            </a:r>
            <a:r>
              <a:rPr lang="en-US" sz="1400" b="1" dirty="0" err="1" smtClean="0">
                <a:latin typeface="+mj-lt"/>
              </a:rPr>
              <a:t>x,int</a:t>
            </a:r>
            <a:r>
              <a:rPr lang="en-US" sz="1400" b="1" dirty="0" smtClean="0">
                <a:latin typeface="+mj-lt"/>
              </a:rPr>
              <a:t> &amp;</a:t>
            </a:r>
            <a:r>
              <a:rPr lang="en-US" sz="1400" b="1" dirty="0" err="1" smtClean="0">
                <a:latin typeface="+mj-lt"/>
              </a:rPr>
              <a:t>y,int</a:t>
            </a:r>
            <a:r>
              <a:rPr lang="en-US" sz="1400" b="1" dirty="0" smtClean="0">
                <a:latin typeface="+mj-lt"/>
              </a:rPr>
              <a:t> &amp;z)</a:t>
            </a:r>
          </a:p>
          <a:p>
            <a:pPr>
              <a:buNone/>
            </a:pPr>
            <a:r>
              <a:rPr lang="en-US" sz="1400" b="1" dirty="0" smtClean="0">
                <a:latin typeface="+mj-lt"/>
              </a:rPr>
              <a:t>{</a:t>
            </a:r>
          </a:p>
          <a:p>
            <a:pPr>
              <a:buNone/>
            </a:pPr>
            <a:r>
              <a:rPr lang="en-US" sz="1400" b="1" dirty="0" smtClean="0">
                <a:latin typeface="+mj-lt"/>
              </a:rPr>
              <a:t>	if(x&gt;y &amp;&amp; y&gt;z)</a:t>
            </a:r>
          </a:p>
          <a:p>
            <a:pPr>
              <a:buNone/>
            </a:pPr>
            <a:r>
              <a:rPr lang="en-US" sz="1400" b="1" dirty="0" smtClean="0">
                <a:latin typeface="+mj-lt"/>
              </a:rPr>
              <a:t>	{</a:t>
            </a:r>
          </a:p>
          <a:p>
            <a:pPr>
              <a:buNone/>
            </a:pPr>
            <a:r>
              <a:rPr lang="en-US" sz="1400" b="1" dirty="0" smtClean="0">
                <a:latin typeface="+mj-lt"/>
              </a:rPr>
              <a:t>		y++;</a:t>
            </a:r>
          </a:p>
          <a:p>
            <a:pPr>
              <a:buNone/>
            </a:pPr>
            <a:r>
              <a:rPr lang="en-US" sz="1400" b="1" dirty="0" smtClean="0">
                <a:latin typeface="+mj-lt"/>
              </a:rPr>
              <a:t>		z++;</a:t>
            </a:r>
          </a:p>
          <a:p>
            <a:pPr>
              <a:buNone/>
            </a:pPr>
            <a:r>
              <a:rPr lang="en-US" sz="1400" b="1" dirty="0" smtClean="0">
                <a:latin typeface="+mj-lt"/>
              </a:rPr>
              <a:t>		return x;</a:t>
            </a:r>
          </a:p>
          <a:p>
            <a:pPr>
              <a:buNone/>
            </a:pPr>
            <a:r>
              <a:rPr lang="en-US" sz="1400" b="1" dirty="0" smtClean="0">
                <a:latin typeface="+mj-lt"/>
              </a:rPr>
              <a:t>	}</a:t>
            </a:r>
          </a:p>
          <a:p>
            <a:pPr>
              <a:buNone/>
            </a:pPr>
            <a:r>
              <a:rPr lang="en-US" sz="1400" b="1" dirty="0" smtClean="0">
                <a:latin typeface="+mj-lt"/>
              </a:rPr>
              <a:t>	else</a:t>
            </a:r>
          </a:p>
          <a:p>
            <a:pPr>
              <a:buNone/>
            </a:pPr>
            <a:r>
              <a:rPr lang="en-US" sz="1400" b="1" dirty="0" smtClean="0">
                <a:latin typeface="+mj-lt"/>
              </a:rPr>
              <a:t>	if(y&gt;x)</a:t>
            </a:r>
          </a:p>
          <a:p>
            <a:pPr>
              <a:buNone/>
            </a:pPr>
            <a:r>
              <a:rPr lang="en-US" sz="1400" b="1" dirty="0" smtClean="0">
                <a:latin typeface="+mj-lt"/>
              </a:rPr>
              <a:t>	return y;</a:t>
            </a:r>
          </a:p>
          <a:p>
            <a:pPr>
              <a:buNone/>
            </a:pPr>
            <a:r>
              <a:rPr lang="en-US" sz="1400" b="1" dirty="0" smtClean="0">
                <a:latin typeface="+mj-lt"/>
              </a:rPr>
              <a:t>	else</a:t>
            </a:r>
          </a:p>
          <a:p>
            <a:pPr>
              <a:buNone/>
            </a:pPr>
            <a:r>
              <a:rPr lang="en-US" sz="1400" b="1" dirty="0" smtClean="0">
                <a:latin typeface="+mj-lt"/>
              </a:rPr>
              <a:t>	return z;</a:t>
            </a:r>
          </a:p>
          <a:p>
            <a:pPr>
              <a:buNone/>
            </a:pPr>
            <a:r>
              <a:rPr lang="en-US" sz="1400" b="1" dirty="0" smtClean="0">
                <a:latin typeface="+mj-lt"/>
              </a:rPr>
              <a:t>}</a:t>
            </a:r>
          </a:p>
          <a:p>
            <a:pPr>
              <a:buNone/>
            </a:pPr>
            <a:r>
              <a:rPr lang="en-US" sz="1400" b="1" dirty="0" err="1" smtClean="0">
                <a:latin typeface="+mj-lt"/>
              </a:rPr>
              <a:t>int</a:t>
            </a:r>
            <a:r>
              <a:rPr lang="en-US" sz="1400" b="1" dirty="0" smtClean="0">
                <a:latin typeface="+mj-lt"/>
              </a:rPr>
              <a:t> main()</a:t>
            </a:r>
          </a:p>
          <a:p>
            <a:pPr>
              <a:buNone/>
            </a:pPr>
            <a:r>
              <a:rPr lang="en-US" sz="1400" b="1" dirty="0" smtClean="0">
                <a:latin typeface="+mj-lt"/>
              </a:rPr>
              <a:t>{</a:t>
            </a:r>
          </a:p>
          <a:p>
            <a:pPr>
              <a:buNone/>
            </a:pPr>
            <a:r>
              <a:rPr lang="en-US" sz="1400" b="1" dirty="0" smtClean="0">
                <a:latin typeface="+mj-lt"/>
              </a:rPr>
              <a:t>	</a:t>
            </a:r>
            <a:r>
              <a:rPr lang="en-US" sz="1400" b="1" dirty="0" err="1" smtClean="0">
                <a:latin typeface="+mj-lt"/>
              </a:rPr>
              <a:t>int</a:t>
            </a:r>
            <a:r>
              <a:rPr lang="en-US" sz="1400" b="1" dirty="0" smtClean="0">
                <a:latin typeface="+mj-lt"/>
              </a:rPr>
              <a:t> a=10,b=13,c=8;</a:t>
            </a:r>
          </a:p>
          <a:p>
            <a:pPr>
              <a:buNone/>
            </a:pPr>
            <a:r>
              <a:rPr lang="en-US" sz="1400" b="1" dirty="0" smtClean="0">
                <a:latin typeface="+mj-lt"/>
              </a:rPr>
              <a:t>	a=max(</a:t>
            </a:r>
            <a:r>
              <a:rPr lang="en-US" sz="1400" b="1" dirty="0" err="1" smtClean="0">
                <a:latin typeface="+mj-lt"/>
              </a:rPr>
              <a:t>a,b,c</a:t>
            </a:r>
            <a:r>
              <a:rPr lang="en-US" sz="1400" b="1" dirty="0" smtClean="0">
                <a:latin typeface="+mj-lt"/>
              </a:rPr>
              <a:t>);</a:t>
            </a:r>
          </a:p>
          <a:p>
            <a:pPr>
              <a:buNone/>
            </a:pPr>
            <a:r>
              <a:rPr lang="en-US" sz="1400" b="1" dirty="0" smtClean="0">
                <a:latin typeface="+mj-lt"/>
              </a:rPr>
              <a:t>	</a:t>
            </a:r>
            <a:r>
              <a:rPr lang="en-US" sz="1400" b="1" dirty="0" err="1" smtClean="0">
                <a:latin typeface="+mj-lt"/>
              </a:rPr>
              <a:t>cout</a:t>
            </a:r>
            <a:r>
              <a:rPr lang="en-US" sz="1400" b="1" dirty="0" smtClean="0">
                <a:latin typeface="+mj-lt"/>
              </a:rPr>
              <a:t>&lt;&lt;a&lt;&lt;" "&lt;&lt;b&lt;&lt;" "&lt;&lt;c&lt;&lt;</a:t>
            </a:r>
            <a:r>
              <a:rPr lang="en-US" sz="1400" b="1" dirty="0" err="1" smtClean="0">
                <a:latin typeface="+mj-lt"/>
              </a:rPr>
              <a:t>endl</a:t>
            </a:r>
            <a:r>
              <a:rPr lang="en-US" sz="1400" b="1" dirty="0" smtClean="0">
                <a:latin typeface="+mj-lt"/>
              </a:rPr>
              <a:t>;</a:t>
            </a:r>
          </a:p>
          <a:p>
            <a:pPr>
              <a:buNone/>
            </a:pPr>
            <a:r>
              <a:rPr lang="en-US" sz="1400" b="1" dirty="0" smtClean="0">
                <a:latin typeface="+mj-lt"/>
              </a:rPr>
              <a:t>	b=max(</a:t>
            </a:r>
            <a:r>
              <a:rPr lang="en-US" sz="1400" b="1" dirty="0" err="1" smtClean="0">
                <a:latin typeface="+mj-lt"/>
              </a:rPr>
              <a:t>a,b,c</a:t>
            </a:r>
            <a:r>
              <a:rPr lang="en-US" sz="1400" b="1" dirty="0" smtClean="0">
                <a:latin typeface="+mj-lt"/>
              </a:rPr>
              <a:t>);</a:t>
            </a:r>
          </a:p>
          <a:p>
            <a:pPr>
              <a:buNone/>
            </a:pPr>
            <a:r>
              <a:rPr lang="en-US" sz="1400" b="1" dirty="0" smtClean="0">
                <a:latin typeface="+mj-lt"/>
              </a:rPr>
              <a:t>	</a:t>
            </a:r>
            <a:r>
              <a:rPr lang="en-US" sz="1400" b="1" dirty="0" err="1" smtClean="0">
                <a:latin typeface="+mj-lt"/>
              </a:rPr>
              <a:t>cout</a:t>
            </a:r>
            <a:r>
              <a:rPr lang="en-US" sz="1400" b="1" dirty="0" smtClean="0">
                <a:latin typeface="+mj-lt"/>
              </a:rPr>
              <a:t>&lt;&lt;++a&lt;&lt;" "&lt;&lt;++b&lt;&lt;" "&lt;&lt;++c&lt;&lt;</a:t>
            </a:r>
            <a:r>
              <a:rPr lang="en-US" sz="1400" b="1" dirty="0" err="1" smtClean="0">
                <a:latin typeface="+mj-lt"/>
              </a:rPr>
              <a:t>endl</a:t>
            </a:r>
            <a:r>
              <a:rPr lang="en-US" sz="1400" b="1" dirty="0" smtClean="0">
                <a:latin typeface="+mj-lt"/>
              </a:rPr>
              <a:t>;</a:t>
            </a:r>
          </a:p>
          <a:p>
            <a:pPr>
              <a:buNone/>
            </a:pPr>
            <a:r>
              <a:rPr lang="en-US" sz="1400" b="1" dirty="0" smtClean="0">
                <a:latin typeface="+mj-lt"/>
              </a:rPr>
              <a:t>	c=max(</a:t>
            </a:r>
            <a:r>
              <a:rPr lang="en-US" sz="1400" b="1" dirty="0" err="1" smtClean="0">
                <a:latin typeface="+mj-lt"/>
              </a:rPr>
              <a:t>a,b,c</a:t>
            </a:r>
            <a:r>
              <a:rPr lang="en-US" sz="1400" b="1" dirty="0" smtClean="0">
                <a:latin typeface="+mj-lt"/>
              </a:rPr>
              <a:t>);</a:t>
            </a:r>
          </a:p>
          <a:p>
            <a:pPr>
              <a:buNone/>
            </a:pPr>
            <a:r>
              <a:rPr lang="en-US" sz="1400" b="1" dirty="0" smtClean="0">
                <a:latin typeface="+mj-lt"/>
              </a:rPr>
              <a:t>	</a:t>
            </a:r>
            <a:r>
              <a:rPr lang="en-US" sz="1400" b="1" dirty="0" err="1" smtClean="0">
                <a:latin typeface="+mj-lt"/>
              </a:rPr>
              <a:t>cout</a:t>
            </a:r>
            <a:r>
              <a:rPr lang="en-US" sz="1400" b="1" dirty="0" smtClean="0">
                <a:latin typeface="+mj-lt"/>
              </a:rPr>
              <a:t>&lt;&lt;a++&lt;&lt;" "&lt;&lt;++b&lt;&lt;" "&lt;&lt;c&lt;&lt;</a:t>
            </a:r>
            <a:r>
              <a:rPr lang="en-US" sz="1400" b="1" dirty="0" err="1" smtClean="0">
                <a:latin typeface="+mj-lt"/>
              </a:rPr>
              <a:t>endl</a:t>
            </a:r>
            <a:r>
              <a:rPr lang="en-US" sz="1400" b="1" dirty="0" smtClean="0">
                <a:latin typeface="+mj-lt"/>
              </a:rPr>
              <a:t>;</a:t>
            </a:r>
          </a:p>
          <a:p>
            <a:pPr>
              <a:buNone/>
            </a:pPr>
            <a:r>
              <a:rPr lang="en-US" sz="1400" b="1" dirty="0" smtClean="0">
                <a:latin typeface="+mj-lt"/>
              </a:rPr>
              <a:t>	</a:t>
            </a:r>
            <a:r>
              <a:rPr lang="en-US" sz="1400" b="1" dirty="0" err="1" smtClean="0">
                <a:latin typeface="+mj-lt"/>
              </a:rPr>
              <a:t>cout</a:t>
            </a:r>
            <a:r>
              <a:rPr lang="en-US" sz="1400" b="1" dirty="0" smtClean="0">
                <a:latin typeface="+mj-lt"/>
              </a:rPr>
              <a:t>&lt;&lt;a&lt;&lt;" "&lt;&lt;b&lt;&lt;" "&lt;&lt;c&lt;&lt;</a:t>
            </a:r>
            <a:r>
              <a:rPr lang="en-US" sz="1400" b="1" dirty="0" err="1" smtClean="0">
                <a:latin typeface="+mj-lt"/>
              </a:rPr>
              <a:t>endl</a:t>
            </a:r>
            <a:r>
              <a:rPr lang="en-US" sz="1400" b="1" dirty="0" smtClean="0">
                <a:latin typeface="+mj-lt"/>
              </a:rPr>
              <a:t>;</a:t>
            </a:r>
          </a:p>
          <a:p>
            <a:pPr>
              <a:buNone/>
            </a:pPr>
            <a:r>
              <a:rPr lang="en-US" sz="1400" b="1" dirty="0" smtClean="0">
                <a:latin typeface="+mj-lt"/>
              </a:rPr>
              <a:t>}</a:t>
            </a:r>
            <a:endParaRPr lang="en-US" sz="1400" b="1" dirty="0">
              <a:latin typeface="+mj-lt"/>
            </a:endParaRPr>
          </a:p>
        </p:txBody>
      </p:sp>
      <p:sp>
        <p:nvSpPr>
          <p:cNvPr id="4" name="Rectangle 3"/>
          <p:cNvSpPr/>
          <p:nvPr/>
        </p:nvSpPr>
        <p:spPr>
          <a:xfrm>
            <a:off x="4114800" y="6629400"/>
            <a:ext cx="4038600" cy="541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t>13,13,8</a:t>
            </a:r>
          </a:p>
          <a:p>
            <a:pPr algn="ctr"/>
            <a:r>
              <a:rPr lang="en-US" sz="6600" dirty="0" smtClean="0"/>
              <a:t>14,9,9</a:t>
            </a:r>
          </a:p>
          <a:p>
            <a:pPr algn="ctr"/>
            <a:r>
              <a:rPr lang="en-US" sz="6600" dirty="0" smtClean="0"/>
              <a:t>14,10,9</a:t>
            </a:r>
          </a:p>
          <a:p>
            <a:pPr algn="ctr"/>
            <a:r>
              <a:rPr lang="en-US" sz="6600" dirty="0" smtClean="0"/>
              <a:t>15,10,9</a:t>
            </a:r>
            <a:endParaRPr lang="en-US" sz="6600" dirty="0"/>
          </a:p>
        </p:txBody>
      </p:sp>
      <p:sp>
        <p:nvSpPr>
          <p:cNvPr id="6" name="Rectangle 5"/>
          <p:cNvSpPr/>
          <p:nvPr/>
        </p:nvSpPr>
        <p:spPr>
          <a:xfrm>
            <a:off x="2819400" y="2286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2011 </a:t>
            </a:r>
            <a:r>
              <a:rPr lang="en-US" b="1" dirty="0" err="1" smtClean="0">
                <a:latin typeface="+mj-lt"/>
              </a:rPr>
              <a:t>oct</a:t>
            </a:r>
            <a:r>
              <a:rPr lang="en-US" b="1" dirty="0" smtClean="0">
                <a:latin typeface="+mj-lt"/>
              </a:rPr>
              <a:t> board</a:t>
            </a:r>
            <a:endParaRPr lang="en-US"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1.9889E-6 L 0.00417 -0.90472 " pathEditMode="relative" rAng="0" ptsTypes="AA">
                                      <p:cBhvr>
                                        <p:cTn id="6" dur="2000" fill="hold"/>
                                        <p:tgtEl>
                                          <p:spTgt spid="4"/>
                                        </p:tgtEl>
                                        <p:attrNameLst>
                                          <p:attrName>ppt_x</p:attrName>
                                          <p:attrName>ppt_y</p:attrName>
                                        </p:attrNameLst>
                                      </p:cBhvr>
                                      <p:rCtr x="200" y="-45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90600"/>
          </a:xfrm>
        </p:spPr>
        <p:txBody>
          <a:bodyPr/>
          <a:lstStyle/>
          <a:p>
            <a:r>
              <a:rPr lang="en-US" dirty="0" smtClean="0"/>
              <a:t>Call by reference using pointers</a:t>
            </a:r>
            <a:endParaRPr lang="en-US" dirty="0"/>
          </a:p>
        </p:txBody>
      </p:sp>
      <p:sp>
        <p:nvSpPr>
          <p:cNvPr id="3" name="Content Placeholder 2"/>
          <p:cNvSpPr>
            <a:spLocks noGrp="1"/>
          </p:cNvSpPr>
          <p:nvPr>
            <p:ph idx="1"/>
          </p:nvPr>
        </p:nvSpPr>
        <p:spPr>
          <a:xfrm>
            <a:off x="457200" y="1600200"/>
            <a:ext cx="8229600" cy="4724400"/>
          </a:xfrm>
        </p:spPr>
        <p:txBody>
          <a:bodyPr/>
          <a:lstStyle/>
          <a:p>
            <a:r>
              <a:rPr lang="en-US" dirty="0" smtClean="0"/>
              <a:t>The both cases do exactly the same.</a:t>
            </a:r>
          </a:p>
          <a:p>
            <a:endParaRPr lang="en-US" dirty="0" smtClean="0"/>
          </a:p>
          <a:p>
            <a:r>
              <a:rPr lang="en-US" dirty="0" smtClean="0"/>
              <a:t>However, the small difference is, that </a:t>
            </a:r>
            <a:r>
              <a:rPr lang="en-US" b="1" i="1" dirty="0" smtClean="0">
                <a:solidFill>
                  <a:srgbClr val="FF0000"/>
                </a:solidFill>
              </a:rPr>
              <a:t>references are never null</a:t>
            </a:r>
            <a:r>
              <a:rPr lang="en-US" dirty="0" smtClean="0"/>
              <a:t> (and inside function you are sure, that they are referencing valid variable). On the other hand, pointers may be empty or may point to invalid place in memory.</a:t>
            </a:r>
          </a:p>
          <a:p>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85000" lnSpcReduction="20000"/>
          </a:bodyPr>
          <a:lstStyle/>
          <a:p>
            <a:pPr>
              <a:buNone/>
            </a:pPr>
            <a:r>
              <a:rPr lang="en-US" b="1" dirty="0" smtClean="0"/>
              <a:t>#include&lt;</a:t>
            </a:r>
            <a:r>
              <a:rPr lang="en-US" b="1" dirty="0" err="1" smtClean="0"/>
              <a:t>iostream.h</a:t>
            </a:r>
            <a:r>
              <a:rPr lang="en-US" b="1" dirty="0" smtClean="0"/>
              <a:t>&gt;</a:t>
            </a:r>
          </a:p>
          <a:p>
            <a:pPr>
              <a:buNone/>
            </a:pPr>
            <a:r>
              <a:rPr lang="en-US" b="1" dirty="0" smtClean="0"/>
              <a:t>using namespace std;</a:t>
            </a:r>
          </a:p>
          <a:p>
            <a:pPr>
              <a:buNone/>
            </a:pPr>
            <a:r>
              <a:rPr lang="en-US" b="1" dirty="0" err="1" smtClean="0"/>
              <a:t>int</a:t>
            </a:r>
            <a:r>
              <a:rPr lang="en-US" b="1" dirty="0" smtClean="0"/>
              <a:t> a=3;</a:t>
            </a:r>
          </a:p>
          <a:p>
            <a:pPr>
              <a:buNone/>
            </a:pPr>
            <a:r>
              <a:rPr lang="en-US" b="1" dirty="0" smtClean="0"/>
              <a:t>void demo(</a:t>
            </a:r>
            <a:r>
              <a:rPr lang="en-US" b="1" dirty="0" err="1" smtClean="0"/>
              <a:t>int</a:t>
            </a:r>
            <a:r>
              <a:rPr lang="en-US" b="1" dirty="0" smtClean="0"/>
              <a:t> &amp;</a:t>
            </a:r>
            <a:r>
              <a:rPr lang="en-US" b="1" dirty="0" err="1" smtClean="0"/>
              <a:t>x,int</a:t>
            </a:r>
            <a:r>
              <a:rPr lang="en-US" b="1" dirty="0" smtClean="0"/>
              <a:t> y ,</a:t>
            </a:r>
            <a:r>
              <a:rPr lang="en-US" b="1" dirty="0" err="1" smtClean="0"/>
              <a:t>int</a:t>
            </a:r>
            <a:r>
              <a:rPr lang="en-US" b="1" dirty="0" smtClean="0"/>
              <a:t> *z)</a:t>
            </a:r>
          </a:p>
          <a:p>
            <a:pPr>
              <a:buNone/>
            </a:pPr>
            <a:r>
              <a:rPr lang="en-US" b="1" dirty="0" smtClean="0"/>
              <a:t>{</a:t>
            </a:r>
          </a:p>
          <a:p>
            <a:pPr>
              <a:buNone/>
            </a:pPr>
            <a:r>
              <a:rPr lang="en-US" b="1" dirty="0" smtClean="0"/>
              <a:t>	a+=x;</a:t>
            </a:r>
          </a:p>
          <a:p>
            <a:pPr>
              <a:buNone/>
            </a:pPr>
            <a:r>
              <a:rPr lang="en-US" b="1" dirty="0" smtClean="0"/>
              <a:t>	y*=a;</a:t>
            </a:r>
          </a:p>
          <a:p>
            <a:pPr>
              <a:buNone/>
            </a:pPr>
            <a:r>
              <a:rPr lang="en-US" b="1" dirty="0" smtClean="0"/>
              <a:t>	*z=</a:t>
            </a:r>
            <a:r>
              <a:rPr lang="en-US" b="1" dirty="0" err="1" smtClean="0"/>
              <a:t>a+y</a:t>
            </a:r>
            <a:r>
              <a:rPr lang="en-US" b="1" dirty="0" smtClean="0"/>
              <a:t>;</a:t>
            </a:r>
          </a:p>
          <a:p>
            <a:pPr>
              <a:buNone/>
            </a:pPr>
            <a:r>
              <a:rPr lang="en-US" b="1" dirty="0" smtClean="0"/>
              <a:t>}</a:t>
            </a:r>
          </a:p>
          <a:p>
            <a:pPr>
              <a:buNone/>
            </a:pPr>
            <a:r>
              <a:rPr lang="en-US" b="1" dirty="0" err="1" smtClean="0"/>
              <a:t>int</a:t>
            </a:r>
            <a:r>
              <a:rPr lang="en-US" b="1" dirty="0" smtClean="0"/>
              <a:t> main()</a:t>
            </a:r>
          </a:p>
          <a:p>
            <a:pPr>
              <a:buNone/>
            </a:pPr>
            <a:r>
              <a:rPr lang="en-US" b="1" dirty="0" smtClean="0"/>
              <a:t>{</a:t>
            </a:r>
          </a:p>
          <a:p>
            <a:pPr>
              <a:buNone/>
            </a:pPr>
            <a:r>
              <a:rPr lang="en-US" b="1" dirty="0" smtClean="0"/>
              <a:t>	</a:t>
            </a:r>
            <a:r>
              <a:rPr lang="en-US" b="1" dirty="0" err="1" smtClean="0"/>
              <a:t>int</a:t>
            </a:r>
            <a:r>
              <a:rPr lang="en-US" b="1" dirty="0" smtClean="0"/>
              <a:t> a=2,b=5;</a:t>
            </a:r>
          </a:p>
          <a:p>
            <a:pPr>
              <a:buNone/>
            </a:pPr>
            <a:r>
              <a:rPr lang="en-US" b="1" dirty="0" smtClean="0"/>
              <a:t>	demo(::</a:t>
            </a:r>
            <a:r>
              <a:rPr lang="en-US" b="1" dirty="0" err="1" smtClean="0"/>
              <a:t>a,a,&amp;b</a:t>
            </a:r>
            <a:r>
              <a:rPr lang="en-US" b="1" dirty="0" smtClean="0"/>
              <a:t>);</a:t>
            </a:r>
          </a:p>
          <a:p>
            <a:pPr>
              <a:buNone/>
            </a:pPr>
            <a:r>
              <a:rPr lang="en-US" b="1" dirty="0" smtClean="0"/>
              <a:t>	</a:t>
            </a:r>
            <a:r>
              <a:rPr lang="en-US" b="1" dirty="0" err="1" smtClean="0"/>
              <a:t>cout</a:t>
            </a:r>
            <a:r>
              <a:rPr lang="en-US" b="1" dirty="0" smtClean="0"/>
              <a:t>&lt;&lt;::a&lt;&lt;" "&lt;&lt;a&lt;&lt;" "&lt;&lt;b&lt;&lt;</a:t>
            </a:r>
            <a:r>
              <a:rPr lang="en-US" b="1" dirty="0" err="1" smtClean="0"/>
              <a:t>endl</a:t>
            </a:r>
            <a:r>
              <a:rPr lang="en-US" b="1" dirty="0" smtClean="0"/>
              <a:t>;</a:t>
            </a:r>
          </a:p>
          <a:p>
            <a:pPr>
              <a:buNone/>
            </a:pPr>
            <a:r>
              <a:rPr lang="en-US" b="1" dirty="0" smtClean="0"/>
              <a:t>	demo(a,::</a:t>
            </a:r>
            <a:r>
              <a:rPr lang="en-US" b="1" dirty="0" err="1" smtClean="0"/>
              <a:t>a,&amp;b</a:t>
            </a:r>
            <a:r>
              <a:rPr lang="en-US" b="1" dirty="0" smtClean="0"/>
              <a:t>);</a:t>
            </a:r>
          </a:p>
          <a:p>
            <a:pPr>
              <a:buNone/>
            </a:pPr>
            <a:r>
              <a:rPr lang="en-US" b="1" dirty="0" smtClean="0"/>
              <a:t>	</a:t>
            </a:r>
            <a:r>
              <a:rPr lang="en-US" b="1" dirty="0" err="1" smtClean="0"/>
              <a:t>cout</a:t>
            </a:r>
            <a:r>
              <a:rPr lang="en-US" b="1" dirty="0" smtClean="0"/>
              <a:t>&lt;&lt;::a&lt;&lt;" "&lt;&lt;a&lt;&lt;" "&lt;&lt;b;</a:t>
            </a:r>
          </a:p>
          <a:p>
            <a:pPr>
              <a:buNone/>
            </a:pPr>
            <a:r>
              <a:rPr lang="en-US" b="1" dirty="0" smtClean="0"/>
              <a:t>	</a:t>
            </a:r>
          </a:p>
          <a:p>
            <a:pPr>
              <a:buNone/>
            </a:pPr>
            <a:r>
              <a:rPr lang="en-US" b="1" dirty="0" smtClean="0"/>
              <a:t>}</a:t>
            </a:r>
          </a:p>
          <a:p>
            <a:endParaRPr lang="en-US" dirty="0"/>
          </a:p>
        </p:txBody>
      </p:sp>
      <p:sp>
        <p:nvSpPr>
          <p:cNvPr id="4" name="Rectangle 3"/>
          <p:cNvSpPr/>
          <p:nvPr/>
        </p:nvSpPr>
        <p:spPr>
          <a:xfrm>
            <a:off x="5410200" y="6629400"/>
            <a:ext cx="2819400" cy="525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smtClean="0">
                <a:latin typeface="+mj-lt"/>
              </a:rPr>
              <a:t>6,2,18</a:t>
            </a:r>
          </a:p>
          <a:p>
            <a:pPr algn="ctr"/>
            <a:r>
              <a:rPr lang="en-US" sz="7200" dirty="0" smtClean="0">
                <a:latin typeface="+mj-lt"/>
              </a:rPr>
              <a:t>8,2,56</a:t>
            </a:r>
            <a:endParaRPr lang="en-US" sz="72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1.15634E-6 L -0.00416 -0.86031 " pathEditMode="relative" rAng="0" ptsTypes="AA">
                                      <p:cBhvr>
                                        <p:cTn id="6" dur="2000" fill="hold"/>
                                        <p:tgtEl>
                                          <p:spTgt spid="4"/>
                                        </p:tgtEl>
                                        <p:attrNameLst>
                                          <p:attrName>ppt_x</p:attrName>
                                          <p:attrName>ppt_y</p:attrName>
                                        </p:attrNameLst>
                                      </p:cBhvr>
                                      <p:rCtr x="-200" y="-43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839200" cy="6858000"/>
          </a:xfrm>
        </p:spPr>
        <p:txBody>
          <a:bodyPr>
            <a:normAutofit fontScale="85000" lnSpcReduction="20000"/>
          </a:bodyPr>
          <a:lstStyle/>
          <a:p>
            <a:pPr>
              <a:buNone/>
            </a:pPr>
            <a:r>
              <a:rPr lang="en-US" b="1" dirty="0" smtClean="0"/>
              <a:t>#include&lt;</a:t>
            </a:r>
            <a:r>
              <a:rPr lang="en-US" b="1" dirty="0" err="1" smtClean="0"/>
              <a:t>iostream.h</a:t>
            </a:r>
            <a:r>
              <a:rPr lang="en-US" b="1" dirty="0" smtClean="0"/>
              <a:t>&gt;</a:t>
            </a:r>
          </a:p>
          <a:p>
            <a:pPr>
              <a:buNone/>
            </a:pPr>
            <a:r>
              <a:rPr lang="en-US" b="1" dirty="0" smtClean="0"/>
              <a:t>using namespace std;</a:t>
            </a:r>
          </a:p>
          <a:p>
            <a:pPr>
              <a:buNone/>
            </a:pPr>
            <a:r>
              <a:rPr lang="en-US" b="1" dirty="0" err="1" smtClean="0"/>
              <a:t>int</a:t>
            </a:r>
            <a:r>
              <a:rPr lang="en-US" b="1" dirty="0" smtClean="0"/>
              <a:t> a=30;</a:t>
            </a:r>
          </a:p>
          <a:p>
            <a:pPr>
              <a:buNone/>
            </a:pPr>
            <a:r>
              <a:rPr lang="en-US" b="1" dirty="0" smtClean="0"/>
              <a:t>void trial(</a:t>
            </a:r>
            <a:r>
              <a:rPr lang="en-US" b="1" dirty="0" err="1" smtClean="0"/>
              <a:t>int</a:t>
            </a:r>
            <a:r>
              <a:rPr lang="en-US" b="1" dirty="0" smtClean="0"/>
              <a:t> &amp;</a:t>
            </a:r>
            <a:r>
              <a:rPr lang="en-US" b="1" dirty="0" err="1" smtClean="0"/>
              <a:t>x,int</a:t>
            </a:r>
            <a:r>
              <a:rPr lang="en-US" b="1" dirty="0" smtClean="0"/>
              <a:t> </a:t>
            </a:r>
            <a:r>
              <a:rPr lang="en-US" b="1" dirty="0" err="1" smtClean="0"/>
              <a:t>y,int</a:t>
            </a:r>
            <a:r>
              <a:rPr lang="en-US" b="1" dirty="0" smtClean="0"/>
              <a:t> *z)</a:t>
            </a:r>
          </a:p>
          <a:p>
            <a:pPr>
              <a:buNone/>
            </a:pPr>
            <a:r>
              <a:rPr lang="en-US" b="1" dirty="0" smtClean="0"/>
              <a:t>{</a:t>
            </a:r>
          </a:p>
          <a:p>
            <a:pPr>
              <a:buNone/>
            </a:pPr>
            <a:r>
              <a:rPr lang="en-US" b="1" dirty="0" smtClean="0"/>
              <a:t>	a/=x;</a:t>
            </a:r>
          </a:p>
          <a:p>
            <a:pPr>
              <a:buNone/>
            </a:pPr>
            <a:r>
              <a:rPr lang="en-US" b="1" dirty="0" smtClean="0"/>
              <a:t>	y+=a;</a:t>
            </a:r>
          </a:p>
          <a:p>
            <a:pPr>
              <a:buNone/>
            </a:pPr>
            <a:r>
              <a:rPr lang="en-US" b="1" dirty="0" smtClean="0"/>
              <a:t>	*z=</a:t>
            </a:r>
            <a:r>
              <a:rPr lang="en-US" b="1" dirty="0" err="1" smtClean="0"/>
              <a:t>a+y</a:t>
            </a:r>
            <a:r>
              <a:rPr lang="en-US" b="1" dirty="0" smtClean="0"/>
              <a:t>;</a:t>
            </a:r>
          </a:p>
          <a:p>
            <a:pPr>
              <a:buNone/>
            </a:pPr>
            <a:r>
              <a:rPr lang="en-US" b="1" dirty="0" smtClean="0"/>
              <a:t>	x+=5;</a:t>
            </a:r>
          </a:p>
          <a:p>
            <a:pPr>
              <a:buNone/>
            </a:pPr>
            <a:r>
              <a:rPr lang="en-US" b="1" dirty="0" smtClean="0"/>
              <a:t>	</a:t>
            </a:r>
            <a:r>
              <a:rPr lang="en-US" b="1" dirty="0" err="1" smtClean="0"/>
              <a:t>cout</a:t>
            </a:r>
            <a:r>
              <a:rPr lang="en-US" b="1" dirty="0" smtClean="0"/>
              <a:t>&lt;&lt;a&lt;&lt;" "&lt;&lt;x&lt;&lt;" "&lt;&lt;y&lt;&lt;" "&lt;&lt;*z&lt;&lt;</a:t>
            </a:r>
            <a:r>
              <a:rPr lang="en-US" b="1" dirty="0" err="1" smtClean="0"/>
              <a:t>endl</a:t>
            </a:r>
            <a:r>
              <a:rPr lang="en-US" b="1" dirty="0" smtClean="0"/>
              <a:t>;</a:t>
            </a:r>
          </a:p>
          <a:p>
            <a:pPr>
              <a:buNone/>
            </a:pPr>
            <a:r>
              <a:rPr lang="en-US" b="1" dirty="0" smtClean="0"/>
              <a:t>}</a:t>
            </a:r>
          </a:p>
          <a:p>
            <a:pPr>
              <a:buNone/>
            </a:pPr>
            <a:r>
              <a:rPr lang="en-US" b="1" dirty="0" err="1" smtClean="0"/>
              <a:t>int</a:t>
            </a:r>
            <a:r>
              <a:rPr lang="en-US" b="1" dirty="0" smtClean="0"/>
              <a:t> main()</a:t>
            </a:r>
          </a:p>
          <a:p>
            <a:pPr>
              <a:buNone/>
            </a:pPr>
            <a:r>
              <a:rPr lang="en-US" b="1" dirty="0" smtClean="0"/>
              <a:t>{</a:t>
            </a:r>
          </a:p>
          <a:p>
            <a:pPr>
              <a:buNone/>
            </a:pPr>
            <a:r>
              <a:rPr lang="en-US" b="1" dirty="0" smtClean="0"/>
              <a:t>	</a:t>
            </a:r>
            <a:r>
              <a:rPr lang="en-US" b="1" dirty="0" err="1" smtClean="0"/>
              <a:t>int</a:t>
            </a:r>
            <a:r>
              <a:rPr lang="en-US" b="1" dirty="0" smtClean="0"/>
              <a:t> a=5,b=10;</a:t>
            </a:r>
          </a:p>
          <a:p>
            <a:pPr>
              <a:buNone/>
            </a:pPr>
            <a:r>
              <a:rPr lang="en-US" b="1" dirty="0" smtClean="0"/>
              <a:t>	trial(::</a:t>
            </a:r>
            <a:r>
              <a:rPr lang="en-US" b="1" dirty="0" err="1" smtClean="0"/>
              <a:t>a,a,&amp;b</a:t>
            </a:r>
            <a:r>
              <a:rPr lang="en-US" b="1" dirty="0" smtClean="0"/>
              <a:t>);</a:t>
            </a:r>
          </a:p>
          <a:p>
            <a:pPr>
              <a:buNone/>
            </a:pPr>
            <a:r>
              <a:rPr lang="en-US" b="1" dirty="0" smtClean="0"/>
              <a:t>	</a:t>
            </a:r>
            <a:r>
              <a:rPr lang="en-US" b="1" dirty="0" err="1" smtClean="0"/>
              <a:t>cout</a:t>
            </a:r>
            <a:r>
              <a:rPr lang="en-US" b="1" dirty="0" smtClean="0"/>
              <a:t>&lt;&lt;::a&lt;&lt;" "&lt;&lt;a&lt;&lt;" "&lt;&lt;b&lt;&lt;</a:t>
            </a:r>
            <a:r>
              <a:rPr lang="en-US" b="1" dirty="0" err="1" smtClean="0"/>
              <a:t>endl</a:t>
            </a:r>
            <a:r>
              <a:rPr lang="en-US" b="1" dirty="0" smtClean="0"/>
              <a:t>;</a:t>
            </a:r>
          </a:p>
          <a:p>
            <a:pPr>
              <a:buNone/>
            </a:pPr>
            <a:r>
              <a:rPr lang="en-US" b="1" dirty="0" smtClean="0"/>
              <a:t>	trial(b,::</a:t>
            </a:r>
            <a:r>
              <a:rPr lang="en-US" b="1" dirty="0" err="1" smtClean="0"/>
              <a:t>a,&amp;a</a:t>
            </a:r>
            <a:r>
              <a:rPr lang="en-US" b="1" dirty="0" smtClean="0"/>
              <a:t>);</a:t>
            </a:r>
          </a:p>
          <a:p>
            <a:pPr>
              <a:buNone/>
            </a:pPr>
            <a:r>
              <a:rPr lang="en-US" b="1" dirty="0" smtClean="0"/>
              <a:t>	</a:t>
            </a:r>
            <a:r>
              <a:rPr lang="en-US" b="1" dirty="0" err="1" smtClean="0"/>
              <a:t>cout</a:t>
            </a:r>
            <a:r>
              <a:rPr lang="en-US" b="1" dirty="0" smtClean="0"/>
              <a:t>&lt;&lt;::a&lt;&lt;" "&lt;&lt;a&lt;&lt;" "&lt;&lt;b&lt;&lt;</a:t>
            </a:r>
            <a:r>
              <a:rPr lang="en-US" b="1" dirty="0" err="1" smtClean="0"/>
              <a:t>endl</a:t>
            </a:r>
            <a:r>
              <a:rPr lang="en-US" b="1" dirty="0" smtClean="0"/>
              <a:t>;</a:t>
            </a:r>
          </a:p>
          <a:p>
            <a:pPr>
              <a:buNone/>
            </a:pPr>
            <a:r>
              <a:rPr lang="en-US" b="1" dirty="0" smtClean="0"/>
              <a:t>}</a:t>
            </a:r>
            <a:endParaRPr lang="en-US" b="1" dirty="0"/>
          </a:p>
        </p:txBody>
      </p:sp>
      <p:sp>
        <p:nvSpPr>
          <p:cNvPr id="4" name="Rectangle 3"/>
          <p:cNvSpPr/>
          <p:nvPr/>
        </p:nvSpPr>
        <p:spPr>
          <a:xfrm>
            <a:off x="6019800" y="6629400"/>
            <a:ext cx="2819400" cy="609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latin typeface="+mj-lt"/>
              </a:rPr>
              <a:t>6 6 6 7</a:t>
            </a:r>
          </a:p>
          <a:p>
            <a:pPr algn="ctr"/>
            <a:r>
              <a:rPr lang="en-US" sz="4800" b="1" dirty="0" smtClean="0">
                <a:latin typeface="+mj-lt"/>
              </a:rPr>
              <a:t>6 5 7</a:t>
            </a:r>
          </a:p>
          <a:p>
            <a:pPr algn="ctr"/>
            <a:r>
              <a:rPr lang="en-US" sz="4800" b="1" dirty="0" smtClean="0">
                <a:latin typeface="+mj-lt"/>
              </a:rPr>
              <a:t>0 12 6 6</a:t>
            </a:r>
          </a:p>
          <a:p>
            <a:pPr algn="ctr"/>
            <a:r>
              <a:rPr lang="en-US" sz="4800" b="1" dirty="0" smtClean="0">
                <a:latin typeface="+mj-lt"/>
              </a:rPr>
              <a:t>0 6 12</a:t>
            </a:r>
          </a:p>
          <a:p>
            <a:pPr algn="ctr"/>
            <a:endParaRPr lang="en-US" sz="4800" b="1" dirty="0">
              <a:latin typeface="+mj-lt"/>
            </a:endParaRPr>
          </a:p>
        </p:txBody>
      </p:sp>
      <p:sp>
        <p:nvSpPr>
          <p:cNvPr id="5" name="Rectangle 4"/>
          <p:cNvSpPr/>
          <p:nvPr/>
        </p:nvSpPr>
        <p:spPr>
          <a:xfrm>
            <a:off x="4191000" y="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mj-lt"/>
              </a:rPr>
              <a:t>2011 board question</a:t>
            </a:r>
            <a:endParaRPr lang="en-US" sz="2000"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4.26457E-6 L -0.00417 -1.02128 " pathEditMode="relative" rAng="0" ptsTypes="AA">
                                      <p:cBhvr>
                                        <p:cTn id="6" dur="2000" fill="hold"/>
                                        <p:tgtEl>
                                          <p:spTgt spid="4"/>
                                        </p:tgtEl>
                                        <p:attrNameLst>
                                          <p:attrName>ppt_x</p:attrName>
                                          <p:attrName>ppt_y</p:attrName>
                                        </p:attrNameLst>
                                      </p:cBhvr>
                                      <p:rCtr x="-200" y="-51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096000"/>
          </a:xfrm>
        </p:spPr>
        <p:txBody>
          <a:bodyPr/>
          <a:lstStyle/>
          <a:p>
            <a:pPr>
              <a:buNone/>
            </a:pPr>
            <a:r>
              <a:rPr lang="en-US" sz="2000" dirty="0" smtClean="0"/>
              <a:t>  #include&lt;</a:t>
            </a:r>
            <a:r>
              <a:rPr lang="en-US" sz="2000" dirty="0" err="1" smtClean="0"/>
              <a:t>iostream.h</a:t>
            </a:r>
            <a:r>
              <a:rPr lang="en-US" sz="2000" dirty="0" smtClean="0"/>
              <a:t>&gt;</a:t>
            </a:r>
          </a:p>
          <a:p>
            <a:pPr>
              <a:buNone/>
            </a:pPr>
            <a:r>
              <a:rPr lang="en-US" sz="2000" dirty="0" smtClean="0"/>
              <a:t>  </a:t>
            </a:r>
            <a:r>
              <a:rPr lang="en-US" sz="2000" dirty="0" err="1" smtClean="0"/>
              <a:t>int</a:t>
            </a:r>
            <a:r>
              <a:rPr lang="en-US" sz="2000" dirty="0" smtClean="0"/>
              <a:t> g=20;</a:t>
            </a:r>
          </a:p>
          <a:p>
            <a:pPr>
              <a:buNone/>
            </a:pPr>
            <a:r>
              <a:rPr lang="en-US" sz="2000" dirty="0" smtClean="0"/>
              <a:t>  void </a:t>
            </a:r>
            <a:r>
              <a:rPr lang="en-US" sz="2000" dirty="0" err="1" smtClean="0"/>
              <a:t>func</a:t>
            </a:r>
            <a:r>
              <a:rPr lang="en-US" sz="2000" dirty="0" smtClean="0"/>
              <a:t>(</a:t>
            </a:r>
            <a:r>
              <a:rPr lang="en-US" sz="2000" dirty="0" err="1" smtClean="0"/>
              <a:t>int</a:t>
            </a:r>
            <a:r>
              <a:rPr lang="en-US" sz="2000" dirty="0" smtClean="0"/>
              <a:t> &amp;</a:t>
            </a:r>
            <a:r>
              <a:rPr lang="en-US" sz="2000" dirty="0" err="1" smtClean="0"/>
              <a:t>x,int</a:t>
            </a:r>
            <a:r>
              <a:rPr lang="en-US" sz="2000" dirty="0" smtClean="0"/>
              <a:t> y)</a:t>
            </a:r>
          </a:p>
          <a:p>
            <a:pPr>
              <a:buNone/>
            </a:pPr>
            <a:r>
              <a:rPr lang="en-US" sz="2000" dirty="0" smtClean="0"/>
              <a:t>  {</a:t>
            </a:r>
          </a:p>
          <a:p>
            <a:pPr lvl="1">
              <a:buNone/>
            </a:pPr>
            <a:r>
              <a:rPr lang="en-US" sz="2000" dirty="0" smtClean="0"/>
              <a:t>    x=x-y;</a:t>
            </a:r>
          </a:p>
          <a:p>
            <a:pPr lvl="1">
              <a:buNone/>
            </a:pPr>
            <a:r>
              <a:rPr lang="en-US" sz="2000" dirty="0" smtClean="0"/>
              <a:t>   y=x*10;</a:t>
            </a:r>
          </a:p>
          <a:p>
            <a:pPr lvl="1">
              <a:buNone/>
            </a:pPr>
            <a:r>
              <a:rPr lang="en-US" sz="2000" dirty="0" smtClean="0"/>
              <a:t>   </a:t>
            </a:r>
            <a:r>
              <a:rPr lang="en-US" sz="2000" dirty="0" err="1" smtClean="0"/>
              <a:t>cout</a:t>
            </a:r>
            <a:r>
              <a:rPr lang="en-US" sz="2000" dirty="0" smtClean="0"/>
              <a:t>&lt;&lt;x&lt;&lt;“,”&lt;&lt;y&lt;&lt;</a:t>
            </a:r>
            <a:r>
              <a:rPr lang="en-US" sz="2000" dirty="0" err="1" smtClean="0"/>
              <a:t>endl</a:t>
            </a:r>
            <a:r>
              <a:rPr lang="en-US" sz="2000" dirty="0" smtClean="0"/>
              <a:t>;</a:t>
            </a:r>
          </a:p>
          <a:p>
            <a:pPr lvl="1">
              <a:buNone/>
            </a:pPr>
            <a:r>
              <a:rPr lang="en-US" sz="2000" dirty="0" smtClean="0"/>
              <a:t>}</a:t>
            </a:r>
          </a:p>
          <a:p>
            <a:pPr lvl="1">
              <a:buNone/>
            </a:pPr>
            <a:r>
              <a:rPr lang="en-US" sz="2000" dirty="0" smtClean="0"/>
              <a:t>void main()</a:t>
            </a:r>
          </a:p>
          <a:p>
            <a:pPr lvl="1">
              <a:buNone/>
            </a:pPr>
            <a:r>
              <a:rPr lang="en-US" sz="2000" dirty="0" smtClean="0"/>
              <a:t>{</a:t>
            </a:r>
          </a:p>
          <a:p>
            <a:pPr lvl="1">
              <a:buNone/>
            </a:pPr>
            <a:r>
              <a:rPr lang="en-US" sz="2000" dirty="0" smtClean="0"/>
              <a:t>	</a:t>
            </a:r>
            <a:r>
              <a:rPr lang="en-US" sz="2000" dirty="0" err="1" smtClean="0"/>
              <a:t>int</a:t>
            </a:r>
            <a:r>
              <a:rPr lang="en-US" sz="2000" dirty="0" smtClean="0"/>
              <a:t> g=7;</a:t>
            </a:r>
          </a:p>
          <a:p>
            <a:pPr lvl="1">
              <a:buNone/>
            </a:pPr>
            <a:r>
              <a:rPr lang="en-US" sz="2000" dirty="0" smtClean="0"/>
              <a:t>	</a:t>
            </a:r>
            <a:r>
              <a:rPr lang="en-US" sz="2000" dirty="0" err="1" smtClean="0"/>
              <a:t>func</a:t>
            </a:r>
            <a:r>
              <a:rPr lang="en-US" sz="2000" dirty="0" smtClean="0"/>
              <a:t>(g,::g);</a:t>
            </a:r>
          </a:p>
          <a:p>
            <a:pPr lvl="1">
              <a:buNone/>
            </a:pPr>
            <a:r>
              <a:rPr lang="en-US" sz="2000" dirty="0" smtClean="0"/>
              <a:t>	</a:t>
            </a:r>
            <a:r>
              <a:rPr lang="en-US" sz="2000" dirty="0" err="1" smtClean="0"/>
              <a:t>cout</a:t>
            </a:r>
            <a:r>
              <a:rPr lang="en-US" sz="2000" dirty="0" smtClean="0"/>
              <a:t>&lt;&lt;g&lt;&lt;“,”&lt;&lt;::g&lt;&lt;</a:t>
            </a:r>
            <a:r>
              <a:rPr lang="en-US" sz="2000" dirty="0" err="1" smtClean="0"/>
              <a:t>endl</a:t>
            </a:r>
            <a:r>
              <a:rPr lang="en-US" sz="2000" dirty="0" smtClean="0"/>
              <a:t>;</a:t>
            </a:r>
          </a:p>
          <a:p>
            <a:pPr lvl="1">
              <a:buNone/>
            </a:pPr>
            <a:r>
              <a:rPr lang="en-US" sz="2000" dirty="0" smtClean="0"/>
              <a:t>	</a:t>
            </a:r>
            <a:r>
              <a:rPr lang="en-US" sz="2000" dirty="0" err="1" smtClean="0"/>
              <a:t>func</a:t>
            </a:r>
            <a:r>
              <a:rPr lang="en-US" sz="2000" dirty="0" smtClean="0"/>
              <a:t>(::</a:t>
            </a:r>
            <a:r>
              <a:rPr lang="en-US" sz="2000" dirty="0" err="1" smtClean="0"/>
              <a:t>g,g</a:t>
            </a:r>
            <a:r>
              <a:rPr lang="en-US" sz="2000" dirty="0" smtClean="0"/>
              <a:t>);</a:t>
            </a:r>
          </a:p>
          <a:p>
            <a:pPr lvl="1">
              <a:buNone/>
            </a:pPr>
            <a:r>
              <a:rPr lang="en-US" sz="2000" dirty="0" smtClean="0"/>
              <a:t>	</a:t>
            </a:r>
            <a:r>
              <a:rPr lang="en-US" sz="2000" dirty="0" err="1" smtClean="0"/>
              <a:t>cout</a:t>
            </a:r>
            <a:r>
              <a:rPr lang="en-US" sz="2000" dirty="0" smtClean="0"/>
              <a:t>&lt;&lt;g&lt;&lt;“,”&lt;&lt;::g&lt;&lt;</a:t>
            </a:r>
            <a:r>
              <a:rPr lang="en-US" sz="2000" dirty="0" err="1" smtClean="0"/>
              <a:t>endl</a:t>
            </a:r>
            <a:r>
              <a:rPr lang="en-US" sz="2000" dirty="0" smtClean="0"/>
              <a:t>;</a:t>
            </a:r>
          </a:p>
          <a:p>
            <a:pPr lvl="1">
              <a:buNone/>
            </a:pPr>
            <a:r>
              <a:rPr lang="en-US" sz="2000" dirty="0" smtClean="0"/>
              <a:t>}</a:t>
            </a:r>
          </a:p>
        </p:txBody>
      </p:sp>
      <p:sp>
        <p:nvSpPr>
          <p:cNvPr id="4" name="Rectangle 3"/>
          <p:cNvSpPr/>
          <p:nvPr/>
        </p:nvSpPr>
        <p:spPr>
          <a:xfrm>
            <a:off x="4419600" y="1295400"/>
            <a:ext cx="4114800" cy="403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dirty="0" smtClean="0">
                <a:latin typeface="Cambria" pitchFamily="18" charset="0"/>
              </a:rPr>
              <a:t>    -13,-130</a:t>
            </a:r>
          </a:p>
          <a:p>
            <a:pPr algn="ctr"/>
            <a:r>
              <a:rPr lang="en-US" sz="4500" dirty="0" smtClean="0">
                <a:latin typeface="Cambria" pitchFamily="18" charset="0"/>
              </a:rPr>
              <a:t>-13,20</a:t>
            </a:r>
          </a:p>
          <a:p>
            <a:pPr algn="ctr"/>
            <a:r>
              <a:rPr lang="en-US" sz="4500" dirty="0" smtClean="0">
                <a:latin typeface="Cambria" pitchFamily="18" charset="0"/>
              </a:rPr>
              <a:t>  33,330</a:t>
            </a:r>
          </a:p>
          <a:p>
            <a:pPr algn="ctr"/>
            <a:r>
              <a:rPr lang="en-US" sz="4500" dirty="0" smtClean="0">
                <a:latin typeface="Cambria" pitchFamily="18" charset="0"/>
              </a:rPr>
              <a:t>-13,33</a:t>
            </a:r>
            <a:endParaRPr lang="en-US" sz="4500" dirty="0">
              <a:latin typeface="Cambria" pitchFamily="18" charset="0"/>
            </a:endParaRPr>
          </a:p>
        </p:txBody>
      </p:sp>
      <p:sp>
        <p:nvSpPr>
          <p:cNvPr id="5" name="Rectangle 4"/>
          <p:cNvSpPr/>
          <p:nvPr/>
        </p:nvSpPr>
        <p:spPr>
          <a:xfrm>
            <a:off x="4419600" y="3810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Prelims 2016</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4267200" cy="5943600"/>
          </a:xfrm>
        </p:spPr>
        <p:txBody>
          <a:bodyPr>
            <a:normAutofit/>
          </a:bodyPr>
          <a:lstStyle/>
          <a:p>
            <a:pPr>
              <a:buNone/>
            </a:pPr>
            <a:r>
              <a:rPr lang="en-US" sz="2200" dirty="0" smtClean="0"/>
              <a:t>#include&lt;</a:t>
            </a:r>
            <a:r>
              <a:rPr lang="en-US" sz="2200" dirty="0" err="1" smtClean="0"/>
              <a:t>iostream.h</a:t>
            </a:r>
            <a:r>
              <a:rPr lang="en-US" sz="2200" dirty="0" smtClean="0"/>
              <a:t>&gt;</a:t>
            </a:r>
          </a:p>
          <a:p>
            <a:pPr>
              <a:buNone/>
            </a:pPr>
            <a:r>
              <a:rPr lang="en-US" sz="2200" dirty="0" err="1" smtClean="0"/>
              <a:t>int</a:t>
            </a:r>
            <a:r>
              <a:rPr lang="en-US" sz="2200" dirty="0" smtClean="0"/>
              <a:t> a=3;</a:t>
            </a:r>
          </a:p>
          <a:p>
            <a:pPr>
              <a:buNone/>
            </a:pPr>
            <a:r>
              <a:rPr lang="en-US" sz="2200" dirty="0" smtClean="0"/>
              <a:t>void demo(</a:t>
            </a:r>
            <a:r>
              <a:rPr lang="en-US" sz="2200" dirty="0" err="1" smtClean="0"/>
              <a:t>int</a:t>
            </a:r>
            <a:r>
              <a:rPr lang="en-US" sz="2200" dirty="0" smtClean="0"/>
              <a:t> </a:t>
            </a:r>
            <a:r>
              <a:rPr lang="en-US" sz="2200" dirty="0" err="1" smtClean="0"/>
              <a:t>x,int</a:t>
            </a:r>
            <a:r>
              <a:rPr lang="en-US" sz="2200" dirty="0" smtClean="0"/>
              <a:t> </a:t>
            </a:r>
            <a:r>
              <a:rPr lang="en-US" sz="2200" dirty="0" err="1" smtClean="0"/>
              <a:t>y,int</a:t>
            </a:r>
            <a:r>
              <a:rPr lang="en-US" sz="2200" dirty="0" smtClean="0"/>
              <a:t> &amp;z)</a:t>
            </a:r>
          </a:p>
          <a:p>
            <a:pPr>
              <a:buNone/>
            </a:pPr>
            <a:r>
              <a:rPr lang="en-US" sz="2200" dirty="0" smtClean="0"/>
              <a:t>{</a:t>
            </a:r>
          </a:p>
          <a:p>
            <a:pPr lvl="1">
              <a:buNone/>
            </a:pPr>
            <a:r>
              <a:rPr lang="en-US" sz="2200" dirty="0" smtClean="0"/>
              <a:t>   a+=</a:t>
            </a:r>
            <a:r>
              <a:rPr lang="en-US" sz="2200" dirty="0" err="1" smtClean="0"/>
              <a:t>x+y</a:t>
            </a:r>
            <a:r>
              <a:rPr lang="en-US" sz="2200" dirty="0" smtClean="0"/>
              <a:t>;</a:t>
            </a:r>
          </a:p>
          <a:p>
            <a:pPr lvl="1">
              <a:buNone/>
            </a:pPr>
            <a:r>
              <a:rPr lang="en-US" sz="2200" dirty="0" smtClean="0"/>
              <a:t>	z=</a:t>
            </a:r>
            <a:r>
              <a:rPr lang="en-US" sz="2200" dirty="0" err="1" smtClean="0"/>
              <a:t>a+y</a:t>
            </a:r>
            <a:r>
              <a:rPr lang="en-US" sz="2200" dirty="0" smtClean="0"/>
              <a:t>;</a:t>
            </a:r>
          </a:p>
          <a:p>
            <a:pPr lvl="1">
              <a:buNone/>
            </a:pPr>
            <a:r>
              <a:rPr lang="en-US" sz="2200" dirty="0" smtClean="0"/>
              <a:t>	y+=x;</a:t>
            </a:r>
          </a:p>
          <a:p>
            <a:pPr lvl="1">
              <a:buNone/>
            </a:pPr>
            <a:r>
              <a:rPr lang="en-US" sz="2200" dirty="0" smtClean="0"/>
              <a:t>	</a:t>
            </a:r>
            <a:r>
              <a:rPr lang="en-US" sz="2200" dirty="0" err="1" smtClean="0"/>
              <a:t>cout</a:t>
            </a:r>
            <a:r>
              <a:rPr lang="en-US" sz="2200" dirty="0" smtClean="0"/>
              <a:t>&lt;&lt;x&lt;&lt;y&lt;&lt;z&lt;&lt;</a:t>
            </a:r>
            <a:r>
              <a:rPr lang="en-US" sz="2200" dirty="0" err="1" smtClean="0"/>
              <a:t>endl</a:t>
            </a:r>
            <a:r>
              <a:rPr lang="en-US" sz="2200" dirty="0" smtClean="0"/>
              <a:t>;</a:t>
            </a:r>
          </a:p>
          <a:p>
            <a:pPr lvl="1">
              <a:buNone/>
            </a:pPr>
            <a:r>
              <a:rPr lang="en-US" sz="2200" dirty="0" smtClean="0"/>
              <a:t>}</a:t>
            </a:r>
          </a:p>
        </p:txBody>
      </p:sp>
      <p:sp>
        <p:nvSpPr>
          <p:cNvPr id="4" name="Content Placeholder 2"/>
          <p:cNvSpPr txBox="1">
            <a:spLocks/>
          </p:cNvSpPr>
          <p:nvPr/>
        </p:nvSpPr>
        <p:spPr>
          <a:xfrm>
            <a:off x="228600" y="3581400"/>
            <a:ext cx="4267200" cy="3352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200" dirty="0" smtClean="0"/>
              <a:t>void main()</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20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200" dirty="0" smtClean="0"/>
              <a:t>	</a:t>
            </a:r>
            <a:r>
              <a:rPr lang="en-US" sz="2200" dirty="0" err="1" smtClean="0"/>
              <a:t>int</a:t>
            </a:r>
            <a:r>
              <a:rPr lang="en-US" sz="2200" dirty="0" smtClean="0"/>
              <a:t> a=2,b=5;</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200" i="0" u="none" strike="noStrike" kern="1200" cap="none" spc="0" normalizeH="0" baseline="0" noProof="0" dirty="0" smtClean="0">
                <a:ln>
                  <a:noFill/>
                </a:ln>
                <a:solidFill>
                  <a:schemeClr val="tx1"/>
                </a:solidFill>
                <a:effectLst/>
                <a:uLnTx/>
                <a:uFillTx/>
                <a:latin typeface="+mn-lt"/>
                <a:ea typeface="+mn-ea"/>
                <a:cs typeface="+mn-cs"/>
              </a:rPr>
              <a:t>	demo(::</a:t>
            </a:r>
            <a:r>
              <a:rPr kumimoji="0" lang="en-US" sz="2200" i="0" u="none" strike="noStrike" kern="1200" cap="none" spc="0" normalizeH="0" baseline="0" noProof="0" dirty="0" err="1" smtClean="0">
                <a:ln>
                  <a:noFill/>
                </a:ln>
                <a:solidFill>
                  <a:schemeClr val="tx1"/>
                </a:solidFill>
                <a:effectLst/>
                <a:uLnTx/>
                <a:uFillTx/>
                <a:latin typeface="+mn-lt"/>
                <a:ea typeface="+mn-ea"/>
                <a:cs typeface="+mn-cs"/>
              </a:rPr>
              <a:t>a,a,b</a:t>
            </a:r>
            <a:r>
              <a:rPr kumimoji="0" lang="en-US" sz="2200" i="0" u="none" strike="noStrike" kern="1200" cap="none" spc="0" normalizeH="0" baseline="0" noProof="0" dirty="0" smtClean="0">
                <a:ln>
                  <a:noFill/>
                </a:ln>
                <a:solidFill>
                  <a:schemeClr val="tx1"/>
                </a:solidFill>
                <a:effectLst/>
                <a:uLnTx/>
                <a:uFillTx/>
                <a:latin typeface="+mn-lt"/>
                <a:ea typeface="+mn-ea"/>
                <a:cs typeface="+mn-cs"/>
              </a:rPr>
              <a:t>)</a:t>
            </a:r>
            <a:r>
              <a:rPr lang="en-US" sz="2200"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200" i="0" u="none" strike="noStrike" kern="1200" cap="none" spc="0" normalizeH="0" baseline="0" noProof="0" dirty="0" smtClean="0">
                <a:ln>
                  <a:noFill/>
                </a:ln>
                <a:solidFill>
                  <a:schemeClr val="tx1"/>
                </a:solidFill>
                <a:effectLst/>
                <a:uLnTx/>
                <a:uFillTx/>
                <a:latin typeface="+mn-lt"/>
                <a:ea typeface="+mn-ea"/>
                <a:cs typeface="+mn-cs"/>
              </a:rPr>
              <a:t>	</a:t>
            </a:r>
            <a:r>
              <a:rPr kumimoji="0" lang="en-US" sz="2200"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2200" i="0" u="none" strike="noStrike" kern="1200" cap="none" spc="0" normalizeH="0" baseline="0" noProof="0" dirty="0" smtClean="0">
                <a:ln>
                  <a:noFill/>
                </a:ln>
                <a:solidFill>
                  <a:schemeClr val="tx1"/>
                </a:solidFill>
                <a:effectLst/>
                <a:uLnTx/>
                <a:uFillTx/>
                <a:latin typeface="+mn-lt"/>
                <a:ea typeface="+mn-ea"/>
                <a:cs typeface="+mn-cs"/>
              </a:rPr>
              <a:t>&lt;&lt;::a&lt;&lt;a&lt;&lt;b&lt;&lt;</a:t>
            </a:r>
            <a:r>
              <a:rPr kumimoji="0" lang="en-US" sz="2200" i="0" u="none" strike="noStrike" kern="1200" cap="none" spc="0" normalizeH="0" baseline="0" noProof="0" dirty="0" err="1" smtClean="0">
                <a:ln>
                  <a:noFill/>
                </a:ln>
                <a:solidFill>
                  <a:schemeClr val="tx1"/>
                </a:solidFill>
                <a:effectLst/>
                <a:uLnTx/>
                <a:uFillTx/>
                <a:latin typeface="+mn-lt"/>
                <a:ea typeface="+mn-ea"/>
                <a:cs typeface="+mn-cs"/>
              </a:rPr>
              <a:t>endl</a:t>
            </a:r>
            <a:r>
              <a:rPr kumimoji="0" lang="en-US" sz="220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200" dirty="0" smtClean="0"/>
              <a:t>	demo(::</a:t>
            </a:r>
            <a:r>
              <a:rPr lang="en-US" sz="2200" dirty="0" err="1" smtClean="0"/>
              <a:t>a,a,b</a:t>
            </a:r>
            <a:r>
              <a:rPr lang="en-US" sz="2200"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200" dirty="0" smtClean="0"/>
              <a:t>	</a:t>
            </a:r>
            <a:r>
              <a:rPr lang="en-US" sz="2200" dirty="0" err="1" smtClean="0"/>
              <a:t>cout</a:t>
            </a:r>
            <a:r>
              <a:rPr lang="en-US" sz="2200" dirty="0" smtClean="0"/>
              <a:t>&lt;&lt;::a&lt;&lt;a&lt;&lt;b&lt;&lt;</a:t>
            </a:r>
            <a:r>
              <a:rPr lang="en-US" sz="2200" dirty="0" err="1" smtClean="0"/>
              <a:t>endl</a:t>
            </a:r>
            <a:r>
              <a:rPr lang="en-US" sz="2200"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200" dirty="0" smtClean="0"/>
              <a:t>}</a:t>
            </a:r>
          </a:p>
        </p:txBody>
      </p:sp>
      <p:sp>
        <p:nvSpPr>
          <p:cNvPr id="5" name="Rectangle 4"/>
          <p:cNvSpPr/>
          <p:nvPr/>
        </p:nvSpPr>
        <p:spPr>
          <a:xfrm>
            <a:off x="4191000" y="152400"/>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Board 2016</a:t>
            </a:r>
            <a:endParaRPr lang="en-US" dirty="0"/>
          </a:p>
        </p:txBody>
      </p:sp>
      <p:sp>
        <p:nvSpPr>
          <p:cNvPr id="6" name="Rectangle 5"/>
          <p:cNvSpPr/>
          <p:nvPr/>
        </p:nvSpPr>
        <p:spPr>
          <a:xfrm>
            <a:off x="4953000" y="1524000"/>
            <a:ext cx="3810000" cy="502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latin typeface="+mj-lt"/>
              </a:rPr>
              <a:t>3 5 10</a:t>
            </a:r>
          </a:p>
          <a:p>
            <a:pPr algn="ctr"/>
            <a:r>
              <a:rPr lang="en-US" sz="6600" b="1" dirty="0" smtClean="0">
                <a:latin typeface="+mj-lt"/>
              </a:rPr>
              <a:t>8 2 10</a:t>
            </a:r>
          </a:p>
          <a:p>
            <a:pPr algn="ctr"/>
            <a:r>
              <a:rPr lang="en-US" sz="6600" b="1" dirty="0" smtClean="0">
                <a:latin typeface="+mj-lt"/>
              </a:rPr>
              <a:t> 8 10 20</a:t>
            </a:r>
          </a:p>
          <a:p>
            <a:pPr algn="ctr"/>
            <a:r>
              <a:rPr lang="en-US" sz="6600" b="1" dirty="0" smtClean="0">
                <a:latin typeface="+mj-lt"/>
              </a:rPr>
              <a:t>18 2 20</a:t>
            </a:r>
            <a:endParaRPr lang="en-US" sz="6600"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7498</TotalTime>
  <Words>13877</Words>
  <Application>Microsoft Office PowerPoint</Application>
  <PresentationFormat>On-screen Show (4:3)</PresentationFormat>
  <Paragraphs>2800</Paragraphs>
  <Slides>266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266</vt:i4>
      </vt:variant>
    </vt:vector>
  </HeadingPairs>
  <TitlesOfParts>
    <vt:vector size="280" baseType="lpstr">
      <vt:lpstr>Adobe Heiti Std R</vt:lpstr>
      <vt:lpstr>Adobe Myungjo Std M</vt:lpstr>
      <vt:lpstr>Arial</vt:lpstr>
      <vt:lpstr>Arial Black</vt:lpstr>
      <vt:lpstr>Calibri</vt:lpstr>
      <vt:lpstr>Cambria</vt:lpstr>
      <vt:lpstr>Constantia</vt:lpstr>
      <vt:lpstr>Courier New</vt:lpstr>
      <vt:lpstr>Franklin Gothic Medium</vt:lpstr>
      <vt:lpstr>Menlo</vt:lpstr>
      <vt:lpstr>Segoe UI Semibold</vt:lpstr>
      <vt:lpstr>Times New Roman</vt:lpstr>
      <vt:lpstr>Wingdings 2</vt:lpstr>
      <vt:lpstr>Flow</vt:lpstr>
      <vt:lpstr>C++ Introduction</vt:lpstr>
      <vt:lpstr>A look at Procedure Oriented Programming</vt:lpstr>
      <vt:lpstr>PowerPoint Presentation</vt:lpstr>
      <vt:lpstr>Object oriented programming</vt:lpstr>
      <vt:lpstr>PowerPoint Presentation</vt:lpstr>
      <vt:lpstr>A simple C++ Program</vt:lpstr>
      <vt:lpstr>PowerPoint Presentation</vt:lpstr>
      <vt:lpstr>Comments</vt:lpstr>
      <vt:lpstr>Output Statement</vt:lpstr>
      <vt:lpstr>The iostream file</vt:lpstr>
      <vt:lpstr>Return type of main()</vt:lpstr>
      <vt:lpstr>Input Operator</vt:lpstr>
      <vt:lpstr>C++ character set</vt:lpstr>
      <vt:lpstr>PowerPoint Presentation</vt:lpstr>
      <vt:lpstr>Identifier</vt:lpstr>
      <vt:lpstr>Keywords</vt:lpstr>
      <vt:lpstr>Escape Sequence</vt:lpstr>
      <vt:lpstr>Data types </vt:lpstr>
      <vt:lpstr>PowerPoint Presentation</vt:lpstr>
      <vt:lpstr>Qualifiers</vt:lpstr>
      <vt:lpstr>Constants in C++</vt:lpstr>
      <vt:lpstr>Declaring Variables in C++</vt:lpstr>
      <vt:lpstr>Dynamic Initialization of Variables</vt:lpstr>
      <vt:lpstr>PowerPoint Presentation</vt:lpstr>
      <vt:lpstr>Reference Variable</vt:lpstr>
      <vt:lpstr>PowerPoint Presentation</vt:lpstr>
      <vt:lpstr>PowerPoint Presentation</vt:lpstr>
      <vt:lpstr>PowerPoint Presentation</vt:lpstr>
      <vt:lpstr>Arithmetic Operators</vt:lpstr>
      <vt:lpstr>Binary arithmetic operators</vt:lpstr>
      <vt:lpstr>Unary operator </vt:lpstr>
      <vt:lpstr>PowerPoint Presentation</vt:lpstr>
      <vt:lpstr>PowerPoint Presentation</vt:lpstr>
      <vt:lpstr>PowerPoint Presentation</vt:lpstr>
      <vt:lpstr>PowerPoint Presentation</vt:lpstr>
      <vt:lpstr>Example </vt:lpstr>
      <vt:lpstr>Example 2</vt:lpstr>
      <vt:lpstr>Example 3 </vt:lpstr>
      <vt:lpstr>Relational Operators</vt:lpstr>
      <vt:lpstr>PowerPoint Presentation</vt:lpstr>
      <vt:lpstr>Logical operators</vt:lpstr>
      <vt:lpstr>Conditional operator</vt:lpstr>
      <vt:lpstr>PowerPoint Presentation</vt:lpstr>
      <vt:lpstr>Sizeof() operator</vt:lpstr>
      <vt:lpstr>PowerPoint Presentation</vt:lpstr>
      <vt:lpstr>PowerPoint Presentation</vt:lpstr>
      <vt:lpstr>typecast</vt:lpstr>
      <vt:lpstr>Assignment operators</vt:lpstr>
      <vt:lpstr>Scope resolution operator </vt:lpstr>
      <vt:lpstr>PowerPoint Presentation</vt:lpstr>
      <vt:lpstr>Role of scope resolution operator </vt:lpstr>
      <vt:lpstr>PowerPoint Presentation</vt:lpstr>
      <vt:lpstr>Control Statements</vt:lpstr>
      <vt:lpstr>PowerPoint Presentation</vt:lpstr>
      <vt:lpstr>While loop</vt:lpstr>
      <vt:lpstr>PowerPoint Presentation</vt:lpstr>
      <vt:lpstr>PowerPoint Presentation</vt:lpstr>
      <vt:lpstr>Do while</vt:lpstr>
      <vt:lpstr>PowerPoint Presentation</vt:lpstr>
      <vt:lpstr>PowerPoint Presentation</vt:lpstr>
      <vt:lpstr>For loop</vt:lpstr>
      <vt:lpstr>PowerPoint Presentation</vt:lpstr>
      <vt:lpstr>PowerPoint Presentation</vt:lpstr>
      <vt:lpstr>PowerPoint Presentation</vt:lpstr>
      <vt:lpstr>PowerPoint Presentation</vt:lpstr>
      <vt:lpstr>PowerPoint Presentation</vt:lpstr>
      <vt:lpstr>PowerPoint Presentation</vt:lpstr>
      <vt:lpstr>Continue</vt:lpstr>
      <vt:lpstr>PowerPoint Presentation</vt:lpstr>
      <vt:lpstr>Comma Operator</vt:lpstr>
      <vt:lpstr>PowerPoint Presentation</vt:lpstr>
      <vt:lpstr>Editor in C++</vt:lpstr>
      <vt:lpstr>PowerPoint Presentation</vt:lpstr>
      <vt:lpstr>PowerPoint Presentation</vt:lpstr>
      <vt:lpstr>PowerPoint Presentation</vt:lpstr>
      <vt:lpstr>Compilation</vt:lpstr>
      <vt:lpstr>Linking</vt:lpstr>
      <vt:lpstr>Debugging</vt:lpstr>
      <vt:lpstr>PowerPoint Presentation</vt:lpstr>
      <vt:lpstr>Commands</vt:lpstr>
      <vt:lpstr>Manipulators</vt:lpstr>
      <vt:lpstr>PowerPoint Presentation</vt:lpstr>
      <vt:lpstr>PowerPoint Presentation</vt:lpstr>
      <vt:lpstr>PowerPoint Presentation</vt:lpstr>
      <vt:lpstr>FUNCTIONS</vt:lpstr>
      <vt:lpstr>SYNTAX</vt:lpstr>
      <vt:lpstr>PowerPoint Presentation</vt:lpstr>
      <vt:lpstr>Call by value</vt:lpstr>
      <vt:lpstr>PowerPoint Presentation</vt:lpstr>
      <vt:lpstr>PowerPoint Presentation</vt:lpstr>
      <vt:lpstr>PowerPoint Presentation</vt:lpstr>
      <vt:lpstr>Example</vt:lpstr>
      <vt:lpstr>PowerPoint Presentation</vt:lpstr>
      <vt:lpstr>PowerPoint Presentation</vt:lpstr>
      <vt:lpstr>Call by reference using pointers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Return by reference</vt:lpstr>
      <vt:lpstr>Return by reference</vt:lpstr>
      <vt:lpstr>PowerPoint Presentation</vt:lpstr>
      <vt:lpstr>Inline Functions</vt:lpstr>
      <vt:lpstr>PowerPoint Presentation</vt:lpstr>
      <vt:lpstr>PowerPoint Presentation</vt:lpstr>
      <vt:lpstr>PowerPoint Presentation</vt:lpstr>
      <vt:lpstr>PowerPoint Presentation</vt:lpstr>
      <vt:lpstr>Functions with default parameters</vt:lpstr>
      <vt:lpstr>PowerPoint Presentation</vt:lpstr>
      <vt:lpstr>PowerPoint Presentation</vt:lpstr>
      <vt:lpstr>Output Example</vt:lpstr>
      <vt:lpstr>Function overloading</vt:lpstr>
      <vt:lpstr>PowerPoint Presentation</vt:lpstr>
      <vt:lpstr>PowerPoint Presentation</vt:lpstr>
      <vt:lpstr>PowerPoint Presentation</vt:lpstr>
      <vt:lpstr>PowerPoint Presentation</vt:lpstr>
      <vt:lpstr>Passing arrays to functions</vt:lpstr>
      <vt:lpstr>PowerPoint Presentation</vt:lpstr>
      <vt:lpstr>Output Based example</vt:lpstr>
      <vt:lpstr>Built in functions</vt:lpstr>
      <vt:lpstr>String.h</vt:lpstr>
      <vt:lpstr>String.h</vt:lpstr>
      <vt:lpstr>String.h</vt:lpstr>
      <vt:lpstr>&lt;ctype.h&gt;</vt:lpstr>
      <vt:lpstr>Ctype.h</vt:lpstr>
      <vt:lpstr>Ctype.h</vt:lpstr>
      <vt:lpstr>Ctype.h</vt:lpstr>
      <vt:lpstr>Ctype.h</vt:lpstr>
      <vt:lpstr>Ctype.h</vt:lpstr>
      <vt:lpstr>Ctype.h</vt:lpstr>
      <vt:lpstr>Ctype.h</vt:lpstr>
      <vt:lpstr>Ctype.h</vt:lpstr>
      <vt:lpstr>Math.h</vt:lpstr>
      <vt:lpstr>Math.h</vt:lpstr>
      <vt:lpstr>Math.h</vt:lpstr>
      <vt:lpstr>Math.h</vt:lpstr>
      <vt:lpstr>Math.h</vt:lpstr>
      <vt:lpstr>Math.h</vt:lpstr>
      <vt:lpstr>Conio.h</vt:lpstr>
      <vt:lpstr>Conio.h</vt:lpstr>
      <vt:lpstr>Stdio.h</vt:lpstr>
      <vt:lpstr>Stdio.h</vt:lpstr>
      <vt:lpstr>Stdio.h</vt:lpstr>
      <vt:lpstr>Stdio.h</vt:lpstr>
      <vt:lpstr>Limitations of structures</vt:lpstr>
      <vt:lpstr>PowerPoint Presentation</vt:lpstr>
      <vt:lpstr>Basic concepts object oriented programming</vt:lpstr>
      <vt:lpstr>PowerPoint Presentation</vt:lpstr>
      <vt:lpstr>PowerPoint Presentation</vt:lpstr>
      <vt:lpstr>PowerPoint Presentation</vt:lpstr>
      <vt:lpstr>Object Oriented Programming Paradigms</vt:lpstr>
      <vt:lpstr>PowerPoint Presentation</vt:lpstr>
      <vt:lpstr>PowerPoint Presentation</vt:lpstr>
      <vt:lpstr>Objects</vt:lpstr>
      <vt:lpstr>PowerPoint Presentation</vt:lpstr>
      <vt:lpstr>Classes</vt:lpstr>
      <vt:lpstr>PowerPoint Presentation</vt:lpstr>
      <vt:lpstr>PowerPoint Presentation</vt:lpstr>
      <vt:lpstr>PowerPoint Presentation</vt:lpstr>
      <vt:lpstr>Data encapsulation</vt:lpstr>
      <vt:lpstr>Data Abstraction</vt:lpstr>
      <vt:lpstr>PowerPoint Presentation</vt:lpstr>
      <vt:lpstr>inheritance</vt:lpstr>
      <vt:lpstr>PowerPoint Presentation</vt:lpstr>
      <vt:lpstr>Polymorphism</vt:lpstr>
      <vt:lpstr>PowerPoint Presentation</vt:lpstr>
      <vt:lpstr>PowerPoint Presentation</vt:lpstr>
      <vt:lpstr>PowerPoint Presentation</vt:lpstr>
      <vt:lpstr>PowerPoint Presentation</vt:lpstr>
      <vt:lpstr>Basic concepts object oriented programming</vt:lpstr>
      <vt:lpstr>PowerPoint Presentation</vt:lpstr>
      <vt:lpstr>PowerPoint Presentation</vt:lpstr>
      <vt:lpstr>PowerPoint Presentation</vt:lpstr>
      <vt:lpstr>PowerPoint Presentation</vt:lpstr>
      <vt:lpstr>PowerPoint Presentation</vt:lpstr>
      <vt:lpstr>Simple class example</vt:lpstr>
      <vt:lpstr>PowerPoint Presentation</vt:lpstr>
      <vt:lpstr>Creating 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Sending arguments to member function of class</vt:lpstr>
      <vt:lpstr>PowerPoint Presentation</vt:lpstr>
      <vt:lpstr>PowerPoint Presentation</vt:lpstr>
      <vt:lpstr>Returning Values from member functions</vt:lpstr>
      <vt:lpstr>PowerPoint Presentation</vt:lpstr>
      <vt:lpstr>PowerPoint Presentation</vt:lpstr>
      <vt:lpstr>Defining member functions</vt:lpstr>
      <vt:lpstr>ARRAYS WITHIN A CLASS</vt:lpstr>
      <vt:lpstr>PowerPoint Presentation</vt:lpstr>
      <vt:lpstr>Outside the class definition</vt:lpstr>
      <vt:lpstr>General form of member function definition</vt:lpstr>
      <vt:lpstr>PowerPoint Presentation</vt:lpstr>
      <vt:lpstr>Inside the class definition</vt:lpstr>
      <vt:lpstr>PowerPoint Presentation</vt:lpstr>
      <vt:lpstr>PowerPoint Presentation</vt:lpstr>
      <vt:lpstr>PowerPoint Presentation</vt:lpstr>
      <vt:lpstr>Nesting of members functions </vt:lpstr>
      <vt:lpstr>PowerPoint Presentation</vt:lpstr>
      <vt:lpstr>Arrays Of Objects</vt:lpstr>
      <vt:lpstr>PowerPoint Presentation</vt:lpstr>
      <vt:lpstr>PowerPoint Presentation</vt:lpstr>
      <vt:lpstr>PowerPoint Presentation</vt:lpstr>
      <vt:lpstr>PowerPoint Presentation</vt:lpstr>
      <vt:lpstr>PowerPoint Presentation</vt:lpstr>
      <vt:lpstr>OBJECTS AS ARGUMENTS</vt:lpstr>
      <vt:lpstr>PowerPoint Presentation</vt:lpstr>
      <vt:lpstr>Objects as arguments (Example)</vt:lpstr>
      <vt:lpstr>Passing objects as refernce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Introduction</dc:title>
  <dc:creator>sheryl</dc:creator>
  <cp:lastModifiedBy>javed ahmed</cp:lastModifiedBy>
  <cp:revision>401</cp:revision>
  <dcterms:created xsi:type="dcterms:W3CDTF">2014-06-09T15:21:58Z</dcterms:created>
  <dcterms:modified xsi:type="dcterms:W3CDTF">2022-07-15T04:11:49Z</dcterms:modified>
</cp:coreProperties>
</file>