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368" r:id="rId9"/>
    <p:sldId id="402" r:id="rId10"/>
    <p:sldId id="403" r:id="rId11"/>
    <p:sldId id="404" r:id="rId12"/>
    <p:sldId id="405" r:id="rId13"/>
    <p:sldId id="369" r:id="rId14"/>
    <p:sldId id="400" r:id="rId15"/>
    <p:sldId id="399" r:id="rId16"/>
    <p:sldId id="406" r:id="rId17"/>
    <p:sldId id="401" r:id="rId18"/>
    <p:sldId id="407" r:id="rId19"/>
    <p:sldId id="416" r:id="rId20"/>
    <p:sldId id="417" r:id="rId21"/>
    <p:sldId id="408" r:id="rId22"/>
    <p:sldId id="409" r:id="rId23"/>
    <p:sldId id="410" r:id="rId24"/>
    <p:sldId id="411" r:id="rId25"/>
    <p:sldId id="412" r:id="rId26"/>
    <p:sldId id="413" r:id="rId27"/>
    <p:sldId id="414" r:id="rId28"/>
    <p:sldId id="415" r:id="rId29"/>
    <p:sldId id="418" r:id="rId30"/>
    <p:sldId id="419"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370" r:id="rId52"/>
    <p:sldId id="374" r:id="rId53"/>
    <p:sldId id="371" r:id="rId54"/>
    <p:sldId id="372" r:id="rId55"/>
    <p:sldId id="373" r:id="rId56"/>
    <p:sldId id="375" r:id="rId57"/>
    <p:sldId id="376" r:id="rId58"/>
    <p:sldId id="377" r:id="rId59"/>
    <p:sldId id="420" r:id="rId60"/>
    <p:sldId id="421"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379" r:id="rId74"/>
    <p:sldId id="380" r:id="rId75"/>
    <p:sldId id="296" r:id="rId76"/>
    <p:sldId id="297" r:id="rId77"/>
    <p:sldId id="311" r:id="rId78"/>
    <p:sldId id="312" r:id="rId79"/>
    <p:sldId id="298" r:id="rId80"/>
    <p:sldId id="299" r:id="rId81"/>
    <p:sldId id="300" r:id="rId82"/>
    <p:sldId id="383" r:id="rId83"/>
    <p:sldId id="384" r:id="rId84"/>
    <p:sldId id="394" r:id="rId85"/>
    <p:sldId id="301" r:id="rId86"/>
    <p:sldId id="302" r:id="rId87"/>
    <p:sldId id="334" r:id="rId88"/>
    <p:sldId id="313" r:id="rId89"/>
    <p:sldId id="314" r:id="rId90"/>
    <p:sldId id="359" r:id="rId91"/>
    <p:sldId id="354" r:id="rId92"/>
    <p:sldId id="355" r:id="rId93"/>
    <p:sldId id="356" r:id="rId94"/>
    <p:sldId id="357" r:id="rId95"/>
    <p:sldId id="360" r:id="rId96"/>
    <p:sldId id="361" r:id="rId97"/>
    <p:sldId id="362" r:id="rId98"/>
    <p:sldId id="363" r:id="rId99"/>
    <p:sldId id="385" r:id="rId100"/>
    <p:sldId id="303" r:id="rId101"/>
    <p:sldId id="304" r:id="rId102"/>
    <p:sldId id="305" r:id="rId103"/>
    <p:sldId id="306" r:id="rId104"/>
    <p:sldId id="308" r:id="rId105"/>
    <p:sldId id="309" r:id="rId106"/>
    <p:sldId id="340" r:id="rId107"/>
    <p:sldId id="339" r:id="rId108"/>
    <p:sldId id="341" r:id="rId109"/>
    <p:sldId id="315" r:id="rId110"/>
    <p:sldId id="316" r:id="rId111"/>
    <p:sldId id="381" r:id="rId112"/>
    <p:sldId id="382" r:id="rId113"/>
    <p:sldId id="317" r:id="rId114"/>
    <p:sldId id="364" r:id="rId115"/>
    <p:sldId id="365" r:id="rId116"/>
    <p:sldId id="318" r:id="rId117"/>
    <p:sldId id="319" r:id="rId118"/>
    <p:sldId id="320" r:id="rId119"/>
    <p:sldId id="321" r:id="rId120"/>
    <p:sldId id="322" r:id="rId121"/>
    <p:sldId id="323" r:id="rId122"/>
    <p:sldId id="324" r:id="rId123"/>
    <p:sldId id="325" r:id="rId124"/>
    <p:sldId id="326" r:id="rId125"/>
    <p:sldId id="327" r:id="rId126"/>
    <p:sldId id="328" r:id="rId127"/>
    <p:sldId id="329" r:id="rId128"/>
    <p:sldId id="330" r:id="rId129"/>
    <p:sldId id="331" r:id="rId130"/>
    <p:sldId id="332" r:id="rId131"/>
    <p:sldId id="333" r:id="rId132"/>
    <p:sldId id="335" r:id="rId133"/>
    <p:sldId id="336" r:id="rId134"/>
    <p:sldId id="337" r:id="rId135"/>
    <p:sldId id="338" r:id="rId136"/>
    <p:sldId id="342" r:id="rId137"/>
    <p:sldId id="343" r:id="rId138"/>
    <p:sldId id="344" r:id="rId139"/>
    <p:sldId id="345" r:id="rId140"/>
    <p:sldId id="348" r:id="rId141"/>
    <p:sldId id="346" r:id="rId142"/>
    <p:sldId id="349" r:id="rId143"/>
    <p:sldId id="350" r:id="rId144"/>
    <p:sldId id="351" r:id="rId145"/>
    <p:sldId id="352" r:id="rId146"/>
    <p:sldId id="353" r:id="rId147"/>
    <p:sldId id="366" r:id="rId148"/>
    <p:sldId id="367" r:id="rId149"/>
    <p:sldId id="386" r:id="rId150"/>
    <p:sldId id="387" r:id="rId151"/>
    <p:sldId id="388" r:id="rId152"/>
    <p:sldId id="389" r:id="rId153"/>
    <p:sldId id="390" r:id="rId154"/>
    <p:sldId id="391" r:id="rId155"/>
    <p:sldId id="392" r:id="rId156"/>
    <p:sldId id="393" r:id="rId157"/>
    <p:sldId id="378" r:id="rId158"/>
    <p:sldId id="395" r:id="rId159"/>
    <p:sldId id="396" r:id="rId160"/>
    <p:sldId id="397" r:id="rId161"/>
    <p:sldId id="398" r:id="rId162"/>
    <p:sldId id="422" r:id="rId163"/>
    <p:sldId id="423"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C8394C-3540-455C-8520-D9CA9F9787D7}"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8394C-3540-455C-8520-D9CA9F9787D7}"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8394C-3540-455C-8520-D9CA9F9787D7}"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74D8BC0-B90E-4C8A-A9E5-BFDD2D61D4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8394C-3540-455C-8520-D9CA9F9787D7}"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C8394C-3540-455C-8520-D9CA9F9787D7}"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C8394C-3540-455C-8520-D9CA9F9787D7}"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C8394C-3540-455C-8520-D9CA9F9787D7}"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C8394C-3540-455C-8520-D9CA9F9787D7}" type="datetimeFigureOut">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8394C-3540-455C-8520-D9CA9F9787D7}" type="datetimeFigureOut">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8394C-3540-455C-8520-D9CA9F9787D7}"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8394C-3540-455C-8520-D9CA9F9787D7}"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1CEE6-C5E2-4EC3-A41F-A10EA84C55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8394C-3540-455C-8520-D9CA9F9787D7}" type="datetimeFigureOut">
              <a:rPr lang="en-US" smtClean="0"/>
              <a:pPr/>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1CEE6-C5E2-4EC3-A41F-A10EA84C55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52400" y="0"/>
            <a:ext cx="8839200" cy="6489700"/>
          </a:xfrm>
          <a:prstGeom prst="rect">
            <a:avLst/>
          </a:prstGeom>
          <a:noFill/>
          <a:ln w="9525">
            <a:noFill/>
            <a:miter lim="800000"/>
            <a:headEnd/>
            <a:tailEnd/>
          </a:ln>
        </p:spPr>
        <p:txBody>
          <a:bodyPr>
            <a:spAutoFit/>
          </a:bodyPr>
          <a:lstStyle/>
          <a:p>
            <a:pPr>
              <a:spcBef>
                <a:spcPct val="25000"/>
              </a:spcBef>
            </a:pPr>
            <a:r>
              <a:rPr lang="en-US" sz="2400" b="1" dirty="0">
                <a:solidFill>
                  <a:schemeClr val="accent2"/>
                </a:solidFill>
              </a:rPr>
              <a:t>Application of Stack</a:t>
            </a:r>
          </a:p>
          <a:p>
            <a:pPr algn="just">
              <a:spcBef>
                <a:spcPct val="25000"/>
              </a:spcBef>
            </a:pPr>
            <a:r>
              <a:rPr lang="en-US" sz="2400" b="1" dirty="0">
                <a:solidFill>
                  <a:srgbClr val="FF0000"/>
                </a:solidFill>
              </a:rPr>
              <a:t>Infix to postfix conversion :</a:t>
            </a:r>
          </a:p>
          <a:p>
            <a:pPr algn="just">
              <a:spcBef>
                <a:spcPct val="25000"/>
              </a:spcBef>
            </a:pPr>
            <a:r>
              <a:rPr lang="en-US" sz="2400" b="1" dirty="0">
                <a:solidFill>
                  <a:srgbClr val="FF0000"/>
                </a:solidFill>
              </a:rPr>
              <a:t>We are already familiar with arithmetic expression in infix notation. In infix notation a binary operation is placed between its operand.</a:t>
            </a:r>
          </a:p>
          <a:p>
            <a:pPr algn="just">
              <a:spcBef>
                <a:spcPct val="25000"/>
              </a:spcBef>
            </a:pPr>
            <a:r>
              <a:rPr lang="en-US" sz="2400" b="1" i="1" dirty="0">
                <a:solidFill>
                  <a:schemeClr val="accent2"/>
                </a:solidFill>
              </a:rPr>
              <a:t>For example :</a:t>
            </a:r>
          </a:p>
          <a:p>
            <a:pPr algn="just">
              <a:spcBef>
                <a:spcPct val="25000"/>
              </a:spcBef>
            </a:pPr>
            <a:r>
              <a:rPr lang="en-US" sz="2400" b="1" i="1" dirty="0"/>
              <a:t>A + B</a:t>
            </a:r>
          </a:p>
          <a:p>
            <a:pPr algn="just">
              <a:spcBef>
                <a:spcPct val="25000"/>
              </a:spcBef>
            </a:pPr>
            <a:r>
              <a:rPr lang="en-US" sz="2400" b="1" dirty="0">
                <a:solidFill>
                  <a:srgbClr val="FF0000"/>
                </a:solidFill>
              </a:rPr>
              <a:t>Which is said to be infix notation.</a:t>
            </a:r>
          </a:p>
          <a:p>
            <a:pPr algn="just">
              <a:spcBef>
                <a:spcPct val="25000"/>
              </a:spcBef>
            </a:pPr>
            <a:r>
              <a:rPr lang="en-US" sz="2400" b="1" dirty="0">
                <a:solidFill>
                  <a:srgbClr val="FF0000"/>
                </a:solidFill>
              </a:rPr>
              <a:t>We notice that the operator </a:t>
            </a:r>
            <a:r>
              <a:rPr lang="en-US" sz="2400" b="1" dirty="0"/>
              <a:t>+</a:t>
            </a:r>
            <a:r>
              <a:rPr lang="en-US" sz="2400" b="1" dirty="0">
                <a:solidFill>
                  <a:srgbClr val="FF0000"/>
                </a:solidFill>
              </a:rPr>
              <a:t> is placed between the operands </a:t>
            </a:r>
            <a:r>
              <a:rPr lang="en-US" sz="2400" b="1" dirty="0"/>
              <a:t>A</a:t>
            </a:r>
            <a:r>
              <a:rPr lang="en-US" sz="2400" b="1" dirty="0">
                <a:solidFill>
                  <a:srgbClr val="FF0000"/>
                </a:solidFill>
              </a:rPr>
              <a:t> and </a:t>
            </a:r>
            <a:r>
              <a:rPr lang="en-US" sz="2400" b="1" dirty="0"/>
              <a:t>B</a:t>
            </a:r>
            <a:r>
              <a:rPr lang="en-US" sz="2400" b="1" dirty="0">
                <a:solidFill>
                  <a:srgbClr val="FF0000"/>
                </a:solidFill>
              </a:rPr>
              <a:t>. If we write the same expression in the fashion </a:t>
            </a:r>
          </a:p>
          <a:p>
            <a:pPr algn="just">
              <a:spcBef>
                <a:spcPct val="25000"/>
              </a:spcBef>
            </a:pPr>
            <a:r>
              <a:rPr lang="en-US" sz="2400" b="1" dirty="0"/>
              <a:t>+AB</a:t>
            </a:r>
          </a:p>
          <a:p>
            <a:pPr algn="just">
              <a:spcBef>
                <a:spcPct val="25000"/>
              </a:spcBef>
            </a:pPr>
            <a:r>
              <a:rPr lang="en-US" sz="2400" b="1" dirty="0">
                <a:solidFill>
                  <a:srgbClr val="FF0000"/>
                </a:solidFill>
              </a:rPr>
              <a:t>It is called </a:t>
            </a:r>
            <a:r>
              <a:rPr lang="en-US" sz="2400" b="1" dirty="0"/>
              <a:t>prefix notation</a:t>
            </a:r>
            <a:r>
              <a:rPr lang="en-US" sz="2400" b="1" dirty="0">
                <a:solidFill>
                  <a:srgbClr val="FF0000"/>
                </a:solidFill>
              </a:rPr>
              <a:t> or polish notation. </a:t>
            </a:r>
          </a:p>
          <a:p>
            <a:pPr algn="just">
              <a:spcBef>
                <a:spcPct val="25000"/>
              </a:spcBef>
            </a:pPr>
            <a:r>
              <a:rPr lang="en-US" sz="2400" b="1" dirty="0"/>
              <a:t>AB+ </a:t>
            </a:r>
          </a:p>
          <a:p>
            <a:pPr algn="just">
              <a:spcBef>
                <a:spcPct val="25000"/>
              </a:spcBef>
            </a:pPr>
            <a:r>
              <a:rPr lang="en-US" sz="2400" b="1" dirty="0">
                <a:solidFill>
                  <a:srgbClr val="FF0000"/>
                </a:solidFill>
              </a:rPr>
              <a:t>Is called </a:t>
            </a:r>
            <a:r>
              <a:rPr lang="en-US" sz="2400" b="1" dirty="0"/>
              <a:t>postfix notation</a:t>
            </a:r>
            <a:r>
              <a:rPr lang="en-US" sz="2400" b="1" dirty="0">
                <a:solidFill>
                  <a:srgbClr val="FF0000"/>
                </a:solidFill>
              </a:rPr>
              <a:t> or reverse polish 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box(in)">
                                      <p:cBhvr>
                                        <p:cTn id="7" dur="500"/>
                                        <p:tgtEl>
                                          <p:spTgt spid="101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1378">
                                            <p:txEl>
                                              <p:pRg st="1" end="1"/>
                                            </p:txEl>
                                          </p:spTgt>
                                        </p:tgtEl>
                                        <p:attrNameLst>
                                          <p:attrName>style.visibility</p:attrName>
                                        </p:attrNameLst>
                                      </p:cBhvr>
                                      <p:to>
                                        <p:strVal val="visible"/>
                                      </p:to>
                                    </p:set>
                                    <p:animEffect transition="in" filter="box(in)">
                                      <p:cBhvr>
                                        <p:cTn id="12" dur="500"/>
                                        <p:tgtEl>
                                          <p:spTgt spid="1013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1378">
                                            <p:txEl>
                                              <p:pRg st="2" end="2"/>
                                            </p:txEl>
                                          </p:spTgt>
                                        </p:tgtEl>
                                        <p:attrNameLst>
                                          <p:attrName>style.visibility</p:attrName>
                                        </p:attrNameLst>
                                      </p:cBhvr>
                                      <p:to>
                                        <p:strVal val="visible"/>
                                      </p:to>
                                    </p:set>
                                    <p:animEffect transition="in" filter="box(in)">
                                      <p:cBhvr>
                                        <p:cTn id="17" dur="500"/>
                                        <p:tgtEl>
                                          <p:spTgt spid="1013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1378">
                                            <p:txEl>
                                              <p:pRg st="3" end="3"/>
                                            </p:txEl>
                                          </p:spTgt>
                                        </p:tgtEl>
                                        <p:attrNameLst>
                                          <p:attrName>style.visibility</p:attrName>
                                        </p:attrNameLst>
                                      </p:cBhvr>
                                      <p:to>
                                        <p:strVal val="visible"/>
                                      </p:to>
                                    </p:set>
                                    <p:animEffect transition="in" filter="box(in)">
                                      <p:cBhvr>
                                        <p:cTn id="22" dur="500"/>
                                        <p:tgtEl>
                                          <p:spTgt spid="1013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1378">
                                            <p:txEl>
                                              <p:pRg st="4" end="4"/>
                                            </p:txEl>
                                          </p:spTgt>
                                        </p:tgtEl>
                                        <p:attrNameLst>
                                          <p:attrName>style.visibility</p:attrName>
                                        </p:attrNameLst>
                                      </p:cBhvr>
                                      <p:to>
                                        <p:strVal val="visible"/>
                                      </p:to>
                                    </p:set>
                                    <p:animEffect transition="in" filter="box(in)">
                                      <p:cBhvr>
                                        <p:cTn id="27" dur="500"/>
                                        <p:tgtEl>
                                          <p:spTgt spid="1013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1378">
                                            <p:txEl>
                                              <p:pRg st="5" end="5"/>
                                            </p:txEl>
                                          </p:spTgt>
                                        </p:tgtEl>
                                        <p:attrNameLst>
                                          <p:attrName>style.visibility</p:attrName>
                                        </p:attrNameLst>
                                      </p:cBhvr>
                                      <p:to>
                                        <p:strVal val="visible"/>
                                      </p:to>
                                    </p:set>
                                    <p:animEffect transition="in" filter="box(in)">
                                      <p:cBhvr>
                                        <p:cTn id="32" dur="500"/>
                                        <p:tgtEl>
                                          <p:spTgt spid="1013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1378">
                                            <p:txEl>
                                              <p:pRg st="6" end="6"/>
                                            </p:txEl>
                                          </p:spTgt>
                                        </p:tgtEl>
                                        <p:attrNameLst>
                                          <p:attrName>style.visibility</p:attrName>
                                        </p:attrNameLst>
                                      </p:cBhvr>
                                      <p:to>
                                        <p:strVal val="visible"/>
                                      </p:to>
                                    </p:set>
                                    <p:animEffect transition="in" filter="box(in)">
                                      <p:cBhvr>
                                        <p:cTn id="37" dur="500"/>
                                        <p:tgtEl>
                                          <p:spTgt spid="1013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1378">
                                            <p:txEl>
                                              <p:pRg st="7" end="7"/>
                                            </p:txEl>
                                          </p:spTgt>
                                        </p:tgtEl>
                                        <p:attrNameLst>
                                          <p:attrName>style.visibility</p:attrName>
                                        </p:attrNameLst>
                                      </p:cBhvr>
                                      <p:to>
                                        <p:strVal val="visible"/>
                                      </p:to>
                                    </p:set>
                                    <p:animEffect transition="in" filter="box(in)">
                                      <p:cBhvr>
                                        <p:cTn id="42" dur="500"/>
                                        <p:tgtEl>
                                          <p:spTgt spid="1013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1378">
                                            <p:txEl>
                                              <p:pRg st="8" end="8"/>
                                            </p:txEl>
                                          </p:spTgt>
                                        </p:tgtEl>
                                        <p:attrNameLst>
                                          <p:attrName>style.visibility</p:attrName>
                                        </p:attrNameLst>
                                      </p:cBhvr>
                                      <p:to>
                                        <p:strVal val="visible"/>
                                      </p:to>
                                    </p:set>
                                    <p:animEffect transition="in" filter="box(in)">
                                      <p:cBhvr>
                                        <p:cTn id="47" dur="500"/>
                                        <p:tgtEl>
                                          <p:spTgt spid="1013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01378">
                                            <p:txEl>
                                              <p:pRg st="9" end="9"/>
                                            </p:txEl>
                                          </p:spTgt>
                                        </p:tgtEl>
                                        <p:attrNameLst>
                                          <p:attrName>style.visibility</p:attrName>
                                        </p:attrNameLst>
                                      </p:cBhvr>
                                      <p:to>
                                        <p:strVal val="visible"/>
                                      </p:to>
                                    </p:set>
                                    <p:animEffect transition="in" filter="box(in)">
                                      <p:cBhvr>
                                        <p:cTn id="52" dur="500"/>
                                        <p:tgtEl>
                                          <p:spTgt spid="1013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01378">
                                            <p:txEl>
                                              <p:pRg st="10" end="10"/>
                                            </p:txEl>
                                          </p:spTgt>
                                        </p:tgtEl>
                                        <p:attrNameLst>
                                          <p:attrName>style.visibility</p:attrName>
                                        </p:attrNameLst>
                                      </p:cBhvr>
                                      <p:to>
                                        <p:strVal val="visible"/>
                                      </p:to>
                                    </p:set>
                                    <p:animEffect transition="in" filter="box(in)">
                                      <p:cBhvr>
                                        <p:cTn id="57" dur="500"/>
                                        <p:tgtEl>
                                          <p:spTgt spid="1013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1681849"/>
              </p:ext>
            </p:extLst>
          </p:nvPr>
        </p:nvGraphicFramePr>
        <p:xfrm>
          <a:off x="457200" y="228600"/>
          <a:ext cx="8229600" cy="48209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Character</a:t>
                      </a:r>
                      <a:r>
                        <a:rPr lang="en-IN" baseline="0" dirty="0" smtClean="0"/>
                        <a:t> Scanned</a:t>
                      </a:r>
                      <a:endParaRPr lang="en-IN" dirty="0"/>
                    </a:p>
                  </a:txBody>
                  <a:tcPr/>
                </a:tc>
                <a:tc>
                  <a:txBody>
                    <a:bodyPr/>
                    <a:lstStyle/>
                    <a:p>
                      <a:r>
                        <a:rPr lang="en-IN" dirty="0" smtClean="0"/>
                        <a:t>Stack</a:t>
                      </a:r>
                      <a:endParaRPr lang="en-IN" dirty="0"/>
                    </a:p>
                  </a:txBody>
                  <a:tcPr/>
                </a:tc>
                <a:tc>
                  <a:txBody>
                    <a:bodyPr/>
                    <a:lstStyle/>
                    <a:p>
                      <a:r>
                        <a:rPr lang="en-IN" dirty="0" smtClean="0"/>
                        <a:t>Output</a:t>
                      </a:r>
                      <a:endParaRPr lang="en-IN" dirty="0"/>
                    </a:p>
                  </a:txBody>
                  <a:tcPr/>
                </a:tc>
              </a:tr>
              <a:tr h="370840">
                <a:tc>
                  <a:txBody>
                    <a:bodyPr/>
                    <a:lstStyle/>
                    <a:p>
                      <a:r>
                        <a:rPr lang="en-IN" dirty="0" smtClean="0"/>
                        <a:t>A</a:t>
                      </a:r>
                      <a:endParaRPr lang="en-IN" dirty="0"/>
                    </a:p>
                  </a:txBody>
                  <a:tcPr/>
                </a:tc>
                <a:tc>
                  <a:txBody>
                    <a:bodyPr/>
                    <a:lstStyle/>
                    <a:p>
                      <a:endParaRPr lang="en-IN" dirty="0"/>
                    </a:p>
                  </a:txBody>
                  <a:tcPr/>
                </a:tc>
                <a:tc>
                  <a:txBody>
                    <a:bodyPr/>
                    <a:lstStyle/>
                    <a:p>
                      <a:r>
                        <a:rPr lang="en-IN" dirty="0" smtClean="0"/>
                        <a:t>A</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a:t>
                      </a:r>
                      <a:endParaRPr lang="en-IN" dirty="0"/>
                    </a:p>
                  </a:txBody>
                  <a:tcPr/>
                </a:tc>
              </a:tr>
              <a:tr h="370840">
                <a:tc>
                  <a:txBody>
                    <a:bodyPr/>
                    <a:lstStyle/>
                    <a:p>
                      <a:r>
                        <a:rPr lang="en-IN" dirty="0" smtClean="0"/>
                        <a:t>B</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r>
              <a:tr h="370840">
                <a:tc>
                  <a:txBody>
                    <a:bodyPr/>
                    <a:lstStyle/>
                    <a:p>
                      <a:r>
                        <a:rPr lang="en-IN" dirty="0" smtClean="0"/>
                        <a:t>C</a:t>
                      </a:r>
                      <a:endParaRPr lang="en-IN" dirty="0"/>
                    </a:p>
                  </a:txBody>
                  <a:tcPr/>
                </a:tc>
                <a:tc>
                  <a:txBody>
                    <a:bodyPr/>
                    <a:lstStyle/>
                    <a:p>
                      <a:r>
                        <a:rPr lang="en-IN" dirty="0" smtClean="0"/>
                        <a:t>*(+</a:t>
                      </a:r>
                      <a:endParaRPr lang="en-IN" dirty="0"/>
                    </a:p>
                  </a:txBody>
                  <a:tcPr/>
                </a:tc>
                <a:tc>
                  <a:txBody>
                    <a:bodyPr/>
                    <a:lstStyle/>
                    <a:p>
                      <a:r>
                        <a:rPr lang="en-IN" dirty="0" smtClean="0"/>
                        <a:t>ABC</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ABC</a:t>
                      </a:r>
                      <a:endParaRPr lang="en-IN" dirty="0"/>
                    </a:p>
                  </a:txBody>
                  <a:tcPr/>
                </a:tc>
              </a:tr>
              <a:tr h="370840">
                <a:tc>
                  <a:txBody>
                    <a:bodyPr/>
                    <a:lstStyle/>
                    <a:p>
                      <a:r>
                        <a:rPr lang="en-IN" dirty="0" smtClean="0"/>
                        <a:t>D</a:t>
                      </a:r>
                      <a:endParaRPr lang="en-IN" dirty="0"/>
                    </a:p>
                  </a:txBody>
                  <a:tcPr/>
                </a:tc>
                <a:tc>
                  <a:txBody>
                    <a:bodyPr/>
                    <a:lstStyle/>
                    <a:p>
                      <a:r>
                        <a:rPr lang="en-IN" dirty="0" smtClean="0"/>
                        <a:t>*(+*</a:t>
                      </a:r>
                      <a:endParaRPr lang="en-IN" dirty="0"/>
                    </a:p>
                  </a:txBody>
                  <a:tcPr/>
                </a:tc>
                <a:tc>
                  <a:txBody>
                    <a:bodyPr/>
                    <a:lstStyle/>
                    <a:p>
                      <a:r>
                        <a:rPr lang="en-IN" dirty="0" smtClean="0"/>
                        <a:t>ABCD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ABCD*+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ABCD*+*</a:t>
                      </a:r>
                      <a:endParaRPr lang="en-IN" dirty="0"/>
                    </a:p>
                  </a:txBody>
                  <a:tcPr/>
                </a:tc>
              </a:tr>
              <a:tr h="370840">
                <a:tc>
                  <a:txBody>
                    <a:bodyPr/>
                    <a:lstStyle/>
                    <a:p>
                      <a:r>
                        <a:rPr lang="en-IN" dirty="0" smtClean="0"/>
                        <a:t>E</a:t>
                      </a:r>
                      <a:endParaRPr lang="en-IN" dirty="0"/>
                    </a:p>
                  </a:txBody>
                  <a:tcPr/>
                </a:tc>
                <a:tc>
                  <a:txBody>
                    <a:bodyPr/>
                    <a:lstStyle/>
                    <a:p>
                      <a:r>
                        <a:rPr lang="en-IN" dirty="0" smtClean="0"/>
                        <a:t>+</a:t>
                      </a:r>
                      <a:endParaRPr lang="en-IN" dirty="0"/>
                    </a:p>
                  </a:txBody>
                  <a:tcPr/>
                </a:tc>
                <a:tc>
                  <a:txBody>
                    <a:bodyPr/>
                    <a:lstStyle/>
                    <a:p>
                      <a:r>
                        <a:rPr lang="en-IN" dirty="0" smtClean="0"/>
                        <a:t>ABCD*+*E</a:t>
                      </a:r>
                      <a:endParaRPr lang="en-IN" dirty="0"/>
                    </a:p>
                  </a:txBody>
                  <a:tcPr/>
                </a:tc>
              </a:tr>
              <a:tr h="370840">
                <a:tc>
                  <a:txBody>
                    <a:bodyPr/>
                    <a:lstStyle/>
                    <a:p>
                      <a:endParaRPr lang="en-IN" dirty="0"/>
                    </a:p>
                  </a:txBody>
                  <a:tcPr/>
                </a:tc>
                <a:tc>
                  <a:txBody>
                    <a:bodyPr/>
                    <a:lstStyle/>
                    <a:p>
                      <a:endParaRPr lang="en-IN" dirty="0"/>
                    </a:p>
                  </a:txBody>
                  <a:tcPr/>
                </a:tc>
                <a:tc>
                  <a:txBody>
                    <a:bodyPr/>
                    <a:lstStyle/>
                    <a:p>
                      <a:r>
                        <a:rPr lang="en-IN" dirty="0" smtClean="0"/>
                        <a:t>ABCD*+*E+</a:t>
                      </a:r>
                      <a:endParaRPr lang="en-IN" dirty="0"/>
                    </a:p>
                  </a:txBody>
                  <a:tcPr/>
                </a:tc>
              </a:tr>
            </a:tbl>
          </a:graphicData>
        </a:graphic>
      </p:graphicFrame>
    </p:spTree>
    <p:extLst>
      <p:ext uri="{BB962C8B-B14F-4D97-AF65-F5344CB8AC3E}">
        <p14:creationId xmlns:p14="http://schemas.microsoft.com/office/powerpoint/2010/main" val="12337099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ChangeArrowheads="1"/>
          </p:cNvSpPr>
          <p:nvPr/>
        </p:nvSpPr>
        <p:spPr bwMode="auto">
          <a:xfrm>
            <a:off x="228600" y="228600"/>
            <a:ext cx="4724400" cy="6492875"/>
          </a:xfrm>
          <a:prstGeom prst="rect">
            <a:avLst/>
          </a:prstGeom>
          <a:noFill/>
          <a:ln w="9525" algn="ctr">
            <a:noFill/>
            <a:miter lim="800000"/>
            <a:headEnd/>
            <a:tailEnd/>
          </a:ln>
        </p:spPr>
        <p:txBody>
          <a:bodyPr>
            <a:spAutoFit/>
          </a:bodyPr>
          <a:lstStyle/>
          <a:p>
            <a:r>
              <a:rPr lang="en-US" b="1"/>
              <a:t>#include&lt;iostream.h&gt;</a:t>
            </a:r>
          </a:p>
          <a:p>
            <a:r>
              <a:rPr lang="en-US" b="1"/>
              <a:t>#include&lt;fstream.h&gt;</a:t>
            </a:r>
          </a:p>
          <a:p>
            <a:r>
              <a:rPr lang="en-US" b="1"/>
              <a:t>#include&lt;iomanip.h&gt;</a:t>
            </a:r>
          </a:p>
          <a:p>
            <a:r>
              <a:rPr lang="en-US" b="1"/>
              <a:t>#include&lt;conio.h&gt;</a:t>
            </a:r>
          </a:p>
          <a:p>
            <a:r>
              <a:rPr lang="en-US" b="1"/>
              <a:t>const char*filename="BINARY";</a:t>
            </a:r>
          </a:p>
          <a:p>
            <a:r>
              <a:rPr lang="en-US" b="1"/>
              <a:t>void main()</a:t>
            </a:r>
          </a:p>
          <a:p>
            <a:r>
              <a:rPr lang="en-US" b="1"/>
              <a:t>{</a:t>
            </a:r>
          </a:p>
          <a:p>
            <a:r>
              <a:rPr lang="en-US" b="1"/>
              <a:t>float height[4]={175.5,153.0,167.25,160.70};</a:t>
            </a:r>
          </a:p>
          <a:p>
            <a:r>
              <a:rPr lang="en-US" b="1"/>
              <a:t>ofstream outfile;</a:t>
            </a:r>
          </a:p>
          <a:p>
            <a:r>
              <a:rPr lang="en-US" b="1"/>
              <a:t>outfile.open(filename);</a:t>
            </a:r>
          </a:p>
          <a:p>
            <a:r>
              <a:rPr lang="en-US" b="1"/>
              <a:t>outfile.write((char*)&amp;height,sizeof(height));</a:t>
            </a:r>
          </a:p>
          <a:p>
            <a:r>
              <a:rPr lang="en-US" b="1"/>
              <a:t>outfile.close();</a:t>
            </a:r>
          </a:p>
          <a:p>
            <a:r>
              <a:rPr lang="en-US" b="1"/>
              <a:t>for(int i=0;i&lt;4;i++)</a:t>
            </a:r>
          </a:p>
          <a:p>
            <a:r>
              <a:rPr lang="en-US" b="1"/>
              <a:t>height[i]=0;</a:t>
            </a:r>
          </a:p>
          <a:p>
            <a:r>
              <a:rPr lang="en-US" b="1"/>
              <a:t>ifstream infile;</a:t>
            </a:r>
          </a:p>
          <a:p>
            <a:r>
              <a:rPr lang="en-US" b="1"/>
              <a:t>infile.open(filename);</a:t>
            </a:r>
          </a:p>
          <a:p>
            <a:r>
              <a:rPr lang="en-US" b="1"/>
              <a:t>infile.read((char*)&amp;height,sizeof(height));</a:t>
            </a:r>
          </a:p>
          <a:p>
            <a:r>
              <a:rPr lang="en-US" b="1"/>
              <a:t>for(i=0;i&lt;4;i++)</a:t>
            </a:r>
          </a:p>
        </p:txBody>
      </p:sp>
      <p:sp>
        <p:nvSpPr>
          <p:cNvPr id="132099" name="Rectangle 5"/>
          <p:cNvSpPr>
            <a:spLocks noChangeArrowheads="1"/>
          </p:cNvSpPr>
          <p:nvPr/>
        </p:nvSpPr>
        <p:spPr bwMode="auto">
          <a:xfrm>
            <a:off x="5181600" y="0"/>
            <a:ext cx="3962400" cy="2530475"/>
          </a:xfrm>
          <a:prstGeom prst="rect">
            <a:avLst/>
          </a:prstGeom>
          <a:noFill/>
          <a:ln w="9525" algn="ctr">
            <a:noFill/>
            <a:miter lim="800000"/>
            <a:headEnd/>
            <a:tailEnd/>
          </a:ln>
        </p:spPr>
        <p:txBody>
          <a:bodyPr>
            <a:spAutoFit/>
          </a:bodyPr>
          <a:lstStyle/>
          <a:p>
            <a:r>
              <a:rPr lang="en-US" b="1"/>
              <a:t>{</a:t>
            </a:r>
          </a:p>
          <a:p>
            <a:r>
              <a:rPr lang="en-US" b="1"/>
              <a:t>cout.setf(ios::showpoint);</a:t>
            </a:r>
          </a:p>
          <a:p>
            <a:r>
              <a:rPr lang="en-US" b="1"/>
              <a:t>cout&lt;&lt;setw(10)&lt;&lt;setprecision (2)&lt;&lt;height[i];</a:t>
            </a:r>
          </a:p>
          <a:p>
            <a:r>
              <a:rPr lang="en-US" b="1"/>
              <a:t>}</a:t>
            </a:r>
          </a:p>
          <a:p>
            <a:r>
              <a:rPr lang="en-US" b="1"/>
              <a:t>infile.close();</a:t>
            </a:r>
          </a:p>
          <a:p>
            <a:r>
              <a:rPr lang="en-US" b="1"/>
              <a:t>getch();</a:t>
            </a:r>
          </a:p>
          <a:p>
            <a:r>
              <a:rPr lang="en-US" b="1"/>
              <a:t>}</a:t>
            </a:r>
          </a:p>
        </p:txBody>
      </p:sp>
      <p:sp>
        <p:nvSpPr>
          <p:cNvPr id="132100" name="Line 6"/>
          <p:cNvSpPr>
            <a:spLocks noChangeShapeType="1"/>
          </p:cNvSpPr>
          <p:nvPr/>
        </p:nvSpPr>
        <p:spPr bwMode="auto">
          <a:xfrm flipV="1">
            <a:off x="5029200" y="0"/>
            <a:ext cx="0" cy="6858000"/>
          </a:xfrm>
          <a:prstGeom prst="line">
            <a:avLst/>
          </a:prstGeom>
          <a:noFill/>
          <a:ln w="2857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52400" y="663575"/>
            <a:ext cx="8839200" cy="5661025"/>
          </a:xfrm>
          <a:prstGeom prst="rect">
            <a:avLst/>
          </a:prstGeom>
          <a:noFill/>
          <a:ln w="9525">
            <a:noFill/>
            <a:miter lim="800000"/>
            <a:headEnd/>
            <a:tailEnd/>
          </a:ln>
        </p:spPr>
        <p:txBody>
          <a:bodyPr>
            <a:spAutoFit/>
          </a:bodyPr>
          <a:lstStyle/>
          <a:p>
            <a:pPr indent="4763" algn="just">
              <a:spcBef>
                <a:spcPct val="25000"/>
              </a:spcBef>
            </a:pPr>
            <a:r>
              <a:rPr lang="en-US" sz="2400" b="1">
                <a:solidFill>
                  <a:schemeClr val="accent2"/>
                </a:solidFill>
              </a:rPr>
              <a:t>Reading and Writing a Class Object</a:t>
            </a:r>
          </a:p>
          <a:p>
            <a:pPr indent="4763" algn="just">
              <a:spcBef>
                <a:spcPct val="25000"/>
              </a:spcBef>
            </a:pPr>
            <a:r>
              <a:rPr lang="en-US" sz="2400" b="1">
                <a:solidFill>
                  <a:srgbClr val="FF0000"/>
                </a:solidFill>
              </a:rPr>
              <a:t>We mentioned earlier that one of the shortcomings of the I/O system of C is that it can handle user-defined data types such as class objects. Since the class objects are the central elements fo C++ programming, it is quite natural that the language supports features for writing to and reading from the disk files objects directly. The binary input and output functions </a:t>
            </a:r>
            <a:r>
              <a:rPr lang="en-US" sz="2400" b="1">
                <a:solidFill>
                  <a:schemeClr val="accent2"/>
                </a:solidFill>
              </a:rPr>
              <a:t>read()</a:t>
            </a:r>
            <a:r>
              <a:rPr lang="en-US" sz="2400" b="1">
                <a:solidFill>
                  <a:srgbClr val="FF0000"/>
                </a:solidFill>
              </a:rPr>
              <a:t> and </a:t>
            </a:r>
            <a:r>
              <a:rPr lang="en-US" sz="2400" b="1">
                <a:solidFill>
                  <a:schemeClr val="accent2"/>
                </a:solidFill>
              </a:rPr>
              <a:t>write()</a:t>
            </a:r>
            <a:r>
              <a:rPr lang="en-US" sz="2400" b="1">
                <a:solidFill>
                  <a:srgbClr val="FF0000"/>
                </a:solidFill>
              </a:rPr>
              <a:t> are designed to do exactly this job. These functions handle the entire structure of an object as a single unit, using the computer’s internal representation of data. For instance, the function write() copies a class object from memory byte by byte with no conversion. One important point to remember is that only data members are written to the disk file  and the member functions are 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Effect transition="in" filter="box(in)">
                                      <p:cBhvr>
                                        <p:cTn id="7" dur="500"/>
                                        <p:tgtEl>
                                          <p:spTgt spid="167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7938">
                                            <p:txEl>
                                              <p:pRg st="1" end="1"/>
                                            </p:txEl>
                                          </p:spTgt>
                                        </p:tgtEl>
                                        <p:attrNameLst>
                                          <p:attrName>style.visibility</p:attrName>
                                        </p:attrNameLst>
                                      </p:cBhvr>
                                      <p:to>
                                        <p:strVal val="visible"/>
                                      </p:to>
                                    </p:set>
                                    <p:animEffect transition="in" filter="box(in)">
                                      <p:cBhvr>
                                        <p:cTn id="12" dur="500"/>
                                        <p:tgtEl>
                                          <p:spTgt spid="1679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52400" y="200025"/>
            <a:ext cx="8839200" cy="1552575"/>
          </a:xfrm>
          <a:prstGeom prst="rect">
            <a:avLst/>
          </a:prstGeom>
          <a:noFill/>
          <a:ln w="9525">
            <a:noFill/>
            <a:miter lim="800000"/>
            <a:headEnd/>
            <a:tailEnd/>
          </a:ln>
        </p:spPr>
        <p:txBody>
          <a:bodyPr>
            <a:spAutoFit/>
          </a:bodyPr>
          <a:lstStyle/>
          <a:p>
            <a:pPr indent="4763" algn="just">
              <a:spcBef>
                <a:spcPct val="25000"/>
              </a:spcBef>
            </a:pPr>
            <a:r>
              <a:rPr lang="en-US" sz="2400" b="1">
                <a:solidFill>
                  <a:srgbClr val="FF0000"/>
                </a:solidFill>
              </a:rPr>
              <a:t>Below program illustrates how class objects can be written to and read from the disk files. The length of the object is obtained using the sizeof operator. This length represents the sum total of length of all data members of the object.</a:t>
            </a:r>
          </a:p>
        </p:txBody>
      </p:sp>
      <p:sp>
        <p:nvSpPr>
          <p:cNvPr id="134147" name="Rectangle 3"/>
          <p:cNvSpPr>
            <a:spLocks noChangeArrowheads="1"/>
          </p:cNvSpPr>
          <p:nvPr/>
        </p:nvSpPr>
        <p:spPr bwMode="auto">
          <a:xfrm>
            <a:off x="304800" y="1828800"/>
            <a:ext cx="4572000" cy="4968875"/>
          </a:xfrm>
          <a:prstGeom prst="rect">
            <a:avLst/>
          </a:prstGeom>
          <a:noFill/>
          <a:ln w="9525" algn="ctr">
            <a:noFill/>
            <a:miter lim="800000"/>
            <a:headEnd/>
            <a:tailEnd/>
          </a:ln>
        </p:spPr>
        <p:txBody>
          <a:bodyPr>
            <a:spAutoFit/>
          </a:bodyPr>
          <a:lstStyle/>
          <a:p>
            <a:r>
              <a:rPr lang="en-US" b="1"/>
              <a:t>#include&lt;iostream.h&gt;</a:t>
            </a:r>
          </a:p>
          <a:p>
            <a:r>
              <a:rPr lang="en-US" b="1"/>
              <a:t>#include&lt;fstream.h&gt;</a:t>
            </a:r>
          </a:p>
          <a:p>
            <a:r>
              <a:rPr lang="en-US" b="1"/>
              <a:t>#include&lt;iomanip.h&gt;</a:t>
            </a:r>
          </a:p>
          <a:p>
            <a:r>
              <a:rPr lang="en-US" b="1"/>
              <a:t>#include&lt;conio.h&gt;</a:t>
            </a:r>
          </a:p>
          <a:p>
            <a:r>
              <a:rPr lang="en-US" b="1"/>
              <a:t>#include&lt;stdlib.h&gt;</a:t>
            </a:r>
          </a:p>
          <a:p>
            <a:r>
              <a:rPr lang="en-US" b="1"/>
              <a:t>class INVENTORY</a:t>
            </a:r>
          </a:p>
          <a:p>
            <a:r>
              <a:rPr lang="en-US" b="1"/>
              <a:t>{</a:t>
            </a:r>
          </a:p>
          <a:p>
            <a:r>
              <a:rPr lang="en-US" b="1"/>
              <a:t>char name[10];</a:t>
            </a:r>
          </a:p>
          <a:p>
            <a:r>
              <a:rPr lang="en-US" b="1"/>
              <a:t>int code;</a:t>
            </a:r>
          </a:p>
          <a:p>
            <a:r>
              <a:rPr lang="en-US" b="1"/>
              <a:t>float cost;</a:t>
            </a:r>
          </a:p>
          <a:p>
            <a:r>
              <a:rPr lang="en-US" b="1"/>
              <a:t>public:</a:t>
            </a:r>
          </a:p>
          <a:p>
            <a:r>
              <a:rPr lang="en-US" b="1"/>
              <a:t>void readdata(void);</a:t>
            </a:r>
          </a:p>
          <a:p>
            <a:r>
              <a:rPr lang="en-US" b="1"/>
              <a:t>void writedata(void);</a:t>
            </a:r>
          </a:p>
          <a:p>
            <a:r>
              <a:rPr lang="en-US" b="1"/>
              <a:t>};</a:t>
            </a:r>
          </a:p>
          <a:p>
            <a:r>
              <a:rPr lang="en-US" b="1"/>
              <a:t>void INVENTORY::readdata(void)</a:t>
            </a:r>
          </a:p>
          <a:p>
            <a:r>
              <a:rPr lang="en-US" b="1"/>
              <a:t>{</a:t>
            </a:r>
          </a:p>
        </p:txBody>
      </p:sp>
      <p:sp>
        <p:nvSpPr>
          <p:cNvPr id="134148" name="Rectangle 4"/>
          <p:cNvSpPr>
            <a:spLocks noChangeArrowheads="1"/>
          </p:cNvSpPr>
          <p:nvPr/>
        </p:nvSpPr>
        <p:spPr bwMode="auto">
          <a:xfrm>
            <a:off x="4648200" y="1752600"/>
            <a:ext cx="4572000" cy="4968875"/>
          </a:xfrm>
          <a:prstGeom prst="rect">
            <a:avLst/>
          </a:prstGeom>
          <a:noFill/>
          <a:ln w="9525" algn="ctr">
            <a:noFill/>
            <a:miter lim="800000"/>
            <a:headEnd/>
            <a:tailEnd/>
          </a:ln>
        </p:spPr>
        <p:txBody>
          <a:bodyPr>
            <a:spAutoFit/>
          </a:bodyPr>
          <a:lstStyle/>
          <a:p>
            <a:r>
              <a:rPr lang="en-US" b="1"/>
              <a:t>cout&lt;&lt;"Enter name:";</a:t>
            </a:r>
          </a:p>
          <a:p>
            <a:r>
              <a:rPr lang="en-US" b="1"/>
              <a:t>cin&gt;&gt;name;</a:t>
            </a:r>
          </a:p>
          <a:p>
            <a:r>
              <a:rPr lang="en-US" b="1"/>
              <a:t>cout&lt;&lt;"Enter code";</a:t>
            </a:r>
          </a:p>
          <a:p>
            <a:r>
              <a:rPr lang="en-US" b="1"/>
              <a:t>cin&gt;&gt;code;</a:t>
            </a:r>
          </a:p>
          <a:p>
            <a:r>
              <a:rPr lang="en-US" b="1"/>
              <a:t>cout&lt;&lt;"Enter cost";</a:t>
            </a:r>
          </a:p>
          <a:p>
            <a:r>
              <a:rPr lang="en-US" b="1"/>
              <a:t>cin&gt;&gt;cost;</a:t>
            </a:r>
          </a:p>
          <a:p>
            <a:r>
              <a:rPr lang="en-US" b="1"/>
              <a:t>}</a:t>
            </a:r>
          </a:p>
          <a:p>
            <a:r>
              <a:rPr lang="en-US" b="1"/>
              <a:t>void INVENTORY::writedata(void)</a:t>
            </a:r>
          </a:p>
          <a:p>
            <a:r>
              <a:rPr lang="en-US" b="1"/>
              <a:t>{</a:t>
            </a:r>
          </a:p>
          <a:p>
            <a:r>
              <a:rPr lang="en-US" b="1"/>
              <a:t>cout&lt;&lt;setiosflags(ios::left)</a:t>
            </a:r>
          </a:p>
          <a:p>
            <a:r>
              <a:rPr lang="en-US" b="1"/>
              <a:t>&lt;&lt;setw(10)&lt;&lt;name</a:t>
            </a:r>
          </a:p>
          <a:p>
            <a:r>
              <a:rPr lang="en-US" b="1"/>
              <a:t>&lt;&lt;setiosflags(ios::right)</a:t>
            </a:r>
          </a:p>
          <a:p>
            <a:r>
              <a:rPr lang="en-US" b="1"/>
              <a:t>&lt;&lt;setw(10)&lt;&lt;code</a:t>
            </a:r>
          </a:p>
          <a:p>
            <a:r>
              <a:rPr lang="en-US" b="1"/>
              <a:t>&lt;&lt;setw(10)</a:t>
            </a:r>
          </a:p>
          <a:p>
            <a:r>
              <a:rPr lang="en-US" b="1"/>
              <a:t>&lt;&lt;setw(10)&lt;&lt;cost</a:t>
            </a:r>
          </a:p>
          <a:p>
            <a:r>
              <a:rPr lang="en-US" b="1"/>
              <a:t>&lt;&lt;endl;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animEffect transition="in" filter="box(in)">
                                      <p:cBhvr>
                                        <p:cTn id="7" dur="500"/>
                                        <p:tgtEl>
                                          <p:spTgt spid="1689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ChangeArrowheads="1"/>
          </p:cNvSpPr>
          <p:nvPr/>
        </p:nvSpPr>
        <p:spPr bwMode="auto">
          <a:xfrm>
            <a:off x="304800" y="0"/>
            <a:ext cx="5486400" cy="6797675"/>
          </a:xfrm>
          <a:prstGeom prst="rect">
            <a:avLst/>
          </a:prstGeom>
          <a:noFill/>
          <a:ln w="9525" algn="ctr">
            <a:noFill/>
            <a:miter lim="800000"/>
            <a:headEnd/>
            <a:tailEnd/>
          </a:ln>
        </p:spPr>
        <p:txBody>
          <a:bodyPr>
            <a:spAutoFit/>
          </a:bodyPr>
          <a:lstStyle/>
          <a:p>
            <a:r>
              <a:rPr lang="en-US" b="1"/>
              <a:t>}</a:t>
            </a:r>
          </a:p>
          <a:p>
            <a:r>
              <a:rPr lang="en-US" b="1"/>
              <a:t>void main()</a:t>
            </a:r>
          </a:p>
          <a:p>
            <a:r>
              <a:rPr lang="en-US" b="1"/>
              <a:t>{</a:t>
            </a:r>
          </a:p>
          <a:p>
            <a:r>
              <a:rPr lang="en-US" b="1"/>
              <a:t>INVENTORY item[3];</a:t>
            </a:r>
          </a:p>
          <a:p>
            <a:r>
              <a:rPr lang="en-US" b="1"/>
              <a:t>fstream file;</a:t>
            </a:r>
          </a:p>
          <a:p>
            <a:r>
              <a:rPr lang="en-US" b="1"/>
              <a:t>file.open("STOCK.DAT",ios::in|ios::out);</a:t>
            </a:r>
          </a:p>
          <a:p>
            <a:r>
              <a:rPr lang="en-US" b="1"/>
              <a:t>cout&lt;&lt;"ENTER DETAILS FOR THREE ITEMS\n";</a:t>
            </a:r>
          </a:p>
          <a:p>
            <a:r>
              <a:rPr lang="en-US" b="1"/>
              <a:t>for(int i=0;i&lt;3;i++)</a:t>
            </a:r>
          </a:p>
          <a:p>
            <a:r>
              <a:rPr lang="en-US" b="1"/>
              <a:t>{</a:t>
            </a:r>
          </a:p>
          <a:p>
            <a:r>
              <a:rPr lang="en-US" b="1"/>
              <a:t>item[i].readdata();</a:t>
            </a:r>
          </a:p>
          <a:p>
            <a:r>
              <a:rPr lang="en-US" b="1"/>
              <a:t>file.write((char*)&amp;item[i],sizeof(item[i]));</a:t>
            </a:r>
          </a:p>
          <a:p>
            <a:r>
              <a:rPr lang="en-US" b="1"/>
              <a:t>}</a:t>
            </a:r>
          </a:p>
          <a:p>
            <a:r>
              <a:rPr lang="en-US" b="1"/>
              <a:t>file.seekg(0);</a:t>
            </a:r>
          </a:p>
          <a:p>
            <a:r>
              <a:rPr lang="en-US" b="1"/>
              <a:t>cout&lt;&lt;"\nOUTPUT\n\n";</a:t>
            </a:r>
          </a:p>
          <a:p>
            <a:r>
              <a:rPr lang="en-US" b="1"/>
              <a:t>for(i=0;i&lt;3;i++)</a:t>
            </a:r>
          </a:p>
          <a:p>
            <a:r>
              <a:rPr lang="en-US" b="1"/>
              <a:t>{</a:t>
            </a:r>
          </a:p>
          <a:p>
            <a:r>
              <a:rPr lang="en-US" b="1"/>
              <a:t>file.read((char*)&amp;item[i],sizeof(item[i]));</a:t>
            </a:r>
          </a:p>
          <a:p>
            <a:r>
              <a:rPr lang="en-US" b="1"/>
              <a:t>item[i].writedata();</a:t>
            </a:r>
          </a:p>
          <a:p>
            <a:r>
              <a:rPr lang="en-US" b="1"/>
              <a:t>}</a:t>
            </a:r>
          </a:p>
          <a:p>
            <a:r>
              <a:rPr lang="en-US" b="1"/>
              <a:t>file.close();</a:t>
            </a:r>
          </a:p>
          <a:p>
            <a:r>
              <a:rPr lang="en-US" b="1"/>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4"/>
          <p:cNvSpPr txBox="1">
            <a:spLocks noChangeArrowheads="1"/>
          </p:cNvSpPr>
          <p:nvPr/>
        </p:nvSpPr>
        <p:spPr bwMode="auto">
          <a:xfrm>
            <a:off x="0" y="0"/>
            <a:ext cx="3962400" cy="7331075"/>
          </a:xfrm>
          <a:prstGeom prst="rect">
            <a:avLst/>
          </a:prstGeom>
          <a:noFill/>
          <a:ln w="9525" algn="ctr">
            <a:noFill/>
            <a:miter lim="800000"/>
            <a:headEnd/>
            <a:tailEnd/>
          </a:ln>
        </p:spPr>
        <p:txBody>
          <a:bodyPr>
            <a:spAutoFit/>
          </a:bodyPr>
          <a:lstStyle/>
          <a:p>
            <a:r>
              <a:rPr lang="en-US" sz="1900" b="1"/>
              <a:t>#include&lt;iostream.h&gt;</a:t>
            </a:r>
          </a:p>
          <a:p>
            <a:r>
              <a:rPr lang="en-US" sz="1900" b="1"/>
              <a:t>#include&lt;fstream.h&gt;</a:t>
            </a:r>
          </a:p>
          <a:p>
            <a:r>
              <a:rPr lang="en-US" sz="1900" b="1"/>
              <a:t>#include&lt;iomanip.h&gt;</a:t>
            </a:r>
          </a:p>
          <a:p>
            <a:r>
              <a:rPr lang="en-US" sz="1900" b="1"/>
              <a:t>#include&lt;conio.h&gt;</a:t>
            </a:r>
          </a:p>
          <a:p>
            <a:r>
              <a:rPr lang="en-US" sz="1900" b="1"/>
              <a:t>#include&lt;stdlib.h&gt;</a:t>
            </a:r>
          </a:p>
          <a:p>
            <a:r>
              <a:rPr lang="en-US" sz="1900" b="1"/>
              <a:t>class INVENTORY</a:t>
            </a:r>
          </a:p>
          <a:p>
            <a:r>
              <a:rPr lang="en-US" sz="1900" b="1"/>
              <a:t>{</a:t>
            </a:r>
          </a:p>
          <a:p>
            <a:r>
              <a:rPr lang="en-US" sz="1900" b="1"/>
              <a:t>char name[10];</a:t>
            </a:r>
          </a:p>
          <a:p>
            <a:r>
              <a:rPr lang="en-US" sz="1900" b="1"/>
              <a:t>int code;</a:t>
            </a:r>
          </a:p>
          <a:p>
            <a:r>
              <a:rPr lang="en-US" sz="1900" b="1"/>
              <a:t>float cost;</a:t>
            </a:r>
          </a:p>
          <a:p>
            <a:r>
              <a:rPr lang="en-US" sz="1900" b="1"/>
              <a:t>public:</a:t>
            </a:r>
          </a:p>
          <a:p>
            <a:r>
              <a:rPr lang="en-US" sz="1900" b="1"/>
              <a:t>void getdata(void);</a:t>
            </a:r>
          </a:p>
          <a:p>
            <a:r>
              <a:rPr lang="en-US" sz="1900" b="1"/>
              <a:t>void putdata(void);</a:t>
            </a:r>
          </a:p>
          <a:p>
            <a:r>
              <a:rPr lang="en-US" sz="1900" b="1"/>
              <a:t>};</a:t>
            </a:r>
          </a:p>
          <a:p>
            <a:r>
              <a:rPr lang="en-US" sz="1900" b="1"/>
              <a:t>void INVENTORY::getdata(void)</a:t>
            </a:r>
          </a:p>
          <a:p>
            <a:r>
              <a:rPr lang="en-US" sz="1900" b="1"/>
              <a:t>{</a:t>
            </a:r>
          </a:p>
          <a:p>
            <a:r>
              <a:rPr lang="en-US" sz="1900" b="1"/>
              <a:t>cout&lt;&lt;"Enter name:";</a:t>
            </a:r>
          </a:p>
          <a:p>
            <a:r>
              <a:rPr lang="en-US" sz="1900" b="1"/>
              <a:t>cin&gt;&gt;name;</a:t>
            </a:r>
          </a:p>
          <a:p>
            <a:r>
              <a:rPr lang="en-US" sz="1900" b="1"/>
              <a:t>cout&lt;&lt;"Enter code";</a:t>
            </a:r>
          </a:p>
          <a:p>
            <a:r>
              <a:rPr lang="en-US" sz="1900" b="1"/>
              <a:t>cin&gt;&gt;code;</a:t>
            </a:r>
          </a:p>
          <a:p>
            <a:r>
              <a:rPr lang="en-US" sz="1900" b="1"/>
              <a:t>cout&lt;&lt;"Enter cost";</a:t>
            </a:r>
          </a:p>
          <a:p>
            <a:r>
              <a:rPr lang="en-US" sz="1900" b="1"/>
              <a:t>cin&gt;&gt;cost;</a:t>
            </a:r>
          </a:p>
          <a:p>
            <a:r>
              <a:rPr lang="en-US" sz="1900" b="1"/>
              <a:t>}</a:t>
            </a:r>
          </a:p>
          <a:p>
            <a:endParaRPr lang="en-US" sz="1900" b="1"/>
          </a:p>
          <a:p>
            <a:endParaRPr lang="en-US" b="1"/>
          </a:p>
        </p:txBody>
      </p:sp>
      <p:sp>
        <p:nvSpPr>
          <p:cNvPr id="137219" name="Text Box 6"/>
          <p:cNvSpPr txBox="1">
            <a:spLocks noChangeArrowheads="1"/>
          </p:cNvSpPr>
          <p:nvPr/>
        </p:nvSpPr>
        <p:spPr bwMode="auto">
          <a:xfrm>
            <a:off x="4724400" y="0"/>
            <a:ext cx="4267200" cy="7170738"/>
          </a:xfrm>
          <a:prstGeom prst="rect">
            <a:avLst/>
          </a:prstGeom>
          <a:noFill/>
          <a:ln w="9525" algn="ctr">
            <a:noFill/>
            <a:miter lim="800000"/>
            <a:headEnd/>
            <a:tailEnd/>
          </a:ln>
        </p:spPr>
        <p:txBody>
          <a:bodyPr>
            <a:spAutoFit/>
          </a:bodyPr>
          <a:lstStyle/>
          <a:p>
            <a:r>
              <a:rPr lang="en-US" sz="1900"/>
              <a:t>void INVENTORY::putdata(void)</a:t>
            </a:r>
          </a:p>
          <a:p>
            <a:r>
              <a:rPr lang="en-US" sz="1900"/>
              <a:t>{</a:t>
            </a:r>
          </a:p>
          <a:p>
            <a:r>
              <a:rPr lang="en-US" sz="1900" b="1"/>
              <a:t>cout&lt;&lt;setw(10)&lt;&lt;name</a:t>
            </a:r>
          </a:p>
          <a:p>
            <a:r>
              <a:rPr lang="en-US" sz="1900" b="1"/>
              <a:t>&lt;&lt;setw(10)&lt;&lt;code</a:t>
            </a:r>
          </a:p>
          <a:p>
            <a:r>
              <a:rPr lang="en-US" sz="1900" b="1"/>
              <a:t>&lt;&lt;setw(10)</a:t>
            </a:r>
          </a:p>
          <a:p>
            <a:r>
              <a:rPr lang="en-US" sz="1900" b="1"/>
              <a:t>&lt;&lt;setw(10)&lt;&lt;cost</a:t>
            </a:r>
          </a:p>
          <a:p>
            <a:r>
              <a:rPr lang="en-US" sz="1900" b="1"/>
              <a:t>&lt;&lt;endl;</a:t>
            </a:r>
          </a:p>
          <a:p>
            <a:r>
              <a:rPr lang="en-US" sz="1900" b="1"/>
              <a:t>}</a:t>
            </a:r>
          </a:p>
          <a:p>
            <a:r>
              <a:rPr lang="en-US" sz="1900" b="1"/>
              <a:t>void main()</a:t>
            </a:r>
          </a:p>
          <a:p>
            <a:r>
              <a:rPr lang="en-US" sz="1900" b="1"/>
              <a:t>{</a:t>
            </a:r>
          </a:p>
          <a:p>
            <a:r>
              <a:rPr lang="en-US" sz="1900" b="1"/>
              <a:t>INVENTORY item;</a:t>
            </a:r>
          </a:p>
          <a:p>
            <a:r>
              <a:rPr lang="en-US" sz="1900" b="1"/>
              <a:t>fstream file;</a:t>
            </a:r>
          </a:p>
          <a:p>
            <a:r>
              <a:rPr lang="en-US" sz="1900" b="1"/>
              <a:t>file.open("STOCK.DAT",ios::ate|ios::binary|ios::in|ios::out);</a:t>
            </a:r>
          </a:p>
          <a:p>
            <a:r>
              <a:rPr lang="en-US" sz="1900" b="1"/>
              <a:t>file.seekg(0,ios::beg);</a:t>
            </a:r>
          </a:p>
          <a:p>
            <a:r>
              <a:rPr lang="en-US" sz="1900" b="1"/>
              <a:t>cout&lt;&lt;"CURRENT CONTENTS OF STOCK\n";</a:t>
            </a:r>
          </a:p>
          <a:p>
            <a:r>
              <a:rPr lang="en-US" sz="1900" b="1"/>
              <a:t>while(file.read((char*)&amp;item,sizeof(item)))</a:t>
            </a:r>
          </a:p>
          <a:p>
            <a:r>
              <a:rPr lang="en-US" sz="1900" b="1"/>
              <a:t>{</a:t>
            </a:r>
          </a:p>
          <a:p>
            <a:r>
              <a:rPr lang="en-US" sz="1900" b="1"/>
              <a:t>item.putdata();</a:t>
            </a:r>
          </a:p>
          <a:p>
            <a:r>
              <a:rPr lang="en-US" sz="1900" b="1"/>
              <a:t>}</a:t>
            </a:r>
          </a:p>
          <a:p>
            <a:r>
              <a:rPr lang="en-US" sz="1900" b="1"/>
              <a:t>file.clear();</a:t>
            </a:r>
          </a:p>
          <a:p>
            <a:pPr>
              <a:spcBef>
                <a:spcPct val="50000"/>
              </a:spcBef>
            </a:pPr>
            <a:endParaRPr lang="en-US" sz="1900" b="1"/>
          </a:p>
        </p:txBody>
      </p:sp>
      <p:sp>
        <p:nvSpPr>
          <p:cNvPr id="137220" name="Line 7"/>
          <p:cNvSpPr>
            <a:spLocks noChangeShapeType="1"/>
          </p:cNvSpPr>
          <p:nvPr/>
        </p:nvSpPr>
        <p:spPr bwMode="auto">
          <a:xfrm>
            <a:off x="4267200" y="0"/>
            <a:ext cx="0" cy="6858000"/>
          </a:xfrm>
          <a:prstGeom prst="line">
            <a:avLst/>
          </a:prstGeom>
          <a:noFill/>
          <a:ln w="38100">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Text Box 4"/>
          <p:cNvSpPr txBox="1">
            <a:spLocks noChangeArrowheads="1"/>
          </p:cNvSpPr>
          <p:nvPr/>
        </p:nvSpPr>
        <p:spPr bwMode="auto">
          <a:xfrm>
            <a:off x="152400" y="228600"/>
            <a:ext cx="7086600" cy="396875"/>
          </a:xfrm>
          <a:prstGeom prst="rect">
            <a:avLst/>
          </a:prstGeom>
          <a:noFill/>
          <a:ln w="9525" algn="ctr">
            <a:noFill/>
            <a:miter lim="800000"/>
            <a:headEnd/>
            <a:tailEnd/>
          </a:ln>
          <a:effectLst>
            <a:outerShdw dist="107763" dir="2700000" algn="ctr" rotWithShape="0">
              <a:srgbClr val="808080"/>
            </a:outerShdw>
          </a:effectLst>
        </p:spPr>
        <p:txBody>
          <a:bodyPr>
            <a:spAutoFit/>
          </a:bodyPr>
          <a:lstStyle/>
          <a:p>
            <a:pPr>
              <a:spcBef>
                <a:spcPct val="50000"/>
              </a:spcBef>
              <a:defRPr/>
            </a:pPr>
            <a:endParaRPr lang="en-US"/>
          </a:p>
        </p:txBody>
      </p:sp>
      <p:sp>
        <p:nvSpPr>
          <p:cNvPr id="138243" name="Rectangle 5"/>
          <p:cNvSpPr>
            <a:spLocks noChangeArrowheads="1"/>
          </p:cNvSpPr>
          <p:nvPr/>
        </p:nvSpPr>
        <p:spPr bwMode="auto">
          <a:xfrm>
            <a:off x="533400" y="304800"/>
            <a:ext cx="4572000" cy="4054475"/>
          </a:xfrm>
          <a:prstGeom prst="rect">
            <a:avLst/>
          </a:prstGeom>
          <a:noFill/>
          <a:ln w="9525" algn="ctr">
            <a:noFill/>
            <a:miter lim="800000"/>
            <a:headEnd/>
            <a:tailEnd/>
          </a:ln>
        </p:spPr>
        <p:txBody>
          <a:bodyPr>
            <a:spAutoFit/>
          </a:bodyPr>
          <a:lstStyle/>
          <a:p>
            <a:r>
              <a:rPr lang="en-US"/>
              <a:t>item.getdata();</a:t>
            </a:r>
          </a:p>
          <a:p>
            <a:r>
              <a:rPr lang="en-US"/>
              <a:t>file.write((char*)&amp;item,sizeof(item));</a:t>
            </a:r>
          </a:p>
          <a:p>
            <a:endParaRPr lang="en-US"/>
          </a:p>
          <a:p>
            <a:r>
              <a:rPr lang="en-US"/>
              <a:t>file.seekg(0);</a:t>
            </a:r>
          </a:p>
          <a:p>
            <a:r>
              <a:rPr lang="en-US"/>
              <a:t>cout&lt;&lt;"CONTENTS OF APPEND FILE\n";</a:t>
            </a:r>
          </a:p>
          <a:p>
            <a:r>
              <a:rPr lang="en-US"/>
              <a:t>while(file.read((char*)&amp;item,sizeof(item)))</a:t>
            </a:r>
          </a:p>
          <a:p>
            <a:r>
              <a:rPr lang="en-US"/>
              <a:t>{</a:t>
            </a:r>
          </a:p>
          <a:p>
            <a:r>
              <a:rPr lang="en-US"/>
              <a:t>item.putdata();</a:t>
            </a:r>
          </a:p>
          <a:p>
            <a:r>
              <a:rPr lang="en-US"/>
              <a:t>}</a:t>
            </a:r>
          </a:p>
          <a:p>
            <a:r>
              <a:rPr lang="en-US"/>
              <a:t>file.close();</a:t>
            </a:r>
          </a:p>
          <a:p>
            <a:r>
              <a:rPr lang="en-US"/>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7162800" cy="369332"/>
          </a:xfrm>
          <a:prstGeom prst="rect">
            <a:avLst/>
          </a:prstGeom>
          <a:noFill/>
        </p:spPr>
        <p:txBody>
          <a:bodyPr wrap="square" rtlCol="0">
            <a:spAutoFit/>
          </a:bodyPr>
          <a:lstStyle/>
          <a:p>
            <a:r>
              <a:rPr lang="en-US" b="1" dirty="0" smtClean="0"/>
              <a:t>Searching records from a file</a:t>
            </a:r>
            <a:endParaRPr lang="en-US"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7693"/>
            <a:ext cx="6705600" cy="6740307"/>
          </a:xfrm>
          <a:prstGeom prst="rect">
            <a:avLst/>
          </a:prstGeom>
          <a:noFill/>
        </p:spPr>
        <p:txBody>
          <a:bodyPr wrap="square" rtlCol="0">
            <a:spAutoFit/>
          </a:bodyPr>
          <a:lstStyle/>
          <a:p>
            <a:r>
              <a:rPr lang="en-US" b="1" dirty="0" smtClean="0"/>
              <a:t>#include&lt;</a:t>
            </a:r>
            <a:r>
              <a:rPr lang="en-US" b="1" dirty="0" err="1" smtClean="0"/>
              <a:t>iostream.h</a:t>
            </a:r>
            <a:r>
              <a:rPr lang="en-US" b="1" dirty="0" smtClean="0"/>
              <a:t>&gt;</a:t>
            </a:r>
          </a:p>
          <a:p>
            <a:r>
              <a:rPr lang="en-US" b="1" dirty="0" smtClean="0"/>
              <a:t>#include&lt;</a:t>
            </a:r>
            <a:r>
              <a:rPr lang="en-US" b="1" dirty="0" err="1" smtClean="0"/>
              <a:t>fstream.h</a:t>
            </a:r>
            <a:r>
              <a:rPr lang="en-US" b="1" dirty="0" smtClean="0"/>
              <a:t>&gt;</a:t>
            </a:r>
          </a:p>
          <a:p>
            <a:r>
              <a:rPr lang="en-US" b="1" dirty="0" smtClean="0"/>
              <a:t>using namespace std;</a:t>
            </a:r>
          </a:p>
          <a:p>
            <a:r>
              <a:rPr lang="en-US" b="1" dirty="0" smtClean="0"/>
              <a:t>class person</a:t>
            </a:r>
          </a:p>
          <a:p>
            <a:r>
              <a:rPr lang="en-US" b="1" dirty="0" smtClean="0"/>
              <a:t>{</a:t>
            </a:r>
          </a:p>
          <a:p>
            <a:r>
              <a:rPr lang="en-US" b="1" dirty="0" smtClean="0"/>
              <a:t>	private:</a:t>
            </a:r>
          </a:p>
          <a:p>
            <a:r>
              <a:rPr lang="en-US" b="1" dirty="0" smtClean="0"/>
              <a:t>	</a:t>
            </a:r>
            <a:r>
              <a:rPr lang="en-US" b="1" dirty="0" err="1" smtClean="0"/>
              <a:t>int</a:t>
            </a:r>
            <a:r>
              <a:rPr lang="en-US" b="1" dirty="0" smtClean="0"/>
              <a:t> </a:t>
            </a:r>
            <a:r>
              <a:rPr lang="en-US" b="1" dirty="0" err="1" smtClean="0"/>
              <a:t>rollno</a:t>
            </a:r>
            <a:r>
              <a:rPr lang="en-US" b="1" dirty="0" smtClean="0"/>
              <a:t>;</a:t>
            </a:r>
          </a:p>
          <a:p>
            <a:r>
              <a:rPr lang="en-US" b="1" dirty="0" smtClean="0"/>
              <a:t>	char name[20];</a:t>
            </a:r>
          </a:p>
          <a:p>
            <a:r>
              <a:rPr lang="en-US" b="1" dirty="0" smtClean="0"/>
              <a:t>	</a:t>
            </a:r>
            <a:r>
              <a:rPr lang="en-US" b="1" dirty="0" err="1" smtClean="0"/>
              <a:t>int</a:t>
            </a:r>
            <a:r>
              <a:rPr lang="en-US" b="1" dirty="0" smtClean="0"/>
              <a:t> age;</a:t>
            </a:r>
          </a:p>
          <a:p>
            <a:r>
              <a:rPr lang="en-US" b="1" dirty="0" smtClean="0"/>
              <a:t>	public:</a:t>
            </a:r>
          </a:p>
          <a:p>
            <a:r>
              <a:rPr lang="en-US" b="1" dirty="0" smtClean="0"/>
              <a:t>	void show();</a:t>
            </a:r>
          </a:p>
          <a:p>
            <a:r>
              <a:rPr lang="en-US" b="1" dirty="0" smtClean="0"/>
              <a:t>	</a:t>
            </a:r>
            <a:r>
              <a:rPr lang="en-US" b="1" dirty="0" err="1" smtClean="0"/>
              <a:t>int</a:t>
            </a:r>
            <a:r>
              <a:rPr lang="en-US" b="1" dirty="0" smtClean="0"/>
              <a:t> </a:t>
            </a:r>
            <a:r>
              <a:rPr lang="en-US" b="1" dirty="0" err="1" smtClean="0"/>
              <a:t>getrno</a:t>
            </a:r>
            <a:r>
              <a:rPr lang="en-US" b="1" dirty="0" smtClean="0"/>
              <a:t>();</a:t>
            </a:r>
          </a:p>
          <a:p>
            <a:r>
              <a:rPr lang="en-US" b="1" dirty="0" smtClean="0"/>
              <a:t>};</a:t>
            </a:r>
          </a:p>
          <a:p>
            <a:r>
              <a:rPr lang="en-US" b="1" dirty="0" smtClean="0"/>
              <a:t>void person::show()</a:t>
            </a:r>
          </a:p>
          <a:p>
            <a:r>
              <a:rPr lang="en-US" b="1" dirty="0" smtClean="0"/>
              <a:t>{</a:t>
            </a:r>
          </a:p>
          <a:p>
            <a:r>
              <a:rPr lang="en-US" b="1" dirty="0" smtClean="0"/>
              <a:t>	</a:t>
            </a:r>
            <a:r>
              <a:rPr lang="en-US" b="1" dirty="0" err="1" smtClean="0"/>
              <a:t>cout</a:t>
            </a:r>
            <a:r>
              <a:rPr lang="en-US" b="1" dirty="0" smtClean="0"/>
              <a:t>&lt;&lt;"The roll no is "&lt;&lt;</a:t>
            </a:r>
            <a:r>
              <a:rPr lang="en-US" b="1" dirty="0" err="1" smtClean="0"/>
              <a:t>endl</a:t>
            </a:r>
            <a:r>
              <a:rPr lang="en-US" b="1" dirty="0" smtClean="0"/>
              <a:t>;</a:t>
            </a:r>
          </a:p>
          <a:p>
            <a:r>
              <a:rPr lang="en-US" b="1" dirty="0" smtClean="0"/>
              <a:t>	</a:t>
            </a:r>
            <a:r>
              <a:rPr lang="en-US" b="1" dirty="0" err="1" smtClean="0"/>
              <a:t>cout</a:t>
            </a:r>
            <a:r>
              <a:rPr lang="en-US" b="1" dirty="0" smtClean="0"/>
              <a:t>&lt;&lt;</a:t>
            </a:r>
            <a:r>
              <a:rPr lang="en-US" b="1" dirty="0" err="1" smtClean="0"/>
              <a:t>rollno</a:t>
            </a:r>
            <a:r>
              <a:rPr lang="en-US" b="1" dirty="0" smtClean="0"/>
              <a:t>;</a:t>
            </a:r>
          </a:p>
          <a:p>
            <a:r>
              <a:rPr lang="en-US" b="1" dirty="0" smtClean="0"/>
              <a:t>	</a:t>
            </a:r>
            <a:r>
              <a:rPr lang="en-US" b="1" dirty="0" err="1" smtClean="0"/>
              <a:t>cout</a:t>
            </a:r>
            <a:r>
              <a:rPr lang="en-US" b="1" dirty="0" smtClean="0"/>
              <a:t>&lt;&lt;" the name is"&lt;&lt;</a:t>
            </a:r>
            <a:r>
              <a:rPr lang="en-US" b="1" dirty="0" err="1" smtClean="0"/>
              <a:t>endl</a:t>
            </a:r>
            <a:r>
              <a:rPr lang="en-US" b="1" dirty="0" smtClean="0"/>
              <a:t>;</a:t>
            </a:r>
          </a:p>
          <a:p>
            <a:r>
              <a:rPr lang="en-US" b="1" dirty="0" smtClean="0"/>
              <a:t>	</a:t>
            </a:r>
            <a:r>
              <a:rPr lang="en-US" b="1" dirty="0" err="1" smtClean="0"/>
              <a:t>cout</a:t>
            </a:r>
            <a:r>
              <a:rPr lang="en-US" b="1" dirty="0" smtClean="0"/>
              <a:t>&lt;&lt;name;</a:t>
            </a:r>
          </a:p>
          <a:p>
            <a:r>
              <a:rPr lang="en-US" b="1" dirty="0" smtClean="0"/>
              <a:t>	</a:t>
            </a:r>
            <a:r>
              <a:rPr lang="en-US" b="1" dirty="0" err="1" smtClean="0"/>
              <a:t>cout</a:t>
            </a:r>
            <a:r>
              <a:rPr lang="en-US" b="1" dirty="0" smtClean="0"/>
              <a:t>&lt;&lt;" the age is"&lt;&lt;</a:t>
            </a:r>
            <a:r>
              <a:rPr lang="en-US" b="1" dirty="0" err="1" smtClean="0"/>
              <a:t>endl</a:t>
            </a:r>
            <a:r>
              <a:rPr lang="en-US" b="1" dirty="0" smtClean="0"/>
              <a:t>;</a:t>
            </a:r>
          </a:p>
          <a:p>
            <a:r>
              <a:rPr lang="en-US" b="1" dirty="0" smtClean="0"/>
              <a:t>	</a:t>
            </a:r>
            <a:r>
              <a:rPr lang="en-US" b="1" dirty="0" err="1" smtClean="0"/>
              <a:t>cout</a:t>
            </a:r>
            <a:r>
              <a:rPr lang="en-US" b="1" dirty="0" smtClean="0"/>
              <a:t>&lt;&lt;age;</a:t>
            </a:r>
          </a:p>
          <a:p>
            <a:endParaRPr lang="en-US" b="1" dirty="0" smtClean="0"/>
          </a:p>
          <a:p>
            <a:r>
              <a:rPr lang="en-US" b="1" dirty="0" smtClean="0"/>
              <a:t>}</a:t>
            </a:r>
          </a:p>
          <a:p>
            <a:endParaRPr lang="en-US" dirty="0"/>
          </a:p>
        </p:txBody>
      </p:sp>
      <p:sp>
        <p:nvSpPr>
          <p:cNvPr id="4" name="Rectangle 3"/>
          <p:cNvSpPr/>
          <p:nvPr/>
        </p:nvSpPr>
        <p:spPr>
          <a:xfrm>
            <a:off x="4038600" y="-457200"/>
            <a:ext cx="5715000" cy="2308324"/>
          </a:xfrm>
          <a:prstGeom prst="rect">
            <a:avLst/>
          </a:prstGeom>
        </p:spPr>
        <p:txBody>
          <a:bodyPr wrap="square">
            <a:spAutoFit/>
          </a:bodyPr>
          <a:lstStyle/>
          <a:p>
            <a:endParaRPr lang="en-US" dirty="0" smtClean="0"/>
          </a:p>
          <a:p>
            <a:endParaRPr lang="en-US" b="1" dirty="0" smtClean="0"/>
          </a:p>
          <a:p>
            <a:r>
              <a:rPr lang="en-US" b="1" dirty="0" err="1" smtClean="0"/>
              <a:t>int</a:t>
            </a:r>
            <a:r>
              <a:rPr lang="en-US" b="1" dirty="0" smtClean="0"/>
              <a:t> person::</a:t>
            </a:r>
            <a:r>
              <a:rPr lang="en-US" b="1" dirty="0" err="1" smtClean="0"/>
              <a:t>getrno</a:t>
            </a:r>
            <a:r>
              <a:rPr lang="en-US" b="1" dirty="0" smtClean="0"/>
              <a:t>()</a:t>
            </a:r>
          </a:p>
          <a:p>
            <a:r>
              <a:rPr lang="en-US" b="1" dirty="0" smtClean="0"/>
              <a:t>{</a:t>
            </a:r>
          </a:p>
          <a:p>
            <a:r>
              <a:rPr lang="en-US" b="1" dirty="0" smtClean="0"/>
              <a:t>	return </a:t>
            </a:r>
            <a:r>
              <a:rPr lang="en-US" b="1" dirty="0" err="1" smtClean="0"/>
              <a:t>rollno</a:t>
            </a:r>
            <a:r>
              <a:rPr lang="en-US" b="1" dirty="0" smtClean="0"/>
              <a:t>;</a:t>
            </a:r>
          </a:p>
          <a:p>
            <a:r>
              <a:rPr lang="en-US" b="1" dirty="0" smtClean="0"/>
              <a:t>}</a:t>
            </a:r>
          </a:p>
          <a:p>
            <a:endParaRPr lang="en-US" dirty="0" smtClean="0"/>
          </a:p>
          <a:p>
            <a:endParaRPr lang="en-US" dirty="0" smtClean="0"/>
          </a:p>
        </p:txBody>
      </p:sp>
      <p:sp>
        <p:nvSpPr>
          <p:cNvPr id="5" name="Rectangle 4"/>
          <p:cNvSpPr/>
          <p:nvPr/>
        </p:nvSpPr>
        <p:spPr>
          <a:xfrm>
            <a:off x="5943600" y="63246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Prog</a:t>
            </a:r>
            <a:r>
              <a:rPr lang="en-US" dirty="0" smtClean="0"/>
              <a:t>  </a:t>
            </a:r>
            <a:r>
              <a:rPr lang="en-US" dirty="0" err="1" smtClean="0"/>
              <a:t>contd</a:t>
            </a:r>
            <a:r>
              <a:rPr lang="en-US" dirty="0" smtClean="0"/>
              <a:t> on next slide</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001000" cy="6247864"/>
          </a:xfrm>
          <a:prstGeom prst="rect">
            <a:avLst/>
          </a:prstGeom>
        </p:spPr>
        <p:txBody>
          <a:bodyPr wrap="square">
            <a:spAutoFit/>
          </a:bodyPr>
          <a:lstStyle/>
          <a:p>
            <a:r>
              <a:rPr lang="en-US" sz="1600" b="1" dirty="0" err="1" smtClean="0"/>
              <a:t>int</a:t>
            </a:r>
            <a:r>
              <a:rPr lang="en-US" sz="1600" b="1" dirty="0" smtClean="0"/>
              <a:t> main()</a:t>
            </a:r>
          </a:p>
          <a:p>
            <a:r>
              <a:rPr lang="en-US" sz="1600" b="1" dirty="0" smtClean="0"/>
              <a:t>{</a:t>
            </a:r>
          </a:p>
          <a:p>
            <a:r>
              <a:rPr lang="en-US" sz="1600" b="1" dirty="0" smtClean="0"/>
              <a:t>	</a:t>
            </a:r>
            <a:r>
              <a:rPr lang="en-US" sz="1600" b="1" dirty="0" err="1" smtClean="0"/>
              <a:t>int</a:t>
            </a:r>
            <a:r>
              <a:rPr lang="en-US" sz="1600" b="1" dirty="0" smtClean="0"/>
              <a:t> </a:t>
            </a:r>
            <a:r>
              <a:rPr lang="en-US" sz="1600" b="1" dirty="0" err="1" smtClean="0"/>
              <a:t>rno</a:t>
            </a:r>
            <a:r>
              <a:rPr lang="en-US" sz="1600" b="1" dirty="0" smtClean="0"/>
              <a:t>;</a:t>
            </a:r>
          </a:p>
          <a:p>
            <a:r>
              <a:rPr lang="en-US" sz="1600" b="1" dirty="0" smtClean="0"/>
              <a:t>	char found='n';</a:t>
            </a:r>
          </a:p>
          <a:p>
            <a:r>
              <a:rPr lang="en-US" sz="1600" b="1" dirty="0" smtClean="0"/>
              <a:t>	person xyz;</a:t>
            </a:r>
          </a:p>
          <a:p>
            <a:r>
              <a:rPr lang="en-US" sz="1600" b="1" dirty="0" smtClean="0"/>
              <a:t>	</a:t>
            </a:r>
            <a:r>
              <a:rPr lang="en-US" sz="1600" b="1" dirty="0" err="1" smtClean="0"/>
              <a:t>ifstream</a:t>
            </a:r>
            <a:r>
              <a:rPr lang="en-US" sz="1600" b="1" dirty="0" smtClean="0"/>
              <a:t> b;</a:t>
            </a:r>
          </a:p>
          <a:p>
            <a:r>
              <a:rPr lang="en-US" sz="1600" b="1" dirty="0" smtClean="0"/>
              <a:t>	</a:t>
            </a:r>
            <a:r>
              <a:rPr lang="en-US" sz="1600" b="1" dirty="0" err="1" smtClean="0"/>
              <a:t>b.open</a:t>
            </a:r>
            <a:r>
              <a:rPr lang="en-US" sz="1600" b="1" dirty="0" smtClean="0"/>
              <a:t>("</a:t>
            </a:r>
            <a:r>
              <a:rPr lang="en-US" sz="1600" b="1" dirty="0" err="1" smtClean="0"/>
              <a:t>qqq.dat",ios</a:t>
            </a:r>
            <a:r>
              <a:rPr lang="en-US" sz="1600" b="1" dirty="0" smtClean="0"/>
              <a:t>::</a:t>
            </a:r>
            <a:r>
              <a:rPr lang="en-US" sz="1600" b="1" dirty="0" err="1" smtClean="0"/>
              <a:t>binary|ios</a:t>
            </a:r>
            <a:r>
              <a:rPr lang="en-US" sz="1600" b="1" dirty="0" smtClean="0"/>
              <a:t>::in);</a:t>
            </a:r>
          </a:p>
          <a:p>
            <a:r>
              <a:rPr lang="en-US" sz="1600" b="1" dirty="0" smtClean="0"/>
              <a:t>	</a:t>
            </a:r>
            <a:r>
              <a:rPr lang="en-US" sz="1600" b="1" dirty="0" err="1" smtClean="0"/>
              <a:t>cout</a:t>
            </a:r>
            <a:r>
              <a:rPr lang="en-US" sz="1600" b="1" dirty="0" smtClean="0"/>
              <a:t>&lt;&lt;"Enter the </a:t>
            </a:r>
            <a:r>
              <a:rPr lang="en-US" sz="1600" b="1" dirty="0" err="1" smtClean="0"/>
              <a:t>rollno</a:t>
            </a:r>
            <a:r>
              <a:rPr lang="en-US" sz="1600" b="1" dirty="0" smtClean="0"/>
              <a:t> "&lt;&lt;</a:t>
            </a:r>
            <a:r>
              <a:rPr lang="en-US" sz="1600" b="1" dirty="0" err="1" smtClean="0"/>
              <a:t>endl</a:t>
            </a:r>
            <a:r>
              <a:rPr lang="en-US" sz="1600" b="1" dirty="0" smtClean="0"/>
              <a:t>;</a:t>
            </a:r>
          </a:p>
          <a:p>
            <a:r>
              <a:rPr lang="en-US" sz="1600" b="1" dirty="0" smtClean="0"/>
              <a:t>	</a:t>
            </a:r>
            <a:r>
              <a:rPr lang="en-US" sz="1600" b="1" dirty="0" err="1" smtClean="0"/>
              <a:t>cin</a:t>
            </a:r>
            <a:r>
              <a:rPr lang="en-US" sz="1600" b="1" dirty="0" smtClean="0"/>
              <a:t>&gt;&gt;</a:t>
            </a:r>
            <a:r>
              <a:rPr lang="en-US" sz="1600" b="1" dirty="0" err="1" smtClean="0"/>
              <a:t>rno</a:t>
            </a:r>
            <a:r>
              <a:rPr lang="en-US" sz="1600" b="1" dirty="0" smtClean="0"/>
              <a:t>;</a:t>
            </a:r>
          </a:p>
          <a:p>
            <a:r>
              <a:rPr lang="en-US" sz="1600" b="1" dirty="0" smtClean="0"/>
              <a:t>	</a:t>
            </a:r>
          </a:p>
          <a:p>
            <a:r>
              <a:rPr lang="en-US" sz="1600" b="1" dirty="0" smtClean="0"/>
              <a:t>	while(</a:t>
            </a:r>
            <a:r>
              <a:rPr lang="en-US" sz="1600" b="1" dirty="0" err="1" smtClean="0"/>
              <a:t>b.read</a:t>
            </a:r>
            <a:r>
              <a:rPr lang="en-US" sz="1600" b="1" dirty="0" smtClean="0"/>
              <a:t>((char *)&amp;</a:t>
            </a:r>
            <a:r>
              <a:rPr lang="en-US" sz="1600" b="1" dirty="0" err="1" smtClean="0"/>
              <a:t>xyz,sizeof</a:t>
            </a:r>
            <a:r>
              <a:rPr lang="en-US" sz="1600" b="1" dirty="0" smtClean="0"/>
              <a:t>(xyz)))</a:t>
            </a:r>
          </a:p>
          <a:p>
            <a:r>
              <a:rPr lang="en-US" sz="1600" b="1" dirty="0" smtClean="0"/>
              <a:t>		{</a:t>
            </a:r>
          </a:p>
          <a:p>
            <a:r>
              <a:rPr lang="en-US" sz="1600" b="1" dirty="0" smtClean="0"/>
              <a:t>				if(</a:t>
            </a:r>
            <a:r>
              <a:rPr lang="en-US" sz="1600" b="1" dirty="0" err="1" smtClean="0"/>
              <a:t>xyz.getrno</a:t>
            </a:r>
            <a:r>
              <a:rPr lang="en-US" sz="1600" b="1" dirty="0" smtClean="0"/>
              <a:t>()==</a:t>
            </a:r>
            <a:r>
              <a:rPr lang="en-US" sz="1600" b="1" dirty="0" err="1" smtClean="0"/>
              <a:t>rno</a:t>
            </a:r>
            <a:r>
              <a:rPr lang="en-US" sz="1600" b="1" dirty="0" smtClean="0"/>
              <a:t>)</a:t>
            </a:r>
          </a:p>
          <a:p>
            <a:r>
              <a:rPr lang="en-US" sz="1600" b="1" dirty="0" smtClean="0"/>
              <a:t>				{</a:t>
            </a:r>
          </a:p>
          <a:p>
            <a:r>
              <a:rPr lang="en-US" sz="1600" b="1" dirty="0" smtClean="0"/>
              <a:t>					</a:t>
            </a:r>
            <a:r>
              <a:rPr lang="en-US" sz="1600" b="1" dirty="0" err="1" smtClean="0"/>
              <a:t>xyz.show</a:t>
            </a:r>
            <a:r>
              <a:rPr lang="en-US" sz="1600" b="1" dirty="0" smtClean="0"/>
              <a:t>();</a:t>
            </a:r>
          </a:p>
          <a:p>
            <a:r>
              <a:rPr lang="en-US" sz="1600" b="1" dirty="0" smtClean="0"/>
              <a:t>					found='y';</a:t>
            </a:r>
          </a:p>
          <a:p>
            <a:r>
              <a:rPr lang="en-US" sz="1600" b="1" dirty="0" smtClean="0"/>
              <a:t>					break;</a:t>
            </a:r>
          </a:p>
          <a:p>
            <a:r>
              <a:rPr lang="en-US" sz="1600" b="1" dirty="0" smtClean="0"/>
              <a:t>				}</a:t>
            </a:r>
          </a:p>
          <a:p>
            <a:r>
              <a:rPr lang="en-US" sz="1600" b="1" dirty="0" smtClean="0"/>
              <a:t>				</a:t>
            </a:r>
          </a:p>
          <a:p>
            <a:r>
              <a:rPr lang="en-US" sz="1600" b="1" dirty="0" smtClean="0"/>
              <a:t>		}</a:t>
            </a:r>
          </a:p>
          <a:p>
            <a:r>
              <a:rPr lang="en-US" sz="1600" b="1" dirty="0" smtClean="0"/>
              <a:t>		if(found=='n')</a:t>
            </a:r>
          </a:p>
          <a:p>
            <a:r>
              <a:rPr lang="en-US" sz="1600" b="1" dirty="0" smtClean="0"/>
              <a:t>		</a:t>
            </a:r>
            <a:r>
              <a:rPr lang="en-US" sz="1600" b="1" dirty="0" err="1" smtClean="0"/>
              <a:t>cout</a:t>
            </a:r>
            <a:r>
              <a:rPr lang="en-US" sz="1600" b="1" dirty="0" smtClean="0"/>
              <a:t>&lt;&lt;"Record not found"&lt;&lt;</a:t>
            </a:r>
            <a:r>
              <a:rPr lang="en-US" sz="1600" b="1" dirty="0" err="1" smtClean="0"/>
              <a:t>endl</a:t>
            </a:r>
            <a:r>
              <a:rPr lang="en-US" sz="1600" b="1" dirty="0" smtClean="0"/>
              <a:t>;</a:t>
            </a:r>
          </a:p>
          <a:p>
            <a:r>
              <a:rPr lang="en-US" sz="1600" b="1" dirty="0" smtClean="0"/>
              <a:t>	</a:t>
            </a:r>
            <a:r>
              <a:rPr lang="en-US" sz="1600" b="1" dirty="0" err="1" smtClean="0"/>
              <a:t>b.close</a:t>
            </a:r>
            <a:r>
              <a:rPr lang="en-US" sz="1600" b="1" dirty="0" smtClean="0"/>
              <a:t>();</a:t>
            </a:r>
          </a:p>
          <a:p>
            <a:endParaRPr lang="en-US" sz="1600" b="1" dirty="0" smtClean="0"/>
          </a:p>
          <a:p>
            <a:r>
              <a:rPr lang="en-US" sz="1600" b="1" dirty="0" smtClean="0"/>
              <a:t>}</a:t>
            </a:r>
            <a:endParaRPr lang="en-US" sz="16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763000" cy="369332"/>
          </a:xfrm>
          <a:prstGeom prst="rect">
            <a:avLst/>
          </a:prstGeom>
          <a:noFill/>
        </p:spPr>
        <p:txBody>
          <a:bodyPr wrap="square" rtlCol="0">
            <a:spAutoFit/>
          </a:bodyPr>
          <a:lstStyle/>
          <a:p>
            <a:r>
              <a:rPr lang="en-US" dirty="0" smtClean="0"/>
              <a:t>Write a function in C++ to count the number of alphabets present in text file “NOTES.TXT”</a:t>
            </a:r>
            <a:endParaRPr lang="en-US" dirty="0"/>
          </a:p>
        </p:txBody>
      </p:sp>
      <p:sp>
        <p:nvSpPr>
          <p:cNvPr id="3" name="TextBox 2"/>
          <p:cNvSpPr txBox="1"/>
          <p:nvPr/>
        </p:nvSpPr>
        <p:spPr>
          <a:xfrm>
            <a:off x="381000" y="1143000"/>
            <a:ext cx="8382000" cy="3693319"/>
          </a:xfrm>
          <a:prstGeom prst="rect">
            <a:avLst/>
          </a:prstGeom>
          <a:noFill/>
        </p:spPr>
        <p:txBody>
          <a:bodyPr wrap="square" rtlCol="0">
            <a:spAutoFit/>
          </a:bodyPr>
          <a:lstStyle/>
          <a:p>
            <a:r>
              <a:rPr lang="en-US" b="1" dirty="0" smtClean="0"/>
              <a:t>Void </a:t>
            </a:r>
            <a:r>
              <a:rPr lang="en-US" b="1" dirty="0" err="1" smtClean="0"/>
              <a:t>countalphabet</a:t>
            </a:r>
            <a:r>
              <a:rPr lang="en-US" b="1" dirty="0" smtClean="0"/>
              <a:t>()</a:t>
            </a:r>
          </a:p>
          <a:p>
            <a:r>
              <a:rPr lang="en-US" b="1" dirty="0" smtClean="0"/>
              <a:t>{</a:t>
            </a:r>
          </a:p>
          <a:p>
            <a:r>
              <a:rPr lang="en-US" b="1" dirty="0" smtClean="0"/>
              <a:t>	</a:t>
            </a:r>
            <a:r>
              <a:rPr lang="en-US" b="1" dirty="0" err="1" smtClean="0"/>
              <a:t>ifstream</a:t>
            </a:r>
            <a:r>
              <a:rPr lang="en-US" b="1" dirty="0" smtClean="0"/>
              <a:t> </a:t>
            </a:r>
            <a:r>
              <a:rPr lang="en-US" b="1" dirty="0" err="1" smtClean="0"/>
              <a:t>fil</a:t>
            </a:r>
            <a:r>
              <a:rPr lang="en-US" b="1" dirty="0" smtClean="0"/>
              <a:t>(“NOTES.TXT”);</a:t>
            </a:r>
          </a:p>
          <a:p>
            <a:r>
              <a:rPr lang="en-US" b="1" dirty="0" smtClean="0"/>
              <a:t>	</a:t>
            </a:r>
            <a:r>
              <a:rPr lang="en-US" b="1" dirty="0" err="1" smtClean="0"/>
              <a:t>int</a:t>
            </a:r>
            <a:r>
              <a:rPr lang="en-US" b="1" dirty="0" smtClean="0"/>
              <a:t> </a:t>
            </a:r>
            <a:r>
              <a:rPr lang="en-US" b="1" dirty="0" err="1" smtClean="0"/>
              <a:t>caplha</a:t>
            </a:r>
            <a:r>
              <a:rPr lang="en-US" b="1" dirty="0" smtClean="0"/>
              <a:t>=0;</a:t>
            </a:r>
          </a:p>
          <a:p>
            <a:r>
              <a:rPr lang="en-US" b="1" dirty="0" smtClean="0"/>
              <a:t>	char </a:t>
            </a:r>
            <a:r>
              <a:rPr lang="en-US" b="1" dirty="0" err="1" smtClean="0"/>
              <a:t>ch</a:t>
            </a:r>
            <a:r>
              <a:rPr lang="en-US" b="1" dirty="0" smtClean="0"/>
              <a:t>=</a:t>
            </a:r>
            <a:r>
              <a:rPr lang="en-US" b="1" dirty="0" err="1" smtClean="0"/>
              <a:t>fil.get</a:t>
            </a:r>
            <a:r>
              <a:rPr lang="en-US" b="1" dirty="0" smtClean="0"/>
              <a:t>();</a:t>
            </a:r>
          </a:p>
          <a:p>
            <a:r>
              <a:rPr lang="en-US" b="1" dirty="0" smtClean="0"/>
              <a:t>	while(!fil.eof())</a:t>
            </a:r>
          </a:p>
          <a:p>
            <a:r>
              <a:rPr lang="en-US" b="1" dirty="0" smtClean="0"/>
              <a:t>	{</a:t>
            </a:r>
          </a:p>
          <a:p>
            <a:r>
              <a:rPr lang="en-US" b="1" dirty="0" smtClean="0"/>
              <a:t>		if(</a:t>
            </a:r>
            <a:r>
              <a:rPr lang="en-US" b="1" dirty="0" err="1" smtClean="0"/>
              <a:t>isaplha</a:t>
            </a:r>
            <a:r>
              <a:rPr lang="en-US" b="1" dirty="0" smtClean="0"/>
              <a:t>(</a:t>
            </a:r>
            <a:r>
              <a:rPr lang="en-US" b="1" dirty="0" err="1" smtClean="0"/>
              <a:t>ch</a:t>
            </a:r>
            <a:r>
              <a:rPr lang="en-US" b="1" dirty="0" smtClean="0"/>
              <a:t>))</a:t>
            </a:r>
          </a:p>
          <a:p>
            <a:r>
              <a:rPr lang="en-US" b="1" dirty="0" smtClean="0"/>
              <a:t>		</a:t>
            </a:r>
            <a:r>
              <a:rPr lang="en-US" b="1" dirty="0" err="1" smtClean="0"/>
              <a:t>caplha</a:t>
            </a:r>
            <a:r>
              <a:rPr lang="en-US" b="1" dirty="0" smtClean="0"/>
              <a:t>++;</a:t>
            </a:r>
          </a:p>
          <a:p>
            <a:r>
              <a:rPr lang="en-US" b="1" dirty="0" smtClean="0"/>
              <a:t>		</a:t>
            </a:r>
            <a:r>
              <a:rPr lang="en-US" b="1" dirty="0" err="1" smtClean="0"/>
              <a:t>ch</a:t>
            </a:r>
            <a:r>
              <a:rPr lang="en-US" b="1" dirty="0" smtClean="0"/>
              <a:t>=</a:t>
            </a:r>
            <a:r>
              <a:rPr lang="en-US" b="1" dirty="0" err="1" smtClean="0"/>
              <a:t>fil.get</a:t>
            </a:r>
            <a:r>
              <a:rPr lang="en-US" b="1" dirty="0" smtClean="0"/>
              <a:t>();</a:t>
            </a:r>
          </a:p>
          <a:p>
            <a:r>
              <a:rPr lang="en-US" b="1" dirty="0" smtClean="0"/>
              <a:t>	}</a:t>
            </a:r>
          </a:p>
          <a:p>
            <a:r>
              <a:rPr lang="en-US" b="1" dirty="0" smtClean="0"/>
              <a:t>	</a:t>
            </a:r>
            <a:r>
              <a:rPr lang="en-US" b="1" dirty="0" err="1" smtClean="0"/>
              <a:t>cout</a:t>
            </a:r>
            <a:r>
              <a:rPr lang="en-US" b="1" dirty="0" smtClean="0"/>
              <a:t>&lt;&lt;“No of alphabets “&lt;&lt;</a:t>
            </a:r>
            <a:r>
              <a:rPr lang="en-US" b="1" dirty="0" err="1" smtClean="0"/>
              <a:t>calpha</a:t>
            </a:r>
            <a:r>
              <a:rPr lang="en-US" b="1" dirty="0" smtClean="0"/>
              <a:t>&lt;&lt;</a:t>
            </a:r>
            <a:r>
              <a:rPr lang="en-US" b="1" dirty="0" err="1" smtClean="0"/>
              <a:t>endl</a:t>
            </a:r>
            <a:r>
              <a:rPr lang="en-US" b="1" dirty="0" smtClean="0"/>
              <a:t>;</a:t>
            </a:r>
          </a:p>
          <a:p>
            <a:r>
              <a:rPr lang="en-US" b="1" dirty="0" smtClean="0"/>
              <a: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smtClean="0"/>
              <a:t>Convert the infix expression to postfix expression</a:t>
            </a:r>
          </a:p>
          <a:p>
            <a:endParaRPr lang="en-IN" dirty="0"/>
          </a:p>
          <a:p>
            <a:r>
              <a:rPr lang="en-IN" smtClean="0"/>
              <a:t>A-B+C*D%E*G/H</a:t>
            </a:r>
            <a:endParaRPr lang="en-IN" dirty="0" smtClean="0"/>
          </a:p>
          <a:p>
            <a:endParaRPr lang="en-IN" dirty="0"/>
          </a:p>
          <a:p>
            <a:endParaRPr lang="en-IN" dirty="0"/>
          </a:p>
        </p:txBody>
      </p:sp>
    </p:spTree>
    <p:extLst>
      <p:ext uri="{BB962C8B-B14F-4D97-AF65-F5344CB8AC3E}">
        <p14:creationId xmlns:p14="http://schemas.microsoft.com/office/powerpoint/2010/main" val="11467836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r>
              <a:rPr lang="en-US" b="1" dirty="0"/>
              <a:t>Program to count number of characters.</a:t>
            </a:r>
          </a:p>
          <a:p>
            <a:r>
              <a:rPr lang="en-US" dirty="0"/>
              <a:t>#include&lt;</a:t>
            </a:r>
            <a:r>
              <a:rPr lang="en-US" dirty="0" err="1"/>
              <a:t>fstream.h</a:t>
            </a:r>
            <a:r>
              <a:rPr lang="en-US" dirty="0"/>
              <a:t>&gt;</a:t>
            </a:r>
            <a:br>
              <a:rPr lang="en-US" dirty="0"/>
            </a:br>
            <a:r>
              <a:rPr lang="en-US" dirty="0"/>
              <a:t>#include&lt;</a:t>
            </a:r>
            <a:r>
              <a:rPr lang="en-US" dirty="0" err="1"/>
              <a:t>conio.h</a:t>
            </a:r>
            <a:r>
              <a:rPr lang="en-US" dirty="0"/>
              <a:t>&gt;</a:t>
            </a:r>
            <a:br>
              <a:rPr lang="en-US" dirty="0"/>
            </a:br>
            <a:r>
              <a:rPr lang="en-US" dirty="0" err="1"/>
              <a:t>int</a:t>
            </a:r>
            <a:r>
              <a:rPr lang="en-US" dirty="0"/>
              <a:t> main()</a:t>
            </a:r>
            <a:br>
              <a:rPr lang="en-US" dirty="0"/>
            </a:br>
            <a:r>
              <a:rPr lang="en-US" dirty="0"/>
              <a:t>{</a:t>
            </a:r>
            <a:br>
              <a:rPr lang="en-US" dirty="0"/>
            </a:br>
            <a:r>
              <a:rPr lang="en-US" dirty="0"/>
              <a:t>     </a:t>
            </a:r>
            <a:r>
              <a:rPr lang="en-US" dirty="0" err="1"/>
              <a:t>ifstream</a:t>
            </a:r>
            <a:r>
              <a:rPr lang="en-US" dirty="0"/>
              <a:t> fin;</a:t>
            </a:r>
            <a:br>
              <a:rPr lang="en-US" dirty="0"/>
            </a:br>
            <a:r>
              <a:rPr lang="en-US" dirty="0"/>
              <a:t>     </a:t>
            </a:r>
            <a:r>
              <a:rPr lang="en-US" dirty="0" err="1"/>
              <a:t>fin.open</a:t>
            </a:r>
            <a:r>
              <a:rPr lang="en-US" dirty="0"/>
              <a:t>("out.txt");</a:t>
            </a:r>
            <a:br>
              <a:rPr lang="en-US" dirty="0"/>
            </a:br>
            <a:r>
              <a:rPr lang="en-US" dirty="0"/>
              <a:t>     </a:t>
            </a:r>
            <a:r>
              <a:rPr lang="en-US" dirty="0" err="1"/>
              <a:t>clrscr</a:t>
            </a:r>
            <a:r>
              <a:rPr lang="en-US" dirty="0"/>
              <a:t>();</a:t>
            </a:r>
            <a:br>
              <a:rPr lang="en-US" dirty="0"/>
            </a:br>
            <a:r>
              <a:rPr lang="en-US" dirty="0"/>
              <a:t>     char </a:t>
            </a:r>
            <a:r>
              <a:rPr lang="en-US" dirty="0" err="1"/>
              <a:t>ch</a:t>
            </a:r>
            <a:r>
              <a:rPr lang="en-US" dirty="0"/>
              <a:t>; </a:t>
            </a:r>
            <a:r>
              <a:rPr lang="en-US" dirty="0" err="1"/>
              <a:t>int</a:t>
            </a:r>
            <a:r>
              <a:rPr lang="en-US" dirty="0"/>
              <a:t> count=0;</a:t>
            </a:r>
            <a:br>
              <a:rPr lang="en-US" dirty="0"/>
            </a:br>
            <a:r>
              <a:rPr lang="en-US" dirty="0"/>
              <a:t>     while(!fin.eof())</a:t>
            </a:r>
            <a:br>
              <a:rPr lang="en-US" dirty="0"/>
            </a:br>
            <a:r>
              <a:rPr lang="en-US" dirty="0"/>
              <a:t>     {</a:t>
            </a:r>
            <a:br>
              <a:rPr lang="en-US" dirty="0"/>
            </a:br>
            <a:r>
              <a:rPr lang="en-US" dirty="0"/>
              <a:t>          </a:t>
            </a:r>
            <a:r>
              <a:rPr lang="en-US" dirty="0" err="1"/>
              <a:t>fin.get</a:t>
            </a:r>
            <a:r>
              <a:rPr lang="en-US" dirty="0"/>
              <a:t>(</a:t>
            </a:r>
            <a:r>
              <a:rPr lang="en-US" dirty="0" err="1"/>
              <a:t>ch</a:t>
            </a:r>
            <a:r>
              <a:rPr lang="en-US" dirty="0"/>
              <a:t>);</a:t>
            </a:r>
            <a:br>
              <a:rPr lang="en-US" dirty="0"/>
            </a:br>
            <a:r>
              <a:rPr lang="en-US" dirty="0"/>
              <a:t>          count++;</a:t>
            </a:r>
            <a:br>
              <a:rPr lang="en-US" dirty="0"/>
            </a:br>
            <a:r>
              <a:rPr lang="en-US" dirty="0"/>
              <a:t>     }</a:t>
            </a:r>
            <a:br>
              <a:rPr lang="en-US" dirty="0"/>
            </a:br>
            <a:r>
              <a:rPr lang="en-US" dirty="0"/>
              <a:t>     </a:t>
            </a:r>
            <a:r>
              <a:rPr lang="en-US" dirty="0" err="1"/>
              <a:t>cout</a:t>
            </a:r>
            <a:r>
              <a:rPr lang="en-US" dirty="0"/>
              <a:t>&lt;&lt;"Number of characters in file is "&lt;&lt;count;</a:t>
            </a:r>
            <a:br>
              <a:rPr lang="en-US" dirty="0"/>
            </a:br>
            <a:r>
              <a:rPr lang="en-US" dirty="0"/>
              <a:t>     </a:t>
            </a:r>
            <a:r>
              <a:rPr lang="en-US" dirty="0" err="1"/>
              <a:t>fin.close</a:t>
            </a:r>
            <a:r>
              <a:rPr lang="en-US" dirty="0"/>
              <a:t>();</a:t>
            </a:r>
            <a:br>
              <a:rPr lang="en-US" dirty="0"/>
            </a:br>
            <a:r>
              <a:rPr lang="en-US" dirty="0"/>
              <a:t>     </a:t>
            </a:r>
            <a:r>
              <a:rPr lang="en-US" dirty="0" err="1"/>
              <a:t>getch</a:t>
            </a:r>
            <a:r>
              <a:rPr lang="en-US" dirty="0"/>
              <a:t>();</a:t>
            </a:r>
            <a:br>
              <a:rPr lang="en-US" dirty="0"/>
            </a:br>
            <a:r>
              <a:rPr lang="en-US" dirty="0"/>
              <a:t>     return 0;</a:t>
            </a:r>
            <a:br>
              <a:rPr lang="en-US" dirty="0"/>
            </a:br>
            <a:r>
              <a:rPr lang="en-US" dirty="0"/>
              <a:t>}</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304800" y="228600"/>
            <a:ext cx="8001000" cy="6019800"/>
          </a:xfrm>
          <a:prstGeom prst="rect">
            <a:avLst/>
          </a:prstGeom>
          <a:noFill/>
          <a:ln w="9525">
            <a:noFill/>
            <a:miter lim="800000"/>
            <a:headEnd/>
            <a:tailEnd/>
          </a:ln>
        </p:spPr>
      </p:pic>
    </p:spTree>
    <p:extLst>
      <p:ext uri="{BB962C8B-B14F-4D97-AF65-F5344CB8AC3E}">
        <p14:creationId xmlns:p14="http://schemas.microsoft.com/office/powerpoint/2010/main" val="40387030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533400" y="381000"/>
            <a:ext cx="7924800" cy="5562600"/>
          </a:xfrm>
          <a:prstGeom prst="rect">
            <a:avLst/>
          </a:prstGeom>
          <a:noFill/>
          <a:ln w="9525">
            <a:noFill/>
            <a:miter lim="800000"/>
            <a:headEnd/>
            <a:tailEnd/>
          </a:ln>
        </p:spPr>
      </p:pic>
    </p:spTree>
    <p:extLst>
      <p:ext uri="{BB962C8B-B14F-4D97-AF65-F5344CB8AC3E}">
        <p14:creationId xmlns:p14="http://schemas.microsoft.com/office/powerpoint/2010/main" val="529766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b="1" dirty="0"/>
              <a:t>Program to count number of lines</a:t>
            </a:r>
          </a:p>
          <a:p>
            <a:r>
              <a:rPr lang="en-US" dirty="0"/>
              <a:t>#include&lt;</a:t>
            </a:r>
            <a:r>
              <a:rPr lang="en-US" dirty="0" err="1"/>
              <a:t>fstream.h</a:t>
            </a:r>
            <a:r>
              <a:rPr lang="en-US" dirty="0"/>
              <a:t>&gt;</a:t>
            </a:r>
            <a:br>
              <a:rPr lang="en-US" dirty="0"/>
            </a:br>
            <a:r>
              <a:rPr lang="en-US" dirty="0"/>
              <a:t>#include&lt;</a:t>
            </a:r>
            <a:r>
              <a:rPr lang="en-US" dirty="0" err="1"/>
              <a:t>conio.h</a:t>
            </a:r>
            <a:r>
              <a:rPr lang="en-US" dirty="0"/>
              <a:t>&gt;</a:t>
            </a:r>
            <a:br>
              <a:rPr lang="en-US" dirty="0"/>
            </a:br>
            <a:r>
              <a:rPr lang="en-US" dirty="0" err="1"/>
              <a:t>int</a:t>
            </a:r>
            <a:r>
              <a:rPr lang="en-US" dirty="0"/>
              <a:t> main()</a:t>
            </a:r>
            <a:br>
              <a:rPr lang="en-US" dirty="0"/>
            </a:br>
            <a:r>
              <a:rPr lang="en-US" dirty="0"/>
              <a:t>{</a:t>
            </a:r>
            <a:br>
              <a:rPr lang="en-US" dirty="0"/>
            </a:br>
            <a:r>
              <a:rPr lang="en-US" dirty="0"/>
              <a:t>     </a:t>
            </a:r>
            <a:r>
              <a:rPr lang="en-US" dirty="0" err="1"/>
              <a:t>ifstream</a:t>
            </a:r>
            <a:r>
              <a:rPr lang="en-US" dirty="0"/>
              <a:t> fin;</a:t>
            </a:r>
            <a:br>
              <a:rPr lang="en-US" dirty="0"/>
            </a:br>
            <a:r>
              <a:rPr lang="en-US" dirty="0"/>
              <a:t>     </a:t>
            </a:r>
            <a:r>
              <a:rPr lang="en-US" dirty="0" err="1"/>
              <a:t>fin.open</a:t>
            </a:r>
            <a:r>
              <a:rPr lang="en-US" dirty="0"/>
              <a:t>("out.txt");</a:t>
            </a:r>
            <a:br>
              <a:rPr lang="en-US" dirty="0"/>
            </a:br>
            <a:r>
              <a:rPr lang="en-US" dirty="0"/>
              <a:t>     char </a:t>
            </a:r>
            <a:r>
              <a:rPr lang="en-US" dirty="0" err="1"/>
              <a:t>str</a:t>
            </a:r>
            <a:r>
              <a:rPr lang="en-US" dirty="0"/>
              <a:t>[80]; </a:t>
            </a:r>
            <a:r>
              <a:rPr lang="en-US" dirty="0" err="1"/>
              <a:t>int</a:t>
            </a:r>
            <a:r>
              <a:rPr lang="en-US" dirty="0"/>
              <a:t> count=0;</a:t>
            </a:r>
            <a:br>
              <a:rPr lang="en-US" dirty="0"/>
            </a:br>
            <a:r>
              <a:rPr lang="en-US" dirty="0"/>
              <a:t>     while(!fin.eof())</a:t>
            </a:r>
            <a:br>
              <a:rPr lang="en-US" dirty="0"/>
            </a:br>
            <a:r>
              <a:rPr lang="en-US" dirty="0"/>
              <a:t>     {</a:t>
            </a:r>
            <a:br>
              <a:rPr lang="en-US" dirty="0"/>
            </a:br>
            <a:r>
              <a:rPr lang="en-US" dirty="0"/>
              <a:t>          </a:t>
            </a:r>
            <a:r>
              <a:rPr lang="en-US" dirty="0" err="1"/>
              <a:t>fin.getline</a:t>
            </a:r>
            <a:r>
              <a:rPr lang="en-US" dirty="0"/>
              <a:t>(str,80);</a:t>
            </a:r>
            <a:br>
              <a:rPr lang="en-US" dirty="0"/>
            </a:br>
            <a:r>
              <a:rPr lang="en-US" dirty="0"/>
              <a:t>          count++;</a:t>
            </a:r>
            <a:br>
              <a:rPr lang="en-US" dirty="0"/>
            </a:br>
            <a:r>
              <a:rPr lang="en-US" dirty="0"/>
              <a:t>     }</a:t>
            </a:r>
            <a:br>
              <a:rPr lang="en-US" dirty="0"/>
            </a:br>
            <a:r>
              <a:rPr lang="en-US" dirty="0"/>
              <a:t>     </a:t>
            </a:r>
            <a:r>
              <a:rPr lang="en-US" dirty="0" err="1"/>
              <a:t>cout</a:t>
            </a:r>
            <a:r>
              <a:rPr lang="en-US" dirty="0"/>
              <a:t>&lt;&lt;"Number of lines in file is "&lt;&lt;count;</a:t>
            </a:r>
            <a:br>
              <a:rPr lang="en-US" dirty="0"/>
            </a:br>
            <a:r>
              <a:rPr lang="en-US" dirty="0"/>
              <a:t>     </a:t>
            </a:r>
            <a:r>
              <a:rPr lang="en-US" dirty="0" err="1"/>
              <a:t>fin.close</a:t>
            </a:r>
            <a:r>
              <a:rPr lang="en-US" dirty="0"/>
              <a:t>();</a:t>
            </a:r>
            <a:br>
              <a:rPr lang="en-US" dirty="0"/>
            </a:br>
            <a:r>
              <a:rPr lang="en-US" dirty="0"/>
              <a:t>     </a:t>
            </a:r>
            <a:r>
              <a:rPr lang="en-US" dirty="0" err="1"/>
              <a:t>getch</a:t>
            </a:r>
            <a:r>
              <a:rPr lang="en-US" dirty="0"/>
              <a:t>();</a:t>
            </a:r>
            <a:br>
              <a:rPr lang="en-US" dirty="0"/>
            </a:br>
            <a:r>
              <a:rPr lang="en-US" dirty="0"/>
              <a:t>     return 0;</a:t>
            </a:r>
            <a:br>
              <a:rPr lang="en-US" dirty="0"/>
            </a:br>
            <a:r>
              <a:rPr lang="en-US" dirty="0"/>
              <a:t>}</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   </a:t>
            </a:r>
          </a:p>
          <a:p>
            <a:pPr>
              <a:buNone/>
            </a:pPr>
            <a:endParaRPr lang="en-US" dirty="0" smtClean="0"/>
          </a:p>
          <a:p>
            <a:pPr>
              <a:buNone/>
            </a:pPr>
            <a:r>
              <a:rPr lang="en-US" dirty="0" smtClean="0"/>
              <a:t>   Assume that a text file STORY.TXT contains some text.</a:t>
            </a:r>
          </a:p>
          <a:p>
            <a:pPr>
              <a:buNone/>
            </a:pPr>
            <a:r>
              <a:rPr lang="en-US" dirty="0" smtClean="0"/>
              <a:t>   Define a C++ function named count(),that reads the file STORY.TXT and displays the number of alphabets present in it.</a:t>
            </a:r>
            <a:endParaRPr lang="en-US" dirty="0"/>
          </a:p>
        </p:txBody>
      </p:sp>
      <p:sp>
        <p:nvSpPr>
          <p:cNvPr id="4" name="Rectangle 3"/>
          <p:cNvSpPr/>
          <p:nvPr/>
        </p:nvSpPr>
        <p:spPr>
          <a:xfrm>
            <a:off x="4800600" y="457200"/>
            <a:ext cx="373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Prelims 2016</a:t>
            </a:r>
            <a:endParaRPr lang="en-US"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2500" b="1" dirty="0" smtClean="0"/>
              <a:t>void count()</a:t>
            </a:r>
          </a:p>
          <a:p>
            <a:pPr>
              <a:buNone/>
            </a:pPr>
            <a:r>
              <a:rPr lang="en-US" sz="2500" b="1" dirty="0" smtClean="0"/>
              <a:t>{</a:t>
            </a:r>
          </a:p>
          <a:p>
            <a:pPr>
              <a:buNone/>
            </a:pPr>
            <a:r>
              <a:rPr lang="en-US" sz="2500" b="1" dirty="0" smtClean="0"/>
              <a:t>     </a:t>
            </a:r>
            <a:r>
              <a:rPr lang="en-US" sz="2500" b="1" dirty="0" err="1" smtClean="0"/>
              <a:t>int</a:t>
            </a:r>
            <a:r>
              <a:rPr lang="en-US" sz="2500" b="1" dirty="0" smtClean="0"/>
              <a:t> n=0;</a:t>
            </a:r>
          </a:p>
          <a:p>
            <a:pPr>
              <a:buNone/>
            </a:pPr>
            <a:r>
              <a:rPr lang="en-US" sz="2500" b="1" dirty="0" smtClean="0"/>
              <a:t>	char c;</a:t>
            </a:r>
          </a:p>
          <a:p>
            <a:pPr>
              <a:buNone/>
            </a:pPr>
            <a:r>
              <a:rPr lang="en-US" sz="2500" b="1" dirty="0" smtClean="0"/>
              <a:t>	</a:t>
            </a:r>
            <a:r>
              <a:rPr lang="en-US" sz="2500" b="1" dirty="0" err="1" smtClean="0"/>
              <a:t>ifstream</a:t>
            </a:r>
            <a:r>
              <a:rPr lang="en-US" sz="2500" b="1" dirty="0" smtClean="0"/>
              <a:t>  fin(“story.txt”);</a:t>
            </a:r>
          </a:p>
          <a:p>
            <a:pPr>
              <a:buNone/>
            </a:pPr>
            <a:r>
              <a:rPr lang="en-US" sz="2500" b="1" dirty="0" smtClean="0"/>
              <a:t>	while(</a:t>
            </a:r>
            <a:r>
              <a:rPr lang="en-US" sz="2500" b="1" dirty="0" err="1" smtClean="0"/>
              <a:t>fin.get</a:t>
            </a:r>
            <a:r>
              <a:rPr lang="en-US" sz="2500" b="1" dirty="0" smtClean="0"/>
              <a:t>(c ))</a:t>
            </a:r>
          </a:p>
          <a:p>
            <a:pPr>
              <a:buNone/>
            </a:pPr>
            <a:r>
              <a:rPr lang="en-US" sz="2500" b="1" dirty="0" smtClean="0"/>
              <a:t>	{</a:t>
            </a:r>
          </a:p>
          <a:p>
            <a:pPr>
              <a:buNone/>
            </a:pPr>
            <a:r>
              <a:rPr lang="en-US" sz="2500" b="1" dirty="0" smtClean="0"/>
              <a:t>		if(c&gt;=‘A’ &amp;&amp; c&lt;=‘Z’)||(c&gt;=‘a’&amp;&amp;c&lt;=‘z’))</a:t>
            </a:r>
          </a:p>
          <a:p>
            <a:pPr>
              <a:buNone/>
            </a:pPr>
            <a:r>
              <a:rPr lang="en-US" sz="2500" b="1" dirty="0" smtClean="0"/>
              <a:t>		count++;</a:t>
            </a:r>
          </a:p>
          <a:p>
            <a:pPr>
              <a:buNone/>
            </a:pPr>
            <a:r>
              <a:rPr lang="en-US" sz="2500" b="1" dirty="0" smtClean="0"/>
              <a:t>	}</a:t>
            </a:r>
          </a:p>
          <a:p>
            <a:pPr>
              <a:buNone/>
            </a:pPr>
            <a:r>
              <a:rPr lang="en-US" sz="2500" b="1" dirty="0" smtClean="0"/>
              <a:t>	</a:t>
            </a:r>
            <a:r>
              <a:rPr lang="en-US" sz="2500" b="1" dirty="0" err="1" smtClean="0"/>
              <a:t>cout</a:t>
            </a:r>
            <a:r>
              <a:rPr lang="en-US" sz="2500" b="1" dirty="0" smtClean="0"/>
              <a:t>&lt;&lt;“Total number of alphabets are “&lt;&lt;count;</a:t>
            </a:r>
          </a:p>
          <a:p>
            <a:pPr>
              <a:buNone/>
            </a:pPr>
            <a:r>
              <a:rPr lang="en-US" sz="2500" b="1" dirty="0" smtClean="0"/>
              <a:t>	</a:t>
            </a:r>
            <a:r>
              <a:rPr lang="en-US" sz="2500" b="1" dirty="0" err="1" smtClean="0"/>
              <a:t>fin.close</a:t>
            </a:r>
            <a:r>
              <a:rPr lang="en-US" sz="2500" b="1" dirty="0" smtClean="0"/>
              <a:t>();</a:t>
            </a:r>
          </a:p>
          <a:p>
            <a:pPr>
              <a:buNone/>
            </a:pPr>
            <a:r>
              <a:rPr lang="en-US" sz="2500" b="1" dirty="0" smtClean="0"/>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b="1" dirty="0"/>
              <a:t>Program to copy contents of file to another file.</a:t>
            </a:r>
          </a:p>
          <a:p>
            <a:r>
              <a:rPr lang="en-US" dirty="0"/>
              <a:t>#include&lt;</a:t>
            </a:r>
            <a:r>
              <a:rPr lang="en-US" dirty="0" err="1"/>
              <a:t>fstream.h</a:t>
            </a:r>
            <a:r>
              <a:rPr lang="en-US" dirty="0"/>
              <a:t>&gt;</a:t>
            </a:r>
            <a:br>
              <a:rPr lang="en-US" dirty="0"/>
            </a:br>
            <a:r>
              <a:rPr lang="en-US" dirty="0" err="1"/>
              <a:t>int</a:t>
            </a:r>
            <a:r>
              <a:rPr lang="en-US" dirty="0"/>
              <a:t> main()</a:t>
            </a:r>
            <a:br>
              <a:rPr lang="en-US" dirty="0"/>
            </a:br>
            <a:r>
              <a:rPr lang="en-US" dirty="0"/>
              <a:t>{</a:t>
            </a:r>
            <a:br>
              <a:rPr lang="en-US" dirty="0"/>
            </a:br>
            <a:r>
              <a:rPr lang="en-US" dirty="0"/>
              <a:t>     </a:t>
            </a:r>
            <a:r>
              <a:rPr lang="en-US" dirty="0" err="1"/>
              <a:t>ifstream</a:t>
            </a:r>
            <a:r>
              <a:rPr lang="en-US" dirty="0"/>
              <a:t> fin;</a:t>
            </a:r>
            <a:br>
              <a:rPr lang="en-US" dirty="0"/>
            </a:br>
            <a:r>
              <a:rPr lang="en-US" dirty="0"/>
              <a:t>     </a:t>
            </a:r>
            <a:r>
              <a:rPr lang="en-US" dirty="0" err="1"/>
              <a:t>fin.open</a:t>
            </a:r>
            <a:r>
              <a:rPr lang="en-US" dirty="0"/>
              <a:t>("out.txt");</a:t>
            </a:r>
            <a:br>
              <a:rPr lang="en-US" dirty="0"/>
            </a:br>
            <a:r>
              <a:rPr lang="en-US" dirty="0"/>
              <a:t>     </a:t>
            </a:r>
            <a:r>
              <a:rPr lang="en-US" dirty="0" err="1"/>
              <a:t>ofstream</a:t>
            </a:r>
            <a:r>
              <a:rPr lang="en-US" dirty="0"/>
              <a:t> </a:t>
            </a:r>
            <a:r>
              <a:rPr lang="en-US" dirty="0" err="1"/>
              <a:t>fout</a:t>
            </a:r>
            <a:r>
              <a:rPr lang="en-US" dirty="0"/>
              <a:t>;</a:t>
            </a:r>
            <a:br>
              <a:rPr lang="en-US" dirty="0"/>
            </a:br>
            <a:r>
              <a:rPr lang="en-US" dirty="0"/>
              <a:t>     </a:t>
            </a:r>
            <a:r>
              <a:rPr lang="en-US" dirty="0" err="1"/>
              <a:t>fout.open</a:t>
            </a:r>
            <a:r>
              <a:rPr lang="en-US" dirty="0"/>
              <a:t>("sample.txt");</a:t>
            </a:r>
            <a:br>
              <a:rPr lang="en-US" dirty="0"/>
            </a:br>
            <a:r>
              <a:rPr lang="en-US" dirty="0"/>
              <a:t>     char </a:t>
            </a:r>
            <a:r>
              <a:rPr lang="en-US" dirty="0" err="1"/>
              <a:t>ch</a:t>
            </a:r>
            <a:r>
              <a:rPr lang="en-US" dirty="0"/>
              <a:t>;</a:t>
            </a:r>
            <a:br>
              <a:rPr lang="en-US" dirty="0"/>
            </a:br>
            <a:r>
              <a:rPr lang="en-US" dirty="0"/>
              <a:t>     while(!fin.eof())</a:t>
            </a:r>
            <a:br>
              <a:rPr lang="en-US" dirty="0"/>
            </a:br>
            <a:r>
              <a:rPr lang="en-US" dirty="0"/>
              <a:t>     {</a:t>
            </a:r>
            <a:br>
              <a:rPr lang="en-US" dirty="0"/>
            </a:br>
            <a:r>
              <a:rPr lang="en-US" dirty="0"/>
              <a:t>          </a:t>
            </a:r>
            <a:r>
              <a:rPr lang="en-US" dirty="0" err="1"/>
              <a:t>fin.get</a:t>
            </a:r>
            <a:r>
              <a:rPr lang="en-US" dirty="0"/>
              <a:t>(</a:t>
            </a:r>
            <a:r>
              <a:rPr lang="en-US" dirty="0" err="1"/>
              <a:t>ch</a:t>
            </a:r>
            <a:r>
              <a:rPr lang="en-US" dirty="0"/>
              <a:t>);</a:t>
            </a:r>
            <a:br>
              <a:rPr lang="en-US" dirty="0"/>
            </a:br>
            <a:r>
              <a:rPr lang="en-US" dirty="0"/>
              <a:t>          </a:t>
            </a:r>
            <a:r>
              <a:rPr lang="en-US" dirty="0" err="1"/>
              <a:t>fout</a:t>
            </a:r>
            <a:r>
              <a:rPr lang="en-US" dirty="0"/>
              <a:t>&lt;&lt;</a:t>
            </a:r>
            <a:r>
              <a:rPr lang="en-US" dirty="0" err="1"/>
              <a:t>ch</a:t>
            </a:r>
            <a:r>
              <a:rPr lang="en-US" dirty="0"/>
              <a:t>;</a:t>
            </a:r>
            <a:br>
              <a:rPr lang="en-US" dirty="0"/>
            </a:br>
            <a:r>
              <a:rPr lang="en-US" dirty="0"/>
              <a:t>     }</a:t>
            </a:r>
            <a:br>
              <a:rPr lang="en-US" dirty="0"/>
            </a:br>
            <a:r>
              <a:rPr lang="en-US" dirty="0"/>
              <a:t>     </a:t>
            </a:r>
            <a:r>
              <a:rPr lang="en-US" dirty="0" err="1"/>
              <a:t>fin.close</a:t>
            </a:r>
            <a:r>
              <a:rPr lang="en-US" dirty="0"/>
              <a:t>();</a:t>
            </a:r>
            <a:br>
              <a:rPr lang="en-US" dirty="0"/>
            </a:br>
            <a:r>
              <a:rPr lang="en-US" dirty="0"/>
              <a:t>     return 0;</a:t>
            </a:r>
            <a:br>
              <a:rPr lang="en-US" dirty="0"/>
            </a:br>
            <a:r>
              <a:rPr lang="en-US" dirty="0"/>
              <a:t>}</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sz="2000" dirty="0" smtClean="0"/>
              <a:t>class </a:t>
            </a:r>
            <a:r>
              <a:rPr lang="en-US" sz="2000" dirty="0" err="1" smtClean="0"/>
              <a:t>phonelist</a:t>
            </a:r>
            <a:endParaRPr lang="en-US" sz="2000" dirty="0" smtClean="0"/>
          </a:p>
          <a:p>
            <a:pPr>
              <a:buNone/>
            </a:pPr>
            <a:r>
              <a:rPr lang="en-US" sz="2000" dirty="0" smtClean="0"/>
              <a:t>{</a:t>
            </a:r>
          </a:p>
          <a:p>
            <a:pPr>
              <a:buNone/>
            </a:pPr>
            <a:r>
              <a:rPr lang="en-US" sz="2000" dirty="0" smtClean="0"/>
              <a:t>	char name[20];</a:t>
            </a:r>
          </a:p>
          <a:p>
            <a:pPr>
              <a:buNone/>
            </a:pPr>
            <a:r>
              <a:rPr lang="en-US" sz="2000" dirty="0" smtClean="0"/>
              <a:t>	char </a:t>
            </a:r>
            <a:r>
              <a:rPr lang="en-US" sz="2000" dirty="0" err="1" smtClean="0"/>
              <a:t>adress</a:t>
            </a:r>
            <a:r>
              <a:rPr lang="en-US" sz="2000" dirty="0" smtClean="0"/>
              <a:t>[30];</a:t>
            </a:r>
          </a:p>
          <a:p>
            <a:pPr>
              <a:buNone/>
            </a:pPr>
            <a:r>
              <a:rPr lang="en-US" sz="2000" dirty="0" smtClean="0"/>
              <a:t>	char </a:t>
            </a:r>
            <a:r>
              <a:rPr lang="en-US" sz="2000" dirty="0" err="1" smtClean="0"/>
              <a:t>areacode</a:t>
            </a:r>
            <a:r>
              <a:rPr lang="en-US" sz="2000" dirty="0" smtClean="0"/>
              <a:t>[5];</a:t>
            </a:r>
          </a:p>
          <a:p>
            <a:pPr>
              <a:buNone/>
            </a:pPr>
            <a:r>
              <a:rPr lang="en-US" sz="2000" dirty="0" smtClean="0"/>
              <a:t>	char </a:t>
            </a:r>
            <a:r>
              <a:rPr lang="en-US" sz="2000" dirty="0" err="1" smtClean="0"/>
              <a:t>phoneno</a:t>
            </a:r>
            <a:r>
              <a:rPr lang="en-US" sz="2000" dirty="0" smtClean="0"/>
              <a:t>[15];</a:t>
            </a:r>
          </a:p>
          <a:p>
            <a:pPr>
              <a:buNone/>
            </a:pPr>
            <a:r>
              <a:rPr lang="en-US" sz="2000" dirty="0" smtClean="0"/>
              <a:t>	Public:</a:t>
            </a:r>
          </a:p>
          <a:p>
            <a:pPr>
              <a:buNone/>
            </a:pPr>
            <a:r>
              <a:rPr lang="en-US" sz="2000" dirty="0" smtClean="0"/>
              <a:t>	Void register();</a:t>
            </a:r>
          </a:p>
          <a:p>
            <a:pPr>
              <a:buNone/>
            </a:pPr>
            <a:r>
              <a:rPr lang="en-US" sz="2000" dirty="0" smtClean="0"/>
              <a:t>	Void show();</a:t>
            </a:r>
          </a:p>
          <a:p>
            <a:pPr>
              <a:buNone/>
            </a:pPr>
            <a:r>
              <a:rPr lang="en-US" sz="2000" dirty="0" smtClean="0"/>
              <a:t>	</a:t>
            </a:r>
            <a:r>
              <a:rPr lang="en-US" sz="2000" dirty="0" err="1" smtClean="0"/>
              <a:t>Int</a:t>
            </a:r>
            <a:r>
              <a:rPr lang="en-US" sz="2000" dirty="0" smtClean="0"/>
              <a:t> </a:t>
            </a:r>
            <a:r>
              <a:rPr lang="en-US" sz="2000" dirty="0" err="1" smtClean="0"/>
              <a:t>checkcode</a:t>
            </a:r>
            <a:r>
              <a:rPr lang="en-US" sz="2000" dirty="0" smtClean="0"/>
              <a:t>(char ac[])</a:t>
            </a:r>
          </a:p>
          <a:p>
            <a:pPr>
              <a:buNone/>
            </a:pPr>
            <a:r>
              <a:rPr lang="en-US" sz="2000" dirty="0" smtClean="0"/>
              <a:t>	{</a:t>
            </a:r>
          </a:p>
          <a:p>
            <a:pPr>
              <a:buNone/>
            </a:pPr>
            <a:r>
              <a:rPr lang="en-US" sz="2000" dirty="0" smtClean="0"/>
              <a:t>	return </a:t>
            </a:r>
            <a:r>
              <a:rPr lang="en-US" sz="2000" dirty="0" err="1" smtClean="0"/>
              <a:t>strcmp</a:t>
            </a:r>
            <a:r>
              <a:rPr lang="en-US" sz="2000" dirty="0" smtClean="0"/>
              <a:t>(</a:t>
            </a:r>
            <a:r>
              <a:rPr lang="en-US" sz="2000" dirty="0" err="1" smtClean="0"/>
              <a:t>areacode,ac</a:t>
            </a:r>
            <a:r>
              <a:rPr lang="en-US" sz="2000" dirty="0" smtClean="0"/>
              <a:t>)</a:t>
            </a:r>
          </a:p>
          <a:p>
            <a:pPr>
              <a:buNone/>
            </a:pPr>
            <a:r>
              <a:rPr lang="en-US" sz="2000" dirty="0" smtClean="0"/>
              <a:t>	}</a:t>
            </a:r>
          </a:p>
          <a:p>
            <a:pPr>
              <a:buNone/>
            </a:pPr>
            <a:r>
              <a:rPr lang="en-US" sz="2000" dirty="0" smtClean="0"/>
              <a:t>}</a:t>
            </a:r>
          </a:p>
          <a:p>
            <a:pPr>
              <a:buNone/>
            </a:pPr>
            <a:r>
              <a:rPr lang="en-US" sz="2000" b="1" dirty="0" smtClean="0"/>
              <a:t>    </a:t>
            </a:r>
            <a:r>
              <a:rPr lang="en-US" sz="2000" b="1" dirty="0" smtClean="0">
                <a:solidFill>
                  <a:srgbClr val="FF0000"/>
                </a:solidFill>
              </a:rPr>
              <a:t>Write a function transfer in </a:t>
            </a:r>
            <a:r>
              <a:rPr lang="en-US" sz="2000" b="1" dirty="0" err="1" smtClean="0">
                <a:solidFill>
                  <a:srgbClr val="FF0000"/>
                </a:solidFill>
              </a:rPr>
              <a:t>c++</a:t>
            </a:r>
            <a:r>
              <a:rPr lang="en-US" sz="2000" b="1" dirty="0" smtClean="0">
                <a:solidFill>
                  <a:srgbClr val="FF0000"/>
                </a:solidFill>
              </a:rPr>
              <a:t> that would copy all those records which are having </a:t>
            </a:r>
            <a:r>
              <a:rPr lang="en-US" sz="2000" b="1" dirty="0" err="1" smtClean="0">
                <a:solidFill>
                  <a:srgbClr val="FF0000"/>
                </a:solidFill>
              </a:rPr>
              <a:t>areacode</a:t>
            </a:r>
            <a:r>
              <a:rPr lang="en-US" sz="2000" b="1" dirty="0" smtClean="0">
                <a:solidFill>
                  <a:srgbClr val="FF0000"/>
                </a:solidFill>
              </a:rPr>
              <a:t> as DEL from phone.dat to phonebook.dat</a:t>
            </a:r>
          </a:p>
          <a:p>
            <a:pPr>
              <a:buNone/>
            </a:pPr>
            <a:endParaRPr 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Soloution</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pPr>
              <a:buNone/>
            </a:pPr>
            <a:r>
              <a:rPr lang="en-US" sz="1800" dirty="0" smtClean="0"/>
              <a:t>void transfer()</a:t>
            </a:r>
          </a:p>
          <a:p>
            <a:pPr>
              <a:buNone/>
            </a:pPr>
            <a:r>
              <a:rPr lang="en-US" sz="1800" dirty="0" smtClean="0"/>
              <a:t>{</a:t>
            </a:r>
          </a:p>
          <a:p>
            <a:pPr>
              <a:buNone/>
            </a:pPr>
            <a:r>
              <a:rPr lang="en-US" sz="1800" dirty="0" smtClean="0"/>
              <a:t>	</a:t>
            </a:r>
            <a:r>
              <a:rPr lang="en-US" sz="1800" dirty="0" err="1" smtClean="0"/>
              <a:t>ifstream</a:t>
            </a:r>
            <a:r>
              <a:rPr lang="en-US" sz="1800" dirty="0" smtClean="0"/>
              <a:t> fin(“</a:t>
            </a:r>
            <a:r>
              <a:rPr lang="en-US" sz="1800" dirty="0" err="1" smtClean="0"/>
              <a:t>phone.dat”,ios</a:t>
            </a:r>
            <a:r>
              <a:rPr lang="en-US" sz="1800" dirty="0" smtClean="0"/>
              <a:t>::</a:t>
            </a:r>
            <a:r>
              <a:rPr lang="en-US" sz="1800" dirty="0" err="1" smtClean="0"/>
              <a:t>binary|ios</a:t>
            </a:r>
            <a:r>
              <a:rPr lang="en-US" sz="1800" dirty="0" smtClean="0"/>
              <a:t>::in);</a:t>
            </a:r>
          </a:p>
          <a:p>
            <a:pPr>
              <a:buNone/>
            </a:pPr>
            <a:r>
              <a:rPr lang="en-US" sz="1800" dirty="0" smtClean="0"/>
              <a:t>	</a:t>
            </a:r>
            <a:r>
              <a:rPr lang="en-US" sz="1800" dirty="0" err="1" smtClean="0"/>
              <a:t>ofstream</a:t>
            </a:r>
            <a:r>
              <a:rPr lang="en-US" sz="1800" dirty="0" smtClean="0"/>
              <a:t> </a:t>
            </a:r>
            <a:r>
              <a:rPr lang="en-US" sz="1800" dirty="0" err="1" smtClean="0"/>
              <a:t>fout</a:t>
            </a:r>
            <a:r>
              <a:rPr lang="en-US" sz="1800" dirty="0" smtClean="0"/>
              <a:t>(“</a:t>
            </a:r>
            <a:r>
              <a:rPr lang="en-US" sz="1800" dirty="0" err="1" smtClean="0"/>
              <a:t>phonebook.dat”,ios</a:t>
            </a:r>
            <a:r>
              <a:rPr lang="en-US" sz="1800" dirty="0" smtClean="0"/>
              <a:t>::</a:t>
            </a:r>
            <a:r>
              <a:rPr lang="en-US" sz="1800" dirty="0" err="1" smtClean="0"/>
              <a:t>out|ios</a:t>
            </a:r>
            <a:r>
              <a:rPr lang="en-US" sz="1800" dirty="0" smtClean="0"/>
              <a:t>::binary);</a:t>
            </a:r>
          </a:p>
          <a:p>
            <a:pPr>
              <a:buNone/>
            </a:pPr>
            <a:r>
              <a:rPr lang="en-US" sz="1800" dirty="0"/>
              <a:t>	</a:t>
            </a:r>
            <a:r>
              <a:rPr lang="en-US" sz="1800" dirty="0" err="1" smtClean="0"/>
              <a:t>phonelist</a:t>
            </a:r>
            <a:r>
              <a:rPr lang="en-US" sz="1800" dirty="0" smtClean="0"/>
              <a:t> p;</a:t>
            </a:r>
          </a:p>
          <a:p>
            <a:pPr>
              <a:buNone/>
            </a:pPr>
            <a:r>
              <a:rPr lang="en-US" sz="1800" dirty="0"/>
              <a:t>	</a:t>
            </a:r>
            <a:r>
              <a:rPr lang="en-US" sz="1800" dirty="0" smtClean="0"/>
              <a:t>while(fin)</a:t>
            </a:r>
          </a:p>
          <a:p>
            <a:pPr>
              <a:buNone/>
            </a:pPr>
            <a:r>
              <a:rPr lang="en-US" sz="1800" dirty="0"/>
              <a:t>	</a:t>
            </a:r>
            <a:r>
              <a:rPr lang="en-US" sz="1800" dirty="0" smtClean="0"/>
              <a:t>{</a:t>
            </a:r>
          </a:p>
          <a:p>
            <a:pPr>
              <a:buNone/>
            </a:pPr>
            <a:r>
              <a:rPr lang="en-US" sz="1800" dirty="0"/>
              <a:t>	</a:t>
            </a:r>
            <a:r>
              <a:rPr lang="en-US" sz="1800" dirty="0" smtClean="0"/>
              <a:t>	</a:t>
            </a:r>
            <a:r>
              <a:rPr lang="en-US" sz="1800" dirty="0" err="1" smtClean="0"/>
              <a:t>fin.read</a:t>
            </a:r>
            <a:r>
              <a:rPr lang="en-US" sz="1800" dirty="0" smtClean="0"/>
              <a:t>((char *)&amp;</a:t>
            </a:r>
            <a:r>
              <a:rPr lang="en-US" sz="1800" dirty="0" err="1" smtClean="0"/>
              <a:t>p,sizeof</a:t>
            </a:r>
            <a:r>
              <a:rPr lang="en-US" sz="1800" dirty="0" smtClean="0"/>
              <a:t>(p));</a:t>
            </a:r>
          </a:p>
          <a:p>
            <a:pPr>
              <a:buNone/>
            </a:pPr>
            <a:r>
              <a:rPr lang="en-US" sz="1800" dirty="0"/>
              <a:t>	</a:t>
            </a:r>
            <a:r>
              <a:rPr lang="en-US" sz="1800" dirty="0" smtClean="0"/>
              <a:t>	if(</a:t>
            </a:r>
            <a:r>
              <a:rPr lang="en-US" sz="1800" dirty="0" err="1" smtClean="0"/>
              <a:t>p.checkcode</a:t>
            </a:r>
            <a:r>
              <a:rPr lang="en-US" sz="1800" dirty="0" smtClean="0"/>
              <a:t>(“DEL”)==0);</a:t>
            </a:r>
          </a:p>
          <a:p>
            <a:pPr>
              <a:buNone/>
            </a:pPr>
            <a:r>
              <a:rPr lang="en-US" sz="1800" dirty="0" smtClean="0"/>
              <a:t>		</a:t>
            </a:r>
            <a:r>
              <a:rPr lang="en-US" sz="1800" dirty="0" err="1" smtClean="0"/>
              <a:t>fout.write</a:t>
            </a:r>
            <a:r>
              <a:rPr lang="en-US" sz="1800" dirty="0" smtClean="0"/>
              <a:t> ((char *)&amp;</a:t>
            </a:r>
            <a:r>
              <a:rPr lang="en-US" sz="1800" dirty="0" err="1" smtClean="0"/>
              <a:t>p,sizeof</a:t>
            </a:r>
            <a:r>
              <a:rPr lang="en-US" sz="1800" dirty="0" smtClean="0"/>
              <a:t>(p));</a:t>
            </a:r>
          </a:p>
          <a:p>
            <a:pPr>
              <a:buNone/>
            </a:pPr>
            <a:r>
              <a:rPr lang="en-US" sz="1800" dirty="0"/>
              <a:t>	</a:t>
            </a:r>
            <a:r>
              <a:rPr lang="en-US" sz="1800" dirty="0" smtClean="0"/>
              <a:t>}</a:t>
            </a:r>
          </a:p>
          <a:p>
            <a:pPr>
              <a:buNone/>
            </a:pPr>
            <a:r>
              <a:rPr lang="en-US" sz="1800" dirty="0" smtClean="0"/>
              <a:t>	</a:t>
            </a:r>
            <a:r>
              <a:rPr lang="en-US" sz="1800" dirty="0" err="1" smtClean="0"/>
              <a:t>fin.close</a:t>
            </a:r>
            <a:r>
              <a:rPr lang="en-US" sz="1800" dirty="0" smtClean="0"/>
              <a:t>();</a:t>
            </a:r>
          </a:p>
          <a:p>
            <a:pPr>
              <a:buNone/>
            </a:pPr>
            <a:r>
              <a:rPr lang="en-US" sz="1800" dirty="0" smtClean="0"/>
              <a:t>	</a:t>
            </a:r>
            <a:r>
              <a:rPr lang="en-US" sz="1800" dirty="0" err="1" smtClean="0"/>
              <a:t>fout.close</a:t>
            </a:r>
            <a:r>
              <a:rPr lang="en-US" sz="1800" dirty="0" smtClean="0"/>
              <a:t>();</a:t>
            </a:r>
            <a:br>
              <a:rPr lang="en-US" sz="1800" dirty="0" smtClean="0"/>
            </a:br>
            <a:endParaRPr lang="en-US" sz="1800" dirty="0" smtClean="0"/>
          </a:p>
          <a:p>
            <a:pPr>
              <a:buNone/>
            </a:pPr>
            <a:endParaRPr lang="en-US" sz="1800" dirty="0" smtClean="0"/>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r>
              <a:rPr lang="en-US" sz="2000" i="1" dirty="0" smtClean="0">
                <a:solidFill>
                  <a:srgbClr val="FF0000"/>
                </a:solidFill>
              </a:rPr>
              <a:t>Write a function in C++ to search for a book from the binary file “Book.dat” and display its details if </a:t>
            </a:r>
            <a:r>
              <a:rPr lang="en-US" sz="2000" i="1" dirty="0" err="1" smtClean="0">
                <a:solidFill>
                  <a:srgbClr val="FF0000"/>
                </a:solidFill>
              </a:rPr>
              <a:t>found.In</a:t>
            </a:r>
            <a:r>
              <a:rPr lang="en-US" sz="2000" i="1" dirty="0" smtClean="0">
                <a:solidFill>
                  <a:srgbClr val="FF0000"/>
                </a:solidFill>
              </a:rPr>
              <a:t> case the book is not found then the function should display appropriate </a:t>
            </a:r>
            <a:r>
              <a:rPr lang="en-US" sz="2000" i="1" dirty="0" err="1" smtClean="0">
                <a:solidFill>
                  <a:srgbClr val="FF0000"/>
                </a:solidFill>
              </a:rPr>
              <a:t>message.Assume</a:t>
            </a:r>
            <a:r>
              <a:rPr lang="en-US" sz="2000" i="1" dirty="0" smtClean="0">
                <a:solidFill>
                  <a:srgbClr val="FF0000"/>
                </a:solidFill>
              </a:rPr>
              <a:t> that the binary file “Book.dat” contains objects of the following class types</a:t>
            </a:r>
            <a:r>
              <a:rPr lang="en-US" sz="2000" dirty="0" smtClean="0">
                <a:solidFill>
                  <a:srgbClr val="FF0000"/>
                </a:solidFill>
              </a:rPr>
              <a:t>.</a:t>
            </a:r>
          </a:p>
          <a:p>
            <a:endParaRPr lang="en-US" sz="1800" dirty="0"/>
          </a:p>
          <a:p>
            <a:pPr>
              <a:buNone/>
            </a:pPr>
            <a:r>
              <a:rPr lang="en-US" sz="2400" dirty="0" smtClean="0"/>
              <a:t>Class book</a:t>
            </a:r>
          </a:p>
          <a:p>
            <a:pPr>
              <a:buNone/>
            </a:pPr>
            <a:r>
              <a:rPr lang="en-US" sz="2400" dirty="0" smtClean="0"/>
              <a:t>{</a:t>
            </a:r>
          </a:p>
          <a:p>
            <a:pPr lvl="1">
              <a:buNone/>
            </a:pPr>
            <a:r>
              <a:rPr lang="en-US" sz="2400" dirty="0" err="1" smtClean="0"/>
              <a:t>Int</a:t>
            </a:r>
            <a:r>
              <a:rPr lang="en-US" sz="2400" dirty="0" smtClean="0"/>
              <a:t> </a:t>
            </a:r>
            <a:r>
              <a:rPr lang="en-US" sz="2400" dirty="0" err="1" smtClean="0"/>
              <a:t>bno</a:t>
            </a:r>
            <a:r>
              <a:rPr lang="en-US" sz="2400" dirty="0" smtClean="0"/>
              <a:t>;</a:t>
            </a:r>
          </a:p>
          <a:p>
            <a:pPr lvl="1">
              <a:buNone/>
            </a:pPr>
            <a:r>
              <a:rPr lang="en-US" sz="2400" dirty="0" smtClean="0"/>
              <a:t>Char </a:t>
            </a:r>
            <a:r>
              <a:rPr lang="en-US" sz="2400" dirty="0" err="1" smtClean="0"/>
              <a:t>bname</a:t>
            </a:r>
            <a:r>
              <a:rPr lang="en-US" sz="2400" dirty="0" smtClean="0"/>
              <a:t>[20];</a:t>
            </a:r>
          </a:p>
          <a:p>
            <a:pPr lvl="1">
              <a:buNone/>
            </a:pPr>
            <a:r>
              <a:rPr lang="en-US" sz="2400" dirty="0" smtClean="0"/>
              <a:t>Public:</a:t>
            </a:r>
          </a:p>
          <a:p>
            <a:pPr lvl="1">
              <a:buNone/>
            </a:pPr>
            <a:r>
              <a:rPr lang="en-US" sz="2400" dirty="0" err="1" smtClean="0"/>
              <a:t>Int</a:t>
            </a:r>
            <a:r>
              <a:rPr lang="en-US" sz="2400" dirty="0" smtClean="0"/>
              <a:t> </a:t>
            </a:r>
            <a:r>
              <a:rPr lang="en-US" sz="2400" dirty="0" err="1" smtClean="0"/>
              <a:t>getbkno</a:t>
            </a:r>
            <a:r>
              <a:rPr lang="en-US" sz="2400" dirty="0" smtClean="0"/>
              <a:t>(){return </a:t>
            </a:r>
            <a:r>
              <a:rPr lang="en-US" sz="2400" dirty="0" err="1" smtClean="0"/>
              <a:t>bno</a:t>
            </a:r>
            <a:r>
              <a:rPr lang="en-US" sz="2400" dirty="0" smtClean="0"/>
              <a:t>;}</a:t>
            </a:r>
          </a:p>
          <a:p>
            <a:pPr lvl="1">
              <a:buNone/>
            </a:pPr>
            <a:r>
              <a:rPr lang="en-US" sz="2400" dirty="0" smtClean="0"/>
              <a:t>Void input{</a:t>
            </a:r>
            <a:r>
              <a:rPr lang="en-US" sz="2400" dirty="0" err="1" smtClean="0"/>
              <a:t>cin</a:t>
            </a:r>
            <a:r>
              <a:rPr lang="en-US" sz="2400" dirty="0" smtClean="0"/>
              <a:t>&gt;&gt;</a:t>
            </a:r>
            <a:r>
              <a:rPr lang="en-US" sz="2400" dirty="0" err="1" smtClean="0"/>
              <a:t>bno;gets</a:t>
            </a:r>
            <a:r>
              <a:rPr lang="en-US" sz="2400" dirty="0" smtClean="0"/>
              <a:t>(</a:t>
            </a:r>
            <a:r>
              <a:rPr lang="en-US" sz="2400" dirty="0" err="1" smtClean="0"/>
              <a:t>bname</a:t>
            </a:r>
            <a:r>
              <a:rPr lang="en-US" sz="2400" dirty="0" smtClean="0"/>
              <a:t>);}</a:t>
            </a:r>
          </a:p>
          <a:p>
            <a:pPr lvl="1">
              <a:buNone/>
            </a:pPr>
            <a:r>
              <a:rPr lang="en-US" sz="2400" dirty="0" smtClean="0"/>
              <a:t>Void output{</a:t>
            </a:r>
            <a:r>
              <a:rPr lang="en-US" sz="2400" dirty="0" err="1" smtClean="0"/>
              <a:t>cout</a:t>
            </a:r>
            <a:r>
              <a:rPr lang="en-US" sz="2400" dirty="0" smtClean="0"/>
              <a:t>&lt;&lt;</a:t>
            </a:r>
            <a:r>
              <a:rPr lang="en-US" sz="2400" dirty="0" err="1" smtClean="0"/>
              <a:t>bno</a:t>
            </a:r>
            <a:r>
              <a:rPr lang="en-US" sz="2400" dirty="0" smtClean="0"/>
              <a:t>&lt;&lt;</a:t>
            </a:r>
            <a:r>
              <a:rPr lang="en-US" sz="2400" dirty="0" err="1" smtClean="0"/>
              <a:t>bname</a:t>
            </a:r>
            <a:r>
              <a:rPr lang="en-US" sz="2400" dirty="0" smtClean="0"/>
              <a:t>&lt;&lt;</a:t>
            </a:r>
            <a:r>
              <a:rPr lang="en-US" sz="2400" dirty="0" err="1" smtClean="0"/>
              <a:t>endl</a:t>
            </a:r>
            <a:r>
              <a:rPr lang="en-US" sz="2400" dirty="0" smtClean="0"/>
              <a:t>;}</a:t>
            </a:r>
          </a:p>
          <a:p>
            <a:pPr>
              <a:buNone/>
            </a:pPr>
            <a:r>
              <a:rPr lang="en-US" sz="2400"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64246311"/>
              </p:ext>
            </p:extLst>
          </p:nvPr>
        </p:nvGraphicFramePr>
        <p:xfrm>
          <a:off x="1600200" y="152400"/>
          <a:ext cx="6096000" cy="6629397"/>
        </p:xfrm>
        <a:graphic>
          <a:graphicData uri="http://schemas.openxmlformats.org/drawingml/2006/table">
            <a:tbl>
              <a:tblPr firstRow="1" bandRow="1">
                <a:tableStyleId>{5C22544A-7EE6-4342-B048-85BDC9FD1C3A}</a:tableStyleId>
              </a:tblPr>
              <a:tblGrid>
                <a:gridCol w="1252603"/>
                <a:gridCol w="1586630"/>
                <a:gridCol w="3256767"/>
              </a:tblGrid>
              <a:tr h="453241">
                <a:tc>
                  <a:txBody>
                    <a:bodyPr/>
                    <a:lstStyle/>
                    <a:p>
                      <a:r>
                        <a:rPr lang="en-IN" dirty="0" smtClean="0"/>
                        <a:t>Input</a:t>
                      </a:r>
                      <a:endParaRPr lang="en-IN" dirty="0"/>
                    </a:p>
                  </a:txBody>
                  <a:tcPr/>
                </a:tc>
                <a:tc>
                  <a:txBody>
                    <a:bodyPr/>
                    <a:lstStyle/>
                    <a:p>
                      <a:r>
                        <a:rPr lang="en-IN" dirty="0" smtClean="0"/>
                        <a:t>Stack status</a:t>
                      </a:r>
                      <a:endParaRPr lang="en-IN" dirty="0"/>
                    </a:p>
                  </a:txBody>
                  <a:tcPr/>
                </a:tc>
                <a:tc>
                  <a:txBody>
                    <a:bodyPr/>
                    <a:lstStyle/>
                    <a:p>
                      <a:r>
                        <a:rPr lang="en-IN" dirty="0" smtClean="0"/>
                        <a:t>Output</a:t>
                      </a:r>
                      <a:endParaRPr lang="en-IN" dirty="0"/>
                    </a:p>
                  </a:txBody>
                  <a:tcPr/>
                </a:tc>
              </a:tr>
              <a:tr h="441154">
                <a:tc>
                  <a:txBody>
                    <a:bodyPr/>
                    <a:lstStyle/>
                    <a:p>
                      <a:r>
                        <a:rPr lang="en-IN" dirty="0" smtClean="0"/>
                        <a:t>A</a:t>
                      </a:r>
                      <a:endParaRPr lang="en-IN" dirty="0"/>
                    </a:p>
                  </a:txBody>
                  <a:tcPr/>
                </a:tc>
                <a:tc>
                  <a:txBody>
                    <a:bodyPr/>
                    <a:lstStyle/>
                    <a:p>
                      <a:r>
                        <a:rPr lang="en-IN" dirty="0" smtClean="0"/>
                        <a:t>Empty</a:t>
                      </a:r>
                      <a:endParaRPr lang="en-IN" dirty="0"/>
                    </a:p>
                  </a:txBody>
                  <a:tcPr/>
                </a:tc>
                <a:tc>
                  <a:txBody>
                    <a:bodyPr/>
                    <a:lstStyle/>
                    <a:p>
                      <a:r>
                        <a:rPr lang="en-IN" dirty="0" smtClean="0"/>
                        <a:t>A</a:t>
                      </a:r>
                      <a:endParaRPr lang="en-IN" dirty="0"/>
                    </a:p>
                  </a:txBody>
                  <a:tcPr/>
                </a:tc>
              </a:tr>
              <a:tr h="441154">
                <a:tc>
                  <a:txBody>
                    <a:bodyPr/>
                    <a:lstStyle/>
                    <a:p>
                      <a:r>
                        <a:rPr lang="en-IN" dirty="0" smtClean="0"/>
                        <a:t>- </a:t>
                      </a:r>
                      <a:endParaRPr lang="en-IN" dirty="0"/>
                    </a:p>
                  </a:txBody>
                  <a:tcPr/>
                </a:tc>
                <a:tc>
                  <a:txBody>
                    <a:bodyPr/>
                    <a:lstStyle/>
                    <a:p>
                      <a:r>
                        <a:rPr lang="en-IN" dirty="0" smtClean="0"/>
                        <a:t>-</a:t>
                      </a:r>
                      <a:endParaRPr lang="en-IN" dirty="0"/>
                    </a:p>
                  </a:txBody>
                  <a:tcPr/>
                </a:tc>
                <a:tc>
                  <a:txBody>
                    <a:bodyPr/>
                    <a:lstStyle/>
                    <a:p>
                      <a:r>
                        <a:rPr lang="en-IN" dirty="0" smtClean="0"/>
                        <a:t>A</a:t>
                      </a:r>
                      <a:endParaRPr lang="en-IN" dirty="0"/>
                    </a:p>
                  </a:txBody>
                  <a:tcPr/>
                </a:tc>
              </a:tr>
              <a:tr h="441154">
                <a:tc>
                  <a:txBody>
                    <a:bodyPr/>
                    <a:lstStyle/>
                    <a:p>
                      <a:r>
                        <a:rPr lang="en-IN" dirty="0" smtClean="0"/>
                        <a:t>B</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r>
              <a:tr h="441154">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r>
              <a:tr h="441154">
                <a:tc>
                  <a:txBody>
                    <a:bodyPr/>
                    <a:lstStyle/>
                    <a:p>
                      <a:r>
                        <a:rPr lang="en-IN" dirty="0" smtClean="0"/>
                        <a:t>C</a:t>
                      </a:r>
                      <a:endParaRPr lang="en-IN" dirty="0"/>
                    </a:p>
                  </a:txBody>
                  <a:tcPr/>
                </a:tc>
                <a:tc>
                  <a:txBody>
                    <a:bodyPr/>
                    <a:lstStyle/>
                    <a:p>
                      <a:r>
                        <a:rPr lang="en-IN" dirty="0" smtClean="0"/>
                        <a:t>+</a:t>
                      </a:r>
                      <a:endParaRPr lang="en-IN" dirty="0"/>
                    </a:p>
                  </a:txBody>
                  <a:tcPr/>
                </a:tc>
                <a:tc>
                  <a:txBody>
                    <a:bodyPr/>
                    <a:lstStyle/>
                    <a:p>
                      <a:r>
                        <a:rPr lang="en-IN" dirty="0" smtClean="0"/>
                        <a:t>AB-C</a:t>
                      </a:r>
                      <a:endParaRPr lang="en-IN" dirty="0"/>
                    </a:p>
                  </a:txBody>
                  <a:tcPr/>
                </a:tc>
              </a:tr>
              <a:tr h="441154">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AB-C</a:t>
                      </a:r>
                      <a:endParaRPr lang="en-IN" dirty="0"/>
                    </a:p>
                  </a:txBody>
                  <a:tcPr/>
                </a:tc>
              </a:tr>
              <a:tr h="441154">
                <a:tc>
                  <a:txBody>
                    <a:bodyPr/>
                    <a:lstStyle/>
                    <a:p>
                      <a:r>
                        <a:rPr lang="en-IN" dirty="0" smtClean="0"/>
                        <a:t>D</a:t>
                      </a:r>
                      <a:endParaRPr lang="en-IN" dirty="0"/>
                    </a:p>
                  </a:txBody>
                  <a:tcPr/>
                </a:tc>
                <a:tc>
                  <a:txBody>
                    <a:bodyPr/>
                    <a:lstStyle/>
                    <a:p>
                      <a:r>
                        <a:rPr lang="en-IN" dirty="0" smtClean="0"/>
                        <a:t>+*</a:t>
                      </a:r>
                      <a:endParaRPr lang="en-IN" dirty="0"/>
                    </a:p>
                  </a:txBody>
                  <a:tcPr/>
                </a:tc>
                <a:tc>
                  <a:txBody>
                    <a:bodyPr/>
                    <a:lstStyle/>
                    <a:p>
                      <a:r>
                        <a:rPr lang="en-IN" dirty="0" smtClean="0"/>
                        <a:t>AB-CD</a:t>
                      </a:r>
                      <a:endParaRPr lang="en-IN" dirty="0"/>
                    </a:p>
                  </a:txBody>
                  <a:tcPr/>
                </a:tc>
              </a:tr>
              <a:tr h="441154">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AB-CD*</a:t>
                      </a:r>
                      <a:endParaRPr lang="en-IN" dirty="0"/>
                    </a:p>
                  </a:txBody>
                  <a:tcPr/>
                </a:tc>
              </a:tr>
              <a:tr h="441154">
                <a:tc>
                  <a:txBody>
                    <a:bodyPr/>
                    <a:lstStyle/>
                    <a:p>
                      <a:r>
                        <a:rPr lang="en-IN" dirty="0" smtClean="0"/>
                        <a:t>E</a:t>
                      </a:r>
                      <a:endParaRPr lang="en-IN" dirty="0"/>
                    </a:p>
                  </a:txBody>
                  <a:tcPr/>
                </a:tc>
                <a:tc>
                  <a:txBody>
                    <a:bodyPr/>
                    <a:lstStyle/>
                    <a:p>
                      <a:r>
                        <a:rPr lang="en-IN" dirty="0" smtClean="0"/>
                        <a:t>+%</a:t>
                      </a:r>
                      <a:endParaRPr lang="en-IN" dirty="0"/>
                    </a:p>
                  </a:txBody>
                  <a:tcPr/>
                </a:tc>
                <a:tc>
                  <a:txBody>
                    <a:bodyPr/>
                    <a:lstStyle/>
                    <a:p>
                      <a:r>
                        <a:rPr lang="en-IN" dirty="0" smtClean="0"/>
                        <a:t>AB-CD*E</a:t>
                      </a:r>
                      <a:endParaRPr lang="en-IN" dirty="0"/>
                    </a:p>
                  </a:txBody>
                  <a:tcPr/>
                </a:tc>
              </a:tr>
              <a:tr h="441154">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AB-CD*E%</a:t>
                      </a:r>
                      <a:endParaRPr lang="en-IN" dirty="0"/>
                    </a:p>
                  </a:txBody>
                  <a:tcPr/>
                </a:tc>
              </a:tr>
              <a:tr h="441154">
                <a:tc>
                  <a:txBody>
                    <a:bodyPr/>
                    <a:lstStyle/>
                    <a:p>
                      <a:r>
                        <a:rPr lang="en-IN" dirty="0" smtClean="0"/>
                        <a:t>G</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AB-CD*E%G</a:t>
                      </a:r>
                    </a:p>
                  </a:txBody>
                  <a:tcPr/>
                </a:tc>
              </a:tr>
              <a:tr h="441154">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AB-CD*E%G*</a:t>
                      </a:r>
                    </a:p>
                  </a:txBody>
                  <a:tcPr/>
                </a:tc>
              </a:tr>
              <a:tr h="441154">
                <a:tc>
                  <a:txBody>
                    <a:bodyPr/>
                    <a:lstStyle/>
                    <a:p>
                      <a:r>
                        <a:rPr lang="en-IN" dirty="0" smtClean="0"/>
                        <a:t>H</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AB-CD*E%G*H</a:t>
                      </a:r>
                    </a:p>
                  </a:txBody>
                  <a:tcPr/>
                </a:tc>
              </a:tr>
              <a:tr h="441154">
                <a:tc>
                  <a:txBody>
                    <a:bodyPr/>
                    <a:lstStyle/>
                    <a:p>
                      <a:endParaRPr lang="en-IN" dirty="0"/>
                    </a:p>
                  </a:txBody>
                  <a:tcPr/>
                </a:tc>
                <a:tc>
                  <a:txBody>
                    <a:bodyPr/>
                    <a:lstStyle/>
                    <a:p>
                      <a:r>
                        <a:rPr lang="en-IN" dirty="0" smtClean="0"/>
                        <a:t>Empty</a:t>
                      </a:r>
                      <a:endParaRPr lang="en-IN" dirty="0"/>
                    </a:p>
                  </a:txBody>
                  <a:tcPr/>
                </a:tc>
                <a:tc>
                  <a:txBody>
                    <a:bodyPr/>
                    <a:lstStyle/>
                    <a:p>
                      <a:r>
                        <a:rPr lang="en-IN" dirty="0" smtClean="0"/>
                        <a:t>AB-CD*E%G*H/+</a:t>
                      </a:r>
                      <a:endParaRPr lang="en-IN" dirty="0"/>
                    </a:p>
                  </a:txBody>
                  <a:tcPr/>
                </a:tc>
              </a:tr>
            </a:tbl>
          </a:graphicData>
        </a:graphic>
      </p:graphicFrame>
    </p:spTree>
    <p:extLst>
      <p:ext uri="{BB962C8B-B14F-4D97-AF65-F5344CB8AC3E}">
        <p14:creationId xmlns:p14="http://schemas.microsoft.com/office/powerpoint/2010/main" val="20517002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553200"/>
          </a:xfrm>
        </p:spPr>
        <p:txBody>
          <a:bodyPr>
            <a:noAutofit/>
          </a:bodyPr>
          <a:lstStyle/>
          <a:p>
            <a:pPr>
              <a:buNone/>
            </a:pPr>
            <a:r>
              <a:rPr lang="en-US" sz="1800" b="1" dirty="0" smtClean="0"/>
              <a:t>void search()</a:t>
            </a:r>
          </a:p>
          <a:p>
            <a:pPr>
              <a:buNone/>
            </a:pPr>
            <a:r>
              <a:rPr lang="en-US" sz="1800" b="1" dirty="0" smtClean="0"/>
              <a:t>{</a:t>
            </a:r>
          </a:p>
          <a:p>
            <a:pPr>
              <a:buNone/>
            </a:pPr>
            <a:r>
              <a:rPr lang="en-US" sz="1800" b="1" dirty="0" smtClean="0"/>
              <a:t>	book b;</a:t>
            </a:r>
          </a:p>
          <a:p>
            <a:pPr>
              <a:buNone/>
            </a:pPr>
            <a:r>
              <a:rPr lang="en-US" sz="1800" b="1" dirty="0"/>
              <a:t>	</a:t>
            </a:r>
            <a:r>
              <a:rPr lang="en-US" sz="1800" b="1" dirty="0" err="1" smtClean="0"/>
              <a:t>ifstream</a:t>
            </a:r>
            <a:r>
              <a:rPr lang="en-US" sz="1800" b="1" dirty="0" smtClean="0"/>
              <a:t> fin;</a:t>
            </a:r>
          </a:p>
          <a:p>
            <a:pPr>
              <a:buNone/>
            </a:pPr>
            <a:r>
              <a:rPr lang="en-US" sz="1800" b="1" dirty="0"/>
              <a:t>	</a:t>
            </a:r>
            <a:r>
              <a:rPr lang="en-US" sz="1800" b="1" dirty="0" err="1" smtClean="0"/>
              <a:t>int</a:t>
            </a:r>
            <a:r>
              <a:rPr lang="en-US" sz="1800" b="1" dirty="0" smtClean="0"/>
              <a:t> </a:t>
            </a:r>
            <a:r>
              <a:rPr lang="en-US" sz="1800" b="1" dirty="0" err="1" smtClean="0"/>
              <a:t>bno;flag</a:t>
            </a:r>
            <a:r>
              <a:rPr lang="en-US" sz="1800" b="1" dirty="0" smtClean="0"/>
              <a:t>=0;</a:t>
            </a:r>
          </a:p>
          <a:p>
            <a:pPr>
              <a:buNone/>
            </a:pPr>
            <a:r>
              <a:rPr lang="en-US" sz="1800" b="1" dirty="0"/>
              <a:t>	</a:t>
            </a:r>
            <a:r>
              <a:rPr lang="en-US" sz="1800" b="1" dirty="0" err="1" smtClean="0"/>
              <a:t>fin.open</a:t>
            </a:r>
            <a:r>
              <a:rPr lang="en-US" sz="1800" b="1" dirty="0" smtClean="0"/>
              <a:t>(“</a:t>
            </a:r>
            <a:r>
              <a:rPr lang="en-US" sz="1800" b="1" dirty="0" err="1" smtClean="0"/>
              <a:t>book.dat”,ios</a:t>
            </a:r>
            <a:r>
              <a:rPr lang="en-US" sz="1800" b="1" dirty="0" smtClean="0"/>
              <a:t>::</a:t>
            </a:r>
            <a:r>
              <a:rPr lang="en-US" sz="1800" b="1" dirty="0" err="1" smtClean="0"/>
              <a:t>binary|ios</a:t>
            </a:r>
            <a:r>
              <a:rPr lang="en-US" sz="1800" b="1" dirty="0" smtClean="0"/>
              <a:t>::in);</a:t>
            </a:r>
          </a:p>
          <a:p>
            <a:pPr>
              <a:buNone/>
            </a:pPr>
            <a:r>
              <a:rPr lang="en-US" sz="1800" b="1" dirty="0"/>
              <a:t>	</a:t>
            </a:r>
            <a:r>
              <a:rPr lang="en-US" sz="1800" b="1" dirty="0" err="1" smtClean="0"/>
              <a:t>cin</a:t>
            </a:r>
            <a:r>
              <a:rPr lang="en-US" sz="1800" b="1" dirty="0" smtClean="0"/>
              <a:t>&gt;&gt;</a:t>
            </a:r>
            <a:r>
              <a:rPr lang="en-US" sz="1800" b="1" dirty="0" err="1" smtClean="0"/>
              <a:t>bno</a:t>
            </a:r>
            <a:r>
              <a:rPr lang="en-US" sz="1800" b="1" dirty="0" smtClean="0"/>
              <a:t>;</a:t>
            </a:r>
          </a:p>
          <a:p>
            <a:pPr>
              <a:buNone/>
            </a:pPr>
            <a:r>
              <a:rPr lang="en-US" sz="1800" b="1" dirty="0"/>
              <a:t>	</a:t>
            </a:r>
            <a:r>
              <a:rPr lang="en-US" sz="1800" b="1" dirty="0" smtClean="0"/>
              <a:t>while(</a:t>
            </a:r>
            <a:r>
              <a:rPr lang="en-US" sz="1800" b="1" dirty="0" err="1" smtClean="0"/>
              <a:t>fin.read</a:t>
            </a:r>
            <a:r>
              <a:rPr lang="en-US" sz="1800" b="1" dirty="0" smtClean="0"/>
              <a:t>((char*)&amp;</a:t>
            </a:r>
            <a:r>
              <a:rPr lang="en-US" sz="1800" b="1" dirty="0" err="1" smtClean="0"/>
              <a:t>b,sizeof</a:t>
            </a:r>
            <a:r>
              <a:rPr lang="en-US" sz="1800" b="1" dirty="0" smtClean="0"/>
              <a:t>(b)))</a:t>
            </a:r>
          </a:p>
          <a:p>
            <a:pPr>
              <a:buNone/>
            </a:pPr>
            <a:r>
              <a:rPr lang="en-US" sz="1800" b="1" dirty="0" smtClean="0"/>
              <a:t>	{</a:t>
            </a:r>
          </a:p>
          <a:p>
            <a:pPr>
              <a:buNone/>
            </a:pPr>
            <a:r>
              <a:rPr lang="en-US" sz="1800" b="1" dirty="0" smtClean="0"/>
              <a:t>		if (</a:t>
            </a:r>
            <a:r>
              <a:rPr lang="en-US" sz="1800" b="1" dirty="0" err="1" smtClean="0"/>
              <a:t>b.getbkno</a:t>
            </a:r>
            <a:r>
              <a:rPr lang="en-US" sz="1800" b="1" dirty="0" smtClean="0"/>
              <a:t>()==</a:t>
            </a:r>
            <a:r>
              <a:rPr lang="en-US" sz="1800" b="1" dirty="0" err="1" smtClean="0"/>
              <a:t>bno</a:t>
            </a:r>
            <a:r>
              <a:rPr lang="en-US" sz="1800" b="1" dirty="0" smtClean="0"/>
              <a:t>)</a:t>
            </a:r>
          </a:p>
          <a:p>
            <a:pPr>
              <a:buNone/>
            </a:pPr>
            <a:r>
              <a:rPr lang="en-US" sz="1800" b="1" dirty="0"/>
              <a:t>	</a:t>
            </a:r>
            <a:r>
              <a:rPr lang="en-US" sz="1800" b="1" dirty="0" smtClean="0"/>
              <a:t>	{</a:t>
            </a:r>
          </a:p>
          <a:p>
            <a:pPr>
              <a:buNone/>
            </a:pPr>
            <a:r>
              <a:rPr lang="en-US" sz="1800" b="1" dirty="0"/>
              <a:t>	</a:t>
            </a:r>
            <a:r>
              <a:rPr lang="en-US" sz="1800" b="1" dirty="0" smtClean="0"/>
              <a:t>	</a:t>
            </a:r>
            <a:r>
              <a:rPr lang="en-US" sz="1800" b="1" dirty="0" err="1" smtClean="0"/>
              <a:t>b.output</a:t>
            </a:r>
            <a:r>
              <a:rPr lang="en-US" sz="1800" b="1" dirty="0" smtClean="0"/>
              <a:t>();</a:t>
            </a:r>
          </a:p>
          <a:p>
            <a:pPr>
              <a:buNone/>
            </a:pPr>
            <a:r>
              <a:rPr lang="en-US" sz="1800" b="1" dirty="0"/>
              <a:t>	</a:t>
            </a:r>
            <a:r>
              <a:rPr lang="en-US" sz="1800" b="1" dirty="0" smtClean="0"/>
              <a:t>	flag=1;</a:t>
            </a:r>
          </a:p>
          <a:p>
            <a:pPr>
              <a:buNone/>
            </a:pPr>
            <a:r>
              <a:rPr lang="en-US" sz="1800" b="1" dirty="0"/>
              <a:t>	</a:t>
            </a:r>
            <a:r>
              <a:rPr lang="en-US" sz="1800" b="1" dirty="0" smtClean="0"/>
              <a:t>	break;</a:t>
            </a:r>
          </a:p>
          <a:p>
            <a:pPr>
              <a:buNone/>
            </a:pPr>
            <a:r>
              <a:rPr lang="en-US" sz="1800" b="1" dirty="0"/>
              <a:t>	</a:t>
            </a:r>
            <a:r>
              <a:rPr lang="en-US" sz="1800" b="1" dirty="0" smtClean="0"/>
              <a:t>	}</a:t>
            </a:r>
            <a:endParaRPr lang="en-US" sz="1800" b="1" dirty="0"/>
          </a:p>
          <a:p>
            <a:pPr>
              <a:buNone/>
            </a:pPr>
            <a:r>
              <a:rPr lang="en-US" sz="1800" b="1" dirty="0" smtClean="0"/>
              <a:t>	}</a:t>
            </a:r>
          </a:p>
          <a:p>
            <a:pPr>
              <a:buNone/>
            </a:pPr>
            <a:r>
              <a:rPr lang="en-US" sz="1800" b="1" dirty="0" smtClean="0"/>
              <a:t>	if(flag==0)</a:t>
            </a:r>
          </a:p>
          <a:p>
            <a:pPr>
              <a:buNone/>
            </a:pPr>
            <a:r>
              <a:rPr lang="en-US" sz="1800" b="1" dirty="0"/>
              <a:t>	</a:t>
            </a:r>
            <a:r>
              <a:rPr lang="en-US" sz="1800" b="1" dirty="0" err="1" smtClean="0"/>
              <a:t>cout</a:t>
            </a:r>
            <a:r>
              <a:rPr lang="en-US" sz="1800" b="1" dirty="0" smtClean="0"/>
              <a:t>&lt;&lt;“book not found”;</a:t>
            </a:r>
          </a:p>
          <a:p>
            <a:pPr>
              <a:buNone/>
            </a:pPr>
            <a:r>
              <a:rPr lang="en-US" sz="1800" b="1" dirty="0"/>
              <a:t>	</a:t>
            </a:r>
            <a:r>
              <a:rPr lang="en-US" sz="1800" b="1" dirty="0" err="1" smtClean="0"/>
              <a:t>fin.close</a:t>
            </a:r>
            <a:r>
              <a:rPr lang="en-US" sz="1800" b="1" dirty="0" smtClean="0"/>
              <a:t>();</a:t>
            </a:r>
          </a:p>
          <a:p>
            <a:pPr>
              <a:buNone/>
            </a:pPr>
            <a:r>
              <a:rPr lang="en-US" sz="1800" b="1" dirty="0" smtClean="0"/>
              <a:t>}</a:t>
            </a:r>
            <a:endParaRPr lang="en-US" sz="1800"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sz="2500" dirty="0" smtClean="0"/>
              <a:t>Given a binary file “</a:t>
            </a:r>
            <a:r>
              <a:rPr lang="en-US" sz="2500" dirty="0" err="1" smtClean="0"/>
              <a:t>ACADEMICS.DAT”containing</a:t>
            </a:r>
            <a:r>
              <a:rPr lang="en-US" sz="2500" dirty="0" smtClean="0"/>
              <a:t> records of the following type.</a:t>
            </a:r>
          </a:p>
          <a:p>
            <a:endParaRPr lang="en-US" sz="2500" dirty="0" smtClean="0"/>
          </a:p>
          <a:p>
            <a:pPr>
              <a:buNone/>
            </a:pPr>
            <a:r>
              <a:rPr lang="en-US" sz="2500" dirty="0" smtClean="0"/>
              <a:t>	Class exam</a:t>
            </a:r>
          </a:p>
          <a:p>
            <a:pPr>
              <a:buNone/>
            </a:pPr>
            <a:r>
              <a:rPr lang="en-US" sz="2500" dirty="0" smtClean="0"/>
              <a:t>	{</a:t>
            </a:r>
          </a:p>
          <a:p>
            <a:pPr lvl="1">
              <a:buNone/>
            </a:pPr>
            <a:r>
              <a:rPr lang="en-US" sz="2100" dirty="0" smtClean="0"/>
              <a:t>     char name[20];</a:t>
            </a:r>
          </a:p>
          <a:p>
            <a:pPr lvl="1">
              <a:buNone/>
            </a:pPr>
            <a:r>
              <a:rPr lang="en-US" sz="2100" dirty="0" smtClean="0"/>
              <a:t>	char address[20];</a:t>
            </a:r>
          </a:p>
          <a:p>
            <a:pPr lvl="1">
              <a:buNone/>
            </a:pPr>
            <a:r>
              <a:rPr lang="en-US" sz="2100" dirty="0" smtClean="0"/>
              <a:t>	char status[15];</a:t>
            </a:r>
          </a:p>
          <a:p>
            <a:pPr lvl="1">
              <a:buNone/>
            </a:pPr>
            <a:r>
              <a:rPr lang="en-US" sz="2100" dirty="0" smtClean="0"/>
              <a:t>	Public:</a:t>
            </a:r>
          </a:p>
          <a:p>
            <a:pPr lvl="1">
              <a:buNone/>
            </a:pPr>
            <a:r>
              <a:rPr lang="en-US" sz="2100" dirty="0" smtClean="0"/>
              <a:t>	void admission();</a:t>
            </a:r>
          </a:p>
          <a:p>
            <a:pPr lvl="1">
              <a:buNone/>
            </a:pPr>
            <a:r>
              <a:rPr lang="en-US" sz="2100" dirty="0" smtClean="0"/>
              <a:t>	void show();</a:t>
            </a:r>
          </a:p>
          <a:p>
            <a:pPr lvl="1">
              <a:buNone/>
            </a:pPr>
            <a:r>
              <a:rPr lang="en-US" sz="2100" dirty="0" smtClean="0"/>
              <a:t>	</a:t>
            </a:r>
            <a:r>
              <a:rPr lang="en-US" sz="2100" dirty="0" err="1" smtClean="0"/>
              <a:t>int</a:t>
            </a:r>
            <a:r>
              <a:rPr lang="en-US" sz="2100" dirty="0" smtClean="0"/>
              <a:t> </a:t>
            </a:r>
            <a:r>
              <a:rPr lang="en-US" sz="2100" dirty="0" err="1" smtClean="0"/>
              <a:t>check_result</a:t>
            </a:r>
            <a:r>
              <a:rPr lang="en-US" sz="2100" dirty="0" smtClean="0"/>
              <a:t>(char s[])</a:t>
            </a:r>
          </a:p>
          <a:p>
            <a:pPr lvl="1">
              <a:buNone/>
            </a:pPr>
            <a:r>
              <a:rPr lang="en-US" sz="2100" dirty="0" smtClean="0"/>
              <a:t>	{</a:t>
            </a:r>
          </a:p>
          <a:p>
            <a:pPr lvl="1">
              <a:buNone/>
            </a:pPr>
            <a:r>
              <a:rPr lang="en-US" sz="2100" dirty="0" smtClean="0"/>
              <a:t>		return </a:t>
            </a:r>
            <a:r>
              <a:rPr lang="en-US" sz="2100" dirty="0" err="1" smtClean="0"/>
              <a:t>strcmp</a:t>
            </a:r>
            <a:r>
              <a:rPr lang="en-US" sz="2100" dirty="0" smtClean="0"/>
              <a:t>(</a:t>
            </a:r>
            <a:r>
              <a:rPr lang="en-US" sz="2100" dirty="0" err="1" smtClean="0"/>
              <a:t>status,s</a:t>
            </a:r>
            <a:r>
              <a:rPr lang="en-US" sz="2100" dirty="0" smtClean="0"/>
              <a:t>);</a:t>
            </a:r>
          </a:p>
          <a:p>
            <a:pPr lvl="1">
              <a:buNone/>
            </a:pPr>
            <a:r>
              <a:rPr lang="en-US" sz="2100" dirty="0" smtClean="0"/>
              <a:t>	}</a:t>
            </a:r>
          </a:p>
          <a:p>
            <a:pPr lvl="1">
              <a:buNone/>
            </a:pPr>
            <a:r>
              <a:rPr lang="en-US" sz="2100" dirty="0" smtClean="0"/>
              <a:t>};</a:t>
            </a:r>
            <a:endParaRPr lang="en-US" sz="21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300" dirty="0" smtClean="0"/>
              <a:t>     Write a function promote() in </a:t>
            </a:r>
            <a:r>
              <a:rPr lang="en-US" sz="2300" dirty="0" err="1" smtClean="0"/>
              <a:t>c++</a:t>
            </a:r>
            <a:r>
              <a:rPr lang="en-US" sz="2300" dirty="0" smtClean="0"/>
              <a:t> that would copy all those records which are having status as “PASS” from “ACADEMICS.DAT” TO “FINAL.DAT”</a:t>
            </a:r>
          </a:p>
          <a:p>
            <a:pPr>
              <a:buNone/>
            </a:pPr>
            <a:r>
              <a:rPr lang="en-US" sz="2000" dirty="0" smtClean="0"/>
              <a:t>			</a:t>
            </a:r>
          </a:p>
          <a:p>
            <a:pPr>
              <a:buNone/>
            </a:pPr>
            <a:endParaRPr lang="en-US" sz="2300" dirty="0" smtClean="0"/>
          </a:p>
          <a:p>
            <a:pPr>
              <a:buNone/>
            </a:pPr>
            <a:endParaRPr lang="en-US" sz="23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buNone/>
            </a:pPr>
            <a:r>
              <a:rPr lang="en-US" sz="2000" dirty="0" smtClean="0"/>
              <a:t>	</a:t>
            </a:r>
            <a:r>
              <a:rPr lang="en-US" sz="2000" b="1" dirty="0" smtClean="0"/>
              <a:t>void promote()</a:t>
            </a:r>
          </a:p>
          <a:p>
            <a:pPr>
              <a:buNone/>
            </a:pPr>
            <a:r>
              <a:rPr lang="en-US" sz="2000" b="1" dirty="0" smtClean="0"/>
              <a:t>	{</a:t>
            </a:r>
          </a:p>
          <a:p>
            <a:pPr>
              <a:buNone/>
            </a:pPr>
            <a:r>
              <a:rPr lang="en-US" sz="2000" b="1" dirty="0" smtClean="0"/>
              <a:t>		</a:t>
            </a:r>
            <a:r>
              <a:rPr lang="en-US" sz="2000" b="1" dirty="0" err="1" smtClean="0"/>
              <a:t>fstream</a:t>
            </a:r>
            <a:r>
              <a:rPr lang="en-US" sz="2000" b="1" dirty="0" smtClean="0"/>
              <a:t> </a:t>
            </a:r>
            <a:r>
              <a:rPr lang="en-US" sz="2000" b="1" dirty="0" err="1" smtClean="0"/>
              <a:t>a,b</a:t>
            </a:r>
            <a:r>
              <a:rPr lang="en-US" sz="2000" b="1" dirty="0" smtClean="0"/>
              <a:t>;</a:t>
            </a:r>
          </a:p>
          <a:p>
            <a:pPr>
              <a:buNone/>
            </a:pPr>
            <a:r>
              <a:rPr lang="en-US" sz="2000" b="1" dirty="0" smtClean="0"/>
              <a:t>		exam e;</a:t>
            </a:r>
          </a:p>
          <a:p>
            <a:pPr>
              <a:buNone/>
            </a:pPr>
            <a:r>
              <a:rPr lang="en-US" sz="2000" b="1" dirty="0" smtClean="0"/>
              <a:t>		</a:t>
            </a:r>
            <a:r>
              <a:rPr lang="en-US" sz="2000" b="1" dirty="0" err="1" smtClean="0"/>
              <a:t>int</a:t>
            </a:r>
            <a:r>
              <a:rPr lang="en-US" sz="2000" b="1" dirty="0" smtClean="0"/>
              <a:t> c;</a:t>
            </a:r>
          </a:p>
          <a:p>
            <a:pPr>
              <a:buNone/>
            </a:pPr>
            <a:r>
              <a:rPr lang="en-US" sz="2000" b="1" dirty="0" smtClean="0"/>
              <a:t>		</a:t>
            </a:r>
            <a:r>
              <a:rPr lang="en-US" sz="2000" b="1" dirty="0" err="1" smtClean="0"/>
              <a:t>a.open</a:t>
            </a:r>
            <a:r>
              <a:rPr lang="en-US" sz="2000" b="1" dirty="0" smtClean="0"/>
              <a:t>(“</a:t>
            </a:r>
            <a:r>
              <a:rPr lang="en-US" sz="2000" b="1" dirty="0" err="1" smtClean="0"/>
              <a:t>academics.dat”,ios</a:t>
            </a:r>
            <a:r>
              <a:rPr lang="en-US" sz="2000" b="1" dirty="0" smtClean="0"/>
              <a:t>::</a:t>
            </a:r>
            <a:r>
              <a:rPr lang="en-US" sz="2000" b="1" dirty="0" err="1" smtClean="0"/>
              <a:t>in|ios</a:t>
            </a:r>
            <a:r>
              <a:rPr lang="en-US" sz="2000" b="1" dirty="0" smtClean="0"/>
              <a:t>::binary);</a:t>
            </a:r>
          </a:p>
          <a:p>
            <a:pPr>
              <a:buNone/>
            </a:pPr>
            <a:r>
              <a:rPr lang="en-US" sz="2000" b="1" dirty="0" smtClean="0"/>
              <a:t>		</a:t>
            </a:r>
            <a:r>
              <a:rPr lang="en-US" sz="2000" b="1" dirty="0" err="1" smtClean="0"/>
              <a:t>b.open</a:t>
            </a:r>
            <a:r>
              <a:rPr lang="en-US" sz="2000" b="1" dirty="0" smtClean="0"/>
              <a:t>(“</a:t>
            </a:r>
            <a:r>
              <a:rPr lang="en-US" sz="2000" b="1" dirty="0" err="1" smtClean="0"/>
              <a:t>final.dat”,ios</a:t>
            </a:r>
            <a:r>
              <a:rPr lang="en-US" sz="2000" b="1" dirty="0" smtClean="0"/>
              <a:t>::</a:t>
            </a:r>
            <a:r>
              <a:rPr lang="en-US" sz="2000" b="1" dirty="0" err="1" smtClean="0"/>
              <a:t>out|ios</a:t>
            </a:r>
            <a:r>
              <a:rPr lang="en-US" sz="2000" b="1" dirty="0" smtClean="0"/>
              <a:t>::binary);</a:t>
            </a:r>
          </a:p>
          <a:p>
            <a:pPr>
              <a:buNone/>
            </a:pPr>
            <a:r>
              <a:rPr lang="en-US" sz="2000" b="1" dirty="0" smtClean="0"/>
              <a:t>		while(a)</a:t>
            </a:r>
          </a:p>
          <a:p>
            <a:pPr>
              <a:buNone/>
            </a:pPr>
            <a:r>
              <a:rPr lang="en-US" sz="2000" b="1" dirty="0" smtClean="0"/>
              <a:t>		{</a:t>
            </a:r>
          </a:p>
          <a:p>
            <a:pPr>
              <a:buNone/>
            </a:pPr>
            <a:r>
              <a:rPr lang="en-US" sz="2000" b="1" dirty="0" smtClean="0"/>
              <a:t>			</a:t>
            </a:r>
            <a:r>
              <a:rPr lang="en-US" sz="2000" b="1" dirty="0" err="1" smtClean="0"/>
              <a:t>a.read</a:t>
            </a:r>
            <a:r>
              <a:rPr lang="en-US" sz="2000" b="1" dirty="0" smtClean="0"/>
              <a:t>(char *)&amp;</a:t>
            </a:r>
            <a:r>
              <a:rPr lang="en-US" sz="2000" b="1" dirty="0" err="1" smtClean="0"/>
              <a:t>e,sizeof</a:t>
            </a:r>
            <a:r>
              <a:rPr lang="en-US" sz="2000" b="1" dirty="0" smtClean="0"/>
              <a:t>(e))</a:t>
            </a:r>
          </a:p>
          <a:p>
            <a:pPr>
              <a:buNone/>
            </a:pPr>
            <a:r>
              <a:rPr lang="en-US" sz="2000" b="1" dirty="0" smtClean="0"/>
              <a:t>			c=</a:t>
            </a:r>
            <a:r>
              <a:rPr lang="en-US" sz="2000" b="1" dirty="0" err="1" smtClean="0"/>
              <a:t>e.check_result</a:t>
            </a:r>
            <a:r>
              <a:rPr lang="en-US" sz="2000" b="1" dirty="0" smtClean="0"/>
              <a:t>(“PASS”);</a:t>
            </a:r>
          </a:p>
          <a:p>
            <a:pPr>
              <a:buNone/>
            </a:pPr>
            <a:r>
              <a:rPr lang="en-US" sz="2000" b="1" dirty="0" smtClean="0"/>
              <a:t>			if(c==0)</a:t>
            </a:r>
          </a:p>
          <a:p>
            <a:pPr>
              <a:buNone/>
            </a:pPr>
            <a:r>
              <a:rPr lang="en-US" sz="2000" b="1" dirty="0" smtClean="0"/>
              <a:t>			</a:t>
            </a:r>
            <a:r>
              <a:rPr lang="en-US" sz="2000" b="1" dirty="0" err="1" smtClean="0"/>
              <a:t>b.write</a:t>
            </a:r>
            <a:r>
              <a:rPr lang="en-US" sz="2000" b="1" dirty="0" smtClean="0"/>
              <a:t>((char *)&amp;</a:t>
            </a:r>
            <a:r>
              <a:rPr lang="en-US" sz="2000" b="1" dirty="0" err="1" smtClean="0"/>
              <a:t>e,sizeof</a:t>
            </a:r>
            <a:r>
              <a:rPr lang="en-US" sz="2000" b="1" dirty="0" smtClean="0"/>
              <a:t>(e));</a:t>
            </a:r>
          </a:p>
          <a:p>
            <a:pPr>
              <a:buNone/>
            </a:pPr>
            <a:r>
              <a:rPr lang="en-US" sz="2000" b="1" dirty="0" smtClean="0"/>
              <a:t>		}</a:t>
            </a:r>
          </a:p>
          <a:p>
            <a:pPr>
              <a:buNone/>
            </a:pPr>
            <a:r>
              <a:rPr lang="en-US" sz="2000" b="1" dirty="0" smtClean="0"/>
              <a:t>	</a:t>
            </a:r>
            <a:r>
              <a:rPr lang="en-US" sz="2000" b="1" dirty="0" err="1" smtClean="0"/>
              <a:t>a.close</a:t>
            </a:r>
            <a:r>
              <a:rPr lang="en-US" sz="2000" b="1" dirty="0" smtClean="0"/>
              <a:t>();</a:t>
            </a:r>
          </a:p>
          <a:p>
            <a:pPr>
              <a:buNone/>
            </a:pPr>
            <a:r>
              <a:rPr lang="en-US" sz="2000" b="1" dirty="0" smtClean="0"/>
              <a:t>	</a:t>
            </a:r>
            <a:r>
              <a:rPr lang="en-US" sz="2000" b="1" dirty="0" err="1" smtClean="0"/>
              <a:t>b.close</a:t>
            </a:r>
            <a:r>
              <a:rPr lang="en-US" sz="2000" b="1" dirty="0" smtClean="0"/>
              <a:t>();</a:t>
            </a:r>
          </a:p>
          <a:p>
            <a:pPr>
              <a:buNone/>
            </a:pPr>
            <a:r>
              <a:rPr lang="en-US" sz="2000" b="1" dirty="0" smtClean="0"/>
              <a:t>    }</a:t>
            </a:r>
          </a:p>
          <a:p>
            <a:pPr>
              <a:buNone/>
            </a:pPr>
            <a:endParaRPr lang="en-US" sz="2000" dirty="0" smtClean="0"/>
          </a:p>
          <a:p>
            <a:pPr>
              <a:buNone/>
            </a:pPr>
            <a:r>
              <a:rPr lang="en-US" sz="2000" dirty="0" smtClean="0"/>
              <a:t>		</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smtClean="0"/>
              <a:t>A binary file “Student.dat” contains the objects of the following class declarations</a:t>
            </a:r>
          </a:p>
          <a:p>
            <a:endParaRPr lang="en-US" sz="2000" dirty="0" smtClean="0"/>
          </a:p>
          <a:p>
            <a:pPr>
              <a:buNone/>
            </a:pPr>
            <a:r>
              <a:rPr lang="en-US" sz="2000" b="1" dirty="0" smtClean="0"/>
              <a:t>	</a:t>
            </a:r>
            <a:r>
              <a:rPr lang="en-US" sz="2400" b="1" dirty="0" smtClean="0"/>
              <a:t>Class student</a:t>
            </a:r>
          </a:p>
          <a:p>
            <a:pPr>
              <a:buNone/>
            </a:pPr>
            <a:r>
              <a:rPr lang="en-US" sz="2400" b="1" dirty="0" smtClean="0"/>
              <a:t>	{</a:t>
            </a:r>
          </a:p>
          <a:p>
            <a:pPr lvl="1">
              <a:buNone/>
            </a:pPr>
            <a:r>
              <a:rPr lang="en-US" sz="2400" b="1" dirty="0" smtClean="0"/>
              <a:t>     </a:t>
            </a:r>
            <a:r>
              <a:rPr lang="en-US" sz="2400" b="1" dirty="0" err="1" smtClean="0"/>
              <a:t>int</a:t>
            </a:r>
            <a:r>
              <a:rPr lang="en-US" sz="2400" b="1" dirty="0" smtClean="0"/>
              <a:t> </a:t>
            </a:r>
            <a:r>
              <a:rPr lang="en-US" sz="2400" b="1" dirty="0" err="1" smtClean="0"/>
              <a:t>rollno</a:t>
            </a:r>
            <a:r>
              <a:rPr lang="en-US" sz="2400" b="1" dirty="0" smtClean="0"/>
              <a:t>;</a:t>
            </a:r>
          </a:p>
          <a:p>
            <a:pPr lvl="1">
              <a:buNone/>
            </a:pPr>
            <a:r>
              <a:rPr lang="en-US" sz="2400" b="1" dirty="0" smtClean="0"/>
              <a:t>	char name[40];</a:t>
            </a:r>
          </a:p>
          <a:p>
            <a:pPr lvl="1">
              <a:buNone/>
            </a:pPr>
            <a:r>
              <a:rPr lang="en-US" sz="2400" b="1" dirty="0" smtClean="0"/>
              <a:t>      public:</a:t>
            </a:r>
          </a:p>
          <a:p>
            <a:pPr lvl="1">
              <a:buNone/>
            </a:pPr>
            <a:r>
              <a:rPr lang="en-US" sz="2400" b="1" dirty="0" smtClean="0"/>
              <a:t>	char class[10];</a:t>
            </a:r>
          </a:p>
          <a:p>
            <a:pPr lvl="1">
              <a:buNone/>
            </a:pPr>
            <a:r>
              <a:rPr lang="en-US" sz="2400" b="1" dirty="0" smtClean="0"/>
              <a:t>	void </a:t>
            </a:r>
            <a:r>
              <a:rPr lang="en-US" sz="2400" b="1" dirty="0" err="1" smtClean="0"/>
              <a:t>readdata</a:t>
            </a:r>
            <a:r>
              <a:rPr lang="en-US" sz="2400" b="1" dirty="0" smtClean="0"/>
              <a:t>();</a:t>
            </a:r>
          </a:p>
          <a:p>
            <a:pPr lvl="1">
              <a:buNone/>
            </a:pPr>
            <a:r>
              <a:rPr lang="en-US" sz="2400" b="1" dirty="0" smtClean="0"/>
              <a:t>	void display();</a:t>
            </a:r>
          </a:p>
          <a:p>
            <a:pPr lvl="1">
              <a:buNone/>
            </a:pPr>
            <a:endParaRPr lang="en-US" sz="2400" b="1" dirty="0" smtClean="0"/>
          </a:p>
          <a:p>
            <a:pPr lvl="1">
              <a:buNone/>
            </a:pPr>
            <a:r>
              <a:rPr lang="en-US" sz="2400" b="1" dirty="0" smtClean="0"/>
              <a:t>};</a:t>
            </a:r>
            <a:endParaRPr lang="en-US" sz="2400"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500" dirty="0" smtClean="0"/>
              <a:t>Write a main program to split this file into two files “first.dat” which will contain the details of students who have obtained “FIRST” class and “second.dat” which will contain the details of students who have obtained second class.</a:t>
            </a:r>
            <a:endParaRPr lang="en-US" sz="25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lnSpcReduction="10000"/>
          </a:bodyPr>
          <a:lstStyle/>
          <a:p>
            <a:pPr>
              <a:buNone/>
            </a:pPr>
            <a:r>
              <a:rPr lang="en-US" sz="1800" dirty="0" smtClean="0"/>
              <a:t>#include&lt;</a:t>
            </a:r>
            <a:r>
              <a:rPr lang="en-US" sz="1800" dirty="0" err="1" smtClean="0"/>
              <a:t>iostream.h</a:t>
            </a:r>
            <a:r>
              <a:rPr lang="en-US" sz="1800" dirty="0" smtClean="0"/>
              <a:t>&gt;</a:t>
            </a:r>
          </a:p>
          <a:p>
            <a:pPr>
              <a:buNone/>
            </a:pPr>
            <a:r>
              <a:rPr lang="en-US" sz="1800" dirty="0" smtClean="0"/>
              <a:t>#include&lt;</a:t>
            </a:r>
            <a:r>
              <a:rPr lang="en-US" sz="1800" dirty="0" err="1" smtClean="0"/>
              <a:t>fstream.h</a:t>
            </a:r>
            <a:r>
              <a:rPr lang="en-US" sz="1800" dirty="0" smtClean="0"/>
              <a:t>&gt;</a:t>
            </a:r>
          </a:p>
          <a:p>
            <a:pPr>
              <a:buNone/>
            </a:pPr>
            <a:r>
              <a:rPr lang="en-US" sz="1800" dirty="0" smtClean="0"/>
              <a:t>#include&lt;</a:t>
            </a:r>
            <a:r>
              <a:rPr lang="en-US" sz="1800" dirty="0" err="1" smtClean="0"/>
              <a:t>string.h</a:t>
            </a:r>
            <a:r>
              <a:rPr lang="en-US" sz="1800" dirty="0" smtClean="0"/>
              <a:t>&gt;</a:t>
            </a:r>
          </a:p>
          <a:p>
            <a:pPr>
              <a:buNone/>
            </a:pPr>
            <a:r>
              <a:rPr lang="en-US" sz="1800" dirty="0" err="1" smtClean="0"/>
              <a:t>int</a:t>
            </a:r>
            <a:r>
              <a:rPr lang="en-US" sz="1800" dirty="0" smtClean="0"/>
              <a:t> main()</a:t>
            </a:r>
          </a:p>
          <a:p>
            <a:pPr>
              <a:buNone/>
            </a:pPr>
            <a:r>
              <a:rPr lang="en-US" sz="1800" dirty="0" smtClean="0"/>
              <a:t>{</a:t>
            </a:r>
          </a:p>
          <a:p>
            <a:pPr>
              <a:buNone/>
            </a:pPr>
            <a:r>
              <a:rPr lang="en-US" sz="1800" dirty="0" smtClean="0"/>
              <a:t>	</a:t>
            </a:r>
            <a:r>
              <a:rPr lang="en-US" sz="1800" dirty="0" err="1" smtClean="0"/>
              <a:t>fstream</a:t>
            </a:r>
            <a:r>
              <a:rPr lang="en-US" sz="1800" dirty="0" smtClean="0"/>
              <a:t> f1,f2,f3;	</a:t>
            </a:r>
          </a:p>
          <a:p>
            <a:pPr>
              <a:buNone/>
            </a:pPr>
            <a:r>
              <a:rPr lang="en-US" sz="1800" dirty="0" smtClean="0"/>
              <a:t>	student s1;</a:t>
            </a:r>
          </a:p>
          <a:p>
            <a:pPr>
              <a:buNone/>
            </a:pPr>
            <a:r>
              <a:rPr lang="en-US" sz="1800" dirty="0" smtClean="0"/>
              <a:t>	f1.open(“</a:t>
            </a:r>
            <a:r>
              <a:rPr lang="en-US" sz="1800" dirty="0" err="1" smtClean="0"/>
              <a:t>student.dat”ios</a:t>
            </a:r>
            <a:r>
              <a:rPr lang="en-US" sz="1800" dirty="0" smtClean="0"/>
              <a:t>::</a:t>
            </a:r>
            <a:r>
              <a:rPr lang="en-US" sz="1800" dirty="0" err="1" smtClean="0"/>
              <a:t>in|ios</a:t>
            </a:r>
            <a:r>
              <a:rPr lang="en-US" sz="1800" dirty="0" smtClean="0"/>
              <a:t>::binary);</a:t>
            </a:r>
          </a:p>
          <a:p>
            <a:pPr>
              <a:buNone/>
            </a:pPr>
            <a:r>
              <a:rPr lang="en-US" sz="1800" dirty="0" smtClean="0"/>
              <a:t>	f2.open(“</a:t>
            </a:r>
            <a:r>
              <a:rPr lang="en-US" sz="1800" dirty="0" err="1" smtClean="0"/>
              <a:t>first.dat”,ios</a:t>
            </a:r>
            <a:r>
              <a:rPr lang="en-US" sz="1800" dirty="0" smtClean="0"/>
              <a:t>::</a:t>
            </a:r>
            <a:r>
              <a:rPr lang="en-US" sz="1800" dirty="0" err="1" smtClean="0"/>
              <a:t>in|ios</a:t>
            </a:r>
            <a:r>
              <a:rPr lang="en-US" sz="1800" dirty="0" smtClean="0"/>
              <a:t>::</a:t>
            </a:r>
            <a:r>
              <a:rPr lang="en-US" sz="1800" dirty="0" err="1" smtClean="0"/>
              <a:t>out|ios</a:t>
            </a:r>
            <a:r>
              <a:rPr lang="en-US" sz="1800" dirty="0" smtClean="0"/>
              <a:t>::binary);</a:t>
            </a:r>
          </a:p>
          <a:p>
            <a:pPr>
              <a:buNone/>
            </a:pPr>
            <a:r>
              <a:rPr lang="en-US" sz="1800" dirty="0" smtClean="0"/>
              <a:t>	f3.open(</a:t>
            </a:r>
            <a:r>
              <a:rPr lang="en-US" sz="1800" dirty="0" err="1" smtClean="0"/>
              <a:t>second.dat”,ios</a:t>
            </a:r>
            <a:r>
              <a:rPr lang="en-US" sz="1800" dirty="0" smtClean="0"/>
              <a:t>::</a:t>
            </a:r>
            <a:r>
              <a:rPr lang="en-US" sz="1800" dirty="0" err="1" smtClean="0"/>
              <a:t>in|ios</a:t>
            </a:r>
            <a:r>
              <a:rPr lang="en-US" sz="1800" dirty="0" smtClean="0"/>
              <a:t>::</a:t>
            </a:r>
            <a:r>
              <a:rPr lang="en-US" sz="1800" dirty="0" err="1" smtClean="0"/>
              <a:t>out|ios</a:t>
            </a:r>
            <a:r>
              <a:rPr lang="en-US" sz="1800" dirty="0" smtClean="0"/>
              <a:t>::binary);</a:t>
            </a:r>
          </a:p>
          <a:p>
            <a:pPr>
              <a:buNone/>
            </a:pPr>
            <a:r>
              <a:rPr lang="en-US" sz="1800" dirty="0" smtClean="0"/>
              <a:t>	while(s1)</a:t>
            </a:r>
          </a:p>
          <a:p>
            <a:pPr>
              <a:buNone/>
            </a:pPr>
            <a:r>
              <a:rPr lang="en-US" sz="1800" dirty="0" smtClean="0"/>
              <a:t>	{</a:t>
            </a:r>
          </a:p>
          <a:p>
            <a:pPr>
              <a:buNone/>
            </a:pPr>
            <a:r>
              <a:rPr lang="en-US" sz="1800" dirty="0" smtClean="0"/>
              <a:t>		f1.read((char *)&amp;s1,sizeof(s1));</a:t>
            </a:r>
          </a:p>
          <a:p>
            <a:pPr>
              <a:buNone/>
            </a:pPr>
            <a:r>
              <a:rPr lang="en-US" sz="1800" dirty="0" smtClean="0"/>
              <a:t>		if(</a:t>
            </a:r>
            <a:r>
              <a:rPr lang="en-US" sz="1800" dirty="0" err="1" smtClean="0"/>
              <a:t>strcmp</a:t>
            </a:r>
            <a:r>
              <a:rPr lang="en-US" sz="1800" dirty="0" smtClean="0"/>
              <a:t>(s1.class,”FIRST”)==0);</a:t>
            </a:r>
          </a:p>
          <a:p>
            <a:pPr>
              <a:buNone/>
            </a:pPr>
            <a:r>
              <a:rPr lang="en-US" sz="1800" dirty="0" smtClean="0"/>
              <a:t>			f2.write((char *)&amp;s1,sizeof(S1));</a:t>
            </a:r>
          </a:p>
          <a:p>
            <a:pPr>
              <a:buNone/>
            </a:pPr>
            <a:r>
              <a:rPr lang="en-US" sz="1800" dirty="0" smtClean="0"/>
              <a:t>		if(</a:t>
            </a:r>
            <a:r>
              <a:rPr lang="en-US" sz="1800" dirty="0" err="1" smtClean="0"/>
              <a:t>strcmp</a:t>
            </a:r>
            <a:r>
              <a:rPr lang="en-US" sz="1800" dirty="0" smtClean="0"/>
              <a:t>(s1.class,”SECOND”)==0)</a:t>
            </a:r>
          </a:p>
          <a:p>
            <a:pPr>
              <a:buNone/>
            </a:pPr>
            <a:r>
              <a:rPr lang="en-US" sz="1800" dirty="0" smtClean="0"/>
              <a:t>			f3.write((char *)&amp;s1,sizeof(s1));</a:t>
            </a:r>
          </a:p>
          <a:p>
            <a:pPr>
              <a:buNone/>
            </a:pPr>
            <a:r>
              <a:rPr lang="en-US" sz="1800" dirty="0" smtClean="0"/>
              <a:t>	}</a:t>
            </a:r>
          </a:p>
          <a:p>
            <a:pPr>
              <a:buNone/>
            </a:pPr>
            <a:r>
              <a:rPr lang="en-US" sz="1800" dirty="0" smtClean="0"/>
              <a:t>	f1.close();</a:t>
            </a:r>
          </a:p>
          <a:p>
            <a:pPr>
              <a:buNone/>
            </a:pPr>
            <a:r>
              <a:rPr lang="en-US" sz="1800" dirty="0" smtClean="0"/>
              <a:t>	f2.close();</a:t>
            </a:r>
          </a:p>
          <a:p>
            <a:pPr>
              <a:buNone/>
            </a:pPr>
            <a:r>
              <a:rPr lang="en-US" sz="1800" dirty="0" smtClean="0"/>
              <a:t>	f3.close();</a:t>
            </a:r>
          </a:p>
          <a:p>
            <a:pPr>
              <a:buNone/>
            </a:pPr>
            <a:r>
              <a:rPr lang="en-US" sz="1800" dirty="0" smtClean="0"/>
              <a:t>}</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26163"/>
          </a:xfrm>
        </p:spPr>
        <p:txBody>
          <a:bodyPr>
            <a:normAutofit fontScale="77500" lnSpcReduction="20000"/>
          </a:bodyPr>
          <a:lstStyle/>
          <a:p>
            <a:pPr>
              <a:buNone/>
            </a:pPr>
            <a:r>
              <a:rPr lang="en-US" sz="2500" dirty="0" smtClean="0"/>
              <a:t>Consider the following class declaration</a:t>
            </a:r>
          </a:p>
          <a:p>
            <a:endParaRPr lang="en-US" sz="2400" dirty="0" smtClean="0"/>
          </a:p>
          <a:p>
            <a:pPr>
              <a:buNone/>
            </a:pPr>
            <a:r>
              <a:rPr lang="en-US" sz="2400" b="1" dirty="0" smtClean="0"/>
              <a:t>Class country</a:t>
            </a:r>
          </a:p>
          <a:p>
            <a:pPr>
              <a:buNone/>
            </a:pPr>
            <a:r>
              <a:rPr lang="en-US" sz="2400" b="1" dirty="0" smtClean="0"/>
              <a:t>{</a:t>
            </a:r>
          </a:p>
          <a:p>
            <a:pPr>
              <a:buNone/>
            </a:pPr>
            <a:r>
              <a:rPr lang="en-US" sz="2400" b="1" dirty="0" smtClean="0"/>
              <a:t>         </a:t>
            </a:r>
            <a:r>
              <a:rPr lang="en-US" sz="2400" b="1" dirty="0" err="1" smtClean="0"/>
              <a:t>int</a:t>
            </a:r>
            <a:r>
              <a:rPr lang="en-US" sz="2400" b="1" dirty="0" smtClean="0"/>
              <a:t> code;</a:t>
            </a:r>
          </a:p>
          <a:p>
            <a:pPr>
              <a:buNone/>
            </a:pPr>
            <a:r>
              <a:rPr lang="en-US" sz="2400" b="1" dirty="0" smtClean="0"/>
              <a:t>	   char name[20];</a:t>
            </a:r>
          </a:p>
          <a:p>
            <a:pPr>
              <a:buNone/>
            </a:pPr>
            <a:r>
              <a:rPr lang="en-US" sz="2400" b="1" dirty="0" smtClean="0"/>
              <a:t>         char capital[20];</a:t>
            </a:r>
          </a:p>
          <a:p>
            <a:pPr>
              <a:buNone/>
            </a:pPr>
            <a:r>
              <a:rPr lang="en-US" sz="2400" b="1" dirty="0" smtClean="0"/>
              <a:t>	   long </a:t>
            </a:r>
            <a:r>
              <a:rPr lang="en-US" sz="2400" b="1" dirty="0" err="1" smtClean="0"/>
              <a:t>int</a:t>
            </a:r>
            <a:r>
              <a:rPr lang="en-US" sz="2400" b="1" dirty="0" smtClean="0"/>
              <a:t> </a:t>
            </a:r>
            <a:r>
              <a:rPr lang="en-US" sz="2400" b="1" dirty="0" err="1" smtClean="0"/>
              <a:t>popul</a:t>
            </a:r>
            <a:r>
              <a:rPr lang="en-US" sz="2400" b="1" dirty="0" smtClean="0"/>
              <a:t>;</a:t>
            </a:r>
          </a:p>
          <a:p>
            <a:pPr>
              <a:buNone/>
            </a:pPr>
            <a:r>
              <a:rPr lang="en-US" sz="2400" b="1" dirty="0" smtClean="0"/>
              <a:t>	   public:</a:t>
            </a:r>
          </a:p>
          <a:p>
            <a:pPr>
              <a:buNone/>
            </a:pPr>
            <a:r>
              <a:rPr lang="en-US" sz="2400" b="1" dirty="0" smtClean="0"/>
              <a:t>	   void </a:t>
            </a:r>
            <a:r>
              <a:rPr lang="en-US" sz="2400" b="1" dirty="0" err="1" smtClean="0"/>
              <a:t>readdata</a:t>
            </a:r>
            <a:r>
              <a:rPr lang="en-US" sz="2400" b="1" dirty="0" smtClean="0"/>
              <a:t>()</a:t>
            </a:r>
          </a:p>
          <a:p>
            <a:pPr>
              <a:buNone/>
            </a:pPr>
            <a:r>
              <a:rPr lang="en-US" sz="2400" b="1" dirty="0" smtClean="0"/>
              <a:t>        {</a:t>
            </a:r>
          </a:p>
          <a:p>
            <a:pPr>
              <a:buNone/>
            </a:pPr>
            <a:r>
              <a:rPr lang="en-US" sz="2400" b="1" dirty="0" smtClean="0"/>
              <a:t>              </a:t>
            </a:r>
            <a:r>
              <a:rPr lang="en-US" sz="2400" b="1" dirty="0" err="1" smtClean="0"/>
              <a:t>cin</a:t>
            </a:r>
            <a:r>
              <a:rPr lang="en-US" sz="2400" b="1" dirty="0" smtClean="0"/>
              <a:t>&gt;&gt;code&gt;&gt;name&gt;&gt;capital&gt;&gt;</a:t>
            </a:r>
            <a:r>
              <a:rPr lang="en-US" sz="2400" b="1" dirty="0" err="1" smtClean="0"/>
              <a:t>popul</a:t>
            </a:r>
            <a:r>
              <a:rPr lang="en-US" sz="2400" b="1" dirty="0" smtClean="0"/>
              <a:t>;</a:t>
            </a:r>
          </a:p>
          <a:p>
            <a:pPr>
              <a:buNone/>
            </a:pPr>
            <a:r>
              <a:rPr lang="en-US" sz="2400" b="1" dirty="0" smtClean="0"/>
              <a:t>	   }</a:t>
            </a:r>
          </a:p>
          <a:p>
            <a:pPr>
              <a:buNone/>
            </a:pPr>
            <a:r>
              <a:rPr lang="en-US" sz="2400" b="1" dirty="0" smtClean="0"/>
              <a:t>	  void </a:t>
            </a:r>
            <a:r>
              <a:rPr lang="en-US" sz="2400" b="1" dirty="0" err="1" smtClean="0"/>
              <a:t>dispdata</a:t>
            </a:r>
            <a:r>
              <a:rPr lang="en-US" sz="2400" b="1" dirty="0" smtClean="0"/>
              <a:t>()</a:t>
            </a:r>
          </a:p>
          <a:p>
            <a:pPr>
              <a:buNone/>
            </a:pPr>
            <a:r>
              <a:rPr lang="en-US" sz="2400" b="1" dirty="0" smtClean="0"/>
              <a:t>        {</a:t>
            </a:r>
          </a:p>
          <a:p>
            <a:pPr>
              <a:buNone/>
            </a:pPr>
            <a:r>
              <a:rPr lang="en-US" sz="2400" b="1" dirty="0" smtClean="0"/>
              <a:t>    	  </a:t>
            </a:r>
            <a:r>
              <a:rPr lang="en-US" sz="2400" b="1" dirty="0" err="1" smtClean="0"/>
              <a:t>cout</a:t>
            </a:r>
            <a:r>
              <a:rPr lang="en-US" sz="2400" b="1" dirty="0" smtClean="0"/>
              <a:t>&lt;&lt;</a:t>
            </a:r>
            <a:r>
              <a:rPr lang="en-US" sz="2400" b="1" dirty="0" err="1" smtClean="0"/>
              <a:t>ccode</a:t>
            </a:r>
            <a:r>
              <a:rPr lang="en-US" sz="2400" b="1" dirty="0" smtClean="0"/>
              <a:t>&lt;&lt;name&lt;&lt;capital&lt;&lt;</a:t>
            </a:r>
            <a:r>
              <a:rPr lang="en-US" sz="2400" b="1" dirty="0" err="1" smtClean="0"/>
              <a:t>popul</a:t>
            </a:r>
            <a:r>
              <a:rPr lang="en-US" sz="2400" b="1" dirty="0" smtClean="0"/>
              <a:t>;</a:t>
            </a:r>
          </a:p>
          <a:p>
            <a:pPr>
              <a:buNone/>
            </a:pPr>
            <a:r>
              <a:rPr lang="en-US" sz="2400" b="1" dirty="0" smtClean="0"/>
              <a:t>        }</a:t>
            </a:r>
          </a:p>
          <a:p>
            <a:pPr>
              <a:buNone/>
            </a:pPr>
            <a:r>
              <a:rPr lang="en-US" sz="2400" b="1" dirty="0" smtClean="0"/>
              <a:t>};</a:t>
            </a:r>
          </a:p>
          <a:p>
            <a:pPr>
              <a:buNone/>
            </a:pPr>
            <a:r>
              <a:rPr lang="en-US" sz="2400" b="1" dirty="0" smtClean="0"/>
              <a:t>       </a:t>
            </a:r>
          </a:p>
          <a:p>
            <a:pPr>
              <a:buNone/>
            </a:pPr>
            <a:endParaRPr lang="en-US" sz="2000" dirty="0" smtClean="0"/>
          </a:p>
          <a:p>
            <a:pPr lvl="1">
              <a:buNone/>
            </a:pPr>
            <a:r>
              <a:rPr lang="en-US" dirty="0" smtClean="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Write a function in </a:t>
            </a:r>
            <a:r>
              <a:rPr lang="en-US" dirty="0" err="1" smtClean="0"/>
              <a:t>c++</a:t>
            </a:r>
            <a:r>
              <a:rPr lang="en-US" dirty="0" smtClean="0"/>
              <a:t> called </a:t>
            </a:r>
            <a:r>
              <a:rPr lang="en-US" dirty="0" err="1" smtClean="0"/>
              <a:t>addfile</a:t>
            </a:r>
            <a:r>
              <a:rPr lang="en-US" dirty="0" smtClean="0"/>
              <a:t>() to append N objects of type COUNTRY to a binary data file  named cdata.dat where N is passed as an argument to the function </a:t>
            </a:r>
            <a:r>
              <a:rPr lang="en-US" dirty="0" err="1" smtClean="0"/>
              <a:t>addfile</a:t>
            </a:r>
            <a:r>
              <a:rPr lang="en-US" dirty="0" smtClean="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include&lt;</a:t>
            </a:r>
            <a:r>
              <a:rPr lang="en-US" dirty="0" err="1" smtClean="0"/>
              <a:t>fstream.h</a:t>
            </a:r>
            <a:r>
              <a:rPr lang="en-US" dirty="0" smtClean="0"/>
              <a:t>&gt;</a:t>
            </a:r>
          </a:p>
          <a:p>
            <a:pPr>
              <a:buNone/>
            </a:pPr>
            <a:r>
              <a:rPr lang="en-US" dirty="0" smtClean="0"/>
              <a:t>void </a:t>
            </a:r>
            <a:r>
              <a:rPr lang="en-US" dirty="0" err="1" smtClean="0"/>
              <a:t>addfile</a:t>
            </a:r>
            <a:r>
              <a:rPr lang="en-US" dirty="0" smtClean="0"/>
              <a:t>(</a:t>
            </a:r>
            <a:r>
              <a:rPr lang="en-US" dirty="0" err="1" smtClean="0"/>
              <a:t>int</a:t>
            </a:r>
            <a:r>
              <a:rPr lang="en-US" dirty="0" smtClean="0"/>
              <a:t> n)</a:t>
            </a:r>
          </a:p>
          <a:p>
            <a:pPr>
              <a:buNone/>
            </a:pPr>
            <a:r>
              <a:rPr lang="en-US" dirty="0" smtClean="0"/>
              <a:t>{</a:t>
            </a:r>
          </a:p>
          <a:p>
            <a:pPr>
              <a:buNone/>
            </a:pPr>
            <a:r>
              <a:rPr lang="en-US" dirty="0" smtClean="0"/>
              <a:t>     </a:t>
            </a:r>
            <a:r>
              <a:rPr lang="en-US" dirty="0" err="1" smtClean="0"/>
              <a:t>ofstream</a:t>
            </a:r>
            <a:r>
              <a:rPr lang="en-US" dirty="0" smtClean="0"/>
              <a:t> </a:t>
            </a:r>
            <a:r>
              <a:rPr lang="en-US" dirty="0" err="1" smtClean="0"/>
              <a:t>fout</a:t>
            </a:r>
            <a:r>
              <a:rPr lang="en-US" dirty="0" smtClean="0"/>
              <a:t>;</a:t>
            </a:r>
          </a:p>
          <a:p>
            <a:pPr>
              <a:buNone/>
            </a:pPr>
            <a:r>
              <a:rPr lang="en-US" dirty="0" smtClean="0"/>
              <a:t>     country c;</a:t>
            </a:r>
          </a:p>
          <a:p>
            <a:pPr>
              <a:buNone/>
            </a:pPr>
            <a:r>
              <a:rPr lang="en-US" dirty="0" smtClean="0"/>
              <a:t>      </a:t>
            </a:r>
            <a:r>
              <a:rPr lang="en-US" dirty="0" err="1" smtClean="0"/>
              <a:t>fout.open</a:t>
            </a:r>
            <a:r>
              <a:rPr lang="en-US" dirty="0" smtClean="0"/>
              <a:t>(“</a:t>
            </a:r>
            <a:r>
              <a:rPr lang="en-US" dirty="0" err="1" smtClean="0"/>
              <a:t>cdata.dat”,ios</a:t>
            </a:r>
            <a:r>
              <a:rPr lang="en-US" dirty="0" smtClean="0"/>
              <a:t>::</a:t>
            </a:r>
            <a:r>
              <a:rPr lang="en-US" dirty="0" err="1" smtClean="0"/>
              <a:t>binary|ios</a:t>
            </a:r>
            <a:r>
              <a:rPr lang="en-US" dirty="0" smtClean="0"/>
              <a:t>::app);</a:t>
            </a:r>
          </a:p>
          <a:p>
            <a:pPr>
              <a:buNone/>
            </a:pPr>
            <a:r>
              <a:rPr lang="en-US" dirty="0" smtClean="0"/>
              <a:t>	  for(</a:t>
            </a:r>
            <a:r>
              <a:rPr lang="en-US" dirty="0" err="1" smtClean="0"/>
              <a:t>int</a:t>
            </a:r>
            <a:r>
              <a:rPr lang="en-US" dirty="0" smtClean="0"/>
              <a:t> </a:t>
            </a:r>
            <a:r>
              <a:rPr lang="en-US" dirty="0" err="1" smtClean="0"/>
              <a:t>i</a:t>
            </a:r>
            <a:r>
              <a:rPr lang="en-US" dirty="0" smtClean="0"/>
              <a:t>=1;i&lt;=</a:t>
            </a:r>
            <a:r>
              <a:rPr lang="en-US" dirty="0" err="1" smtClean="0"/>
              <a:t>N;i</a:t>
            </a:r>
            <a:r>
              <a:rPr lang="en-US" dirty="0" smtClean="0"/>
              <a:t>++)</a:t>
            </a:r>
          </a:p>
          <a:p>
            <a:pPr>
              <a:buNone/>
            </a:pPr>
            <a:r>
              <a:rPr lang="en-US" dirty="0" smtClean="0"/>
              <a:t>	  {</a:t>
            </a:r>
          </a:p>
          <a:p>
            <a:pPr>
              <a:buNone/>
            </a:pPr>
            <a:r>
              <a:rPr lang="en-US" dirty="0" smtClean="0"/>
              <a:t>              </a:t>
            </a:r>
            <a:r>
              <a:rPr lang="en-US" dirty="0" err="1" smtClean="0"/>
              <a:t>c.readdata</a:t>
            </a:r>
            <a:r>
              <a:rPr lang="en-US" dirty="0" smtClean="0"/>
              <a:t>();</a:t>
            </a:r>
          </a:p>
          <a:p>
            <a:pPr>
              <a:buNone/>
            </a:pPr>
            <a:r>
              <a:rPr lang="en-US" dirty="0" smtClean="0"/>
              <a:t>              </a:t>
            </a:r>
            <a:r>
              <a:rPr lang="en-US" dirty="0" err="1" smtClean="0"/>
              <a:t>fout.write</a:t>
            </a:r>
            <a:r>
              <a:rPr lang="en-US" dirty="0" smtClean="0"/>
              <a:t>((char *)&amp;</a:t>
            </a:r>
            <a:r>
              <a:rPr lang="en-US" dirty="0" err="1" smtClean="0"/>
              <a:t>c,sizeof</a:t>
            </a:r>
            <a:r>
              <a:rPr lang="en-US" dirty="0" smtClean="0"/>
              <a:t>(c ));</a:t>
            </a:r>
          </a:p>
          <a:p>
            <a:pPr>
              <a:buNone/>
            </a:pPr>
            <a:r>
              <a:rPr lang="en-US" dirty="0" smtClean="0"/>
              <a:t>       }</a:t>
            </a:r>
          </a:p>
          <a:p>
            <a:pPr>
              <a:buNone/>
            </a:pPr>
            <a:r>
              <a:rPr lang="en-US" dirty="0" smtClean="0"/>
              <a:t>       </a:t>
            </a:r>
            <a:r>
              <a:rPr lang="en-US" dirty="0" err="1" smtClean="0"/>
              <a:t>fout.close</a:t>
            </a:r>
            <a:r>
              <a:rPr lang="en-US" dirty="0" smtClean="0"/>
              <a:t>();</a:t>
            </a:r>
          </a:p>
          <a:p>
            <a:pPr>
              <a:buNone/>
            </a:pPr>
            <a:r>
              <a:rPr lang="en-US" dirty="0" smtClean="0"/>
              <a:t>}</a:t>
            </a:r>
          </a:p>
          <a:p>
            <a:pPr>
              <a:buNone/>
            </a:pPr>
            <a:r>
              <a:rPr lang="en-US" dirty="0" smtClean="0"/>
              <a: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smtClean="0"/>
              <a:t>Convert infix to postfix</a:t>
            </a:r>
          </a:p>
          <a:p>
            <a:r>
              <a:rPr lang="en-IN" dirty="0" smtClean="0"/>
              <a:t>A*B+(C-D/F)</a:t>
            </a:r>
          </a:p>
          <a:p>
            <a:endParaRPr lang="en-IN" dirty="0"/>
          </a:p>
        </p:txBody>
      </p:sp>
      <p:sp>
        <p:nvSpPr>
          <p:cNvPr id="4" name="Rectangle 3"/>
          <p:cNvSpPr/>
          <p:nvPr/>
        </p:nvSpPr>
        <p:spPr>
          <a:xfrm>
            <a:off x="3886200" y="11430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AB*CDF/- +</a:t>
            </a:r>
            <a:endParaRPr lang="en-IN" sz="3600" dirty="0"/>
          </a:p>
        </p:txBody>
      </p:sp>
    </p:spTree>
    <p:extLst>
      <p:ext uri="{BB962C8B-B14F-4D97-AF65-F5344CB8AC3E}">
        <p14:creationId xmlns:p14="http://schemas.microsoft.com/office/powerpoint/2010/main" val="25213688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457200"/>
            <a:ext cx="8001000" cy="5791200"/>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buNone/>
            </a:pPr>
            <a:r>
              <a:rPr lang="en-US" sz="3000" dirty="0" smtClean="0"/>
              <a:t>void </a:t>
            </a:r>
            <a:r>
              <a:rPr lang="en-US" sz="3000" dirty="0" err="1" smtClean="0"/>
              <a:t>displayl_m</a:t>
            </a:r>
            <a:r>
              <a:rPr lang="en-US" sz="3000" dirty="0" smtClean="0"/>
              <a:t>()</a:t>
            </a:r>
          </a:p>
          <a:p>
            <a:pPr>
              <a:buNone/>
            </a:pPr>
            <a:r>
              <a:rPr lang="en-US" sz="3000" dirty="0" smtClean="0"/>
              <a:t>{</a:t>
            </a:r>
          </a:p>
          <a:p>
            <a:pPr lvl="1">
              <a:buNone/>
            </a:pPr>
            <a:r>
              <a:rPr lang="en-US" sz="3000" dirty="0" smtClean="0"/>
              <a:t>    club c;</a:t>
            </a:r>
          </a:p>
          <a:p>
            <a:pPr lvl="1">
              <a:buNone/>
            </a:pPr>
            <a:r>
              <a:rPr lang="en-US" sz="3000" dirty="0" smtClean="0"/>
              <a:t> 	 </a:t>
            </a:r>
            <a:r>
              <a:rPr lang="en-US" sz="3000" dirty="0" err="1" smtClean="0"/>
              <a:t>fstream</a:t>
            </a:r>
            <a:r>
              <a:rPr lang="en-US" sz="3000" dirty="0" smtClean="0"/>
              <a:t> fin;</a:t>
            </a:r>
          </a:p>
          <a:p>
            <a:pPr lvl="1">
              <a:buNone/>
            </a:pPr>
            <a:r>
              <a:rPr lang="en-US" sz="3000" dirty="0" smtClean="0"/>
              <a:t>    </a:t>
            </a:r>
            <a:r>
              <a:rPr lang="en-US" sz="3000" dirty="0" err="1" smtClean="0"/>
              <a:t>fin.open</a:t>
            </a:r>
            <a:r>
              <a:rPr lang="en-US" sz="3000" dirty="0" smtClean="0"/>
              <a:t>(“</a:t>
            </a:r>
            <a:r>
              <a:rPr lang="en-US" sz="3000" dirty="0" err="1" smtClean="0"/>
              <a:t>club.dat”,ios</a:t>
            </a:r>
            <a:r>
              <a:rPr lang="en-US" sz="3000" dirty="0" smtClean="0"/>
              <a:t>::</a:t>
            </a:r>
            <a:r>
              <a:rPr lang="en-US" sz="3000" dirty="0" err="1" smtClean="0"/>
              <a:t>binary|ios</a:t>
            </a:r>
            <a:r>
              <a:rPr lang="en-US" sz="3000" dirty="0" smtClean="0"/>
              <a:t>::in);</a:t>
            </a:r>
          </a:p>
          <a:p>
            <a:pPr lvl="1">
              <a:buNone/>
            </a:pPr>
            <a:r>
              <a:rPr lang="en-US" sz="3000" dirty="0" smtClean="0"/>
              <a:t>	while(fin)</a:t>
            </a:r>
          </a:p>
          <a:p>
            <a:pPr lvl="1">
              <a:buNone/>
            </a:pPr>
            <a:r>
              <a:rPr lang="en-US" sz="3000" dirty="0" smtClean="0"/>
              <a:t>	{</a:t>
            </a:r>
          </a:p>
          <a:p>
            <a:pPr lvl="1">
              <a:buNone/>
            </a:pPr>
            <a:r>
              <a:rPr lang="en-US" sz="3000" dirty="0" smtClean="0"/>
              <a:t>			</a:t>
            </a:r>
            <a:r>
              <a:rPr lang="en-US" sz="3000" dirty="0" err="1" smtClean="0"/>
              <a:t>fin.read</a:t>
            </a:r>
            <a:r>
              <a:rPr lang="en-US" sz="3000" dirty="0" smtClean="0"/>
              <a:t>((char *)&amp;</a:t>
            </a:r>
            <a:r>
              <a:rPr lang="en-US" sz="3000" dirty="0" err="1" smtClean="0"/>
              <a:t>c,sizeof</a:t>
            </a:r>
            <a:r>
              <a:rPr lang="en-US" sz="3000" dirty="0" smtClean="0"/>
              <a:t>(c ))</a:t>
            </a:r>
          </a:p>
          <a:p>
            <a:pPr lvl="1">
              <a:buNone/>
            </a:pPr>
            <a:r>
              <a:rPr lang="en-US" sz="3000" dirty="0" smtClean="0"/>
              <a:t>			if(</a:t>
            </a:r>
            <a:r>
              <a:rPr lang="en-US" sz="3000" dirty="0" err="1" smtClean="0"/>
              <a:t>c.whattype</a:t>
            </a:r>
            <a:r>
              <a:rPr lang="en-US" sz="3000" dirty="0" smtClean="0"/>
              <a:t>()==‘l’||</a:t>
            </a:r>
            <a:r>
              <a:rPr lang="en-US" sz="3000" dirty="0" err="1" smtClean="0"/>
              <a:t>c.whattype</a:t>
            </a:r>
            <a:r>
              <a:rPr lang="en-US" sz="3000" dirty="0" smtClean="0"/>
              <a:t>()==‘m’)</a:t>
            </a:r>
          </a:p>
          <a:p>
            <a:pPr lvl="1">
              <a:buNone/>
            </a:pPr>
            <a:r>
              <a:rPr lang="en-US" sz="3000" dirty="0" smtClean="0"/>
              <a:t>			</a:t>
            </a:r>
            <a:r>
              <a:rPr lang="en-US" sz="3000" dirty="0" err="1" smtClean="0"/>
              <a:t>c.display</a:t>
            </a:r>
            <a:r>
              <a:rPr lang="en-US" sz="3000" dirty="0" smtClean="0"/>
              <a:t>();</a:t>
            </a:r>
          </a:p>
          <a:p>
            <a:pPr lvl="1">
              <a:buNone/>
            </a:pPr>
            <a:r>
              <a:rPr lang="en-US" sz="3000" dirty="0" smtClean="0"/>
              <a:t>    }</a:t>
            </a:r>
          </a:p>
          <a:p>
            <a:pPr lvl="1">
              <a:buNone/>
            </a:pPr>
            <a:r>
              <a:rPr lang="en-US" sz="3000" dirty="0" err="1" smtClean="0"/>
              <a:t>fin.close</a:t>
            </a:r>
            <a:r>
              <a:rPr lang="en-US" sz="3000" dirty="0" smtClean="0"/>
              <a:t>();</a:t>
            </a:r>
          </a:p>
          <a:p>
            <a:pPr lvl="1">
              <a:buNone/>
            </a:pPr>
            <a:r>
              <a:rPr lang="en-US" sz="3000" dirty="0" smtClean="0"/>
              <a:t>}</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Write a function in C++ to search for the details (number and calls)of those mobile phones which have 1000 calls from a binary file “</a:t>
            </a:r>
            <a:r>
              <a:rPr lang="en-US" dirty="0" err="1" smtClean="0"/>
              <a:t>mobile.dat”.Assuming</a:t>
            </a:r>
            <a:r>
              <a:rPr lang="en-US" dirty="0" smtClean="0"/>
              <a:t> that this binary file contains records/objects of class mobile which is defined below.</a:t>
            </a:r>
          </a:p>
          <a:p>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sz="2000" b="1" dirty="0" smtClean="0"/>
              <a:t>Class mobile</a:t>
            </a:r>
          </a:p>
          <a:p>
            <a:pPr>
              <a:buNone/>
            </a:pPr>
            <a:r>
              <a:rPr lang="en-US" sz="2000" b="1" dirty="0" smtClean="0"/>
              <a:t>{</a:t>
            </a:r>
          </a:p>
          <a:p>
            <a:pPr lvl="1">
              <a:buNone/>
            </a:pPr>
            <a:r>
              <a:rPr lang="en-US" sz="2000" b="1" dirty="0" smtClean="0"/>
              <a:t>    char number[10];</a:t>
            </a:r>
          </a:p>
          <a:p>
            <a:pPr lvl="1">
              <a:buNone/>
            </a:pPr>
            <a:r>
              <a:rPr lang="en-US" sz="2000" b="1" dirty="0" smtClean="0"/>
              <a:t>    </a:t>
            </a:r>
            <a:r>
              <a:rPr lang="en-US" sz="2000" b="1" dirty="0" err="1" smtClean="0"/>
              <a:t>int</a:t>
            </a:r>
            <a:r>
              <a:rPr lang="en-US" sz="2000" b="1" dirty="0" smtClean="0"/>
              <a:t> calls;</a:t>
            </a:r>
          </a:p>
          <a:p>
            <a:pPr lvl="1">
              <a:buNone/>
            </a:pPr>
            <a:r>
              <a:rPr lang="en-US" sz="2000" b="1" dirty="0" smtClean="0"/>
              <a:t>	public:</a:t>
            </a:r>
          </a:p>
          <a:p>
            <a:pPr lvl="1">
              <a:buNone/>
            </a:pPr>
            <a:r>
              <a:rPr lang="en-US" sz="2000" b="1" dirty="0" smtClean="0"/>
              <a:t>    void enter()</a:t>
            </a:r>
          </a:p>
          <a:p>
            <a:pPr lvl="1">
              <a:buNone/>
            </a:pPr>
            <a:r>
              <a:rPr lang="en-US" sz="2000" b="1" dirty="0" smtClean="0"/>
              <a:t>	{</a:t>
            </a:r>
          </a:p>
          <a:p>
            <a:pPr lvl="1">
              <a:buNone/>
            </a:pPr>
            <a:r>
              <a:rPr lang="en-US" sz="2000" b="1" dirty="0" smtClean="0"/>
              <a:t>		gets(number);</a:t>
            </a:r>
          </a:p>
          <a:p>
            <a:pPr lvl="1">
              <a:buNone/>
            </a:pPr>
            <a:r>
              <a:rPr lang="en-US" sz="2000" b="1" dirty="0" smtClean="0"/>
              <a:t>		</a:t>
            </a:r>
            <a:r>
              <a:rPr lang="en-US" sz="2000" b="1" dirty="0" err="1" smtClean="0"/>
              <a:t>cin</a:t>
            </a:r>
            <a:r>
              <a:rPr lang="en-US" sz="2000" b="1" dirty="0" smtClean="0"/>
              <a:t>&gt;&gt;calls;</a:t>
            </a:r>
          </a:p>
          <a:p>
            <a:pPr lvl="1">
              <a:buNone/>
            </a:pPr>
            <a:r>
              <a:rPr lang="en-US" sz="2000" b="1" dirty="0" smtClean="0"/>
              <a:t>    }</a:t>
            </a:r>
          </a:p>
          <a:p>
            <a:pPr lvl="1">
              <a:buNone/>
            </a:pPr>
            <a:r>
              <a:rPr lang="en-US" sz="2000" b="1" dirty="0" smtClean="0"/>
              <a:t>	void billing</a:t>
            </a:r>
          </a:p>
          <a:p>
            <a:pPr lvl="1">
              <a:buNone/>
            </a:pPr>
            <a:r>
              <a:rPr lang="en-US" sz="2000" b="1" dirty="0" smtClean="0"/>
              <a:t>	{</a:t>
            </a:r>
          </a:p>
          <a:p>
            <a:pPr lvl="1">
              <a:buNone/>
            </a:pPr>
            <a:r>
              <a:rPr lang="en-US" sz="2000" b="1" dirty="0" smtClean="0"/>
              <a:t>	</a:t>
            </a:r>
            <a:r>
              <a:rPr lang="en-US" sz="2000" b="1" dirty="0" err="1" smtClean="0"/>
              <a:t>cout</a:t>
            </a:r>
            <a:r>
              <a:rPr lang="en-US" sz="2000" b="1" dirty="0" smtClean="0"/>
              <a:t>&lt;&lt;number&lt;&lt;“#”&lt;&lt;calls&lt;&lt;</a:t>
            </a:r>
            <a:r>
              <a:rPr lang="en-US" sz="2000" b="1" dirty="0" err="1" smtClean="0"/>
              <a:t>endl</a:t>
            </a:r>
            <a:r>
              <a:rPr lang="en-US" sz="2000" b="1" dirty="0" smtClean="0"/>
              <a:t>;</a:t>
            </a:r>
          </a:p>
          <a:p>
            <a:pPr lvl="1">
              <a:buNone/>
            </a:pPr>
            <a:r>
              <a:rPr lang="en-US" sz="2000" b="1" dirty="0" smtClean="0"/>
              <a:t>	}</a:t>
            </a:r>
          </a:p>
          <a:p>
            <a:pPr lvl="1">
              <a:buNone/>
            </a:pPr>
            <a:r>
              <a:rPr lang="en-US" sz="2000" b="1" dirty="0" smtClean="0"/>
              <a:t>	</a:t>
            </a:r>
            <a:r>
              <a:rPr lang="en-US" sz="2000" b="1" dirty="0" err="1" smtClean="0"/>
              <a:t>int</a:t>
            </a:r>
            <a:r>
              <a:rPr lang="en-US" sz="2000" b="1" dirty="0" smtClean="0"/>
              <a:t> </a:t>
            </a:r>
            <a:r>
              <a:rPr lang="en-US" sz="2000" b="1" dirty="0" err="1" smtClean="0"/>
              <a:t>getcalls</a:t>
            </a:r>
            <a:r>
              <a:rPr lang="en-US" sz="2000" b="1" dirty="0" smtClean="0"/>
              <a:t>()</a:t>
            </a:r>
          </a:p>
          <a:p>
            <a:pPr lvl="1">
              <a:buNone/>
            </a:pPr>
            <a:r>
              <a:rPr lang="en-US" sz="2000" b="1" dirty="0" smtClean="0"/>
              <a:t>	{</a:t>
            </a:r>
          </a:p>
          <a:p>
            <a:pPr lvl="1">
              <a:buNone/>
            </a:pPr>
            <a:r>
              <a:rPr lang="en-US" sz="2000" b="1" dirty="0" smtClean="0"/>
              <a:t>		return calls;</a:t>
            </a:r>
          </a:p>
          <a:p>
            <a:pPr lvl="1">
              <a:buNone/>
            </a:pPr>
            <a:r>
              <a:rPr lang="en-US" sz="2000" b="1" dirty="0" smtClean="0"/>
              <a:t>	}</a:t>
            </a:r>
          </a:p>
          <a:p>
            <a:pPr lvl="1">
              <a:buNone/>
            </a:pP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 void search()</a:t>
            </a:r>
          </a:p>
          <a:p>
            <a:pPr>
              <a:buNone/>
            </a:pPr>
            <a:r>
              <a:rPr lang="en-US" dirty="0" smtClean="0"/>
              <a:t>{</a:t>
            </a:r>
          </a:p>
          <a:p>
            <a:pPr lvl="1">
              <a:buNone/>
            </a:pPr>
            <a:r>
              <a:rPr lang="en-US" dirty="0" smtClean="0"/>
              <a:t>      </a:t>
            </a:r>
            <a:r>
              <a:rPr lang="en-US" dirty="0" err="1" smtClean="0"/>
              <a:t>ifstream</a:t>
            </a:r>
            <a:r>
              <a:rPr lang="en-US" dirty="0" smtClean="0"/>
              <a:t> fin(“</a:t>
            </a:r>
            <a:r>
              <a:rPr lang="en-US" dirty="0" err="1" smtClean="0"/>
              <a:t>phones.dat”,ios</a:t>
            </a:r>
            <a:r>
              <a:rPr lang="en-US" dirty="0" smtClean="0"/>
              <a:t>::</a:t>
            </a:r>
            <a:r>
              <a:rPr lang="en-US" dirty="0" err="1" smtClean="0"/>
              <a:t>in|ios</a:t>
            </a:r>
            <a:r>
              <a:rPr lang="en-US" dirty="0" smtClean="0"/>
              <a:t>::binary)</a:t>
            </a:r>
          </a:p>
          <a:p>
            <a:pPr lvl="1">
              <a:buNone/>
            </a:pPr>
            <a:r>
              <a:rPr lang="en-US" dirty="0" smtClean="0"/>
              <a:t>	   phone p;</a:t>
            </a:r>
          </a:p>
          <a:p>
            <a:pPr lvl="1">
              <a:buNone/>
            </a:pPr>
            <a:r>
              <a:rPr lang="en-US" dirty="0" smtClean="0"/>
              <a:t>		 while((</a:t>
            </a:r>
            <a:r>
              <a:rPr lang="en-US" dirty="0" err="1" smtClean="0"/>
              <a:t>fin.read</a:t>
            </a:r>
            <a:r>
              <a:rPr lang="en-US" dirty="0" smtClean="0"/>
              <a:t>((char *)&amp;</a:t>
            </a:r>
            <a:r>
              <a:rPr lang="en-US" dirty="0" err="1" smtClean="0"/>
              <a:t>p,sizeof</a:t>
            </a:r>
            <a:r>
              <a:rPr lang="en-US" dirty="0" smtClean="0"/>
              <a:t>(p));</a:t>
            </a:r>
          </a:p>
          <a:p>
            <a:pPr lvl="1">
              <a:buNone/>
            </a:pPr>
            <a:r>
              <a:rPr lang="en-US" dirty="0" smtClean="0"/>
              <a:t>		 {</a:t>
            </a:r>
          </a:p>
          <a:p>
            <a:pPr lvl="1">
              <a:buNone/>
            </a:pPr>
            <a:r>
              <a:rPr lang="en-US" dirty="0" smtClean="0"/>
              <a:t>			If(</a:t>
            </a:r>
            <a:r>
              <a:rPr lang="en-US" dirty="0" err="1" smtClean="0"/>
              <a:t>p.getcalls</a:t>
            </a:r>
            <a:r>
              <a:rPr lang="en-US" dirty="0" smtClean="0"/>
              <a:t>()&gt;=1000)</a:t>
            </a:r>
          </a:p>
          <a:p>
            <a:pPr lvl="1">
              <a:buNone/>
            </a:pPr>
            <a:r>
              <a:rPr lang="en-US" dirty="0" smtClean="0"/>
              <a:t>			</a:t>
            </a:r>
            <a:r>
              <a:rPr lang="en-US" dirty="0" err="1" smtClean="0"/>
              <a:t>p.billing</a:t>
            </a:r>
            <a:r>
              <a:rPr lang="en-US" dirty="0" smtClean="0"/>
              <a:t>();</a:t>
            </a:r>
          </a:p>
          <a:p>
            <a:pPr lvl="1">
              <a:buNone/>
            </a:pPr>
            <a:r>
              <a:rPr lang="en-US" dirty="0" smtClean="0"/>
              <a:t>		 }</a:t>
            </a:r>
          </a:p>
          <a:p>
            <a:pPr lvl="1">
              <a:buNone/>
            </a:pPr>
            <a:r>
              <a:rPr lang="en-US" dirty="0" smtClean="0"/>
              <a:t>	</a:t>
            </a:r>
            <a:r>
              <a:rPr lang="en-US" dirty="0" err="1" smtClean="0"/>
              <a:t>fin.close</a:t>
            </a:r>
            <a:r>
              <a:rPr lang="en-US" dirty="0" smtClean="0"/>
              <a:t>();</a:t>
            </a:r>
          </a:p>
          <a:p>
            <a:pPr lvl="1">
              <a:buNone/>
            </a:pPr>
            <a:r>
              <a:rPr lang="en-US" dirty="0" smtClean="0"/>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Write a function in </a:t>
            </a:r>
            <a:r>
              <a:rPr lang="en-US" dirty="0" err="1" smtClean="0"/>
              <a:t>c++</a:t>
            </a:r>
            <a:r>
              <a:rPr lang="en-US" dirty="0" smtClean="0"/>
              <a:t> to search for a camera from a binary file “camera.dat” containing the objects of class CAMERA (as defined below).The user should enter the model no and the function should search and display the details of the camera.</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None/>
            </a:pPr>
            <a:r>
              <a:rPr lang="en-US" sz="1800" b="1" dirty="0" smtClean="0"/>
              <a:t>Class camera</a:t>
            </a:r>
          </a:p>
          <a:p>
            <a:pPr>
              <a:buNone/>
            </a:pPr>
            <a:r>
              <a:rPr lang="en-US" sz="1800" b="1" dirty="0" smtClean="0"/>
              <a:t>{</a:t>
            </a:r>
          </a:p>
          <a:p>
            <a:pPr lvl="1">
              <a:buNone/>
            </a:pPr>
            <a:r>
              <a:rPr lang="en-US" sz="1800" b="1" dirty="0" smtClean="0"/>
              <a:t>      long </a:t>
            </a:r>
            <a:r>
              <a:rPr lang="en-US" sz="1800" b="1" dirty="0" err="1" smtClean="0"/>
              <a:t>modelno</a:t>
            </a:r>
            <a:r>
              <a:rPr lang="en-US" sz="1800" b="1" dirty="0" smtClean="0"/>
              <a:t>;</a:t>
            </a:r>
          </a:p>
          <a:p>
            <a:pPr lvl="1">
              <a:buNone/>
            </a:pPr>
            <a:r>
              <a:rPr lang="en-US" sz="1800" b="1" dirty="0" smtClean="0"/>
              <a:t>	 float megapixel;</a:t>
            </a:r>
          </a:p>
          <a:p>
            <a:pPr lvl="1">
              <a:buNone/>
            </a:pPr>
            <a:r>
              <a:rPr lang="en-US" sz="1800" b="1" dirty="0" smtClean="0"/>
              <a:t>       </a:t>
            </a:r>
            <a:r>
              <a:rPr lang="en-US" sz="1800" b="1" dirty="0" err="1" smtClean="0"/>
              <a:t>int</a:t>
            </a:r>
            <a:r>
              <a:rPr lang="en-US" sz="1800" b="1" dirty="0" smtClean="0"/>
              <a:t> zoom;</a:t>
            </a:r>
          </a:p>
          <a:p>
            <a:pPr lvl="1">
              <a:buNone/>
            </a:pPr>
            <a:r>
              <a:rPr lang="en-US" sz="1800" b="1" dirty="0" smtClean="0"/>
              <a:t>       char details[120];</a:t>
            </a:r>
          </a:p>
          <a:p>
            <a:pPr lvl="1">
              <a:buNone/>
            </a:pPr>
            <a:r>
              <a:rPr lang="en-US" sz="1800" b="1" dirty="0" smtClean="0"/>
              <a:t>		 public:</a:t>
            </a:r>
          </a:p>
          <a:p>
            <a:pPr lvl="1">
              <a:buNone/>
            </a:pPr>
            <a:r>
              <a:rPr lang="en-US" sz="1800" b="1" dirty="0" smtClean="0"/>
              <a:t>       void enter();</a:t>
            </a:r>
          </a:p>
          <a:p>
            <a:pPr lvl="1">
              <a:buNone/>
            </a:pPr>
            <a:r>
              <a:rPr lang="en-US" sz="1800" b="1" dirty="0" smtClean="0"/>
              <a:t>	{</a:t>
            </a:r>
          </a:p>
          <a:p>
            <a:pPr lvl="1">
              <a:buNone/>
            </a:pPr>
            <a:r>
              <a:rPr lang="en-US" sz="1800" b="1" dirty="0" smtClean="0"/>
              <a:t>	</a:t>
            </a:r>
            <a:r>
              <a:rPr lang="en-US" sz="1800" b="1" dirty="0" err="1" smtClean="0"/>
              <a:t>cin</a:t>
            </a:r>
            <a:r>
              <a:rPr lang="en-US" sz="1800" b="1" dirty="0" smtClean="0"/>
              <a:t>&gt;&gt;</a:t>
            </a:r>
            <a:r>
              <a:rPr lang="en-US" sz="1800" b="1" dirty="0" err="1" smtClean="0"/>
              <a:t>modelno</a:t>
            </a:r>
            <a:r>
              <a:rPr lang="en-US" sz="1800" b="1" dirty="0" smtClean="0"/>
              <a:t>&gt;&gt;megapixel&gt;&gt;</a:t>
            </a:r>
            <a:r>
              <a:rPr lang="en-US" sz="1800" b="1" dirty="0" err="1" smtClean="0"/>
              <a:t>zoom;gets</a:t>
            </a:r>
            <a:r>
              <a:rPr lang="en-US" sz="1800" b="1" dirty="0" smtClean="0"/>
              <a:t>(details);</a:t>
            </a:r>
          </a:p>
          <a:p>
            <a:pPr lvl="1">
              <a:buNone/>
            </a:pPr>
            <a:r>
              <a:rPr lang="en-US" sz="1800" b="1" dirty="0" smtClean="0"/>
              <a:t>	}</a:t>
            </a:r>
          </a:p>
          <a:p>
            <a:pPr lvl="1">
              <a:buNone/>
            </a:pPr>
            <a:r>
              <a:rPr lang="en-US" sz="1800" b="1" dirty="0" smtClean="0"/>
              <a:t>       void display();</a:t>
            </a:r>
          </a:p>
          <a:p>
            <a:pPr lvl="1">
              <a:buNone/>
            </a:pPr>
            <a:r>
              <a:rPr lang="en-US" sz="1800" b="1" dirty="0" smtClean="0"/>
              <a:t>	{</a:t>
            </a:r>
          </a:p>
          <a:p>
            <a:pPr lvl="1">
              <a:buNone/>
            </a:pPr>
            <a:r>
              <a:rPr lang="en-US" sz="1800" b="1" dirty="0" smtClean="0"/>
              <a:t>	</a:t>
            </a:r>
            <a:r>
              <a:rPr lang="en-US" sz="1800" b="1" dirty="0" err="1" smtClean="0"/>
              <a:t>cout</a:t>
            </a:r>
            <a:r>
              <a:rPr lang="en-US" sz="1800" b="1" dirty="0" smtClean="0"/>
              <a:t>&lt;&lt;</a:t>
            </a:r>
            <a:r>
              <a:rPr lang="en-US" sz="1800" b="1" dirty="0" err="1" smtClean="0"/>
              <a:t>modelno</a:t>
            </a:r>
            <a:r>
              <a:rPr lang="en-US" sz="1800" b="1" dirty="0" smtClean="0"/>
              <a:t>&lt;&lt;megapixel&lt;&lt;zoom&lt;&lt;details&lt;&lt;</a:t>
            </a:r>
            <a:r>
              <a:rPr lang="en-US" sz="1800" b="1" dirty="0" err="1" smtClean="0"/>
              <a:t>endl</a:t>
            </a:r>
            <a:r>
              <a:rPr lang="en-US" sz="1800" b="1" dirty="0" smtClean="0"/>
              <a:t>;</a:t>
            </a:r>
          </a:p>
          <a:p>
            <a:pPr lvl="1">
              <a:buNone/>
            </a:pPr>
            <a:r>
              <a:rPr lang="en-US" sz="1800" b="1" dirty="0" smtClean="0"/>
              <a:t>	}</a:t>
            </a:r>
          </a:p>
          <a:p>
            <a:pPr lvl="1">
              <a:buNone/>
            </a:pPr>
            <a:r>
              <a:rPr lang="en-US" sz="1800" b="1" dirty="0" smtClean="0"/>
              <a:t>	long </a:t>
            </a:r>
            <a:r>
              <a:rPr lang="en-US" sz="1800" b="1" dirty="0" err="1" smtClean="0"/>
              <a:t>getmodelno</a:t>
            </a:r>
            <a:r>
              <a:rPr lang="en-US" sz="1800" b="1" dirty="0" smtClean="0"/>
              <a:t>()</a:t>
            </a:r>
          </a:p>
          <a:p>
            <a:pPr lvl="1">
              <a:buNone/>
            </a:pPr>
            <a:r>
              <a:rPr lang="en-US" sz="1800" b="1" dirty="0" smtClean="0"/>
              <a:t>	{</a:t>
            </a:r>
          </a:p>
          <a:p>
            <a:pPr lvl="1">
              <a:buNone/>
            </a:pPr>
            <a:r>
              <a:rPr lang="en-US" sz="1800" b="1" dirty="0" smtClean="0"/>
              <a:t>	return </a:t>
            </a:r>
            <a:r>
              <a:rPr lang="en-US" sz="1800" b="1" dirty="0" err="1" smtClean="0"/>
              <a:t>modelno</a:t>
            </a:r>
            <a:r>
              <a:rPr lang="en-US" sz="1800" b="1" dirty="0" smtClean="0"/>
              <a:t>;</a:t>
            </a:r>
          </a:p>
          <a:p>
            <a:pPr lvl="1">
              <a:buNone/>
            </a:pPr>
            <a:r>
              <a:rPr lang="en-US" sz="1800" b="1" dirty="0" smtClean="0"/>
              <a:t>	}</a:t>
            </a:r>
          </a:p>
          <a:p>
            <a:pPr lvl="1">
              <a:buNone/>
            </a:pPr>
            <a:r>
              <a:rPr lang="en-US" sz="1800" b="1" dirty="0" smtClean="0"/>
              <a:t>}	  </a:t>
            </a:r>
            <a:endParaRPr lang="en-US" sz="1800" b="1"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smtClean="0"/>
              <a:t>Void search(long </a:t>
            </a:r>
            <a:r>
              <a:rPr lang="en-US" dirty="0" err="1" smtClean="0"/>
              <a:t>mno</a:t>
            </a:r>
            <a:r>
              <a:rPr lang="en-US" dirty="0" smtClean="0"/>
              <a:t>)</a:t>
            </a:r>
          </a:p>
          <a:p>
            <a:r>
              <a:rPr lang="en-US" dirty="0" smtClean="0"/>
              <a:t>{</a:t>
            </a:r>
          </a:p>
          <a:p>
            <a:pPr lvl="1">
              <a:buNone/>
            </a:pPr>
            <a:r>
              <a:rPr lang="en-US" dirty="0" smtClean="0"/>
              <a:t>      </a:t>
            </a:r>
            <a:r>
              <a:rPr lang="en-US" dirty="0" err="1" smtClean="0"/>
              <a:t>fstream</a:t>
            </a:r>
            <a:r>
              <a:rPr lang="en-US" dirty="0" smtClean="0"/>
              <a:t> file;</a:t>
            </a:r>
          </a:p>
          <a:p>
            <a:pPr lvl="1">
              <a:buNone/>
            </a:pPr>
            <a:r>
              <a:rPr lang="en-US" dirty="0" smtClean="0"/>
              <a:t>		</a:t>
            </a:r>
            <a:r>
              <a:rPr lang="en-US" dirty="0" err="1" smtClean="0"/>
              <a:t>file.open</a:t>
            </a:r>
            <a:r>
              <a:rPr lang="en-US" dirty="0" smtClean="0"/>
              <a:t>(“</a:t>
            </a:r>
            <a:r>
              <a:rPr lang="en-US" dirty="0" err="1" smtClean="0"/>
              <a:t>camera.dat”,ios</a:t>
            </a:r>
            <a:r>
              <a:rPr lang="en-US" dirty="0" smtClean="0"/>
              <a:t>::</a:t>
            </a:r>
            <a:r>
              <a:rPr lang="en-US" dirty="0" err="1" smtClean="0"/>
              <a:t>in|ios</a:t>
            </a:r>
            <a:r>
              <a:rPr lang="en-US" dirty="0" smtClean="0"/>
              <a:t>::binary);</a:t>
            </a:r>
          </a:p>
          <a:p>
            <a:pPr lvl="1">
              <a:buNone/>
            </a:pPr>
            <a:r>
              <a:rPr lang="en-US" dirty="0" smtClean="0"/>
              <a:t>	   camera c;</a:t>
            </a:r>
          </a:p>
          <a:p>
            <a:pPr lvl="1">
              <a:buNone/>
            </a:pPr>
            <a:r>
              <a:rPr lang="en-US" dirty="0" smtClean="0"/>
              <a:t>		  </a:t>
            </a:r>
            <a:r>
              <a:rPr lang="en-US" dirty="0" err="1" smtClean="0"/>
              <a:t>Int</a:t>
            </a:r>
            <a:r>
              <a:rPr lang="en-US" dirty="0" smtClean="0"/>
              <a:t> found=0;</a:t>
            </a:r>
          </a:p>
          <a:p>
            <a:pPr lvl="1">
              <a:buNone/>
            </a:pPr>
            <a:r>
              <a:rPr lang="en-US" dirty="0" smtClean="0"/>
              <a:t>		   while(</a:t>
            </a:r>
            <a:r>
              <a:rPr lang="en-US" dirty="0" err="1" smtClean="0"/>
              <a:t>file.read</a:t>
            </a:r>
            <a:r>
              <a:rPr lang="en-US" dirty="0" smtClean="0"/>
              <a:t>((char *)&amp;</a:t>
            </a:r>
            <a:r>
              <a:rPr lang="en-US" dirty="0" err="1" smtClean="0"/>
              <a:t>c,sizeof</a:t>
            </a:r>
            <a:r>
              <a:rPr lang="en-US" dirty="0" smtClean="0"/>
              <a:t>( c )))</a:t>
            </a:r>
          </a:p>
          <a:p>
            <a:pPr lvl="1">
              <a:buNone/>
            </a:pPr>
            <a:r>
              <a:rPr lang="en-US" dirty="0" smtClean="0"/>
              <a:t>        {</a:t>
            </a:r>
          </a:p>
          <a:p>
            <a:pPr lvl="1">
              <a:buNone/>
            </a:pPr>
            <a:r>
              <a:rPr lang="en-US" dirty="0" smtClean="0"/>
              <a:t>		   if(</a:t>
            </a:r>
            <a:r>
              <a:rPr lang="en-US" dirty="0" err="1" smtClean="0"/>
              <a:t>c.getmodelno</a:t>
            </a:r>
            <a:r>
              <a:rPr lang="en-US" dirty="0" smtClean="0"/>
              <a:t>()==</a:t>
            </a:r>
            <a:r>
              <a:rPr lang="en-US" dirty="0" err="1" smtClean="0"/>
              <a:t>mno</a:t>
            </a:r>
            <a:r>
              <a:rPr lang="en-US" dirty="0" smtClean="0"/>
              <a:t>)</a:t>
            </a:r>
          </a:p>
          <a:p>
            <a:pPr lvl="1">
              <a:buNone/>
            </a:pPr>
            <a:r>
              <a:rPr lang="en-US" dirty="0" smtClean="0"/>
              <a:t>			{</a:t>
            </a:r>
          </a:p>
          <a:p>
            <a:pPr lvl="1">
              <a:buNone/>
            </a:pPr>
            <a:r>
              <a:rPr lang="en-US" dirty="0" smtClean="0"/>
              <a:t>				</a:t>
            </a:r>
            <a:r>
              <a:rPr lang="en-US" dirty="0" err="1" smtClean="0"/>
              <a:t>c.display</a:t>
            </a:r>
            <a:r>
              <a:rPr lang="en-US" dirty="0" smtClean="0"/>
              <a:t>();</a:t>
            </a:r>
          </a:p>
          <a:p>
            <a:pPr lvl="1">
              <a:buNone/>
            </a:pPr>
            <a:r>
              <a:rPr lang="en-US" dirty="0" smtClean="0"/>
              <a:t>				found=1;</a:t>
            </a:r>
          </a:p>
          <a:p>
            <a:pPr lvl="1">
              <a:buNone/>
            </a:pPr>
            <a:r>
              <a:rPr lang="en-US" dirty="0" smtClean="0"/>
              <a:t>				break;</a:t>
            </a:r>
          </a:p>
          <a:p>
            <a:pPr lvl="1">
              <a:buNone/>
            </a:pPr>
            <a:r>
              <a:rPr lang="en-US" dirty="0" smtClean="0"/>
              <a:t>			}</a:t>
            </a:r>
          </a:p>
          <a:p>
            <a:pPr lvl="1">
              <a:buNone/>
            </a:pPr>
            <a:r>
              <a:rPr lang="en-US" dirty="0" smtClean="0"/>
              <a:t>	 }</a:t>
            </a:r>
          </a:p>
          <a:p>
            <a:pPr lvl="1">
              <a:buNone/>
            </a:pPr>
            <a:r>
              <a:rPr lang="en-US" dirty="0" smtClean="0"/>
              <a:t>If(found==0)</a:t>
            </a:r>
          </a:p>
          <a:p>
            <a:pPr lvl="1">
              <a:buNone/>
            </a:pPr>
            <a:r>
              <a:rPr lang="en-US" dirty="0" err="1" smtClean="0"/>
              <a:t>Cout</a:t>
            </a:r>
            <a:r>
              <a:rPr lang="en-US" dirty="0" smtClean="0"/>
              <a:t>&lt;&lt;“not found”;</a:t>
            </a:r>
          </a:p>
          <a:p>
            <a:pPr lvl="1">
              <a:buNone/>
            </a:pPr>
            <a:r>
              <a:rPr lang="en-US" dirty="0" err="1" smtClean="0"/>
              <a:t>File.close</a:t>
            </a:r>
            <a:r>
              <a:rPr lang="en-US" dirty="0" smtClean="0"/>
              <a:t>();</a:t>
            </a:r>
          </a:p>
          <a:p>
            <a:pPr lvl="1">
              <a:buNone/>
            </a:pPr>
            <a:r>
              <a:rPr lang="en-US" smtClean="0"/>
              <a:t>}</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304800"/>
            <a:ext cx="7848600" cy="5791200"/>
          </a:xfrm>
          <a:prstGeom prst="rect">
            <a:avLst/>
          </a:prstGeom>
          <a:noFill/>
          <a:ln w="9525">
            <a:noFill/>
            <a:miter lim="800000"/>
            <a:headEnd/>
            <a:tailEnd/>
          </a:ln>
          <a:effec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381000" y="1143000"/>
            <a:ext cx="7772400" cy="4648200"/>
          </a:xfrm>
          <a:prstGeom prst="rect">
            <a:avLst/>
          </a:prstGeom>
          <a:noFill/>
          <a:ln w="9525">
            <a:noFill/>
            <a:miter lim="800000"/>
            <a:headEnd/>
            <a:tailEnd/>
          </a:ln>
          <a:effectLst/>
        </p:spPr>
      </p:pic>
      <p:sp>
        <p:nvSpPr>
          <p:cNvPr id="7" name="TextBox 6"/>
          <p:cNvSpPr txBox="1"/>
          <p:nvPr/>
        </p:nvSpPr>
        <p:spPr>
          <a:xfrm>
            <a:off x="304800" y="762000"/>
            <a:ext cx="4495800" cy="369332"/>
          </a:xfrm>
          <a:prstGeom prst="rect">
            <a:avLst/>
          </a:prstGeom>
          <a:noFill/>
        </p:spPr>
        <p:txBody>
          <a:bodyPr wrap="square" rtlCol="0">
            <a:spAutoFit/>
          </a:bodyPr>
          <a:lstStyle/>
          <a:p>
            <a:r>
              <a:rPr lang="en-US" dirty="0" smtClean="0"/>
              <a:t>void </a:t>
            </a:r>
            <a:r>
              <a:rPr lang="en-US" dirty="0" err="1" smtClean="0"/>
              <a:t>displayagerange</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smtClean="0"/>
              <a:t>Convert the infix expression to postfix</a:t>
            </a:r>
          </a:p>
          <a:p>
            <a:endParaRPr lang="en-IN" dirty="0"/>
          </a:p>
          <a:p>
            <a:r>
              <a:rPr lang="en-IN" dirty="0" smtClean="0"/>
              <a:t>A*B+(P-Q)/(X+Y-M)</a:t>
            </a:r>
            <a:endParaRPr lang="en-IN" dirty="0"/>
          </a:p>
        </p:txBody>
      </p:sp>
    </p:spTree>
    <p:extLst>
      <p:ext uri="{BB962C8B-B14F-4D97-AF65-F5344CB8AC3E}">
        <p14:creationId xmlns:p14="http://schemas.microsoft.com/office/powerpoint/2010/main" val="415795837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Write a function in C++ called </a:t>
            </a:r>
            <a:r>
              <a:rPr lang="en-US" dirty="0" err="1" smtClean="0"/>
              <a:t>count_to</a:t>
            </a:r>
            <a:r>
              <a:rPr lang="en-US" dirty="0" smtClean="0"/>
              <a:t>() to count the </a:t>
            </a:r>
            <a:r>
              <a:rPr lang="en-US" dirty="0" err="1" smtClean="0"/>
              <a:t>prescence</a:t>
            </a:r>
            <a:r>
              <a:rPr lang="en-US" dirty="0" smtClean="0"/>
              <a:t> of a word ‘to’ in a text file “NOTES.txt”</a:t>
            </a:r>
          </a:p>
          <a:p>
            <a:r>
              <a:rPr lang="en-US" dirty="0" smtClean="0"/>
              <a:t>Example if content of notes.txt is as follows</a:t>
            </a:r>
          </a:p>
          <a:p>
            <a:endParaRPr lang="en-US" dirty="0" smtClean="0"/>
          </a:p>
          <a:p>
            <a:endParaRPr lang="en-US" dirty="0" smtClean="0"/>
          </a:p>
          <a:p>
            <a:endParaRPr lang="en-US" dirty="0" smtClean="0"/>
          </a:p>
          <a:p>
            <a:endParaRPr lang="en-US" dirty="0" smtClean="0"/>
          </a:p>
          <a:p>
            <a:r>
              <a:rPr lang="en-US" dirty="0" smtClean="0"/>
              <a:t>The function </a:t>
            </a:r>
            <a:r>
              <a:rPr lang="en-US" dirty="0" err="1" smtClean="0"/>
              <a:t>count_to</a:t>
            </a:r>
            <a:r>
              <a:rPr lang="en-US" dirty="0" smtClean="0"/>
              <a:t>() will display</a:t>
            </a:r>
          </a:p>
          <a:p>
            <a:r>
              <a:rPr lang="en-US" dirty="0" smtClean="0"/>
              <a:t>Count of –to- in file :3</a:t>
            </a:r>
            <a:endParaRPr lang="en-US" dirty="0"/>
          </a:p>
        </p:txBody>
      </p:sp>
      <p:sp>
        <p:nvSpPr>
          <p:cNvPr id="4" name="Rectangle 3"/>
          <p:cNvSpPr/>
          <p:nvPr/>
        </p:nvSpPr>
        <p:spPr>
          <a:xfrm>
            <a:off x="1981200" y="2667000"/>
            <a:ext cx="5410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It is very important to know that </a:t>
            </a:r>
          </a:p>
          <a:p>
            <a:pPr algn="ctr"/>
            <a:r>
              <a:rPr lang="en-US" sz="2800" b="1" dirty="0" smtClean="0"/>
              <a:t>Smoking is injurious to health</a:t>
            </a:r>
          </a:p>
          <a:p>
            <a:pPr algn="ctr"/>
            <a:r>
              <a:rPr lang="en-US" sz="2800" b="1" dirty="0" smtClean="0"/>
              <a:t>Let us take initiative to stop it.</a:t>
            </a:r>
            <a:endParaRPr lang="en-US" sz="2800" b="1"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Void </a:t>
            </a:r>
            <a:r>
              <a:rPr lang="en-US" dirty="0" err="1" smtClean="0"/>
              <a:t>count_to</a:t>
            </a:r>
            <a:r>
              <a:rPr lang="en-US" dirty="0" smtClean="0"/>
              <a:t>()</a:t>
            </a:r>
          </a:p>
          <a:p>
            <a:pPr>
              <a:buNone/>
            </a:pPr>
            <a:r>
              <a:rPr lang="en-US" dirty="0" smtClean="0"/>
              <a:t>{</a:t>
            </a:r>
          </a:p>
          <a:p>
            <a:pPr lvl="1">
              <a:buNone/>
            </a:pPr>
            <a:r>
              <a:rPr lang="en-US" dirty="0" smtClean="0"/>
              <a:t>    </a:t>
            </a:r>
            <a:r>
              <a:rPr lang="en-US" dirty="0" err="1" smtClean="0"/>
              <a:t>fstream</a:t>
            </a:r>
            <a:r>
              <a:rPr lang="en-US" dirty="0" smtClean="0"/>
              <a:t> </a:t>
            </a:r>
            <a:r>
              <a:rPr lang="en-US" dirty="0" err="1" smtClean="0"/>
              <a:t>fil</a:t>
            </a:r>
            <a:r>
              <a:rPr lang="en-US" dirty="0" smtClean="0"/>
              <a:t>;</a:t>
            </a:r>
          </a:p>
          <a:p>
            <a:pPr lvl="1">
              <a:buNone/>
            </a:pPr>
            <a:r>
              <a:rPr lang="en-US" dirty="0" smtClean="0"/>
              <a:t>    </a:t>
            </a:r>
            <a:r>
              <a:rPr lang="en-US" dirty="0" err="1" smtClean="0"/>
              <a:t>fil.open</a:t>
            </a:r>
            <a:r>
              <a:rPr lang="en-US" dirty="0" smtClean="0"/>
              <a:t>(“</a:t>
            </a:r>
            <a:r>
              <a:rPr lang="en-US" dirty="0" err="1" smtClean="0"/>
              <a:t>NOTES.TXT”,ios</a:t>
            </a:r>
            <a:r>
              <a:rPr lang="en-US" dirty="0" smtClean="0"/>
              <a:t>::</a:t>
            </a:r>
            <a:r>
              <a:rPr lang="en-US" dirty="0" err="1" smtClean="0"/>
              <a:t>in|ios</a:t>
            </a:r>
            <a:r>
              <a:rPr lang="en-US" dirty="0" smtClean="0"/>
              <a:t>::binary);</a:t>
            </a:r>
          </a:p>
          <a:p>
            <a:pPr lvl="1">
              <a:buNone/>
            </a:pPr>
            <a:r>
              <a:rPr lang="en-US" dirty="0" smtClean="0"/>
              <a:t>	</a:t>
            </a:r>
            <a:r>
              <a:rPr lang="en-US" smtClean="0"/>
              <a:t>char count=0,word[5];</a:t>
            </a:r>
            <a:endParaRPr lang="en-US" dirty="0" smtClean="0"/>
          </a:p>
          <a:p>
            <a:pPr lvl="1">
              <a:buNone/>
            </a:pPr>
            <a:r>
              <a:rPr lang="en-US" dirty="0" smtClean="0"/>
              <a:t>	while(!fil.eof())</a:t>
            </a:r>
          </a:p>
          <a:p>
            <a:pPr lvl="1">
              <a:buNone/>
            </a:pPr>
            <a:r>
              <a:rPr lang="en-US" dirty="0" smtClean="0"/>
              <a:t>	{</a:t>
            </a:r>
          </a:p>
          <a:p>
            <a:pPr lvl="1">
              <a:buNone/>
            </a:pPr>
            <a:r>
              <a:rPr lang="en-US" dirty="0" smtClean="0"/>
              <a:t>			</a:t>
            </a:r>
            <a:r>
              <a:rPr lang="en-US" dirty="0" err="1" smtClean="0"/>
              <a:t>fil</a:t>
            </a:r>
            <a:r>
              <a:rPr lang="en-US" dirty="0" smtClean="0"/>
              <a:t>&gt;&gt;word;</a:t>
            </a:r>
          </a:p>
          <a:p>
            <a:pPr lvl="1">
              <a:buNone/>
            </a:pPr>
            <a:r>
              <a:rPr lang="en-US" dirty="0" smtClean="0"/>
              <a:t>			if(</a:t>
            </a:r>
            <a:r>
              <a:rPr lang="en-US" dirty="0" err="1" smtClean="0"/>
              <a:t>strcmp</a:t>
            </a:r>
            <a:r>
              <a:rPr lang="en-US" dirty="0" smtClean="0"/>
              <a:t>(</a:t>
            </a:r>
            <a:r>
              <a:rPr lang="en-US" dirty="0" err="1" smtClean="0"/>
              <a:t>word,”to</a:t>
            </a:r>
            <a:r>
              <a:rPr lang="en-US" dirty="0" smtClean="0"/>
              <a:t>”)==0)</a:t>
            </a:r>
          </a:p>
          <a:p>
            <a:pPr lvl="1">
              <a:buNone/>
            </a:pPr>
            <a:r>
              <a:rPr lang="en-US" dirty="0" smtClean="0"/>
              <a:t>			count++;</a:t>
            </a:r>
          </a:p>
          <a:p>
            <a:pPr lvl="1">
              <a:buNone/>
            </a:pPr>
            <a:r>
              <a:rPr lang="en-US" dirty="0" smtClean="0"/>
              <a:t>	}</a:t>
            </a:r>
          </a:p>
          <a:p>
            <a:pPr lvl="1">
              <a:buNone/>
            </a:pPr>
            <a:r>
              <a:rPr lang="en-US" dirty="0" smtClean="0"/>
              <a:t>	</a:t>
            </a:r>
            <a:r>
              <a:rPr lang="en-US" dirty="0" err="1" smtClean="0"/>
              <a:t>fil.close</a:t>
            </a:r>
            <a:r>
              <a:rPr lang="en-US" dirty="0" smtClean="0"/>
              <a:t>();</a:t>
            </a:r>
          </a:p>
          <a:p>
            <a:pPr lvl="1">
              <a:buNone/>
            </a:pPr>
            <a:r>
              <a:rPr lang="en-US" dirty="0" smtClean="0"/>
              <a:t>	</a:t>
            </a:r>
            <a:r>
              <a:rPr lang="en-US" dirty="0" err="1" smtClean="0"/>
              <a:t>cout</a:t>
            </a:r>
            <a:r>
              <a:rPr lang="en-US" dirty="0" smtClean="0"/>
              <a:t>&lt;&lt;“Count of file&lt;&lt;count;</a:t>
            </a:r>
          </a:p>
          <a:p>
            <a:pPr lvl="1">
              <a:buNone/>
            </a:pP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Observe the program segment given below carefully and fill in the blanks marked as statement 1 and statement 2using </a:t>
            </a:r>
            <a:r>
              <a:rPr lang="en-US" dirty="0" err="1" smtClean="0"/>
              <a:t>seekg</a:t>
            </a:r>
            <a:r>
              <a:rPr lang="en-US" dirty="0" smtClean="0"/>
              <a:t>() and </a:t>
            </a:r>
            <a:r>
              <a:rPr lang="en-US" dirty="0" err="1" smtClean="0"/>
              <a:t>tellg</a:t>
            </a:r>
            <a:r>
              <a:rPr lang="en-US" dirty="0" smtClean="0"/>
              <a:t>() functions for performing the required tasks.</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pPr>
              <a:buNone/>
            </a:pPr>
            <a:r>
              <a:rPr lang="en-US" sz="2000" b="1" dirty="0" smtClean="0"/>
              <a:t>	#include&lt;</a:t>
            </a:r>
            <a:r>
              <a:rPr lang="en-US" sz="2000" b="1" dirty="0" err="1" smtClean="0"/>
              <a:t>fstream.h</a:t>
            </a:r>
            <a:r>
              <a:rPr lang="en-US" sz="2000" b="1" dirty="0" smtClean="0"/>
              <a:t>&gt;</a:t>
            </a:r>
          </a:p>
          <a:p>
            <a:pPr>
              <a:buNone/>
            </a:pPr>
            <a:r>
              <a:rPr lang="en-US" sz="2000" b="1" dirty="0" smtClean="0"/>
              <a:t>	Class employee</a:t>
            </a:r>
          </a:p>
          <a:p>
            <a:pPr>
              <a:buNone/>
            </a:pPr>
            <a:r>
              <a:rPr lang="en-US" sz="2000" b="1" dirty="0" smtClean="0"/>
              <a:t>	{</a:t>
            </a:r>
          </a:p>
          <a:p>
            <a:pPr>
              <a:buNone/>
            </a:pPr>
            <a:r>
              <a:rPr lang="en-US" sz="2000" b="1" dirty="0" smtClean="0"/>
              <a:t>	     </a:t>
            </a:r>
            <a:r>
              <a:rPr lang="en-US" sz="2000" b="1" dirty="0" err="1" smtClean="0"/>
              <a:t>int</a:t>
            </a:r>
            <a:r>
              <a:rPr lang="en-US" sz="2000" b="1" dirty="0" smtClean="0"/>
              <a:t> </a:t>
            </a:r>
            <a:r>
              <a:rPr lang="en-US" sz="2000" b="1" dirty="0" err="1" smtClean="0"/>
              <a:t>eno;char</a:t>
            </a:r>
            <a:r>
              <a:rPr lang="en-US" sz="2000" b="1" dirty="0" smtClean="0"/>
              <a:t> </a:t>
            </a:r>
            <a:r>
              <a:rPr lang="en-US" sz="2000" b="1" dirty="0" err="1" smtClean="0"/>
              <a:t>ename</a:t>
            </a:r>
            <a:r>
              <a:rPr lang="en-US" sz="2000" b="1" dirty="0" smtClean="0"/>
              <a:t>[20];</a:t>
            </a:r>
          </a:p>
          <a:p>
            <a:pPr lvl="1">
              <a:buNone/>
            </a:pPr>
            <a:r>
              <a:rPr lang="en-US" sz="2000" b="1" dirty="0" smtClean="0"/>
              <a:t>    public:</a:t>
            </a:r>
          </a:p>
          <a:p>
            <a:pPr lvl="1">
              <a:buNone/>
            </a:pPr>
            <a:r>
              <a:rPr lang="en-US" sz="2000" b="1" dirty="0" smtClean="0"/>
              <a:t>    //function to count total number of records</a:t>
            </a:r>
          </a:p>
          <a:p>
            <a:pPr lvl="1">
              <a:buNone/>
            </a:pPr>
            <a:r>
              <a:rPr lang="en-US" sz="2000" b="1" dirty="0" smtClean="0"/>
              <a:t>	</a:t>
            </a:r>
            <a:r>
              <a:rPr lang="en-US" sz="2000" b="1" dirty="0" err="1" smtClean="0"/>
              <a:t>int</a:t>
            </a:r>
            <a:r>
              <a:rPr lang="en-US" sz="2000" b="1" dirty="0" smtClean="0"/>
              <a:t> </a:t>
            </a:r>
            <a:r>
              <a:rPr lang="en-US" sz="2000" b="1" dirty="0" err="1" smtClean="0"/>
              <a:t>countrec</a:t>
            </a:r>
            <a:r>
              <a:rPr lang="en-US" sz="2000" b="1" dirty="0" smtClean="0"/>
              <a:t>();</a:t>
            </a:r>
          </a:p>
          <a:p>
            <a:pPr lvl="1">
              <a:buNone/>
            </a:pPr>
            <a:r>
              <a:rPr lang="en-US" sz="2000" b="1" dirty="0" smtClean="0"/>
              <a:t>};</a:t>
            </a:r>
          </a:p>
          <a:p>
            <a:pPr lvl="1">
              <a:buNone/>
            </a:pPr>
            <a:r>
              <a:rPr lang="en-US" sz="2000" b="1" dirty="0" err="1" smtClean="0"/>
              <a:t>Int</a:t>
            </a:r>
            <a:r>
              <a:rPr lang="en-US" sz="2000" b="1" dirty="0" smtClean="0"/>
              <a:t> employee::</a:t>
            </a:r>
            <a:r>
              <a:rPr lang="en-US" sz="2000" b="1" dirty="0" err="1" smtClean="0"/>
              <a:t>countrec</a:t>
            </a:r>
            <a:r>
              <a:rPr lang="en-US" sz="2000" b="1" dirty="0" smtClean="0"/>
              <a:t>()</a:t>
            </a:r>
          </a:p>
          <a:p>
            <a:pPr lvl="1">
              <a:buNone/>
            </a:pPr>
            <a:r>
              <a:rPr lang="en-US" sz="2000" b="1" dirty="0" smtClean="0"/>
              <a:t>{</a:t>
            </a:r>
          </a:p>
          <a:p>
            <a:pPr lvl="1">
              <a:buNone/>
            </a:pPr>
            <a:r>
              <a:rPr lang="en-US" sz="2000" b="1" dirty="0" smtClean="0"/>
              <a:t>	</a:t>
            </a:r>
            <a:r>
              <a:rPr lang="en-US" sz="2000" b="1" dirty="0" err="1" smtClean="0"/>
              <a:t>fstream</a:t>
            </a:r>
            <a:r>
              <a:rPr lang="en-US" sz="2000" b="1" dirty="0" smtClean="0"/>
              <a:t> file;</a:t>
            </a:r>
          </a:p>
          <a:p>
            <a:pPr lvl="1">
              <a:buNone/>
            </a:pPr>
            <a:r>
              <a:rPr lang="en-US" sz="2000" b="1" dirty="0" smtClean="0"/>
              <a:t>	</a:t>
            </a:r>
            <a:r>
              <a:rPr lang="en-US" sz="2000" b="1" dirty="0" err="1" smtClean="0"/>
              <a:t>file.open</a:t>
            </a:r>
            <a:r>
              <a:rPr lang="en-US" sz="2000" b="1" dirty="0" smtClean="0"/>
              <a:t>(“</a:t>
            </a:r>
            <a:r>
              <a:rPr lang="en-US" sz="2000" b="1" dirty="0" err="1" smtClean="0"/>
              <a:t>EMP.DAT”,ios</a:t>
            </a:r>
            <a:r>
              <a:rPr lang="en-US" sz="2000" b="1" dirty="0" smtClean="0"/>
              <a:t>::</a:t>
            </a:r>
            <a:r>
              <a:rPr lang="en-US" sz="2000" b="1" dirty="0" err="1" smtClean="0"/>
              <a:t>binary|ios</a:t>
            </a:r>
            <a:r>
              <a:rPr lang="en-US" sz="2000" b="1" dirty="0" smtClean="0"/>
              <a:t>::in);</a:t>
            </a:r>
          </a:p>
          <a:p>
            <a:pPr lvl="1">
              <a:buNone/>
            </a:pPr>
            <a:r>
              <a:rPr lang="en-US" sz="2000" b="1" dirty="0" smtClean="0"/>
              <a:t>	______________________________________//statement  1</a:t>
            </a:r>
          </a:p>
          <a:p>
            <a:pPr lvl="1">
              <a:buNone/>
            </a:pPr>
            <a:r>
              <a:rPr lang="en-US" sz="2000" b="1" dirty="0" smtClean="0"/>
              <a:t>	</a:t>
            </a:r>
            <a:r>
              <a:rPr lang="en-US" sz="2000" b="1" dirty="0" err="1" smtClean="0"/>
              <a:t>int</a:t>
            </a:r>
            <a:r>
              <a:rPr lang="en-US" sz="2000" b="1" dirty="0" smtClean="0"/>
              <a:t> bytes  =  ____________________________//statement 2</a:t>
            </a:r>
          </a:p>
          <a:p>
            <a:pPr lvl="1">
              <a:buNone/>
            </a:pPr>
            <a:r>
              <a:rPr lang="en-US" sz="2000" b="1" dirty="0" smtClean="0"/>
              <a:t>	</a:t>
            </a:r>
            <a:r>
              <a:rPr lang="en-US" sz="2000" b="1" dirty="0" err="1" smtClean="0"/>
              <a:t>int</a:t>
            </a:r>
            <a:r>
              <a:rPr lang="en-US" sz="2000" b="1" dirty="0" smtClean="0"/>
              <a:t> count=bytes/</a:t>
            </a:r>
            <a:r>
              <a:rPr lang="en-US" sz="2000" b="1" dirty="0" err="1" smtClean="0"/>
              <a:t>sizeof</a:t>
            </a:r>
            <a:r>
              <a:rPr lang="en-US" sz="2000" b="1" dirty="0" smtClean="0"/>
              <a:t>(item);</a:t>
            </a:r>
          </a:p>
          <a:p>
            <a:pPr lvl="1">
              <a:buNone/>
            </a:pPr>
            <a:r>
              <a:rPr lang="en-US" sz="2000" b="1" dirty="0" smtClean="0"/>
              <a:t>	return count;</a:t>
            </a:r>
          </a:p>
          <a:p>
            <a:pPr lvl="1">
              <a:buNone/>
            </a:pPr>
            <a:r>
              <a:rPr lang="en-US" sz="2000" b="1" dirty="0" smtClean="0"/>
              <a:t>}</a:t>
            </a:r>
          </a:p>
          <a:p>
            <a:pPr lvl="1">
              <a:buNone/>
            </a:pPr>
            <a:endParaRPr lang="en-US" dirty="0" smtClean="0"/>
          </a:p>
        </p:txBody>
      </p:sp>
      <p:sp>
        <p:nvSpPr>
          <p:cNvPr id="4" name="Rectangle 3"/>
          <p:cNvSpPr/>
          <p:nvPr/>
        </p:nvSpPr>
        <p:spPr>
          <a:xfrm>
            <a:off x="1219200" y="4572000"/>
            <a:ext cx="411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File.seekg</a:t>
            </a:r>
            <a:r>
              <a:rPr lang="en-US" dirty="0" smtClean="0"/>
              <a:t>(0,ios::end);</a:t>
            </a:r>
            <a:endParaRPr lang="en-US" dirty="0"/>
          </a:p>
        </p:txBody>
      </p:sp>
      <p:sp>
        <p:nvSpPr>
          <p:cNvPr id="5" name="Rectangle 4"/>
          <p:cNvSpPr/>
          <p:nvPr/>
        </p:nvSpPr>
        <p:spPr>
          <a:xfrm>
            <a:off x="2514600" y="4953000"/>
            <a:ext cx="3124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File.tellg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sz="2800" dirty="0" smtClean="0"/>
              <a:t>A binary file bloodbank.dat contains the objects of class </a:t>
            </a:r>
            <a:r>
              <a:rPr lang="en-US" sz="2800" dirty="0" err="1" smtClean="0"/>
              <a:t>bbank</a:t>
            </a:r>
            <a:r>
              <a:rPr lang="en-US" sz="2800" dirty="0" smtClean="0"/>
              <a:t> declared as follows:</a:t>
            </a:r>
          </a:p>
          <a:p>
            <a:pPr>
              <a:buNone/>
            </a:pPr>
            <a:r>
              <a:rPr lang="en-US" sz="2800" dirty="0" smtClean="0"/>
              <a:t>Class </a:t>
            </a:r>
            <a:r>
              <a:rPr lang="en-US" sz="2800" dirty="0" err="1" smtClean="0"/>
              <a:t>bbank</a:t>
            </a:r>
            <a:endParaRPr lang="en-US" sz="2800" dirty="0" smtClean="0"/>
          </a:p>
          <a:p>
            <a:pPr>
              <a:buNone/>
            </a:pPr>
            <a:r>
              <a:rPr lang="en-US" dirty="0" smtClean="0"/>
              <a:t>{</a:t>
            </a:r>
          </a:p>
          <a:p>
            <a:pPr lvl="1">
              <a:buNone/>
            </a:pPr>
            <a:r>
              <a:rPr lang="en-US" dirty="0" smtClean="0"/>
              <a:t>    </a:t>
            </a:r>
            <a:r>
              <a:rPr lang="en-US" dirty="0" err="1" smtClean="0"/>
              <a:t>int</a:t>
            </a:r>
            <a:r>
              <a:rPr lang="en-US" dirty="0" smtClean="0"/>
              <a:t> </a:t>
            </a:r>
            <a:r>
              <a:rPr lang="en-US" dirty="0" err="1" smtClean="0"/>
              <a:t>sr_no</a:t>
            </a:r>
            <a:r>
              <a:rPr lang="en-US" dirty="0" smtClean="0"/>
              <a:t>;</a:t>
            </a:r>
          </a:p>
          <a:p>
            <a:pPr lvl="1">
              <a:buNone/>
            </a:pPr>
            <a:r>
              <a:rPr lang="en-US" dirty="0" smtClean="0"/>
              <a:t>	char name[25];</a:t>
            </a:r>
          </a:p>
          <a:p>
            <a:pPr lvl="1">
              <a:buNone/>
            </a:pPr>
            <a:r>
              <a:rPr lang="en-US" dirty="0" smtClean="0"/>
              <a:t>	long </a:t>
            </a:r>
            <a:r>
              <a:rPr lang="en-US" dirty="0" err="1" smtClean="0"/>
              <a:t>int</a:t>
            </a:r>
            <a:r>
              <a:rPr lang="en-US" dirty="0" smtClean="0"/>
              <a:t> </a:t>
            </a:r>
            <a:r>
              <a:rPr lang="en-US" dirty="0" err="1" smtClean="0"/>
              <a:t>telno</a:t>
            </a:r>
            <a:r>
              <a:rPr lang="en-US" dirty="0" smtClean="0"/>
              <a:t>;</a:t>
            </a:r>
          </a:p>
          <a:p>
            <a:pPr lvl="1">
              <a:buNone/>
            </a:pPr>
            <a:r>
              <a:rPr lang="en-US" dirty="0" smtClean="0"/>
              <a:t>	public:</a:t>
            </a:r>
          </a:p>
          <a:p>
            <a:pPr lvl="1">
              <a:buNone/>
            </a:pPr>
            <a:r>
              <a:rPr lang="en-US" dirty="0" smtClean="0"/>
              <a:t>	</a:t>
            </a:r>
            <a:r>
              <a:rPr lang="en-US" dirty="0" err="1" smtClean="0"/>
              <a:t>int</a:t>
            </a:r>
            <a:r>
              <a:rPr lang="en-US" dirty="0" smtClean="0"/>
              <a:t> age;</a:t>
            </a:r>
          </a:p>
          <a:p>
            <a:pPr lvl="1">
              <a:buNone/>
            </a:pPr>
            <a:r>
              <a:rPr lang="en-US" dirty="0" smtClean="0"/>
              <a:t>	char </a:t>
            </a:r>
            <a:r>
              <a:rPr lang="en-US" dirty="0" err="1" smtClean="0"/>
              <a:t>bloodgr</a:t>
            </a:r>
            <a:r>
              <a:rPr lang="en-US" dirty="0" smtClean="0"/>
              <a:t>[4];</a:t>
            </a:r>
          </a:p>
          <a:p>
            <a:pPr lvl="1">
              <a:buNone/>
            </a:pPr>
            <a:r>
              <a:rPr lang="en-US" dirty="0" smtClean="0"/>
              <a:t>	void </a:t>
            </a:r>
            <a:r>
              <a:rPr lang="en-US" dirty="0" err="1" smtClean="0"/>
              <a:t>getdata</a:t>
            </a:r>
            <a:r>
              <a:rPr lang="en-US" dirty="0" smtClean="0"/>
              <a:t>();</a:t>
            </a:r>
          </a:p>
          <a:p>
            <a:pPr lvl="1">
              <a:buNone/>
            </a:pPr>
            <a:r>
              <a:rPr lang="en-US" dirty="0" smtClean="0"/>
              <a:t>	void display()</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Write a main program to append five records of class </a:t>
            </a:r>
            <a:r>
              <a:rPr lang="en-US" dirty="0" err="1" smtClean="0"/>
              <a:t>bbank</a:t>
            </a:r>
            <a:r>
              <a:rPr lang="en-US" dirty="0" smtClean="0"/>
              <a:t> to this file and then display the details from this file whose blood group is “o+” and whose age is less than 50.</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92500" lnSpcReduction="10000"/>
          </a:bodyPr>
          <a:lstStyle/>
          <a:p>
            <a:pPr>
              <a:buNone/>
            </a:pPr>
            <a:r>
              <a:rPr lang="en-US" sz="2400" b="1" dirty="0" err="1" smtClean="0"/>
              <a:t>int</a:t>
            </a:r>
            <a:r>
              <a:rPr lang="en-US" sz="2400" b="1" dirty="0" smtClean="0"/>
              <a:t> main()</a:t>
            </a:r>
          </a:p>
          <a:p>
            <a:pPr>
              <a:buNone/>
            </a:pPr>
            <a:r>
              <a:rPr lang="en-US" sz="2400" b="1" dirty="0" smtClean="0"/>
              <a:t>{</a:t>
            </a:r>
          </a:p>
          <a:p>
            <a:pPr lvl="1">
              <a:buNone/>
            </a:pPr>
            <a:r>
              <a:rPr lang="en-US" sz="2000" b="1" dirty="0" smtClean="0"/>
              <a:t>      </a:t>
            </a:r>
            <a:r>
              <a:rPr lang="en-US" sz="2000" b="1" dirty="0" err="1" smtClean="0"/>
              <a:t>fstream</a:t>
            </a:r>
            <a:r>
              <a:rPr lang="en-US" sz="2000" b="1" dirty="0" smtClean="0"/>
              <a:t> f1;</a:t>
            </a:r>
          </a:p>
          <a:p>
            <a:pPr lvl="1">
              <a:buNone/>
            </a:pPr>
            <a:r>
              <a:rPr lang="en-US" sz="2000" b="1" dirty="0" smtClean="0"/>
              <a:t>		</a:t>
            </a:r>
            <a:r>
              <a:rPr lang="en-US" sz="2000" b="1" dirty="0" err="1" smtClean="0"/>
              <a:t>bbank</a:t>
            </a:r>
            <a:r>
              <a:rPr lang="en-US" sz="2000" b="1" dirty="0" smtClean="0"/>
              <a:t> b1;</a:t>
            </a:r>
          </a:p>
          <a:p>
            <a:pPr lvl="1">
              <a:buNone/>
            </a:pPr>
            <a:r>
              <a:rPr lang="en-US" sz="2000" b="1" dirty="0" smtClean="0"/>
              <a:t>	 f1.open(“</a:t>
            </a:r>
            <a:r>
              <a:rPr lang="en-US" sz="2000" b="1" dirty="0" err="1" smtClean="0"/>
              <a:t>bloodbank.dat”ios</a:t>
            </a:r>
            <a:r>
              <a:rPr lang="en-US" sz="2000" b="1" dirty="0" smtClean="0"/>
              <a:t>::</a:t>
            </a:r>
            <a:r>
              <a:rPr lang="en-US" sz="2000" b="1" dirty="0" err="1" smtClean="0"/>
              <a:t>in|ios</a:t>
            </a:r>
            <a:r>
              <a:rPr lang="en-US" sz="2000" b="1" smtClean="0"/>
              <a:t>::binary|::</a:t>
            </a:r>
            <a:r>
              <a:rPr lang="en-US" sz="2000" b="1" dirty="0" err="1" smtClean="0"/>
              <a:t>ios</a:t>
            </a:r>
            <a:r>
              <a:rPr lang="en-US" sz="2000" b="1" dirty="0" smtClean="0"/>
              <a:t>::</a:t>
            </a:r>
            <a:r>
              <a:rPr lang="en-US" sz="2000" b="1" dirty="0" err="1" smtClean="0"/>
              <a:t>app|ios</a:t>
            </a:r>
            <a:r>
              <a:rPr lang="en-US" sz="2000" b="1" dirty="0" smtClean="0"/>
              <a:t>::out)</a:t>
            </a:r>
          </a:p>
          <a:p>
            <a:pPr lvl="1">
              <a:buNone/>
            </a:pPr>
            <a:r>
              <a:rPr lang="en-US" sz="2000" b="1" dirty="0" smtClean="0"/>
              <a:t>	for(</a:t>
            </a:r>
            <a:r>
              <a:rPr lang="en-US" sz="2000" b="1" dirty="0" err="1" smtClean="0"/>
              <a:t>i</a:t>
            </a:r>
            <a:r>
              <a:rPr lang="en-US" sz="2000" b="1" dirty="0" smtClean="0"/>
              <a:t>=0;i&lt;5;i++)</a:t>
            </a:r>
          </a:p>
          <a:p>
            <a:pPr lvl="1">
              <a:buNone/>
            </a:pPr>
            <a:r>
              <a:rPr lang="en-US" sz="2000" b="1" dirty="0" smtClean="0"/>
              <a:t>	{</a:t>
            </a:r>
          </a:p>
          <a:p>
            <a:pPr lvl="1">
              <a:buNone/>
            </a:pPr>
            <a:r>
              <a:rPr lang="en-US" sz="2000" b="1" dirty="0" smtClean="0"/>
              <a:t>			b1.getdata();</a:t>
            </a:r>
          </a:p>
          <a:p>
            <a:pPr lvl="1">
              <a:buNone/>
            </a:pPr>
            <a:r>
              <a:rPr lang="en-US" sz="2000" b="1" dirty="0" smtClean="0"/>
              <a:t>			f1.write((char *)&amp;b1,sizeof(b1));</a:t>
            </a:r>
          </a:p>
          <a:p>
            <a:pPr lvl="1">
              <a:buNone/>
            </a:pPr>
            <a:r>
              <a:rPr lang="en-US" sz="2000" b="1" dirty="0" smtClean="0"/>
              <a:t>		}</a:t>
            </a:r>
          </a:p>
          <a:p>
            <a:pPr lvl="1">
              <a:buNone/>
            </a:pPr>
            <a:r>
              <a:rPr lang="en-US" sz="2000" b="1" dirty="0" smtClean="0"/>
              <a:t>	f1.seekg(0);</a:t>
            </a:r>
          </a:p>
          <a:p>
            <a:pPr lvl="1">
              <a:buNone/>
            </a:pPr>
            <a:r>
              <a:rPr lang="en-US" sz="2000" b="1" dirty="0" smtClean="0"/>
              <a:t>	while(f1.read((char *)&amp;b1,sizeof((b1));</a:t>
            </a:r>
          </a:p>
          <a:p>
            <a:pPr lvl="1">
              <a:buNone/>
            </a:pPr>
            <a:r>
              <a:rPr lang="en-US" sz="2000" b="1" dirty="0" smtClean="0"/>
              <a:t>	{</a:t>
            </a:r>
          </a:p>
          <a:p>
            <a:pPr lvl="1">
              <a:buNone/>
            </a:pPr>
            <a:r>
              <a:rPr lang="en-US" sz="2000" b="1" dirty="0" smtClean="0"/>
              <a:t>			if(</a:t>
            </a:r>
            <a:r>
              <a:rPr lang="en-US" sz="2000" b="1" dirty="0" err="1" smtClean="0"/>
              <a:t>strcmp</a:t>
            </a:r>
            <a:r>
              <a:rPr lang="en-US" sz="2000" b="1" dirty="0" smtClean="0"/>
              <a:t>((b1.bloodgr,”o+”)&amp;&amp;(b1.age&lt;50))</a:t>
            </a:r>
          </a:p>
          <a:p>
            <a:pPr lvl="1">
              <a:buNone/>
            </a:pPr>
            <a:r>
              <a:rPr lang="en-US" sz="2000" b="1" dirty="0" smtClean="0"/>
              <a:t>			b1.dsplay()</a:t>
            </a:r>
          </a:p>
          <a:p>
            <a:pPr lvl="1">
              <a:buNone/>
            </a:pPr>
            <a:r>
              <a:rPr lang="en-US" sz="2000" b="1" dirty="0" smtClean="0"/>
              <a:t>	}</a:t>
            </a:r>
          </a:p>
          <a:p>
            <a:pPr lvl="1">
              <a:buNone/>
            </a:pPr>
            <a:r>
              <a:rPr lang="en-US" sz="2000" b="1" dirty="0" smtClean="0"/>
              <a:t>f1.close();</a:t>
            </a:r>
          </a:p>
          <a:p>
            <a:pPr lvl="1">
              <a:buNone/>
            </a:pPr>
            <a:endParaRPr lang="en-US" sz="2000" b="1" dirty="0" smtClean="0"/>
          </a:p>
          <a:p>
            <a:pPr lvl="1">
              <a:buNone/>
            </a:pPr>
            <a:r>
              <a:rPr lang="en-US" sz="2000" b="1" dirty="0" smtClean="0"/>
              <a:t>}</a:t>
            </a:r>
          </a:p>
          <a:p>
            <a:pPr lvl="1">
              <a:buNone/>
            </a:pPr>
            <a:r>
              <a:rPr lang="en-US" sz="2000" b="1" dirty="0" smtClean="0"/>
              <a:t>	 </a:t>
            </a:r>
          </a:p>
          <a:p>
            <a:pPr lvl="1">
              <a:buNone/>
            </a:pPr>
            <a:endParaRPr lang="en-US" sz="2400"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smtClean="0"/>
              <a:t>Given a file “TELEPHONE.DAT” containing the records of the following </a:t>
            </a:r>
          </a:p>
          <a:p>
            <a:pPr>
              <a:buNone/>
            </a:pPr>
            <a:r>
              <a:rPr lang="en-US" sz="2000" dirty="0" smtClean="0"/>
              <a:t>Class directory</a:t>
            </a:r>
          </a:p>
          <a:p>
            <a:pPr>
              <a:buNone/>
            </a:pPr>
            <a:r>
              <a:rPr lang="en-US" sz="2000" dirty="0" smtClean="0"/>
              <a:t>{</a:t>
            </a:r>
          </a:p>
          <a:p>
            <a:pPr>
              <a:buNone/>
            </a:pPr>
            <a:r>
              <a:rPr lang="en-US" sz="2000" dirty="0" smtClean="0"/>
              <a:t>    char name[20];</a:t>
            </a:r>
          </a:p>
          <a:p>
            <a:pPr>
              <a:buNone/>
            </a:pPr>
            <a:r>
              <a:rPr lang="en-US" sz="2000" dirty="0" smtClean="0"/>
              <a:t>	char address[30];</a:t>
            </a:r>
          </a:p>
          <a:p>
            <a:pPr>
              <a:buNone/>
            </a:pPr>
            <a:r>
              <a:rPr lang="en-US" sz="2000" dirty="0" smtClean="0"/>
              <a:t>	char </a:t>
            </a:r>
            <a:r>
              <a:rPr lang="en-US" sz="2000" dirty="0" err="1" smtClean="0"/>
              <a:t>areacode</a:t>
            </a:r>
            <a:r>
              <a:rPr lang="en-US" sz="2000" dirty="0" smtClean="0"/>
              <a:t>[5];</a:t>
            </a:r>
          </a:p>
          <a:p>
            <a:pPr>
              <a:buNone/>
            </a:pPr>
            <a:r>
              <a:rPr lang="en-US" sz="2000" dirty="0" smtClean="0"/>
              <a:t>	long </a:t>
            </a:r>
            <a:r>
              <a:rPr lang="en-US" sz="2000" dirty="0" err="1" smtClean="0"/>
              <a:t>int</a:t>
            </a:r>
            <a:r>
              <a:rPr lang="en-US" sz="2000" dirty="0" smtClean="0"/>
              <a:t> </a:t>
            </a:r>
            <a:r>
              <a:rPr lang="en-US" sz="2000" dirty="0" err="1" smtClean="0"/>
              <a:t>phoneno</a:t>
            </a:r>
            <a:r>
              <a:rPr lang="en-US" sz="2000" dirty="0" smtClean="0"/>
              <a:t>;</a:t>
            </a:r>
          </a:p>
          <a:p>
            <a:pPr>
              <a:buNone/>
            </a:pPr>
            <a:r>
              <a:rPr lang="en-US" sz="2000" dirty="0" smtClean="0"/>
              <a:t>	public:</a:t>
            </a:r>
          </a:p>
          <a:p>
            <a:pPr>
              <a:buNone/>
            </a:pPr>
            <a:r>
              <a:rPr lang="en-US" sz="2000" dirty="0" smtClean="0"/>
              <a:t>	void register();</a:t>
            </a:r>
          </a:p>
          <a:p>
            <a:pPr>
              <a:buNone/>
            </a:pPr>
            <a:r>
              <a:rPr lang="en-US" sz="2000" dirty="0" smtClean="0"/>
              <a:t>	void show();</a:t>
            </a:r>
          </a:p>
          <a:p>
            <a:pPr>
              <a:buNone/>
            </a:pPr>
            <a:r>
              <a:rPr lang="en-US" sz="2000" dirty="0" smtClean="0"/>
              <a:t>};</a:t>
            </a:r>
          </a:p>
          <a:p>
            <a:pPr>
              <a:buNone/>
            </a:pPr>
            <a:endParaRPr lang="en-US" sz="2000" dirty="0" smtClean="0"/>
          </a:p>
          <a:p>
            <a:pPr>
              <a:buNone/>
            </a:pPr>
            <a:r>
              <a:rPr lang="en-US" sz="2000" dirty="0" smtClean="0"/>
              <a:t>Write a member function copy() in C++ that would copy all the records not having </a:t>
            </a:r>
            <a:r>
              <a:rPr lang="en-US" sz="2000" dirty="0" err="1" smtClean="0"/>
              <a:t>areacode</a:t>
            </a:r>
            <a:r>
              <a:rPr lang="en-US" sz="2000" dirty="0" smtClean="0"/>
              <a:t> as “321” from TELEPHONE.DAT” to MASTER.DAT</a:t>
            </a:r>
          </a:p>
          <a:p>
            <a:pPr>
              <a:buNone/>
            </a:pPr>
            <a:endParaRPr lang="en-US" dirty="0" smtClean="0"/>
          </a:p>
          <a:p>
            <a:pPr lvl="1"/>
            <a:endParaRPr lang="en-US" dirty="0" smtClean="0"/>
          </a:p>
        </p:txBody>
      </p:sp>
      <p:sp>
        <p:nvSpPr>
          <p:cNvPr id="4" name="Rectangle 3"/>
          <p:cNvSpPr/>
          <p:nvPr/>
        </p:nvSpPr>
        <p:spPr>
          <a:xfrm>
            <a:off x="5105400" y="1143000"/>
            <a:ext cx="3581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Prelims 2016</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2200" b="1" dirty="0" smtClean="0"/>
              <a:t>void </a:t>
            </a:r>
            <a:r>
              <a:rPr lang="en-US" sz="2200" b="1" dirty="0" err="1" smtClean="0"/>
              <a:t>copyabc</a:t>
            </a:r>
            <a:r>
              <a:rPr lang="en-US" sz="2200" b="1" dirty="0" smtClean="0"/>
              <a:t>()</a:t>
            </a:r>
          </a:p>
          <a:p>
            <a:pPr>
              <a:buNone/>
            </a:pPr>
            <a:r>
              <a:rPr lang="en-US" sz="2200" b="1" dirty="0" smtClean="0"/>
              <a:t>{</a:t>
            </a:r>
          </a:p>
          <a:p>
            <a:pPr>
              <a:buNone/>
            </a:pPr>
            <a:r>
              <a:rPr lang="en-US" sz="2200" b="1" dirty="0" smtClean="0"/>
              <a:t>     directory s;</a:t>
            </a:r>
          </a:p>
          <a:p>
            <a:pPr lvl="1">
              <a:buNone/>
            </a:pPr>
            <a:r>
              <a:rPr lang="en-US" sz="2200" b="1" dirty="0" err="1" smtClean="0"/>
              <a:t>fstream</a:t>
            </a:r>
            <a:r>
              <a:rPr lang="en-US" sz="2200" b="1" dirty="0" smtClean="0"/>
              <a:t> f1,f2;</a:t>
            </a:r>
          </a:p>
          <a:p>
            <a:pPr lvl="1">
              <a:buNone/>
            </a:pPr>
            <a:r>
              <a:rPr lang="en-US" sz="2200" b="1" dirty="0" smtClean="0"/>
              <a:t>f1.open(“</a:t>
            </a:r>
            <a:r>
              <a:rPr lang="en-US" sz="2200" b="1" dirty="0" err="1" smtClean="0"/>
              <a:t>telephone.dat”,ios</a:t>
            </a:r>
            <a:r>
              <a:rPr lang="en-US" sz="2200" b="1" dirty="0" smtClean="0"/>
              <a:t>::</a:t>
            </a:r>
            <a:r>
              <a:rPr lang="en-US" sz="2200" b="1" dirty="0" err="1" smtClean="0"/>
              <a:t>in|ios</a:t>
            </a:r>
            <a:r>
              <a:rPr lang="en-US" sz="2200" b="1" dirty="0" smtClean="0"/>
              <a:t>::binary);</a:t>
            </a:r>
          </a:p>
          <a:p>
            <a:pPr lvl="1">
              <a:buNone/>
            </a:pPr>
            <a:r>
              <a:rPr lang="en-US" sz="2200" b="1" dirty="0" smtClean="0"/>
              <a:t>f2.open(“</a:t>
            </a:r>
            <a:r>
              <a:rPr lang="en-US" sz="2200" b="1" dirty="0" err="1" smtClean="0"/>
              <a:t>master.dat”,ios</a:t>
            </a:r>
            <a:r>
              <a:rPr lang="en-US" sz="2200" b="1" dirty="0" smtClean="0"/>
              <a:t>::</a:t>
            </a:r>
            <a:r>
              <a:rPr lang="en-US" sz="2200" b="1" dirty="0" err="1" smtClean="0"/>
              <a:t>out|ios</a:t>
            </a:r>
            <a:r>
              <a:rPr lang="en-US" sz="2200" b="1" dirty="0" smtClean="0"/>
              <a:t>::binary);</a:t>
            </a:r>
          </a:p>
          <a:p>
            <a:pPr lvl="1">
              <a:buNone/>
            </a:pPr>
            <a:r>
              <a:rPr lang="en-US" sz="2200" b="1" dirty="0" smtClean="0"/>
              <a:t>While(f1.read(char *)&amp;</a:t>
            </a:r>
            <a:r>
              <a:rPr lang="en-US" sz="2200" b="1" dirty="0" err="1" smtClean="0"/>
              <a:t>s,sizeof</a:t>
            </a:r>
            <a:r>
              <a:rPr lang="en-US" sz="2200" b="1" dirty="0" smtClean="0"/>
              <a:t>(s))</a:t>
            </a:r>
          </a:p>
          <a:p>
            <a:pPr lvl="1">
              <a:buNone/>
            </a:pPr>
            <a:r>
              <a:rPr lang="en-US" sz="2200" b="1" dirty="0" smtClean="0"/>
              <a:t>{</a:t>
            </a:r>
          </a:p>
          <a:p>
            <a:pPr lvl="1">
              <a:buNone/>
            </a:pPr>
            <a:r>
              <a:rPr lang="en-US" sz="2200" b="1" dirty="0" smtClean="0"/>
              <a:t>	if(</a:t>
            </a:r>
            <a:r>
              <a:rPr lang="en-US" sz="2200" b="1" dirty="0" err="1" smtClean="0"/>
              <a:t>strcmp</a:t>
            </a:r>
            <a:r>
              <a:rPr lang="en-US" sz="2200" b="1" dirty="0" smtClean="0"/>
              <a:t>(s.areacode,”321”)!=0)</a:t>
            </a:r>
          </a:p>
          <a:p>
            <a:pPr lvl="1">
              <a:buNone/>
            </a:pPr>
            <a:r>
              <a:rPr lang="en-US" sz="2200" b="1" dirty="0" smtClean="0"/>
              <a:t>	f2.write((char *)&amp;</a:t>
            </a:r>
            <a:r>
              <a:rPr lang="en-US" sz="2200" b="1" dirty="0" err="1" smtClean="0"/>
              <a:t>s,sizeof</a:t>
            </a:r>
            <a:r>
              <a:rPr lang="en-US" sz="2200" b="1" dirty="0" smtClean="0"/>
              <a:t>(s));</a:t>
            </a:r>
          </a:p>
          <a:p>
            <a:pPr lvl="1">
              <a:buNone/>
            </a:pPr>
            <a:r>
              <a:rPr lang="en-US" sz="2200" b="1" dirty="0" smtClean="0"/>
              <a:t>}</a:t>
            </a:r>
          </a:p>
          <a:p>
            <a:pPr lvl="1">
              <a:buNone/>
            </a:pPr>
            <a:r>
              <a:rPr lang="en-US" sz="2200" b="1" dirty="0" smtClean="0"/>
              <a:t>f1.close();</a:t>
            </a:r>
          </a:p>
          <a:p>
            <a:pPr lvl="1">
              <a:buNone/>
            </a:pPr>
            <a:r>
              <a:rPr lang="en-US" sz="2200" b="1" dirty="0" smtClean="0"/>
              <a:t>f2.close();</a:t>
            </a:r>
          </a:p>
          <a:p>
            <a:pPr lvl="1">
              <a:buNone/>
            </a:pPr>
            <a:endParaRPr lang="en-US" sz="2200" b="1" dirty="0" smtClean="0"/>
          </a:p>
          <a:p>
            <a:pPr lvl="1">
              <a:buNone/>
            </a:pPr>
            <a:r>
              <a:rPr lang="en-US" sz="2200" b="1" dirty="0" smtClean="0"/>
              <a:t>}</a:t>
            </a:r>
          </a:p>
          <a:p>
            <a:pPr lvl="1">
              <a:buNone/>
            </a:pPr>
            <a:endParaRPr lang="en-US" dirty="0" smtClean="0"/>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marL="0" indent="0">
              <a:buNone/>
            </a:pPr>
            <a:r>
              <a:rPr lang="en-IN" b="1" dirty="0"/>
              <a:t>Assuming a binary file fun.dat is containing objects belonging to the class LAUGHTER as defined </a:t>
            </a:r>
            <a:r>
              <a:rPr lang="en-IN" b="1" dirty="0" err="1"/>
              <a:t>beow.Write</a:t>
            </a:r>
            <a:r>
              <a:rPr lang="en-IN" b="1" dirty="0"/>
              <a:t> a user defined function to add more objects belonging to the class laugher to the bottom of it.</a:t>
            </a:r>
          </a:p>
          <a:p>
            <a:pPr marL="0" indent="0">
              <a:buNone/>
            </a:pPr>
            <a:r>
              <a:rPr lang="en-IN" b="1" dirty="0"/>
              <a:t> </a:t>
            </a:r>
          </a:p>
          <a:p>
            <a:pPr marL="0" indent="0">
              <a:buNone/>
            </a:pPr>
            <a:r>
              <a:rPr lang="en-IN" b="1" dirty="0"/>
              <a:t>Class laughter</a:t>
            </a:r>
          </a:p>
          <a:p>
            <a:pPr marL="0" indent="0">
              <a:buNone/>
            </a:pPr>
            <a:r>
              <a:rPr lang="en-IN" b="1" dirty="0"/>
              <a:t>{</a:t>
            </a:r>
          </a:p>
          <a:p>
            <a:pPr marL="0" indent="0">
              <a:buNone/>
            </a:pPr>
            <a:r>
              <a:rPr lang="en-IN" b="1" dirty="0"/>
              <a:t>	</a:t>
            </a:r>
            <a:r>
              <a:rPr lang="en-IN" b="1" dirty="0" err="1"/>
              <a:t>Int</a:t>
            </a:r>
            <a:r>
              <a:rPr lang="en-IN" b="1" dirty="0"/>
              <a:t> </a:t>
            </a:r>
            <a:r>
              <a:rPr lang="en-IN" b="1" dirty="0" err="1"/>
              <a:t>idno</a:t>
            </a:r>
            <a:r>
              <a:rPr lang="en-IN" b="1" dirty="0"/>
              <a:t>;</a:t>
            </a:r>
          </a:p>
          <a:p>
            <a:pPr marL="0" indent="0">
              <a:buNone/>
            </a:pPr>
            <a:r>
              <a:rPr lang="en-IN" b="1" dirty="0"/>
              <a:t>	Char type[5];</a:t>
            </a:r>
          </a:p>
          <a:p>
            <a:pPr marL="0" indent="0">
              <a:buNone/>
            </a:pPr>
            <a:r>
              <a:rPr lang="en-IN" b="1" dirty="0"/>
              <a:t>	Char </a:t>
            </a:r>
            <a:r>
              <a:rPr lang="en-IN" b="1" dirty="0" err="1"/>
              <a:t>desc</a:t>
            </a:r>
            <a:r>
              <a:rPr lang="en-IN" b="1" dirty="0"/>
              <a:t>[255];</a:t>
            </a:r>
          </a:p>
          <a:p>
            <a:pPr marL="0" indent="0">
              <a:buNone/>
            </a:pPr>
            <a:r>
              <a:rPr lang="en-IN" b="1" dirty="0"/>
              <a:t>	Public:</a:t>
            </a:r>
          </a:p>
          <a:p>
            <a:pPr marL="0" indent="0">
              <a:buNone/>
            </a:pPr>
            <a:r>
              <a:rPr lang="en-IN" b="1" dirty="0"/>
              <a:t>	Void </a:t>
            </a:r>
            <a:r>
              <a:rPr lang="en-IN" b="1" dirty="0" err="1"/>
              <a:t>newentry</a:t>
            </a:r>
            <a:r>
              <a:rPr lang="en-IN" b="1" dirty="0"/>
              <a:t>()</a:t>
            </a:r>
          </a:p>
          <a:p>
            <a:pPr marL="0" indent="0">
              <a:buNone/>
            </a:pPr>
            <a:r>
              <a:rPr lang="en-IN" b="1" dirty="0"/>
              <a:t>	{</a:t>
            </a:r>
          </a:p>
          <a:p>
            <a:pPr marL="0" indent="0">
              <a:buNone/>
            </a:pPr>
            <a:r>
              <a:rPr lang="en-IN" b="1" dirty="0"/>
              <a:t>		</a:t>
            </a:r>
            <a:r>
              <a:rPr lang="en-IN" b="1" dirty="0" err="1"/>
              <a:t>Cin</a:t>
            </a:r>
            <a:r>
              <a:rPr lang="en-IN" b="1" dirty="0"/>
              <a:t>&gt;&gt;</a:t>
            </a:r>
            <a:r>
              <a:rPr lang="en-IN" b="1" dirty="0" err="1"/>
              <a:t>idno</a:t>
            </a:r>
            <a:r>
              <a:rPr lang="en-IN" b="1" dirty="0"/>
              <a:t>;</a:t>
            </a:r>
          </a:p>
          <a:p>
            <a:pPr marL="0" indent="0">
              <a:buNone/>
            </a:pPr>
            <a:r>
              <a:rPr lang="en-IN" b="1" dirty="0"/>
              <a:t>		Gets(type);	</a:t>
            </a:r>
          </a:p>
          <a:p>
            <a:pPr marL="0" indent="0">
              <a:buNone/>
            </a:pPr>
            <a:r>
              <a:rPr lang="en-IN" b="1" dirty="0"/>
              <a:t>		</a:t>
            </a:r>
            <a:r>
              <a:rPr lang="en-IN" b="1" dirty="0" err="1"/>
              <a:t>Cin</a:t>
            </a:r>
            <a:r>
              <a:rPr lang="en-IN" b="1" dirty="0"/>
              <a:t>&gt;&gt;</a:t>
            </a:r>
            <a:r>
              <a:rPr lang="en-IN" b="1" dirty="0" err="1"/>
              <a:t>desc</a:t>
            </a:r>
            <a:r>
              <a:rPr lang="en-IN" b="1" dirty="0"/>
              <a:t>;</a:t>
            </a:r>
          </a:p>
          <a:p>
            <a:pPr marL="0" indent="0">
              <a:buNone/>
            </a:pPr>
            <a:r>
              <a:rPr lang="en-IN" b="1" dirty="0"/>
              <a:t>	}</a:t>
            </a:r>
          </a:p>
          <a:p>
            <a:pPr marL="0" indent="0">
              <a:buNone/>
            </a:pPr>
            <a:r>
              <a:rPr lang="en-IN" b="1" dirty="0"/>
              <a:t>	Void </a:t>
            </a:r>
            <a:r>
              <a:rPr lang="en-IN" b="1" dirty="0" err="1"/>
              <a:t>showonscreen</a:t>
            </a:r>
            <a:r>
              <a:rPr lang="en-IN" b="1" dirty="0"/>
              <a:t>()</a:t>
            </a:r>
          </a:p>
          <a:p>
            <a:pPr marL="0" indent="0">
              <a:buNone/>
            </a:pPr>
            <a:r>
              <a:rPr lang="en-IN" b="1" dirty="0"/>
              <a:t>{</a:t>
            </a:r>
          </a:p>
          <a:p>
            <a:pPr marL="0" indent="0">
              <a:buNone/>
            </a:pPr>
            <a:r>
              <a:rPr lang="en-IN" b="1" dirty="0"/>
              <a:t>	</a:t>
            </a:r>
            <a:r>
              <a:rPr lang="en-IN" b="1" dirty="0" err="1"/>
              <a:t>Cout</a:t>
            </a:r>
            <a:r>
              <a:rPr lang="en-IN" b="1" dirty="0"/>
              <a:t>&lt;&lt;</a:t>
            </a:r>
            <a:r>
              <a:rPr lang="en-IN" b="1" dirty="0" err="1"/>
              <a:t>idno</a:t>
            </a:r>
            <a:r>
              <a:rPr lang="en-IN" b="1" dirty="0"/>
              <a:t>&lt;&lt;” ”&lt;&lt;type&lt;&lt;</a:t>
            </a:r>
            <a:r>
              <a:rPr lang="en-IN" b="1" dirty="0" err="1"/>
              <a:t>endl</a:t>
            </a:r>
            <a:r>
              <a:rPr lang="en-IN" b="1" dirty="0"/>
              <a:t>&lt;&lt;</a:t>
            </a:r>
            <a:r>
              <a:rPr lang="en-IN" b="1" dirty="0" err="1"/>
              <a:t>desc</a:t>
            </a:r>
            <a:r>
              <a:rPr lang="en-IN" b="1" dirty="0"/>
              <a:t>&lt;&lt;</a:t>
            </a:r>
            <a:r>
              <a:rPr lang="en-IN" b="1" dirty="0" err="1"/>
              <a:t>endl</a:t>
            </a:r>
            <a:r>
              <a:rPr lang="en-IN" b="1" dirty="0"/>
              <a:t>;</a:t>
            </a:r>
          </a:p>
          <a:p>
            <a:pPr marL="0" indent="0">
              <a:buNone/>
            </a:pPr>
            <a:r>
              <a:rPr lang="en-IN" b="1" dirty="0"/>
              <a:t>}</a:t>
            </a:r>
          </a:p>
          <a:p>
            <a:pPr marL="0" indent="0">
              <a:buNone/>
            </a:pPr>
            <a:r>
              <a:rPr lang="en-IN" b="1" dirty="0"/>
              <a:t>};</a:t>
            </a:r>
          </a:p>
          <a:p>
            <a:pPr marL="0" indent="0">
              <a:buNone/>
            </a:pPr>
            <a:r>
              <a:rPr lang="en-IN" b="1" dirty="0"/>
              <a:t> </a:t>
            </a:r>
          </a:p>
          <a:p>
            <a:endParaRPr lang="en-IN" dirty="0"/>
          </a:p>
        </p:txBody>
      </p:sp>
    </p:spTree>
    <p:extLst>
      <p:ext uri="{BB962C8B-B14F-4D97-AF65-F5344CB8AC3E}">
        <p14:creationId xmlns:p14="http://schemas.microsoft.com/office/powerpoint/2010/main" val="19677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30019444"/>
              </p:ext>
            </p:extLst>
          </p:nvPr>
        </p:nvGraphicFramePr>
        <p:xfrm>
          <a:off x="304800" y="106680"/>
          <a:ext cx="8229600" cy="6670040"/>
        </p:xfrm>
        <a:graphic>
          <a:graphicData uri="http://schemas.openxmlformats.org/drawingml/2006/table">
            <a:tbl>
              <a:tblPr firstRow="1" bandRow="1">
                <a:tableStyleId>{5C22544A-7EE6-4342-B048-85BDC9FD1C3A}</a:tableStyleId>
              </a:tblPr>
              <a:tblGrid>
                <a:gridCol w="2743200"/>
                <a:gridCol w="2743200"/>
                <a:gridCol w="2743200"/>
              </a:tblGrid>
              <a:tr h="274320">
                <a:tc>
                  <a:txBody>
                    <a:bodyPr/>
                    <a:lstStyle/>
                    <a:p>
                      <a:r>
                        <a:rPr lang="en-IN" dirty="0" smtClean="0"/>
                        <a:t>Character Scanned</a:t>
                      </a:r>
                      <a:endParaRPr lang="en-IN" dirty="0"/>
                    </a:p>
                  </a:txBody>
                  <a:tcPr/>
                </a:tc>
                <a:tc>
                  <a:txBody>
                    <a:bodyPr/>
                    <a:lstStyle/>
                    <a:p>
                      <a:r>
                        <a:rPr lang="en-IN" dirty="0" smtClean="0"/>
                        <a:t>Stack </a:t>
                      </a:r>
                      <a:endParaRPr lang="en-IN" dirty="0"/>
                    </a:p>
                  </a:txBody>
                  <a:tcPr/>
                </a:tc>
                <a:tc>
                  <a:txBody>
                    <a:bodyPr/>
                    <a:lstStyle/>
                    <a:p>
                      <a:r>
                        <a:rPr lang="en-IN" dirty="0" smtClean="0"/>
                        <a:t>Output</a:t>
                      </a:r>
                      <a:endParaRPr lang="en-IN" dirty="0"/>
                    </a:p>
                  </a:txBody>
                  <a:tcPr/>
                </a:tc>
              </a:tr>
              <a:tr h="370840">
                <a:tc>
                  <a:txBody>
                    <a:bodyPr/>
                    <a:lstStyle/>
                    <a:p>
                      <a:r>
                        <a:rPr lang="en-IN" sz="1600" b="1" dirty="0" smtClean="0"/>
                        <a:t>A</a:t>
                      </a:r>
                      <a:endParaRPr lang="en-IN" sz="1600" b="1" dirty="0"/>
                    </a:p>
                  </a:txBody>
                  <a:tcPr/>
                </a:tc>
                <a:tc>
                  <a:txBody>
                    <a:bodyPr/>
                    <a:lstStyle/>
                    <a:p>
                      <a:r>
                        <a:rPr lang="en-IN" sz="1600" b="1" dirty="0" smtClean="0"/>
                        <a:t>EMPTY</a:t>
                      </a:r>
                      <a:endParaRPr lang="en-IN" sz="1600" b="1" dirty="0"/>
                    </a:p>
                  </a:txBody>
                  <a:tcPr/>
                </a:tc>
                <a:tc>
                  <a:txBody>
                    <a:bodyPr/>
                    <a:lstStyle/>
                    <a:p>
                      <a:r>
                        <a:rPr lang="en-IN" sz="1600" b="1" dirty="0" smtClean="0"/>
                        <a:t>A</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a:t>
                      </a:r>
                      <a:endParaRPr lang="en-IN" sz="1600" b="1" dirty="0"/>
                    </a:p>
                  </a:txBody>
                  <a:tcPr/>
                </a:tc>
              </a:tr>
              <a:tr h="370840">
                <a:tc>
                  <a:txBody>
                    <a:bodyPr/>
                    <a:lstStyle/>
                    <a:p>
                      <a:r>
                        <a:rPr lang="en-IN" sz="1600" b="1" dirty="0" smtClean="0"/>
                        <a:t>B</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a:t>
                      </a:r>
                      <a:endParaRPr lang="en-IN" sz="1600" b="1" dirty="0"/>
                    </a:p>
                  </a:txBody>
                  <a:tcPr/>
                </a:tc>
              </a:tr>
              <a:tr h="370840">
                <a:tc>
                  <a:txBody>
                    <a:bodyPr/>
                    <a:lstStyle/>
                    <a:p>
                      <a:r>
                        <a:rPr lang="en-IN" sz="1600" b="1" dirty="0" smtClean="0"/>
                        <a:t>P</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a:t>
                      </a:r>
                      <a:endParaRPr lang="en-IN" sz="1600" b="1" dirty="0"/>
                    </a:p>
                  </a:txBody>
                  <a:tcPr/>
                </a:tc>
              </a:tr>
              <a:tr h="370840">
                <a:tc>
                  <a:txBody>
                    <a:bodyPr/>
                    <a:lstStyle/>
                    <a:p>
                      <a:r>
                        <a:rPr lang="en-IN" sz="1600" b="1" dirty="0" smtClean="0"/>
                        <a:t>Q</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a:t>
                      </a:r>
                      <a:endParaRPr lang="en-IN" sz="1600" b="1" dirty="0"/>
                    </a:p>
                  </a:txBody>
                  <a:tcPr/>
                </a:tc>
              </a:tr>
              <a:tr h="370840">
                <a:tc>
                  <a:txBody>
                    <a:bodyPr/>
                    <a:lstStyle/>
                    <a:p>
                      <a:r>
                        <a:rPr lang="en-IN" sz="1600" b="1" dirty="0" smtClean="0"/>
                        <a:t>X</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AB*PQ-X</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AB*PQ-X</a:t>
                      </a:r>
                      <a:endParaRPr lang="en-IN" sz="1600" b="1" dirty="0"/>
                    </a:p>
                  </a:txBody>
                  <a:tcPr/>
                </a:tc>
              </a:tr>
              <a:tr h="370840">
                <a:tc>
                  <a:txBody>
                    <a:bodyPr/>
                    <a:lstStyle/>
                    <a:p>
                      <a:r>
                        <a:rPr lang="en-IN" sz="1600" b="1" dirty="0" smtClean="0"/>
                        <a:t>Y</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AB*PQ-XY</a:t>
                      </a:r>
                      <a:endParaRPr lang="en-IN" sz="1600" b="1" dirty="0"/>
                    </a:p>
                  </a:txBody>
                  <a:tcPr/>
                </a:tc>
              </a:tr>
              <a:tr h="370840">
                <a:tc>
                  <a:txBody>
                    <a:bodyPr/>
                    <a:lstStyle/>
                    <a:p>
                      <a:r>
                        <a:rPr lang="en-IN" sz="1600" b="1" dirty="0" smtClean="0"/>
                        <a:t>-</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AB*PQ-XY+</a:t>
                      </a:r>
                      <a:endParaRPr lang="en-IN" sz="1600" b="1" dirty="0"/>
                    </a:p>
                  </a:txBody>
                  <a:tcPr/>
                </a:tc>
              </a:tr>
              <a:tr h="370840">
                <a:tc>
                  <a:txBody>
                    <a:bodyPr/>
                    <a:lstStyle/>
                    <a:p>
                      <a:r>
                        <a:rPr lang="en-IN" sz="1600" b="1" dirty="0" smtClean="0"/>
                        <a:t>M</a:t>
                      </a:r>
                      <a:endParaRPr lang="en-IN" sz="1600" b="1" dirty="0"/>
                    </a:p>
                  </a:txBody>
                  <a:tcPr/>
                </a:tc>
                <a:tc>
                  <a:txBody>
                    <a:bodyPr/>
                    <a:lstStyle/>
                    <a:p>
                      <a:r>
                        <a:rPr lang="en-IN" sz="1600" b="1" dirty="0" smtClean="0"/>
                        <a:t>+/(-</a:t>
                      </a:r>
                      <a:endParaRPr lang="en-IN" sz="1600" b="1" dirty="0"/>
                    </a:p>
                  </a:txBody>
                  <a:tcPr/>
                </a:tc>
                <a:tc>
                  <a:txBody>
                    <a:bodyPr/>
                    <a:lstStyle/>
                    <a:p>
                      <a:r>
                        <a:rPr lang="en-IN" sz="1600" b="1" dirty="0" smtClean="0"/>
                        <a:t>AB*PQ-XY+M</a:t>
                      </a:r>
                      <a:endParaRPr lang="en-IN" sz="1600" b="1" dirty="0"/>
                    </a:p>
                  </a:txBody>
                  <a:tcPr/>
                </a:tc>
              </a:tr>
              <a:tr h="370840">
                <a:tc>
                  <a:txBody>
                    <a:bodyPr/>
                    <a:lstStyle/>
                    <a:p>
                      <a:r>
                        <a:rPr lang="en-IN" sz="1600" b="1" dirty="0" smtClean="0"/>
                        <a:t>)</a:t>
                      </a:r>
                      <a:endParaRPr lang="en-IN" sz="1600" b="1" dirty="0"/>
                    </a:p>
                  </a:txBody>
                  <a:tcPr/>
                </a:tc>
                <a:tc>
                  <a:txBody>
                    <a:bodyPr/>
                    <a:lstStyle/>
                    <a:p>
                      <a:endParaRPr lang="en-IN" sz="1600" b="1" dirty="0"/>
                    </a:p>
                  </a:txBody>
                  <a:tcPr/>
                </a:tc>
                <a:tc>
                  <a:txBody>
                    <a:bodyPr/>
                    <a:lstStyle/>
                    <a:p>
                      <a:r>
                        <a:rPr lang="en-IN" sz="1600" b="1" dirty="0" smtClean="0"/>
                        <a:t>AB*PQ-XY+M-/+</a:t>
                      </a:r>
                      <a:endParaRPr lang="en-IN" sz="1600" b="1" dirty="0"/>
                    </a:p>
                  </a:txBody>
                  <a:tcPr/>
                </a:tc>
              </a:tr>
            </a:tbl>
          </a:graphicData>
        </a:graphic>
      </p:graphicFrame>
    </p:spTree>
    <p:extLst>
      <p:ext uri="{BB962C8B-B14F-4D97-AF65-F5344CB8AC3E}">
        <p14:creationId xmlns:p14="http://schemas.microsoft.com/office/powerpoint/2010/main" val="3535131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296400" cy="5897563"/>
          </a:xfrm>
        </p:spPr>
        <p:txBody>
          <a:bodyPr/>
          <a:lstStyle/>
          <a:p>
            <a:pPr marL="0" indent="0">
              <a:buNone/>
            </a:pPr>
            <a:r>
              <a:rPr lang="en-IN" dirty="0" smtClean="0"/>
              <a:t>void write()</a:t>
            </a:r>
          </a:p>
          <a:p>
            <a:pPr marL="0" indent="0">
              <a:buNone/>
            </a:pPr>
            <a:r>
              <a:rPr lang="en-IN" dirty="0" smtClean="0"/>
              <a:t>{</a:t>
            </a:r>
          </a:p>
          <a:p>
            <a:pPr marL="0" indent="0">
              <a:buNone/>
            </a:pPr>
            <a:r>
              <a:rPr lang="en-IN" dirty="0" smtClean="0"/>
              <a:t>	</a:t>
            </a:r>
            <a:r>
              <a:rPr lang="en-IN" dirty="0" err="1" smtClean="0"/>
              <a:t>fstream</a:t>
            </a:r>
            <a:r>
              <a:rPr lang="en-IN" dirty="0" smtClean="0"/>
              <a:t> </a:t>
            </a:r>
            <a:r>
              <a:rPr lang="en-IN" dirty="0" err="1" smtClean="0"/>
              <a:t>fout</a:t>
            </a:r>
            <a:r>
              <a:rPr lang="en-IN" dirty="0" smtClean="0"/>
              <a:t>(“fun.</a:t>
            </a:r>
            <a:r>
              <a:rPr lang="en-IN" dirty="0" err="1" smtClean="0"/>
              <a:t>dat</a:t>
            </a:r>
            <a:r>
              <a:rPr lang="en-IN" dirty="0" smtClean="0"/>
              <a:t>”,</a:t>
            </a:r>
            <a:r>
              <a:rPr lang="en-IN" dirty="0" err="1" smtClean="0"/>
              <a:t>ios</a:t>
            </a:r>
            <a:r>
              <a:rPr lang="en-IN" dirty="0" smtClean="0"/>
              <a:t>::</a:t>
            </a:r>
            <a:r>
              <a:rPr lang="en-IN" dirty="0" err="1" smtClean="0"/>
              <a:t>app|ios</a:t>
            </a:r>
            <a:r>
              <a:rPr lang="en-IN" dirty="0" smtClean="0"/>
              <a:t>::binary);</a:t>
            </a:r>
          </a:p>
          <a:p>
            <a:pPr marL="0" indent="0">
              <a:buNone/>
            </a:pPr>
            <a:r>
              <a:rPr lang="en-IN" dirty="0" smtClean="0"/>
              <a:t>	laughter </a:t>
            </a:r>
            <a:r>
              <a:rPr lang="en-IN" dirty="0" err="1" smtClean="0"/>
              <a:t>lg</a:t>
            </a:r>
            <a:r>
              <a:rPr lang="en-IN" dirty="0" smtClean="0"/>
              <a:t>;</a:t>
            </a:r>
          </a:p>
          <a:p>
            <a:pPr marL="0" indent="0">
              <a:buNone/>
            </a:pPr>
            <a:r>
              <a:rPr lang="en-IN" dirty="0" smtClean="0"/>
              <a:t>	</a:t>
            </a:r>
            <a:r>
              <a:rPr lang="en-IN" dirty="0" err="1" smtClean="0"/>
              <a:t>lg.newentry</a:t>
            </a:r>
            <a:r>
              <a:rPr lang="en-IN" dirty="0" smtClean="0"/>
              <a:t>();</a:t>
            </a:r>
          </a:p>
          <a:p>
            <a:pPr marL="0" indent="0">
              <a:buNone/>
            </a:pPr>
            <a:r>
              <a:rPr lang="en-IN" dirty="0" smtClean="0"/>
              <a:t>	</a:t>
            </a:r>
            <a:r>
              <a:rPr lang="en-IN" dirty="0" err="1" smtClean="0"/>
              <a:t>fout.write</a:t>
            </a:r>
            <a:r>
              <a:rPr lang="en-IN" dirty="0" smtClean="0"/>
              <a:t>(char *)&amp;</a:t>
            </a:r>
            <a:r>
              <a:rPr lang="en-IN" dirty="0" err="1" smtClean="0"/>
              <a:t>lg,sizeof</a:t>
            </a:r>
            <a:r>
              <a:rPr lang="en-IN" dirty="0" smtClean="0"/>
              <a:t>(</a:t>
            </a:r>
            <a:r>
              <a:rPr lang="en-IN" dirty="0" err="1" smtClean="0"/>
              <a:t>lg</a:t>
            </a:r>
            <a:r>
              <a:rPr lang="en-IN" dirty="0" smtClean="0"/>
              <a:t>));</a:t>
            </a:r>
          </a:p>
          <a:p>
            <a:pPr marL="0" indent="0">
              <a:buNone/>
            </a:pPr>
            <a:r>
              <a:rPr lang="en-IN" dirty="0" smtClean="0"/>
              <a:t>	</a:t>
            </a:r>
            <a:r>
              <a:rPr lang="en-IN" dirty="0" err="1" smtClean="0"/>
              <a:t>fout.close</a:t>
            </a:r>
            <a:r>
              <a:rPr lang="en-IN" dirty="0" smtClean="0"/>
              <a:t>();</a:t>
            </a:r>
          </a:p>
          <a:p>
            <a:pPr marL="0" indent="0">
              <a:buNone/>
            </a:pPr>
            <a:r>
              <a:rPr lang="en-IN" dirty="0" smtClean="0"/>
              <a:t>}</a:t>
            </a:r>
          </a:p>
          <a:p>
            <a:endParaRPr lang="en-IN" dirty="0"/>
          </a:p>
        </p:txBody>
      </p:sp>
    </p:spTree>
    <p:extLst>
      <p:ext uri="{BB962C8B-B14F-4D97-AF65-F5344CB8AC3E}">
        <p14:creationId xmlns:p14="http://schemas.microsoft.com/office/powerpoint/2010/main" val="53211315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endParaRPr lang="en-IN" dirty="0"/>
          </a:p>
          <a:p>
            <a:pPr marL="0" indent="0">
              <a:buNone/>
            </a:pPr>
            <a:r>
              <a:rPr lang="en-IN" dirty="0"/>
              <a:t>Write a program to search the name and address  of a person having more than 30 years of age.(Assume that a file employee.dat already contains the data in necessary form)</a:t>
            </a:r>
          </a:p>
          <a:p>
            <a:endParaRPr lang="en-IN" dirty="0"/>
          </a:p>
        </p:txBody>
      </p:sp>
    </p:spTree>
    <p:extLst>
      <p:ext uri="{BB962C8B-B14F-4D97-AF65-F5344CB8AC3E}">
        <p14:creationId xmlns:p14="http://schemas.microsoft.com/office/powerpoint/2010/main" val="21421434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685800" y="533400"/>
            <a:ext cx="6858000" cy="4953000"/>
          </a:xfrm>
          <a:prstGeom prst="rect">
            <a:avLst/>
          </a:prstGeom>
          <a:noFill/>
          <a:ln w="9525">
            <a:noFill/>
            <a:miter lim="800000"/>
            <a:headEnd/>
            <a:tailEnd/>
          </a:ln>
        </p:spPr>
      </p:pic>
    </p:spTree>
    <p:extLst>
      <p:ext uri="{BB962C8B-B14F-4D97-AF65-F5344CB8AC3E}">
        <p14:creationId xmlns:p14="http://schemas.microsoft.com/office/powerpoint/2010/main" val="19562413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609600" y="609600"/>
            <a:ext cx="6781800" cy="4876800"/>
          </a:xfrm>
          <a:prstGeom prst="rect">
            <a:avLst/>
          </a:prstGeom>
          <a:noFill/>
          <a:ln w="9525">
            <a:noFill/>
            <a:miter lim="800000"/>
            <a:headEnd/>
            <a:tailEnd/>
          </a:ln>
        </p:spPr>
      </p:pic>
    </p:spTree>
    <p:extLst>
      <p:ext uri="{BB962C8B-B14F-4D97-AF65-F5344CB8AC3E}">
        <p14:creationId xmlns:p14="http://schemas.microsoft.com/office/powerpoint/2010/main" val="25579850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381000" y="685800"/>
            <a:ext cx="8001000" cy="1066800"/>
          </a:xfrm>
          <a:prstGeom prst="rect">
            <a:avLst/>
          </a:prstGeom>
          <a:noFill/>
          <a:ln w="9525">
            <a:noFill/>
            <a:miter lim="800000"/>
            <a:headEnd/>
            <a:tailEnd/>
          </a:ln>
        </p:spPr>
      </p:pic>
    </p:spTree>
    <p:extLst>
      <p:ext uri="{BB962C8B-B14F-4D97-AF65-F5344CB8AC3E}">
        <p14:creationId xmlns:p14="http://schemas.microsoft.com/office/powerpoint/2010/main" val="232971378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457200" y="457200"/>
            <a:ext cx="7467600" cy="5486400"/>
          </a:xfrm>
          <a:prstGeom prst="rect">
            <a:avLst/>
          </a:prstGeom>
          <a:noFill/>
          <a:ln w="9525">
            <a:noFill/>
            <a:miter lim="800000"/>
            <a:headEnd/>
            <a:tailEnd/>
          </a:ln>
        </p:spPr>
      </p:pic>
    </p:spTree>
    <p:extLst>
      <p:ext uri="{BB962C8B-B14F-4D97-AF65-F5344CB8AC3E}">
        <p14:creationId xmlns:p14="http://schemas.microsoft.com/office/powerpoint/2010/main" val="364220678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685800" y="533400"/>
            <a:ext cx="6705600" cy="4953000"/>
          </a:xfrm>
          <a:prstGeom prst="rect">
            <a:avLst/>
          </a:prstGeom>
          <a:noFill/>
          <a:ln w="9525">
            <a:noFill/>
            <a:miter lim="800000"/>
            <a:headEnd/>
            <a:tailEnd/>
          </a:ln>
        </p:spPr>
      </p:pic>
    </p:spTree>
    <p:extLst>
      <p:ext uri="{BB962C8B-B14F-4D97-AF65-F5344CB8AC3E}">
        <p14:creationId xmlns:p14="http://schemas.microsoft.com/office/powerpoint/2010/main" val="31248971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304800" y="304800"/>
            <a:ext cx="7696200" cy="5715000"/>
          </a:xfrm>
          <a:prstGeom prst="rect">
            <a:avLst/>
          </a:prstGeom>
          <a:noFill/>
          <a:ln w="9525">
            <a:noFill/>
            <a:miter lim="800000"/>
            <a:headEnd/>
            <a:tailEnd/>
          </a:ln>
        </p:spPr>
      </p:pic>
    </p:spTree>
    <p:extLst>
      <p:ext uri="{BB962C8B-B14F-4D97-AF65-F5344CB8AC3E}">
        <p14:creationId xmlns:p14="http://schemas.microsoft.com/office/powerpoint/2010/main" val="96500771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65680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21313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47714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01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IN" dirty="0" smtClean="0"/>
              <a:t>Convert the infix expression to postfix</a:t>
            </a:r>
          </a:p>
          <a:p>
            <a:endParaRPr lang="en-IN" dirty="0"/>
          </a:p>
          <a:p>
            <a:r>
              <a:rPr lang="en-IN" dirty="0" smtClean="0"/>
              <a:t>A+((B+C)+(D+E)*F)/G</a:t>
            </a:r>
          </a:p>
          <a:p>
            <a:endParaRPr lang="en-IN" dirty="0" smtClean="0"/>
          </a:p>
        </p:txBody>
      </p:sp>
    </p:spTree>
    <p:extLst>
      <p:ext uri="{BB962C8B-B14F-4D97-AF65-F5344CB8AC3E}">
        <p14:creationId xmlns:p14="http://schemas.microsoft.com/office/powerpoint/2010/main" val="280950814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99" y="304800"/>
            <a:ext cx="847909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5124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08994"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1034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IN" sz="1800" dirty="0" smtClean="0"/>
              <a:t>Given a binary file named result.dat containing objects of the following class.</a:t>
            </a:r>
          </a:p>
          <a:p>
            <a:pPr marL="0" indent="0">
              <a:buNone/>
            </a:pPr>
            <a:endParaRPr lang="en-IN" sz="1800" dirty="0"/>
          </a:p>
          <a:p>
            <a:pPr marL="0" indent="0">
              <a:buNone/>
            </a:pPr>
            <a:r>
              <a:rPr lang="en-IN" sz="1800" dirty="0" smtClean="0"/>
              <a:t>Class student</a:t>
            </a:r>
          </a:p>
          <a:p>
            <a:pPr marL="0" indent="0">
              <a:buNone/>
            </a:pPr>
            <a:r>
              <a:rPr lang="en-IN" sz="1800" dirty="0" smtClean="0"/>
              <a:t>{</a:t>
            </a:r>
          </a:p>
          <a:p>
            <a:pPr marL="0" indent="0">
              <a:buNone/>
            </a:pPr>
            <a:r>
              <a:rPr lang="en-IN" sz="1800" dirty="0"/>
              <a:t> </a:t>
            </a:r>
            <a:r>
              <a:rPr lang="en-IN" sz="1800" dirty="0" smtClean="0"/>
              <a:t>         </a:t>
            </a:r>
            <a:r>
              <a:rPr lang="en-IN" sz="1800" dirty="0" err="1" smtClean="0"/>
              <a:t>int</a:t>
            </a:r>
            <a:r>
              <a:rPr lang="en-IN" sz="1800" dirty="0" smtClean="0"/>
              <a:t> roll;</a:t>
            </a:r>
          </a:p>
          <a:p>
            <a:pPr marL="0" indent="0">
              <a:buNone/>
            </a:pPr>
            <a:r>
              <a:rPr lang="en-IN" sz="1800" dirty="0"/>
              <a:t> </a:t>
            </a:r>
            <a:r>
              <a:rPr lang="en-IN" sz="1800" dirty="0" smtClean="0"/>
              <a:t>         char name[30];</a:t>
            </a:r>
          </a:p>
          <a:p>
            <a:pPr marL="0" indent="0">
              <a:buNone/>
            </a:pPr>
            <a:r>
              <a:rPr lang="en-IN" sz="1800" dirty="0"/>
              <a:t> </a:t>
            </a:r>
            <a:r>
              <a:rPr lang="en-IN" sz="1800" dirty="0" smtClean="0"/>
              <a:t>         float </a:t>
            </a:r>
            <a:r>
              <a:rPr lang="en-IN" sz="1800" dirty="0" err="1" smtClean="0"/>
              <a:t>percent</a:t>
            </a:r>
            <a:r>
              <a:rPr lang="en-IN" sz="1800" dirty="0" smtClean="0"/>
              <a:t>;</a:t>
            </a:r>
          </a:p>
          <a:p>
            <a:pPr marL="0" indent="0">
              <a:buNone/>
            </a:pPr>
            <a:r>
              <a:rPr lang="en-IN" sz="1800" dirty="0"/>
              <a:t> </a:t>
            </a:r>
            <a:r>
              <a:rPr lang="en-IN" sz="1800" dirty="0" smtClean="0"/>
              <a:t>          public:</a:t>
            </a:r>
          </a:p>
          <a:p>
            <a:pPr marL="0" indent="0">
              <a:buNone/>
            </a:pPr>
            <a:r>
              <a:rPr lang="en-IN" sz="1800" dirty="0"/>
              <a:t> </a:t>
            </a:r>
            <a:r>
              <a:rPr lang="en-IN" sz="1800" dirty="0" smtClean="0"/>
              <a:t>          void </a:t>
            </a:r>
            <a:r>
              <a:rPr lang="en-IN" sz="1800" dirty="0" err="1" smtClean="0"/>
              <a:t>getdata</a:t>
            </a:r>
            <a:r>
              <a:rPr lang="en-IN" sz="1800" dirty="0" smtClean="0"/>
              <a:t>()/* to accept all data members from users.</a:t>
            </a:r>
          </a:p>
          <a:p>
            <a:pPr marL="0" indent="0">
              <a:buNone/>
            </a:pPr>
            <a:r>
              <a:rPr lang="en-IN" sz="1800" dirty="0"/>
              <a:t> </a:t>
            </a:r>
            <a:r>
              <a:rPr lang="en-IN" sz="1800" dirty="0" smtClean="0"/>
              <a:t>          void </a:t>
            </a:r>
            <a:r>
              <a:rPr lang="en-IN" sz="1800" dirty="0" err="1" smtClean="0"/>
              <a:t>putdata</a:t>
            </a:r>
            <a:r>
              <a:rPr lang="en-IN" sz="1800" dirty="0" smtClean="0"/>
              <a:t>()/* to display all data members.</a:t>
            </a:r>
          </a:p>
          <a:p>
            <a:pPr marL="0" indent="0">
              <a:buNone/>
            </a:pPr>
            <a:r>
              <a:rPr lang="en-IN" sz="1800" dirty="0"/>
              <a:t> </a:t>
            </a:r>
            <a:r>
              <a:rPr lang="en-IN" sz="1800" dirty="0" smtClean="0"/>
              <a:t>          float </a:t>
            </a:r>
            <a:r>
              <a:rPr lang="en-IN" sz="1800" dirty="0" err="1" smtClean="0"/>
              <a:t>get_percent</a:t>
            </a:r>
            <a:r>
              <a:rPr lang="en-IN" sz="1800" dirty="0" smtClean="0"/>
              <a:t>()</a:t>
            </a:r>
          </a:p>
          <a:p>
            <a:pPr marL="0" indent="0">
              <a:buNone/>
            </a:pPr>
            <a:r>
              <a:rPr lang="en-IN" sz="1800" dirty="0" smtClean="0"/>
              <a:t>           {</a:t>
            </a:r>
          </a:p>
          <a:p>
            <a:pPr marL="0" indent="0">
              <a:buNone/>
            </a:pPr>
            <a:r>
              <a:rPr lang="en-IN" sz="1800" dirty="0"/>
              <a:t> </a:t>
            </a:r>
            <a:r>
              <a:rPr lang="en-IN" sz="1800" dirty="0" smtClean="0"/>
              <a:t>                 return </a:t>
            </a:r>
            <a:r>
              <a:rPr lang="en-IN" sz="1800" dirty="0" err="1" smtClean="0"/>
              <a:t>percent</a:t>
            </a:r>
            <a:r>
              <a:rPr lang="en-IN" sz="1800" dirty="0" smtClean="0"/>
              <a:t>;</a:t>
            </a:r>
          </a:p>
          <a:p>
            <a:pPr marL="0" indent="0">
              <a:buNone/>
            </a:pPr>
            <a:r>
              <a:rPr lang="en-IN" sz="1800" dirty="0"/>
              <a:t> </a:t>
            </a:r>
            <a:r>
              <a:rPr lang="en-IN" sz="1800" dirty="0" smtClean="0"/>
              <a:t>           }</a:t>
            </a:r>
          </a:p>
          <a:p>
            <a:pPr marL="0" indent="0">
              <a:buNone/>
            </a:pPr>
            <a:r>
              <a:rPr lang="en-IN" sz="1800" dirty="0" smtClean="0"/>
              <a:t>};</a:t>
            </a:r>
          </a:p>
          <a:p>
            <a:pPr marL="0" indent="0">
              <a:buNone/>
            </a:pPr>
            <a:r>
              <a:rPr lang="en-IN" sz="1800" dirty="0" smtClean="0"/>
              <a:t>Write a user defined function shortlist() which reads the objects from the file “result.dat “ and writes them to a new file named qualify.dat if </a:t>
            </a:r>
            <a:r>
              <a:rPr lang="en-IN" sz="1800" dirty="0" err="1" smtClean="0"/>
              <a:t>percent</a:t>
            </a:r>
            <a:r>
              <a:rPr lang="en-IN" sz="1800" dirty="0" smtClean="0"/>
              <a:t> is greater than or equal to 80.</a:t>
            </a:r>
            <a:endParaRPr lang="en-IN" sz="1800" dirty="0"/>
          </a:p>
        </p:txBody>
      </p:sp>
      <p:sp>
        <p:nvSpPr>
          <p:cNvPr id="4" name="Rectangle 3"/>
          <p:cNvSpPr/>
          <p:nvPr/>
        </p:nvSpPr>
        <p:spPr>
          <a:xfrm>
            <a:off x="6019800" y="1295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Prelims 2018</a:t>
            </a:r>
            <a:endParaRPr lang="en-IN" dirty="0"/>
          </a:p>
        </p:txBody>
      </p:sp>
    </p:spTree>
    <p:extLst>
      <p:ext uri="{BB962C8B-B14F-4D97-AF65-F5344CB8AC3E}">
        <p14:creationId xmlns:p14="http://schemas.microsoft.com/office/powerpoint/2010/main" val="39747192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IN" sz="2800" dirty="0" smtClean="0"/>
              <a:t>Void shortlist()</a:t>
            </a:r>
          </a:p>
          <a:p>
            <a:pPr marL="0" indent="0">
              <a:buNone/>
            </a:pPr>
            <a:r>
              <a:rPr lang="en-IN" sz="2800" dirty="0" smtClean="0"/>
              <a:t>{</a:t>
            </a:r>
          </a:p>
          <a:p>
            <a:pPr marL="0" indent="0">
              <a:buNone/>
            </a:pPr>
            <a:r>
              <a:rPr lang="en-IN" sz="2800" dirty="0"/>
              <a:t> </a:t>
            </a:r>
            <a:r>
              <a:rPr lang="en-IN" sz="2800" dirty="0" smtClean="0"/>
              <a:t>          student z;</a:t>
            </a:r>
          </a:p>
          <a:p>
            <a:pPr marL="0" indent="0">
              <a:buNone/>
            </a:pPr>
            <a:r>
              <a:rPr lang="en-IN" sz="2800" dirty="0"/>
              <a:t> </a:t>
            </a:r>
            <a:r>
              <a:rPr lang="en-IN" sz="2800" dirty="0" smtClean="0"/>
              <a:t>          </a:t>
            </a:r>
            <a:r>
              <a:rPr lang="en-IN" sz="2800" dirty="0" err="1" smtClean="0"/>
              <a:t>fstream</a:t>
            </a:r>
            <a:r>
              <a:rPr lang="en-IN" sz="2800" dirty="0" smtClean="0"/>
              <a:t> </a:t>
            </a:r>
            <a:r>
              <a:rPr lang="en-IN" sz="2800" dirty="0" err="1" smtClean="0"/>
              <a:t>a,b</a:t>
            </a:r>
            <a:r>
              <a:rPr lang="en-IN" sz="2800" dirty="0" smtClean="0"/>
              <a:t>;</a:t>
            </a:r>
          </a:p>
          <a:p>
            <a:pPr marL="0" indent="0">
              <a:buNone/>
            </a:pPr>
            <a:r>
              <a:rPr lang="en-IN" sz="2800" dirty="0"/>
              <a:t> </a:t>
            </a:r>
            <a:r>
              <a:rPr lang="en-IN" sz="2800" dirty="0" smtClean="0"/>
              <a:t>          </a:t>
            </a:r>
            <a:r>
              <a:rPr lang="en-IN" sz="2800" dirty="0" err="1" smtClean="0"/>
              <a:t>a.open</a:t>
            </a:r>
            <a:r>
              <a:rPr lang="en-IN" sz="2800" dirty="0" smtClean="0"/>
              <a:t>(“results.</a:t>
            </a:r>
            <a:r>
              <a:rPr lang="en-IN" sz="2800" dirty="0" err="1" smtClean="0"/>
              <a:t>dat</a:t>
            </a:r>
            <a:r>
              <a:rPr lang="en-IN" sz="2800" dirty="0" smtClean="0"/>
              <a:t>”,</a:t>
            </a:r>
            <a:r>
              <a:rPr lang="en-IN" sz="2800" dirty="0" err="1" smtClean="0"/>
              <a:t>ios</a:t>
            </a:r>
            <a:r>
              <a:rPr lang="en-IN" sz="2800" dirty="0" smtClean="0"/>
              <a:t>::</a:t>
            </a:r>
            <a:r>
              <a:rPr lang="en-IN" sz="2800" dirty="0" err="1" smtClean="0"/>
              <a:t>in|ios</a:t>
            </a:r>
            <a:r>
              <a:rPr lang="en-IN" sz="2800" dirty="0" smtClean="0"/>
              <a:t>::binary);</a:t>
            </a:r>
          </a:p>
          <a:p>
            <a:pPr marL="0" indent="0">
              <a:buNone/>
            </a:pPr>
            <a:r>
              <a:rPr lang="en-IN" sz="2800" dirty="0"/>
              <a:t> </a:t>
            </a:r>
            <a:r>
              <a:rPr lang="en-IN" sz="2800" dirty="0" smtClean="0"/>
              <a:t>          </a:t>
            </a:r>
            <a:r>
              <a:rPr lang="en-IN" sz="2800" dirty="0" err="1" smtClean="0"/>
              <a:t>b.open</a:t>
            </a:r>
            <a:r>
              <a:rPr lang="en-IN" sz="2800" dirty="0" smtClean="0"/>
              <a:t>(“qualify.</a:t>
            </a:r>
            <a:r>
              <a:rPr lang="en-IN" sz="2800" dirty="0" err="1" smtClean="0"/>
              <a:t>dat</a:t>
            </a:r>
            <a:r>
              <a:rPr lang="en-IN" sz="2800" dirty="0" smtClean="0"/>
              <a:t>”,</a:t>
            </a:r>
            <a:r>
              <a:rPr lang="en-IN" sz="2800" dirty="0" err="1" smtClean="0"/>
              <a:t>ios</a:t>
            </a:r>
            <a:r>
              <a:rPr lang="en-IN" sz="2800" dirty="0" smtClean="0"/>
              <a:t>::</a:t>
            </a:r>
            <a:r>
              <a:rPr lang="en-IN" sz="2800" dirty="0" err="1" smtClean="0"/>
              <a:t>out|ios</a:t>
            </a:r>
            <a:r>
              <a:rPr lang="en-IN" sz="2800" dirty="0" smtClean="0"/>
              <a:t>::binary);</a:t>
            </a:r>
          </a:p>
          <a:p>
            <a:pPr marL="0" indent="0">
              <a:buNone/>
            </a:pPr>
            <a:r>
              <a:rPr lang="en-IN" sz="2800" dirty="0"/>
              <a:t>	</a:t>
            </a:r>
            <a:r>
              <a:rPr lang="en-IN" sz="2800" dirty="0" smtClean="0"/>
              <a:t>while(</a:t>
            </a:r>
            <a:r>
              <a:rPr lang="en-IN" sz="2800" dirty="0" err="1" smtClean="0"/>
              <a:t>a.read</a:t>
            </a:r>
            <a:r>
              <a:rPr lang="en-IN" sz="2800" dirty="0" smtClean="0"/>
              <a:t>((char *)&amp;</a:t>
            </a:r>
            <a:r>
              <a:rPr lang="en-IN" sz="2800" dirty="0" err="1" smtClean="0"/>
              <a:t>z,sizeof</a:t>
            </a:r>
            <a:r>
              <a:rPr lang="en-IN" sz="2800" dirty="0" smtClean="0"/>
              <a:t>(z))</a:t>
            </a:r>
          </a:p>
          <a:p>
            <a:pPr marL="0" indent="0">
              <a:buNone/>
            </a:pPr>
            <a:r>
              <a:rPr lang="en-IN" sz="2800" dirty="0"/>
              <a:t> </a:t>
            </a:r>
            <a:r>
              <a:rPr lang="en-IN" sz="2800" dirty="0" smtClean="0"/>
              <a:t>           {</a:t>
            </a:r>
          </a:p>
          <a:p>
            <a:pPr marL="0" indent="0">
              <a:buNone/>
            </a:pPr>
            <a:r>
              <a:rPr lang="en-IN" sz="2800" dirty="0"/>
              <a:t> </a:t>
            </a:r>
            <a:r>
              <a:rPr lang="en-IN" sz="2800" dirty="0" smtClean="0"/>
              <a:t>                if(</a:t>
            </a:r>
            <a:r>
              <a:rPr lang="en-IN" sz="2800" dirty="0" err="1" smtClean="0"/>
              <a:t>z.get_percent</a:t>
            </a:r>
            <a:r>
              <a:rPr lang="en-IN" sz="2800" dirty="0" smtClean="0"/>
              <a:t>()&gt;=80)</a:t>
            </a:r>
          </a:p>
          <a:p>
            <a:pPr marL="0" indent="0">
              <a:buNone/>
            </a:pPr>
            <a:r>
              <a:rPr lang="en-IN" sz="2800" dirty="0"/>
              <a:t> </a:t>
            </a:r>
            <a:r>
              <a:rPr lang="en-IN" sz="2800" dirty="0" smtClean="0"/>
              <a:t>                 </a:t>
            </a:r>
            <a:r>
              <a:rPr lang="en-IN" sz="2800" dirty="0" err="1" smtClean="0"/>
              <a:t>b.write</a:t>
            </a:r>
            <a:r>
              <a:rPr lang="en-IN" sz="2800" dirty="0" smtClean="0"/>
              <a:t>((char*)&amp;</a:t>
            </a:r>
            <a:r>
              <a:rPr lang="en-IN" sz="2800" dirty="0" err="1" smtClean="0"/>
              <a:t>z,sizeof</a:t>
            </a:r>
            <a:r>
              <a:rPr lang="en-IN" sz="2800" dirty="0" smtClean="0"/>
              <a:t>(z));</a:t>
            </a:r>
          </a:p>
          <a:p>
            <a:pPr marL="0" indent="0">
              <a:buNone/>
            </a:pPr>
            <a:r>
              <a:rPr lang="en-IN" sz="2800" dirty="0"/>
              <a:t> </a:t>
            </a:r>
            <a:r>
              <a:rPr lang="en-IN" sz="2800" dirty="0" smtClean="0"/>
              <a:t>           }</a:t>
            </a:r>
          </a:p>
          <a:p>
            <a:pPr marL="0" indent="0">
              <a:buNone/>
            </a:pPr>
            <a:r>
              <a:rPr lang="en-IN" sz="2800" dirty="0" err="1" smtClean="0"/>
              <a:t>a.close</a:t>
            </a:r>
            <a:r>
              <a:rPr lang="en-IN" sz="2800" dirty="0" smtClean="0"/>
              <a:t>();</a:t>
            </a:r>
          </a:p>
          <a:p>
            <a:pPr marL="0" indent="0">
              <a:buNone/>
            </a:pPr>
            <a:r>
              <a:rPr lang="en-IN" sz="2800" dirty="0" err="1" smtClean="0"/>
              <a:t>b.close</a:t>
            </a:r>
            <a:r>
              <a:rPr lang="en-IN" sz="2800" dirty="0" smtClean="0"/>
              <a:t>();</a:t>
            </a:r>
          </a:p>
          <a:p>
            <a:pPr marL="0" indent="0">
              <a:buNone/>
            </a:pPr>
            <a:r>
              <a:rPr lang="en-IN" sz="2800" dirty="0"/>
              <a:t>}</a:t>
            </a:r>
          </a:p>
        </p:txBody>
      </p:sp>
    </p:spTree>
    <p:extLst>
      <p:ext uri="{BB962C8B-B14F-4D97-AF65-F5344CB8AC3E}">
        <p14:creationId xmlns:p14="http://schemas.microsoft.com/office/powerpoint/2010/main" val="275476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08523165"/>
              </p:ext>
            </p:extLst>
          </p:nvPr>
        </p:nvGraphicFramePr>
        <p:xfrm>
          <a:off x="1143000" y="152400"/>
          <a:ext cx="7162800" cy="5913120"/>
        </p:xfrm>
        <a:graphic>
          <a:graphicData uri="http://schemas.openxmlformats.org/drawingml/2006/table">
            <a:tbl>
              <a:tblPr firstRow="1" bandRow="1">
                <a:tableStyleId>{5C22544A-7EE6-4342-B048-85BDC9FD1C3A}</a:tableStyleId>
              </a:tblPr>
              <a:tblGrid>
                <a:gridCol w="2387600"/>
                <a:gridCol w="2387600"/>
                <a:gridCol w="2387600"/>
              </a:tblGrid>
              <a:tr h="256478">
                <a:tc>
                  <a:txBody>
                    <a:bodyPr/>
                    <a:lstStyle/>
                    <a:p>
                      <a:r>
                        <a:rPr lang="en-IN" dirty="0" smtClean="0"/>
                        <a:t>Character</a:t>
                      </a:r>
                      <a:r>
                        <a:rPr lang="en-IN" baseline="0" dirty="0" smtClean="0"/>
                        <a:t> Expression</a:t>
                      </a:r>
                      <a:endParaRPr lang="en-IN" dirty="0"/>
                    </a:p>
                  </a:txBody>
                  <a:tcPr/>
                </a:tc>
                <a:tc>
                  <a:txBody>
                    <a:bodyPr/>
                    <a:lstStyle/>
                    <a:p>
                      <a:r>
                        <a:rPr lang="en-IN" dirty="0" smtClean="0"/>
                        <a:t>Stack</a:t>
                      </a:r>
                      <a:endParaRPr lang="en-IN" dirty="0"/>
                    </a:p>
                  </a:txBody>
                  <a:tcPr/>
                </a:tc>
                <a:tc>
                  <a:txBody>
                    <a:bodyPr/>
                    <a:lstStyle/>
                    <a:p>
                      <a:r>
                        <a:rPr lang="en-IN" dirty="0" smtClean="0"/>
                        <a:t>Output</a:t>
                      </a:r>
                      <a:endParaRPr lang="en-IN" dirty="0"/>
                    </a:p>
                  </a:txBody>
                  <a:tcPr/>
                </a:tc>
              </a:tr>
              <a:tr h="277851">
                <a:tc>
                  <a:txBody>
                    <a:bodyPr/>
                    <a:lstStyle/>
                    <a:p>
                      <a:r>
                        <a:rPr lang="en-IN" sz="2000" dirty="0" smtClean="0"/>
                        <a:t>A</a:t>
                      </a:r>
                      <a:endParaRPr lang="en-IN" sz="2000" dirty="0"/>
                    </a:p>
                  </a:txBody>
                  <a:tcPr/>
                </a:tc>
                <a:tc>
                  <a:txBody>
                    <a:bodyPr/>
                    <a:lstStyle/>
                    <a:p>
                      <a:r>
                        <a:rPr lang="en-IN" sz="2000" dirty="0" smtClean="0"/>
                        <a:t>Empty</a:t>
                      </a:r>
                      <a:endParaRPr lang="en-IN" sz="2000" dirty="0"/>
                    </a:p>
                  </a:txBody>
                  <a:tcPr/>
                </a:tc>
                <a:tc>
                  <a:txBody>
                    <a:bodyPr/>
                    <a:lstStyle/>
                    <a:p>
                      <a:r>
                        <a:rPr lang="en-IN" sz="2000" dirty="0" smtClean="0"/>
                        <a:t>A</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a:t>
                      </a:r>
                      <a:endParaRPr lang="en-IN" sz="2000" dirty="0"/>
                    </a:p>
                  </a:txBody>
                  <a:tcPr/>
                </a:tc>
              </a:tr>
              <a:tr h="277851">
                <a:tc>
                  <a:txBody>
                    <a:bodyPr/>
                    <a:lstStyle/>
                    <a:p>
                      <a:r>
                        <a:rPr lang="en-IN" sz="2000" dirty="0" smtClean="0"/>
                        <a:t>B</a:t>
                      </a:r>
                      <a:endParaRPr lang="en-IN" sz="2000" dirty="0"/>
                    </a:p>
                  </a:txBody>
                  <a:tcPr/>
                </a:tc>
                <a:tc>
                  <a:txBody>
                    <a:bodyPr/>
                    <a:lstStyle/>
                    <a:p>
                      <a:r>
                        <a:rPr lang="en-IN" sz="2000" dirty="0" smtClean="0"/>
                        <a:t>+((</a:t>
                      </a:r>
                      <a:endParaRPr lang="en-IN" sz="2000" dirty="0"/>
                    </a:p>
                  </a:txBody>
                  <a:tcPr/>
                </a:tc>
                <a:tc>
                  <a:txBody>
                    <a:bodyPr/>
                    <a:lstStyle/>
                    <a:p>
                      <a:r>
                        <a:rPr lang="en-IN" sz="2000" dirty="0" smtClean="0"/>
                        <a:t>AB</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AB</a:t>
                      </a:r>
                      <a:endParaRPr lang="en-IN" sz="2000" dirty="0"/>
                    </a:p>
                  </a:txBody>
                  <a:tcPr/>
                </a:tc>
              </a:tr>
              <a:tr h="277851">
                <a:tc>
                  <a:txBody>
                    <a:bodyPr/>
                    <a:lstStyle/>
                    <a:p>
                      <a:r>
                        <a:rPr lang="en-IN" sz="2000" dirty="0" smtClean="0"/>
                        <a:t>C</a:t>
                      </a:r>
                      <a:endParaRPr lang="en-IN" sz="2000" dirty="0"/>
                    </a:p>
                  </a:txBody>
                  <a:tcPr/>
                </a:tc>
                <a:tc>
                  <a:txBody>
                    <a:bodyPr/>
                    <a:lstStyle/>
                    <a:p>
                      <a:r>
                        <a:rPr lang="en-IN" sz="2000" dirty="0" smtClean="0"/>
                        <a:t>+((+</a:t>
                      </a:r>
                      <a:endParaRPr lang="en-IN" sz="2000" dirty="0"/>
                    </a:p>
                  </a:txBody>
                  <a:tcPr/>
                </a:tc>
                <a:tc>
                  <a:txBody>
                    <a:bodyPr/>
                    <a:lstStyle/>
                    <a:p>
                      <a:r>
                        <a:rPr lang="en-IN" sz="2000" dirty="0" smtClean="0"/>
                        <a:t>ABC</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ABC+</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ABC+</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ABC+</a:t>
                      </a:r>
                      <a:endParaRPr lang="en-IN" sz="2000" dirty="0"/>
                    </a:p>
                  </a:txBody>
                  <a:tcPr/>
                </a:tc>
              </a:tr>
              <a:tr h="277851">
                <a:tc>
                  <a:txBody>
                    <a:bodyPr/>
                    <a:lstStyle/>
                    <a:p>
                      <a:r>
                        <a:rPr lang="en-IN" sz="2000" dirty="0" smtClean="0"/>
                        <a:t>D</a:t>
                      </a:r>
                      <a:endParaRPr lang="en-IN" sz="2000" dirty="0"/>
                    </a:p>
                  </a:txBody>
                  <a:tcPr/>
                </a:tc>
                <a:tc>
                  <a:txBody>
                    <a:bodyPr/>
                    <a:lstStyle/>
                    <a:p>
                      <a:r>
                        <a:rPr lang="en-IN" sz="2000" dirty="0" smtClean="0"/>
                        <a:t>+(+(</a:t>
                      </a:r>
                      <a:endParaRPr lang="en-IN" sz="2000" dirty="0"/>
                    </a:p>
                  </a:txBody>
                  <a:tcPr/>
                </a:tc>
                <a:tc>
                  <a:txBody>
                    <a:bodyPr/>
                    <a:lstStyle/>
                    <a:p>
                      <a:r>
                        <a:rPr lang="en-IN" sz="2000" dirty="0" smtClean="0"/>
                        <a:t>ABC+D</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ABC+D</a:t>
                      </a:r>
                      <a:endParaRPr lang="en-IN" sz="2000" dirty="0"/>
                    </a:p>
                  </a:txBody>
                  <a:tcPr/>
                </a:tc>
              </a:tr>
              <a:tr h="277851">
                <a:tc>
                  <a:txBody>
                    <a:bodyPr/>
                    <a:lstStyle/>
                    <a:p>
                      <a:r>
                        <a:rPr lang="en-IN" sz="2000" dirty="0" smtClean="0"/>
                        <a:t>E</a:t>
                      </a:r>
                      <a:endParaRPr lang="en-IN" sz="2000" dirty="0"/>
                    </a:p>
                  </a:txBody>
                  <a:tcPr/>
                </a:tc>
                <a:tc>
                  <a:txBody>
                    <a:bodyPr/>
                    <a:lstStyle/>
                    <a:p>
                      <a:r>
                        <a:rPr lang="en-IN" sz="2000" dirty="0" smtClean="0"/>
                        <a:t>+(+(+</a:t>
                      </a:r>
                      <a:endParaRPr lang="en-IN" sz="2000" dirty="0"/>
                    </a:p>
                  </a:txBody>
                  <a:tcPr/>
                </a:tc>
                <a:tc>
                  <a:txBody>
                    <a:bodyPr/>
                    <a:lstStyle/>
                    <a:p>
                      <a:r>
                        <a:rPr lang="en-IN" sz="2000" dirty="0" smtClean="0"/>
                        <a:t>ABC+DE</a:t>
                      </a:r>
                      <a:endParaRPr lang="en-IN" sz="2000" dirty="0"/>
                    </a:p>
                  </a:txBody>
                  <a:tcPr/>
                </a:tc>
              </a:tr>
              <a:tr h="277851">
                <a:tc>
                  <a:txBody>
                    <a:bodyPr/>
                    <a:lstStyle/>
                    <a:p>
                      <a:r>
                        <a:rPr lang="en-IN" sz="2000" dirty="0" smtClean="0"/>
                        <a:t>)</a:t>
                      </a:r>
                      <a:endParaRPr lang="en-IN" sz="2000" dirty="0"/>
                    </a:p>
                  </a:txBody>
                  <a:tcPr/>
                </a:tc>
                <a:tc>
                  <a:txBody>
                    <a:bodyPr/>
                    <a:lstStyle/>
                    <a:p>
                      <a:r>
                        <a:rPr lang="en-IN" sz="2000" dirty="0" smtClean="0"/>
                        <a:t>+(+</a:t>
                      </a:r>
                      <a:endParaRPr lang="en-IN" sz="2000" dirty="0"/>
                    </a:p>
                  </a:txBody>
                  <a:tcPr/>
                </a:tc>
                <a:tc>
                  <a:txBody>
                    <a:bodyPr/>
                    <a:lstStyle/>
                    <a:p>
                      <a:r>
                        <a:rPr lang="en-IN" sz="2000" dirty="0" smtClean="0"/>
                        <a:t>ABC+DE+</a:t>
                      </a:r>
                      <a:endParaRPr lang="en-IN" sz="2000" dirty="0"/>
                    </a:p>
                  </a:txBody>
                  <a:tcPr/>
                </a:tc>
              </a:tr>
            </a:tbl>
          </a:graphicData>
        </a:graphic>
      </p:graphicFrame>
      <p:sp>
        <p:nvSpPr>
          <p:cNvPr id="5" name="Rectangle 4"/>
          <p:cNvSpPr/>
          <p:nvPr/>
        </p:nvSpPr>
        <p:spPr>
          <a:xfrm>
            <a:off x="7543800" y="6400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contd</a:t>
            </a:r>
            <a:endParaRPr lang="en-IN" dirty="0"/>
          </a:p>
        </p:txBody>
      </p:sp>
    </p:spTree>
    <p:extLst>
      <p:ext uri="{BB962C8B-B14F-4D97-AF65-F5344CB8AC3E}">
        <p14:creationId xmlns:p14="http://schemas.microsoft.com/office/powerpoint/2010/main" val="221779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73047167"/>
              </p:ext>
            </p:extLst>
          </p:nvPr>
        </p:nvGraphicFramePr>
        <p:xfrm>
          <a:off x="533400" y="2286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Character</a:t>
                      </a:r>
                      <a:r>
                        <a:rPr lang="en-IN" baseline="0" dirty="0" smtClean="0"/>
                        <a:t> scanned</a:t>
                      </a:r>
                      <a:endParaRPr lang="en-IN" dirty="0"/>
                    </a:p>
                  </a:txBody>
                  <a:tcPr/>
                </a:tc>
                <a:tc>
                  <a:txBody>
                    <a:bodyPr/>
                    <a:lstStyle/>
                    <a:p>
                      <a:r>
                        <a:rPr lang="en-IN" dirty="0" smtClean="0"/>
                        <a:t>Stack</a:t>
                      </a:r>
                      <a:endParaRPr lang="en-IN" dirty="0"/>
                    </a:p>
                  </a:txBody>
                  <a:tcPr/>
                </a:tc>
                <a:tc>
                  <a:txBody>
                    <a:bodyPr/>
                    <a:lstStyle/>
                    <a:p>
                      <a:r>
                        <a:rPr lang="en-IN" dirty="0" smtClean="0"/>
                        <a:t>Output</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ABC+DE+</a:t>
                      </a:r>
                    </a:p>
                  </a:txBody>
                  <a:tcPr/>
                </a:tc>
              </a:tr>
              <a:tr h="370840">
                <a:tc>
                  <a:txBody>
                    <a:bodyPr/>
                    <a:lstStyle/>
                    <a:p>
                      <a:r>
                        <a:rPr lang="en-IN" dirty="0" smtClean="0"/>
                        <a:t>F</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ABC+DE+F</a:t>
                      </a:r>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ABC+DE+F*+</a:t>
                      </a:r>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ABC+DE+F*+</a:t>
                      </a:r>
                    </a:p>
                  </a:txBody>
                  <a:tcPr/>
                </a:tc>
              </a:tr>
              <a:tr h="370840">
                <a:tc>
                  <a:txBody>
                    <a:bodyPr/>
                    <a:lstStyle/>
                    <a:p>
                      <a:r>
                        <a:rPr lang="en-IN" dirty="0" smtClean="0"/>
                        <a:t>G</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ABC+DE+F*+G</a:t>
                      </a:r>
                    </a:p>
                  </a:txBody>
                  <a:tcPr/>
                </a:tc>
              </a:tr>
              <a:tr h="370840">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ABC+DE+F*+G/+</a:t>
                      </a:r>
                    </a:p>
                  </a:txBody>
                  <a:tcPr/>
                </a:tc>
              </a:tr>
            </a:tbl>
          </a:graphicData>
        </a:graphic>
      </p:graphicFrame>
    </p:spTree>
    <p:extLst>
      <p:ext uri="{BB962C8B-B14F-4D97-AF65-F5344CB8AC3E}">
        <p14:creationId xmlns:p14="http://schemas.microsoft.com/office/powerpoint/2010/main" val="33357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IN" dirty="0" smtClean="0"/>
              <a:t>Evaluate  the postfix expression</a:t>
            </a:r>
          </a:p>
          <a:p>
            <a:r>
              <a:rPr lang="en-IN" dirty="0" smtClean="0"/>
              <a:t>50,60,+,20,10,-,*</a:t>
            </a:r>
            <a:endParaRPr lang="en-IN" dirty="0"/>
          </a:p>
        </p:txBody>
      </p:sp>
    </p:spTree>
    <p:extLst>
      <p:ext uri="{BB962C8B-B14F-4D97-AF65-F5344CB8AC3E}">
        <p14:creationId xmlns:p14="http://schemas.microsoft.com/office/powerpoint/2010/main" val="254374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152400" y="838200"/>
            <a:ext cx="8839200" cy="4981575"/>
          </a:xfrm>
          <a:prstGeom prst="rect">
            <a:avLst/>
          </a:prstGeom>
          <a:noFill/>
          <a:ln w="9525">
            <a:noFill/>
            <a:miter lim="800000"/>
            <a:headEnd/>
            <a:tailEnd/>
          </a:ln>
        </p:spPr>
        <p:txBody>
          <a:bodyPr>
            <a:spAutoFit/>
          </a:bodyPr>
          <a:lstStyle/>
          <a:p>
            <a:pPr>
              <a:spcBef>
                <a:spcPct val="25000"/>
              </a:spcBef>
            </a:pPr>
            <a:r>
              <a:rPr lang="en-US" sz="2400" b="1">
                <a:solidFill>
                  <a:srgbClr val="FF0000"/>
                </a:solidFill>
              </a:rPr>
              <a:t>Let us compute the value of the arithmetic expression.</a:t>
            </a:r>
          </a:p>
          <a:p>
            <a:pPr>
              <a:spcBef>
                <a:spcPct val="25000"/>
              </a:spcBef>
            </a:pPr>
            <a:r>
              <a:rPr lang="en-US" sz="2800" b="1"/>
              <a:t>7 + 4 * 5</a:t>
            </a:r>
          </a:p>
          <a:p>
            <a:pPr>
              <a:spcBef>
                <a:spcPct val="25000"/>
              </a:spcBef>
            </a:pPr>
            <a:r>
              <a:rPr lang="en-US" sz="2400" b="1">
                <a:solidFill>
                  <a:srgbClr val="FF0000"/>
                </a:solidFill>
              </a:rPr>
              <a:t>One may calculate this value as </a:t>
            </a:r>
            <a:r>
              <a:rPr lang="en-US" sz="2400" b="1"/>
              <a:t>55</a:t>
            </a:r>
            <a:r>
              <a:rPr lang="en-US" sz="2400" b="1">
                <a:solidFill>
                  <a:srgbClr val="FF0000"/>
                </a:solidFill>
              </a:rPr>
              <a:t>. another may calculate its value as </a:t>
            </a:r>
            <a:r>
              <a:rPr lang="en-US" sz="2400" b="1"/>
              <a:t>27</a:t>
            </a:r>
            <a:r>
              <a:rPr lang="en-US" sz="2400" b="1">
                <a:solidFill>
                  <a:srgbClr val="FF0000"/>
                </a:solidFill>
              </a:rPr>
              <a:t>.</a:t>
            </a:r>
          </a:p>
          <a:p>
            <a:pPr>
              <a:spcBef>
                <a:spcPct val="25000"/>
              </a:spcBef>
            </a:pPr>
            <a:r>
              <a:rPr lang="en-US" sz="2400" b="1">
                <a:solidFill>
                  <a:srgbClr val="FF0000"/>
                </a:solidFill>
              </a:rPr>
              <a:t>If you go with the presidence of operator you will find the value as </a:t>
            </a:r>
            <a:r>
              <a:rPr lang="en-US" sz="2400" b="1"/>
              <a:t>27</a:t>
            </a:r>
            <a:r>
              <a:rPr lang="en-US" sz="2400" b="1">
                <a:solidFill>
                  <a:srgbClr val="FF0000"/>
                </a:solidFill>
              </a:rPr>
              <a:t>. i.e. </a:t>
            </a:r>
          </a:p>
          <a:p>
            <a:pPr>
              <a:spcBef>
                <a:spcPct val="25000"/>
              </a:spcBef>
            </a:pPr>
            <a:r>
              <a:rPr lang="en-US" sz="2800" b="1"/>
              <a:t>4 * 5 </a:t>
            </a:r>
          </a:p>
          <a:p>
            <a:pPr>
              <a:spcBef>
                <a:spcPct val="25000"/>
              </a:spcBef>
            </a:pPr>
            <a:r>
              <a:rPr lang="en-US" sz="2400" b="1">
                <a:solidFill>
                  <a:srgbClr val="FF0000"/>
                </a:solidFill>
              </a:rPr>
              <a:t>is evaluate first and then it will be added to </a:t>
            </a:r>
            <a:r>
              <a:rPr lang="en-US" sz="2400" b="1"/>
              <a:t>7</a:t>
            </a:r>
            <a:r>
              <a:rPr lang="en-US" sz="2400" b="1">
                <a:solidFill>
                  <a:srgbClr val="FF0000"/>
                </a:solidFill>
              </a:rPr>
              <a:t>.</a:t>
            </a:r>
          </a:p>
          <a:p>
            <a:pPr>
              <a:spcBef>
                <a:spcPct val="25000"/>
              </a:spcBef>
            </a:pPr>
            <a:r>
              <a:rPr lang="en-US" sz="2400" b="1">
                <a:solidFill>
                  <a:srgbClr val="FF0000"/>
                </a:solidFill>
              </a:rPr>
              <a:t>If you go with left to right evaluation you will find the value as </a:t>
            </a:r>
            <a:r>
              <a:rPr lang="en-US" sz="2400" b="1"/>
              <a:t>55</a:t>
            </a:r>
            <a:r>
              <a:rPr lang="en-US" sz="2400" b="1">
                <a:solidFill>
                  <a:srgbClr val="FF0000"/>
                </a:solidFill>
              </a:rPr>
              <a:t>. i.e. </a:t>
            </a:r>
          </a:p>
          <a:p>
            <a:pPr>
              <a:spcBef>
                <a:spcPct val="25000"/>
              </a:spcBef>
            </a:pPr>
            <a:r>
              <a:rPr lang="en-US" sz="2800" b="1"/>
              <a:t>7 + 4</a:t>
            </a:r>
            <a:r>
              <a:rPr lang="en-US" sz="2800" b="1">
                <a:solidFill>
                  <a:srgbClr val="FF0000"/>
                </a:solidFill>
              </a:rPr>
              <a:t> </a:t>
            </a:r>
            <a:r>
              <a:rPr lang="en-US" sz="2400" b="1">
                <a:solidFill>
                  <a:srgbClr val="FF0000"/>
                </a:solidFill>
              </a:rPr>
              <a:t>as the first evaluation and 5 will be multiplied to it.</a:t>
            </a:r>
            <a:endParaRPr lang="en-US"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04">
                                            <p:txEl>
                                              <p:pRg st="0" end="0"/>
                                            </p:txEl>
                                          </p:spTgt>
                                        </p:tgtEl>
                                        <p:attrNameLst>
                                          <p:attrName>style.visibility</p:attrName>
                                        </p:attrNameLst>
                                      </p:cBhvr>
                                      <p:to>
                                        <p:strVal val="visible"/>
                                      </p:to>
                                    </p:set>
                                    <p:animEffect transition="in" filter="box(in)">
                                      <p:cBhvr>
                                        <p:cTn id="7" dur="500"/>
                                        <p:tgtEl>
                                          <p:spTgt spid="102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404">
                                            <p:txEl>
                                              <p:pRg st="1" end="1"/>
                                            </p:txEl>
                                          </p:spTgt>
                                        </p:tgtEl>
                                        <p:attrNameLst>
                                          <p:attrName>style.visibility</p:attrName>
                                        </p:attrNameLst>
                                      </p:cBhvr>
                                      <p:to>
                                        <p:strVal val="visible"/>
                                      </p:to>
                                    </p:set>
                                    <p:animEffect transition="in" filter="box(in)">
                                      <p:cBhvr>
                                        <p:cTn id="12" dur="500"/>
                                        <p:tgtEl>
                                          <p:spTgt spid="1024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04">
                                            <p:txEl>
                                              <p:pRg st="2" end="2"/>
                                            </p:txEl>
                                          </p:spTgt>
                                        </p:tgtEl>
                                        <p:attrNameLst>
                                          <p:attrName>style.visibility</p:attrName>
                                        </p:attrNameLst>
                                      </p:cBhvr>
                                      <p:to>
                                        <p:strVal val="visible"/>
                                      </p:to>
                                    </p:set>
                                    <p:animEffect transition="in" filter="box(in)">
                                      <p:cBhvr>
                                        <p:cTn id="17" dur="500"/>
                                        <p:tgtEl>
                                          <p:spTgt spid="1024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404">
                                            <p:txEl>
                                              <p:pRg st="3" end="3"/>
                                            </p:txEl>
                                          </p:spTgt>
                                        </p:tgtEl>
                                        <p:attrNameLst>
                                          <p:attrName>style.visibility</p:attrName>
                                        </p:attrNameLst>
                                      </p:cBhvr>
                                      <p:to>
                                        <p:strVal val="visible"/>
                                      </p:to>
                                    </p:set>
                                    <p:animEffect transition="in" filter="box(in)">
                                      <p:cBhvr>
                                        <p:cTn id="22" dur="500"/>
                                        <p:tgtEl>
                                          <p:spTgt spid="10240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404">
                                            <p:txEl>
                                              <p:pRg st="4" end="4"/>
                                            </p:txEl>
                                          </p:spTgt>
                                        </p:tgtEl>
                                        <p:attrNameLst>
                                          <p:attrName>style.visibility</p:attrName>
                                        </p:attrNameLst>
                                      </p:cBhvr>
                                      <p:to>
                                        <p:strVal val="visible"/>
                                      </p:to>
                                    </p:set>
                                    <p:animEffect transition="in" filter="box(in)">
                                      <p:cBhvr>
                                        <p:cTn id="27" dur="500"/>
                                        <p:tgtEl>
                                          <p:spTgt spid="10240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2404">
                                            <p:txEl>
                                              <p:pRg st="5" end="5"/>
                                            </p:txEl>
                                          </p:spTgt>
                                        </p:tgtEl>
                                        <p:attrNameLst>
                                          <p:attrName>style.visibility</p:attrName>
                                        </p:attrNameLst>
                                      </p:cBhvr>
                                      <p:to>
                                        <p:strVal val="visible"/>
                                      </p:to>
                                    </p:set>
                                    <p:animEffect transition="in" filter="box(in)">
                                      <p:cBhvr>
                                        <p:cTn id="32" dur="500"/>
                                        <p:tgtEl>
                                          <p:spTgt spid="10240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2404">
                                            <p:txEl>
                                              <p:pRg st="6" end="6"/>
                                            </p:txEl>
                                          </p:spTgt>
                                        </p:tgtEl>
                                        <p:attrNameLst>
                                          <p:attrName>style.visibility</p:attrName>
                                        </p:attrNameLst>
                                      </p:cBhvr>
                                      <p:to>
                                        <p:strVal val="visible"/>
                                      </p:to>
                                    </p:set>
                                    <p:animEffect transition="in" filter="box(in)">
                                      <p:cBhvr>
                                        <p:cTn id="37" dur="500"/>
                                        <p:tgtEl>
                                          <p:spTgt spid="10240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2404">
                                            <p:txEl>
                                              <p:pRg st="7" end="7"/>
                                            </p:txEl>
                                          </p:spTgt>
                                        </p:tgtEl>
                                        <p:attrNameLst>
                                          <p:attrName>style.visibility</p:attrName>
                                        </p:attrNameLst>
                                      </p:cBhvr>
                                      <p:to>
                                        <p:strVal val="visible"/>
                                      </p:to>
                                    </p:set>
                                    <p:animEffect transition="in" filter="box(in)">
                                      <p:cBhvr>
                                        <p:cTn id="42" dur="500"/>
                                        <p:tgtEl>
                                          <p:spTgt spid="10240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92380338"/>
              </p:ext>
            </p:extLst>
          </p:nvPr>
        </p:nvGraphicFramePr>
        <p:xfrm>
          <a:off x="457200" y="228600"/>
          <a:ext cx="8229600" cy="296672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IN" dirty="0" smtClean="0"/>
                        <a:t>Symbol</a:t>
                      </a:r>
                      <a:endParaRPr lang="en-IN" dirty="0"/>
                    </a:p>
                  </a:txBody>
                  <a:tcPr/>
                </a:tc>
                <a:tc>
                  <a:txBody>
                    <a:bodyPr/>
                    <a:lstStyle/>
                    <a:p>
                      <a:r>
                        <a:rPr lang="en-IN" dirty="0" smtClean="0"/>
                        <a:t>Op1</a:t>
                      </a:r>
                      <a:endParaRPr lang="en-IN" dirty="0"/>
                    </a:p>
                  </a:txBody>
                  <a:tcPr/>
                </a:tc>
                <a:tc>
                  <a:txBody>
                    <a:bodyPr/>
                    <a:lstStyle/>
                    <a:p>
                      <a:r>
                        <a:rPr lang="en-IN" dirty="0" smtClean="0"/>
                        <a:t>Op2</a:t>
                      </a:r>
                      <a:endParaRPr lang="en-IN" dirty="0"/>
                    </a:p>
                  </a:txBody>
                  <a:tcPr/>
                </a:tc>
                <a:tc>
                  <a:txBody>
                    <a:bodyPr/>
                    <a:lstStyle/>
                    <a:p>
                      <a:r>
                        <a:rPr lang="en-IN" dirty="0" smtClean="0"/>
                        <a:t>Result</a:t>
                      </a:r>
                      <a:endParaRPr lang="en-IN" dirty="0"/>
                    </a:p>
                  </a:txBody>
                  <a:tcPr/>
                </a:tc>
                <a:tc>
                  <a:txBody>
                    <a:bodyPr/>
                    <a:lstStyle/>
                    <a:p>
                      <a:r>
                        <a:rPr lang="en-IN" dirty="0" smtClean="0"/>
                        <a:t>Stack</a:t>
                      </a:r>
                      <a:endParaRPr lang="en-IN" dirty="0"/>
                    </a:p>
                  </a:txBody>
                  <a:tcPr/>
                </a:tc>
              </a:tr>
              <a:tr h="370840">
                <a:tc>
                  <a:txBody>
                    <a:bodyPr/>
                    <a:lstStyle/>
                    <a:p>
                      <a:r>
                        <a:rPr lang="en-IN" dirty="0" smtClean="0"/>
                        <a:t>50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Top-&gt;50</a:t>
                      </a:r>
                      <a:endParaRPr lang="en-IN" dirty="0"/>
                    </a:p>
                  </a:txBody>
                  <a:tcPr/>
                </a:tc>
              </a:tr>
              <a:tr h="370840">
                <a:tc>
                  <a:txBody>
                    <a:bodyPr/>
                    <a:lstStyle/>
                    <a:p>
                      <a:r>
                        <a:rPr lang="en-IN" dirty="0" smtClean="0"/>
                        <a:t>60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Top-&gt;60,50</a:t>
                      </a:r>
                      <a:endParaRPr lang="en-IN" dirty="0"/>
                    </a:p>
                  </a:txBody>
                  <a:tcPr/>
                </a:tc>
              </a:tr>
              <a:tr h="370840">
                <a:tc>
                  <a:txBody>
                    <a:bodyPr/>
                    <a:lstStyle/>
                    <a:p>
                      <a:r>
                        <a:rPr lang="en-IN" dirty="0" smtClean="0"/>
                        <a:t>+</a:t>
                      </a:r>
                      <a:endParaRPr lang="en-IN" dirty="0"/>
                    </a:p>
                  </a:txBody>
                  <a:tcPr/>
                </a:tc>
                <a:tc>
                  <a:txBody>
                    <a:bodyPr/>
                    <a:lstStyle/>
                    <a:p>
                      <a:r>
                        <a:rPr lang="en-IN" dirty="0" smtClean="0"/>
                        <a:t>50</a:t>
                      </a:r>
                      <a:endParaRPr lang="en-IN" dirty="0"/>
                    </a:p>
                  </a:txBody>
                  <a:tcPr/>
                </a:tc>
                <a:tc>
                  <a:txBody>
                    <a:bodyPr/>
                    <a:lstStyle/>
                    <a:p>
                      <a:r>
                        <a:rPr lang="en-IN" dirty="0" smtClean="0"/>
                        <a:t>60</a:t>
                      </a:r>
                      <a:endParaRPr lang="en-IN" dirty="0"/>
                    </a:p>
                  </a:txBody>
                  <a:tcPr/>
                </a:tc>
                <a:tc>
                  <a:txBody>
                    <a:bodyPr/>
                    <a:lstStyle/>
                    <a:p>
                      <a:r>
                        <a:rPr lang="en-IN" dirty="0" smtClean="0"/>
                        <a:t>110</a:t>
                      </a:r>
                      <a:endParaRPr lang="en-IN" dirty="0"/>
                    </a:p>
                  </a:txBody>
                  <a:tcPr/>
                </a:tc>
                <a:tc>
                  <a:txBody>
                    <a:bodyPr/>
                    <a:lstStyle/>
                    <a:p>
                      <a:r>
                        <a:rPr lang="en-IN" dirty="0" smtClean="0"/>
                        <a:t>Top-&gt;110</a:t>
                      </a:r>
                      <a:endParaRPr lang="en-IN" dirty="0"/>
                    </a:p>
                  </a:txBody>
                  <a:tcPr/>
                </a:tc>
              </a:tr>
              <a:tr h="370840">
                <a:tc>
                  <a:txBody>
                    <a:bodyPr/>
                    <a:lstStyle/>
                    <a:p>
                      <a:r>
                        <a:rPr lang="en-IN" dirty="0" smtClean="0"/>
                        <a:t>20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Top-&gt;20,110</a:t>
                      </a:r>
                      <a:endParaRPr lang="en-IN" dirty="0"/>
                    </a:p>
                  </a:txBody>
                  <a:tcPr/>
                </a:tc>
              </a:tr>
              <a:tr h="370840">
                <a:tc>
                  <a:txBody>
                    <a:bodyPr/>
                    <a:lstStyle/>
                    <a:p>
                      <a:r>
                        <a:rPr lang="en-IN" dirty="0" smtClean="0"/>
                        <a:t>10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Top-&gt;10,20,110</a:t>
                      </a:r>
                      <a:endParaRPr lang="en-IN" dirty="0"/>
                    </a:p>
                  </a:txBody>
                  <a:tcPr/>
                </a:tc>
              </a:tr>
              <a:tr h="370840">
                <a:tc>
                  <a:txBody>
                    <a:bodyPr/>
                    <a:lstStyle/>
                    <a:p>
                      <a:r>
                        <a:rPr lang="en-IN" dirty="0" smtClean="0"/>
                        <a:t>-</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Top-&gt;10,110</a:t>
                      </a:r>
                      <a:endParaRPr lang="en-IN" dirty="0"/>
                    </a:p>
                  </a:txBody>
                  <a:tcPr/>
                </a:tc>
              </a:tr>
              <a:tr h="370840">
                <a:tc>
                  <a:txBody>
                    <a:bodyPr/>
                    <a:lstStyle/>
                    <a:p>
                      <a:r>
                        <a:rPr lang="en-IN" dirty="0" smtClean="0"/>
                        <a:t>*</a:t>
                      </a:r>
                      <a:endParaRPr lang="en-IN" dirty="0"/>
                    </a:p>
                  </a:txBody>
                  <a:tcPr/>
                </a:tc>
                <a:tc>
                  <a:txBody>
                    <a:bodyPr/>
                    <a:lstStyle/>
                    <a:p>
                      <a:r>
                        <a:rPr lang="en-IN" dirty="0" smtClean="0"/>
                        <a:t>110</a:t>
                      </a:r>
                      <a:endParaRPr lang="en-IN" dirty="0"/>
                    </a:p>
                  </a:txBody>
                  <a:tcPr/>
                </a:tc>
                <a:tc>
                  <a:txBody>
                    <a:bodyPr/>
                    <a:lstStyle/>
                    <a:p>
                      <a:r>
                        <a:rPr lang="en-IN" dirty="0" smtClean="0"/>
                        <a:t>10</a:t>
                      </a:r>
                      <a:endParaRPr lang="en-IN" dirty="0"/>
                    </a:p>
                  </a:txBody>
                  <a:tcPr/>
                </a:tc>
                <a:tc>
                  <a:txBody>
                    <a:bodyPr/>
                    <a:lstStyle/>
                    <a:p>
                      <a:r>
                        <a:rPr lang="en-IN" dirty="0" smtClean="0"/>
                        <a:t>1100</a:t>
                      </a:r>
                      <a:endParaRPr lang="en-IN" dirty="0"/>
                    </a:p>
                  </a:txBody>
                  <a:tcPr/>
                </a:tc>
                <a:tc>
                  <a:txBody>
                    <a:bodyPr/>
                    <a:lstStyle/>
                    <a:p>
                      <a:r>
                        <a:rPr lang="en-IN" dirty="0" smtClean="0"/>
                        <a:t>Top-&gt;1100</a:t>
                      </a:r>
                      <a:endParaRPr lang="en-IN" dirty="0"/>
                    </a:p>
                  </a:txBody>
                  <a:tcPr/>
                </a:tc>
              </a:tr>
            </a:tbl>
          </a:graphicData>
        </a:graphic>
      </p:graphicFrame>
    </p:spTree>
    <p:extLst>
      <p:ext uri="{BB962C8B-B14F-4D97-AF65-F5344CB8AC3E}">
        <p14:creationId xmlns:p14="http://schemas.microsoft.com/office/powerpoint/2010/main" val="3092999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smtClean="0"/>
              <a:t>Evaluate the postfix expression</a:t>
            </a:r>
          </a:p>
          <a:p>
            <a:r>
              <a:rPr lang="en-IN" dirty="0" smtClean="0"/>
              <a:t>30,5,2,*12,6,/,+,-</a:t>
            </a:r>
            <a:endParaRPr lang="en-IN" dirty="0"/>
          </a:p>
        </p:txBody>
      </p:sp>
    </p:spTree>
    <p:extLst>
      <p:ext uri="{BB962C8B-B14F-4D97-AF65-F5344CB8AC3E}">
        <p14:creationId xmlns:p14="http://schemas.microsoft.com/office/powerpoint/2010/main" val="164566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91373562"/>
              </p:ext>
            </p:extLst>
          </p:nvPr>
        </p:nvGraphicFramePr>
        <p:xfrm>
          <a:off x="457200" y="304800"/>
          <a:ext cx="8229600" cy="3708400"/>
        </p:xfrm>
        <a:graphic>
          <a:graphicData uri="http://schemas.openxmlformats.org/drawingml/2006/table">
            <a:tbl>
              <a:tblPr firstRow="1" bandRow="1">
                <a:tableStyleId>{5C22544A-7EE6-4342-B048-85BDC9FD1C3A}</a:tableStyleId>
              </a:tblPr>
              <a:tblGrid>
                <a:gridCol w="1645920"/>
                <a:gridCol w="1645920"/>
                <a:gridCol w="1645920"/>
                <a:gridCol w="1234440"/>
                <a:gridCol w="2057400"/>
              </a:tblGrid>
              <a:tr h="370840">
                <a:tc>
                  <a:txBody>
                    <a:bodyPr/>
                    <a:lstStyle/>
                    <a:p>
                      <a:r>
                        <a:rPr lang="en-IN" dirty="0" smtClean="0"/>
                        <a:t>Symbol</a:t>
                      </a:r>
                      <a:endParaRPr lang="en-IN" dirty="0"/>
                    </a:p>
                  </a:txBody>
                  <a:tcPr/>
                </a:tc>
                <a:tc>
                  <a:txBody>
                    <a:bodyPr/>
                    <a:lstStyle/>
                    <a:p>
                      <a:r>
                        <a:rPr lang="en-IN" dirty="0" smtClean="0"/>
                        <a:t>Op1</a:t>
                      </a:r>
                      <a:endParaRPr lang="en-IN" dirty="0"/>
                    </a:p>
                  </a:txBody>
                  <a:tcPr/>
                </a:tc>
                <a:tc>
                  <a:txBody>
                    <a:bodyPr/>
                    <a:lstStyle/>
                    <a:p>
                      <a:r>
                        <a:rPr lang="en-IN" dirty="0" smtClean="0"/>
                        <a:t>Op2</a:t>
                      </a:r>
                      <a:endParaRPr lang="en-IN" dirty="0"/>
                    </a:p>
                  </a:txBody>
                  <a:tcPr/>
                </a:tc>
                <a:tc>
                  <a:txBody>
                    <a:bodyPr/>
                    <a:lstStyle/>
                    <a:p>
                      <a:r>
                        <a:rPr lang="en-IN" dirty="0" smtClean="0"/>
                        <a:t>Result</a:t>
                      </a:r>
                      <a:endParaRPr lang="en-IN" dirty="0"/>
                    </a:p>
                  </a:txBody>
                  <a:tcPr/>
                </a:tc>
                <a:tc>
                  <a:txBody>
                    <a:bodyPr/>
                    <a:lstStyle/>
                    <a:p>
                      <a:r>
                        <a:rPr lang="en-IN" dirty="0" smtClean="0"/>
                        <a:t>Stack</a:t>
                      </a:r>
                      <a:endParaRPr lang="en-IN" dirty="0"/>
                    </a:p>
                  </a:txBody>
                  <a:tcPr/>
                </a:tc>
              </a:tr>
              <a:tr h="370840">
                <a:tc>
                  <a:txBody>
                    <a:bodyPr/>
                    <a:lstStyle/>
                    <a:p>
                      <a:r>
                        <a:rPr lang="en-IN" dirty="0" smtClean="0"/>
                        <a:t>30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Top-&gt;30</a:t>
                      </a:r>
                      <a:endParaRPr lang="en-IN" dirty="0"/>
                    </a:p>
                  </a:txBody>
                  <a:tcPr/>
                </a:tc>
              </a:tr>
              <a:tr h="370840">
                <a:tc>
                  <a:txBody>
                    <a:bodyPr/>
                    <a:lstStyle/>
                    <a:p>
                      <a:r>
                        <a:rPr lang="en-IN" dirty="0" smtClean="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Top-&gt;5,30</a:t>
                      </a:r>
                      <a:endParaRPr lang="en-IN" dirty="0"/>
                    </a:p>
                  </a:txBody>
                  <a:tcPr/>
                </a:tc>
              </a:tr>
              <a:tr h="370840">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Top-&gt;2,5,30</a:t>
                      </a:r>
                      <a:endParaRPr lang="en-IN" dirty="0"/>
                    </a:p>
                  </a:txBody>
                  <a:tcPr/>
                </a:tc>
              </a:tr>
              <a:tr h="370840">
                <a:tc>
                  <a:txBody>
                    <a:bodyPr/>
                    <a:lstStyle/>
                    <a:p>
                      <a:r>
                        <a:rPr lang="en-IN" dirty="0" smtClean="0"/>
                        <a:t>*</a:t>
                      </a:r>
                      <a:endParaRPr lang="en-IN" dirty="0"/>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10</a:t>
                      </a:r>
                      <a:endParaRPr lang="en-IN" dirty="0"/>
                    </a:p>
                  </a:txBody>
                  <a:tcPr/>
                </a:tc>
                <a:tc>
                  <a:txBody>
                    <a:bodyPr/>
                    <a:lstStyle/>
                    <a:p>
                      <a:r>
                        <a:rPr lang="en-IN" dirty="0" smtClean="0"/>
                        <a:t>Top-&gt;10,30</a:t>
                      </a:r>
                      <a:endParaRPr lang="en-IN" dirty="0"/>
                    </a:p>
                  </a:txBody>
                  <a:tcPr/>
                </a:tc>
              </a:tr>
              <a:tr h="370840">
                <a:tc>
                  <a:txBody>
                    <a:bodyPr/>
                    <a:lstStyle/>
                    <a:p>
                      <a:r>
                        <a:rPr lang="en-IN" dirty="0" smtClean="0"/>
                        <a:t>12</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Top-&gt;12,10,30</a:t>
                      </a:r>
                      <a:endParaRPr lang="en-IN" dirty="0"/>
                    </a:p>
                  </a:txBody>
                  <a:tcPr/>
                </a:tc>
              </a:tr>
              <a:tr h="370840">
                <a:tc>
                  <a:txBody>
                    <a:bodyPr/>
                    <a:lstStyle/>
                    <a:p>
                      <a:r>
                        <a:rPr lang="en-IN" dirty="0" smtClean="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Top-&gt;6,12,10,30</a:t>
                      </a:r>
                      <a:endParaRPr lang="en-IN" dirty="0"/>
                    </a:p>
                  </a:txBody>
                  <a:tcPr/>
                </a:tc>
              </a:tr>
              <a:tr h="370840">
                <a:tc>
                  <a:txBody>
                    <a:bodyPr/>
                    <a:lstStyle/>
                    <a:p>
                      <a:r>
                        <a:rPr lang="en-IN" dirty="0" smtClean="0"/>
                        <a:t>/</a:t>
                      </a:r>
                      <a:endParaRPr lang="en-IN" dirty="0"/>
                    </a:p>
                  </a:txBody>
                  <a:tcPr/>
                </a:tc>
                <a:tc>
                  <a:txBody>
                    <a:bodyPr/>
                    <a:lstStyle/>
                    <a:p>
                      <a:r>
                        <a:rPr lang="en-IN" dirty="0" smtClean="0"/>
                        <a:t>12</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Top-&gt;2,10,30</a:t>
                      </a:r>
                      <a:endParaRPr lang="en-IN" dirty="0"/>
                    </a:p>
                  </a:txBody>
                  <a:tcPr/>
                </a:tc>
              </a:tr>
              <a:tr h="370840">
                <a:tc>
                  <a:txBody>
                    <a:bodyPr/>
                    <a:lstStyle/>
                    <a:p>
                      <a:r>
                        <a:rPr lang="en-IN" dirty="0" smtClean="0"/>
                        <a:t>+</a:t>
                      </a:r>
                      <a:endParaRPr lang="en-IN" dirty="0"/>
                    </a:p>
                  </a:txBody>
                  <a:tcPr/>
                </a:tc>
                <a:tc>
                  <a:txBody>
                    <a:bodyPr/>
                    <a:lstStyle/>
                    <a:p>
                      <a:r>
                        <a:rPr lang="en-IN" dirty="0" smtClean="0"/>
                        <a:t>10</a:t>
                      </a:r>
                      <a:endParaRPr lang="en-IN" dirty="0"/>
                    </a:p>
                  </a:txBody>
                  <a:tcPr/>
                </a:tc>
                <a:tc>
                  <a:txBody>
                    <a:bodyPr/>
                    <a:lstStyle/>
                    <a:p>
                      <a:r>
                        <a:rPr lang="en-IN" dirty="0" smtClean="0"/>
                        <a:t>2</a:t>
                      </a:r>
                      <a:endParaRPr lang="en-IN" dirty="0"/>
                    </a:p>
                  </a:txBody>
                  <a:tcPr/>
                </a:tc>
                <a:tc>
                  <a:txBody>
                    <a:bodyPr/>
                    <a:lstStyle/>
                    <a:p>
                      <a:r>
                        <a:rPr lang="en-IN" dirty="0" smtClean="0"/>
                        <a:t>12</a:t>
                      </a:r>
                      <a:endParaRPr lang="en-IN" dirty="0"/>
                    </a:p>
                  </a:txBody>
                  <a:tcPr/>
                </a:tc>
                <a:tc>
                  <a:txBody>
                    <a:bodyPr/>
                    <a:lstStyle/>
                    <a:p>
                      <a:r>
                        <a:rPr lang="en-IN" dirty="0" smtClean="0"/>
                        <a:t>Top-&gt;12,30</a:t>
                      </a:r>
                      <a:endParaRPr lang="en-IN" dirty="0"/>
                    </a:p>
                  </a:txBody>
                  <a:tcPr/>
                </a:tc>
              </a:tr>
              <a:tr h="370840">
                <a:tc>
                  <a:txBody>
                    <a:bodyPr/>
                    <a:lstStyle/>
                    <a:p>
                      <a:r>
                        <a:rPr lang="en-IN" dirty="0" smtClean="0"/>
                        <a:t>-</a:t>
                      </a:r>
                      <a:endParaRPr lang="en-IN" dirty="0"/>
                    </a:p>
                  </a:txBody>
                  <a:tcPr/>
                </a:tc>
                <a:tc>
                  <a:txBody>
                    <a:bodyPr/>
                    <a:lstStyle/>
                    <a:p>
                      <a:r>
                        <a:rPr lang="en-IN" dirty="0" smtClean="0"/>
                        <a:t>30</a:t>
                      </a:r>
                      <a:endParaRPr lang="en-IN" dirty="0"/>
                    </a:p>
                  </a:txBody>
                  <a:tcPr/>
                </a:tc>
                <a:tc>
                  <a:txBody>
                    <a:bodyPr/>
                    <a:lstStyle/>
                    <a:p>
                      <a:r>
                        <a:rPr lang="en-IN" dirty="0" smtClean="0"/>
                        <a:t>12</a:t>
                      </a:r>
                      <a:endParaRPr lang="en-IN" dirty="0"/>
                    </a:p>
                  </a:txBody>
                  <a:tcPr/>
                </a:tc>
                <a:tc>
                  <a:txBody>
                    <a:bodyPr/>
                    <a:lstStyle/>
                    <a:p>
                      <a:r>
                        <a:rPr lang="en-IN" dirty="0" smtClean="0"/>
                        <a:t>18</a:t>
                      </a:r>
                      <a:endParaRPr lang="en-IN" dirty="0"/>
                    </a:p>
                  </a:txBody>
                  <a:tcPr/>
                </a:tc>
                <a:tc>
                  <a:txBody>
                    <a:bodyPr/>
                    <a:lstStyle/>
                    <a:p>
                      <a:r>
                        <a:rPr lang="en-IN" dirty="0" smtClean="0"/>
                        <a:t>Top-&gt;18</a:t>
                      </a:r>
                      <a:endParaRPr lang="en-IN" dirty="0"/>
                    </a:p>
                  </a:txBody>
                  <a:tcPr/>
                </a:tc>
              </a:tr>
            </a:tbl>
          </a:graphicData>
        </a:graphic>
      </p:graphicFrame>
    </p:spTree>
    <p:extLst>
      <p:ext uri="{BB962C8B-B14F-4D97-AF65-F5344CB8AC3E}">
        <p14:creationId xmlns:p14="http://schemas.microsoft.com/office/powerpoint/2010/main" val="274251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IN" dirty="0" smtClean="0"/>
              <a:t>Evaluate the postfix expression</a:t>
            </a:r>
          </a:p>
          <a:p>
            <a:endParaRPr lang="en-IN" dirty="0"/>
          </a:p>
          <a:p>
            <a:r>
              <a:rPr lang="en-IN" dirty="0" smtClean="0"/>
              <a:t>5,20,15,-,*,25,2,*,+</a:t>
            </a:r>
            <a:endParaRPr lang="en-IN" dirty="0"/>
          </a:p>
        </p:txBody>
      </p:sp>
    </p:spTree>
    <p:extLst>
      <p:ext uri="{BB962C8B-B14F-4D97-AF65-F5344CB8AC3E}">
        <p14:creationId xmlns:p14="http://schemas.microsoft.com/office/powerpoint/2010/main" val="214288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89408905"/>
              </p:ext>
            </p:extLst>
          </p:nvPr>
        </p:nvGraphicFramePr>
        <p:xfrm>
          <a:off x="152400" y="228600"/>
          <a:ext cx="8534400" cy="4064000"/>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406400">
                <a:tc>
                  <a:txBody>
                    <a:bodyPr/>
                    <a:lstStyle/>
                    <a:p>
                      <a:r>
                        <a:rPr lang="en-IN" dirty="0" smtClean="0"/>
                        <a:t>Symbol</a:t>
                      </a:r>
                      <a:endParaRPr lang="en-IN" dirty="0"/>
                    </a:p>
                  </a:txBody>
                  <a:tcPr/>
                </a:tc>
                <a:tc>
                  <a:txBody>
                    <a:bodyPr/>
                    <a:lstStyle/>
                    <a:p>
                      <a:r>
                        <a:rPr lang="en-IN" dirty="0" smtClean="0"/>
                        <a:t>Op1</a:t>
                      </a:r>
                      <a:endParaRPr lang="en-IN" dirty="0"/>
                    </a:p>
                  </a:txBody>
                  <a:tcPr/>
                </a:tc>
                <a:tc>
                  <a:txBody>
                    <a:bodyPr/>
                    <a:lstStyle/>
                    <a:p>
                      <a:r>
                        <a:rPr lang="en-IN" dirty="0" smtClean="0"/>
                        <a:t>Op2</a:t>
                      </a:r>
                      <a:endParaRPr lang="en-IN" dirty="0"/>
                    </a:p>
                  </a:txBody>
                  <a:tcPr/>
                </a:tc>
                <a:tc>
                  <a:txBody>
                    <a:bodyPr/>
                    <a:lstStyle/>
                    <a:p>
                      <a:r>
                        <a:rPr lang="en-IN" dirty="0" smtClean="0"/>
                        <a:t>Result</a:t>
                      </a:r>
                      <a:endParaRPr lang="en-IN" dirty="0"/>
                    </a:p>
                  </a:txBody>
                  <a:tcPr/>
                </a:tc>
                <a:tc>
                  <a:txBody>
                    <a:bodyPr/>
                    <a:lstStyle/>
                    <a:p>
                      <a:r>
                        <a:rPr lang="en-IN" dirty="0" smtClean="0"/>
                        <a:t>Stack</a:t>
                      </a:r>
                      <a:endParaRPr lang="en-IN" dirty="0"/>
                    </a:p>
                  </a:txBody>
                  <a:tcPr/>
                </a:tc>
              </a:tr>
              <a:tr h="406400">
                <a:tc>
                  <a:txBody>
                    <a:bodyPr/>
                    <a:lstStyle/>
                    <a:p>
                      <a:r>
                        <a:rPr lang="en-IN" dirty="0" smtClean="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Top-&gt;5</a:t>
                      </a:r>
                      <a:endParaRPr lang="en-IN" dirty="0"/>
                    </a:p>
                  </a:txBody>
                  <a:tcPr/>
                </a:tc>
              </a:tr>
              <a:tr h="406400">
                <a:tc>
                  <a:txBody>
                    <a:bodyPr/>
                    <a:lstStyle/>
                    <a:p>
                      <a:r>
                        <a:rPr lang="en-IN" dirty="0" smtClean="0"/>
                        <a:t>20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Top-&gt;20,5</a:t>
                      </a:r>
                      <a:endParaRPr lang="en-IN" dirty="0"/>
                    </a:p>
                  </a:txBody>
                  <a:tcPr/>
                </a:tc>
              </a:tr>
              <a:tr h="406400">
                <a:tc>
                  <a:txBody>
                    <a:bodyPr/>
                    <a:lstStyle/>
                    <a:p>
                      <a:r>
                        <a:rPr lang="en-IN" dirty="0" smtClean="0"/>
                        <a:t>15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Top-&gt;15,20,5</a:t>
                      </a:r>
                      <a:endParaRPr lang="en-IN" dirty="0"/>
                    </a:p>
                  </a:txBody>
                  <a:tcPr/>
                </a:tc>
              </a:tr>
              <a:tr h="406400">
                <a:tc>
                  <a:txBody>
                    <a:bodyPr/>
                    <a:lstStyle/>
                    <a:p>
                      <a:r>
                        <a:rPr lang="en-IN" dirty="0" smtClean="0"/>
                        <a:t>-</a:t>
                      </a:r>
                      <a:endParaRPr lang="en-IN" dirty="0"/>
                    </a:p>
                  </a:txBody>
                  <a:tcPr/>
                </a:tc>
                <a:tc>
                  <a:txBody>
                    <a:bodyPr/>
                    <a:lstStyle/>
                    <a:p>
                      <a:r>
                        <a:rPr lang="en-IN" dirty="0" smtClean="0"/>
                        <a:t>20</a:t>
                      </a:r>
                      <a:endParaRPr lang="en-IN" dirty="0"/>
                    </a:p>
                  </a:txBody>
                  <a:tcPr/>
                </a:tc>
                <a:tc>
                  <a:txBody>
                    <a:bodyPr/>
                    <a:lstStyle/>
                    <a:p>
                      <a:r>
                        <a:rPr lang="en-IN" dirty="0" smtClean="0"/>
                        <a:t>15</a:t>
                      </a:r>
                      <a:endParaRPr lang="en-IN" dirty="0"/>
                    </a:p>
                  </a:txBody>
                  <a:tcPr/>
                </a:tc>
                <a:tc>
                  <a:txBody>
                    <a:bodyPr/>
                    <a:lstStyle/>
                    <a:p>
                      <a:r>
                        <a:rPr lang="en-IN" dirty="0" smtClean="0"/>
                        <a:t>5</a:t>
                      </a:r>
                      <a:endParaRPr lang="en-IN" dirty="0"/>
                    </a:p>
                  </a:txBody>
                  <a:tcPr/>
                </a:tc>
                <a:tc>
                  <a:txBody>
                    <a:bodyPr/>
                    <a:lstStyle/>
                    <a:p>
                      <a:r>
                        <a:rPr lang="en-IN" dirty="0" smtClean="0"/>
                        <a:t>Top-&gt;5,5</a:t>
                      </a:r>
                      <a:endParaRPr lang="en-IN" dirty="0"/>
                    </a:p>
                  </a:txBody>
                  <a:tcPr/>
                </a:tc>
              </a:tr>
              <a:tr h="406400">
                <a:tc>
                  <a:txBody>
                    <a:bodyPr/>
                    <a:lstStyle/>
                    <a:p>
                      <a:r>
                        <a:rPr lang="en-IN" dirty="0" smtClean="0"/>
                        <a:t>*</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25</a:t>
                      </a:r>
                      <a:endParaRPr lang="en-IN" dirty="0"/>
                    </a:p>
                  </a:txBody>
                  <a:tcPr/>
                </a:tc>
                <a:tc>
                  <a:txBody>
                    <a:bodyPr/>
                    <a:lstStyle/>
                    <a:p>
                      <a:r>
                        <a:rPr lang="en-IN" dirty="0" smtClean="0"/>
                        <a:t>Top-&gt;25</a:t>
                      </a:r>
                      <a:endParaRPr lang="en-IN" dirty="0"/>
                    </a:p>
                  </a:txBody>
                  <a:tcPr/>
                </a:tc>
              </a:tr>
              <a:tr h="406400">
                <a:tc>
                  <a:txBody>
                    <a:bodyPr/>
                    <a:lstStyle/>
                    <a:p>
                      <a:r>
                        <a:rPr lang="en-IN" dirty="0" smtClean="0"/>
                        <a:t>25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Top-&gt;25,25</a:t>
                      </a:r>
                      <a:endParaRPr lang="en-IN" dirty="0"/>
                    </a:p>
                  </a:txBody>
                  <a:tcPr/>
                </a:tc>
              </a:tr>
              <a:tr h="406400">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Top-&gt;2,25,25</a:t>
                      </a:r>
                      <a:endParaRPr lang="en-IN" dirty="0"/>
                    </a:p>
                  </a:txBody>
                  <a:tcPr/>
                </a:tc>
              </a:tr>
              <a:tr h="406400">
                <a:tc>
                  <a:txBody>
                    <a:bodyPr/>
                    <a:lstStyle/>
                    <a:p>
                      <a:r>
                        <a:rPr lang="en-IN" dirty="0" smtClean="0"/>
                        <a:t>*</a:t>
                      </a:r>
                      <a:endParaRPr lang="en-IN" dirty="0"/>
                    </a:p>
                  </a:txBody>
                  <a:tcPr/>
                </a:tc>
                <a:tc>
                  <a:txBody>
                    <a:bodyPr/>
                    <a:lstStyle/>
                    <a:p>
                      <a:r>
                        <a:rPr lang="en-IN" dirty="0" smtClean="0"/>
                        <a:t>25</a:t>
                      </a:r>
                      <a:endParaRPr lang="en-IN" dirty="0"/>
                    </a:p>
                  </a:txBody>
                  <a:tcPr/>
                </a:tc>
                <a:tc>
                  <a:txBody>
                    <a:bodyPr/>
                    <a:lstStyle/>
                    <a:p>
                      <a:r>
                        <a:rPr lang="en-IN" dirty="0" smtClean="0"/>
                        <a:t>2</a:t>
                      </a:r>
                      <a:endParaRPr lang="en-IN" dirty="0"/>
                    </a:p>
                  </a:txBody>
                  <a:tcPr/>
                </a:tc>
                <a:tc>
                  <a:txBody>
                    <a:bodyPr/>
                    <a:lstStyle/>
                    <a:p>
                      <a:r>
                        <a:rPr lang="en-IN" dirty="0" smtClean="0"/>
                        <a:t>50</a:t>
                      </a:r>
                      <a:endParaRPr lang="en-IN" dirty="0"/>
                    </a:p>
                  </a:txBody>
                  <a:tcPr/>
                </a:tc>
                <a:tc>
                  <a:txBody>
                    <a:bodyPr/>
                    <a:lstStyle/>
                    <a:p>
                      <a:r>
                        <a:rPr lang="en-IN" dirty="0" smtClean="0"/>
                        <a:t>Top-&gt;50,25</a:t>
                      </a:r>
                      <a:endParaRPr lang="en-IN" dirty="0"/>
                    </a:p>
                  </a:txBody>
                  <a:tcPr/>
                </a:tc>
              </a:tr>
              <a:tr h="406400">
                <a:tc>
                  <a:txBody>
                    <a:bodyPr/>
                    <a:lstStyle/>
                    <a:p>
                      <a:r>
                        <a:rPr lang="en-IN" dirty="0" smtClean="0"/>
                        <a:t>+</a:t>
                      </a:r>
                      <a:endParaRPr lang="en-IN" dirty="0"/>
                    </a:p>
                  </a:txBody>
                  <a:tcPr/>
                </a:tc>
                <a:tc>
                  <a:txBody>
                    <a:bodyPr/>
                    <a:lstStyle/>
                    <a:p>
                      <a:r>
                        <a:rPr lang="en-IN" dirty="0" smtClean="0"/>
                        <a:t>25</a:t>
                      </a:r>
                      <a:endParaRPr lang="en-IN" dirty="0"/>
                    </a:p>
                  </a:txBody>
                  <a:tcPr/>
                </a:tc>
                <a:tc>
                  <a:txBody>
                    <a:bodyPr/>
                    <a:lstStyle/>
                    <a:p>
                      <a:r>
                        <a:rPr lang="en-IN" dirty="0" smtClean="0"/>
                        <a:t>50</a:t>
                      </a:r>
                      <a:endParaRPr lang="en-IN" dirty="0"/>
                    </a:p>
                  </a:txBody>
                  <a:tcPr/>
                </a:tc>
                <a:tc>
                  <a:txBody>
                    <a:bodyPr/>
                    <a:lstStyle/>
                    <a:p>
                      <a:r>
                        <a:rPr lang="en-IN" dirty="0" smtClean="0"/>
                        <a:t>75</a:t>
                      </a:r>
                      <a:endParaRPr lang="en-IN" dirty="0"/>
                    </a:p>
                  </a:txBody>
                  <a:tcPr/>
                </a:tc>
                <a:tc>
                  <a:txBody>
                    <a:bodyPr/>
                    <a:lstStyle/>
                    <a:p>
                      <a:r>
                        <a:rPr lang="en-IN" dirty="0" smtClean="0"/>
                        <a:t>Top-&gt;75</a:t>
                      </a:r>
                      <a:endParaRPr lang="en-IN" dirty="0"/>
                    </a:p>
                  </a:txBody>
                  <a:tcPr/>
                </a:tc>
              </a:tr>
            </a:tbl>
          </a:graphicData>
        </a:graphic>
      </p:graphicFrame>
    </p:spTree>
    <p:extLst>
      <p:ext uri="{BB962C8B-B14F-4D97-AF65-F5344CB8AC3E}">
        <p14:creationId xmlns:p14="http://schemas.microsoft.com/office/powerpoint/2010/main" val="3207200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IN" dirty="0"/>
              <a:t>Evaluate the postfix </a:t>
            </a:r>
            <a:r>
              <a:rPr lang="en-IN" dirty="0" smtClean="0"/>
              <a:t>expression</a:t>
            </a:r>
          </a:p>
          <a:p>
            <a:endParaRPr lang="en-IN" dirty="0"/>
          </a:p>
          <a:p>
            <a:r>
              <a:rPr lang="en-IN" dirty="0" smtClean="0"/>
              <a:t>25,8,3,-,/,6,*,10,+</a:t>
            </a:r>
            <a:endParaRPr lang="en-IN" dirty="0"/>
          </a:p>
          <a:p>
            <a:endParaRPr lang="en-IN" dirty="0"/>
          </a:p>
        </p:txBody>
      </p:sp>
    </p:spTree>
    <p:extLst>
      <p:ext uri="{BB962C8B-B14F-4D97-AF65-F5344CB8AC3E}">
        <p14:creationId xmlns:p14="http://schemas.microsoft.com/office/powerpoint/2010/main" val="4199984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9921624"/>
              </p:ext>
            </p:extLst>
          </p:nvPr>
        </p:nvGraphicFramePr>
        <p:xfrm>
          <a:off x="457200" y="381000"/>
          <a:ext cx="8229600" cy="37084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IN" dirty="0" smtClean="0"/>
                        <a:t>Symbol</a:t>
                      </a:r>
                      <a:endParaRPr lang="en-IN" dirty="0"/>
                    </a:p>
                  </a:txBody>
                  <a:tcPr/>
                </a:tc>
                <a:tc>
                  <a:txBody>
                    <a:bodyPr/>
                    <a:lstStyle/>
                    <a:p>
                      <a:r>
                        <a:rPr lang="en-IN" dirty="0" smtClean="0"/>
                        <a:t>Op1</a:t>
                      </a:r>
                      <a:endParaRPr lang="en-IN" dirty="0"/>
                    </a:p>
                  </a:txBody>
                  <a:tcPr/>
                </a:tc>
                <a:tc>
                  <a:txBody>
                    <a:bodyPr/>
                    <a:lstStyle/>
                    <a:p>
                      <a:r>
                        <a:rPr lang="en-IN" dirty="0" smtClean="0"/>
                        <a:t>Op2</a:t>
                      </a:r>
                      <a:endParaRPr lang="en-IN" dirty="0"/>
                    </a:p>
                  </a:txBody>
                  <a:tcPr/>
                </a:tc>
                <a:tc>
                  <a:txBody>
                    <a:bodyPr/>
                    <a:lstStyle/>
                    <a:p>
                      <a:r>
                        <a:rPr lang="en-IN" dirty="0" smtClean="0"/>
                        <a:t>Result</a:t>
                      </a:r>
                      <a:endParaRPr lang="en-IN" dirty="0"/>
                    </a:p>
                  </a:txBody>
                  <a:tcPr/>
                </a:tc>
                <a:tc>
                  <a:txBody>
                    <a:bodyPr/>
                    <a:lstStyle/>
                    <a:p>
                      <a:r>
                        <a:rPr lang="en-IN" dirty="0" smtClean="0"/>
                        <a:t>Stack</a:t>
                      </a:r>
                      <a:endParaRPr lang="en-IN" dirty="0"/>
                    </a:p>
                  </a:txBody>
                  <a:tcPr/>
                </a:tc>
              </a:tr>
              <a:tr h="370840">
                <a:tc>
                  <a:txBody>
                    <a:bodyPr/>
                    <a:lstStyle/>
                    <a:p>
                      <a:r>
                        <a:rPr lang="en-IN" dirty="0" smtClean="0"/>
                        <a:t>25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Top-&gt;25</a:t>
                      </a:r>
                      <a:endParaRPr lang="en-IN" dirty="0"/>
                    </a:p>
                  </a:txBody>
                  <a:tcPr/>
                </a:tc>
              </a:tr>
              <a:tr h="370840">
                <a:tc>
                  <a:txBody>
                    <a:bodyPr/>
                    <a:lstStyle/>
                    <a:p>
                      <a:r>
                        <a:rPr lang="en-IN" dirty="0" smtClean="0"/>
                        <a:t>8</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Top-&gt;8,25</a:t>
                      </a:r>
                      <a:endParaRPr lang="en-IN" dirty="0"/>
                    </a:p>
                  </a:txBody>
                  <a:tcPr/>
                </a:tc>
              </a:tr>
              <a:tr h="370840">
                <a:tc>
                  <a:txBody>
                    <a:bodyPr/>
                    <a:lstStyle/>
                    <a:p>
                      <a:r>
                        <a:rPr lang="en-IN"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Top-&gt;3,8,25</a:t>
                      </a:r>
                      <a:endParaRPr lang="en-IN" dirty="0"/>
                    </a:p>
                  </a:txBody>
                  <a:tcPr/>
                </a:tc>
              </a:tr>
              <a:tr h="370840">
                <a:tc>
                  <a:txBody>
                    <a:bodyPr/>
                    <a:lstStyle/>
                    <a:p>
                      <a:r>
                        <a:rPr lang="en-IN" dirty="0" smtClean="0"/>
                        <a:t>-</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Top-&gt;5,25</a:t>
                      </a:r>
                      <a:endParaRPr lang="en-IN" dirty="0"/>
                    </a:p>
                  </a:txBody>
                  <a:tcPr/>
                </a:tc>
              </a:tr>
              <a:tr h="370840">
                <a:tc>
                  <a:txBody>
                    <a:bodyPr/>
                    <a:lstStyle/>
                    <a:p>
                      <a:r>
                        <a:rPr lang="en-IN" dirty="0" smtClean="0"/>
                        <a:t>/</a:t>
                      </a:r>
                      <a:endParaRPr lang="en-IN" dirty="0"/>
                    </a:p>
                  </a:txBody>
                  <a:tcPr/>
                </a:tc>
                <a:tc>
                  <a:txBody>
                    <a:bodyPr/>
                    <a:lstStyle/>
                    <a:p>
                      <a:r>
                        <a:rPr lang="en-IN" dirty="0" smtClean="0"/>
                        <a:t>25</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Top-&gt;5</a:t>
                      </a:r>
                      <a:endParaRPr lang="en-IN" dirty="0"/>
                    </a:p>
                  </a:txBody>
                  <a:tcPr/>
                </a:tc>
              </a:tr>
              <a:tr h="370840">
                <a:tc>
                  <a:txBody>
                    <a:bodyPr/>
                    <a:lstStyle/>
                    <a:p>
                      <a:r>
                        <a:rPr lang="en-IN" dirty="0" smtClean="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Top-&gt;6,5</a:t>
                      </a:r>
                      <a:endParaRPr lang="en-IN" dirty="0"/>
                    </a:p>
                  </a:txBody>
                  <a:tcPr/>
                </a:tc>
              </a:tr>
              <a:tr h="370840">
                <a:tc>
                  <a:txBody>
                    <a:bodyPr/>
                    <a:lstStyle/>
                    <a:p>
                      <a:r>
                        <a:rPr lang="en-IN" dirty="0" smtClean="0"/>
                        <a:t>*</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30</a:t>
                      </a:r>
                      <a:endParaRPr lang="en-IN" dirty="0"/>
                    </a:p>
                  </a:txBody>
                  <a:tcPr/>
                </a:tc>
                <a:tc>
                  <a:txBody>
                    <a:bodyPr/>
                    <a:lstStyle/>
                    <a:p>
                      <a:r>
                        <a:rPr lang="en-IN" dirty="0" smtClean="0"/>
                        <a:t>Top-&gt;30</a:t>
                      </a:r>
                      <a:endParaRPr lang="en-IN" dirty="0"/>
                    </a:p>
                  </a:txBody>
                  <a:tcPr/>
                </a:tc>
              </a:tr>
              <a:tr h="370840">
                <a:tc>
                  <a:txBody>
                    <a:bodyPr/>
                    <a:lstStyle/>
                    <a:p>
                      <a:r>
                        <a:rPr lang="en-IN" dirty="0" smtClean="0"/>
                        <a:t>10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Top-&gt;10,30</a:t>
                      </a:r>
                      <a:endParaRPr lang="en-IN" dirty="0"/>
                    </a:p>
                  </a:txBody>
                  <a:tcPr/>
                </a:tc>
              </a:tr>
              <a:tr h="370840">
                <a:tc>
                  <a:txBody>
                    <a:bodyPr/>
                    <a:lstStyle/>
                    <a:p>
                      <a:r>
                        <a:rPr lang="en-IN" dirty="0" smtClean="0"/>
                        <a:t>+</a:t>
                      </a:r>
                      <a:endParaRPr lang="en-IN" dirty="0"/>
                    </a:p>
                  </a:txBody>
                  <a:tcPr/>
                </a:tc>
                <a:tc>
                  <a:txBody>
                    <a:bodyPr/>
                    <a:lstStyle/>
                    <a:p>
                      <a:r>
                        <a:rPr lang="en-IN" dirty="0" smtClean="0"/>
                        <a:t>30</a:t>
                      </a:r>
                      <a:endParaRPr lang="en-IN" dirty="0"/>
                    </a:p>
                  </a:txBody>
                  <a:tcPr/>
                </a:tc>
                <a:tc>
                  <a:txBody>
                    <a:bodyPr/>
                    <a:lstStyle/>
                    <a:p>
                      <a:r>
                        <a:rPr lang="en-IN" dirty="0" smtClean="0"/>
                        <a:t>10</a:t>
                      </a:r>
                      <a:endParaRPr lang="en-IN" dirty="0"/>
                    </a:p>
                  </a:txBody>
                  <a:tcPr/>
                </a:tc>
                <a:tc>
                  <a:txBody>
                    <a:bodyPr/>
                    <a:lstStyle/>
                    <a:p>
                      <a:r>
                        <a:rPr lang="en-IN" dirty="0" smtClean="0"/>
                        <a:t>40</a:t>
                      </a:r>
                      <a:endParaRPr lang="en-IN" dirty="0"/>
                    </a:p>
                  </a:txBody>
                  <a:tcPr/>
                </a:tc>
                <a:tc>
                  <a:txBody>
                    <a:bodyPr/>
                    <a:lstStyle/>
                    <a:p>
                      <a:r>
                        <a:rPr lang="en-IN" dirty="0" smtClean="0"/>
                        <a:t>Top-&gt;40</a:t>
                      </a:r>
                      <a:endParaRPr lang="en-IN" dirty="0"/>
                    </a:p>
                  </a:txBody>
                  <a:tcPr/>
                </a:tc>
              </a:tr>
            </a:tbl>
          </a:graphicData>
        </a:graphic>
      </p:graphicFrame>
    </p:spTree>
    <p:extLst>
      <p:ext uri="{BB962C8B-B14F-4D97-AF65-F5344CB8AC3E}">
        <p14:creationId xmlns:p14="http://schemas.microsoft.com/office/powerpoint/2010/main" val="32412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smtClean="0"/>
              <a:t>Evaluate the postfix expression</a:t>
            </a:r>
          </a:p>
          <a:p>
            <a:r>
              <a:rPr lang="en-IN" dirty="0" smtClean="0"/>
              <a:t>15,3,2,+,/,7,+,2,*</a:t>
            </a:r>
            <a:endParaRPr lang="en-IN" dirty="0"/>
          </a:p>
        </p:txBody>
      </p:sp>
    </p:spTree>
    <p:extLst>
      <p:ext uri="{BB962C8B-B14F-4D97-AF65-F5344CB8AC3E}">
        <p14:creationId xmlns:p14="http://schemas.microsoft.com/office/powerpoint/2010/main" val="1673942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69690855"/>
              </p:ext>
            </p:extLst>
          </p:nvPr>
        </p:nvGraphicFramePr>
        <p:xfrm>
          <a:off x="457200" y="381000"/>
          <a:ext cx="8229600" cy="37084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IN" dirty="0" smtClean="0"/>
                        <a:t>Symbol</a:t>
                      </a:r>
                      <a:endParaRPr lang="en-IN" dirty="0"/>
                    </a:p>
                  </a:txBody>
                  <a:tcPr/>
                </a:tc>
                <a:tc>
                  <a:txBody>
                    <a:bodyPr/>
                    <a:lstStyle/>
                    <a:p>
                      <a:r>
                        <a:rPr lang="en-IN" dirty="0" smtClean="0"/>
                        <a:t>Op1</a:t>
                      </a:r>
                      <a:endParaRPr lang="en-IN" dirty="0"/>
                    </a:p>
                  </a:txBody>
                  <a:tcPr/>
                </a:tc>
                <a:tc>
                  <a:txBody>
                    <a:bodyPr/>
                    <a:lstStyle/>
                    <a:p>
                      <a:r>
                        <a:rPr lang="en-IN" dirty="0" smtClean="0"/>
                        <a:t>Op2</a:t>
                      </a:r>
                      <a:endParaRPr lang="en-IN" dirty="0"/>
                    </a:p>
                  </a:txBody>
                  <a:tcPr/>
                </a:tc>
                <a:tc>
                  <a:txBody>
                    <a:bodyPr/>
                    <a:lstStyle/>
                    <a:p>
                      <a:r>
                        <a:rPr lang="en-IN" dirty="0" smtClean="0"/>
                        <a:t>Result</a:t>
                      </a:r>
                      <a:endParaRPr lang="en-IN" dirty="0"/>
                    </a:p>
                  </a:txBody>
                  <a:tcPr/>
                </a:tc>
                <a:tc>
                  <a:txBody>
                    <a:bodyPr/>
                    <a:lstStyle/>
                    <a:p>
                      <a:r>
                        <a:rPr lang="en-IN" dirty="0" smtClean="0"/>
                        <a:t>Stack</a:t>
                      </a:r>
                      <a:endParaRPr lang="en-IN" dirty="0"/>
                    </a:p>
                  </a:txBody>
                  <a:tcPr/>
                </a:tc>
              </a:tr>
              <a:tr h="370840">
                <a:tc>
                  <a:txBody>
                    <a:bodyPr/>
                    <a:lstStyle/>
                    <a:p>
                      <a:r>
                        <a:rPr lang="en-IN" dirty="0" smtClean="0"/>
                        <a:t>15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Top-&gt;15</a:t>
                      </a:r>
                      <a:endParaRPr lang="en-IN" dirty="0"/>
                    </a:p>
                  </a:txBody>
                  <a:tcPr/>
                </a:tc>
              </a:tr>
              <a:tr h="370840">
                <a:tc>
                  <a:txBody>
                    <a:bodyPr/>
                    <a:lstStyle/>
                    <a:p>
                      <a:r>
                        <a:rPr lang="en-IN"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Top-&gt;3,15</a:t>
                      </a:r>
                      <a:endParaRPr lang="en-IN" dirty="0"/>
                    </a:p>
                  </a:txBody>
                  <a:tcPr/>
                </a:tc>
              </a:tr>
              <a:tr h="370840">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Top-&gt;2,3,15</a:t>
                      </a:r>
                      <a:endParaRPr lang="en-IN" dirty="0"/>
                    </a:p>
                  </a:txBody>
                  <a:tcPr/>
                </a:tc>
              </a:tr>
              <a:tr h="370840">
                <a:tc>
                  <a:txBody>
                    <a:bodyPr/>
                    <a:lstStyle/>
                    <a:p>
                      <a:r>
                        <a:rPr lang="en-IN" dirty="0" smtClean="0"/>
                        <a:t>+</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dirty="0" smtClean="0"/>
                        <a:t>Top-&gt;5,15</a:t>
                      </a:r>
                      <a:endParaRPr lang="en-IN" dirty="0"/>
                    </a:p>
                  </a:txBody>
                  <a:tcPr/>
                </a:tc>
              </a:tr>
              <a:tr h="370840">
                <a:tc>
                  <a:txBody>
                    <a:bodyPr/>
                    <a:lstStyle/>
                    <a:p>
                      <a:r>
                        <a:rPr lang="en-IN" dirty="0" smtClean="0"/>
                        <a:t>/</a:t>
                      </a:r>
                      <a:endParaRPr lang="en-IN" dirty="0"/>
                    </a:p>
                  </a:txBody>
                  <a:tcPr/>
                </a:tc>
                <a:tc>
                  <a:txBody>
                    <a:bodyPr/>
                    <a:lstStyle/>
                    <a:p>
                      <a:r>
                        <a:rPr lang="en-IN" dirty="0" smtClean="0"/>
                        <a:t>15</a:t>
                      </a:r>
                      <a:endParaRPr lang="en-IN" dirty="0"/>
                    </a:p>
                  </a:txBody>
                  <a:tcPr/>
                </a:tc>
                <a:tc>
                  <a:txBody>
                    <a:bodyPr/>
                    <a:lstStyle/>
                    <a:p>
                      <a:r>
                        <a:rPr lang="en-IN" dirty="0" smtClean="0"/>
                        <a:t>5</a:t>
                      </a:r>
                      <a:endParaRPr lang="en-IN" dirty="0"/>
                    </a:p>
                  </a:txBody>
                  <a:tcPr/>
                </a:tc>
                <a:tc>
                  <a:txBody>
                    <a:bodyPr/>
                    <a:lstStyle/>
                    <a:p>
                      <a:r>
                        <a:rPr lang="en-IN" dirty="0" smtClean="0"/>
                        <a:t>3</a:t>
                      </a:r>
                      <a:endParaRPr lang="en-IN" dirty="0"/>
                    </a:p>
                  </a:txBody>
                  <a:tcPr/>
                </a:tc>
                <a:tc>
                  <a:txBody>
                    <a:bodyPr/>
                    <a:lstStyle/>
                    <a:p>
                      <a:r>
                        <a:rPr lang="en-IN" dirty="0" smtClean="0"/>
                        <a:t>Top-&gt;3</a:t>
                      </a:r>
                      <a:endParaRPr lang="en-IN" dirty="0"/>
                    </a:p>
                  </a:txBody>
                  <a:tcPr/>
                </a:tc>
              </a:tr>
              <a:tr h="370840">
                <a:tc>
                  <a:txBody>
                    <a:bodyPr/>
                    <a:lstStyle/>
                    <a:p>
                      <a:r>
                        <a:rPr lang="en-IN" dirty="0" smtClean="0"/>
                        <a:t>7</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Top-&gt;7,3</a:t>
                      </a:r>
                      <a:endParaRPr lang="en-IN" dirty="0"/>
                    </a:p>
                  </a:txBody>
                  <a:tcPr/>
                </a:tc>
              </a:tr>
              <a:tr h="370840">
                <a:tc>
                  <a:txBody>
                    <a:bodyPr/>
                    <a:lstStyle/>
                    <a:p>
                      <a:r>
                        <a:rPr lang="en-IN" dirty="0" smtClean="0"/>
                        <a:t>+</a:t>
                      </a:r>
                      <a:endParaRPr lang="en-IN" dirty="0"/>
                    </a:p>
                  </a:txBody>
                  <a:tcPr/>
                </a:tc>
                <a:tc>
                  <a:txBody>
                    <a:bodyPr/>
                    <a:lstStyle/>
                    <a:p>
                      <a:r>
                        <a:rPr lang="en-IN" dirty="0" smtClean="0"/>
                        <a:t>3</a:t>
                      </a:r>
                      <a:endParaRPr lang="en-IN" dirty="0"/>
                    </a:p>
                  </a:txBody>
                  <a:tcPr/>
                </a:tc>
                <a:tc>
                  <a:txBody>
                    <a:bodyPr/>
                    <a:lstStyle/>
                    <a:p>
                      <a:r>
                        <a:rPr lang="en-IN" dirty="0" smtClean="0"/>
                        <a:t>7</a:t>
                      </a:r>
                      <a:endParaRPr lang="en-IN" dirty="0"/>
                    </a:p>
                  </a:txBody>
                  <a:tcPr/>
                </a:tc>
                <a:tc>
                  <a:txBody>
                    <a:bodyPr/>
                    <a:lstStyle/>
                    <a:p>
                      <a:r>
                        <a:rPr lang="en-IN" dirty="0" smtClean="0"/>
                        <a:t>10</a:t>
                      </a:r>
                      <a:endParaRPr lang="en-IN" dirty="0"/>
                    </a:p>
                  </a:txBody>
                  <a:tcPr/>
                </a:tc>
                <a:tc>
                  <a:txBody>
                    <a:bodyPr/>
                    <a:lstStyle/>
                    <a:p>
                      <a:r>
                        <a:rPr lang="en-IN" dirty="0" smtClean="0"/>
                        <a:t>Top-&gt;10</a:t>
                      </a:r>
                      <a:endParaRPr lang="en-IN" dirty="0"/>
                    </a:p>
                  </a:txBody>
                  <a:tcPr/>
                </a:tc>
              </a:tr>
              <a:tr h="370840">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Top-&gt;2,10</a:t>
                      </a:r>
                      <a:endParaRPr lang="en-IN" dirty="0"/>
                    </a:p>
                  </a:txBody>
                  <a:tcPr/>
                </a:tc>
              </a:tr>
              <a:tr h="370840">
                <a:tc>
                  <a:txBody>
                    <a:bodyPr/>
                    <a:lstStyle/>
                    <a:p>
                      <a:r>
                        <a:rPr lang="en-IN" dirty="0" smtClean="0"/>
                        <a:t>*</a:t>
                      </a:r>
                      <a:endParaRPr lang="en-IN" dirty="0"/>
                    </a:p>
                  </a:txBody>
                  <a:tcPr/>
                </a:tc>
                <a:tc>
                  <a:txBody>
                    <a:bodyPr/>
                    <a:lstStyle/>
                    <a:p>
                      <a:r>
                        <a:rPr lang="en-IN" dirty="0" smtClean="0"/>
                        <a:t>10</a:t>
                      </a:r>
                      <a:endParaRPr lang="en-IN" dirty="0"/>
                    </a:p>
                  </a:txBody>
                  <a:tcPr/>
                </a:tc>
                <a:tc>
                  <a:txBody>
                    <a:bodyPr/>
                    <a:lstStyle/>
                    <a:p>
                      <a:r>
                        <a:rPr lang="en-IN" dirty="0" smtClean="0"/>
                        <a:t>2</a:t>
                      </a:r>
                      <a:endParaRPr lang="en-IN" dirty="0"/>
                    </a:p>
                  </a:txBody>
                  <a:tcPr/>
                </a:tc>
                <a:tc>
                  <a:txBody>
                    <a:bodyPr/>
                    <a:lstStyle/>
                    <a:p>
                      <a:r>
                        <a:rPr lang="en-IN" dirty="0" smtClean="0"/>
                        <a:t>20</a:t>
                      </a:r>
                      <a:endParaRPr lang="en-IN" dirty="0"/>
                    </a:p>
                  </a:txBody>
                  <a:tcPr/>
                </a:tc>
                <a:tc>
                  <a:txBody>
                    <a:bodyPr/>
                    <a:lstStyle/>
                    <a:p>
                      <a:r>
                        <a:rPr lang="en-IN" dirty="0" smtClean="0"/>
                        <a:t>Top-&gt;20</a:t>
                      </a:r>
                      <a:endParaRPr lang="en-IN" dirty="0"/>
                    </a:p>
                  </a:txBody>
                  <a:tcPr/>
                </a:tc>
              </a:tr>
            </a:tbl>
          </a:graphicData>
        </a:graphic>
      </p:graphicFrame>
    </p:spTree>
    <p:extLst>
      <p:ext uri="{BB962C8B-B14F-4D97-AF65-F5344CB8AC3E}">
        <p14:creationId xmlns:p14="http://schemas.microsoft.com/office/powerpoint/2010/main" val="146008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IN" dirty="0" smtClean="0"/>
              <a:t>Determine the missing number (?) and operator (?) in the following postfix expression which results in 55 after evaluation.</a:t>
            </a:r>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92423283"/>
              </p:ext>
            </p:extLst>
          </p:nvPr>
        </p:nvGraphicFramePr>
        <p:xfrm>
          <a:off x="533400" y="2667000"/>
          <a:ext cx="7696197" cy="1143000"/>
        </p:xfrm>
        <a:graphic>
          <a:graphicData uri="http://schemas.openxmlformats.org/drawingml/2006/table">
            <a:tbl>
              <a:tblPr firstRow="1" bandRow="1">
                <a:tableStyleId>{5C22544A-7EE6-4342-B048-85BDC9FD1C3A}</a:tableStyleId>
              </a:tblPr>
              <a:tblGrid>
                <a:gridCol w="855133"/>
                <a:gridCol w="1049867"/>
                <a:gridCol w="660399"/>
                <a:gridCol w="855133"/>
                <a:gridCol w="855133"/>
                <a:gridCol w="855133"/>
                <a:gridCol w="855133"/>
                <a:gridCol w="855133"/>
                <a:gridCol w="855133"/>
              </a:tblGrid>
              <a:tr h="1143000">
                <a:tc>
                  <a:txBody>
                    <a:bodyPr/>
                    <a:lstStyle/>
                    <a:p>
                      <a:r>
                        <a:rPr lang="en-IN" sz="5400" dirty="0" smtClean="0"/>
                        <a:t>4</a:t>
                      </a:r>
                      <a:endParaRPr lang="en-IN" sz="5400" dirty="0"/>
                    </a:p>
                  </a:txBody>
                  <a:tcPr/>
                </a:tc>
                <a:tc>
                  <a:txBody>
                    <a:bodyPr/>
                    <a:lstStyle/>
                    <a:p>
                      <a:r>
                        <a:rPr lang="en-IN" sz="5400" dirty="0" smtClean="0"/>
                        <a:t>10</a:t>
                      </a:r>
                      <a:endParaRPr lang="en-IN" sz="5400" dirty="0"/>
                    </a:p>
                  </a:txBody>
                  <a:tcPr/>
                </a:tc>
                <a:tc>
                  <a:txBody>
                    <a:bodyPr/>
                    <a:lstStyle/>
                    <a:p>
                      <a:r>
                        <a:rPr lang="en-IN" sz="5400" dirty="0" smtClean="0"/>
                        <a:t>5</a:t>
                      </a:r>
                      <a:endParaRPr lang="en-IN" sz="5400" dirty="0"/>
                    </a:p>
                  </a:txBody>
                  <a:tcPr/>
                </a:tc>
                <a:tc>
                  <a:txBody>
                    <a:bodyPr/>
                    <a:lstStyle/>
                    <a:p>
                      <a:r>
                        <a:rPr lang="en-IN" sz="5400" dirty="0" smtClean="0"/>
                        <a:t>+</a:t>
                      </a:r>
                      <a:endParaRPr lang="en-IN" sz="5400" dirty="0"/>
                    </a:p>
                  </a:txBody>
                  <a:tcPr/>
                </a:tc>
                <a:tc>
                  <a:txBody>
                    <a:bodyPr/>
                    <a:lstStyle/>
                    <a:p>
                      <a:r>
                        <a:rPr lang="en-IN" sz="5400" dirty="0" smtClean="0"/>
                        <a:t>*</a:t>
                      </a:r>
                      <a:endParaRPr lang="en-IN" sz="5400" dirty="0"/>
                    </a:p>
                  </a:txBody>
                  <a:tcPr/>
                </a:tc>
                <a:tc>
                  <a:txBody>
                    <a:bodyPr/>
                    <a:lstStyle/>
                    <a:p>
                      <a:r>
                        <a:rPr lang="en-IN" sz="5400" dirty="0" smtClean="0"/>
                        <a:t>?</a:t>
                      </a:r>
                      <a:endParaRPr lang="en-IN" sz="5400" dirty="0"/>
                    </a:p>
                  </a:txBody>
                  <a:tcPr/>
                </a:tc>
                <a:tc>
                  <a:txBody>
                    <a:bodyPr/>
                    <a:lstStyle/>
                    <a:p>
                      <a:r>
                        <a:rPr lang="en-IN" sz="5400" dirty="0" smtClean="0"/>
                        <a:t>3</a:t>
                      </a:r>
                      <a:endParaRPr lang="en-IN" sz="5400" dirty="0"/>
                    </a:p>
                  </a:txBody>
                  <a:tcPr/>
                </a:tc>
                <a:tc>
                  <a:txBody>
                    <a:bodyPr/>
                    <a:lstStyle/>
                    <a:p>
                      <a:r>
                        <a:rPr lang="en-IN" sz="5400" dirty="0" smtClean="0"/>
                        <a:t>?</a:t>
                      </a:r>
                      <a:endParaRPr lang="en-IN" sz="5400" dirty="0"/>
                    </a:p>
                  </a:txBody>
                  <a:tcPr/>
                </a:tc>
                <a:tc>
                  <a:txBody>
                    <a:bodyPr/>
                    <a:lstStyle/>
                    <a:p>
                      <a:r>
                        <a:rPr lang="en-IN" sz="5400" dirty="0" smtClean="0"/>
                        <a:t>-</a:t>
                      </a:r>
                      <a:endParaRPr lang="en-IN" sz="5400" dirty="0"/>
                    </a:p>
                  </a:txBody>
                  <a:tcPr/>
                </a:tc>
              </a:tr>
            </a:tbl>
          </a:graphicData>
        </a:graphic>
      </p:graphicFrame>
      <p:sp>
        <p:nvSpPr>
          <p:cNvPr id="5" name="Rectangle 4"/>
          <p:cNvSpPr/>
          <p:nvPr/>
        </p:nvSpPr>
        <p:spPr>
          <a:xfrm>
            <a:off x="5410200" y="48006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2 +</a:t>
            </a:r>
          </a:p>
          <a:p>
            <a:pPr algn="ctr"/>
            <a:r>
              <a:rPr lang="en-IN" sz="2800" b="1" dirty="0" smtClean="0"/>
              <a:t>Or </a:t>
            </a:r>
          </a:p>
          <a:p>
            <a:pPr algn="ctr"/>
            <a:r>
              <a:rPr lang="en-IN" sz="2800" b="1" dirty="0" smtClean="0"/>
              <a:t>15 /</a:t>
            </a:r>
            <a:endParaRPr lang="en-IN" sz="2800" b="1" dirty="0"/>
          </a:p>
        </p:txBody>
      </p:sp>
    </p:spTree>
    <p:extLst>
      <p:ext uri="{BB962C8B-B14F-4D97-AF65-F5344CB8AC3E}">
        <p14:creationId xmlns:p14="http://schemas.microsoft.com/office/powerpoint/2010/main" val="84181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52400" y="609600"/>
            <a:ext cx="8839200" cy="5568950"/>
          </a:xfrm>
          <a:prstGeom prst="rect">
            <a:avLst/>
          </a:prstGeom>
          <a:noFill/>
          <a:ln w="9525">
            <a:noFill/>
            <a:miter lim="800000"/>
            <a:headEnd/>
            <a:tailEnd/>
          </a:ln>
        </p:spPr>
        <p:txBody>
          <a:bodyPr>
            <a:spAutoFit/>
          </a:bodyPr>
          <a:lstStyle/>
          <a:p>
            <a:pPr algn="just">
              <a:spcBef>
                <a:spcPct val="50000"/>
              </a:spcBef>
            </a:pPr>
            <a:r>
              <a:rPr lang="en-US" sz="2400" b="1">
                <a:solidFill>
                  <a:schemeClr val="accent2"/>
                </a:solidFill>
              </a:rPr>
              <a:t>The infix expression are normally evaluating from left to right. Using parenthesis we can change the order of evaluation.</a:t>
            </a:r>
            <a:r>
              <a:rPr lang="en-US" sz="2400" b="1">
                <a:solidFill>
                  <a:srgbClr val="FF0000"/>
                </a:solidFill>
              </a:rPr>
              <a:t> Now, consider the following equation.</a:t>
            </a:r>
          </a:p>
          <a:p>
            <a:pPr algn="just">
              <a:spcBef>
                <a:spcPct val="50000"/>
              </a:spcBef>
            </a:pPr>
            <a:r>
              <a:rPr lang="en-US" sz="2400" b="1"/>
              <a:t>A * B+ C + D * E</a:t>
            </a:r>
          </a:p>
          <a:p>
            <a:pPr algn="just">
              <a:spcBef>
                <a:spcPct val="50000"/>
              </a:spcBef>
            </a:pPr>
            <a:r>
              <a:rPr lang="en-US" sz="2400" b="1">
                <a:solidFill>
                  <a:srgbClr val="FF0000"/>
                </a:solidFill>
              </a:rPr>
              <a:t>In the above expression </a:t>
            </a:r>
            <a:r>
              <a:rPr lang="en-US" sz="2400" b="1"/>
              <a:t>A</a:t>
            </a:r>
            <a:r>
              <a:rPr lang="en-US" sz="2400" b="1">
                <a:solidFill>
                  <a:srgbClr val="FF0000"/>
                </a:solidFill>
              </a:rPr>
              <a:t> and </a:t>
            </a:r>
            <a:r>
              <a:rPr lang="en-US" sz="2400" b="1"/>
              <a:t>B</a:t>
            </a:r>
            <a:r>
              <a:rPr lang="en-US" sz="2400" b="1">
                <a:solidFill>
                  <a:srgbClr val="FF0000"/>
                </a:solidFill>
              </a:rPr>
              <a:t> would multiply first, adding it to C and then multiplying </a:t>
            </a:r>
            <a:r>
              <a:rPr lang="en-US" sz="2400" b="1"/>
              <a:t>D</a:t>
            </a:r>
            <a:r>
              <a:rPr lang="en-US" sz="2400" b="1">
                <a:solidFill>
                  <a:srgbClr val="FF0000"/>
                </a:solidFill>
              </a:rPr>
              <a:t> and </a:t>
            </a:r>
            <a:r>
              <a:rPr lang="en-US" sz="2400" b="1"/>
              <a:t>E</a:t>
            </a:r>
            <a:r>
              <a:rPr lang="en-US" sz="2400" b="1">
                <a:solidFill>
                  <a:srgbClr val="FF0000"/>
                </a:solidFill>
              </a:rPr>
              <a:t> and add the result in the previous one. Therefore, we have followed the sequence as follows :</a:t>
            </a:r>
          </a:p>
          <a:p>
            <a:pPr algn="just">
              <a:spcBef>
                <a:spcPct val="50000"/>
              </a:spcBef>
            </a:pPr>
            <a:r>
              <a:rPr lang="en-US" sz="2400" b="1"/>
              <a:t>A B * C + D E * +</a:t>
            </a:r>
          </a:p>
          <a:p>
            <a:pPr algn="just">
              <a:spcBef>
                <a:spcPct val="50000"/>
              </a:spcBef>
            </a:pPr>
            <a:r>
              <a:rPr lang="en-US" sz="2400" b="1">
                <a:solidFill>
                  <a:srgbClr val="FF0000"/>
                </a:solidFill>
              </a:rPr>
              <a:t>This notion is called the postfix notation or reverse polish notation. </a:t>
            </a:r>
            <a:r>
              <a:rPr lang="en-US" sz="2400" b="1">
                <a:solidFill>
                  <a:schemeClr val="accent2"/>
                </a:solidFill>
              </a:rPr>
              <a:t>In postfix notation, an operation is placed immediately after its operand</a:t>
            </a:r>
            <a:r>
              <a:rPr lang="en-US" sz="2400" b="1">
                <a:solidFill>
                  <a:srgbClr val="FF0000"/>
                </a:solidFill>
              </a:rPr>
              <a:t>. We can convert the infix expression to postfix form using stack.</a:t>
            </a:r>
            <a:endParaRPr lang="en-US"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animEffect transition="in" filter="box(in)">
                                      <p:cBhvr>
                                        <p:cTn id="7" dur="500"/>
                                        <p:tgtEl>
                                          <p:spTgt spid="103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426">
                                            <p:txEl>
                                              <p:pRg st="1" end="1"/>
                                            </p:txEl>
                                          </p:spTgt>
                                        </p:tgtEl>
                                        <p:attrNameLst>
                                          <p:attrName>style.visibility</p:attrName>
                                        </p:attrNameLst>
                                      </p:cBhvr>
                                      <p:to>
                                        <p:strVal val="visible"/>
                                      </p:to>
                                    </p:set>
                                    <p:animEffect transition="in" filter="box(in)">
                                      <p:cBhvr>
                                        <p:cTn id="12" dur="500"/>
                                        <p:tgtEl>
                                          <p:spTgt spid="103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3426">
                                            <p:txEl>
                                              <p:pRg st="2" end="2"/>
                                            </p:txEl>
                                          </p:spTgt>
                                        </p:tgtEl>
                                        <p:attrNameLst>
                                          <p:attrName>style.visibility</p:attrName>
                                        </p:attrNameLst>
                                      </p:cBhvr>
                                      <p:to>
                                        <p:strVal val="visible"/>
                                      </p:to>
                                    </p:set>
                                    <p:animEffect transition="in" filter="box(in)">
                                      <p:cBhvr>
                                        <p:cTn id="17" dur="500"/>
                                        <p:tgtEl>
                                          <p:spTgt spid="1034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426">
                                            <p:txEl>
                                              <p:pRg st="3" end="3"/>
                                            </p:txEl>
                                          </p:spTgt>
                                        </p:tgtEl>
                                        <p:attrNameLst>
                                          <p:attrName>style.visibility</p:attrName>
                                        </p:attrNameLst>
                                      </p:cBhvr>
                                      <p:to>
                                        <p:strVal val="visible"/>
                                      </p:to>
                                    </p:set>
                                    <p:animEffect transition="in" filter="box(in)">
                                      <p:cBhvr>
                                        <p:cTn id="22" dur="500"/>
                                        <p:tgtEl>
                                          <p:spTgt spid="1034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3426">
                                            <p:txEl>
                                              <p:pRg st="4" end="4"/>
                                            </p:txEl>
                                          </p:spTgt>
                                        </p:tgtEl>
                                        <p:attrNameLst>
                                          <p:attrName>style.visibility</p:attrName>
                                        </p:attrNameLst>
                                      </p:cBhvr>
                                      <p:to>
                                        <p:strVal val="visible"/>
                                      </p:to>
                                    </p:set>
                                    <p:animEffect transition="in" filter="box(in)">
                                      <p:cBhvr>
                                        <p:cTn id="27" dur="500"/>
                                        <p:tgtEl>
                                          <p:spTgt spid="1034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IN" dirty="0"/>
          </a:p>
        </p:txBody>
      </p:sp>
    </p:spTree>
    <p:extLst>
      <p:ext uri="{BB962C8B-B14F-4D97-AF65-F5344CB8AC3E}">
        <p14:creationId xmlns:p14="http://schemas.microsoft.com/office/powerpoint/2010/main" val="1979486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152400" y="69850"/>
            <a:ext cx="8839200" cy="5568950"/>
          </a:xfrm>
          <a:prstGeom prst="rect">
            <a:avLst/>
          </a:prstGeom>
          <a:noFill/>
          <a:ln w="9525">
            <a:noFill/>
            <a:miter lim="800000"/>
            <a:headEnd/>
            <a:tailEnd/>
          </a:ln>
        </p:spPr>
        <p:txBody>
          <a:bodyPr>
            <a:spAutoFit/>
          </a:bodyPr>
          <a:lstStyle/>
          <a:p>
            <a:pPr algn="just">
              <a:spcBef>
                <a:spcPct val="50000"/>
              </a:spcBef>
            </a:pPr>
            <a:r>
              <a:rPr lang="en-US" sz="2400" b="1">
                <a:solidFill>
                  <a:schemeClr val="accent2"/>
                </a:solidFill>
              </a:rPr>
              <a:t>Circular linked list</a:t>
            </a:r>
          </a:p>
          <a:p>
            <a:pPr algn="just">
              <a:spcBef>
                <a:spcPct val="50000"/>
              </a:spcBef>
            </a:pPr>
            <a:r>
              <a:rPr lang="en-US" sz="2400" b="1">
                <a:solidFill>
                  <a:srgbClr val="FF0000"/>
                </a:solidFill>
              </a:rPr>
              <a:t>The linked lists that we have seen so far are often known as linear linked lists. The elements of such a linked list can be accessed first by setting up a pointer pointing to the first node in the list and then traversing the entire list using this pointer.</a:t>
            </a:r>
          </a:p>
          <a:p>
            <a:pPr algn="just">
              <a:spcBef>
                <a:spcPct val="50000"/>
              </a:spcBef>
            </a:pPr>
            <a:r>
              <a:rPr lang="en-US" sz="2400" b="1">
                <a:solidFill>
                  <a:srgbClr val="FF0000"/>
                </a:solidFill>
              </a:rPr>
              <a:t>Circular linear linked list is a list similar to linear linked list, only the difference is that rather than storing NULL in the link field of last node we store address of the first node in a such a way from last node we can go directly to first node in the list.</a:t>
            </a:r>
          </a:p>
          <a:p>
            <a:pPr algn="just">
              <a:spcBef>
                <a:spcPct val="50000"/>
              </a:spcBef>
            </a:pPr>
            <a:r>
              <a:rPr lang="en-US" sz="2400" b="1">
                <a:solidFill>
                  <a:srgbClr val="FF0000"/>
                </a:solidFill>
              </a:rPr>
              <a:t>Ex :</a:t>
            </a:r>
          </a:p>
          <a:p>
            <a:pPr algn="just">
              <a:spcBef>
                <a:spcPct val="50000"/>
              </a:spcBef>
            </a:pPr>
            <a:endParaRPr lang="en-US" sz="2400" b="1">
              <a:solidFill>
                <a:srgbClr val="FF0000"/>
              </a:solidFill>
            </a:endParaRPr>
          </a:p>
        </p:txBody>
      </p:sp>
      <p:graphicFrame>
        <p:nvGraphicFramePr>
          <p:cNvPr id="111671" name="Group 55"/>
          <p:cNvGraphicFramePr>
            <a:graphicFrameLocks noGrp="1"/>
          </p:cNvGraphicFramePr>
          <p:nvPr/>
        </p:nvGraphicFramePr>
        <p:xfrm>
          <a:off x="914400" y="5257800"/>
          <a:ext cx="1295400" cy="457200"/>
        </p:xfrm>
        <a:graphic>
          <a:graphicData uri="http://schemas.openxmlformats.org/drawingml/2006/table">
            <a:tbl>
              <a:tblPr/>
              <a:tblGrid>
                <a:gridCol w="647700"/>
                <a:gridCol w="6477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675" name="Group 59"/>
          <p:cNvGraphicFramePr>
            <a:graphicFrameLocks noGrp="1"/>
          </p:cNvGraphicFramePr>
          <p:nvPr/>
        </p:nvGraphicFramePr>
        <p:xfrm>
          <a:off x="2514600" y="5257800"/>
          <a:ext cx="1295400" cy="457200"/>
        </p:xfrm>
        <a:graphic>
          <a:graphicData uri="http://schemas.openxmlformats.org/drawingml/2006/table">
            <a:tbl>
              <a:tblPr/>
              <a:tblGrid>
                <a:gridCol w="647700"/>
                <a:gridCol w="6477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674" name="Group 58"/>
          <p:cNvGraphicFramePr>
            <a:graphicFrameLocks noGrp="1"/>
          </p:cNvGraphicFramePr>
          <p:nvPr/>
        </p:nvGraphicFramePr>
        <p:xfrm>
          <a:off x="4114800" y="5257800"/>
          <a:ext cx="1295400" cy="457200"/>
        </p:xfrm>
        <a:graphic>
          <a:graphicData uri="http://schemas.openxmlformats.org/drawingml/2006/table">
            <a:tbl>
              <a:tblPr/>
              <a:tblGrid>
                <a:gridCol w="647700"/>
                <a:gridCol w="6477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673" name="Group 57"/>
          <p:cNvGraphicFramePr>
            <a:graphicFrameLocks noGrp="1"/>
          </p:cNvGraphicFramePr>
          <p:nvPr/>
        </p:nvGraphicFramePr>
        <p:xfrm>
          <a:off x="5715000" y="5257800"/>
          <a:ext cx="1295400" cy="457200"/>
        </p:xfrm>
        <a:graphic>
          <a:graphicData uri="http://schemas.openxmlformats.org/drawingml/2006/table">
            <a:tbl>
              <a:tblPr/>
              <a:tblGrid>
                <a:gridCol w="647700"/>
                <a:gridCol w="6477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672" name="Group 56"/>
          <p:cNvGraphicFramePr>
            <a:graphicFrameLocks noGrp="1"/>
          </p:cNvGraphicFramePr>
          <p:nvPr/>
        </p:nvGraphicFramePr>
        <p:xfrm>
          <a:off x="7315200" y="5257800"/>
          <a:ext cx="1295400" cy="457200"/>
        </p:xfrm>
        <a:graphic>
          <a:graphicData uri="http://schemas.openxmlformats.org/drawingml/2006/table">
            <a:tbl>
              <a:tblPr/>
              <a:tblGrid>
                <a:gridCol w="647700"/>
                <a:gridCol w="6477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65" name="Line 49"/>
          <p:cNvSpPr>
            <a:spLocks noChangeShapeType="1"/>
          </p:cNvSpPr>
          <p:nvPr/>
        </p:nvSpPr>
        <p:spPr bwMode="auto">
          <a:xfrm>
            <a:off x="2133600" y="5486400"/>
            <a:ext cx="381000" cy="0"/>
          </a:xfrm>
          <a:prstGeom prst="line">
            <a:avLst/>
          </a:prstGeom>
          <a:noFill/>
          <a:ln w="9525">
            <a:solidFill>
              <a:srgbClr val="000000"/>
            </a:solidFill>
            <a:round/>
            <a:headEnd/>
            <a:tailEnd type="triangle" w="med" len="med"/>
          </a:ln>
        </p:spPr>
        <p:txBody>
          <a:bodyPr/>
          <a:lstStyle/>
          <a:p>
            <a:endParaRPr lang="en-US"/>
          </a:p>
        </p:txBody>
      </p:sp>
      <p:sp>
        <p:nvSpPr>
          <p:cNvPr id="111666" name="Line 50"/>
          <p:cNvSpPr>
            <a:spLocks noChangeShapeType="1"/>
          </p:cNvSpPr>
          <p:nvPr/>
        </p:nvSpPr>
        <p:spPr bwMode="auto">
          <a:xfrm>
            <a:off x="3733800" y="5486400"/>
            <a:ext cx="381000" cy="0"/>
          </a:xfrm>
          <a:prstGeom prst="line">
            <a:avLst/>
          </a:prstGeom>
          <a:noFill/>
          <a:ln w="9525">
            <a:solidFill>
              <a:srgbClr val="000000"/>
            </a:solidFill>
            <a:round/>
            <a:headEnd/>
            <a:tailEnd type="triangle" w="med" len="med"/>
          </a:ln>
        </p:spPr>
        <p:txBody>
          <a:bodyPr/>
          <a:lstStyle/>
          <a:p>
            <a:endParaRPr lang="en-US"/>
          </a:p>
        </p:txBody>
      </p:sp>
      <p:sp>
        <p:nvSpPr>
          <p:cNvPr id="111667" name="Line 51"/>
          <p:cNvSpPr>
            <a:spLocks noChangeShapeType="1"/>
          </p:cNvSpPr>
          <p:nvPr/>
        </p:nvSpPr>
        <p:spPr bwMode="auto">
          <a:xfrm>
            <a:off x="5334000" y="5486400"/>
            <a:ext cx="381000" cy="0"/>
          </a:xfrm>
          <a:prstGeom prst="line">
            <a:avLst/>
          </a:prstGeom>
          <a:noFill/>
          <a:ln w="9525">
            <a:solidFill>
              <a:srgbClr val="000000"/>
            </a:solidFill>
            <a:round/>
            <a:headEnd/>
            <a:tailEnd type="triangle" w="med" len="med"/>
          </a:ln>
        </p:spPr>
        <p:txBody>
          <a:bodyPr/>
          <a:lstStyle/>
          <a:p>
            <a:endParaRPr lang="en-US"/>
          </a:p>
        </p:txBody>
      </p:sp>
      <p:sp>
        <p:nvSpPr>
          <p:cNvPr id="111668" name="Line 52"/>
          <p:cNvSpPr>
            <a:spLocks noChangeShapeType="1"/>
          </p:cNvSpPr>
          <p:nvPr/>
        </p:nvSpPr>
        <p:spPr bwMode="auto">
          <a:xfrm>
            <a:off x="6934200" y="5486400"/>
            <a:ext cx="381000" cy="0"/>
          </a:xfrm>
          <a:prstGeom prst="line">
            <a:avLst/>
          </a:prstGeom>
          <a:noFill/>
          <a:ln w="9525">
            <a:solidFill>
              <a:srgbClr val="000000"/>
            </a:solidFill>
            <a:round/>
            <a:headEnd/>
            <a:tailEnd type="triangle" w="med" len="med"/>
          </a:ln>
        </p:spPr>
        <p:txBody>
          <a:bodyPr/>
          <a:lstStyle/>
          <a:p>
            <a:endParaRPr lang="en-US"/>
          </a:p>
        </p:txBody>
      </p:sp>
      <p:graphicFrame>
        <p:nvGraphicFramePr>
          <p:cNvPr id="111698" name="Group 82"/>
          <p:cNvGraphicFramePr>
            <a:graphicFrameLocks noGrp="1"/>
          </p:cNvGraphicFramePr>
          <p:nvPr/>
        </p:nvGraphicFramePr>
        <p:xfrm>
          <a:off x="1295400" y="5791200"/>
          <a:ext cx="609600" cy="396240"/>
        </p:xfrm>
        <a:graphic>
          <a:graphicData uri="http://schemas.openxmlformats.org/drawingml/2006/table">
            <a:tbl>
              <a:tblPr/>
              <a:tblGrid>
                <a:gridCol w="60960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700" name="Group 84"/>
          <p:cNvGraphicFramePr>
            <a:graphicFrameLocks noGrp="1"/>
          </p:cNvGraphicFramePr>
          <p:nvPr/>
        </p:nvGraphicFramePr>
        <p:xfrm>
          <a:off x="2819400" y="5791200"/>
          <a:ext cx="609600" cy="396240"/>
        </p:xfrm>
        <a:graphic>
          <a:graphicData uri="http://schemas.openxmlformats.org/drawingml/2006/table">
            <a:tbl>
              <a:tblPr/>
              <a:tblGrid>
                <a:gridCol w="60960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600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706" name="Group 90"/>
          <p:cNvGraphicFramePr>
            <a:graphicFrameLocks noGrp="1"/>
          </p:cNvGraphicFramePr>
          <p:nvPr/>
        </p:nvGraphicFramePr>
        <p:xfrm>
          <a:off x="4495800" y="5791200"/>
          <a:ext cx="609600" cy="396240"/>
        </p:xfrm>
        <a:graphic>
          <a:graphicData uri="http://schemas.openxmlformats.org/drawingml/2006/table">
            <a:tbl>
              <a:tblPr/>
              <a:tblGrid>
                <a:gridCol w="60960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1712" name="Group 96"/>
          <p:cNvGraphicFramePr>
            <a:graphicFrameLocks noGrp="1"/>
          </p:cNvGraphicFramePr>
          <p:nvPr/>
        </p:nvGraphicFramePr>
        <p:xfrm>
          <a:off x="6019800" y="5791200"/>
          <a:ext cx="609600" cy="396240"/>
        </p:xfrm>
        <a:graphic>
          <a:graphicData uri="http://schemas.openxmlformats.org/drawingml/2006/table">
            <a:tbl>
              <a:tblPr/>
              <a:tblGrid>
                <a:gridCol w="60960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05"/>
          <p:cNvGrpSpPr>
            <a:grpSpLocks/>
          </p:cNvGrpSpPr>
          <p:nvPr/>
        </p:nvGrpSpPr>
        <p:grpSpPr bwMode="auto">
          <a:xfrm>
            <a:off x="1600200" y="5791200"/>
            <a:ext cx="6705600" cy="685800"/>
            <a:chOff x="1008" y="3648"/>
            <a:chExt cx="4224" cy="432"/>
          </a:xfrm>
        </p:grpSpPr>
        <p:sp>
          <p:nvSpPr>
            <p:cNvPr id="92238" name="Line 102"/>
            <p:cNvSpPr>
              <a:spLocks noChangeShapeType="1"/>
            </p:cNvSpPr>
            <p:nvPr/>
          </p:nvSpPr>
          <p:spPr bwMode="auto">
            <a:xfrm>
              <a:off x="1008" y="3888"/>
              <a:ext cx="0" cy="192"/>
            </a:xfrm>
            <a:prstGeom prst="line">
              <a:avLst/>
            </a:prstGeom>
            <a:noFill/>
            <a:ln w="9525">
              <a:solidFill>
                <a:srgbClr val="000000"/>
              </a:solidFill>
              <a:round/>
              <a:headEnd/>
              <a:tailEnd/>
            </a:ln>
          </p:spPr>
          <p:txBody>
            <a:bodyPr/>
            <a:lstStyle/>
            <a:p>
              <a:endParaRPr lang="en-US"/>
            </a:p>
          </p:txBody>
        </p:sp>
        <p:sp>
          <p:nvSpPr>
            <p:cNvPr id="92239" name="Line 103"/>
            <p:cNvSpPr>
              <a:spLocks noChangeShapeType="1"/>
            </p:cNvSpPr>
            <p:nvPr/>
          </p:nvSpPr>
          <p:spPr bwMode="auto">
            <a:xfrm>
              <a:off x="1008" y="4080"/>
              <a:ext cx="4224" cy="0"/>
            </a:xfrm>
            <a:prstGeom prst="line">
              <a:avLst/>
            </a:prstGeom>
            <a:noFill/>
            <a:ln w="9525">
              <a:solidFill>
                <a:srgbClr val="000000"/>
              </a:solidFill>
              <a:round/>
              <a:headEnd/>
              <a:tailEnd/>
            </a:ln>
          </p:spPr>
          <p:txBody>
            <a:bodyPr/>
            <a:lstStyle/>
            <a:p>
              <a:endParaRPr lang="en-US"/>
            </a:p>
          </p:txBody>
        </p:sp>
        <p:sp>
          <p:nvSpPr>
            <p:cNvPr id="92240" name="Line 104"/>
            <p:cNvSpPr>
              <a:spLocks noChangeShapeType="1"/>
            </p:cNvSpPr>
            <p:nvPr/>
          </p:nvSpPr>
          <p:spPr bwMode="auto">
            <a:xfrm flipV="1">
              <a:off x="5232" y="3648"/>
              <a:ext cx="0" cy="432"/>
            </a:xfrm>
            <a:prstGeom prst="line">
              <a:avLst/>
            </a:prstGeom>
            <a:noFill/>
            <a:ln w="9525">
              <a:solidFill>
                <a:srgbClr val="000000"/>
              </a:solidFill>
              <a:round/>
              <a:headEnd/>
              <a:tailEnd type="triangle" w="med" len="med"/>
            </a:ln>
          </p:spPr>
          <p:txBody>
            <a:bodyPr/>
            <a:lstStyle/>
            <a:p>
              <a:endParaRPr lang="en-US"/>
            </a:p>
          </p:txBody>
        </p:sp>
      </p:grpSp>
      <p:graphicFrame>
        <p:nvGraphicFramePr>
          <p:cNvPr id="111742" name="Group 126"/>
          <p:cNvGraphicFramePr>
            <a:graphicFrameLocks noGrp="1"/>
          </p:cNvGraphicFramePr>
          <p:nvPr>
            <p:ph/>
          </p:nvPr>
        </p:nvGraphicFramePr>
        <p:xfrm>
          <a:off x="7543800" y="5791200"/>
          <a:ext cx="685800" cy="396240"/>
        </p:xfrm>
        <a:graphic>
          <a:graphicData uri="http://schemas.openxmlformats.org/drawingml/2006/table">
            <a:tbl>
              <a:tblPr/>
              <a:tblGrid>
                <a:gridCol w="685800"/>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700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animEffect transition="in" filter="box(in)">
                                      <p:cBhvr>
                                        <p:cTn id="7" dur="500"/>
                                        <p:tgtEl>
                                          <p:spTgt spid="111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1620">
                                            <p:txEl>
                                              <p:pRg st="1" end="1"/>
                                            </p:txEl>
                                          </p:spTgt>
                                        </p:tgtEl>
                                        <p:attrNameLst>
                                          <p:attrName>style.visibility</p:attrName>
                                        </p:attrNameLst>
                                      </p:cBhvr>
                                      <p:to>
                                        <p:strVal val="visible"/>
                                      </p:to>
                                    </p:set>
                                    <p:animEffect transition="in" filter="box(in)">
                                      <p:cBhvr>
                                        <p:cTn id="12" dur="500"/>
                                        <p:tgtEl>
                                          <p:spTgt spid="111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1620">
                                            <p:txEl>
                                              <p:pRg st="2" end="2"/>
                                            </p:txEl>
                                          </p:spTgt>
                                        </p:tgtEl>
                                        <p:attrNameLst>
                                          <p:attrName>style.visibility</p:attrName>
                                        </p:attrNameLst>
                                      </p:cBhvr>
                                      <p:to>
                                        <p:strVal val="visible"/>
                                      </p:to>
                                    </p:set>
                                    <p:animEffect transition="in" filter="box(in)">
                                      <p:cBhvr>
                                        <p:cTn id="17" dur="500"/>
                                        <p:tgtEl>
                                          <p:spTgt spid="111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1620">
                                            <p:txEl>
                                              <p:pRg st="3" end="3"/>
                                            </p:txEl>
                                          </p:spTgt>
                                        </p:tgtEl>
                                        <p:attrNameLst>
                                          <p:attrName>style.visibility</p:attrName>
                                        </p:attrNameLst>
                                      </p:cBhvr>
                                      <p:to>
                                        <p:strVal val="visible"/>
                                      </p:to>
                                    </p:set>
                                    <p:animEffect transition="in" filter="box(in)">
                                      <p:cBhvr>
                                        <p:cTn id="22" dur="500"/>
                                        <p:tgtEl>
                                          <p:spTgt spid="111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1671"/>
                                        </p:tgtEl>
                                        <p:attrNameLst>
                                          <p:attrName>style.visibility</p:attrName>
                                        </p:attrNameLst>
                                      </p:cBhvr>
                                      <p:to>
                                        <p:strVal val="visible"/>
                                      </p:to>
                                    </p:set>
                                    <p:anim calcmode="lin" valueType="num">
                                      <p:cBhvr additive="base">
                                        <p:cTn id="27" dur="500" fill="hold"/>
                                        <p:tgtEl>
                                          <p:spTgt spid="111671"/>
                                        </p:tgtEl>
                                        <p:attrNameLst>
                                          <p:attrName>ppt_x</p:attrName>
                                        </p:attrNameLst>
                                      </p:cBhvr>
                                      <p:tavLst>
                                        <p:tav tm="0">
                                          <p:val>
                                            <p:strVal val="#ppt_x"/>
                                          </p:val>
                                        </p:tav>
                                        <p:tav tm="100000">
                                          <p:val>
                                            <p:strVal val="#ppt_x"/>
                                          </p:val>
                                        </p:tav>
                                      </p:tavLst>
                                    </p:anim>
                                    <p:anim calcmode="lin" valueType="num">
                                      <p:cBhvr additive="base">
                                        <p:cTn id="28" dur="500" fill="hold"/>
                                        <p:tgtEl>
                                          <p:spTgt spid="11167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1675"/>
                                        </p:tgtEl>
                                        <p:attrNameLst>
                                          <p:attrName>style.visibility</p:attrName>
                                        </p:attrNameLst>
                                      </p:cBhvr>
                                      <p:to>
                                        <p:strVal val="visible"/>
                                      </p:to>
                                    </p:set>
                                    <p:anim calcmode="lin" valueType="num">
                                      <p:cBhvr additive="base">
                                        <p:cTn id="31" dur="500" fill="hold"/>
                                        <p:tgtEl>
                                          <p:spTgt spid="111675"/>
                                        </p:tgtEl>
                                        <p:attrNameLst>
                                          <p:attrName>ppt_x</p:attrName>
                                        </p:attrNameLst>
                                      </p:cBhvr>
                                      <p:tavLst>
                                        <p:tav tm="0">
                                          <p:val>
                                            <p:strVal val="#ppt_x"/>
                                          </p:val>
                                        </p:tav>
                                        <p:tav tm="100000">
                                          <p:val>
                                            <p:strVal val="#ppt_x"/>
                                          </p:val>
                                        </p:tav>
                                      </p:tavLst>
                                    </p:anim>
                                    <p:anim calcmode="lin" valueType="num">
                                      <p:cBhvr additive="base">
                                        <p:cTn id="32" dur="500" fill="hold"/>
                                        <p:tgtEl>
                                          <p:spTgt spid="11167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1674"/>
                                        </p:tgtEl>
                                        <p:attrNameLst>
                                          <p:attrName>style.visibility</p:attrName>
                                        </p:attrNameLst>
                                      </p:cBhvr>
                                      <p:to>
                                        <p:strVal val="visible"/>
                                      </p:to>
                                    </p:set>
                                    <p:anim calcmode="lin" valueType="num">
                                      <p:cBhvr additive="base">
                                        <p:cTn id="35" dur="500" fill="hold"/>
                                        <p:tgtEl>
                                          <p:spTgt spid="111674"/>
                                        </p:tgtEl>
                                        <p:attrNameLst>
                                          <p:attrName>ppt_x</p:attrName>
                                        </p:attrNameLst>
                                      </p:cBhvr>
                                      <p:tavLst>
                                        <p:tav tm="0">
                                          <p:val>
                                            <p:strVal val="#ppt_x"/>
                                          </p:val>
                                        </p:tav>
                                        <p:tav tm="100000">
                                          <p:val>
                                            <p:strVal val="#ppt_x"/>
                                          </p:val>
                                        </p:tav>
                                      </p:tavLst>
                                    </p:anim>
                                    <p:anim calcmode="lin" valueType="num">
                                      <p:cBhvr additive="base">
                                        <p:cTn id="36" dur="500" fill="hold"/>
                                        <p:tgtEl>
                                          <p:spTgt spid="1116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1673"/>
                                        </p:tgtEl>
                                        <p:attrNameLst>
                                          <p:attrName>style.visibility</p:attrName>
                                        </p:attrNameLst>
                                      </p:cBhvr>
                                      <p:to>
                                        <p:strVal val="visible"/>
                                      </p:to>
                                    </p:set>
                                    <p:anim calcmode="lin" valueType="num">
                                      <p:cBhvr additive="base">
                                        <p:cTn id="39" dur="500" fill="hold"/>
                                        <p:tgtEl>
                                          <p:spTgt spid="111673"/>
                                        </p:tgtEl>
                                        <p:attrNameLst>
                                          <p:attrName>ppt_x</p:attrName>
                                        </p:attrNameLst>
                                      </p:cBhvr>
                                      <p:tavLst>
                                        <p:tav tm="0">
                                          <p:val>
                                            <p:strVal val="#ppt_x"/>
                                          </p:val>
                                        </p:tav>
                                        <p:tav tm="100000">
                                          <p:val>
                                            <p:strVal val="#ppt_x"/>
                                          </p:val>
                                        </p:tav>
                                      </p:tavLst>
                                    </p:anim>
                                    <p:anim calcmode="lin" valueType="num">
                                      <p:cBhvr additive="base">
                                        <p:cTn id="40" dur="500" fill="hold"/>
                                        <p:tgtEl>
                                          <p:spTgt spid="11167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1672"/>
                                        </p:tgtEl>
                                        <p:attrNameLst>
                                          <p:attrName>style.visibility</p:attrName>
                                        </p:attrNameLst>
                                      </p:cBhvr>
                                      <p:to>
                                        <p:strVal val="visible"/>
                                      </p:to>
                                    </p:set>
                                    <p:anim calcmode="lin" valueType="num">
                                      <p:cBhvr additive="base">
                                        <p:cTn id="43" dur="500" fill="hold"/>
                                        <p:tgtEl>
                                          <p:spTgt spid="111672"/>
                                        </p:tgtEl>
                                        <p:attrNameLst>
                                          <p:attrName>ppt_x</p:attrName>
                                        </p:attrNameLst>
                                      </p:cBhvr>
                                      <p:tavLst>
                                        <p:tav tm="0">
                                          <p:val>
                                            <p:strVal val="#ppt_x"/>
                                          </p:val>
                                        </p:tav>
                                        <p:tav tm="100000">
                                          <p:val>
                                            <p:strVal val="#ppt_x"/>
                                          </p:val>
                                        </p:tav>
                                      </p:tavLst>
                                    </p:anim>
                                    <p:anim calcmode="lin" valueType="num">
                                      <p:cBhvr additive="base">
                                        <p:cTn id="44" dur="500" fill="hold"/>
                                        <p:tgtEl>
                                          <p:spTgt spid="1116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1665"/>
                                        </p:tgtEl>
                                        <p:attrNameLst>
                                          <p:attrName>style.visibility</p:attrName>
                                        </p:attrNameLst>
                                      </p:cBhvr>
                                      <p:to>
                                        <p:strVal val="visible"/>
                                      </p:to>
                                    </p:set>
                                    <p:anim calcmode="lin" valueType="num">
                                      <p:cBhvr additive="base">
                                        <p:cTn id="47" dur="500" fill="hold"/>
                                        <p:tgtEl>
                                          <p:spTgt spid="111665"/>
                                        </p:tgtEl>
                                        <p:attrNameLst>
                                          <p:attrName>ppt_x</p:attrName>
                                        </p:attrNameLst>
                                      </p:cBhvr>
                                      <p:tavLst>
                                        <p:tav tm="0">
                                          <p:val>
                                            <p:strVal val="#ppt_x"/>
                                          </p:val>
                                        </p:tav>
                                        <p:tav tm="100000">
                                          <p:val>
                                            <p:strVal val="#ppt_x"/>
                                          </p:val>
                                        </p:tav>
                                      </p:tavLst>
                                    </p:anim>
                                    <p:anim calcmode="lin" valueType="num">
                                      <p:cBhvr additive="base">
                                        <p:cTn id="48" dur="500" fill="hold"/>
                                        <p:tgtEl>
                                          <p:spTgt spid="11166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1666"/>
                                        </p:tgtEl>
                                        <p:attrNameLst>
                                          <p:attrName>style.visibility</p:attrName>
                                        </p:attrNameLst>
                                      </p:cBhvr>
                                      <p:to>
                                        <p:strVal val="visible"/>
                                      </p:to>
                                    </p:set>
                                    <p:anim calcmode="lin" valueType="num">
                                      <p:cBhvr additive="base">
                                        <p:cTn id="51" dur="500" fill="hold"/>
                                        <p:tgtEl>
                                          <p:spTgt spid="111666"/>
                                        </p:tgtEl>
                                        <p:attrNameLst>
                                          <p:attrName>ppt_x</p:attrName>
                                        </p:attrNameLst>
                                      </p:cBhvr>
                                      <p:tavLst>
                                        <p:tav tm="0">
                                          <p:val>
                                            <p:strVal val="#ppt_x"/>
                                          </p:val>
                                        </p:tav>
                                        <p:tav tm="100000">
                                          <p:val>
                                            <p:strVal val="#ppt_x"/>
                                          </p:val>
                                        </p:tav>
                                      </p:tavLst>
                                    </p:anim>
                                    <p:anim calcmode="lin" valueType="num">
                                      <p:cBhvr additive="base">
                                        <p:cTn id="52" dur="500" fill="hold"/>
                                        <p:tgtEl>
                                          <p:spTgt spid="1116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1667"/>
                                        </p:tgtEl>
                                        <p:attrNameLst>
                                          <p:attrName>style.visibility</p:attrName>
                                        </p:attrNameLst>
                                      </p:cBhvr>
                                      <p:to>
                                        <p:strVal val="visible"/>
                                      </p:to>
                                    </p:set>
                                    <p:anim calcmode="lin" valueType="num">
                                      <p:cBhvr additive="base">
                                        <p:cTn id="55" dur="500" fill="hold"/>
                                        <p:tgtEl>
                                          <p:spTgt spid="111667"/>
                                        </p:tgtEl>
                                        <p:attrNameLst>
                                          <p:attrName>ppt_x</p:attrName>
                                        </p:attrNameLst>
                                      </p:cBhvr>
                                      <p:tavLst>
                                        <p:tav tm="0">
                                          <p:val>
                                            <p:strVal val="#ppt_x"/>
                                          </p:val>
                                        </p:tav>
                                        <p:tav tm="100000">
                                          <p:val>
                                            <p:strVal val="#ppt_x"/>
                                          </p:val>
                                        </p:tav>
                                      </p:tavLst>
                                    </p:anim>
                                    <p:anim calcmode="lin" valueType="num">
                                      <p:cBhvr additive="base">
                                        <p:cTn id="56" dur="500" fill="hold"/>
                                        <p:tgtEl>
                                          <p:spTgt spid="11166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1668"/>
                                        </p:tgtEl>
                                        <p:attrNameLst>
                                          <p:attrName>style.visibility</p:attrName>
                                        </p:attrNameLst>
                                      </p:cBhvr>
                                      <p:to>
                                        <p:strVal val="visible"/>
                                      </p:to>
                                    </p:set>
                                    <p:anim calcmode="lin" valueType="num">
                                      <p:cBhvr additive="base">
                                        <p:cTn id="59" dur="500" fill="hold"/>
                                        <p:tgtEl>
                                          <p:spTgt spid="111668"/>
                                        </p:tgtEl>
                                        <p:attrNameLst>
                                          <p:attrName>ppt_x</p:attrName>
                                        </p:attrNameLst>
                                      </p:cBhvr>
                                      <p:tavLst>
                                        <p:tav tm="0">
                                          <p:val>
                                            <p:strVal val="#ppt_x"/>
                                          </p:val>
                                        </p:tav>
                                        <p:tav tm="100000">
                                          <p:val>
                                            <p:strVal val="#ppt_x"/>
                                          </p:val>
                                        </p:tav>
                                      </p:tavLst>
                                    </p:anim>
                                    <p:anim calcmode="lin" valueType="num">
                                      <p:cBhvr additive="base">
                                        <p:cTn id="60" dur="500" fill="hold"/>
                                        <p:tgtEl>
                                          <p:spTgt spid="11166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1698"/>
                                        </p:tgtEl>
                                        <p:attrNameLst>
                                          <p:attrName>style.visibility</p:attrName>
                                        </p:attrNameLst>
                                      </p:cBhvr>
                                      <p:to>
                                        <p:strVal val="visible"/>
                                      </p:to>
                                    </p:set>
                                    <p:anim calcmode="lin" valueType="num">
                                      <p:cBhvr additive="base">
                                        <p:cTn id="63" dur="500" fill="hold"/>
                                        <p:tgtEl>
                                          <p:spTgt spid="111698"/>
                                        </p:tgtEl>
                                        <p:attrNameLst>
                                          <p:attrName>ppt_x</p:attrName>
                                        </p:attrNameLst>
                                      </p:cBhvr>
                                      <p:tavLst>
                                        <p:tav tm="0">
                                          <p:val>
                                            <p:strVal val="#ppt_x"/>
                                          </p:val>
                                        </p:tav>
                                        <p:tav tm="100000">
                                          <p:val>
                                            <p:strVal val="#ppt_x"/>
                                          </p:val>
                                        </p:tav>
                                      </p:tavLst>
                                    </p:anim>
                                    <p:anim calcmode="lin" valueType="num">
                                      <p:cBhvr additive="base">
                                        <p:cTn id="64" dur="500" fill="hold"/>
                                        <p:tgtEl>
                                          <p:spTgt spid="11169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1700"/>
                                        </p:tgtEl>
                                        <p:attrNameLst>
                                          <p:attrName>style.visibility</p:attrName>
                                        </p:attrNameLst>
                                      </p:cBhvr>
                                      <p:to>
                                        <p:strVal val="visible"/>
                                      </p:to>
                                    </p:set>
                                    <p:anim calcmode="lin" valueType="num">
                                      <p:cBhvr additive="base">
                                        <p:cTn id="67" dur="500" fill="hold"/>
                                        <p:tgtEl>
                                          <p:spTgt spid="111700"/>
                                        </p:tgtEl>
                                        <p:attrNameLst>
                                          <p:attrName>ppt_x</p:attrName>
                                        </p:attrNameLst>
                                      </p:cBhvr>
                                      <p:tavLst>
                                        <p:tav tm="0">
                                          <p:val>
                                            <p:strVal val="#ppt_x"/>
                                          </p:val>
                                        </p:tav>
                                        <p:tav tm="100000">
                                          <p:val>
                                            <p:strVal val="#ppt_x"/>
                                          </p:val>
                                        </p:tav>
                                      </p:tavLst>
                                    </p:anim>
                                    <p:anim calcmode="lin" valueType="num">
                                      <p:cBhvr additive="base">
                                        <p:cTn id="68" dur="500" fill="hold"/>
                                        <p:tgtEl>
                                          <p:spTgt spid="11170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1706"/>
                                        </p:tgtEl>
                                        <p:attrNameLst>
                                          <p:attrName>style.visibility</p:attrName>
                                        </p:attrNameLst>
                                      </p:cBhvr>
                                      <p:to>
                                        <p:strVal val="visible"/>
                                      </p:to>
                                    </p:set>
                                    <p:anim calcmode="lin" valueType="num">
                                      <p:cBhvr additive="base">
                                        <p:cTn id="71" dur="500" fill="hold"/>
                                        <p:tgtEl>
                                          <p:spTgt spid="111706"/>
                                        </p:tgtEl>
                                        <p:attrNameLst>
                                          <p:attrName>ppt_x</p:attrName>
                                        </p:attrNameLst>
                                      </p:cBhvr>
                                      <p:tavLst>
                                        <p:tav tm="0">
                                          <p:val>
                                            <p:strVal val="#ppt_x"/>
                                          </p:val>
                                        </p:tav>
                                        <p:tav tm="100000">
                                          <p:val>
                                            <p:strVal val="#ppt_x"/>
                                          </p:val>
                                        </p:tav>
                                      </p:tavLst>
                                    </p:anim>
                                    <p:anim calcmode="lin" valueType="num">
                                      <p:cBhvr additive="base">
                                        <p:cTn id="72" dur="500" fill="hold"/>
                                        <p:tgtEl>
                                          <p:spTgt spid="11170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1712"/>
                                        </p:tgtEl>
                                        <p:attrNameLst>
                                          <p:attrName>style.visibility</p:attrName>
                                        </p:attrNameLst>
                                      </p:cBhvr>
                                      <p:to>
                                        <p:strVal val="visible"/>
                                      </p:to>
                                    </p:set>
                                    <p:anim calcmode="lin" valueType="num">
                                      <p:cBhvr additive="base">
                                        <p:cTn id="75" dur="500" fill="hold"/>
                                        <p:tgtEl>
                                          <p:spTgt spid="111712"/>
                                        </p:tgtEl>
                                        <p:attrNameLst>
                                          <p:attrName>ppt_x</p:attrName>
                                        </p:attrNameLst>
                                      </p:cBhvr>
                                      <p:tavLst>
                                        <p:tav tm="0">
                                          <p:val>
                                            <p:strVal val="#ppt_x"/>
                                          </p:val>
                                        </p:tav>
                                        <p:tav tm="100000">
                                          <p:val>
                                            <p:strVal val="#ppt_x"/>
                                          </p:val>
                                        </p:tav>
                                      </p:tavLst>
                                    </p:anim>
                                    <p:anim calcmode="lin" valueType="num">
                                      <p:cBhvr additive="base">
                                        <p:cTn id="76" dur="500" fill="hold"/>
                                        <p:tgtEl>
                                          <p:spTgt spid="11171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500" fill="hold"/>
                                        <p:tgtEl>
                                          <p:spTgt spid="2"/>
                                        </p:tgtEl>
                                        <p:attrNameLst>
                                          <p:attrName>ppt_x</p:attrName>
                                        </p:attrNameLst>
                                      </p:cBhvr>
                                      <p:tavLst>
                                        <p:tav tm="0">
                                          <p:val>
                                            <p:strVal val="#ppt_x"/>
                                          </p:val>
                                        </p:tav>
                                        <p:tav tm="100000">
                                          <p:val>
                                            <p:strVal val="#ppt_x"/>
                                          </p:val>
                                        </p:tav>
                                      </p:tavLst>
                                    </p:anim>
                                    <p:anim calcmode="lin" valueType="num">
                                      <p:cBhvr additive="base">
                                        <p:cTn id="80" dur="500" fill="hold"/>
                                        <p:tgtEl>
                                          <p:spTgt spid="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11742"/>
                                        </p:tgtEl>
                                        <p:attrNameLst>
                                          <p:attrName>style.visibility</p:attrName>
                                        </p:attrNameLst>
                                      </p:cBhvr>
                                      <p:to>
                                        <p:strVal val="visible"/>
                                      </p:to>
                                    </p:set>
                                    <p:anim calcmode="lin" valueType="num">
                                      <p:cBhvr additive="base">
                                        <p:cTn id="83" dur="500" fill="hold"/>
                                        <p:tgtEl>
                                          <p:spTgt spid="111742"/>
                                        </p:tgtEl>
                                        <p:attrNameLst>
                                          <p:attrName>ppt_x</p:attrName>
                                        </p:attrNameLst>
                                      </p:cBhvr>
                                      <p:tavLst>
                                        <p:tav tm="0">
                                          <p:val>
                                            <p:strVal val="#ppt_x"/>
                                          </p:val>
                                        </p:tav>
                                        <p:tav tm="100000">
                                          <p:val>
                                            <p:strVal val="#ppt_x"/>
                                          </p:val>
                                        </p:tav>
                                      </p:tavLst>
                                    </p:anim>
                                    <p:anim calcmode="lin" valueType="num">
                                      <p:cBhvr additive="base">
                                        <p:cTn id="84" dur="500" fill="hold"/>
                                        <p:tgtEl>
                                          <p:spTgt spid="111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5" grpId="0" animBg="1"/>
      <p:bldP spid="111666" grpId="0" animBg="1"/>
      <p:bldP spid="111667" grpId="0" animBg="1"/>
      <p:bldP spid="1116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304800" y="152400"/>
            <a:ext cx="8839200" cy="5311775"/>
          </a:xfrm>
          <a:prstGeom prst="rect">
            <a:avLst/>
          </a:prstGeom>
          <a:noFill/>
          <a:ln w="9525">
            <a:noFill/>
            <a:miter lim="800000"/>
            <a:headEnd/>
            <a:tailEnd/>
          </a:ln>
        </p:spPr>
        <p:txBody>
          <a:bodyPr>
            <a:spAutoFit/>
          </a:bodyPr>
          <a:lstStyle/>
          <a:p>
            <a:pPr algn="just">
              <a:spcBef>
                <a:spcPct val="50000"/>
              </a:spcBef>
            </a:pPr>
            <a:r>
              <a:rPr lang="en-US" sz="2400" b="1">
                <a:solidFill>
                  <a:schemeClr val="accent2"/>
                </a:solidFill>
              </a:rPr>
              <a:t>Doubly linked list</a:t>
            </a:r>
          </a:p>
          <a:p>
            <a:pPr algn="just">
              <a:spcBef>
                <a:spcPct val="50000"/>
              </a:spcBef>
            </a:pPr>
            <a:r>
              <a:rPr lang="en-US" sz="2400" b="1">
                <a:solidFill>
                  <a:srgbClr val="FF0000"/>
                </a:solidFill>
              </a:rPr>
              <a:t>Doubly linked list is also called as two way chain. Here node is divided into three parts where three fields of information is stored, they are :</a:t>
            </a:r>
          </a:p>
          <a:p>
            <a:pPr algn="just">
              <a:spcBef>
                <a:spcPct val="50000"/>
              </a:spcBef>
            </a:pPr>
            <a:r>
              <a:rPr lang="en-US" sz="2400" b="1">
                <a:solidFill>
                  <a:srgbClr val="FF0000"/>
                </a:solidFill>
              </a:rPr>
              <a:t>1) left link(LLINK): Holds the address of previous node.</a:t>
            </a:r>
          </a:p>
          <a:p>
            <a:pPr algn="just">
              <a:spcBef>
                <a:spcPct val="50000"/>
              </a:spcBef>
            </a:pPr>
            <a:r>
              <a:rPr lang="en-US" sz="2400" b="1">
                <a:solidFill>
                  <a:srgbClr val="FF0000"/>
                </a:solidFill>
              </a:rPr>
              <a:t>2) into field(INFO) : Holds the data item</a:t>
            </a:r>
          </a:p>
          <a:p>
            <a:pPr algn="just">
              <a:spcBef>
                <a:spcPct val="50000"/>
              </a:spcBef>
            </a:pPr>
            <a:r>
              <a:rPr lang="en-US" sz="2400" b="1">
                <a:solidFill>
                  <a:srgbClr val="FF0000"/>
                </a:solidFill>
              </a:rPr>
              <a:t>3) right link(RLINK) : Holds the address of the next node.</a:t>
            </a:r>
          </a:p>
          <a:p>
            <a:pPr algn="just">
              <a:spcBef>
                <a:spcPct val="50000"/>
              </a:spcBef>
            </a:pPr>
            <a:r>
              <a:rPr lang="en-US" sz="2400" b="1">
                <a:solidFill>
                  <a:srgbClr val="FF0000"/>
                </a:solidFill>
              </a:rPr>
              <a:t>In doubly linked list traversal is possible in both directions.</a:t>
            </a:r>
          </a:p>
          <a:p>
            <a:pPr algn="just">
              <a:spcBef>
                <a:spcPct val="50000"/>
              </a:spcBef>
            </a:pPr>
            <a:endParaRPr lang="en-US" sz="2400" b="1">
              <a:solidFill>
                <a:srgbClr val="FF0000"/>
              </a:solidFill>
            </a:endParaRPr>
          </a:p>
          <a:p>
            <a:pPr algn="just">
              <a:spcBef>
                <a:spcPct val="50000"/>
              </a:spcBef>
            </a:pPr>
            <a:r>
              <a:rPr lang="en-US" sz="2200" b="1">
                <a:solidFill>
                  <a:srgbClr val="FF0000"/>
                </a:solidFill>
              </a:rPr>
              <a:t>In doubly linked list leftmost node in the first node contains NULL and right most node in the last node contains NULL value.</a:t>
            </a:r>
          </a:p>
        </p:txBody>
      </p:sp>
      <p:graphicFrame>
        <p:nvGraphicFramePr>
          <p:cNvPr id="113678" name="Group 14"/>
          <p:cNvGraphicFramePr>
            <a:graphicFrameLocks noGrp="1"/>
          </p:cNvGraphicFramePr>
          <p:nvPr/>
        </p:nvGraphicFramePr>
        <p:xfrm>
          <a:off x="1447800" y="4054475"/>
          <a:ext cx="5715000" cy="518160"/>
        </p:xfrm>
        <a:graphic>
          <a:graphicData uri="http://schemas.openxmlformats.org/drawingml/2006/table">
            <a:tbl>
              <a:tblPr/>
              <a:tblGrid>
                <a:gridCol w="1905000"/>
                <a:gridCol w="1905000"/>
                <a:gridCol w="1905000"/>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LLINK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INFO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RLINK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41" name="Group 77"/>
          <p:cNvGraphicFramePr>
            <a:graphicFrameLocks noGrp="1"/>
          </p:cNvGraphicFramePr>
          <p:nvPr/>
        </p:nvGraphicFramePr>
        <p:xfrm>
          <a:off x="228600" y="6197600"/>
          <a:ext cx="2133600" cy="508000"/>
        </p:xfrm>
        <a:graphic>
          <a:graphicData uri="http://schemas.openxmlformats.org/drawingml/2006/table">
            <a:tbl>
              <a:tblPr/>
              <a:tblGrid>
                <a:gridCol w="800100"/>
                <a:gridCol w="533400"/>
                <a:gridCol w="8001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NULL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45" name="Group 181"/>
          <p:cNvGraphicFramePr>
            <a:graphicFrameLocks noGrp="1"/>
          </p:cNvGraphicFramePr>
          <p:nvPr/>
        </p:nvGraphicFramePr>
        <p:xfrm>
          <a:off x="2438400" y="6197600"/>
          <a:ext cx="2133600" cy="508000"/>
        </p:xfrm>
        <a:graphic>
          <a:graphicData uri="http://schemas.openxmlformats.org/drawingml/2006/table">
            <a:tbl>
              <a:tblPr/>
              <a:tblGrid>
                <a:gridCol w="800100"/>
                <a:gridCol w="533400"/>
                <a:gridCol w="8001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47" name="Group 183"/>
          <p:cNvGraphicFramePr>
            <a:graphicFrameLocks noGrp="1"/>
          </p:cNvGraphicFramePr>
          <p:nvPr/>
        </p:nvGraphicFramePr>
        <p:xfrm>
          <a:off x="4648200" y="6197600"/>
          <a:ext cx="2133600" cy="508000"/>
        </p:xfrm>
        <a:graphic>
          <a:graphicData uri="http://schemas.openxmlformats.org/drawingml/2006/table">
            <a:tbl>
              <a:tblPr/>
              <a:tblGrid>
                <a:gridCol w="800100"/>
                <a:gridCol w="533400"/>
                <a:gridCol w="8001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4000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49" name="Group 185"/>
          <p:cNvGraphicFramePr>
            <a:graphicFrameLocks noGrp="1"/>
          </p:cNvGraphicFramePr>
          <p:nvPr/>
        </p:nvGraphicFramePr>
        <p:xfrm>
          <a:off x="6858000" y="6197600"/>
          <a:ext cx="2133600" cy="508000"/>
        </p:xfrm>
        <a:graphic>
          <a:graphicData uri="http://schemas.openxmlformats.org/drawingml/2006/table">
            <a:tbl>
              <a:tblPr/>
              <a:tblGrid>
                <a:gridCol w="800100"/>
                <a:gridCol w="533400"/>
                <a:gridCol w="8001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NULL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14" name="Group 150"/>
          <p:cNvGraphicFramePr>
            <a:graphicFrameLocks noGrp="1"/>
          </p:cNvGraphicFramePr>
          <p:nvPr/>
        </p:nvGraphicFramePr>
        <p:xfrm>
          <a:off x="838200" y="5715000"/>
          <a:ext cx="838200" cy="396240"/>
        </p:xfrm>
        <a:graphic>
          <a:graphicData uri="http://schemas.openxmlformats.org/drawingml/2006/table">
            <a:tbl>
              <a:tblPr/>
              <a:tblGrid>
                <a:gridCol w="838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15" name="Group 151"/>
          <p:cNvGraphicFramePr>
            <a:graphicFrameLocks noGrp="1"/>
          </p:cNvGraphicFramePr>
          <p:nvPr/>
        </p:nvGraphicFramePr>
        <p:xfrm>
          <a:off x="3048000" y="5715000"/>
          <a:ext cx="838200" cy="396240"/>
        </p:xfrm>
        <a:graphic>
          <a:graphicData uri="http://schemas.openxmlformats.org/drawingml/2006/table">
            <a:tbl>
              <a:tblPr/>
              <a:tblGrid>
                <a:gridCol w="838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22" name="Group 158"/>
          <p:cNvGraphicFramePr>
            <a:graphicFrameLocks noGrp="1"/>
          </p:cNvGraphicFramePr>
          <p:nvPr/>
        </p:nvGraphicFramePr>
        <p:xfrm>
          <a:off x="5334000" y="5715000"/>
          <a:ext cx="838200" cy="396240"/>
        </p:xfrm>
        <a:graphic>
          <a:graphicData uri="http://schemas.openxmlformats.org/drawingml/2006/table">
            <a:tbl>
              <a:tblPr/>
              <a:tblGrid>
                <a:gridCol w="838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28" name="Group 164"/>
          <p:cNvGraphicFramePr>
            <a:graphicFrameLocks noGrp="1"/>
          </p:cNvGraphicFramePr>
          <p:nvPr/>
        </p:nvGraphicFramePr>
        <p:xfrm>
          <a:off x="7543800" y="5715000"/>
          <a:ext cx="838200" cy="396240"/>
        </p:xfrm>
        <a:graphic>
          <a:graphicData uri="http://schemas.openxmlformats.org/drawingml/2006/table">
            <a:tbl>
              <a:tblPr/>
              <a:tblGrid>
                <a:gridCol w="838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animEffect transition="in" filter="box(in)">
                                      <p:cBhvr>
                                        <p:cTn id="7" dur="500"/>
                                        <p:tgtEl>
                                          <p:spTgt spid="1136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3666">
                                            <p:txEl>
                                              <p:pRg st="1" end="1"/>
                                            </p:txEl>
                                          </p:spTgt>
                                        </p:tgtEl>
                                        <p:attrNameLst>
                                          <p:attrName>style.visibility</p:attrName>
                                        </p:attrNameLst>
                                      </p:cBhvr>
                                      <p:to>
                                        <p:strVal val="visible"/>
                                      </p:to>
                                    </p:set>
                                    <p:animEffect transition="in" filter="box(in)">
                                      <p:cBhvr>
                                        <p:cTn id="12" dur="500"/>
                                        <p:tgtEl>
                                          <p:spTgt spid="1136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3666">
                                            <p:txEl>
                                              <p:pRg st="2" end="2"/>
                                            </p:txEl>
                                          </p:spTgt>
                                        </p:tgtEl>
                                        <p:attrNameLst>
                                          <p:attrName>style.visibility</p:attrName>
                                        </p:attrNameLst>
                                      </p:cBhvr>
                                      <p:to>
                                        <p:strVal val="visible"/>
                                      </p:to>
                                    </p:set>
                                    <p:animEffect transition="in" filter="box(in)">
                                      <p:cBhvr>
                                        <p:cTn id="17" dur="500"/>
                                        <p:tgtEl>
                                          <p:spTgt spid="1136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3666">
                                            <p:txEl>
                                              <p:pRg st="3" end="3"/>
                                            </p:txEl>
                                          </p:spTgt>
                                        </p:tgtEl>
                                        <p:attrNameLst>
                                          <p:attrName>style.visibility</p:attrName>
                                        </p:attrNameLst>
                                      </p:cBhvr>
                                      <p:to>
                                        <p:strVal val="visible"/>
                                      </p:to>
                                    </p:set>
                                    <p:animEffect transition="in" filter="box(in)">
                                      <p:cBhvr>
                                        <p:cTn id="22" dur="500"/>
                                        <p:tgtEl>
                                          <p:spTgt spid="1136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3666">
                                            <p:txEl>
                                              <p:pRg st="4" end="4"/>
                                            </p:txEl>
                                          </p:spTgt>
                                        </p:tgtEl>
                                        <p:attrNameLst>
                                          <p:attrName>style.visibility</p:attrName>
                                        </p:attrNameLst>
                                      </p:cBhvr>
                                      <p:to>
                                        <p:strVal val="visible"/>
                                      </p:to>
                                    </p:set>
                                    <p:animEffect transition="in" filter="box(in)">
                                      <p:cBhvr>
                                        <p:cTn id="27" dur="500"/>
                                        <p:tgtEl>
                                          <p:spTgt spid="1136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3666">
                                            <p:txEl>
                                              <p:pRg st="5" end="5"/>
                                            </p:txEl>
                                          </p:spTgt>
                                        </p:tgtEl>
                                        <p:attrNameLst>
                                          <p:attrName>style.visibility</p:attrName>
                                        </p:attrNameLst>
                                      </p:cBhvr>
                                      <p:to>
                                        <p:strVal val="visible"/>
                                      </p:to>
                                    </p:set>
                                    <p:animEffect transition="in" filter="box(in)">
                                      <p:cBhvr>
                                        <p:cTn id="32" dur="500"/>
                                        <p:tgtEl>
                                          <p:spTgt spid="1136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3678"/>
                                        </p:tgtEl>
                                        <p:attrNameLst>
                                          <p:attrName>style.visibility</p:attrName>
                                        </p:attrNameLst>
                                      </p:cBhvr>
                                      <p:to>
                                        <p:strVal val="visible"/>
                                      </p:to>
                                    </p:set>
                                    <p:animEffect transition="in" filter="blinds(horizontal)">
                                      <p:cBhvr>
                                        <p:cTn id="37" dur="500"/>
                                        <p:tgtEl>
                                          <p:spTgt spid="11367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13666">
                                            <p:txEl>
                                              <p:pRg st="7" end="7"/>
                                            </p:txEl>
                                          </p:spTgt>
                                        </p:tgtEl>
                                        <p:attrNameLst>
                                          <p:attrName>style.visibility</p:attrName>
                                        </p:attrNameLst>
                                      </p:cBhvr>
                                      <p:to>
                                        <p:strVal val="visible"/>
                                      </p:to>
                                    </p:set>
                                    <p:animEffect transition="in" filter="box(in)">
                                      <p:cBhvr>
                                        <p:cTn id="42" dur="500"/>
                                        <p:tgtEl>
                                          <p:spTgt spid="1136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52400" y="0"/>
            <a:ext cx="8839200" cy="6667500"/>
          </a:xfrm>
          <a:prstGeom prst="rect">
            <a:avLst/>
          </a:prstGeom>
          <a:noFill/>
          <a:ln w="9525">
            <a:noFill/>
            <a:miter lim="800000"/>
            <a:headEnd/>
            <a:tailEnd/>
          </a:ln>
        </p:spPr>
        <p:txBody>
          <a:bodyPr>
            <a:spAutoFit/>
          </a:bodyPr>
          <a:lstStyle/>
          <a:p>
            <a:pPr>
              <a:spcBef>
                <a:spcPct val="25000"/>
              </a:spcBef>
            </a:pPr>
            <a:r>
              <a:rPr lang="en-US" sz="2400" b="1">
                <a:solidFill>
                  <a:schemeClr val="accent2"/>
                </a:solidFill>
              </a:rPr>
              <a:t>Data File Handling</a:t>
            </a:r>
          </a:p>
          <a:p>
            <a:pPr algn="just">
              <a:spcBef>
                <a:spcPct val="25000"/>
              </a:spcBef>
            </a:pPr>
            <a:r>
              <a:rPr lang="en-US" sz="2400" b="1">
                <a:solidFill>
                  <a:srgbClr val="FF0000"/>
                </a:solidFill>
              </a:rPr>
              <a:t>Most computer programs work with files. This is because files helps in storing information permanently. Like Word processors create document files. Compilers read source files and generate executable files.</a:t>
            </a:r>
          </a:p>
          <a:p>
            <a:pPr algn="just">
              <a:spcBef>
                <a:spcPct val="25000"/>
              </a:spcBef>
            </a:pPr>
            <a:r>
              <a:rPr lang="en-US" sz="2400" b="1">
                <a:solidFill>
                  <a:srgbClr val="FF0000"/>
                </a:solidFill>
              </a:rPr>
              <a:t>In C++ file input/output facilities are implemented through a component header file of C++ standard library. This header file is </a:t>
            </a:r>
            <a:r>
              <a:rPr lang="en-US" sz="2400" b="1"/>
              <a:t>&lt;fstream.h&gt;</a:t>
            </a:r>
            <a:r>
              <a:rPr lang="en-US" sz="2400" b="1">
                <a:solidFill>
                  <a:srgbClr val="FF0000"/>
                </a:solidFill>
              </a:rPr>
              <a:t>.</a:t>
            </a:r>
          </a:p>
          <a:p>
            <a:pPr algn="just">
              <a:spcBef>
                <a:spcPct val="25000"/>
              </a:spcBef>
            </a:pPr>
            <a:r>
              <a:rPr lang="en-US" sz="2400" b="1">
                <a:solidFill>
                  <a:srgbClr val="FF0000"/>
                </a:solidFill>
              </a:rPr>
              <a:t>The fstream library predefines a set of operations for handling file related input and output. It defines certain classes that help one perform file input and output.</a:t>
            </a:r>
          </a:p>
          <a:p>
            <a:pPr algn="just">
              <a:spcBef>
                <a:spcPct val="25000"/>
              </a:spcBef>
            </a:pPr>
            <a:r>
              <a:rPr lang="en-US" sz="2400" b="1">
                <a:solidFill>
                  <a:srgbClr val="FF0000"/>
                </a:solidFill>
              </a:rPr>
              <a:t>The I/O system of C++ handles file operations which are very much similar to the console input &amp; output operations. It uses files streams as an interface between the program and the files. </a:t>
            </a:r>
            <a:r>
              <a:rPr lang="en-US" sz="2400" b="1">
                <a:solidFill>
                  <a:schemeClr val="accent2"/>
                </a:solidFill>
              </a:rPr>
              <a:t>The stream that supplies data to the program is known as </a:t>
            </a:r>
            <a:r>
              <a:rPr lang="en-US" sz="2400" b="1"/>
              <a:t>input stream</a:t>
            </a:r>
            <a:r>
              <a:rPr lang="en-US" sz="2400" b="1">
                <a:solidFill>
                  <a:srgbClr val="FF0000"/>
                </a:solidFill>
              </a:rPr>
              <a:t> and </a:t>
            </a:r>
            <a:r>
              <a:rPr lang="en-US" sz="2400" b="1">
                <a:solidFill>
                  <a:schemeClr val="accent2"/>
                </a:solidFill>
              </a:rPr>
              <a:t>the one that received data from the program is known as </a:t>
            </a:r>
            <a:r>
              <a:rPr lang="en-US" sz="2400" b="1"/>
              <a:t>output stream</a:t>
            </a:r>
            <a:r>
              <a:rPr lang="en-US" sz="24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Effect transition="in" filter="box(in)">
                                      <p:cBhvr>
                                        <p:cTn id="7" dur="500"/>
                                        <p:tgtEl>
                                          <p:spTgt spid="1187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8786">
                                            <p:txEl>
                                              <p:pRg st="1" end="1"/>
                                            </p:txEl>
                                          </p:spTgt>
                                        </p:tgtEl>
                                        <p:attrNameLst>
                                          <p:attrName>style.visibility</p:attrName>
                                        </p:attrNameLst>
                                      </p:cBhvr>
                                      <p:to>
                                        <p:strVal val="visible"/>
                                      </p:to>
                                    </p:set>
                                    <p:animEffect transition="in" filter="box(in)">
                                      <p:cBhvr>
                                        <p:cTn id="12" dur="500"/>
                                        <p:tgtEl>
                                          <p:spTgt spid="1187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8786">
                                            <p:txEl>
                                              <p:pRg st="2" end="2"/>
                                            </p:txEl>
                                          </p:spTgt>
                                        </p:tgtEl>
                                        <p:attrNameLst>
                                          <p:attrName>style.visibility</p:attrName>
                                        </p:attrNameLst>
                                      </p:cBhvr>
                                      <p:to>
                                        <p:strVal val="visible"/>
                                      </p:to>
                                    </p:set>
                                    <p:animEffect transition="in" filter="box(in)">
                                      <p:cBhvr>
                                        <p:cTn id="17" dur="500"/>
                                        <p:tgtEl>
                                          <p:spTgt spid="1187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8786">
                                            <p:txEl>
                                              <p:pRg st="3" end="3"/>
                                            </p:txEl>
                                          </p:spTgt>
                                        </p:tgtEl>
                                        <p:attrNameLst>
                                          <p:attrName>style.visibility</p:attrName>
                                        </p:attrNameLst>
                                      </p:cBhvr>
                                      <p:to>
                                        <p:strVal val="visible"/>
                                      </p:to>
                                    </p:set>
                                    <p:animEffect transition="in" filter="box(in)">
                                      <p:cBhvr>
                                        <p:cTn id="22" dur="500"/>
                                        <p:tgtEl>
                                          <p:spTgt spid="1187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8786">
                                            <p:txEl>
                                              <p:pRg st="4" end="4"/>
                                            </p:txEl>
                                          </p:spTgt>
                                        </p:tgtEl>
                                        <p:attrNameLst>
                                          <p:attrName>style.visibility</p:attrName>
                                        </p:attrNameLst>
                                      </p:cBhvr>
                                      <p:to>
                                        <p:strVal val="visible"/>
                                      </p:to>
                                    </p:set>
                                    <p:animEffect transition="in" filter="box(in)">
                                      <p:cBhvr>
                                        <p:cTn id="27" dur="500"/>
                                        <p:tgtEl>
                                          <p:spTgt spid="1187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152400" y="336550"/>
            <a:ext cx="8839200" cy="1187450"/>
          </a:xfrm>
          <a:prstGeom prst="rect">
            <a:avLst/>
          </a:prstGeom>
          <a:noFill/>
          <a:ln w="9525">
            <a:noFill/>
            <a:miter lim="800000"/>
            <a:headEnd/>
            <a:tailEnd/>
          </a:ln>
        </p:spPr>
        <p:txBody>
          <a:bodyPr>
            <a:spAutoFit/>
          </a:bodyPr>
          <a:lstStyle/>
          <a:p>
            <a:pPr>
              <a:spcBef>
                <a:spcPct val="25000"/>
              </a:spcBef>
            </a:pPr>
            <a:r>
              <a:rPr lang="en-US" sz="2400" b="1">
                <a:solidFill>
                  <a:srgbClr val="FF0000"/>
                </a:solidFill>
              </a:rPr>
              <a:t>In other words the input stream extracts (or reads) data from the file and the output stream inserts (or writes) data to the file. Following figure illustrates it. </a:t>
            </a:r>
          </a:p>
        </p:txBody>
      </p:sp>
      <p:graphicFrame>
        <p:nvGraphicFramePr>
          <p:cNvPr id="119843" name="Group 35"/>
          <p:cNvGraphicFramePr>
            <a:graphicFrameLocks noGrp="1"/>
          </p:cNvGraphicFramePr>
          <p:nvPr/>
        </p:nvGraphicFramePr>
        <p:xfrm>
          <a:off x="2438400" y="5472113"/>
          <a:ext cx="3886200" cy="457200"/>
        </p:xfrm>
        <a:graphic>
          <a:graphicData uri="http://schemas.openxmlformats.org/drawingml/2006/table">
            <a:tbl>
              <a:tblPr/>
              <a:tblGrid>
                <a:gridCol w="388938"/>
                <a:gridCol w="388937"/>
                <a:gridCol w="387350"/>
                <a:gridCol w="388938"/>
                <a:gridCol w="388937"/>
                <a:gridCol w="388938"/>
                <a:gridCol w="388937"/>
                <a:gridCol w="387350"/>
                <a:gridCol w="388938"/>
                <a:gridCol w="388937"/>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9936" name="Group 128"/>
          <p:cNvGraphicFramePr>
            <a:graphicFrameLocks noGrp="1"/>
          </p:cNvGraphicFramePr>
          <p:nvPr>
            <p:ph sz="half" idx="2"/>
          </p:nvPr>
        </p:nvGraphicFramePr>
        <p:xfrm>
          <a:off x="457200" y="3870325"/>
          <a:ext cx="1828800" cy="457200"/>
        </p:xfrm>
        <a:graphic>
          <a:graphicData uri="http://schemas.openxmlformats.org/drawingml/2006/table">
            <a:tbl>
              <a:tblPr/>
              <a:tblGrid>
                <a:gridCol w="18288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Disk file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9878" name="Group 70"/>
          <p:cNvGraphicFramePr>
            <a:graphicFrameLocks noGrp="1"/>
          </p:cNvGraphicFramePr>
          <p:nvPr/>
        </p:nvGraphicFramePr>
        <p:xfrm>
          <a:off x="2438400" y="2346325"/>
          <a:ext cx="3886200" cy="457200"/>
        </p:xfrm>
        <a:graphic>
          <a:graphicData uri="http://schemas.openxmlformats.org/drawingml/2006/table">
            <a:tbl>
              <a:tblPr/>
              <a:tblGrid>
                <a:gridCol w="388938"/>
                <a:gridCol w="388937"/>
                <a:gridCol w="387350"/>
                <a:gridCol w="388938"/>
                <a:gridCol w="388937"/>
                <a:gridCol w="388938"/>
                <a:gridCol w="388937"/>
                <a:gridCol w="387350"/>
                <a:gridCol w="388938"/>
                <a:gridCol w="388937"/>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9937" name="Group 129"/>
          <p:cNvGraphicFramePr>
            <a:graphicFrameLocks noGrp="1"/>
          </p:cNvGraphicFramePr>
          <p:nvPr/>
        </p:nvGraphicFramePr>
        <p:xfrm>
          <a:off x="6400800" y="3870325"/>
          <a:ext cx="1828800" cy="457200"/>
        </p:xfrm>
        <a:graphic>
          <a:graphicData uri="http://schemas.openxmlformats.org/drawingml/2006/table">
            <a:tbl>
              <a:tblPr/>
              <a:tblGrid>
                <a:gridCol w="18288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Program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02"/>
          <p:cNvGrpSpPr>
            <a:grpSpLocks/>
          </p:cNvGrpSpPr>
          <p:nvPr/>
        </p:nvGrpSpPr>
        <p:grpSpPr bwMode="auto">
          <a:xfrm>
            <a:off x="1371600" y="2574925"/>
            <a:ext cx="1066800" cy="1295400"/>
            <a:chOff x="864" y="1296"/>
            <a:chExt cx="672" cy="816"/>
          </a:xfrm>
        </p:grpSpPr>
        <p:sp>
          <p:nvSpPr>
            <p:cNvPr id="95311" name="Line 100"/>
            <p:cNvSpPr>
              <a:spLocks noChangeShapeType="1"/>
            </p:cNvSpPr>
            <p:nvPr/>
          </p:nvSpPr>
          <p:spPr bwMode="auto">
            <a:xfrm flipV="1">
              <a:off x="864" y="1296"/>
              <a:ext cx="0" cy="816"/>
            </a:xfrm>
            <a:prstGeom prst="line">
              <a:avLst/>
            </a:prstGeom>
            <a:noFill/>
            <a:ln w="28575">
              <a:solidFill>
                <a:srgbClr val="000000"/>
              </a:solidFill>
              <a:round/>
              <a:headEnd/>
              <a:tailEnd/>
            </a:ln>
          </p:spPr>
          <p:txBody>
            <a:bodyPr/>
            <a:lstStyle/>
            <a:p>
              <a:endParaRPr lang="en-US"/>
            </a:p>
          </p:txBody>
        </p:sp>
        <p:sp>
          <p:nvSpPr>
            <p:cNvPr id="95312" name="Line 101"/>
            <p:cNvSpPr>
              <a:spLocks noChangeShapeType="1"/>
            </p:cNvSpPr>
            <p:nvPr/>
          </p:nvSpPr>
          <p:spPr bwMode="auto">
            <a:xfrm>
              <a:off x="864" y="1296"/>
              <a:ext cx="672" cy="0"/>
            </a:xfrm>
            <a:prstGeom prst="line">
              <a:avLst/>
            </a:prstGeom>
            <a:noFill/>
            <a:ln w="28575">
              <a:solidFill>
                <a:srgbClr val="000000"/>
              </a:solidFill>
              <a:round/>
              <a:headEnd/>
              <a:tailEnd type="triangle" w="med" len="med"/>
            </a:ln>
          </p:spPr>
          <p:txBody>
            <a:bodyPr/>
            <a:lstStyle/>
            <a:p>
              <a:endParaRPr lang="en-US"/>
            </a:p>
          </p:txBody>
        </p:sp>
      </p:grpSp>
      <p:grpSp>
        <p:nvGrpSpPr>
          <p:cNvPr id="3" name="Group 113"/>
          <p:cNvGrpSpPr>
            <a:grpSpLocks/>
          </p:cNvGrpSpPr>
          <p:nvPr/>
        </p:nvGrpSpPr>
        <p:grpSpPr bwMode="auto">
          <a:xfrm rot="-5400000">
            <a:off x="1227137" y="4487863"/>
            <a:ext cx="1355725" cy="1066800"/>
            <a:chOff x="864" y="1296"/>
            <a:chExt cx="672" cy="816"/>
          </a:xfrm>
        </p:grpSpPr>
        <p:sp>
          <p:nvSpPr>
            <p:cNvPr id="95309" name="Line 114"/>
            <p:cNvSpPr>
              <a:spLocks noChangeShapeType="1"/>
            </p:cNvSpPr>
            <p:nvPr/>
          </p:nvSpPr>
          <p:spPr bwMode="auto">
            <a:xfrm flipV="1">
              <a:off x="864" y="1296"/>
              <a:ext cx="0" cy="816"/>
            </a:xfrm>
            <a:prstGeom prst="line">
              <a:avLst/>
            </a:prstGeom>
            <a:noFill/>
            <a:ln w="28575">
              <a:solidFill>
                <a:srgbClr val="000000"/>
              </a:solidFill>
              <a:round/>
              <a:headEnd/>
              <a:tailEnd/>
            </a:ln>
          </p:spPr>
          <p:txBody>
            <a:bodyPr/>
            <a:lstStyle/>
            <a:p>
              <a:endParaRPr lang="en-US"/>
            </a:p>
          </p:txBody>
        </p:sp>
        <p:sp>
          <p:nvSpPr>
            <p:cNvPr id="95310" name="Line 115"/>
            <p:cNvSpPr>
              <a:spLocks noChangeShapeType="1"/>
            </p:cNvSpPr>
            <p:nvPr/>
          </p:nvSpPr>
          <p:spPr bwMode="auto">
            <a:xfrm>
              <a:off x="864" y="1296"/>
              <a:ext cx="672" cy="0"/>
            </a:xfrm>
            <a:prstGeom prst="line">
              <a:avLst/>
            </a:prstGeom>
            <a:noFill/>
            <a:ln w="28575">
              <a:solidFill>
                <a:srgbClr val="000000"/>
              </a:solidFill>
              <a:round/>
              <a:headEnd/>
              <a:tailEnd type="triangle" w="med" len="med"/>
            </a:ln>
          </p:spPr>
          <p:txBody>
            <a:bodyPr/>
            <a:lstStyle/>
            <a:p>
              <a:endParaRPr lang="en-US"/>
            </a:p>
          </p:txBody>
        </p:sp>
      </p:grpSp>
      <p:grpSp>
        <p:nvGrpSpPr>
          <p:cNvPr id="4" name="Group 122"/>
          <p:cNvGrpSpPr>
            <a:grpSpLocks/>
          </p:cNvGrpSpPr>
          <p:nvPr/>
        </p:nvGrpSpPr>
        <p:grpSpPr bwMode="auto">
          <a:xfrm flipH="1" flipV="1">
            <a:off x="6324600" y="4327525"/>
            <a:ext cx="1066800" cy="1371600"/>
            <a:chOff x="864" y="1296"/>
            <a:chExt cx="672" cy="816"/>
          </a:xfrm>
        </p:grpSpPr>
        <p:sp>
          <p:nvSpPr>
            <p:cNvPr id="95307" name="Line 123"/>
            <p:cNvSpPr>
              <a:spLocks noChangeShapeType="1"/>
            </p:cNvSpPr>
            <p:nvPr/>
          </p:nvSpPr>
          <p:spPr bwMode="auto">
            <a:xfrm flipV="1">
              <a:off x="864" y="1296"/>
              <a:ext cx="0" cy="816"/>
            </a:xfrm>
            <a:prstGeom prst="line">
              <a:avLst/>
            </a:prstGeom>
            <a:noFill/>
            <a:ln w="28575">
              <a:solidFill>
                <a:srgbClr val="000000"/>
              </a:solidFill>
              <a:round/>
              <a:headEnd/>
              <a:tailEnd/>
            </a:ln>
          </p:spPr>
          <p:txBody>
            <a:bodyPr/>
            <a:lstStyle/>
            <a:p>
              <a:endParaRPr lang="en-US"/>
            </a:p>
          </p:txBody>
        </p:sp>
        <p:sp>
          <p:nvSpPr>
            <p:cNvPr id="95308" name="Line 124"/>
            <p:cNvSpPr>
              <a:spLocks noChangeShapeType="1"/>
            </p:cNvSpPr>
            <p:nvPr/>
          </p:nvSpPr>
          <p:spPr bwMode="auto">
            <a:xfrm>
              <a:off x="864" y="1296"/>
              <a:ext cx="672" cy="0"/>
            </a:xfrm>
            <a:prstGeom prst="line">
              <a:avLst/>
            </a:prstGeom>
            <a:noFill/>
            <a:ln w="28575">
              <a:solidFill>
                <a:srgbClr val="000000"/>
              </a:solidFill>
              <a:round/>
              <a:headEnd/>
              <a:tailEnd type="triangle" w="med" len="med"/>
            </a:ln>
          </p:spPr>
          <p:txBody>
            <a:bodyPr/>
            <a:lstStyle/>
            <a:p>
              <a:endParaRPr lang="en-US"/>
            </a:p>
          </p:txBody>
        </p:sp>
      </p:grpSp>
      <p:grpSp>
        <p:nvGrpSpPr>
          <p:cNvPr id="5" name="Group 125"/>
          <p:cNvGrpSpPr>
            <a:grpSpLocks/>
          </p:cNvGrpSpPr>
          <p:nvPr/>
        </p:nvGrpSpPr>
        <p:grpSpPr bwMode="auto">
          <a:xfrm rot="5400000">
            <a:off x="6210300" y="2689225"/>
            <a:ext cx="1295400" cy="1066800"/>
            <a:chOff x="864" y="1296"/>
            <a:chExt cx="672" cy="816"/>
          </a:xfrm>
        </p:grpSpPr>
        <p:sp>
          <p:nvSpPr>
            <p:cNvPr id="95305" name="Line 126"/>
            <p:cNvSpPr>
              <a:spLocks noChangeShapeType="1"/>
            </p:cNvSpPr>
            <p:nvPr/>
          </p:nvSpPr>
          <p:spPr bwMode="auto">
            <a:xfrm flipV="1">
              <a:off x="864" y="1296"/>
              <a:ext cx="0" cy="816"/>
            </a:xfrm>
            <a:prstGeom prst="line">
              <a:avLst/>
            </a:prstGeom>
            <a:noFill/>
            <a:ln w="28575">
              <a:solidFill>
                <a:srgbClr val="000000"/>
              </a:solidFill>
              <a:round/>
              <a:headEnd/>
              <a:tailEnd/>
            </a:ln>
          </p:spPr>
          <p:txBody>
            <a:bodyPr/>
            <a:lstStyle/>
            <a:p>
              <a:endParaRPr lang="en-US"/>
            </a:p>
          </p:txBody>
        </p:sp>
        <p:sp>
          <p:nvSpPr>
            <p:cNvPr id="95306" name="Line 127"/>
            <p:cNvSpPr>
              <a:spLocks noChangeShapeType="1"/>
            </p:cNvSpPr>
            <p:nvPr/>
          </p:nvSpPr>
          <p:spPr bwMode="auto">
            <a:xfrm>
              <a:off x="864" y="1296"/>
              <a:ext cx="672" cy="0"/>
            </a:xfrm>
            <a:prstGeom prst="line">
              <a:avLst/>
            </a:prstGeom>
            <a:noFill/>
            <a:ln w="28575">
              <a:solidFill>
                <a:srgbClr val="000000"/>
              </a:solidFill>
              <a:round/>
              <a:headEnd/>
              <a:tailEnd type="triangle" w="med" len="med"/>
            </a:ln>
          </p:spPr>
          <p:txBody>
            <a:bodyPr/>
            <a:lstStyle/>
            <a:p>
              <a:endParaRPr lang="en-US"/>
            </a:p>
          </p:txBody>
        </p:sp>
      </p:grpSp>
      <p:sp>
        <p:nvSpPr>
          <p:cNvPr id="119938" name="Text Box 130"/>
          <p:cNvSpPr txBox="1">
            <a:spLocks noChangeArrowheads="1"/>
          </p:cNvSpPr>
          <p:nvPr/>
        </p:nvSpPr>
        <p:spPr bwMode="auto">
          <a:xfrm>
            <a:off x="990600" y="2178050"/>
            <a:ext cx="1524000" cy="396875"/>
          </a:xfrm>
          <a:prstGeom prst="rect">
            <a:avLst/>
          </a:prstGeom>
          <a:noFill/>
          <a:ln w="9525" algn="ctr">
            <a:noFill/>
            <a:miter lim="800000"/>
            <a:headEnd/>
            <a:tailEnd/>
          </a:ln>
        </p:spPr>
        <p:txBody>
          <a:bodyPr>
            <a:spAutoFit/>
          </a:bodyPr>
          <a:lstStyle/>
          <a:p>
            <a:pPr algn="ctr">
              <a:spcBef>
                <a:spcPct val="50000"/>
              </a:spcBef>
            </a:pPr>
            <a:r>
              <a:rPr lang="en-US">
                <a:solidFill>
                  <a:schemeClr val="tx1"/>
                </a:solidFill>
              </a:rPr>
              <a:t>Read data</a:t>
            </a:r>
          </a:p>
        </p:txBody>
      </p:sp>
      <p:sp>
        <p:nvSpPr>
          <p:cNvPr id="119939" name="Text Box 131"/>
          <p:cNvSpPr txBox="1">
            <a:spLocks noChangeArrowheads="1"/>
          </p:cNvSpPr>
          <p:nvPr/>
        </p:nvSpPr>
        <p:spPr bwMode="auto">
          <a:xfrm>
            <a:off x="990600" y="5699125"/>
            <a:ext cx="1524000" cy="396875"/>
          </a:xfrm>
          <a:prstGeom prst="rect">
            <a:avLst/>
          </a:prstGeom>
          <a:noFill/>
          <a:ln w="9525" algn="ctr">
            <a:noFill/>
            <a:miter lim="800000"/>
            <a:headEnd/>
            <a:tailEnd/>
          </a:ln>
        </p:spPr>
        <p:txBody>
          <a:bodyPr>
            <a:spAutoFit/>
          </a:bodyPr>
          <a:lstStyle/>
          <a:p>
            <a:pPr algn="ctr">
              <a:spcBef>
                <a:spcPct val="50000"/>
              </a:spcBef>
            </a:pPr>
            <a:r>
              <a:rPr lang="en-US">
                <a:solidFill>
                  <a:schemeClr val="tx1"/>
                </a:solidFill>
              </a:rPr>
              <a:t>Write data</a:t>
            </a:r>
          </a:p>
        </p:txBody>
      </p:sp>
      <p:sp>
        <p:nvSpPr>
          <p:cNvPr id="119940" name="Text Box 132"/>
          <p:cNvSpPr txBox="1">
            <a:spLocks noChangeArrowheads="1"/>
          </p:cNvSpPr>
          <p:nvPr/>
        </p:nvSpPr>
        <p:spPr bwMode="auto">
          <a:xfrm>
            <a:off x="7543800" y="2879725"/>
            <a:ext cx="838200" cy="701675"/>
          </a:xfrm>
          <a:prstGeom prst="rect">
            <a:avLst/>
          </a:prstGeom>
          <a:noFill/>
          <a:ln w="9525" algn="ctr">
            <a:noFill/>
            <a:miter lim="800000"/>
            <a:headEnd/>
            <a:tailEnd/>
          </a:ln>
        </p:spPr>
        <p:txBody>
          <a:bodyPr>
            <a:spAutoFit/>
          </a:bodyPr>
          <a:lstStyle/>
          <a:p>
            <a:pPr algn="ctr"/>
            <a:r>
              <a:rPr lang="en-US">
                <a:solidFill>
                  <a:schemeClr val="tx1"/>
                </a:solidFill>
              </a:rPr>
              <a:t>Data </a:t>
            </a:r>
          </a:p>
          <a:p>
            <a:pPr algn="ctr"/>
            <a:r>
              <a:rPr lang="en-US">
                <a:solidFill>
                  <a:schemeClr val="tx1"/>
                </a:solidFill>
              </a:rPr>
              <a:t>input</a:t>
            </a:r>
          </a:p>
        </p:txBody>
      </p:sp>
      <p:sp>
        <p:nvSpPr>
          <p:cNvPr id="119942" name="Text Box 134"/>
          <p:cNvSpPr txBox="1">
            <a:spLocks noChangeArrowheads="1"/>
          </p:cNvSpPr>
          <p:nvPr/>
        </p:nvSpPr>
        <p:spPr bwMode="auto">
          <a:xfrm>
            <a:off x="7315200" y="4708525"/>
            <a:ext cx="1219200" cy="701675"/>
          </a:xfrm>
          <a:prstGeom prst="rect">
            <a:avLst/>
          </a:prstGeom>
          <a:noFill/>
          <a:ln w="9525" algn="ctr">
            <a:noFill/>
            <a:miter lim="800000"/>
            <a:headEnd/>
            <a:tailEnd/>
          </a:ln>
        </p:spPr>
        <p:txBody>
          <a:bodyPr>
            <a:spAutoFit/>
          </a:bodyPr>
          <a:lstStyle/>
          <a:p>
            <a:pPr algn="ctr"/>
            <a:r>
              <a:rPr lang="en-US">
                <a:solidFill>
                  <a:schemeClr val="tx1"/>
                </a:solidFill>
              </a:rPr>
              <a:t>Data </a:t>
            </a:r>
          </a:p>
          <a:p>
            <a:pPr algn="ctr"/>
            <a:r>
              <a:rPr lang="en-US">
                <a:solidFill>
                  <a:schemeClr val="tx1"/>
                </a:solidFill>
              </a:rPr>
              <a:t>Out put</a:t>
            </a:r>
          </a:p>
        </p:txBody>
      </p:sp>
      <p:sp>
        <p:nvSpPr>
          <p:cNvPr id="119943" name="Text Box 135"/>
          <p:cNvSpPr txBox="1">
            <a:spLocks noChangeArrowheads="1"/>
          </p:cNvSpPr>
          <p:nvPr/>
        </p:nvSpPr>
        <p:spPr bwMode="auto">
          <a:xfrm>
            <a:off x="2438400" y="6003925"/>
            <a:ext cx="3886200" cy="396875"/>
          </a:xfrm>
          <a:prstGeom prst="rect">
            <a:avLst/>
          </a:prstGeom>
          <a:noFill/>
          <a:ln w="9525" algn="ctr">
            <a:noFill/>
            <a:miter lim="800000"/>
            <a:headEnd/>
            <a:tailEnd/>
          </a:ln>
        </p:spPr>
        <p:txBody>
          <a:bodyPr>
            <a:spAutoFit/>
          </a:bodyPr>
          <a:lstStyle/>
          <a:p>
            <a:pPr algn="ctr">
              <a:spcBef>
                <a:spcPct val="50000"/>
              </a:spcBef>
            </a:pPr>
            <a:r>
              <a:rPr lang="en-US">
                <a:solidFill>
                  <a:schemeClr val="tx1"/>
                </a:solidFill>
              </a:rPr>
              <a:t>Output stream</a:t>
            </a:r>
          </a:p>
        </p:txBody>
      </p:sp>
      <p:sp>
        <p:nvSpPr>
          <p:cNvPr id="119944" name="Text Box 136"/>
          <p:cNvSpPr txBox="1">
            <a:spLocks noChangeArrowheads="1"/>
          </p:cNvSpPr>
          <p:nvPr/>
        </p:nvSpPr>
        <p:spPr bwMode="auto">
          <a:xfrm>
            <a:off x="2438400" y="1889125"/>
            <a:ext cx="3886200" cy="396875"/>
          </a:xfrm>
          <a:prstGeom prst="rect">
            <a:avLst/>
          </a:prstGeom>
          <a:noFill/>
          <a:ln w="9525" algn="ctr">
            <a:noFill/>
            <a:miter lim="800000"/>
            <a:headEnd/>
            <a:tailEnd/>
          </a:ln>
        </p:spPr>
        <p:txBody>
          <a:bodyPr>
            <a:spAutoFit/>
          </a:bodyPr>
          <a:lstStyle/>
          <a:p>
            <a:pPr algn="ctr">
              <a:spcBef>
                <a:spcPct val="50000"/>
              </a:spcBef>
            </a:pPr>
            <a:r>
              <a:rPr lang="en-US">
                <a:solidFill>
                  <a:schemeClr val="tx1"/>
                </a:solidFill>
              </a:rPr>
              <a:t>Intput stream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Effect transition="in" filter="box(in)">
                                      <p:cBhvr>
                                        <p:cTn id="7" dur="500"/>
                                        <p:tgtEl>
                                          <p:spTgt spid="1198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9843"/>
                                        </p:tgtEl>
                                        <p:attrNameLst>
                                          <p:attrName>style.visibility</p:attrName>
                                        </p:attrNameLst>
                                      </p:cBhvr>
                                      <p:to>
                                        <p:strVal val="visible"/>
                                      </p:to>
                                    </p:set>
                                    <p:animEffect transition="in" filter="diamond(in)">
                                      <p:cBhvr>
                                        <p:cTn id="12" dur="2000"/>
                                        <p:tgtEl>
                                          <p:spTgt spid="119843"/>
                                        </p:tgtEl>
                                      </p:cBhvr>
                                    </p:animEffect>
                                  </p:childTnLst>
                                </p:cTn>
                              </p:par>
                              <p:par>
                                <p:cTn id="13" presetID="8" presetClass="entr" presetSubtype="16" fill="hold" nodeType="withEffect">
                                  <p:stCondLst>
                                    <p:cond delay="0"/>
                                  </p:stCondLst>
                                  <p:childTnLst>
                                    <p:set>
                                      <p:cBhvr>
                                        <p:cTn id="14" dur="1" fill="hold">
                                          <p:stCondLst>
                                            <p:cond delay="0"/>
                                          </p:stCondLst>
                                        </p:cTn>
                                        <p:tgtEl>
                                          <p:spTgt spid="119936"/>
                                        </p:tgtEl>
                                        <p:attrNameLst>
                                          <p:attrName>style.visibility</p:attrName>
                                        </p:attrNameLst>
                                      </p:cBhvr>
                                      <p:to>
                                        <p:strVal val="visible"/>
                                      </p:to>
                                    </p:set>
                                    <p:animEffect transition="in" filter="diamond(in)">
                                      <p:cBhvr>
                                        <p:cTn id="15" dur="2000"/>
                                        <p:tgtEl>
                                          <p:spTgt spid="119936"/>
                                        </p:tgtEl>
                                      </p:cBhvr>
                                    </p:animEffect>
                                  </p:childTnLst>
                                </p:cTn>
                              </p:par>
                              <p:par>
                                <p:cTn id="16" presetID="8" presetClass="entr" presetSubtype="16" fill="hold" nodeType="withEffect">
                                  <p:stCondLst>
                                    <p:cond delay="0"/>
                                  </p:stCondLst>
                                  <p:childTnLst>
                                    <p:set>
                                      <p:cBhvr>
                                        <p:cTn id="17" dur="1" fill="hold">
                                          <p:stCondLst>
                                            <p:cond delay="0"/>
                                          </p:stCondLst>
                                        </p:cTn>
                                        <p:tgtEl>
                                          <p:spTgt spid="119878"/>
                                        </p:tgtEl>
                                        <p:attrNameLst>
                                          <p:attrName>style.visibility</p:attrName>
                                        </p:attrNameLst>
                                      </p:cBhvr>
                                      <p:to>
                                        <p:strVal val="visible"/>
                                      </p:to>
                                    </p:set>
                                    <p:animEffect transition="in" filter="diamond(in)">
                                      <p:cBhvr>
                                        <p:cTn id="18" dur="2000"/>
                                        <p:tgtEl>
                                          <p:spTgt spid="119878"/>
                                        </p:tgtEl>
                                      </p:cBhvr>
                                    </p:animEffect>
                                  </p:childTnLst>
                                </p:cTn>
                              </p:par>
                              <p:par>
                                <p:cTn id="19" presetID="8" presetClass="entr" presetSubtype="16" fill="hold" nodeType="withEffect">
                                  <p:stCondLst>
                                    <p:cond delay="0"/>
                                  </p:stCondLst>
                                  <p:childTnLst>
                                    <p:set>
                                      <p:cBhvr>
                                        <p:cTn id="20" dur="1" fill="hold">
                                          <p:stCondLst>
                                            <p:cond delay="0"/>
                                          </p:stCondLst>
                                        </p:cTn>
                                        <p:tgtEl>
                                          <p:spTgt spid="119937"/>
                                        </p:tgtEl>
                                        <p:attrNameLst>
                                          <p:attrName>style.visibility</p:attrName>
                                        </p:attrNameLst>
                                      </p:cBhvr>
                                      <p:to>
                                        <p:strVal val="visible"/>
                                      </p:to>
                                    </p:set>
                                    <p:animEffect transition="in" filter="diamond(in)">
                                      <p:cBhvr>
                                        <p:cTn id="21" dur="2000"/>
                                        <p:tgtEl>
                                          <p:spTgt spid="119937"/>
                                        </p:tgtEl>
                                      </p:cBhvr>
                                    </p:animEffect>
                                  </p:childTnLst>
                                </p:cTn>
                              </p:par>
                              <p:par>
                                <p:cTn id="22" presetID="8" presetClass="entr" presetSubtype="16"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amond(in)">
                                      <p:cBhvr>
                                        <p:cTn id="24" dur="2000"/>
                                        <p:tgtEl>
                                          <p:spTgt spid="2"/>
                                        </p:tgtEl>
                                      </p:cBhvr>
                                    </p:animEffect>
                                  </p:childTnLst>
                                </p:cTn>
                              </p:par>
                              <p:par>
                                <p:cTn id="25" presetID="8" presetClass="entr" presetSubtype="16"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amond(in)">
                                      <p:cBhvr>
                                        <p:cTn id="27" dur="2000"/>
                                        <p:tgtEl>
                                          <p:spTgt spid="3"/>
                                        </p:tgtEl>
                                      </p:cBhvr>
                                    </p:animEffect>
                                  </p:childTnLst>
                                </p:cTn>
                              </p:par>
                              <p:par>
                                <p:cTn id="28" presetID="8" presetClass="entr" presetSubtype="16"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amond(in)">
                                      <p:cBhvr>
                                        <p:cTn id="30" dur="2000"/>
                                        <p:tgtEl>
                                          <p:spTgt spid="4"/>
                                        </p:tgtEl>
                                      </p:cBhvr>
                                    </p:animEffect>
                                  </p:childTnLst>
                                </p:cTn>
                              </p:par>
                              <p:par>
                                <p:cTn id="31" presetID="8" presetClass="entr" presetSubtype="16"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amond(in)">
                                      <p:cBhvr>
                                        <p:cTn id="33" dur="2000"/>
                                        <p:tgtEl>
                                          <p:spTgt spid="5"/>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19938"/>
                                        </p:tgtEl>
                                        <p:attrNameLst>
                                          <p:attrName>style.visibility</p:attrName>
                                        </p:attrNameLst>
                                      </p:cBhvr>
                                      <p:to>
                                        <p:strVal val="visible"/>
                                      </p:to>
                                    </p:set>
                                    <p:animEffect transition="in" filter="diamond(in)">
                                      <p:cBhvr>
                                        <p:cTn id="36" dur="2000"/>
                                        <p:tgtEl>
                                          <p:spTgt spid="119938"/>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19939"/>
                                        </p:tgtEl>
                                        <p:attrNameLst>
                                          <p:attrName>style.visibility</p:attrName>
                                        </p:attrNameLst>
                                      </p:cBhvr>
                                      <p:to>
                                        <p:strVal val="visible"/>
                                      </p:to>
                                    </p:set>
                                    <p:animEffect transition="in" filter="diamond(in)">
                                      <p:cBhvr>
                                        <p:cTn id="39" dur="2000"/>
                                        <p:tgtEl>
                                          <p:spTgt spid="119939"/>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19940"/>
                                        </p:tgtEl>
                                        <p:attrNameLst>
                                          <p:attrName>style.visibility</p:attrName>
                                        </p:attrNameLst>
                                      </p:cBhvr>
                                      <p:to>
                                        <p:strVal val="visible"/>
                                      </p:to>
                                    </p:set>
                                    <p:animEffect transition="in" filter="diamond(in)">
                                      <p:cBhvr>
                                        <p:cTn id="42" dur="2000"/>
                                        <p:tgtEl>
                                          <p:spTgt spid="119940"/>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119942"/>
                                        </p:tgtEl>
                                        <p:attrNameLst>
                                          <p:attrName>style.visibility</p:attrName>
                                        </p:attrNameLst>
                                      </p:cBhvr>
                                      <p:to>
                                        <p:strVal val="visible"/>
                                      </p:to>
                                    </p:set>
                                    <p:animEffect transition="in" filter="diamond(in)">
                                      <p:cBhvr>
                                        <p:cTn id="45" dur="2000"/>
                                        <p:tgtEl>
                                          <p:spTgt spid="119942"/>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119943"/>
                                        </p:tgtEl>
                                        <p:attrNameLst>
                                          <p:attrName>style.visibility</p:attrName>
                                        </p:attrNameLst>
                                      </p:cBhvr>
                                      <p:to>
                                        <p:strVal val="visible"/>
                                      </p:to>
                                    </p:set>
                                    <p:animEffect transition="in" filter="diamond(in)">
                                      <p:cBhvr>
                                        <p:cTn id="48" dur="2000"/>
                                        <p:tgtEl>
                                          <p:spTgt spid="119943"/>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19944"/>
                                        </p:tgtEl>
                                        <p:attrNameLst>
                                          <p:attrName>style.visibility</p:attrName>
                                        </p:attrNameLst>
                                      </p:cBhvr>
                                      <p:to>
                                        <p:strVal val="visible"/>
                                      </p:to>
                                    </p:set>
                                    <p:animEffect transition="in" filter="diamond(in)">
                                      <p:cBhvr>
                                        <p:cTn id="51" dur="2000"/>
                                        <p:tgtEl>
                                          <p:spTgt spid="11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38" grpId="0"/>
      <p:bldP spid="119939" grpId="0"/>
      <p:bldP spid="119940" grpId="0"/>
      <p:bldP spid="119942" grpId="0"/>
      <p:bldP spid="119943" grpId="0"/>
      <p:bldP spid="1199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52400" y="0"/>
            <a:ext cx="8839200" cy="2740025"/>
          </a:xfrm>
          <a:prstGeom prst="rect">
            <a:avLst/>
          </a:prstGeom>
          <a:noFill/>
          <a:ln w="9525">
            <a:noFill/>
            <a:miter lim="800000"/>
            <a:headEnd/>
            <a:tailEnd/>
          </a:ln>
        </p:spPr>
        <p:txBody>
          <a:bodyPr>
            <a:spAutoFit/>
          </a:bodyPr>
          <a:lstStyle/>
          <a:p>
            <a:pPr>
              <a:spcBef>
                <a:spcPct val="25000"/>
              </a:spcBef>
            </a:pPr>
            <a:r>
              <a:rPr lang="en-US" sz="2400" b="1">
                <a:solidFill>
                  <a:schemeClr val="accent2"/>
                </a:solidFill>
              </a:rPr>
              <a:t>Classes for file stream operations</a:t>
            </a:r>
          </a:p>
          <a:p>
            <a:pPr algn="just">
              <a:spcBef>
                <a:spcPct val="25000"/>
              </a:spcBef>
            </a:pPr>
            <a:r>
              <a:rPr lang="en-US" sz="2400" b="1">
                <a:solidFill>
                  <a:srgbClr val="FF0000"/>
                </a:solidFill>
              </a:rPr>
              <a:t>The file I/O system of C++ contains a set of class that define the file handling methods. These classes designed to manage the disk files which are declared in </a:t>
            </a:r>
            <a:r>
              <a:rPr lang="en-US" sz="2400" b="1"/>
              <a:t>&lt;fstream.h&gt;</a:t>
            </a:r>
            <a:r>
              <a:rPr lang="en-US" sz="2400" b="1">
                <a:solidFill>
                  <a:srgbClr val="FF0000"/>
                </a:solidFill>
              </a:rPr>
              <a:t>. Therefore we must include this file in a program that works with files. The classes defined inside </a:t>
            </a:r>
            <a:r>
              <a:rPr lang="en-US" sz="2400" b="1"/>
              <a:t>&lt;fstream.h&gt;</a:t>
            </a:r>
            <a:r>
              <a:rPr lang="en-US" sz="2400" b="1">
                <a:solidFill>
                  <a:srgbClr val="FF0000"/>
                </a:solidFill>
              </a:rPr>
              <a:t> derive from classes under </a:t>
            </a:r>
            <a:r>
              <a:rPr lang="en-US" sz="2400" b="1"/>
              <a:t>&lt;iostream.h&gt;</a:t>
            </a:r>
            <a:r>
              <a:rPr lang="en-US" sz="24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box(in)">
                                      <p:cBhvr>
                                        <p:cTn id="7" dur="500"/>
                                        <p:tgtEl>
                                          <p:spTgt spid="1228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2">
                                            <p:txEl>
                                              <p:pRg st="1" end="1"/>
                                            </p:txEl>
                                          </p:spTgt>
                                        </p:tgtEl>
                                        <p:attrNameLst>
                                          <p:attrName>style.visibility</p:attrName>
                                        </p:attrNameLst>
                                      </p:cBhvr>
                                      <p:to>
                                        <p:strVal val="visible"/>
                                      </p:to>
                                    </p:set>
                                    <p:animEffect transition="in" filter="box(in)">
                                      <p:cBhvr>
                                        <p:cTn id="12" dur="500"/>
                                        <p:tgtEl>
                                          <p:spTgt spid="1228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0" y="0"/>
            <a:ext cx="9144000" cy="6737350"/>
          </a:xfrm>
          <a:prstGeom prst="rect">
            <a:avLst/>
          </a:prstGeom>
          <a:noFill/>
          <a:ln w="9525" algn="ctr">
            <a:noFill/>
            <a:miter lim="800000"/>
            <a:headEnd/>
            <a:tailEnd/>
          </a:ln>
        </p:spPr>
        <p:txBody>
          <a:bodyPr>
            <a:spAutoFit/>
          </a:bodyPr>
          <a:lstStyle/>
          <a:p>
            <a:pPr algn="just"/>
            <a:r>
              <a:rPr lang="en-US" sz="2400" b="1">
                <a:solidFill>
                  <a:srgbClr val="FF0000"/>
                </a:solidFill>
              </a:rPr>
              <a:t>The important stream classes required for file operations are:</a:t>
            </a:r>
          </a:p>
          <a:p>
            <a:pPr algn="just">
              <a:buFont typeface="Wingdings" pitchFamily="2" charset="2"/>
              <a:buChar char="Ø"/>
            </a:pPr>
            <a:r>
              <a:rPr lang="en-US" sz="2400" b="1"/>
              <a:t> ifstream</a:t>
            </a:r>
          </a:p>
          <a:p>
            <a:pPr algn="just">
              <a:buFont typeface="Wingdings" pitchFamily="2" charset="2"/>
              <a:buChar char="Ø"/>
            </a:pPr>
            <a:r>
              <a:rPr lang="en-US" sz="2400" b="1"/>
              <a:t> ofstream</a:t>
            </a:r>
          </a:p>
          <a:p>
            <a:pPr algn="just">
              <a:buFont typeface="Wingdings" pitchFamily="2" charset="2"/>
              <a:buChar char="Ø"/>
            </a:pPr>
            <a:r>
              <a:rPr lang="en-US" sz="2400" b="1"/>
              <a:t> fstream</a:t>
            </a:r>
          </a:p>
          <a:p>
            <a:pPr algn="just">
              <a:buFont typeface="Wingdings" pitchFamily="2" charset="2"/>
              <a:buNone/>
            </a:pPr>
            <a:endParaRPr lang="en-US" sz="2400" b="1"/>
          </a:p>
          <a:p>
            <a:pPr algn="just">
              <a:buFont typeface="Wingdings" pitchFamily="2" charset="2"/>
              <a:buNone/>
            </a:pPr>
            <a:r>
              <a:rPr lang="en-US" sz="2400" b="1"/>
              <a:t>ifstream : </a:t>
            </a:r>
          </a:p>
          <a:p>
            <a:pPr algn="just">
              <a:spcBef>
                <a:spcPct val="30000"/>
              </a:spcBef>
              <a:buFont typeface="Wingdings" pitchFamily="2" charset="2"/>
              <a:buNone/>
            </a:pPr>
            <a:r>
              <a:rPr lang="en-US" sz="2400" b="1">
                <a:solidFill>
                  <a:srgbClr val="FF0000"/>
                </a:solidFill>
              </a:rPr>
              <a:t>This stream is an input stream and the file open in this stream can only be available for reading. We must create an </a:t>
            </a:r>
            <a:r>
              <a:rPr lang="en-US" sz="2400" b="1"/>
              <a:t>ifstream</a:t>
            </a:r>
            <a:r>
              <a:rPr lang="en-US" sz="2400" b="1">
                <a:solidFill>
                  <a:srgbClr val="FF0000"/>
                </a:solidFill>
              </a:rPr>
              <a:t> object, which will be used to open file and read from it. While creating an object we have to put name of the file which is to be opened in brackets.</a:t>
            </a:r>
          </a:p>
          <a:p>
            <a:pPr algn="just">
              <a:spcBef>
                <a:spcPct val="30000"/>
              </a:spcBef>
              <a:buFont typeface="Wingdings" pitchFamily="2" charset="2"/>
              <a:buNone/>
            </a:pPr>
            <a:r>
              <a:rPr lang="en-US" sz="2400" b="1">
                <a:solidFill>
                  <a:srgbClr val="FF0000"/>
                </a:solidFill>
              </a:rPr>
              <a:t>For example : if it is required to open a file </a:t>
            </a:r>
            <a:r>
              <a:rPr lang="en-US" sz="2400" b="1">
                <a:solidFill>
                  <a:schemeClr val="accent2"/>
                </a:solidFill>
              </a:rPr>
              <a:t>“student.dat”</a:t>
            </a:r>
            <a:r>
              <a:rPr lang="en-US" sz="2400" b="1">
                <a:solidFill>
                  <a:srgbClr val="FF0000"/>
                </a:solidFill>
              </a:rPr>
              <a:t> for reading, then we have to write :</a:t>
            </a:r>
          </a:p>
          <a:p>
            <a:pPr algn="just">
              <a:spcBef>
                <a:spcPct val="30000"/>
              </a:spcBef>
              <a:buFont typeface="Wingdings" pitchFamily="2" charset="2"/>
              <a:buNone/>
            </a:pPr>
            <a:r>
              <a:rPr lang="en-US" sz="2400" b="1"/>
              <a:t>ifstream sfile (“student.dat”);</a:t>
            </a:r>
          </a:p>
          <a:p>
            <a:pPr algn="just">
              <a:spcBef>
                <a:spcPct val="30000"/>
              </a:spcBef>
              <a:buFont typeface="Wingdings" pitchFamily="2" charset="2"/>
              <a:buNone/>
            </a:pPr>
            <a:r>
              <a:rPr lang="en-US" sz="2400" b="1">
                <a:solidFill>
                  <a:srgbClr val="FF0000"/>
                </a:solidFill>
              </a:rPr>
              <a:t>In the above example the </a:t>
            </a:r>
            <a:r>
              <a:rPr lang="en-US" sz="2400" b="1"/>
              <a:t>ifstream</a:t>
            </a:r>
            <a:r>
              <a:rPr lang="en-US" sz="2400" b="1">
                <a:solidFill>
                  <a:srgbClr val="FF0000"/>
                </a:solidFill>
              </a:rPr>
              <a:t> is a class and </a:t>
            </a:r>
            <a:r>
              <a:rPr lang="en-US" sz="2400" b="1"/>
              <a:t>sfile</a:t>
            </a:r>
            <a:r>
              <a:rPr lang="en-US" sz="2400" b="1">
                <a:solidFill>
                  <a:srgbClr val="FF0000"/>
                </a:solidFill>
              </a:rPr>
              <a:t> is the object which is passing a parameter as a file name to the class.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52400" y="566738"/>
            <a:ext cx="8839200" cy="5605462"/>
          </a:xfrm>
          <a:prstGeom prst="rect">
            <a:avLst/>
          </a:prstGeom>
          <a:noFill/>
          <a:ln w="9525" algn="ctr">
            <a:noFill/>
            <a:miter lim="800000"/>
            <a:headEnd/>
            <a:tailEnd/>
          </a:ln>
        </p:spPr>
        <p:txBody>
          <a:bodyPr>
            <a:spAutoFit/>
          </a:bodyPr>
          <a:lstStyle/>
          <a:p>
            <a:pPr algn="just">
              <a:buFont typeface="Wingdings" pitchFamily="2" charset="2"/>
              <a:buNone/>
            </a:pPr>
            <a:r>
              <a:rPr lang="en-US" sz="2400" b="1"/>
              <a:t>ofstream : </a:t>
            </a:r>
          </a:p>
          <a:p>
            <a:pPr algn="just">
              <a:spcBef>
                <a:spcPct val="30000"/>
              </a:spcBef>
              <a:buFont typeface="Wingdings" pitchFamily="2" charset="2"/>
              <a:buNone/>
            </a:pPr>
            <a:r>
              <a:rPr lang="en-US" sz="2400" b="1">
                <a:solidFill>
                  <a:srgbClr val="FF0000"/>
                </a:solidFill>
              </a:rPr>
              <a:t>This stream is an output stream and the file open in this stream can only be available for writing. We must create an </a:t>
            </a:r>
            <a:r>
              <a:rPr lang="en-US" sz="2400" b="1"/>
              <a:t>ofstream</a:t>
            </a:r>
            <a:r>
              <a:rPr lang="en-US" sz="2400" b="1">
                <a:solidFill>
                  <a:srgbClr val="FF0000"/>
                </a:solidFill>
              </a:rPr>
              <a:t> object, which will open a file and write data into it. While creating an object we have to put name of the file which is to be opened in brackets.</a:t>
            </a:r>
          </a:p>
          <a:p>
            <a:pPr algn="just">
              <a:spcBef>
                <a:spcPct val="30000"/>
              </a:spcBef>
              <a:buFont typeface="Wingdings" pitchFamily="2" charset="2"/>
              <a:buNone/>
            </a:pPr>
            <a:endParaRPr lang="en-US" sz="2400" b="1">
              <a:solidFill>
                <a:srgbClr val="FF0000"/>
              </a:solidFill>
            </a:endParaRPr>
          </a:p>
          <a:p>
            <a:pPr algn="just">
              <a:spcBef>
                <a:spcPct val="30000"/>
              </a:spcBef>
              <a:buFont typeface="Wingdings" pitchFamily="2" charset="2"/>
              <a:buNone/>
            </a:pPr>
            <a:r>
              <a:rPr lang="en-US" sz="2400" b="1">
                <a:solidFill>
                  <a:srgbClr val="FF0000"/>
                </a:solidFill>
              </a:rPr>
              <a:t>For example : if it is required to open a file </a:t>
            </a:r>
            <a:r>
              <a:rPr lang="en-US" sz="2400" b="1">
                <a:solidFill>
                  <a:schemeClr val="accent2"/>
                </a:solidFill>
              </a:rPr>
              <a:t>“student.dat”</a:t>
            </a:r>
            <a:r>
              <a:rPr lang="en-US" sz="2400" b="1">
                <a:solidFill>
                  <a:srgbClr val="FF0000"/>
                </a:solidFill>
              </a:rPr>
              <a:t> for reading, then we have to write :</a:t>
            </a:r>
          </a:p>
          <a:p>
            <a:pPr algn="just">
              <a:spcBef>
                <a:spcPct val="30000"/>
              </a:spcBef>
              <a:buFont typeface="Wingdings" pitchFamily="2" charset="2"/>
              <a:buNone/>
            </a:pPr>
            <a:endParaRPr lang="en-US" sz="2400" b="1">
              <a:solidFill>
                <a:srgbClr val="FF0000"/>
              </a:solidFill>
            </a:endParaRPr>
          </a:p>
          <a:p>
            <a:pPr algn="just">
              <a:spcBef>
                <a:spcPct val="30000"/>
              </a:spcBef>
              <a:buFont typeface="Wingdings" pitchFamily="2" charset="2"/>
              <a:buNone/>
            </a:pPr>
            <a:r>
              <a:rPr lang="en-US" sz="2400" b="1"/>
              <a:t>ofstream sfile (“student.dat”);</a:t>
            </a:r>
          </a:p>
          <a:p>
            <a:pPr algn="just">
              <a:spcBef>
                <a:spcPct val="30000"/>
              </a:spcBef>
              <a:buFont typeface="Wingdings" pitchFamily="2" charset="2"/>
              <a:buNone/>
            </a:pPr>
            <a:endParaRPr lang="en-US" sz="2400" b="1"/>
          </a:p>
          <a:p>
            <a:pPr algn="just">
              <a:spcBef>
                <a:spcPct val="30000"/>
              </a:spcBef>
              <a:buFont typeface="Wingdings" pitchFamily="2" charset="2"/>
              <a:buNone/>
            </a:pPr>
            <a:r>
              <a:rPr lang="en-US" sz="2400" b="1" i="1">
                <a:solidFill>
                  <a:schemeClr val="accent2"/>
                </a:solidFill>
              </a:rPr>
              <a:t>(By default a new one is created if file does not exist.)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52400" y="889000"/>
            <a:ext cx="8839200" cy="5130800"/>
          </a:xfrm>
          <a:prstGeom prst="rect">
            <a:avLst/>
          </a:prstGeom>
          <a:noFill/>
          <a:ln w="9525" algn="ctr">
            <a:noFill/>
            <a:miter lim="800000"/>
            <a:headEnd/>
            <a:tailEnd/>
          </a:ln>
        </p:spPr>
        <p:txBody>
          <a:bodyPr>
            <a:spAutoFit/>
          </a:bodyPr>
          <a:lstStyle/>
          <a:p>
            <a:pPr algn="just">
              <a:buFont typeface="Wingdings" pitchFamily="2" charset="2"/>
              <a:buNone/>
            </a:pPr>
            <a:r>
              <a:rPr lang="en-US" sz="2400" b="1"/>
              <a:t>fstream : </a:t>
            </a:r>
          </a:p>
          <a:p>
            <a:pPr algn="just">
              <a:buFont typeface="Wingdings" pitchFamily="2" charset="2"/>
              <a:buNone/>
            </a:pPr>
            <a:endParaRPr lang="en-US" sz="2400" b="1"/>
          </a:p>
          <a:p>
            <a:pPr algn="just">
              <a:spcBef>
                <a:spcPct val="30000"/>
              </a:spcBef>
              <a:buFont typeface="Wingdings" pitchFamily="2" charset="2"/>
              <a:buNone/>
            </a:pPr>
            <a:r>
              <a:rPr lang="en-US" sz="2400" b="1">
                <a:solidFill>
                  <a:srgbClr val="FF0000"/>
                </a:solidFill>
              </a:rPr>
              <a:t>This stream is an input stream as well as output stream. That is supports both input and output simultaneously. So when we are using fstream we have to specify in which mode we went to access the file.</a:t>
            </a:r>
          </a:p>
          <a:p>
            <a:pPr algn="just">
              <a:spcBef>
                <a:spcPct val="30000"/>
              </a:spcBef>
              <a:buFont typeface="Wingdings" pitchFamily="2" charset="2"/>
              <a:buNone/>
            </a:pPr>
            <a:endParaRPr lang="en-US" sz="2400" b="1">
              <a:solidFill>
                <a:srgbClr val="FF0000"/>
              </a:solidFill>
            </a:endParaRPr>
          </a:p>
          <a:p>
            <a:pPr algn="just">
              <a:spcBef>
                <a:spcPct val="30000"/>
              </a:spcBef>
              <a:buFont typeface="Wingdings" pitchFamily="2" charset="2"/>
              <a:buNone/>
            </a:pPr>
            <a:r>
              <a:rPr lang="en-US" sz="2400" b="1">
                <a:solidFill>
                  <a:srgbClr val="FF0000"/>
                </a:solidFill>
              </a:rPr>
              <a:t>The statement</a:t>
            </a:r>
          </a:p>
          <a:p>
            <a:pPr algn="just">
              <a:spcBef>
                <a:spcPct val="30000"/>
              </a:spcBef>
              <a:buFont typeface="Wingdings" pitchFamily="2" charset="2"/>
              <a:buNone/>
            </a:pPr>
            <a:r>
              <a:rPr lang="en-US" sz="2400" b="1"/>
              <a:t>fstream sfile (“student.dat”);</a:t>
            </a:r>
          </a:p>
          <a:p>
            <a:pPr algn="just">
              <a:spcBef>
                <a:spcPct val="30000"/>
              </a:spcBef>
              <a:buFont typeface="Wingdings" pitchFamily="2" charset="2"/>
              <a:buNone/>
            </a:pPr>
            <a:endParaRPr lang="en-US" sz="2400" b="1"/>
          </a:p>
          <a:p>
            <a:pPr algn="just">
              <a:spcBef>
                <a:spcPct val="30000"/>
              </a:spcBef>
              <a:buFont typeface="Wingdings" pitchFamily="2" charset="2"/>
              <a:buNone/>
            </a:pPr>
            <a:r>
              <a:rPr lang="en-US" sz="2400" b="1">
                <a:solidFill>
                  <a:srgbClr val="FF0000"/>
                </a:solidFill>
              </a:rPr>
              <a:t>Opens a file named </a:t>
            </a:r>
            <a:r>
              <a:rPr lang="en-US" sz="2400" b="1"/>
              <a:t>student.dat</a:t>
            </a:r>
            <a:r>
              <a:rPr lang="en-US" sz="2400" b="1">
                <a:solidFill>
                  <a:srgbClr val="FF0000"/>
                </a:solidFill>
              </a:rPr>
              <a:t> in text mode for input and output with read and write permission.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52400" y="566738"/>
            <a:ext cx="8839200" cy="5499100"/>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chemeClr val="accent2"/>
                </a:solidFill>
              </a:rPr>
              <a:t>Opening and closing a file.</a:t>
            </a:r>
          </a:p>
          <a:p>
            <a:pPr algn="just">
              <a:spcBef>
                <a:spcPct val="45000"/>
              </a:spcBef>
              <a:buFont typeface="Wingdings" pitchFamily="2" charset="2"/>
              <a:buNone/>
            </a:pPr>
            <a:r>
              <a:rPr lang="en-US" sz="2400" b="1">
                <a:solidFill>
                  <a:srgbClr val="FF0000"/>
                </a:solidFill>
              </a:rPr>
              <a:t>As stated earlier, for opening a file we must first create a file stream and then link it to the file  name. A file stream can be defined using the classes </a:t>
            </a:r>
            <a:r>
              <a:rPr lang="en-US" sz="2400" b="1"/>
              <a:t>ifstream, ofstream,</a:t>
            </a:r>
            <a:r>
              <a:rPr lang="en-US" sz="2400" b="1">
                <a:solidFill>
                  <a:srgbClr val="FF0000"/>
                </a:solidFill>
              </a:rPr>
              <a:t> and </a:t>
            </a:r>
            <a:r>
              <a:rPr lang="en-US" sz="2400" b="1"/>
              <a:t>fstream</a:t>
            </a:r>
            <a:r>
              <a:rPr lang="en-US" sz="2400" b="1">
                <a:solidFill>
                  <a:srgbClr val="FF0000"/>
                </a:solidFill>
              </a:rPr>
              <a:t> that are contained in the header file </a:t>
            </a:r>
            <a:r>
              <a:rPr lang="en-US" sz="2400" b="1"/>
              <a:t>fstream</a:t>
            </a:r>
            <a:r>
              <a:rPr lang="en-US" sz="2400" b="1">
                <a:solidFill>
                  <a:srgbClr val="FF0000"/>
                </a:solidFill>
              </a:rPr>
              <a:t>. The class to be used depends upon the purpose that is, whether we want to read data from the file or write data to it. A file can be opened in two ways :</a:t>
            </a:r>
          </a:p>
          <a:p>
            <a:pPr algn="just">
              <a:spcBef>
                <a:spcPct val="45000"/>
              </a:spcBef>
              <a:buFont typeface="Wingdings" pitchFamily="2" charset="2"/>
              <a:buNone/>
            </a:pPr>
            <a:r>
              <a:rPr lang="en-US" sz="2400" b="1">
                <a:solidFill>
                  <a:srgbClr val="FF0000"/>
                </a:solidFill>
              </a:rPr>
              <a:t>1. Using the constructor function of the class.</a:t>
            </a:r>
          </a:p>
          <a:p>
            <a:pPr algn="just">
              <a:spcBef>
                <a:spcPct val="45000"/>
              </a:spcBef>
              <a:buFont typeface="Wingdings" pitchFamily="2" charset="2"/>
              <a:buNone/>
            </a:pPr>
            <a:r>
              <a:rPr lang="en-US" sz="2400" b="1">
                <a:solidFill>
                  <a:srgbClr val="FF0000"/>
                </a:solidFill>
              </a:rPr>
              <a:t>2. Using the member function open() of the class.</a:t>
            </a:r>
          </a:p>
          <a:p>
            <a:pPr algn="just">
              <a:spcBef>
                <a:spcPct val="45000"/>
              </a:spcBef>
              <a:buFont typeface="Wingdings" pitchFamily="2" charset="2"/>
              <a:buNone/>
            </a:pPr>
            <a:r>
              <a:rPr lang="en-US" sz="2400" b="1">
                <a:solidFill>
                  <a:srgbClr val="FF0000"/>
                </a:solidFill>
              </a:rPr>
              <a:t>The first method is usful when we use only one file in the stream. The second method is used when we went to manage multiple files using one stream.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52400" y="1317625"/>
            <a:ext cx="8839200" cy="5387975"/>
          </a:xfrm>
          <a:prstGeom prst="rect">
            <a:avLst/>
          </a:prstGeom>
          <a:noFill/>
          <a:ln w="9525">
            <a:noFill/>
            <a:miter lim="800000"/>
            <a:headEnd/>
            <a:tailEnd/>
          </a:ln>
        </p:spPr>
        <p:txBody>
          <a:bodyPr>
            <a:spAutoFit/>
          </a:bodyPr>
          <a:lstStyle/>
          <a:p>
            <a:pPr marL="457200" indent="-457200" algn="just">
              <a:spcBef>
                <a:spcPct val="50000"/>
              </a:spcBef>
              <a:buFont typeface="Wingdings" pitchFamily="2" charset="2"/>
              <a:buChar char="Ø"/>
            </a:pPr>
            <a:r>
              <a:rPr lang="en-US" sz="2400" b="1">
                <a:solidFill>
                  <a:srgbClr val="990033"/>
                </a:solidFill>
              </a:rPr>
              <a:t>When an operand is used, it is immediately placed onto the output.</a:t>
            </a:r>
          </a:p>
          <a:p>
            <a:pPr marL="457200" indent="-457200" algn="just">
              <a:spcBef>
                <a:spcPct val="50000"/>
              </a:spcBef>
              <a:buFont typeface="Wingdings" pitchFamily="2" charset="2"/>
              <a:buChar char="Ø"/>
            </a:pPr>
            <a:r>
              <a:rPr lang="en-US" sz="2400" b="1">
                <a:solidFill>
                  <a:srgbClr val="990033"/>
                </a:solidFill>
              </a:rPr>
              <a:t>When an operator is used, place it onto the stack.</a:t>
            </a:r>
          </a:p>
          <a:p>
            <a:pPr marL="457200" indent="-457200" algn="just">
              <a:spcBef>
                <a:spcPct val="50000"/>
              </a:spcBef>
              <a:buFont typeface="Wingdings" pitchFamily="2" charset="2"/>
              <a:buChar char="Ø"/>
            </a:pPr>
            <a:r>
              <a:rPr lang="en-US" sz="2400" b="1">
                <a:solidFill>
                  <a:srgbClr val="990033"/>
                </a:solidFill>
              </a:rPr>
              <a:t>If we see right parenthesis, then we pop the stack, writing symbols until we encounter an corresponding left parenthesis.</a:t>
            </a:r>
          </a:p>
          <a:p>
            <a:pPr marL="457200" indent="-457200" algn="just">
              <a:spcBef>
                <a:spcPct val="50000"/>
              </a:spcBef>
              <a:buFont typeface="Wingdings" pitchFamily="2" charset="2"/>
              <a:buChar char="Ø"/>
            </a:pPr>
            <a:r>
              <a:rPr lang="en-US" sz="2400" b="1">
                <a:solidFill>
                  <a:srgbClr val="990033"/>
                </a:solidFill>
              </a:rPr>
              <a:t>If we see another symbol (‘</a:t>
            </a:r>
            <a:r>
              <a:rPr lang="en-US" sz="2400" b="1"/>
              <a:t>+</a:t>
            </a:r>
            <a:r>
              <a:rPr lang="en-US" sz="2400" b="1">
                <a:solidFill>
                  <a:srgbClr val="990033"/>
                </a:solidFill>
              </a:rPr>
              <a:t>’, ‘</a:t>
            </a:r>
            <a:r>
              <a:rPr lang="en-US" sz="3200" b="1"/>
              <a:t>*</a:t>
            </a:r>
            <a:r>
              <a:rPr lang="en-US" sz="2400" b="1">
                <a:solidFill>
                  <a:srgbClr val="990033"/>
                </a:solidFill>
              </a:rPr>
              <a:t>’, ‘</a:t>
            </a:r>
            <a:r>
              <a:rPr lang="en-US" sz="2400" b="1"/>
              <a:t>(</a:t>
            </a:r>
            <a:r>
              <a:rPr lang="en-US" sz="2400" b="1">
                <a:solidFill>
                  <a:srgbClr val="990033"/>
                </a:solidFill>
              </a:rPr>
              <a:t>’) then we pop entries from the stack until we find an entry of lower priority. When the popping is done, push the operator onto the stack.</a:t>
            </a:r>
          </a:p>
          <a:p>
            <a:pPr marL="457200" indent="-457200" algn="just">
              <a:spcBef>
                <a:spcPct val="50000"/>
              </a:spcBef>
              <a:buFont typeface="Wingdings" pitchFamily="2" charset="2"/>
              <a:buChar char="Ø"/>
            </a:pPr>
            <a:r>
              <a:rPr lang="en-US" sz="2400" b="1">
                <a:solidFill>
                  <a:srgbClr val="990033"/>
                </a:solidFill>
              </a:rPr>
              <a:t>Finally, we read the end of input, we pop the stack until it is empty writing symbols onto the output. </a:t>
            </a:r>
            <a:endParaRPr lang="en-US" sz="2800" b="1">
              <a:solidFill>
                <a:srgbClr val="990033"/>
              </a:solidFill>
            </a:endParaRPr>
          </a:p>
        </p:txBody>
      </p:sp>
      <p:sp>
        <p:nvSpPr>
          <p:cNvPr id="88067" name="Text Box 4"/>
          <p:cNvSpPr txBox="1">
            <a:spLocks noChangeArrowheads="1"/>
          </p:cNvSpPr>
          <p:nvPr/>
        </p:nvSpPr>
        <p:spPr bwMode="auto">
          <a:xfrm>
            <a:off x="228600" y="17463"/>
            <a:ext cx="8686800" cy="1187450"/>
          </a:xfrm>
          <a:prstGeom prst="rect">
            <a:avLst/>
          </a:prstGeom>
          <a:noFill/>
          <a:ln w="9525" algn="ctr">
            <a:noFill/>
            <a:miter lim="800000"/>
            <a:headEnd/>
            <a:tailEnd/>
          </a:ln>
        </p:spPr>
        <p:txBody>
          <a:bodyPr>
            <a:spAutoFit/>
          </a:bodyPr>
          <a:lstStyle/>
          <a:p>
            <a:pPr algn="just">
              <a:spcBef>
                <a:spcPct val="50000"/>
              </a:spcBef>
            </a:pPr>
            <a:r>
              <a:rPr lang="en-US" sz="2400" b="1">
                <a:solidFill>
                  <a:srgbClr val="FF0000"/>
                </a:solidFill>
              </a:rPr>
              <a:t>Suppose, we have to convert infix expression. The following steps are used to convert infix expression into the postfix form.</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Effect transition="in" filter="box(in)">
                                      <p:cBhvr>
                                        <p:cTn id="7" dur="500"/>
                                        <p:tgtEl>
                                          <p:spTgt spid="104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4450">
                                            <p:txEl>
                                              <p:pRg st="1" end="1"/>
                                            </p:txEl>
                                          </p:spTgt>
                                        </p:tgtEl>
                                        <p:attrNameLst>
                                          <p:attrName>style.visibility</p:attrName>
                                        </p:attrNameLst>
                                      </p:cBhvr>
                                      <p:to>
                                        <p:strVal val="visible"/>
                                      </p:to>
                                    </p:set>
                                    <p:animEffect transition="in" filter="box(in)">
                                      <p:cBhvr>
                                        <p:cTn id="12" dur="500"/>
                                        <p:tgtEl>
                                          <p:spTgt spid="1044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4450">
                                            <p:txEl>
                                              <p:pRg st="2" end="2"/>
                                            </p:txEl>
                                          </p:spTgt>
                                        </p:tgtEl>
                                        <p:attrNameLst>
                                          <p:attrName>style.visibility</p:attrName>
                                        </p:attrNameLst>
                                      </p:cBhvr>
                                      <p:to>
                                        <p:strVal val="visible"/>
                                      </p:to>
                                    </p:set>
                                    <p:animEffect transition="in" filter="box(in)">
                                      <p:cBhvr>
                                        <p:cTn id="17" dur="500"/>
                                        <p:tgtEl>
                                          <p:spTgt spid="1044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4450">
                                            <p:txEl>
                                              <p:pRg st="3" end="3"/>
                                            </p:txEl>
                                          </p:spTgt>
                                        </p:tgtEl>
                                        <p:attrNameLst>
                                          <p:attrName>style.visibility</p:attrName>
                                        </p:attrNameLst>
                                      </p:cBhvr>
                                      <p:to>
                                        <p:strVal val="visible"/>
                                      </p:to>
                                    </p:set>
                                    <p:animEffect transition="in" filter="box(in)">
                                      <p:cBhvr>
                                        <p:cTn id="22" dur="500"/>
                                        <p:tgtEl>
                                          <p:spTgt spid="1044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4450">
                                            <p:txEl>
                                              <p:pRg st="4" end="4"/>
                                            </p:txEl>
                                          </p:spTgt>
                                        </p:tgtEl>
                                        <p:attrNameLst>
                                          <p:attrName>style.visibility</p:attrName>
                                        </p:attrNameLst>
                                      </p:cBhvr>
                                      <p:to>
                                        <p:strVal val="visible"/>
                                      </p:to>
                                    </p:set>
                                    <p:animEffect transition="in" filter="box(in)">
                                      <p:cBhvr>
                                        <p:cTn id="27" dur="500"/>
                                        <p:tgtEl>
                                          <p:spTgt spid="1044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52400" y="566738"/>
            <a:ext cx="8839200" cy="5664200"/>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chemeClr val="accent2"/>
                </a:solidFill>
              </a:rPr>
              <a:t>Opening files using Constructor.</a:t>
            </a:r>
          </a:p>
          <a:p>
            <a:pPr algn="just">
              <a:spcBef>
                <a:spcPct val="45000"/>
              </a:spcBef>
              <a:buFont typeface="Wingdings" pitchFamily="2" charset="2"/>
              <a:buNone/>
            </a:pPr>
            <a:r>
              <a:rPr lang="en-US" sz="2400" b="1">
                <a:solidFill>
                  <a:srgbClr val="FF0000"/>
                </a:solidFill>
              </a:rPr>
              <a:t>We know that a constructor is used to initialize an object while it is being created. Here, a file name is used to initialize the file stream object. This involves a following steps :</a:t>
            </a:r>
          </a:p>
          <a:p>
            <a:pPr algn="just">
              <a:spcBef>
                <a:spcPct val="45000"/>
              </a:spcBef>
              <a:buFont typeface="Wingdings" pitchFamily="2" charset="2"/>
              <a:buNone/>
            </a:pPr>
            <a:r>
              <a:rPr lang="en-US" sz="2400" b="1">
                <a:solidFill>
                  <a:srgbClr val="FF0000"/>
                </a:solidFill>
              </a:rPr>
              <a:t>1. Create a file stream object to manage the stream using the appropriate class. That is to say, the class </a:t>
            </a:r>
            <a:r>
              <a:rPr lang="en-US" sz="2400" b="1"/>
              <a:t>ofstream </a:t>
            </a:r>
            <a:r>
              <a:rPr lang="en-US" sz="2400" b="1">
                <a:solidFill>
                  <a:srgbClr val="FF0000"/>
                </a:solidFill>
              </a:rPr>
              <a:t>is used to create a output stream and the class </a:t>
            </a:r>
            <a:r>
              <a:rPr lang="en-US" sz="2400" b="1"/>
              <a:t>ifstream</a:t>
            </a:r>
            <a:r>
              <a:rPr lang="en-US" sz="2400" b="1">
                <a:solidFill>
                  <a:srgbClr val="FF0000"/>
                </a:solidFill>
              </a:rPr>
              <a:t> to create the input stream.</a:t>
            </a:r>
          </a:p>
          <a:p>
            <a:pPr algn="just">
              <a:spcBef>
                <a:spcPct val="45000"/>
              </a:spcBef>
              <a:buFont typeface="Wingdings" pitchFamily="2" charset="2"/>
              <a:buNone/>
            </a:pPr>
            <a:r>
              <a:rPr lang="en-US" sz="2400" b="1">
                <a:solidFill>
                  <a:srgbClr val="FF0000"/>
                </a:solidFill>
              </a:rPr>
              <a:t>2. Initialize the filer object with the desired filename.</a:t>
            </a:r>
          </a:p>
          <a:p>
            <a:pPr algn="just">
              <a:spcBef>
                <a:spcPct val="45000"/>
              </a:spcBef>
              <a:buFont typeface="Wingdings" pitchFamily="2" charset="2"/>
              <a:buNone/>
            </a:pPr>
            <a:r>
              <a:rPr lang="en-US" sz="2400" b="1">
                <a:solidFill>
                  <a:srgbClr val="FF0000"/>
                </a:solidFill>
              </a:rPr>
              <a:t>For example, the following statement opens a file named </a:t>
            </a:r>
            <a:r>
              <a:rPr lang="en-US" sz="2400" b="1"/>
              <a:t>“results”</a:t>
            </a:r>
            <a:r>
              <a:rPr lang="en-US" sz="2400" b="1">
                <a:solidFill>
                  <a:srgbClr val="FF0000"/>
                </a:solidFill>
              </a:rPr>
              <a:t> for output:</a:t>
            </a:r>
          </a:p>
          <a:p>
            <a:pPr algn="just">
              <a:spcBef>
                <a:spcPct val="45000"/>
              </a:spcBef>
              <a:buFont typeface="Wingdings" pitchFamily="2" charset="2"/>
              <a:buNone/>
            </a:pPr>
            <a:r>
              <a:rPr lang="en-US" sz="2400" b="1"/>
              <a:t>Ofstream outfile (“results”);</a:t>
            </a:r>
            <a:r>
              <a:rPr lang="en-US" sz="2400" b="1">
                <a:solidFill>
                  <a:srgbClr val="FF0000"/>
                </a:solidFill>
              </a:rPr>
              <a:t> 	// output only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152400" y="566738"/>
            <a:ext cx="8839200" cy="5994400"/>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This creates </a:t>
            </a:r>
            <a:r>
              <a:rPr lang="en-US" sz="2400" b="1"/>
              <a:t>outfile</a:t>
            </a:r>
            <a:r>
              <a:rPr lang="en-US" sz="2400" b="1">
                <a:solidFill>
                  <a:srgbClr val="FF0000"/>
                </a:solidFill>
              </a:rPr>
              <a:t> as an </a:t>
            </a:r>
            <a:r>
              <a:rPr lang="en-US" sz="2400" b="1"/>
              <a:t>ofstream</a:t>
            </a:r>
            <a:r>
              <a:rPr lang="en-US" sz="2400" b="1">
                <a:solidFill>
                  <a:srgbClr val="FF0000"/>
                </a:solidFill>
              </a:rPr>
              <a:t> object. The manages the output stream. This object can be any valid </a:t>
            </a:r>
            <a:r>
              <a:rPr lang="en-US" sz="2400" b="1"/>
              <a:t>C++</a:t>
            </a:r>
            <a:r>
              <a:rPr lang="en-US" sz="2400" b="1">
                <a:solidFill>
                  <a:srgbClr val="FF0000"/>
                </a:solidFill>
              </a:rPr>
              <a:t> name such as </a:t>
            </a:r>
            <a:r>
              <a:rPr lang="en-US" sz="2400" b="1"/>
              <a:t>o_file, myfile or fout</a:t>
            </a:r>
            <a:r>
              <a:rPr lang="en-US" sz="2400" b="1">
                <a:solidFill>
                  <a:srgbClr val="FF0000"/>
                </a:solidFill>
              </a:rPr>
              <a:t>. This statement also opens the file results and attaches it to the output stream </a:t>
            </a:r>
            <a:r>
              <a:rPr lang="en-US" sz="2400" b="1"/>
              <a:t>outfile</a:t>
            </a:r>
            <a:r>
              <a:rPr lang="en-US" sz="2400" b="1">
                <a:solidFill>
                  <a:srgbClr val="FF0000"/>
                </a:solidFill>
              </a:rPr>
              <a:t>.</a:t>
            </a:r>
          </a:p>
          <a:p>
            <a:pPr algn="just">
              <a:spcBef>
                <a:spcPct val="45000"/>
              </a:spcBef>
              <a:buFont typeface="Wingdings" pitchFamily="2" charset="2"/>
              <a:buNone/>
            </a:pPr>
            <a:r>
              <a:rPr lang="en-US" sz="2400" b="1">
                <a:solidFill>
                  <a:srgbClr val="FF0000"/>
                </a:solidFill>
              </a:rPr>
              <a:t>Similarly, the following statement declares </a:t>
            </a:r>
            <a:r>
              <a:rPr lang="en-US" sz="2400" b="1"/>
              <a:t>infile</a:t>
            </a:r>
            <a:r>
              <a:rPr lang="en-US" sz="2400" b="1">
                <a:solidFill>
                  <a:srgbClr val="FF0000"/>
                </a:solidFill>
              </a:rPr>
              <a:t> as an </a:t>
            </a:r>
            <a:r>
              <a:rPr lang="en-US" sz="2400" b="1"/>
              <a:t>ifstream</a:t>
            </a:r>
            <a:r>
              <a:rPr lang="en-US" sz="2400" b="1">
                <a:solidFill>
                  <a:srgbClr val="FF0000"/>
                </a:solidFill>
              </a:rPr>
              <a:t> object and attaches it to the file data for reading (input).</a:t>
            </a:r>
          </a:p>
          <a:p>
            <a:pPr algn="just">
              <a:spcBef>
                <a:spcPct val="45000"/>
              </a:spcBef>
              <a:buFont typeface="Wingdings" pitchFamily="2" charset="2"/>
              <a:buNone/>
            </a:pPr>
            <a:r>
              <a:rPr lang="en-US" sz="2400" b="1"/>
              <a:t>ifstream infile(“data”);</a:t>
            </a:r>
            <a:r>
              <a:rPr lang="en-US" sz="2400" b="1">
                <a:solidFill>
                  <a:srgbClr val="FF0000"/>
                </a:solidFill>
              </a:rPr>
              <a:t>	//input only</a:t>
            </a:r>
          </a:p>
          <a:p>
            <a:pPr algn="just">
              <a:spcBef>
                <a:spcPct val="45000"/>
              </a:spcBef>
              <a:buFont typeface="Wingdings" pitchFamily="2" charset="2"/>
              <a:buNone/>
            </a:pPr>
            <a:r>
              <a:rPr lang="en-US" sz="2400" b="1">
                <a:solidFill>
                  <a:srgbClr val="FF0000"/>
                </a:solidFill>
              </a:rPr>
              <a:t>The program may contain statements like :</a:t>
            </a:r>
          </a:p>
          <a:p>
            <a:pPr algn="just">
              <a:spcBef>
                <a:spcPct val="45000"/>
              </a:spcBef>
              <a:buFont typeface="Wingdings" pitchFamily="2" charset="2"/>
              <a:buNone/>
            </a:pPr>
            <a:r>
              <a:rPr lang="en-US" sz="2400" b="1"/>
              <a:t>outfile&lt;&lt;“TOTAL”;</a:t>
            </a:r>
          </a:p>
          <a:p>
            <a:pPr algn="just">
              <a:spcBef>
                <a:spcPct val="45000"/>
              </a:spcBef>
              <a:buFont typeface="Wingdings" pitchFamily="2" charset="2"/>
              <a:buNone/>
            </a:pPr>
            <a:r>
              <a:rPr lang="en-US" sz="2400" b="1"/>
              <a:t>outfile&lt;&lt;sum;</a:t>
            </a:r>
          </a:p>
          <a:p>
            <a:pPr algn="just">
              <a:spcBef>
                <a:spcPct val="45000"/>
              </a:spcBef>
              <a:buFont typeface="Wingdings" pitchFamily="2" charset="2"/>
              <a:buNone/>
            </a:pPr>
            <a:r>
              <a:rPr lang="en-US" sz="2400" b="1"/>
              <a:t>infile&gt;&gt;number;</a:t>
            </a:r>
          </a:p>
          <a:p>
            <a:pPr algn="just">
              <a:spcBef>
                <a:spcPct val="45000"/>
              </a:spcBef>
              <a:buFont typeface="Wingdings" pitchFamily="2" charset="2"/>
              <a:buNone/>
            </a:pPr>
            <a:r>
              <a:rPr lang="en-US" sz="2400" b="1"/>
              <a:t>infile&gt;&gt;string;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52400" y="304800"/>
            <a:ext cx="8839200" cy="6099175"/>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We can also use the same file for both reading and writing data. The programs would contain the following statements :</a:t>
            </a:r>
          </a:p>
          <a:p>
            <a:pPr algn="just">
              <a:spcBef>
                <a:spcPct val="45000"/>
              </a:spcBef>
              <a:buFont typeface="Wingdings" pitchFamily="2" charset="2"/>
              <a:buNone/>
            </a:pPr>
            <a:endParaRPr lang="en-US" sz="2400" b="1">
              <a:solidFill>
                <a:srgbClr val="FF0000"/>
              </a:solidFill>
            </a:endParaRPr>
          </a:p>
          <a:p>
            <a:r>
              <a:rPr lang="en-US" sz="2400" b="1"/>
              <a:t>Program1</a:t>
            </a:r>
          </a:p>
          <a:p>
            <a:r>
              <a:rPr lang="en-US" sz="2400" b="1"/>
              <a:t>……</a:t>
            </a:r>
          </a:p>
          <a:p>
            <a:r>
              <a:rPr lang="en-US" sz="2400" b="1"/>
              <a:t>……</a:t>
            </a:r>
          </a:p>
          <a:p>
            <a:r>
              <a:rPr lang="en-US" sz="2400" b="1"/>
              <a:t>Ofstream outfile(“salary”);</a:t>
            </a:r>
          </a:p>
          <a:p>
            <a:r>
              <a:rPr lang="en-US" sz="2400" b="1"/>
              <a:t>……</a:t>
            </a:r>
          </a:p>
          <a:p>
            <a:r>
              <a:rPr lang="en-US" sz="2400" b="1"/>
              <a:t>……</a:t>
            </a:r>
          </a:p>
          <a:p>
            <a:r>
              <a:rPr lang="en-US" sz="2400" b="1"/>
              <a:t>Program</a:t>
            </a:r>
          </a:p>
          <a:p>
            <a:r>
              <a:rPr lang="en-US" sz="2400" b="1"/>
              <a:t>……</a:t>
            </a:r>
          </a:p>
          <a:p>
            <a:r>
              <a:rPr lang="en-US" sz="2400" b="1"/>
              <a:t>……</a:t>
            </a:r>
          </a:p>
          <a:p>
            <a:r>
              <a:rPr lang="en-US" sz="2400" b="1"/>
              <a:t>Ifstream infile(“Salary”</a:t>
            </a:r>
          </a:p>
          <a:p>
            <a:r>
              <a:rPr lang="en-US" sz="2400" b="1"/>
              <a:t>……</a:t>
            </a:r>
          </a:p>
          <a:p>
            <a:r>
              <a:rPr lang="en-US" sz="2400" b="1"/>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152400" y="304800"/>
            <a:ext cx="8839200" cy="6099175"/>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The connection with a file is closed automaticall when the stream object. Expires (when the prgram terminates). In the above statement, when the program 1 is terminated, the salary file is doscoected from the outfile stream. Similar action takes place when the program 2 is terminated.</a:t>
            </a:r>
          </a:p>
          <a:p>
            <a:pPr algn="just">
              <a:spcBef>
                <a:spcPct val="45000"/>
              </a:spcBef>
              <a:buFont typeface="Wingdings" pitchFamily="2" charset="2"/>
              <a:buNone/>
            </a:pPr>
            <a:r>
              <a:rPr lang="en-US" sz="2400" b="1">
                <a:solidFill>
                  <a:srgbClr val="FF0000"/>
                </a:solidFill>
              </a:rPr>
              <a:t>Instead of using two programs, one for writing data (output) and another for reading dta (input), we can use a single program to do both the operations on a file. For example :</a:t>
            </a:r>
          </a:p>
          <a:p>
            <a:r>
              <a:rPr lang="en-US" sz="2400" b="1"/>
              <a:t>……</a:t>
            </a:r>
          </a:p>
          <a:p>
            <a:r>
              <a:rPr lang="en-US" sz="2400" b="1"/>
              <a:t>……</a:t>
            </a:r>
          </a:p>
          <a:p>
            <a:r>
              <a:rPr lang="en-US" sz="2400" b="1"/>
              <a:t>outfile.close();</a:t>
            </a:r>
          </a:p>
          <a:p>
            <a:r>
              <a:rPr lang="en-US" sz="2400" b="1"/>
              <a:t>Ifstream infile(“salary”);</a:t>
            </a:r>
          </a:p>
          <a:p>
            <a:r>
              <a:rPr lang="en-US" sz="2400" b="1"/>
              <a:t>……</a:t>
            </a:r>
          </a:p>
          <a:p>
            <a:r>
              <a:rPr lang="en-US" sz="2400" b="1"/>
              <a:t>……</a:t>
            </a:r>
          </a:p>
          <a:p>
            <a:r>
              <a:rPr lang="en-US" sz="2400" b="1"/>
              <a:t>Infile.close();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52400" y="304800"/>
            <a:ext cx="8839200" cy="4073525"/>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Although we have used a single program, we created two file stream objects, </a:t>
            </a:r>
            <a:r>
              <a:rPr lang="en-US" sz="2400" b="1"/>
              <a:t>outfile</a:t>
            </a:r>
            <a:r>
              <a:rPr lang="en-US" sz="2400" b="1">
                <a:solidFill>
                  <a:srgbClr val="FF0000"/>
                </a:solidFill>
              </a:rPr>
              <a:t> (to put data to the file) and </a:t>
            </a:r>
            <a:r>
              <a:rPr lang="en-US" sz="2400" b="1"/>
              <a:t>infile </a:t>
            </a:r>
            <a:r>
              <a:rPr lang="en-US" sz="2400" b="1">
                <a:solidFill>
                  <a:srgbClr val="FF0000"/>
                </a:solidFill>
              </a:rPr>
              <a:t>(to get data from the file). Note that the use of a statement like</a:t>
            </a:r>
          </a:p>
          <a:p>
            <a:pPr algn="just">
              <a:spcBef>
                <a:spcPct val="45000"/>
              </a:spcBef>
              <a:buFont typeface="Wingdings" pitchFamily="2" charset="2"/>
              <a:buNone/>
            </a:pPr>
            <a:r>
              <a:rPr lang="en-US" sz="2400" b="1"/>
              <a:t>outfil.close();</a:t>
            </a:r>
          </a:p>
          <a:p>
            <a:pPr algn="just">
              <a:spcBef>
                <a:spcPct val="45000"/>
              </a:spcBef>
              <a:buFont typeface="Wingdings" pitchFamily="2" charset="2"/>
              <a:buNone/>
            </a:pPr>
            <a:r>
              <a:rPr lang="en-US" sz="2400" b="1">
                <a:solidFill>
                  <a:srgbClr val="FF0000"/>
                </a:solidFill>
              </a:rPr>
              <a:t>Disconnects the file salary from the output stream </a:t>
            </a:r>
            <a:r>
              <a:rPr lang="en-US" sz="2400" b="1"/>
              <a:t>outfile</a:t>
            </a:r>
            <a:r>
              <a:rPr lang="en-US" sz="2400" b="1">
                <a:solidFill>
                  <a:srgbClr val="FF0000"/>
                </a:solidFill>
              </a:rPr>
              <a:t>. Remember, the object </a:t>
            </a:r>
            <a:r>
              <a:rPr lang="en-US" sz="2400" b="1"/>
              <a:t>outfile</a:t>
            </a:r>
            <a:r>
              <a:rPr lang="en-US" sz="2400" b="1">
                <a:solidFill>
                  <a:srgbClr val="FF0000"/>
                </a:solidFill>
              </a:rPr>
              <a:t> still exists and the </a:t>
            </a:r>
            <a:r>
              <a:rPr lang="en-US" sz="2400" b="1"/>
              <a:t>salary</a:t>
            </a:r>
            <a:r>
              <a:rPr lang="en-US" sz="2400" b="1">
                <a:solidFill>
                  <a:srgbClr val="FF0000"/>
                </a:solidFill>
              </a:rPr>
              <a:t> file may again be connected to </a:t>
            </a:r>
            <a:r>
              <a:rPr lang="en-US" sz="2400" b="1"/>
              <a:t>outfile</a:t>
            </a:r>
            <a:r>
              <a:rPr lang="en-US" sz="2400" b="1">
                <a:solidFill>
                  <a:srgbClr val="FF0000"/>
                </a:solidFill>
              </a:rPr>
              <a:t> later or to any other stream. In this example, we are connecting the </a:t>
            </a:r>
            <a:r>
              <a:rPr lang="en-US" sz="2400" b="1"/>
              <a:t>salary</a:t>
            </a:r>
            <a:r>
              <a:rPr lang="en-US" sz="2400" b="1">
                <a:solidFill>
                  <a:srgbClr val="FF0000"/>
                </a:solidFill>
              </a:rPr>
              <a:t> file to </a:t>
            </a:r>
            <a:r>
              <a:rPr lang="en-US" sz="2400" b="1"/>
              <a:t>infile</a:t>
            </a:r>
            <a:r>
              <a:rPr lang="en-US" sz="2400" b="1">
                <a:solidFill>
                  <a:srgbClr val="FF0000"/>
                </a:solidFill>
              </a:rPr>
              <a:t> stream to read data.</a:t>
            </a:r>
            <a:endParaRPr lang="en-US" sz="2400" b="1"/>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52400" y="155575"/>
            <a:ext cx="8839200" cy="2282825"/>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Below program use a single file for both writing and reading the data. First, it takes data from the keyboard and writes it to the file. After the writing is completed, the file is closed. The program again opens the same file, reads the information already written to it and display the same on the screen.</a:t>
            </a:r>
            <a:endParaRPr lang="en-US" sz="2400" b="1"/>
          </a:p>
        </p:txBody>
      </p:sp>
      <p:sp>
        <p:nvSpPr>
          <p:cNvPr id="134147" name="Rectangle 3"/>
          <p:cNvSpPr>
            <a:spLocks noChangeArrowheads="1"/>
          </p:cNvSpPr>
          <p:nvPr/>
        </p:nvSpPr>
        <p:spPr bwMode="auto">
          <a:xfrm>
            <a:off x="152400" y="2498725"/>
            <a:ext cx="8686800" cy="4359275"/>
          </a:xfrm>
          <a:prstGeom prst="rect">
            <a:avLst/>
          </a:prstGeom>
          <a:noFill/>
          <a:ln w="9525" algn="ctr">
            <a:noFill/>
            <a:miter lim="800000"/>
            <a:headEnd/>
            <a:tailEnd/>
          </a:ln>
        </p:spPr>
        <p:txBody>
          <a:bodyPr>
            <a:spAutoFit/>
          </a:bodyPr>
          <a:lstStyle/>
          <a:p>
            <a:r>
              <a:rPr lang="en-US" b="1"/>
              <a:t>#include&lt;iostream.h&gt;</a:t>
            </a:r>
          </a:p>
          <a:p>
            <a:r>
              <a:rPr lang="en-US" b="1"/>
              <a:t>#include&lt;conio.h&gt;</a:t>
            </a:r>
          </a:p>
          <a:p>
            <a:r>
              <a:rPr lang="en-US" b="1"/>
              <a:t>#include&lt;fstream.h&gt;</a:t>
            </a:r>
          </a:p>
          <a:p>
            <a:r>
              <a:rPr lang="en-US" b="1"/>
              <a:t>void main()</a:t>
            </a:r>
          </a:p>
          <a:p>
            <a:r>
              <a:rPr lang="en-US" b="1"/>
              <a:t>{</a:t>
            </a:r>
          </a:p>
          <a:p>
            <a:r>
              <a:rPr lang="en-US" b="1"/>
              <a:t>clrscr();</a:t>
            </a:r>
          </a:p>
          <a:p>
            <a:r>
              <a:rPr lang="en-US" b="1"/>
              <a:t>ofstream outf("ITEM");			//connect item file to outf</a:t>
            </a:r>
          </a:p>
          <a:p>
            <a:r>
              <a:rPr lang="en-US" b="1"/>
              <a:t>cout&lt;&lt;"Enter item name:";</a:t>
            </a:r>
          </a:p>
          <a:p>
            <a:r>
              <a:rPr lang="en-US" b="1"/>
              <a:t>char name[30];</a:t>
            </a:r>
          </a:p>
          <a:p>
            <a:r>
              <a:rPr lang="en-US" b="1"/>
              <a:t>cin&gt;&gt;name;				//get name from keyboard and</a:t>
            </a:r>
          </a:p>
          <a:p>
            <a:r>
              <a:rPr lang="en-US" b="1"/>
              <a:t>Outf&lt;&lt;name&lt;&lt;“\n”;			// write to file ITEM</a:t>
            </a:r>
          </a:p>
          <a:p>
            <a:r>
              <a:rPr lang="en-US" b="1"/>
              <a:t>cout&lt;&lt;"Enter item cost:";</a:t>
            </a:r>
          </a:p>
          <a:p>
            <a:r>
              <a:rPr lang="en-US" b="1"/>
              <a:t>float cost;</a:t>
            </a:r>
          </a:p>
          <a:p>
            <a:r>
              <a:rPr lang="en-US" b="1"/>
              <a:t>cin&gt;&gt;cost;				//get cost from keyboard 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plus(in)">
                                      <p:cBhvr>
                                        <p:cTn id="7" dur="10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diamond(in)">
                                      <p:cBhvr>
                                        <p:cTn id="12" dur="10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0" y="0"/>
            <a:ext cx="8915400" cy="396875"/>
          </a:xfrm>
          <a:prstGeom prst="rect">
            <a:avLst/>
          </a:prstGeom>
          <a:noFill/>
          <a:ln w="9525" algn="ctr">
            <a:noFill/>
            <a:miter lim="800000"/>
            <a:headEnd/>
            <a:tailEnd/>
          </a:ln>
          <a:effectLst>
            <a:outerShdw dist="107763" dir="2700000" algn="ctr" rotWithShape="0">
              <a:srgbClr val="808080"/>
            </a:outerShdw>
          </a:effectLst>
        </p:spPr>
        <p:txBody>
          <a:bodyPr>
            <a:spAutoFit/>
          </a:bodyPr>
          <a:lstStyle/>
          <a:p>
            <a:pPr>
              <a:spcBef>
                <a:spcPct val="50000"/>
              </a:spcBef>
              <a:defRPr/>
            </a:pPr>
            <a:endParaRPr lang="en-US"/>
          </a:p>
        </p:txBody>
      </p:sp>
      <p:sp>
        <p:nvSpPr>
          <p:cNvPr id="143365" name="Rectangle 5"/>
          <p:cNvSpPr>
            <a:spLocks noChangeArrowheads="1"/>
          </p:cNvSpPr>
          <p:nvPr/>
        </p:nvSpPr>
        <p:spPr bwMode="auto">
          <a:xfrm>
            <a:off x="0" y="457200"/>
            <a:ext cx="9144000" cy="3444875"/>
          </a:xfrm>
          <a:prstGeom prst="rect">
            <a:avLst/>
          </a:prstGeom>
          <a:noFill/>
          <a:ln w="9525" algn="ctr">
            <a:noFill/>
            <a:miter lim="800000"/>
            <a:headEnd/>
            <a:tailEnd/>
          </a:ln>
        </p:spPr>
        <p:txBody>
          <a:bodyPr>
            <a:spAutoFit/>
          </a:bodyPr>
          <a:lstStyle/>
          <a:p>
            <a:r>
              <a:rPr lang="en-US" b="1"/>
              <a:t>outf&lt;&lt;cost&lt;&lt;"\n"; 			// Write to file ITEM</a:t>
            </a:r>
          </a:p>
          <a:p>
            <a:r>
              <a:rPr lang="en-US" b="1"/>
              <a:t>outf.close();				// Disconnect ITEM file from outf</a:t>
            </a:r>
          </a:p>
          <a:p>
            <a:r>
              <a:rPr lang="en-US" b="1"/>
              <a:t>ifstream inf("ITEM");			//connect ITEM  file to inf</a:t>
            </a:r>
          </a:p>
          <a:p>
            <a:r>
              <a:rPr lang="en-US" b="1"/>
              <a:t>Inf&gt;&gt;name;				// read name from file ITEM</a:t>
            </a:r>
          </a:p>
          <a:p>
            <a:r>
              <a:rPr lang="en-US" b="1"/>
              <a:t>inf&gt;&gt;cost;				// read cost from file ITEM</a:t>
            </a:r>
          </a:p>
          <a:p>
            <a:r>
              <a:rPr lang="en-US" b="1"/>
              <a:t>cout&lt;&lt;"\n";</a:t>
            </a:r>
          </a:p>
          <a:p>
            <a:r>
              <a:rPr lang="en-US" b="1"/>
              <a:t>cout&lt;&lt;"Item name:"&lt;&lt;name&lt;&lt;"\n";</a:t>
            </a:r>
          </a:p>
          <a:p>
            <a:r>
              <a:rPr lang="en-US" b="1"/>
              <a:t>cout&lt;&lt;"Item cost:"&lt;&lt;cost&lt;&lt;"\n";</a:t>
            </a:r>
          </a:p>
          <a:p>
            <a:r>
              <a:rPr lang="en-US" b="1"/>
              <a:t>inf.close();				//Disconnect ITEM file from inf.</a:t>
            </a:r>
          </a:p>
          <a:p>
            <a:r>
              <a:rPr lang="en-US" b="1"/>
              <a:t>getch();</a:t>
            </a:r>
          </a:p>
          <a:p>
            <a:r>
              <a:rPr lang="en-US"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amond(in)">
                                      <p:cBhvr>
                                        <p:cTn id="7" dur="10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152400" y="155575"/>
            <a:ext cx="8839200" cy="2282825"/>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Below program uss a single file for both writing and reading the data. First, it takes data from the keyboard and writes it to the file. After the writing is completed, the file is closed. The program again opens the same file, reads the information already written to it and display the same on the screen.</a:t>
            </a:r>
            <a:endParaRPr lang="en-US" sz="2400" b="1"/>
          </a:p>
        </p:txBody>
      </p:sp>
      <p:sp>
        <p:nvSpPr>
          <p:cNvPr id="136195" name="Rectangle 3"/>
          <p:cNvSpPr>
            <a:spLocks noChangeArrowheads="1"/>
          </p:cNvSpPr>
          <p:nvPr/>
        </p:nvSpPr>
        <p:spPr bwMode="auto">
          <a:xfrm>
            <a:off x="228600" y="2590800"/>
            <a:ext cx="4572000" cy="4054475"/>
          </a:xfrm>
          <a:prstGeom prst="rect">
            <a:avLst/>
          </a:prstGeom>
          <a:noFill/>
          <a:ln w="9525" algn="ctr">
            <a:noFill/>
            <a:miter lim="800000"/>
            <a:headEnd/>
            <a:tailEnd/>
          </a:ln>
        </p:spPr>
        <p:txBody>
          <a:bodyPr>
            <a:spAutoFit/>
          </a:bodyPr>
          <a:lstStyle/>
          <a:p>
            <a:r>
              <a:rPr lang="en-US" b="1"/>
              <a:t>#include&lt;iostream.h&gt;</a:t>
            </a:r>
          </a:p>
          <a:p>
            <a:r>
              <a:rPr lang="en-US" b="1"/>
              <a:t>#include&lt;conio.h&gt;</a:t>
            </a:r>
          </a:p>
          <a:p>
            <a:r>
              <a:rPr lang="en-US" b="1"/>
              <a:t>#include&lt;fstream.h&gt;</a:t>
            </a:r>
          </a:p>
          <a:p>
            <a:r>
              <a:rPr lang="en-US" b="1"/>
              <a:t>void main()</a:t>
            </a:r>
          </a:p>
          <a:p>
            <a:r>
              <a:rPr lang="en-US" b="1"/>
              <a:t>{</a:t>
            </a:r>
          </a:p>
          <a:p>
            <a:r>
              <a:rPr lang="en-US" b="1"/>
              <a:t>clrscr();</a:t>
            </a:r>
          </a:p>
          <a:p>
            <a:r>
              <a:rPr lang="en-US" b="1"/>
              <a:t>ofstream outf("ITEM");</a:t>
            </a:r>
          </a:p>
          <a:p>
            <a:r>
              <a:rPr lang="en-US" b="1"/>
              <a:t>cout&lt;&lt;"Enter item name:";</a:t>
            </a:r>
          </a:p>
          <a:p>
            <a:r>
              <a:rPr lang="en-US" b="1"/>
              <a:t>char name[30];</a:t>
            </a:r>
          </a:p>
          <a:p>
            <a:r>
              <a:rPr lang="en-US" b="1"/>
              <a:t>cin&gt;&gt;name;</a:t>
            </a:r>
          </a:p>
          <a:p>
            <a:r>
              <a:rPr lang="en-US" b="1"/>
              <a:t>cout&lt;&lt;"Enter item cost:";</a:t>
            </a:r>
          </a:p>
          <a:p>
            <a:r>
              <a:rPr lang="en-US" b="1"/>
              <a:t>float cost;</a:t>
            </a:r>
          </a:p>
          <a:p>
            <a:r>
              <a:rPr lang="en-US" b="1"/>
              <a:t>cin&gt;&gt;cost;</a:t>
            </a:r>
          </a:p>
        </p:txBody>
      </p:sp>
      <p:sp>
        <p:nvSpPr>
          <p:cNvPr id="136196" name="Rectangle 4"/>
          <p:cNvSpPr>
            <a:spLocks noChangeArrowheads="1"/>
          </p:cNvSpPr>
          <p:nvPr/>
        </p:nvSpPr>
        <p:spPr bwMode="auto">
          <a:xfrm>
            <a:off x="4343400" y="2590800"/>
            <a:ext cx="4572000" cy="3140075"/>
          </a:xfrm>
          <a:prstGeom prst="rect">
            <a:avLst/>
          </a:prstGeom>
          <a:noFill/>
          <a:ln w="9525" algn="ctr">
            <a:noFill/>
            <a:miter lim="800000"/>
            <a:headEnd/>
            <a:tailEnd/>
          </a:ln>
        </p:spPr>
        <p:txBody>
          <a:bodyPr>
            <a:spAutoFit/>
          </a:bodyPr>
          <a:lstStyle/>
          <a:p>
            <a:r>
              <a:rPr lang="en-US" b="1"/>
              <a:t>outf&lt;&lt;cost&lt;&lt;"\n";</a:t>
            </a:r>
          </a:p>
          <a:p>
            <a:r>
              <a:rPr lang="en-US" b="1"/>
              <a:t>outf.close();</a:t>
            </a:r>
          </a:p>
          <a:p>
            <a:r>
              <a:rPr lang="en-US" b="1"/>
              <a:t>ifstream inf("ITEM");</a:t>
            </a:r>
          </a:p>
          <a:p>
            <a:r>
              <a:rPr lang="en-US" b="1"/>
              <a:t>inf&gt;&gt;cost;</a:t>
            </a:r>
          </a:p>
          <a:p>
            <a:r>
              <a:rPr lang="en-US" b="1"/>
              <a:t>cout&lt;&lt;"\n";</a:t>
            </a:r>
          </a:p>
          <a:p>
            <a:r>
              <a:rPr lang="en-US" b="1"/>
              <a:t>cout&lt;&lt;"Item name:"&lt;&lt;name&lt;&lt;"\n";</a:t>
            </a:r>
          </a:p>
          <a:p>
            <a:r>
              <a:rPr lang="en-US" b="1"/>
              <a:t>cout&lt;&lt;"Item cost:"&lt;&lt;cost&lt;&lt;"\n";</a:t>
            </a:r>
          </a:p>
          <a:p>
            <a:r>
              <a:rPr lang="en-US" b="1"/>
              <a:t>inf.close();</a:t>
            </a:r>
          </a:p>
          <a:p>
            <a:r>
              <a:rPr lang="en-US" b="1"/>
              <a:t>getch();</a:t>
            </a:r>
          </a:p>
          <a:p>
            <a:r>
              <a:rPr lang="en-US" b="1"/>
              <a:t>}</a:t>
            </a:r>
          </a:p>
        </p:txBody>
      </p:sp>
      <p:sp>
        <p:nvSpPr>
          <p:cNvPr id="136197" name="Rectangle 5"/>
          <p:cNvSpPr>
            <a:spLocks noChangeArrowheads="1"/>
          </p:cNvSpPr>
          <p:nvPr/>
        </p:nvSpPr>
        <p:spPr bwMode="auto">
          <a:xfrm>
            <a:off x="228600" y="2590800"/>
            <a:ext cx="4572000" cy="4054475"/>
          </a:xfrm>
          <a:prstGeom prst="rect">
            <a:avLst/>
          </a:prstGeom>
          <a:noFill/>
          <a:ln w="9525" algn="ctr">
            <a:noFill/>
            <a:miter lim="800000"/>
            <a:headEnd/>
            <a:tailEnd/>
          </a:ln>
        </p:spPr>
        <p:txBody>
          <a:bodyPr>
            <a:spAutoFit/>
          </a:bodyPr>
          <a:lstStyle/>
          <a:p>
            <a:r>
              <a:rPr lang="en-US" b="1"/>
              <a:t>#include&lt;iostream.h&gt;</a:t>
            </a:r>
          </a:p>
          <a:p>
            <a:r>
              <a:rPr lang="en-US" b="1"/>
              <a:t>#include&lt;conio.h&gt;</a:t>
            </a:r>
          </a:p>
          <a:p>
            <a:r>
              <a:rPr lang="en-US" b="1"/>
              <a:t>#include&lt;fstream.h&gt;</a:t>
            </a:r>
          </a:p>
          <a:p>
            <a:r>
              <a:rPr lang="en-US" b="1"/>
              <a:t>void main()</a:t>
            </a:r>
          </a:p>
          <a:p>
            <a:r>
              <a:rPr lang="en-US" b="1"/>
              <a:t>{</a:t>
            </a:r>
          </a:p>
          <a:p>
            <a:r>
              <a:rPr lang="en-US" b="1"/>
              <a:t>clrscr();</a:t>
            </a:r>
          </a:p>
          <a:p>
            <a:r>
              <a:rPr lang="en-US" b="1"/>
              <a:t>ofstream outf("ITEM");</a:t>
            </a:r>
          </a:p>
          <a:p>
            <a:r>
              <a:rPr lang="en-US" b="1"/>
              <a:t>cout&lt;&lt;"Enter item name:";</a:t>
            </a:r>
          </a:p>
          <a:p>
            <a:r>
              <a:rPr lang="en-US" b="1"/>
              <a:t>char name[30];</a:t>
            </a:r>
          </a:p>
          <a:p>
            <a:r>
              <a:rPr lang="en-US" b="1"/>
              <a:t>cin&gt;&gt;name;</a:t>
            </a:r>
          </a:p>
          <a:p>
            <a:r>
              <a:rPr lang="en-US" b="1"/>
              <a:t>cout&lt;&lt;"Enter item cost:";</a:t>
            </a:r>
          </a:p>
          <a:p>
            <a:r>
              <a:rPr lang="en-US" b="1"/>
              <a:t>float cost;</a:t>
            </a:r>
          </a:p>
          <a:p>
            <a:r>
              <a:rPr lang="en-US" b="1"/>
              <a:t>cin&gt;&gt;cost;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plus(in)">
                                      <p:cBhvr>
                                        <p:cTn id="7" dur="1000"/>
                                        <p:tgtEl>
                                          <p:spTgt spid="13619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6195"/>
                                        </p:tgtEl>
                                        <p:attrNameLst>
                                          <p:attrName>style.visibility</p:attrName>
                                        </p:attrNameLst>
                                      </p:cBhvr>
                                      <p:to>
                                        <p:strVal val="visible"/>
                                      </p:to>
                                    </p:set>
                                    <p:animEffect transition="in" filter="diamond(in)">
                                      <p:cBhvr>
                                        <p:cTn id="12" dur="1000"/>
                                        <p:tgtEl>
                                          <p:spTgt spid="13619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6196"/>
                                        </p:tgtEl>
                                        <p:attrNameLst>
                                          <p:attrName>style.visibility</p:attrName>
                                        </p:attrNameLst>
                                      </p:cBhvr>
                                      <p:to>
                                        <p:strVal val="visible"/>
                                      </p:to>
                                    </p:set>
                                    <p:animEffect transition="in" filter="diamond(in)">
                                      <p:cBhvr>
                                        <p:cTn id="17" dur="1000"/>
                                        <p:tgtEl>
                                          <p:spTgt spid="13619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36197"/>
                                        </p:tgtEl>
                                        <p:attrNameLst>
                                          <p:attrName>style.visibility</p:attrName>
                                        </p:attrNameLst>
                                      </p:cBhvr>
                                      <p:to>
                                        <p:strVal val="visible"/>
                                      </p:to>
                                    </p:set>
                                    <p:animEffect transition="in" filter="diamond(in)">
                                      <p:cBhvr>
                                        <p:cTn id="22" dur="10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p:bldP spid="136196" grpId="0"/>
      <p:bldP spid="13619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152400" y="155575"/>
            <a:ext cx="8839200" cy="4725988"/>
          </a:xfrm>
          <a:prstGeom prst="rect">
            <a:avLst/>
          </a:prstGeom>
          <a:noFill/>
          <a:ln w="9525" algn="ctr">
            <a:noFill/>
            <a:miter lim="800000"/>
            <a:headEnd/>
            <a:tailEnd/>
          </a:ln>
        </p:spPr>
        <p:txBody>
          <a:bodyPr>
            <a:spAutoFit/>
          </a:bodyPr>
          <a:lstStyle/>
          <a:p>
            <a:pPr algn="ctr">
              <a:spcBef>
                <a:spcPct val="45000"/>
              </a:spcBef>
              <a:buFont typeface="Wingdings" pitchFamily="2" charset="2"/>
              <a:buNone/>
            </a:pPr>
            <a:r>
              <a:rPr lang="en-US" sz="3200" b="1" i="1">
                <a:solidFill>
                  <a:srgbClr val="FF0000"/>
                </a:solidFill>
              </a:rPr>
              <a:t>CAUTION</a:t>
            </a:r>
          </a:p>
          <a:p>
            <a:pPr algn="just">
              <a:spcBef>
                <a:spcPct val="45000"/>
              </a:spcBef>
              <a:buFont typeface="Wingdings" pitchFamily="2" charset="2"/>
              <a:buNone/>
            </a:pPr>
            <a:r>
              <a:rPr lang="en-US" sz="2400" b="1" i="1">
                <a:solidFill>
                  <a:schemeClr val="accent2"/>
                </a:solidFill>
              </a:rPr>
              <a:t>When a file is opened for </a:t>
            </a:r>
            <a:r>
              <a:rPr lang="en-US" sz="2400" b="1" i="1"/>
              <a:t>writing only</a:t>
            </a:r>
            <a:r>
              <a:rPr lang="en-US" sz="2400" b="1" i="1">
                <a:solidFill>
                  <a:schemeClr val="accent2"/>
                </a:solidFill>
              </a:rPr>
              <a:t>, a new file is created if there is no file of that name. If a file by that name exists already, then its contents are deleted and the file is presented as a clean file. </a:t>
            </a:r>
          </a:p>
          <a:p>
            <a:pPr algn="just">
              <a:spcBef>
                <a:spcPct val="45000"/>
              </a:spcBef>
              <a:buFont typeface="Wingdings" pitchFamily="2" charset="2"/>
              <a:buNone/>
            </a:pPr>
            <a:r>
              <a:rPr lang="en-US" sz="2400" b="1">
                <a:solidFill>
                  <a:srgbClr val="FF0000"/>
                </a:solidFill>
              </a:rPr>
              <a:t>Opening Files using open()</a:t>
            </a:r>
          </a:p>
          <a:p>
            <a:pPr algn="just">
              <a:spcBef>
                <a:spcPct val="45000"/>
              </a:spcBef>
              <a:buFont typeface="Wingdings" pitchFamily="2" charset="2"/>
              <a:buNone/>
            </a:pPr>
            <a:r>
              <a:rPr lang="en-US" sz="2400" b="1">
                <a:solidFill>
                  <a:srgbClr val="FF0000"/>
                </a:solidFill>
              </a:rPr>
              <a:t>As started earlier, the functin open() can be used to open multiple files that use the same strem object. For example, we may want to process a set of files sequentially. In such cases, we may create a single stream object nd use it to open each file in turn. This is done as follows.</a:t>
            </a:r>
          </a:p>
        </p:txBody>
      </p:sp>
      <p:sp>
        <p:nvSpPr>
          <p:cNvPr id="137222" name="Text Box 6"/>
          <p:cNvSpPr txBox="1">
            <a:spLocks noChangeArrowheads="1"/>
          </p:cNvSpPr>
          <p:nvPr/>
        </p:nvSpPr>
        <p:spPr bwMode="auto">
          <a:xfrm>
            <a:off x="304800" y="5502275"/>
            <a:ext cx="6248400" cy="822325"/>
          </a:xfrm>
          <a:prstGeom prst="rect">
            <a:avLst/>
          </a:prstGeom>
          <a:noFill/>
          <a:ln w="9525" algn="ctr">
            <a:noFill/>
            <a:miter lim="800000"/>
            <a:headEnd/>
            <a:tailEnd/>
          </a:ln>
        </p:spPr>
        <p:txBody>
          <a:bodyPr>
            <a:spAutoFit/>
          </a:bodyPr>
          <a:lstStyle/>
          <a:p>
            <a:r>
              <a:rPr lang="en-US" sz="2400" b="1"/>
              <a:t>File-stream-class stream-object;</a:t>
            </a:r>
          </a:p>
          <a:p>
            <a:r>
              <a:rPr lang="en-US" sz="2400" b="1"/>
              <a:t>Stream-object.ope(“filename”);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37218">
                                            <p:txEl>
                                              <p:pRg st="0" end="0"/>
                                            </p:txEl>
                                          </p:spTgt>
                                        </p:tgtEl>
                                        <p:attrNameLst>
                                          <p:attrName>style.visibility</p:attrName>
                                        </p:attrNameLst>
                                      </p:cBhvr>
                                      <p:to>
                                        <p:strVal val="visible"/>
                                      </p:to>
                                    </p:set>
                                    <p:animEffect transition="in" filter="plus(in)">
                                      <p:cBhvr>
                                        <p:cTn id="7" dur="1000"/>
                                        <p:tgtEl>
                                          <p:spTgt spid="137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37218">
                                            <p:txEl>
                                              <p:pRg st="1" end="1"/>
                                            </p:txEl>
                                          </p:spTgt>
                                        </p:tgtEl>
                                        <p:attrNameLst>
                                          <p:attrName>style.visibility</p:attrName>
                                        </p:attrNameLst>
                                      </p:cBhvr>
                                      <p:to>
                                        <p:strVal val="visible"/>
                                      </p:to>
                                    </p:set>
                                    <p:animEffect transition="in" filter="plus(in)">
                                      <p:cBhvr>
                                        <p:cTn id="12" dur="1000"/>
                                        <p:tgtEl>
                                          <p:spTgt spid="137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37218">
                                            <p:txEl>
                                              <p:pRg st="2" end="2"/>
                                            </p:txEl>
                                          </p:spTgt>
                                        </p:tgtEl>
                                        <p:attrNameLst>
                                          <p:attrName>style.visibility</p:attrName>
                                        </p:attrNameLst>
                                      </p:cBhvr>
                                      <p:to>
                                        <p:strVal val="visible"/>
                                      </p:to>
                                    </p:set>
                                    <p:animEffect transition="in" filter="plus(in)">
                                      <p:cBhvr>
                                        <p:cTn id="17" dur="1000"/>
                                        <p:tgtEl>
                                          <p:spTgt spid="137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nodeType="clickEffect">
                                  <p:stCondLst>
                                    <p:cond delay="0"/>
                                  </p:stCondLst>
                                  <p:childTnLst>
                                    <p:set>
                                      <p:cBhvr>
                                        <p:cTn id="21" dur="1" fill="hold">
                                          <p:stCondLst>
                                            <p:cond delay="0"/>
                                          </p:stCondLst>
                                        </p:cTn>
                                        <p:tgtEl>
                                          <p:spTgt spid="137218">
                                            <p:txEl>
                                              <p:pRg st="3" end="3"/>
                                            </p:txEl>
                                          </p:spTgt>
                                        </p:tgtEl>
                                        <p:attrNameLst>
                                          <p:attrName>style.visibility</p:attrName>
                                        </p:attrNameLst>
                                      </p:cBhvr>
                                      <p:to>
                                        <p:strVal val="visible"/>
                                      </p:to>
                                    </p:set>
                                    <p:animEffect transition="in" filter="plus(in)">
                                      <p:cBhvr>
                                        <p:cTn id="22" dur="1000"/>
                                        <p:tgtEl>
                                          <p:spTgt spid="137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37222"/>
                                        </p:tgtEl>
                                        <p:attrNameLst>
                                          <p:attrName>style.visibility</p:attrName>
                                        </p:attrNameLst>
                                      </p:cBhvr>
                                      <p:to>
                                        <p:strVal val="visible"/>
                                      </p:to>
                                    </p:set>
                                    <p:animEffect transition="in" filter="diamond(in)">
                                      <p:cBhvr>
                                        <p:cTn id="27" dur="1000"/>
                                        <p:tgtEl>
                                          <p:spTgt spid="13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152400" y="155575"/>
            <a:ext cx="8839200" cy="4838700"/>
          </a:xfrm>
          <a:prstGeom prst="rect">
            <a:avLst/>
          </a:prstGeom>
          <a:noFill/>
          <a:ln w="9525" algn="ctr">
            <a:noFill/>
            <a:miter lim="800000"/>
            <a:headEnd/>
            <a:tailEnd/>
          </a:ln>
        </p:spPr>
        <p:txBody>
          <a:bodyPr>
            <a:spAutoFit/>
          </a:bodyPr>
          <a:lstStyle/>
          <a:p>
            <a:pPr algn="just">
              <a:spcBef>
                <a:spcPct val="45000"/>
              </a:spcBef>
              <a:buFont typeface="Wingdings" pitchFamily="2" charset="2"/>
              <a:buNone/>
            </a:pPr>
            <a:r>
              <a:rPr lang="en-US" sz="2400" b="1">
                <a:solidFill>
                  <a:srgbClr val="FF0000"/>
                </a:solidFill>
              </a:rPr>
              <a:t>Example :</a:t>
            </a:r>
          </a:p>
          <a:p>
            <a:r>
              <a:rPr lang="en-US" sz="2400" b="1"/>
              <a:t>ofstream outfile;</a:t>
            </a:r>
          </a:p>
          <a:p>
            <a:r>
              <a:rPr lang="en-US" sz="2400" b="1"/>
              <a:t>outfile.open(“data1”);</a:t>
            </a:r>
          </a:p>
          <a:p>
            <a:r>
              <a:rPr lang="en-US" sz="2400" b="1"/>
              <a:t>……</a:t>
            </a:r>
          </a:p>
          <a:p>
            <a:r>
              <a:rPr lang="en-US" sz="2400" b="1"/>
              <a:t>……</a:t>
            </a:r>
          </a:p>
          <a:p>
            <a:r>
              <a:rPr lang="en-US" sz="2400" b="1"/>
              <a:t>outfile.close();</a:t>
            </a:r>
          </a:p>
          <a:p>
            <a:r>
              <a:rPr lang="en-US" sz="2400" b="1"/>
              <a:t>outfile.open(“DATA2”);</a:t>
            </a:r>
          </a:p>
          <a:p>
            <a:r>
              <a:rPr lang="en-US" sz="2400" b="1"/>
              <a:t>……</a:t>
            </a:r>
          </a:p>
          <a:p>
            <a:r>
              <a:rPr lang="en-US" sz="2400" b="1"/>
              <a:t>……</a:t>
            </a:r>
          </a:p>
          <a:p>
            <a:r>
              <a:rPr lang="en-US" sz="2400" b="1"/>
              <a:t>outfile.close();</a:t>
            </a:r>
          </a:p>
          <a:p>
            <a:r>
              <a:rPr lang="en-US" sz="2400" b="1"/>
              <a:t>……</a:t>
            </a:r>
          </a:p>
          <a:p>
            <a:r>
              <a:rPr lang="en-US" sz="2400" b="1"/>
              <a:t>……</a:t>
            </a:r>
          </a:p>
          <a:p>
            <a:endParaRPr 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plus(in)">
                                      <p:cBhvr>
                                        <p:cTn id="7" dur="10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p:cNvSpPr txBox="1">
            <a:spLocks noChangeArrowheads="1"/>
          </p:cNvSpPr>
          <p:nvPr/>
        </p:nvSpPr>
        <p:spPr bwMode="auto">
          <a:xfrm>
            <a:off x="228600" y="17463"/>
            <a:ext cx="8686800" cy="3378200"/>
          </a:xfrm>
          <a:prstGeom prst="rect">
            <a:avLst/>
          </a:prstGeom>
          <a:noFill/>
          <a:ln w="9525" algn="ctr">
            <a:noFill/>
            <a:miter lim="800000"/>
            <a:headEnd/>
            <a:tailEnd/>
          </a:ln>
        </p:spPr>
        <p:txBody>
          <a:bodyPr>
            <a:spAutoFit/>
          </a:bodyPr>
          <a:lstStyle/>
          <a:p>
            <a:pPr algn="just">
              <a:spcBef>
                <a:spcPct val="50000"/>
              </a:spcBef>
            </a:pPr>
            <a:r>
              <a:rPr lang="en-US" sz="2400" b="1">
                <a:solidFill>
                  <a:srgbClr val="FF0000"/>
                </a:solidFill>
              </a:rPr>
              <a:t>To see how above algorithm work, let us convert an infix expression into its postfix form. Suppose we have to convert the infix expression :</a:t>
            </a:r>
          </a:p>
          <a:p>
            <a:pPr algn="just">
              <a:spcBef>
                <a:spcPct val="50000"/>
              </a:spcBef>
            </a:pPr>
            <a:r>
              <a:rPr lang="en-US" sz="2400" b="1"/>
              <a:t>a + b * c + (d * e+ f)</a:t>
            </a:r>
          </a:p>
          <a:p>
            <a:pPr algn="just">
              <a:spcBef>
                <a:spcPct val="50000"/>
              </a:spcBef>
            </a:pPr>
            <a:r>
              <a:rPr lang="en-US" sz="2400" b="1">
                <a:solidFill>
                  <a:srgbClr val="FF0000"/>
                </a:solidFill>
              </a:rPr>
              <a:t>Into postfix form, first the symbol </a:t>
            </a:r>
            <a:r>
              <a:rPr lang="en-US" sz="2400" b="1"/>
              <a:t>a</a:t>
            </a:r>
            <a:r>
              <a:rPr lang="en-US" sz="2400" b="1">
                <a:solidFill>
                  <a:srgbClr val="FF0000"/>
                </a:solidFill>
              </a:rPr>
              <a:t> is read on and passed to the output. Then ‘ </a:t>
            </a:r>
            <a:r>
              <a:rPr lang="en-US" sz="2400" b="1"/>
              <a:t>+</a:t>
            </a:r>
            <a:r>
              <a:rPr lang="en-US" sz="2400" b="1">
                <a:solidFill>
                  <a:srgbClr val="FF0000"/>
                </a:solidFill>
              </a:rPr>
              <a:t>’ is read because it is operator. It is pushed onto the stack. Next b is read and passed through the output. The state of stack and output is as follows.</a:t>
            </a:r>
            <a:endParaRPr lang="en-US" sz="2400"/>
          </a:p>
        </p:txBody>
      </p:sp>
      <p:sp>
        <p:nvSpPr>
          <p:cNvPr id="105478" name="Rectangle 6"/>
          <p:cNvSpPr>
            <a:spLocks noChangeArrowheads="1"/>
          </p:cNvSpPr>
          <p:nvPr/>
        </p:nvSpPr>
        <p:spPr bwMode="auto">
          <a:xfrm>
            <a:off x="-76200" y="3581400"/>
            <a:ext cx="325438" cy="396875"/>
          </a:xfrm>
          <a:prstGeom prst="rect">
            <a:avLst/>
          </a:prstGeom>
          <a:noFill/>
          <a:ln w="9525" algn="ctr">
            <a:noFill/>
            <a:miter lim="800000"/>
            <a:headEnd/>
            <a:tailEnd/>
          </a:ln>
        </p:spPr>
        <p:txBody>
          <a:bodyPr wrap="none">
            <a:spAutoFit/>
          </a:bodyPr>
          <a:lstStyle/>
          <a:p>
            <a:pPr algn="ctr"/>
            <a:r>
              <a:rPr lang="en-US" b="1"/>
              <a:t>a</a:t>
            </a:r>
          </a:p>
        </p:txBody>
      </p:sp>
      <p:sp>
        <p:nvSpPr>
          <p:cNvPr id="105479" name="Rectangle 7"/>
          <p:cNvSpPr>
            <a:spLocks noChangeArrowheads="1"/>
          </p:cNvSpPr>
          <p:nvPr/>
        </p:nvSpPr>
        <p:spPr bwMode="auto">
          <a:xfrm>
            <a:off x="236538" y="3581400"/>
            <a:ext cx="331787" cy="396875"/>
          </a:xfrm>
          <a:prstGeom prst="rect">
            <a:avLst/>
          </a:prstGeom>
          <a:noFill/>
          <a:ln w="9525" algn="ctr">
            <a:noFill/>
            <a:miter lim="800000"/>
            <a:headEnd/>
            <a:tailEnd/>
          </a:ln>
        </p:spPr>
        <p:txBody>
          <a:bodyPr wrap="none">
            <a:spAutoFit/>
          </a:bodyPr>
          <a:lstStyle/>
          <a:p>
            <a:pPr algn="ctr"/>
            <a:r>
              <a:rPr lang="en-US" b="1"/>
              <a:t>+</a:t>
            </a:r>
          </a:p>
        </p:txBody>
      </p:sp>
      <p:sp>
        <p:nvSpPr>
          <p:cNvPr id="105480" name="Rectangle 8"/>
          <p:cNvSpPr>
            <a:spLocks noChangeArrowheads="1"/>
          </p:cNvSpPr>
          <p:nvPr/>
        </p:nvSpPr>
        <p:spPr bwMode="auto">
          <a:xfrm>
            <a:off x="555625" y="3581400"/>
            <a:ext cx="339725" cy="396875"/>
          </a:xfrm>
          <a:prstGeom prst="rect">
            <a:avLst/>
          </a:prstGeom>
          <a:noFill/>
          <a:ln w="9525" algn="ctr">
            <a:noFill/>
            <a:miter lim="800000"/>
            <a:headEnd/>
            <a:tailEnd/>
          </a:ln>
        </p:spPr>
        <p:txBody>
          <a:bodyPr wrap="none">
            <a:spAutoFit/>
          </a:bodyPr>
          <a:lstStyle/>
          <a:p>
            <a:pPr algn="ctr"/>
            <a:r>
              <a:rPr lang="en-US" b="1"/>
              <a:t>b</a:t>
            </a:r>
          </a:p>
        </p:txBody>
      </p:sp>
      <p:sp>
        <p:nvSpPr>
          <p:cNvPr id="105481" name="Rectangle 9"/>
          <p:cNvSpPr>
            <a:spLocks noChangeArrowheads="1"/>
          </p:cNvSpPr>
          <p:nvPr/>
        </p:nvSpPr>
        <p:spPr bwMode="auto">
          <a:xfrm>
            <a:off x="1201738" y="3581400"/>
            <a:ext cx="325437" cy="396875"/>
          </a:xfrm>
          <a:prstGeom prst="rect">
            <a:avLst/>
          </a:prstGeom>
          <a:noFill/>
          <a:ln w="9525" algn="ctr">
            <a:noFill/>
            <a:miter lim="800000"/>
            <a:headEnd/>
            <a:tailEnd/>
          </a:ln>
        </p:spPr>
        <p:txBody>
          <a:bodyPr wrap="none">
            <a:spAutoFit/>
          </a:bodyPr>
          <a:lstStyle/>
          <a:p>
            <a:pPr algn="ctr"/>
            <a:r>
              <a:rPr lang="en-US" b="1"/>
              <a:t>c</a:t>
            </a:r>
          </a:p>
        </p:txBody>
      </p:sp>
      <p:sp>
        <p:nvSpPr>
          <p:cNvPr id="105482" name="Rectangle 10"/>
          <p:cNvSpPr>
            <a:spLocks noChangeArrowheads="1"/>
          </p:cNvSpPr>
          <p:nvPr/>
        </p:nvSpPr>
        <p:spPr bwMode="auto">
          <a:xfrm>
            <a:off x="906463" y="3581400"/>
            <a:ext cx="282575" cy="396875"/>
          </a:xfrm>
          <a:prstGeom prst="rect">
            <a:avLst/>
          </a:prstGeom>
          <a:noFill/>
          <a:ln w="9525" algn="ctr">
            <a:noFill/>
            <a:miter lim="800000"/>
            <a:headEnd/>
            <a:tailEnd/>
          </a:ln>
        </p:spPr>
        <p:txBody>
          <a:bodyPr wrap="none">
            <a:spAutoFit/>
          </a:bodyPr>
          <a:lstStyle/>
          <a:p>
            <a:pPr algn="ctr"/>
            <a:r>
              <a:rPr lang="en-US" b="1"/>
              <a:t>*</a:t>
            </a:r>
          </a:p>
        </p:txBody>
      </p:sp>
      <p:sp>
        <p:nvSpPr>
          <p:cNvPr id="105483" name="Rectangle 11"/>
          <p:cNvSpPr>
            <a:spLocks noChangeArrowheads="1"/>
          </p:cNvSpPr>
          <p:nvPr/>
        </p:nvSpPr>
        <p:spPr bwMode="auto">
          <a:xfrm>
            <a:off x="1895475" y="3581400"/>
            <a:ext cx="268288" cy="396875"/>
          </a:xfrm>
          <a:prstGeom prst="rect">
            <a:avLst/>
          </a:prstGeom>
          <a:noFill/>
          <a:ln w="9525" algn="ctr">
            <a:noFill/>
            <a:miter lim="800000"/>
            <a:headEnd/>
            <a:tailEnd/>
          </a:ln>
        </p:spPr>
        <p:txBody>
          <a:bodyPr wrap="none">
            <a:spAutoFit/>
          </a:bodyPr>
          <a:lstStyle/>
          <a:p>
            <a:pPr algn="ctr"/>
            <a:r>
              <a:rPr lang="en-US" b="1"/>
              <a:t>(</a:t>
            </a:r>
          </a:p>
        </p:txBody>
      </p:sp>
      <p:sp>
        <p:nvSpPr>
          <p:cNvPr id="105484" name="Rectangle 12"/>
          <p:cNvSpPr>
            <a:spLocks noChangeArrowheads="1"/>
          </p:cNvSpPr>
          <p:nvPr/>
        </p:nvSpPr>
        <p:spPr bwMode="auto">
          <a:xfrm>
            <a:off x="2151063" y="3581400"/>
            <a:ext cx="339725" cy="396875"/>
          </a:xfrm>
          <a:prstGeom prst="rect">
            <a:avLst/>
          </a:prstGeom>
          <a:noFill/>
          <a:ln w="9525" algn="ctr">
            <a:noFill/>
            <a:miter lim="800000"/>
            <a:headEnd/>
            <a:tailEnd/>
          </a:ln>
        </p:spPr>
        <p:txBody>
          <a:bodyPr wrap="none">
            <a:spAutoFit/>
          </a:bodyPr>
          <a:lstStyle/>
          <a:p>
            <a:pPr algn="ctr"/>
            <a:r>
              <a:rPr lang="en-US" b="1"/>
              <a:t>d</a:t>
            </a:r>
          </a:p>
        </p:txBody>
      </p:sp>
      <p:sp>
        <p:nvSpPr>
          <p:cNvPr id="105485" name="Rectangle 13"/>
          <p:cNvSpPr>
            <a:spLocks noChangeArrowheads="1"/>
          </p:cNvSpPr>
          <p:nvPr/>
        </p:nvSpPr>
        <p:spPr bwMode="auto">
          <a:xfrm>
            <a:off x="2478088" y="3581400"/>
            <a:ext cx="282575" cy="396875"/>
          </a:xfrm>
          <a:prstGeom prst="rect">
            <a:avLst/>
          </a:prstGeom>
          <a:noFill/>
          <a:ln w="9525" algn="ctr">
            <a:noFill/>
            <a:miter lim="800000"/>
            <a:headEnd/>
            <a:tailEnd/>
          </a:ln>
        </p:spPr>
        <p:txBody>
          <a:bodyPr wrap="none">
            <a:spAutoFit/>
          </a:bodyPr>
          <a:lstStyle/>
          <a:p>
            <a:pPr algn="ctr"/>
            <a:r>
              <a:rPr lang="en-US" b="1"/>
              <a:t>*</a:t>
            </a:r>
          </a:p>
        </p:txBody>
      </p:sp>
      <p:sp>
        <p:nvSpPr>
          <p:cNvPr id="105486" name="Rectangle 14"/>
          <p:cNvSpPr>
            <a:spLocks noChangeArrowheads="1"/>
          </p:cNvSpPr>
          <p:nvPr/>
        </p:nvSpPr>
        <p:spPr bwMode="auto">
          <a:xfrm>
            <a:off x="2747963" y="3581400"/>
            <a:ext cx="325437" cy="396875"/>
          </a:xfrm>
          <a:prstGeom prst="rect">
            <a:avLst/>
          </a:prstGeom>
          <a:noFill/>
          <a:ln w="9525" algn="ctr">
            <a:noFill/>
            <a:miter lim="800000"/>
            <a:headEnd/>
            <a:tailEnd/>
          </a:ln>
        </p:spPr>
        <p:txBody>
          <a:bodyPr wrap="none">
            <a:spAutoFit/>
          </a:bodyPr>
          <a:lstStyle/>
          <a:p>
            <a:pPr algn="ctr"/>
            <a:r>
              <a:rPr lang="en-US" b="1"/>
              <a:t>e</a:t>
            </a:r>
          </a:p>
        </p:txBody>
      </p:sp>
      <p:sp>
        <p:nvSpPr>
          <p:cNvPr id="105487" name="Rectangle 15"/>
          <p:cNvSpPr>
            <a:spLocks noChangeArrowheads="1"/>
          </p:cNvSpPr>
          <p:nvPr/>
        </p:nvSpPr>
        <p:spPr bwMode="auto">
          <a:xfrm>
            <a:off x="3060700" y="3581400"/>
            <a:ext cx="331788" cy="396875"/>
          </a:xfrm>
          <a:prstGeom prst="rect">
            <a:avLst/>
          </a:prstGeom>
          <a:noFill/>
          <a:ln w="9525" algn="ctr">
            <a:noFill/>
            <a:miter lim="800000"/>
            <a:headEnd/>
            <a:tailEnd/>
          </a:ln>
        </p:spPr>
        <p:txBody>
          <a:bodyPr wrap="none">
            <a:spAutoFit/>
          </a:bodyPr>
          <a:lstStyle/>
          <a:p>
            <a:pPr algn="ctr"/>
            <a:r>
              <a:rPr lang="en-US" b="1"/>
              <a:t>+</a:t>
            </a:r>
          </a:p>
        </p:txBody>
      </p:sp>
      <p:sp>
        <p:nvSpPr>
          <p:cNvPr id="105488" name="Rectangle 16"/>
          <p:cNvSpPr>
            <a:spLocks noChangeArrowheads="1"/>
          </p:cNvSpPr>
          <p:nvPr/>
        </p:nvSpPr>
        <p:spPr bwMode="auto">
          <a:xfrm>
            <a:off x="3379788" y="3581400"/>
            <a:ext cx="268287" cy="396875"/>
          </a:xfrm>
          <a:prstGeom prst="rect">
            <a:avLst/>
          </a:prstGeom>
          <a:noFill/>
          <a:ln w="9525" algn="ctr">
            <a:noFill/>
            <a:miter lim="800000"/>
            <a:headEnd/>
            <a:tailEnd/>
          </a:ln>
        </p:spPr>
        <p:txBody>
          <a:bodyPr wrap="none">
            <a:spAutoFit/>
          </a:bodyPr>
          <a:lstStyle/>
          <a:p>
            <a:pPr algn="ctr"/>
            <a:r>
              <a:rPr lang="en-US" b="1"/>
              <a:t>f</a:t>
            </a:r>
          </a:p>
        </p:txBody>
      </p:sp>
      <p:sp>
        <p:nvSpPr>
          <p:cNvPr id="105489" name="Rectangle 17"/>
          <p:cNvSpPr>
            <a:spLocks noChangeArrowheads="1"/>
          </p:cNvSpPr>
          <p:nvPr/>
        </p:nvSpPr>
        <p:spPr bwMode="auto">
          <a:xfrm>
            <a:off x="3635375" y="3581400"/>
            <a:ext cx="268288" cy="396875"/>
          </a:xfrm>
          <a:prstGeom prst="rect">
            <a:avLst/>
          </a:prstGeom>
          <a:noFill/>
          <a:ln w="9525" algn="ctr">
            <a:noFill/>
            <a:miter lim="800000"/>
            <a:headEnd/>
            <a:tailEnd/>
          </a:ln>
        </p:spPr>
        <p:txBody>
          <a:bodyPr wrap="none">
            <a:spAutoFit/>
          </a:bodyPr>
          <a:lstStyle/>
          <a:p>
            <a:pPr algn="ctr"/>
            <a:r>
              <a:rPr lang="en-US" b="1"/>
              <a:t>)</a:t>
            </a:r>
          </a:p>
        </p:txBody>
      </p:sp>
      <p:graphicFrame>
        <p:nvGraphicFramePr>
          <p:cNvPr id="105503" name="Group 31"/>
          <p:cNvGraphicFramePr>
            <a:graphicFrameLocks noGrp="1"/>
          </p:cNvGraphicFramePr>
          <p:nvPr>
            <p:ph sz="half" idx="1"/>
          </p:nvPr>
        </p:nvGraphicFramePr>
        <p:xfrm>
          <a:off x="1160463" y="4419600"/>
          <a:ext cx="914400" cy="1706563"/>
        </p:xfrm>
        <a:graphic>
          <a:graphicData uri="http://schemas.openxmlformats.org/drawingml/2006/table">
            <a:tbl>
              <a:tblPr/>
              <a:tblGrid>
                <a:gridCol w="914400"/>
              </a:tblGrid>
              <a:tr h="170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515" name="Group 43"/>
          <p:cNvGraphicFramePr>
            <a:graphicFrameLocks noGrp="1"/>
          </p:cNvGraphicFramePr>
          <p:nvPr>
            <p:ph sz="half" idx="2"/>
          </p:nvPr>
        </p:nvGraphicFramePr>
        <p:xfrm>
          <a:off x="3675063" y="5257800"/>
          <a:ext cx="5316537" cy="838200"/>
        </p:xfrm>
        <a:graphic>
          <a:graphicData uri="http://schemas.openxmlformats.org/drawingml/2006/table">
            <a:tbl>
              <a:tblPr/>
              <a:tblGrid>
                <a:gridCol w="5316537"/>
              </a:tblGrid>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13" name="Rectangle 44"/>
          <p:cNvSpPr>
            <a:spLocks noChangeArrowheads="1"/>
          </p:cNvSpPr>
          <p:nvPr/>
        </p:nvSpPr>
        <p:spPr bwMode="auto">
          <a:xfrm>
            <a:off x="1160463" y="6172200"/>
            <a:ext cx="914400" cy="396875"/>
          </a:xfrm>
          <a:prstGeom prst="rect">
            <a:avLst/>
          </a:prstGeom>
          <a:noFill/>
          <a:ln w="9525" algn="ctr">
            <a:noFill/>
            <a:miter lim="800000"/>
            <a:headEnd/>
            <a:tailEnd/>
          </a:ln>
        </p:spPr>
        <p:txBody>
          <a:bodyPr>
            <a:spAutoFit/>
          </a:bodyPr>
          <a:lstStyle/>
          <a:p>
            <a:pPr algn="ctr"/>
            <a:r>
              <a:rPr lang="en-US" b="1"/>
              <a:t>Stack</a:t>
            </a:r>
          </a:p>
        </p:txBody>
      </p:sp>
      <p:sp>
        <p:nvSpPr>
          <p:cNvPr id="89114" name="Rectangle 45"/>
          <p:cNvSpPr>
            <a:spLocks noChangeArrowheads="1"/>
          </p:cNvSpPr>
          <p:nvPr/>
        </p:nvSpPr>
        <p:spPr bwMode="auto">
          <a:xfrm>
            <a:off x="5427663" y="6096000"/>
            <a:ext cx="1371600" cy="396875"/>
          </a:xfrm>
          <a:prstGeom prst="rect">
            <a:avLst/>
          </a:prstGeom>
          <a:noFill/>
          <a:ln w="9525" algn="ctr">
            <a:noFill/>
            <a:miter lim="800000"/>
            <a:headEnd/>
            <a:tailEnd/>
          </a:ln>
        </p:spPr>
        <p:txBody>
          <a:bodyPr>
            <a:spAutoFit/>
          </a:bodyPr>
          <a:lstStyle/>
          <a:p>
            <a:pPr algn="ctr"/>
            <a:r>
              <a:rPr lang="en-US" b="1"/>
              <a:t>output</a:t>
            </a:r>
          </a:p>
        </p:txBody>
      </p:sp>
      <p:sp>
        <p:nvSpPr>
          <p:cNvPr id="105518" name="Line 46"/>
          <p:cNvSpPr>
            <a:spLocks noChangeShapeType="1"/>
          </p:cNvSpPr>
          <p:nvPr/>
        </p:nvSpPr>
        <p:spPr bwMode="auto">
          <a:xfrm>
            <a:off x="1160463" y="5638800"/>
            <a:ext cx="914400" cy="0"/>
          </a:xfrm>
          <a:prstGeom prst="line">
            <a:avLst/>
          </a:prstGeom>
          <a:noFill/>
          <a:ln w="9525">
            <a:solidFill>
              <a:srgbClr val="000000"/>
            </a:solidFill>
            <a:round/>
            <a:headEnd/>
            <a:tailEnd/>
          </a:ln>
        </p:spPr>
        <p:txBody>
          <a:bodyPr/>
          <a:lstStyle/>
          <a:p>
            <a:endParaRPr lang="en-US"/>
          </a:p>
        </p:txBody>
      </p:sp>
      <p:sp>
        <p:nvSpPr>
          <p:cNvPr id="105519" name="Rectangle 47"/>
          <p:cNvSpPr>
            <a:spLocks noChangeArrowheads="1"/>
          </p:cNvSpPr>
          <p:nvPr/>
        </p:nvSpPr>
        <p:spPr bwMode="auto">
          <a:xfrm>
            <a:off x="1541463" y="3581400"/>
            <a:ext cx="331787" cy="396875"/>
          </a:xfrm>
          <a:prstGeom prst="rect">
            <a:avLst/>
          </a:prstGeom>
          <a:noFill/>
          <a:ln w="9525" algn="ctr">
            <a:noFill/>
            <a:miter lim="800000"/>
            <a:headEnd/>
            <a:tailEnd/>
          </a:ln>
        </p:spPr>
        <p:txBody>
          <a:bodyPr wrap="none">
            <a:spAutoFit/>
          </a:bodyPr>
          <a:lstStyle/>
          <a:p>
            <a:pPr algn="ctr"/>
            <a:r>
              <a:rPr lang="en-US" b="1"/>
              <a:t>+</a:t>
            </a:r>
          </a:p>
        </p:txBody>
      </p:sp>
      <p:sp>
        <p:nvSpPr>
          <p:cNvPr id="105520" name="Line 48"/>
          <p:cNvSpPr>
            <a:spLocks noChangeShapeType="1"/>
          </p:cNvSpPr>
          <p:nvPr/>
        </p:nvSpPr>
        <p:spPr bwMode="auto">
          <a:xfrm>
            <a:off x="1160463" y="5105400"/>
            <a:ext cx="914400" cy="0"/>
          </a:xfrm>
          <a:prstGeom prst="line">
            <a:avLst/>
          </a:prstGeom>
          <a:noFill/>
          <a:ln w="9525">
            <a:solidFill>
              <a:srgbClr val="000000"/>
            </a:solidFill>
            <a:round/>
            <a:headEnd/>
            <a:tailEnd/>
          </a:ln>
        </p:spPr>
        <p:txBody>
          <a:bodyPr/>
          <a:lstStyle/>
          <a:p>
            <a:endParaRPr lang="en-US"/>
          </a:p>
        </p:txBody>
      </p:sp>
      <p:sp>
        <p:nvSpPr>
          <p:cNvPr id="105521" name="Line 49"/>
          <p:cNvSpPr>
            <a:spLocks noChangeShapeType="1"/>
          </p:cNvSpPr>
          <p:nvPr/>
        </p:nvSpPr>
        <p:spPr bwMode="auto">
          <a:xfrm>
            <a:off x="1160463" y="5638800"/>
            <a:ext cx="914400" cy="0"/>
          </a:xfrm>
          <a:prstGeom prst="line">
            <a:avLst/>
          </a:prstGeom>
          <a:noFill/>
          <a:ln w="9525">
            <a:solidFill>
              <a:srgbClr val="000000"/>
            </a:solidFill>
            <a:round/>
            <a:headEnd/>
            <a:tailEnd/>
          </a:ln>
        </p:spPr>
        <p:txBody>
          <a:bodyPr/>
          <a:lstStyle/>
          <a:p>
            <a:endParaRPr lang="en-US"/>
          </a:p>
        </p:txBody>
      </p:sp>
      <p:sp>
        <p:nvSpPr>
          <p:cNvPr id="105522" name="Line 50"/>
          <p:cNvSpPr>
            <a:spLocks noChangeShapeType="1"/>
          </p:cNvSpPr>
          <p:nvPr/>
        </p:nvSpPr>
        <p:spPr bwMode="auto">
          <a:xfrm>
            <a:off x="1160463" y="5105400"/>
            <a:ext cx="914400" cy="0"/>
          </a:xfrm>
          <a:prstGeom prst="line">
            <a:avLst/>
          </a:prstGeom>
          <a:noFill/>
          <a:ln w="9525">
            <a:solidFill>
              <a:srgbClr val="000000"/>
            </a:solidFill>
            <a:round/>
            <a:headEnd/>
            <a:tailEnd/>
          </a:ln>
        </p:spPr>
        <p:txBody>
          <a:bodyPr/>
          <a:lstStyle/>
          <a:p>
            <a:endParaRPr lang="en-US"/>
          </a:p>
        </p:txBody>
      </p:sp>
      <p:sp>
        <p:nvSpPr>
          <p:cNvPr id="105523" name="Line 51"/>
          <p:cNvSpPr>
            <a:spLocks noChangeShapeType="1"/>
          </p:cNvSpPr>
          <p:nvPr/>
        </p:nvSpPr>
        <p:spPr bwMode="auto">
          <a:xfrm>
            <a:off x="1160463" y="4572000"/>
            <a:ext cx="914400" cy="0"/>
          </a:xfrm>
          <a:prstGeom prst="line">
            <a:avLst/>
          </a:prstGeom>
          <a:noFill/>
          <a:ln w="9525">
            <a:solidFill>
              <a:srgbClr val="000000"/>
            </a:solidFill>
            <a:round/>
            <a:headEnd/>
            <a:tailEnd/>
          </a:ln>
        </p:spPr>
        <p:txBody>
          <a:bodyPr/>
          <a:lstStyle/>
          <a:p>
            <a:endParaRPr lang="en-US"/>
          </a:p>
        </p:txBody>
      </p:sp>
      <p:sp>
        <p:nvSpPr>
          <p:cNvPr id="105525" name="Line 53"/>
          <p:cNvSpPr>
            <a:spLocks noChangeShapeType="1"/>
          </p:cNvSpPr>
          <p:nvPr/>
        </p:nvSpPr>
        <p:spPr bwMode="auto">
          <a:xfrm>
            <a:off x="1143000" y="4572000"/>
            <a:ext cx="914400" cy="0"/>
          </a:xfrm>
          <a:prstGeom prst="line">
            <a:avLst/>
          </a:prstGeom>
          <a:no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1632 0.01364 L 0.10035 0.15561 C 0.11736 0.18705 0.14878 0.21803 0.18524 0.24185 C 0.22604 0.26867 0.26198 0.28023 0.29149 0.27931 L 0.42743 0.27908 " pathEditMode="relative" rAng="1553872" ptsTypes="FffFF">
                                      <p:cBhvr>
                                        <p:cTn id="6" dur="2000" fill="hold"/>
                                        <p:tgtEl>
                                          <p:spTgt spid="105478"/>
                                        </p:tgtEl>
                                        <p:attrNameLst>
                                          <p:attrName>ppt_x</p:attrName>
                                          <p:attrName>ppt_y</p:attrName>
                                        </p:attrNameLst>
                                      </p:cBhvr>
                                      <p:rCtr x="18800" y="18100"/>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0.00052 0.00694 L -0.00347 0.11676 C -0.00434 0.1385 0.00278 0.16717 0.01475 0.19399 C 0.02847 0.22312 0.04149 0.24439 0.05677 0.25526 L 0.13021 0.30613 " pathEditMode="relative" rAng="3614713" ptsTypes="FffFF">
                                      <p:cBhvr>
                                        <p:cTn id="10" dur="2000" fill="hold"/>
                                        <p:tgtEl>
                                          <p:spTgt spid="105479"/>
                                        </p:tgtEl>
                                        <p:attrNameLst>
                                          <p:attrName>ppt_x</p:attrName>
                                          <p:attrName>ppt_y</p:attrName>
                                        </p:attrNameLst>
                                      </p:cBhvr>
                                      <p:rCtr x="4000" y="16900"/>
                                    </p:animMotion>
                                  </p:childTnLst>
                                </p:cTn>
                              </p:par>
                            </p:childTnLst>
                          </p:cTn>
                        </p:par>
                        <p:par>
                          <p:cTn id="11" fill="hold">
                            <p:stCondLst>
                              <p:cond delay="2000"/>
                            </p:stCondLst>
                            <p:childTnLst>
                              <p:par>
                                <p:cTn id="12" presetID="4" presetClass="entr" presetSubtype="16" fill="hold" grpId="0" nodeType="afterEffect">
                                  <p:stCondLst>
                                    <p:cond delay="0"/>
                                  </p:stCondLst>
                                  <p:childTnLst>
                                    <p:set>
                                      <p:cBhvr>
                                        <p:cTn id="13" dur="1" fill="hold">
                                          <p:stCondLst>
                                            <p:cond delay="0"/>
                                          </p:stCondLst>
                                        </p:cTn>
                                        <p:tgtEl>
                                          <p:spTgt spid="105518"/>
                                        </p:tgtEl>
                                        <p:attrNameLst>
                                          <p:attrName>style.visibility</p:attrName>
                                        </p:attrNameLst>
                                      </p:cBhvr>
                                      <p:to>
                                        <p:strVal val="visible"/>
                                      </p:to>
                                    </p:set>
                                    <p:animEffect transition="in" filter="box(in)">
                                      <p:cBhvr>
                                        <p:cTn id="14" dur="500"/>
                                        <p:tgtEl>
                                          <p:spTgt spid="105518"/>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grpId="0" nodeType="clickEffect">
                                  <p:stCondLst>
                                    <p:cond delay="0"/>
                                  </p:stCondLst>
                                  <p:childTnLst>
                                    <p:animMotion origin="layout" path="M 0.01042 0.0252 L 0.09341 0.15815 C 0.11198 0.18751 0.14219 0.21757 0.17726 0.23977 C 0.21789 0.26659 0.25226 0.27699 0.27969 0.27723 L 0.41164 0.28162 " pathEditMode="relative" rAng="1540491" ptsTypes="FffFF">
                                      <p:cBhvr>
                                        <p:cTn id="18" dur="2000" fill="hold"/>
                                        <p:tgtEl>
                                          <p:spTgt spid="105480"/>
                                        </p:tgtEl>
                                        <p:attrNameLst>
                                          <p:attrName>ppt_x</p:attrName>
                                          <p:attrName>ppt_y</p:attrName>
                                        </p:attrNameLst>
                                      </p:cBhvr>
                                      <p:rCtr x="18500" y="17200"/>
                                    </p:animMotion>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grpId="0" nodeType="clickEffect">
                                  <p:stCondLst>
                                    <p:cond delay="0"/>
                                  </p:stCondLst>
                                  <p:childTnLst>
                                    <p:animMotion origin="layout" path="M 0.01423 0.00046 L 0.03993 0.05988 C 0.046 0.07168 0.05121 0.09179 0.05538 0.1133 C 0.05972 0.13757 0.06146 0.15676 0.06198 0.17133 L 0.06146 0.24116 " pathEditMode="relative" rAng="4522575" ptsTypes="FffFF">
                                      <p:cBhvr>
                                        <p:cTn id="22" dur="2000" fill="hold"/>
                                        <p:tgtEl>
                                          <p:spTgt spid="105482"/>
                                        </p:tgtEl>
                                        <p:attrNameLst>
                                          <p:attrName>ppt_x</p:attrName>
                                          <p:attrName>ppt_y</p:attrName>
                                        </p:attrNameLst>
                                      </p:cBhvr>
                                      <p:rCtr x="3200" y="11700"/>
                                    </p:animMotion>
                                  </p:childTnLst>
                                </p:cTn>
                              </p:par>
                            </p:childTnLst>
                          </p:cTn>
                        </p:par>
                        <p:par>
                          <p:cTn id="23" fill="hold">
                            <p:stCondLst>
                              <p:cond delay="2000"/>
                            </p:stCondLst>
                            <p:childTnLst>
                              <p:par>
                                <p:cTn id="24" presetID="4" presetClass="entr" presetSubtype="16" fill="hold" grpId="0" nodeType="afterEffect">
                                  <p:stCondLst>
                                    <p:cond delay="0"/>
                                  </p:stCondLst>
                                  <p:childTnLst>
                                    <p:set>
                                      <p:cBhvr>
                                        <p:cTn id="25" dur="1" fill="hold">
                                          <p:stCondLst>
                                            <p:cond delay="0"/>
                                          </p:stCondLst>
                                        </p:cTn>
                                        <p:tgtEl>
                                          <p:spTgt spid="105520"/>
                                        </p:tgtEl>
                                        <p:attrNameLst>
                                          <p:attrName>style.visibility</p:attrName>
                                        </p:attrNameLst>
                                      </p:cBhvr>
                                      <p:to>
                                        <p:strVal val="visible"/>
                                      </p:to>
                                    </p:set>
                                    <p:animEffect transition="in" filter="box(in)">
                                      <p:cBhvr>
                                        <p:cTn id="26" dur="500"/>
                                        <p:tgtEl>
                                          <p:spTgt spid="105520"/>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path" presetSubtype="0" accel="50000" decel="50000" fill="hold" grpId="0" nodeType="clickEffect">
                                  <p:stCondLst>
                                    <p:cond delay="0"/>
                                  </p:stCondLst>
                                  <p:childTnLst>
                                    <p:animMotion origin="layout" path="M 0.00312 0.00578 L 0.08298 0.14936 C 0.09947 0.18081 0.13003 0.2141 0.16493 0.23699 C 0.20486 0.2652 0.24062 0.27861 0.26961 0.27815 L 0.40434 0.28231 " pathEditMode="relative" rAng="1649580" ptsTypes="FffFF">
                                      <p:cBhvr>
                                        <p:cTn id="30" dur="2000" fill="hold"/>
                                        <p:tgtEl>
                                          <p:spTgt spid="105481"/>
                                        </p:tgtEl>
                                        <p:attrNameLst>
                                          <p:attrName>ppt_x</p:attrName>
                                          <p:attrName>ppt_y</p:attrName>
                                        </p:attrNameLst>
                                      </p:cBhvr>
                                      <p:rCtr x="18200" y="18600"/>
                                    </p:animMotion>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1" nodeType="clickEffect">
                                  <p:stCondLst>
                                    <p:cond delay="0"/>
                                  </p:stCondLst>
                                  <p:childTnLst>
                                    <p:animMotion origin="layout" path="M 0.06163 0.24092 L 0.17691 0.31861 C 0.20139 0.33618 0.23854 0.34798 0.27708 0.35144 C 0.3217 0.35537 0.35746 0.34936 0.38333 0.33665 L 0.50573 0.27954 " pathEditMode="relative" rAng="225456" ptsTypes="FffFF">
                                      <p:cBhvr>
                                        <p:cTn id="34" dur="2000" fill="hold"/>
                                        <p:tgtEl>
                                          <p:spTgt spid="105482"/>
                                        </p:tgtEl>
                                        <p:attrNameLst>
                                          <p:attrName>ppt_x</p:attrName>
                                          <p:attrName>ppt_y</p:attrName>
                                        </p:attrNameLst>
                                      </p:cBhvr>
                                      <p:rCtr x="22000" y="6500"/>
                                    </p:animMotion>
                                  </p:childTnLst>
                                </p:cTn>
                              </p:par>
                            </p:childTnLst>
                          </p:cTn>
                        </p:par>
                        <p:par>
                          <p:cTn id="35" fill="hold">
                            <p:stCondLst>
                              <p:cond delay="2000"/>
                            </p:stCondLst>
                            <p:childTnLst>
                              <p:par>
                                <p:cTn id="36" presetID="4" presetClass="exit" presetSubtype="16" fill="hold" grpId="1" nodeType="afterEffect">
                                  <p:stCondLst>
                                    <p:cond delay="0"/>
                                  </p:stCondLst>
                                  <p:childTnLst>
                                    <p:animEffect transition="out" filter="box(in)">
                                      <p:cBhvr>
                                        <p:cTn id="37" dur="500"/>
                                        <p:tgtEl>
                                          <p:spTgt spid="105520"/>
                                        </p:tgtEl>
                                      </p:cBhvr>
                                    </p:animEffect>
                                    <p:set>
                                      <p:cBhvr>
                                        <p:cTn id="38" dur="1" fill="hold">
                                          <p:stCondLst>
                                            <p:cond delay="499"/>
                                          </p:stCondLst>
                                        </p:cTn>
                                        <p:tgtEl>
                                          <p:spTgt spid="1055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grpId="1" nodeType="clickEffect">
                                  <p:stCondLst>
                                    <p:cond delay="0"/>
                                  </p:stCondLst>
                                  <p:childTnLst>
                                    <p:animMotion origin="layout" path="M 0.13039 0.3059 L 0.26615 0.35191 C 0.29462 0.36254 0.33698 0.36694 0.38091 0.36462 C 0.43108 0.36208 0.47101 0.3533 0.49844 0.33988 L 0.63177 0.27954 " pathEditMode="relative" rAng="-132118" ptsTypes="FffFF">
                                      <p:cBhvr>
                                        <p:cTn id="42" dur="2000" fill="hold"/>
                                        <p:tgtEl>
                                          <p:spTgt spid="105479"/>
                                        </p:tgtEl>
                                        <p:attrNameLst>
                                          <p:attrName>ppt_x</p:attrName>
                                          <p:attrName>ppt_y</p:attrName>
                                        </p:attrNameLst>
                                      </p:cBhvr>
                                      <p:rCtr x="25200" y="2300"/>
                                    </p:animMotion>
                                  </p:childTnLst>
                                </p:cTn>
                              </p:par>
                            </p:childTnLst>
                          </p:cTn>
                        </p:par>
                        <p:par>
                          <p:cTn id="43" fill="hold">
                            <p:stCondLst>
                              <p:cond delay="2000"/>
                            </p:stCondLst>
                            <p:childTnLst>
                              <p:par>
                                <p:cTn id="44" presetID="4" presetClass="exit" presetSubtype="16" fill="hold" grpId="1" nodeType="afterEffect">
                                  <p:stCondLst>
                                    <p:cond delay="0"/>
                                  </p:stCondLst>
                                  <p:childTnLst>
                                    <p:animEffect transition="out" filter="box(in)">
                                      <p:cBhvr>
                                        <p:cTn id="45" dur="500"/>
                                        <p:tgtEl>
                                          <p:spTgt spid="105518"/>
                                        </p:tgtEl>
                                      </p:cBhvr>
                                    </p:animEffect>
                                    <p:set>
                                      <p:cBhvr>
                                        <p:cTn id="46" dur="1" fill="hold">
                                          <p:stCondLst>
                                            <p:cond delay="499"/>
                                          </p:stCondLst>
                                        </p:cTn>
                                        <p:tgtEl>
                                          <p:spTgt spid="1055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7" presetClass="path" presetSubtype="0" accel="50000" decel="50000" fill="hold" grpId="0" nodeType="clickEffect">
                                  <p:stCondLst>
                                    <p:cond delay="0"/>
                                  </p:stCondLst>
                                  <p:childTnLst>
                                    <p:animMotion origin="layout" path="M 0.00572 0.0222 L 0.01944 0.10127 C 0.02309 0.11908 0.02482 0.14289 0.02309 0.16856 C 0.0217 0.19769 0.01822 0.22035 0.01336 0.23676 L -0.00782 0.31376 " pathEditMode="relative" rAng="5616728" ptsTypes="FffFF">
                                      <p:cBhvr>
                                        <p:cTn id="50" dur="2000" fill="hold"/>
                                        <p:tgtEl>
                                          <p:spTgt spid="105519"/>
                                        </p:tgtEl>
                                        <p:attrNameLst>
                                          <p:attrName>ppt_x</p:attrName>
                                          <p:attrName>ppt_y</p:attrName>
                                        </p:attrNameLst>
                                      </p:cBhvr>
                                      <p:rCtr x="600" y="14700"/>
                                    </p:animMotion>
                                  </p:childTnLst>
                                </p:cTn>
                              </p:par>
                            </p:childTnLst>
                          </p:cTn>
                        </p:par>
                        <p:par>
                          <p:cTn id="51" fill="hold">
                            <p:stCondLst>
                              <p:cond delay="2000"/>
                            </p:stCondLst>
                            <p:childTnLst>
                              <p:par>
                                <p:cTn id="52" presetID="4" presetClass="entr" presetSubtype="16" fill="hold" grpId="0" nodeType="afterEffect">
                                  <p:stCondLst>
                                    <p:cond delay="0"/>
                                  </p:stCondLst>
                                  <p:childTnLst>
                                    <p:set>
                                      <p:cBhvr>
                                        <p:cTn id="53" dur="1" fill="hold">
                                          <p:stCondLst>
                                            <p:cond delay="0"/>
                                          </p:stCondLst>
                                        </p:cTn>
                                        <p:tgtEl>
                                          <p:spTgt spid="105521"/>
                                        </p:tgtEl>
                                        <p:attrNameLst>
                                          <p:attrName>style.visibility</p:attrName>
                                        </p:attrNameLst>
                                      </p:cBhvr>
                                      <p:to>
                                        <p:strVal val="visible"/>
                                      </p:to>
                                    </p:set>
                                    <p:animEffect transition="in" filter="box(in)">
                                      <p:cBhvr>
                                        <p:cTn id="54" dur="500"/>
                                        <p:tgtEl>
                                          <p:spTgt spid="105521"/>
                                        </p:tgtEl>
                                      </p:cBhvr>
                                    </p:animEffec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0" nodeType="clickEffect">
                                  <p:stCondLst>
                                    <p:cond delay="0"/>
                                  </p:stCondLst>
                                  <p:childTnLst>
                                    <p:animMotion origin="layout" path="M -1.66667E-6 3.58382E-6 L -0.00191 0.06474 C -0.00156 0.07907 -0.00364 0.09896 -0.00677 0.12 C -0.01111 0.14358 -0.01458 0.16208 -0.01823 0.17549 L -0.03507 0.23722 " pathEditMode="relative" rAng="6072593" ptsTypes="FffFF">
                                      <p:cBhvr>
                                        <p:cTn id="58" dur="2000" fill="hold"/>
                                        <p:tgtEl>
                                          <p:spTgt spid="105483"/>
                                        </p:tgtEl>
                                        <p:attrNameLst>
                                          <p:attrName>ppt_x</p:attrName>
                                          <p:attrName>ppt_y</p:attrName>
                                        </p:attrNameLst>
                                      </p:cBhvr>
                                      <p:rCtr x="-1200" y="12000"/>
                                    </p:animMotion>
                                  </p:childTnLst>
                                </p:cTn>
                              </p:par>
                            </p:childTnLst>
                          </p:cTn>
                        </p:par>
                        <p:par>
                          <p:cTn id="59" fill="hold">
                            <p:stCondLst>
                              <p:cond delay="2000"/>
                            </p:stCondLst>
                            <p:childTnLst>
                              <p:par>
                                <p:cTn id="60" presetID="4" presetClass="entr" presetSubtype="16" fill="hold" grpId="0" nodeType="afterEffect">
                                  <p:stCondLst>
                                    <p:cond delay="0"/>
                                  </p:stCondLst>
                                  <p:childTnLst>
                                    <p:set>
                                      <p:cBhvr>
                                        <p:cTn id="61" dur="1" fill="hold">
                                          <p:stCondLst>
                                            <p:cond delay="0"/>
                                          </p:stCondLst>
                                        </p:cTn>
                                        <p:tgtEl>
                                          <p:spTgt spid="105522"/>
                                        </p:tgtEl>
                                        <p:attrNameLst>
                                          <p:attrName>style.visibility</p:attrName>
                                        </p:attrNameLst>
                                      </p:cBhvr>
                                      <p:to>
                                        <p:strVal val="visible"/>
                                      </p:to>
                                    </p:set>
                                    <p:animEffect transition="in" filter="box(in)">
                                      <p:cBhvr>
                                        <p:cTn id="62" dur="500"/>
                                        <p:tgtEl>
                                          <p:spTgt spid="105522"/>
                                        </p:tgtEl>
                                      </p:cBhvr>
                                    </p:animEffect>
                                  </p:childTnLst>
                                </p:cTn>
                              </p:par>
                            </p:childTnLst>
                          </p:cTn>
                        </p:par>
                      </p:childTnLst>
                    </p:cTn>
                  </p:par>
                  <p:par>
                    <p:cTn id="63" fill="hold">
                      <p:stCondLst>
                        <p:cond delay="indefinite"/>
                      </p:stCondLst>
                      <p:childTnLst>
                        <p:par>
                          <p:cTn id="64" fill="hold">
                            <p:stCondLst>
                              <p:cond delay="0"/>
                            </p:stCondLst>
                            <p:childTnLst>
                              <p:par>
                                <p:cTn id="65" presetID="37" presetClass="path" presetSubtype="0" accel="50000" decel="50000" fill="hold" grpId="0" nodeType="clickEffect">
                                  <p:stCondLst>
                                    <p:cond delay="0"/>
                                  </p:stCondLst>
                                  <p:childTnLst>
                                    <p:animMotion origin="layout" path="M -3.05556E-6 -0.00023 L 0.11476 0.12324 C 0.13837 0.15052 0.17743 0.17988 0.22014 0.20486 C 0.26893 0.23237 0.30938 0.24832 0.34063 0.25318 L 0.48698 0.27931 " pathEditMode="relative" rAng="1402335" ptsTypes="FffFF">
                                      <p:cBhvr>
                                        <p:cTn id="66" dur="2000" fill="hold"/>
                                        <p:tgtEl>
                                          <p:spTgt spid="105484"/>
                                        </p:tgtEl>
                                        <p:attrNameLst>
                                          <p:attrName>ppt_x</p:attrName>
                                          <p:attrName>ppt_y</p:attrName>
                                        </p:attrNameLst>
                                      </p:cBhvr>
                                      <p:rCtr x="23300" y="17300"/>
                                    </p:animMotion>
                                  </p:childTnLst>
                                </p:cTn>
                              </p:par>
                            </p:childTnLst>
                          </p:cTn>
                        </p:par>
                      </p:childTnLst>
                    </p:cTn>
                  </p:par>
                  <p:par>
                    <p:cTn id="67" fill="hold">
                      <p:stCondLst>
                        <p:cond delay="indefinite"/>
                      </p:stCondLst>
                      <p:childTnLst>
                        <p:par>
                          <p:cTn id="68" fill="hold">
                            <p:stCondLst>
                              <p:cond delay="0"/>
                            </p:stCondLst>
                            <p:childTnLst>
                              <p:par>
                                <p:cTn id="69" presetID="58" presetClass="path" presetSubtype="0" accel="50000" decel="50000" fill="hold" grpId="0" nodeType="clickEffect">
                                  <p:stCondLst>
                                    <p:cond delay="0"/>
                                  </p:stCondLst>
                                  <p:childTnLst>
                                    <p:animMotion origin="layout" path="M 0.00643 0.00809 L -0.01614 0.05942 C -0.02031 0.07006 -0.02916 0.08416 -0.03889 0.0978 C -0.05052 0.11283 -0.06059 0.12347 -0.06823 0.12948 L -0.10625 0.15931 " pathEditMode="relative" rAng="2687902" ptsTypes="FffFF">
                                      <p:cBhvr>
                                        <p:cTn id="70" dur="2000" fill="hold"/>
                                        <p:tgtEl>
                                          <p:spTgt spid="105485"/>
                                        </p:tgtEl>
                                        <p:attrNameLst>
                                          <p:attrName>ppt_x</p:attrName>
                                          <p:attrName>ppt_y</p:attrName>
                                        </p:attrNameLst>
                                      </p:cBhvr>
                                      <p:rCtr x="-5100" y="8300"/>
                                    </p:animMotion>
                                  </p:childTnLst>
                                </p:cTn>
                              </p:par>
                            </p:childTnLst>
                          </p:cTn>
                        </p:par>
                        <p:par>
                          <p:cTn id="71" fill="hold">
                            <p:stCondLst>
                              <p:cond delay="2000"/>
                            </p:stCondLst>
                            <p:childTnLst>
                              <p:par>
                                <p:cTn id="72" presetID="4" presetClass="entr" presetSubtype="16" fill="hold" grpId="0" nodeType="afterEffect">
                                  <p:stCondLst>
                                    <p:cond delay="0"/>
                                  </p:stCondLst>
                                  <p:childTnLst>
                                    <p:set>
                                      <p:cBhvr>
                                        <p:cTn id="73" dur="1" fill="hold">
                                          <p:stCondLst>
                                            <p:cond delay="0"/>
                                          </p:stCondLst>
                                        </p:cTn>
                                        <p:tgtEl>
                                          <p:spTgt spid="105523"/>
                                        </p:tgtEl>
                                        <p:attrNameLst>
                                          <p:attrName>style.visibility</p:attrName>
                                        </p:attrNameLst>
                                      </p:cBhvr>
                                      <p:to>
                                        <p:strVal val="visible"/>
                                      </p:to>
                                    </p:set>
                                    <p:animEffect transition="in" filter="box(in)">
                                      <p:cBhvr>
                                        <p:cTn id="74" dur="500"/>
                                        <p:tgtEl>
                                          <p:spTgt spid="105523"/>
                                        </p:tgtEl>
                                      </p:cBhvr>
                                    </p:animEffect>
                                  </p:childTnLst>
                                </p:cTn>
                              </p:par>
                            </p:childTnLst>
                          </p:cTn>
                        </p:par>
                      </p:childTnLst>
                    </p:cTn>
                  </p:par>
                  <p:par>
                    <p:cTn id="75" fill="hold">
                      <p:stCondLst>
                        <p:cond delay="indefinite"/>
                      </p:stCondLst>
                      <p:childTnLst>
                        <p:par>
                          <p:cTn id="76" fill="hold">
                            <p:stCondLst>
                              <p:cond delay="0"/>
                            </p:stCondLst>
                            <p:childTnLst>
                              <p:par>
                                <p:cTn id="77" presetID="37" presetClass="path" presetSubtype="0" accel="50000" decel="50000" fill="hold" grpId="0" nodeType="clickEffect">
                                  <p:stCondLst>
                                    <p:cond delay="0"/>
                                  </p:stCondLst>
                                  <p:childTnLst>
                                    <p:animMotion origin="layout" path="M -2.77778E-6 -2.31214E-7 L 0.11528 0.12393 C 0.13924 0.15075 0.17743 0.17896 0.22084 0.20347 C 0.26893 0.23121 0.3099 0.2474 0.34115 0.25179 L 0.4882 0.27769 " pathEditMode="relative" rAng="1389106" ptsTypes="FffFF">
                                      <p:cBhvr>
                                        <p:cTn id="78" dur="2000" fill="hold"/>
                                        <p:tgtEl>
                                          <p:spTgt spid="105486"/>
                                        </p:tgtEl>
                                        <p:attrNameLst>
                                          <p:attrName>ppt_x</p:attrName>
                                          <p:attrName>ppt_y</p:attrName>
                                        </p:attrNameLst>
                                      </p:cBhvr>
                                      <p:rCtr x="23400" y="17200"/>
                                    </p:animMotion>
                                  </p:childTnLst>
                                </p:cTn>
                              </p:par>
                            </p:childTnLst>
                          </p:cTn>
                        </p:par>
                      </p:childTnLst>
                    </p:cTn>
                  </p:par>
                  <p:par>
                    <p:cTn id="79" fill="hold">
                      <p:stCondLst>
                        <p:cond delay="indefinite"/>
                      </p:stCondLst>
                      <p:childTnLst>
                        <p:par>
                          <p:cTn id="80" fill="hold">
                            <p:stCondLst>
                              <p:cond delay="0"/>
                            </p:stCondLst>
                            <p:childTnLst>
                              <p:par>
                                <p:cTn id="81" presetID="37" presetClass="path" presetSubtype="0" accel="50000" decel="50000" fill="hold" grpId="1" nodeType="clickEffect">
                                  <p:stCondLst>
                                    <p:cond delay="0"/>
                                  </p:stCondLst>
                                  <p:childTnLst>
                                    <p:animMotion origin="layout" path="M -0.10625 0.15908 L 0.07153 0.24139 C 0.10868 0.25919 0.16597 0.27538 0.22535 0.28462 C 0.29253 0.29595 0.34774 0.2978 0.3875 0.29249 L 0.57448 0.26936 " pathEditMode="relative" rAng="417695" ptsTypes="FffFF">
                                      <p:cBhvr>
                                        <p:cTn id="82" dur="2000" fill="hold"/>
                                        <p:tgtEl>
                                          <p:spTgt spid="105485"/>
                                        </p:tgtEl>
                                        <p:attrNameLst>
                                          <p:attrName>ppt_x</p:attrName>
                                          <p:attrName>ppt_y</p:attrName>
                                        </p:attrNameLst>
                                      </p:cBhvr>
                                      <p:rCtr x="33700" y="9100"/>
                                    </p:animMotion>
                                  </p:childTnLst>
                                </p:cTn>
                              </p:par>
                            </p:childTnLst>
                          </p:cTn>
                        </p:par>
                        <p:par>
                          <p:cTn id="83" fill="hold">
                            <p:stCondLst>
                              <p:cond delay="2000"/>
                            </p:stCondLst>
                            <p:childTnLst>
                              <p:par>
                                <p:cTn id="84" presetID="4" presetClass="exit" presetSubtype="16" fill="hold" grpId="1" nodeType="afterEffect">
                                  <p:stCondLst>
                                    <p:cond delay="0"/>
                                  </p:stCondLst>
                                  <p:childTnLst>
                                    <p:animEffect transition="out" filter="box(in)">
                                      <p:cBhvr>
                                        <p:cTn id="85" dur="500"/>
                                        <p:tgtEl>
                                          <p:spTgt spid="105523"/>
                                        </p:tgtEl>
                                      </p:cBhvr>
                                    </p:animEffect>
                                    <p:set>
                                      <p:cBhvr>
                                        <p:cTn id="86" dur="1" fill="hold">
                                          <p:stCondLst>
                                            <p:cond delay="499"/>
                                          </p:stCondLst>
                                        </p:cTn>
                                        <p:tgtEl>
                                          <p:spTgt spid="10552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37" presetClass="path" presetSubtype="0" accel="50000" decel="50000" fill="hold" grpId="0" nodeType="clickEffect">
                                  <p:stCondLst>
                                    <p:cond delay="0"/>
                                  </p:stCondLst>
                                  <p:childTnLst>
                                    <p:animMotion origin="layout" path="M 0.00173 -0.00115 L -0.02396 0.08139 C -0.02882 0.0985 -0.03976 0.11908 -0.05556 0.13156 C -0.07257 0.1489 -0.08993 0.15538 -0.10521 0.15491 L -0.17257 0.15908 " pathEditMode="relative" rAng="8744252" ptsTypes="FffFF">
                                      <p:cBhvr>
                                        <p:cTn id="90" dur="2000" fill="hold"/>
                                        <p:tgtEl>
                                          <p:spTgt spid="105487"/>
                                        </p:tgtEl>
                                        <p:attrNameLst>
                                          <p:attrName>ppt_x</p:attrName>
                                          <p:attrName>ppt_y</p:attrName>
                                        </p:attrNameLst>
                                      </p:cBhvr>
                                      <p:rCtr x="-7300" y="10800"/>
                                    </p:animMotion>
                                  </p:childTnLst>
                                </p:cTn>
                              </p:par>
                            </p:childTnLst>
                          </p:cTn>
                        </p:par>
                        <p:par>
                          <p:cTn id="91" fill="hold">
                            <p:stCondLst>
                              <p:cond delay="2000"/>
                            </p:stCondLst>
                            <p:childTnLst>
                              <p:par>
                                <p:cTn id="92" presetID="4" presetClass="entr" presetSubtype="16" fill="hold" grpId="0" nodeType="afterEffect">
                                  <p:stCondLst>
                                    <p:cond delay="0"/>
                                  </p:stCondLst>
                                  <p:childTnLst>
                                    <p:set>
                                      <p:cBhvr>
                                        <p:cTn id="93" dur="1" fill="hold">
                                          <p:stCondLst>
                                            <p:cond delay="0"/>
                                          </p:stCondLst>
                                        </p:cTn>
                                        <p:tgtEl>
                                          <p:spTgt spid="105525"/>
                                        </p:tgtEl>
                                        <p:attrNameLst>
                                          <p:attrName>style.visibility</p:attrName>
                                        </p:attrNameLst>
                                      </p:cBhvr>
                                      <p:to>
                                        <p:strVal val="visible"/>
                                      </p:to>
                                    </p:set>
                                    <p:animEffect transition="in" filter="box(in)">
                                      <p:cBhvr>
                                        <p:cTn id="94" dur="500"/>
                                        <p:tgtEl>
                                          <p:spTgt spid="105525"/>
                                        </p:tgtEl>
                                      </p:cBhvr>
                                    </p:animEffect>
                                  </p:childTnLst>
                                </p:cTn>
                              </p:par>
                            </p:childTnLst>
                          </p:cTn>
                        </p:par>
                      </p:childTnLst>
                    </p:cTn>
                  </p:par>
                  <p:par>
                    <p:cTn id="95" fill="hold">
                      <p:stCondLst>
                        <p:cond delay="indefinite"/>
                      </p:stCondLst>
                      <p:childTnLst>
                        <p:par>
                          <p:cTn id="96" fill="hold">
                            <p:stCondLst>
                              <p:cond delay="0"/>
                            </p:stCondLst>
                            <p:childTnLst>
                              <p:par>
                                <p:cTn id="97" presetID="37" presetClass="path" presetSubtype="0" accel="50000" decel="50000" fill="hold" grpId="0" nodeType="clickEffect">
                                  <p:stCondLst>
                                    <p:cond delay="0"/>
                                  </p:stCondLst>
                                  <p:childTnLst>
                                    <p:animMotion origin="layout" path="M -0.00017 -0.00023 L 0.12709 0.12301 C 0.15417 0.1496 0.19619 0.17873 0.24254 0.20347 C 0.29584 0.23098 0.33994 0.24601 0.37344 0.25087 L 0.52969 0.27468 " pathEditMode="relative" rAng="1276323" ptsTypes="FffFF">
                                      <p:cBhvr>
                                        <p:cTn id="98" dur="2000" fill="hold"/>
                                        <p:tgtEl>
                                          <p:spTgt spid="105488"/>
                                        </p:tgtEl>
                                        <p:attrNameLst>
                                          <p:attrName>ppt_x</p:attrName>
                                          <p:attrName>ppt_y</p:attrName>
                                        </p:attrNameLst>
                                      </p:cBhvr>
                                      <p:rCtr x="25500" y="17100"/>
                                    </p:animMotion>
                                  </p:childTnLst>
                                </p:cTn>
                              </p:par>
                            </p:childTnLst>
                          </p:cTn>
                        </p:par>
                      </p:childTnLst>
                    </p:cTn>
                  </p:par>
                  <p:par>
                    <p:cTn id="99" fill="hold">
                      <p:stCondLst>
                        <p:cond delay="indefinite"/>
                      </p:stCondLst>
                      <p:childTnLst>
                        <p:par>
                          <p:cTn id="100" fill="hold">
                            <p:stCondLst>
                              <p:cond delay="0"/>
                            </p:stCondLst>
                            <p:childTnLst>
                              <p:par>
                                <p:cTn id="101" presetID="37" presetClass="path" presetSubtype="0" accel="50000" decel="50000" fill="hold" grpId="1" nodeType="clickEffect">
                                  <p:stCondLst>
                                    <p:cond delay="0"/>
                                  </p:stCondLst>
                                  <p:childTnLst>
                                    <p:animMotion origin="layout" path="M -0.17256 0.17017 L 0.03247 0.24069 C 0.0757 0.25665 0.14098 0.27191 0.20851 0.28069 C 0.28698 0.29202 0.34879 0.29503 0.39306 0.29156 L 0.60591 0.27838 " pathEditMode="relative" rAng="356308" ptsTypes="FffFF">
                                      <p:cBhvr>
                                        <p:cTn id="102" dur="2000" fill="hold"/>
                                        <p:tgtEl>
                                          <p:spTgt spid="105487"/>
                                        </p:tgtEl>
                                        <p:attrNameLst>
                                          <p:attrName>ppt_x</p:attrName>
                                          <p:attrName>ppt_y</p:attrName>
                                        </p:attrNameLst>
                                      </p:cBhvr>
                                      <p:rCtr x="38700" y="8300"/>
                                    </p:animMotion>
                                  </p:childTnLst>
                                </p:cTn>
                              </p:par>
                            </p:childTnLst>
                          </p:cTn>
                        </p:par>
                        <p:par>
                          <p:cTn id="103" fill="hold">
                            <p:stCondLst>
                              <p:cond delay="2000"/>
                            </p:stCondLst>
                            <p:childTnLst>
                              <p:par>
                                <p:cTn id="104" presetID="4" presetClass="exit" presetSubtype="16" fill="hold" grpId="1" nodeType="afterEffect">
                                  <p:stCondLst>
                                    <p:cond delay="0"/>
                                  </p:stCondLst>
                                  <p:childTnLst>
                                    <p:animEffect transition="out" filter="box(in)">
                                      <p:cBhvr>
                                        <p:cTn id="105" dur="500"/>
                                        <p:tgtEl>
                                          <p:spTgt spid="105525"/>
                                        </p:tgtEl>
                                      </p:cBhvr>
                                    </p:animEffect>
                                    <p:set>
                                      <p:cBhvr>
                                        <p:cTn id="106" dur="1" fill="hold">
                                          <p:stCondLst>
                                            <p:cond delay="499"/>
                                          </p:stCondLst>
                                        </p:cTn>
                                        <p:tgtEl>
                                          <p:spTgt spid="105525"/>
                                        </p:tgtEl>
                                        <p:attrNameLst>
                                          <p:attrName>style.visibility</p:attrName>
                                        </p:attrNameLst>
                                      </p:cBhvr>
                                      <p:to>
                                        <p:strVal val="hidden"/>
                                      </p:to>
                                    </p:set>
                                  </p:childTnLst>
                                </p:cTn>
                              </p:par>
                            </p:childTnLst>
                          </p:cTn>
                        </p:par>
                        <p:par>
                          <p:cTn id="107" fill="hold">
                            <p:stCondLst>
                              <p:cond delay="2500"/>
                            </p:stCondLst>
                            <p:childTnLst>
                              <p:par>
                                <p:cTn id="108" presetID="4" presetClass="exit" presetSubtype="16" fill="hold" grpId="2" nodeType="afterEffect">
                                  <p:stCondLst>
                                    <p:cond delay="0"/>
                                  </p:stCondLst>
                                  <p:childTnLst>
                                    <p:animEffect transition="out" filter="box(in)">
                                      <p:cBhvr>
                                        <p:cTn id="109" dur="500"/>
                                        <p:tgtEl>
                                          <p:spTgt spid="105523"/>
                                        </p:tgtEl>
                                      </p:cBhvr>
                                    </p:animEffect>
                                    <p:set>
                                      <p:cBhvr>
                                        <p:cTn id="110" dur="1" fill="hold">
                                          <p:stCondLst>
                                            <p:cond delay="499"/>
                                          </p:stCondLst>
                                        </p:cTn>
                                        <p:tgtEl>
                                          <p:spTgt spid="105523"/>
                                        </p:tgtEl>
                                        <p:attrNameLst>
                                          <p:attrName>style.visibility</p:attrName>
                                        </p:attrNameLst>
                                      </p:cBhvr>
                                      <p:to>
                                        <p:strVal val="hidden"/>
                                      </p:to>
                                    </p:set>
                                  </p:childTnLst>
                                </p:cTn>
                              </p:par>
                            </p:childTnLst>
                          </p:cTn>
                        </p:par>
                        <p:par>
                          <p:cTn id="111" fill="hold">
                            <p:stCondLst>
                              <p:cond delay="3000"/>
                            </p:stCondLst>
                            <p:childTnLst>
                              <p:par>
                                <p:cTn id="112" presetID="4" presetClass="exit" presetSubtype="16" fill="hold" grpId="1" nodeType="afterEffect">
                                  <p:stCondLst>
                                    <p:cond delay="0"/>
                                  </p:stCondLst>
                                  <p:childTnLst>
                                    <p:animEffect transition="out" filter="box(in)">
                                      <p:cBhvr>
                                        <p:cTn id="113" dur="500"/>
                                        <p:tgtEl>
                                          <p:spTgt spid="105483"/>
                                        </p:tgtEl>
                                      </p:cBhvr>
                                    </p:animEffect>
                                    <p:set>
                                      <p:cBhvr>
                                        <p:cTn id="114" dur="1" fill="hold">
                                          <p:stCondLst>
                                            <p:cond delay="499"/>
                                          </p:stCondLst>
                                        </p:cTn>
                                        <p:tgtEl>
                                          <p:spTgt spid="105483"/>
                                        </p:tgtEl>
                                        <p:attrNameLst>
                                          <p:attrName>style.visibility</p:attrName>
                                        </p:attrNameLst>
                                      </p:cBhvr>
                                      <p:to>
                                        <p:strVal val="hidden"/>
                                      </p:to>
                                    </p:set>
                                  </p:childTnLst>
                                </p:cTn>
                              </p:par>
                            </p:childTnLst>
                          </p:cTn>
                        </p:par>
                        <p:par>
                          <p:cTn id="115" fill="hold">
                            <p:stCondLst>
                              <p:cond delay="3500"/>
                            </p:stCondLst>
                            <p:childTnLst>
                              <p:par>
                                <p:cTn id="116" presetID="4" presetClass="exit" presetSubtype="16" fill="hold" grpId="1" nodeType="afterEffect">
                                  <p:stCondLst>
                                    <p:cond delay="0"/>
                                  </p:stCondLst>
                                  <p:childTnLst>
                                    <p:animEffect transition="out" filter="box(in)">
                                      <p:cBhvr>
                                        <p:cTn id="117" dur="500"/>
                                        <p:tgtEl>
                                          <p:spTgt spid="105522"/>
                                        </p:tgtEl>
                                      </p:cBhvr>
                                    </p:animEffect>
                                    <p:set>
                                      <p:cBhvr>
                                        <p:cTn id="118" dur="1" fill="hold">
                                          <p:stCondLst>
                                            <p:cond delay="499"/>
                                          </p:stCondLst>
                                        </p:cTn>
                                        <p:tgtEl>
                                          <p:spTgt spid="105522"/>
                                        </p:tgtEl>
                                        <p:attrNameLst>
                                          <p:attrName>style.visibility</p:attrName>
                                        </p:attrNameLst>
                                      </p:cBhvr>
                                      <p:to>
                                        <p:strVal val="hidden"/>
                                      </p:to>
                                    </p:set>
                                  </p:childTnLst>
                                </p:cTn>
                              </p:par>
                              <p:par>
                                <p:cTn id="119" presetID="4" presetClass="exit" presetSubtype="16" fill="hold" grpId="0" nodeType="withEffect">
                                  <p:stCondLst>
                                    <p:cond delay="0"/>
                                  </p:stCondLst>
                                  <p:childTnLst>
                                    <p:animEffect transition="out" filter="box(in)">
                                      <p:cBhvr>
                                        <p:cTn id="120" dur="500"/>
                                        <p:tgtEl>
                                          <p:spTgt spid="105489"/>
                                        </p:tgtEl>
                                      </p:cBhvr>
                                    </p:animEffect>
                                    <p:set>
                                      <p:cBhvr>
                                        <p:cTn id="121" dur="1" fill="hold">
                                          <p:stCondLst>
                                            <p:cond delay="499"/>
                                          </p:stCondLst>
                                        </p:cTn>
                                        <p:tgtEl>
                                          <p:spTgt spid="10548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7" presetClass="path" presetSubtype="0" accel="50000" decel="50000" fill="hold" grpId="1" nodeType="clickEffect">
                                  <p:stCondLst>
                                    <p:cond delay="0"/>
                                  </p:stCondLst>
                                  <p:childTnLst>
                                    <p:animMotion origin="layout" path="M -0.00399 0.32139 L 0.21163 0.36162 C 0.25695 0.37133 0.32431 0.37434 0.39427 0.37087 C 0.47396 0.36671 0.53785 0.35653 0.58247 0.3422 L 0.79531 0.27792 " pathEditMode="relative" rAng="-132155" ptsTypes="FffFF">
                                      <p:cBhvr>
                                        <p:cTn id="125" dur="2000" fill="hold"/>
                                        <p:tgtEl>
                                          <p:spTgt spid="105519"/>
                                        </p:tgtEl>
                                        <p:attrNameLst>
                                          <p:attrName>ppt_x</p:attrName>
                                          <p:attrName>ppt_y</p:attrName>
                                        </p:attrNameLst>
                                      </p:cBhvr>
                                      <p:rCtr x="40100" y="1300"/>
                                    </p:animMotion>
                                  </p:childTnLst>
                                </p:cTn>
                              </p:par>
                            </p:childTnLst>
                          </p:cTn>
                        </p:par>
                        <p:par>
                          <p:cTn id="126" fill="hold">
                            <p:stCondLst>
                              <p:cond delay="2000"/>
                            </p:stCondLst>
                            <p:childTnLst>
                              <p:par>
                                <p:cTn id="127" presetID="4" presetClass="exit" presetSubtype="16" fill="hold" grpId="1" nodeType="afterEffect">
                                  <p:stCondLst>
                                    <p:cond delay="0"/>
                                  </p:stCondLst>
                                  <p:childTnLst>
                                    <p:animEffect transition="out" filter="box(in)">
                                      <p:cBhvr>
                                        <p:cTn id="128" dur="500"/>
                                        <p:tgtEl>
                                          <p:spTgt spid="105521"/>
                                        </p:tgtEl>
                                      </p:cBhvr>
                                    </p:animEffect>
                                    <p:set>
                                      <p:cBhvr>
                                        <p:cTn id="129" dur="1" fill="hold">
                                          <p:stCondLst>
                                            <p:cond delay="499"/>
                                          </p:stCondLst>
                                        </p:cTn>
                                        <p:tgtEl>
                                          <p:spTgt spid="1055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P spid="105479" grpId="0"/>
      <p:bldP spid="105479" grpId="1"/>
      <p:bldP spid="105480" grpId="0"/>
      <p:bldP spid="105481" grpId="0"/>
      <p:bldP spid="105482" grpId="0"/>
      <p:bldP spid="105482" grpId="1"/>
      <p:bldP spid="105483" grpId="0"/>
      <p:bldP spid="105483" grpId="1"/>
      <p:bldP spid="105484" grpId="0"/>
      <p:bldP spid="105485" grpId="0"/>
      <p:bldP spid="105485" grpId="1"/>
      <p:bldP spid="105486" grpId="0"/>
      <p:bldP spid="105487" grpId="0"/>
      <p:bldP spid="105487" grpId="1"/>
      <p:bldP spid="105488" grpId="0"/>
      <p:bldP spid="105489" grpId="0"/>
      <p:bldP spid="105518" grpId="0" animBg="1"/>
      <p:bldP spid="105518" grpId="1" animBg="1"/>
      <p:bldP spid="105519" grpId="0"/>
      <p:bldP spid="105519" grpId="1"/>
      <p:bldP spid="105520" grpId="0" animBg="1"/>
      <p:bldP spid="105520" grpId="1" animBg="1"/>
      <p:bldP spid="105521" grpId="0" animBg="1"/>
      <p:bldP spid="105521" grpId="1" animBg="1"/>
      <p:bldP spid="105522" grpId="0" animBg="1"/>
      <p:bldP spid="105522" grpId="1" animBg="1"/>
      <p:bldP spid="105523" grpId="0" animBg="1"/>
      <p:bldP spid="105523" grpId="1" animBg="1"/>
      <p:bldP spid="105523" grpId="2" animBg="1"/>
      <p:bldP spid="105525" grpId="0" animBg="1"/>
      <p:bldP spid="10552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52400" y="0"/>
            <a:ext cx="8839200" cy="1917700"/>
          </a:xfrm>
          <a:prstGeom prst="rect">
            <a:avLst/>
          </a:prstGeom>
          <a:noFill/>
          <a:ln w="9525">
            <a:noFill/>
            <a:miter lim="800000"/>
            <a:headEnd/>
            <a:tailEnd/>
          </a:ln>
        </p:spPr>
        <p:txBody>
          <a:bodyPr>
            <a:spAutoFit/>
          </a:bodyPr>
          <a:lstStyle/>
          <a:p>
            <a:pPr algn="just">
              <a:spcBef>
                <a:spcPct val="25000"/>
              </a:spcBef>
            </a:pPr>
            <a:r>
              <a:rPr lang="en-US" sz="2400" b="1">
                <a:solidFill>
                  <a:srgbClr val="FF0000"/>
                </a:solidFill>
              </a:rPr>
              <a:t>The previous program segment opens two files in sequence for writing the data. Note that the first file is closed before opening the second one. This is necessary because a stream can be connected to only one file at a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box(in)">
                                      <p:cBhvr>
                                        <p:cTn id="7" dur="500"/>
                                        <p:tgtEl>
                                          <p:spTgt spid="1392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001000" cy="369332"/>
          </a:xfrm>
          <a:prstGeom prst="rect">
            <a:avLst/>
          </a:prstGeom>
          <a:noFill/>
        </p:spPr>
        <p:txBody>
          <a:bodyPr wrap="square" rtlCol="0">
            <a:spAutoFit/>
          </a:bodyPr>
          <a:lstStyle/>
          <a:p>
            <a:r>
              <a:rPr lang="en-IN" dirty="0" smtClean="0"/>
              <a:t>Example Programs</a:t>
            </a:r>
            <a:endParaRPr lang="en-IN" dirty="0"/>
          </a:p>
        </p:txBody>
      </p:sp>
      <p:sp>
        <p:nvSpPr>
          <p:cNvPr id="3" name="TextBox 2"/>
          <p:cNvSpPr txBox="1"/>
          <p:nvPr/>
        </p:nvSpPr>
        <p:spPr>
          <a:xfrm>
            <a:off x="651164" y="1143000"/>
            <a:ext cx="8264236" cy="4801314"/>
          </a:xfrm>
          <a:prstGeom prst="rect">
            <a:avLst/>
          </a:prstGeom>
          <a:noFill/>
        </p:spPr>
        <p:txBody>
          <a:bodyPr wrap="square" rtlCol="0">
            <a:spAutoFit/>
          </a:bodyPr>
          <a:lstStyle/>
          <a:p>
            <a:r>
              <a:rPr lang="en-IN" b="1" dirty="0"/>
              <a:t>1)write a program  to create a file marks containing the marks of 10 students.</a:t>
            </a:r>
          </a:p>
          <a:p>
            <a:r>
              <a:rPr lang="en-IN" b="1" dirty="0"/>
              <a:t>#include&lt;</a:t>
            </a:r>
            <a:r>
              <a:rPr lang="en-IN" b="1" dirty="0" err="1"/>
              <a:t>fstream.h</a:t>
            </a:r>
            <a:r>
              <a:rPr lang="en-IN" b="1" dirty="0"/>
              <a:t>&gt;</a:t>
            </a:r>
          </a:p>
          <a:p>
            <a:r>
              <a:rPr lang="en-IN" b="1" dirty="0"/>
              <a:t>#include&lt;</a:t>
            </a:r>
            <a:r>
              <a:rPr lang="en-IN" b="1" dirty="0" err="1"/>
              <a:t>iostream.h</a:t>
            </a:r>
            <a:r>
              <a:rPr lang="en-IN" b="1" dirty="0"/>
              <a:t>&gt;</a:t>
            </a:r>
          </a:p>
          <a:p>
            <a:r>
              <a:rPr lang="en-IN" b="1" dirty="0" err="1"/>
              <a:t>int</a:t>
            </a:r>
            <a:r>
              <a:rPr lang="en-IN" b="1" dirty="0"/>
              <a:t> main()</a:t>
            </a:r>
          </a:p>
          <a:p>
            <a:r>
              <a:rPr lang="en-IN" b="1" dirty="0"/>
              <a:t>{</a:t>
            </a:r>
          </a:p>
          <a:p>
            <a:r>
              <a:rPr lang="en-IN" b="1" dirty="0"/>
              <a:t>	</a:t>
            </a:r>
            <a:r>
              <a:rPr lang="en-IN" b="1" dirty="0" err="1"/>
              <a:t>ofstream</a:t>
            </a:r>
            <a:r>
              <a:rPr lang="en-IN" b="1" dirty="0"/>
              <a:t> </a:t>
            </a:r>
            <a:r>
              <a:rPr lang="en-IN" b="1" dirty="0" err="1"/>
              <a:t>fout</a:t>
            </a:r>
            <a:r>
              <a:rPr lang="en-IN" b="1" dirty="0"/>
              <a:t>(“marks.txt”);</a:t>
            </a:r>
          </a:p>
          <a:p>
            <a:r>
              <a:rPr lang="en-IN" b="1" dirty="0"/>
              <a:t>	</a:t>
            </a:r>
            <a:r>
              <a:rPr lang="en-IN" b="1" dirty="0" err="1"/>
              <a:t>int</a:t>
            </a:r>
            <a:r>
              <a:rPr lang="en-IN" b="1" dirty="0"/>
              <a:t> </a:t>
            </a:r>
            <a:r>
              <a:rPr lang="en-IN" b="1" dirty="0" err="1"/>
              <a:t>num</a:t>
            </a:r>
            <a:r>
              <a:rPr lang="en-IN" b="1" dirty="0"/>
              <a:t>;</a:t>
            </a:r>
          </a:p>
          <a:p>
            <a:r>
              <a:rPr lang="en-IN" b="1" dirty="0"/>
              <a:t>	</a:t>
            </a:r>
            <a:r>
              <a:rPr lang="en-IN" b="1" dirty="0" err="1"/>
              <a:t>cout</a:t>
            </a:r>
            <a:r>
              <a:rPr lang="en-IN" b="1" dirty="0"/>
              <a:t>&lt;&lt;”enter the 10 numbers”;</a:t>
            </a:r>
          </a:p>
          <a:p>
            <a:r>
              <a:rPr lang="en-IN" b="1" dirty="0"/>
              <a:t>	for(“</a:t>
            </a:r>
            <a:r>
              <a:rPr lang="en-IN" b="1" dirty="0" err="1"/>
              <a:t>int</a:t>
            </a:r>
            <a:r>
              <a:rPr lang="en-IN" b="1" dirty="0"/>
              <a:t> i=1;i&lt;=10;i++)</a:t>
            </a:r>
          </a:p>
          <a:p>
            <a:r>
              <a:rPr lang="en-IN" b="1" dirty="0"/>
              <a:t>	{</a:t>
            </a:r>
          </a:p>
          <a:p>
            <a:r>
              <a:rPr lang="en-IN" b="1" dirty="0"/>
              <a:t>		</a:t>
            </a:r>
            <a:r>
              <a:rPr lang="en-IN" b="1" dirty="0" err="1"/>
              <a:t>cout</a:t>
            </a:r>
            <a:r>
              <a:rPr lang="en-IN" b="1" dirty="0"/>
              <a:t>&lt;&lt;”enter the number”;</a:t>
            </a:r>
          </a:p>
          <a:p>
            <a:r>
              <a:rPr lang="en-IN" b="1" dirty="0"/>
              <a:t>		</a:t>
            </a:r>
            <a:r>
              <a:rPr lang="en-IN" b="1" dirty="0" err="1"/>
              <a:t>cin</a:t>
            </a:r>
            <a:r>
              <a:rPr lang="en-IN" b="1" dirty="0"/>
              <a:t>&gt;&gt;</a:t>
            </a:r>
            <a:r>
              <a:rPr lang="en-IN" b="1" dirty="0" err="1"/>
              <a:t>num</a:t>
            </a:r>
            <a:r>
              <a:rPr lang="en-IN" b="1" dirty="0"/>
              <a:t>;</a:t>
            </a:r>
          </a:p>
          <a:p>
            <a:r>
              <a:rPr lang="en-IN" b="1" dirty="0"/>
              <a:t>		</a:t>
            </a:r>
            <a:r>
              <a:rPr lang="en-IN" b="1" dirty="0" err="1"/>
              <a:t>fout</a:t>
            </a:r>
            <a:r>
              <a:rPr lang="en-IN" b="1" dirty="0"/>
              <a:t>&lt;&lt;</a:t>
            </a:r>
            <a:r>
              <a:rPr lang="en-IN" b="1" dirty="0" err="1"/>
              <a:t>num</a:t>
            </a:r>
            <a:r>
              <a:rPr lang="en-IN" b="1" dirty="0"/>
              <a:t>&lt;&lt;</a:t>
            </a:r>
            <a:r>
              <a:rPr lang="en-IN" b="1" dirty="0" err="1"/>
              <a:t>endl</a:t>
            </a:r>
            <a:r>
              <a:rPr lang="en-IN" b="1" dirty="0"/>
              <a:t>;</a:t>
            </a:r>
          </a:p>
          <a:p>
            <a:r>
              <a:rPr lang="en-IN" b="1" dirty="0" smtClean="0"/>
              <a:t>	}</a:t>
            </a:r>
            <a:endParaRPr lang="en-IN" b="1" dirty="0"/>
          </a:p>
          <a:p>
            <a:r>
              <a:rPr lang="en-IN" b="1" dirty="0" err="1"/>
              <a:t>fout.close</a:t>
            </a:r>
            <a:r>
              <a:rPr lang="en-IN" b="1" dirty="0"/>
              <a:t>();</a:t>
            </a:r>
          </a:p>
          <a:p>
            <a:r>
              <a:rPr lang="en-IN" b="1" dirty="0"/>
              <a:t>}</a:t>
            </a:r>
          </a:p>
          <a:p>
            <a:r>
              <a:rPr lang="en-IN" dirty="0"/>
              <a:t> </a:t>
            </a:r>
          </a:p>
        </p:txBody>
      </p:sp>
    </p:spTree>
    <p:extLst>
      <p:ext uri="{BB962C8B-B14F-4D97-AF65-F5344CB8AC3E}">
        <p14:creationId xmlns:p14="http://schemas.microsoft.com/office/powerpoint/2010/main" val="4066661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81000"/>
            <a:ext cx="8229600" cy="5324535"/>
          </a:xfrm>
          <a:prstGeom prst="rect">
            <a:avLst/>
          </a:prstGeom>
          <a:noFill/>
        </p:spPr>
        <p:txBody>
          <a:bodyPr wrap="square" rtlCol="0">
            <a:spAutoFit/>
          </a:bodyPr>
          <a:lstStyle/>
          <a:p>
            <a:r>
              <a:rPr lang="en-IN" sz="2000" b="1" dirty="0" smtClean="0"/>
              <a:t>#include&lt;</a:t>
            </a:r>
            <a:r>
              <a:rPr lang="en-IN" sz="2000" b="1" dirty="0" err="1" smtClean="0"/>
              <a:t>fstream.h</a:t>
            </a:r>
            <a:r>
              <a:rPr lang="en-IN" sz="2000" b="1" dirty="0" smtClean="0"/>
              <a:t>&gt;</a:t>
            </a:r>
          </a:p>
          <a:p>
            <a:r>
              <a:rPr lang="en-IN" sz="2000" b="1" dirty="0" err="1" smtClean="0"/>
              <a:t>Int</a:t>
            </a:r>
            <a:r>
              <a:rPr lang="en-IN" sz="2000" b="1" dirty="0" smtClean="0"/>
              <a:t> main()</a:t>
            </a:r>
          </a:p>
          <a:p>
            <a:r>
              <a:rPr lang="en-IN" sz="2000" b="1" dirty="0" smtClean="0"/>
              <a:t>{</a:t>
            </a:r>
          </a:p>
          <a:p>
            <a:r>
              <a:rPr lang="en-IN" sz="2000" b="1" dirty="0"/>
              <a:t>	</a:t>
            </a:r>
            <a:r>
              <a:rPr lang="en-IN" sz="2000" b="1" dirty="0" err="1" smtClean="0"/>
              <a:t>ifstream</a:t>
            </a:r>
            <a:r>
              <a:rPr lang="en-IN" sz="2000" b="1" dirty="0" smtClean="0"/>
              <a:t> fin(“marks.txt”);</a:t>
            </a:r>
          </a:p>
          <a:p>
            <a:r>
              <a:rPr lang="en-IN" sz="2000" b="1" dirty="0"/>
              <a:t>	</a:t>
            </a:r>
            <a:r>
              <a:rPr lang="en-IN" sz="2000" b="1" dirty="0" err="1" smtClean="0"/>
              <a:t>int</a:t>
            </a:r>
            <a:r>
              <a:rPr lang="en-IN" sz="2000" b="1" dirty="0" smtClean="0"/>
              <a:t> </a:t>
            </a:r>
            <a:r>
              <a:rPr lang="en-IN" sz="2000" b="1" dirty="0" err="1" smtClean="0"/>
              <a:t>num,max</a:t>
            </a:r>
            <a:r>
              <a:rPr lang="en-IN" sz="2000" b="1" dirty="0" smtClean="0"/>
              <a:t>=0;</a:t>
            </a:r>
          </a:p>
          <a:p>
            <a:r>
              <a:rPr lang="en-IN" sz="2000" b="1" dirty="0" smtClean="0"/>
              <a:t>	</a:t>
            </a:r>
            <a:r>
              <a:rPr lang="en-IN" sz="2000" b="1" dirty="0" err="1" smtClean="0"/>
              <a:t>cout</a:t>
            </a:r>
            <a:r>
              <a:rPr lang="en-IN" sz="2000" b="1" dirty="0" smtClean="0"/>
              <a:t>&lt;&lt;“the numbers in the file are “;</a:t>
            </a:r>
          </a:p>
          <a:p>
            <a:r>
              <a:rPr lang="en-IN" sz="2000" b="1" dirty="0"/>
              <a:t>	</a:t>
            </a:r>
            <a:r>
              <a:rPr lang="en-IN" sz="2000" b="1" dirty="0" smtClean="0"/>
              <a:t>for(</a:t>
            </a:r>
            <a:r>
              <a:rPr lang="en-IN" sz="2000" b="1" dirty="0" err="1" smtClean="0"/>
              <a:t>int</a:t>
            </a:r>
            <a:r>
              <a:rPr lang="en-IN" sz="2000" b="1" dirty="0" smtClean="0"/>
              <a:t> i=1;i&lt;=10;i++)</a:t>
            </a:r>
          </a:p>
          <a:p>
            <a:r>
              <a:rPr lang="en-IN" sz="2000" b="1" dirty="0"/>
              <a:t>	</a:t>
            </a:r>
            <a:r>
              <a:rPr lang="en-IN" sz="2000" b="1" dirty="0" smtClean="0"/>
              <a:t>{</a:t>
            </a:r>
          </a:p>
          <a:p>
            <a:r>
              <a:rPr lang="en-IN" sz="2000" b="1" dirty="0"/>
              <a:t>	</a:t>
            </a:r>
            <a:r>
              <a:rPr lang="en-IN" sz="2000" b="1" dirty="0" smtClean="0"/>
              <a:t>	fin&gt;&gt;</a:t>
            </a:r>
            <a:r>
              <a:rPr lang="en-IN" sz="2000" b="1" dirty="0" err="1" smtClean="0"/>
              <a:t>num</a:t>
            </a:r>
            <a:r>
              <a:rPr lang="en-IN" sz="2000" b="1" dirty="0" smtClean="0"/>
              <a:t>;</a:t>
            </a:r>
          </a:p>
          <a:p>
            <a:r>
              <a:rPr lang="en-IN" sz="2000" b="1" dirty="0"/>
              <a:t>	</a:t>
            </a:r>
            <a:r>
              <a:rPr lang="en-IN" sz="2000" b="1" dirty="0" smtClean="0"/>
              <a:t>	</a:t>
            </a:r>
            <a:r>
              <a:rPr lang="en-IN" sz="2000" b="1" dirty="0" err="1" smtClean="0"/>
              <a:t>cout</a:t>
            </a:r>
            <a:r>
              <a:rPr lang="en-IN" sz="2000" b="1" dirty="0" smtClean="0"/>
              <a:t>&lt;&lt;</a:t>
            </a:r>
            <a:r>
              <a:rPr lang="en-IN" sz="2000" b="1" dirty="0" err="1" smtClean="0"/>
              <a:t>num</a:t>
            </a:r>
            <a:r>
              <a:rPr lang="en-IN" sz="2000" b="1" dirty="0" smtClean="0"/>
              <a:t>&lt;&lt;</a:t>
            </a:r>
            <a:r>
              <a:rPr lang="en-IN" sz="2000" b="1" dirty="0" err="1" smtClean="0"/>
              <a:t>endl</a:t>
            </a:r>
            <a:r>
              <a:rPr lang="en-IN" sz="2000" b="1" dirty="0" smtClean="0"/>
              <a:t>;</a:t>
            </a:r>
          </a:p>
          <a:p>
            <a:r>
              <a:rPr lang="en-IN" sz="2000" b="1" dirty="0"/>
              <a:t>	</a:t>
            </a:r>
            <a:r>
              <a:rPr lang="en-IN" sz="2000" b="1" dirty="0" smtClean="0"/>
              <a:t>	if(</a:t>
            </a:r>
            <a:r>
              <a:rPr lang="en-IN" sz="2000" b="1" dirty="0" err="1" smtClean="0"/>
              <a:t>num</a:t>
            </a:r>
            <a:r>
              <a:rPr lang="en-IN" sz="2000" b="1" dirty="0" smtClean="0"/>
              <a:t>&gt;max)</a:t>
            </a:r>
          </a:p>
          <a:p>
            <a:r>
              <a:rPr lang="en-IN" sz="2000" b="1" dirty="0"/>
              <a:t>	</a:t>
            </a:r>
            <a:r>
              <a:rPr lang="en-IN" sz="2000" b="1" dirty="0" smtClean="0"/>
              <a:t>	max=</a:t>
            </a:r>
            <a:r>
              <a:rPr lang="en-IN" sz="2000" b="1" dirty="0" err="1" smtClean="0"/>
              <a:t>num</a:t>
            </a:r>
            <a:r>
              <a:rPr lang="en-IN" sz="2000" b="1" dirty="0" smtClean="0"/>
              <a:t>;</a:t>
            </a:r>
          </a:p>
          <a:p>
            <a:r>
              <a:rPr lang="en-IN" sz="2000" b="1" dirty="0" smtClean="0"/>
              <a:t>	}</a:t>
            </a:r>
          </a:p>
          <a:p>
            <a:r>
              <a:rPr lang="en-IN" sz="2000" b="1" dirty="0"/>
              <a:t>	</a:t>
            </a:r>
            <a:r>
              <a:rPr lang="en-IN" sz="2000" b="1" dirty="0" err="1" smtClean="0"/>
              <a:t>cout</a:t>
            </a:r>
            <a:r>
              <a:rPr lang="en-IN" sz="2000" b="1" dirty="0" smtClean="0"/>
              <a:t>&lt;&lt;“the maximum number is “&lt;&lt;max;</a:t>
            </a:r>
          </a:p>
          <a:p>
            <a:r>
              <a:rPr lang="en-IN" sz="2000" b="1" dirty="0"/>
              <a:t>	</a:t>
            </a:r>
            <a:r>
              <a:rPr lang="en-IN" sz="2000" b="1" dirty="0" err="1" smtClean="0"/>
              <a:t>fin.close</a:t>
            </a:r>
            <a:r>
              <a:rPr lang="en-IN" sz="2000" b="1" dirty="0" smtClean="0"/>
              <a:t>();</a:t>
            </a:r>
          </a:p>
          <a:p>
            <a:r>
              <a:rPr lang="en-IN" sz="2000" b="1" dirty="0"/>
              <a:t>}</a:t>
            </a:r>
            <a:endParaRPr lang="en-IN" sz="2000" b="1" dirty="0" smtClean="0"/>
          </a:p>
          <a:p>
            <a:r>
              <a:rPr lang="en-IN" sz="2000" b="1" dirty="0"/>
              <a:t>	</a:t>
            </a:r>
          </a:p>
        </p:txBody>
      </p:sp>
    </p:spTree>
    <p:extLst>
      <p:ext uri="{BB962C8B-B14F-4D97-AF65-F5344CB8AC3E}">
        <p14:creationId xmlns:p14="http://schemas.microsoft.com/office/powerpoint/2010/main" val="12244642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696200" cy="6186309"/>
          </a:xfrm>
          <a:prstGeom prst="rect">
            <a:avLst/>
          </a:prstGeom>
        </p:spPr>
        <p:txBody>
          <a:bodyPr wrap="square">
            <a:spAutoFit/>
          </a:bodyPr>
          <a:lstStyle/>
          <a:p>
            <a:r>
              <a:rPr lang="en-IN" b="1" dirty="0"/>
              <a:t>Write a program to create a file containing the first </a:t>
            </a:r>
            <a:r>
              <a:rPr lang="en-IN" b="1" dirty="0" err="1"/>
              <a:t>name,last</a:t>
            </a:r>
            <a:r>
              <a:rPr lang="en-IN" b="1" dirty="0"/>
              <a:t> name and age of the </a:t>
            </a:r>
            <a:r>
              <a:rPr lang="en-IN" b="1" dirty="0" err="1"/>
              <a:t>student.Also</a:t>
            </a:r>
            <a:r>
              <a:rPr lang="en-IN" b="1" dirty="0"/>
              <a:t> read the name of the file from the user.</a:t>
            </a:r>
          </a:p>
          <a:p>
            <a:r>
              <a:rPr lang="en-IN" b="1" dirty="0"/>
              <a:t> </a:t>
            </a:r>
          </a:p>
          <a:p>
            <a:r>
              <a:rPr lang="en-IN" b="1" dirty="0"/>
              <a:t>#include&lt;</a:t>
            </a:r>
            <a:r>
              <a:rPr lang="en-IN" b="1" dirty="0" err="1"/>
              <a:t>fstream.h</a:t>
            </a:r>
            <a:r>
              <a:rPr lang="en-IN" b="1" dirty="0"/>
              <a:t>&gt;</a:t>
            </a:r>
          </a:p>
          <a:p>
            <a:r>
              <a:rPr lang="en-IN" b="1" dirty="0"/>
              <a:t>#include&lt;</a:t>
            </a:r>
            <a:r>
              <a:rPr lang="en-IN" b="1" dirty="0" err="1"/>
              <a:t>iostream.h</a:t>
            </a:r>
            <a:r>
              <a:rPr lang="en-IN" b="1" dirty="0"/>
              <a:t>&gt;</a:t>
            </a:r>
          </a:p>
          <a:p>
            <a:r>
              <a:rPr lang="en-IN" b="1" dirty="0" err="1"/>
              <a:t>int</a:t>
            </a:r>
            <a:r>
              <a:rPr lang="en-IN" b="1" dirty="0"/>
              <a:t> main()</a:t>
            </a:r>
          </a:p>
          <a:p>
            <a:r>
              <a:rPr lang="en-IN" b="1" dirty="0"/>
              <a:t>{</a:t>
            </a:r>
          </a:p>
          <a:p>
            <a:r>
              <a:rPr lang="en-IN" b="1" dirty="0"/>
              <a:t>	char </a:t>
            </a:r>
            <a:r>
              <a:rPr lang="en-IN" b="1" dirty="0" err="1"/>
              <a:t>fname</a:t>
            </a:r>
            <a:r>
              <a:rPr lang="en-IN" b="1" dirty="0"/>
              <a:t>[30],</a:t>
            </a:r>
            <a:r>
              <a:rPr lang="en-IN" b="1" dirty="0" err="1"/>
              <a:t>lname</a:t>
            </a:r>
            <a:r>
              <a:rPr lang="en-IN" b="1" dirty="0"/>
              <a:t>[30];</a:t>
            </a:r>
          </a:p>
          <a:p>
            <a:r>
              <a:rPr lang="en-IN" b="1" dirty="0"/>
              <a:t>	</a:t>
            </a:r>
            <a:r>
              <a:rPr lang="en-IN" b="1" dirty="0" err="1"/>
              <a:t>int</a:t>
            </a:r>
            <a:r>
              <a:rPr lang="en-IN" b="1" dirty="0"/>
              <a:t> age;</a:t>
            </a:r>
          </a:p>
          <a:p>
            <a:r>
              <a:rPr lang="en-IN" b="1" dirty="0"/>
              <a:t>	char filename[20];</a:t>
            </a:r>
          </a:p>
          <a:p>
            <a:r>
              <a:rPr lang="en-IN" b="1" dirty="0"/>
              <a:t>	</a:t>
            </a:r>
            <a:r>
              <a:rPr lang="en-IN" b="1" dirty="0" err="1"/>
              <a:t>cout</a:t>
            </a:r>
            <a:r>
              <a:rPr lang="en-IN" b="1" dirty="0"/>
              <a:t>&lt;&lt;”enter the first name”;</a:t>
            </a:r>
          </a:p>
          <a:p>
            <a:r>
              <a:rPr lang="en-IN" b="1" dirty="0" smtClean="0"/>
              <a:t>	</a:t>
            </a:r>
            <a:r>
              <a:rPr lang="en-IN" b="1" dirty="0" err="1" smtClean="0"/>
              <a:t>cin</a:t>
            </a:r>
            <a:r>
              <a:rPr lang="en-IN" b="1" dirty="0"/>
              <a:t>&gt;&gt;</a:t>
            </a:r>
            <a:r>
              <a:rPr lang="en-IN" b="1" dirty="0" err="1"/>
              <a:t>fname</a:t>
            </a:r>
            <a:r>
              <a:rPr lang="en-IN" b="1" dirty="0"/>
              <a:t>;</a:t>
            </a:r>
          </a:p>
          <a:p>
            <a:r>
              <a:rPr lang="en-IN" b="1" dirty="0" smtClean="0"/>
              <a:t>	</a:t>
            </a:r>
            <a:r>
              <a:rPr lang="en-IN" b="1" dirty="0" err="1" smtClean="0"/>
              <a:t>cout</a:t>
            </a:r>
            <a:r>
              <a:rPr lang="en-IN" b="1" dirty="0"/>
              <a:t>&lt;&lt;”enter the last name\n”;</a:t>
            </a:r>
          </a:p>
          <a:p>
            <a:pPr lvl="2"/>
            <a:r>
              <a:rPr lang="en-IN" b="1" dirty="0" err="1"/>
              <a:t>cin</a:t>
            </a:r>
            <a:r>
              <a:rPr lang="en-IN" b="1" dirty="0"/>
              <a:t>&gt;&gt;</a:t>
            </a:r>
            <a:r>
              <a:rPr lang="en-IN" b="1" dirty="0" err="1"/>
              <a:t>lname</a:t>
            </a:r>
            <a:r>
              <a:rPr lang="en-IN" b="1" dirty="0"/>
              <a:t>;</a:t>
            </a:r>
          </a:p>
          <a:p>
            <a:pPr lvl="2"/>
            <a:r>
              <a:rPr lang="en-IN" b="1" dirty="0" err="1"/>
              <a:t>cout</a:t>
            </a:r>
            <a:r>
              <a:rPr lang="en-IN" b="1" dirty="0"/>
              <a:t>&lt;&lt;”enter the age\n”;</a:t>
            </a:r>
          </a:p>
          <a:p>
            <a:pPr lvl="2"/>
            <a:r>
              <a:rPr lang="en-IN" b="1" dirty="0" err="1"/>
              <a:t>cin</a:t>
            </a:r>
            <a:r>
              <a:rPr lang="en-IN" b="1" dirty="0"/>
              <a:t>&gt;&gt;age;</a:t>
            </a:r>
          </a:p>
          <a:p>
            <a:pPr lvl="2"/>
            <a:r>
              <a:rPr lang="en-IN" b="1" dirty="0" err="1"/>
              <a:t>cout</a:t>
            </a:r>
            <a:r>
              <a:rPr lang="en-IN" b="1" dirty="0"/>
              <a:t>&lt;&lt;”enter the name of the file in which you want to create”;</a:t>
            </a:r>
          </a:p>
          <a:p>
            <a:pPr lvl="2"/>
            <a:r>
              <a:rPr lang="en-IN" b="1" dirty="0" err="1"/>
              <a:t>cin</a:t>
            </a:r>
            <a:r>
              <a:rPr lang="en-IN" b="1" dirty="0"/>
              <a:t>&gt;&gt;filename;</a:t>
            </a:r>
          </a:p>
          <a:p>
            <a:pPr lvl="2"/>
            <a:r>
              <a:rPr lang="en-IN" b="1" dirty="0" err="1"/>
              <a:t>cout</a:t>
            </a:r>
            <a:r>
              <a:rPr lang="en-IN" b="1" dirty="0"/>
              <a:t>&lt;&lt;filename&lt;&lt;”file is created”;</a:t>
            </a:r>
          </a:p>
          <a:p>
            <a:pPr lvl="2"/>
            <a:r>
              <a:rPr lang="en-IN" b="1" dirty="0" err="1"/>
              <a:t>ofstream</a:t>
            </a:r>
            <a:r>
              <a:rPr lang="en-IN" b="1" dirty="0"/>
              <a:t> student(filename);</a:t>
            </a:r>
          </a:p>
          <a:p>
            <a:pPr lvl="2"/>
            <a:r>
              <a:rPr lang="en-IN" b="1" dirty="0"/>
              <a:t>student&lt;&lt;</a:t>
            </a:r>
            <a:r>
              <a:rPr lang="en-IN" b="1" dirty="0" err="1"/>
              <a:t>fname</a:t>
            </a:r>
            <a:r>
              <a:rPr lang="en-IN" b="1" dirty="0"/>
              <a:t>&lt;&lt;”\n”&lt;&lt;</a:t>
            </a:r>
            <a:r>
              <a:rPr lang="en-IN" b="1" dirty="0" err="1"/>
              <a:t>lname</a:t>
            </a:r>
            <a:r>
              <a:rPr lang="en-IN" b="1" dirty="0"/>
              <a:t>&lt;&lt;”\n”&lt;&lt;</a:t>
            </a:r>
            <a:r>
              <a:rPr lang="en-IN" b="1" dirty="0" smtClean="0"/>
              <a:t>age&lt;&lt;“\n”;</a:t>
            </a:r>
            <a:endParaRPr lang="en-IN" b="1" dirty="0"/>
          </a:p>
          <a:p>
            <a:r>
              <a:rPr lang="en-IN" b="1" dirty="0"/>
              <a:t>}</a:t>
            </a:r>
          </a:p>
        </p:txBody>
      </p:sp>
    </p:spTree>
    <p:extLst>
      <p:ext uri="{BB962C8B-B14F-4D97-AF65-F5344CB8AC3E}">
        <p14:creationId xmlns:p14="http://schemas.microsoft.com/office/powerpoint/2010/main" val="2785531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229600" cy="4524315"/>
          </a:xfrm>
          <a:prstGeom prst="rect">
            <a:avLst/>
          </a:prstGeom>
        </p:spPr>
        <p:txBody>
          <a:bodyPr wrap="square">
            <a:spAutoFit/>
          </a:bodyPr>
          <a:lstStyle/>
          <a:p>
            <a:r>
              <a:rPr lang="en-IN" b="1" dirty="0" smtClean="0"/>
              <a:t>Program </a:t>
            </a:r>
            <a:r>
              <a:rPr lang="en-IN" b="1" dirty="0"/>
              <a:t>to read the contents of the above file</a:t>
            </a:r>
          </a:p>
          <a:p>
            <a:r>
              <a:rPr lang="en-IN" b="1" dirty="0"/>
              <a:t>#include&lt;</a:t>
            </a:r>
            <a:r>
              <a:rPr lang="en-IN" b="1" dirty="0" err="1"/>
              <a:t>fstream.h</a:t>
            </a:r>
            <a:r>
              <a:rPr lang="en-IN" b="1" dirty="0"/>
              <a:t>&gt;</a:t>
            </a:r>
          </a:p>
          <a:p>
            <a:r>
              <a:rPr lang="en-IN" b="1" dirty="0"/>
              <a:t>#include&lt;</a:t>
            </a:r>
            <a:r>
              <a:rPr lang="en-IN" b="1" dirty="0" err="1"/>
              <a:t>iostream.h</a:t>
            </a:r>
            <a:r>
              <a:rPr lang="en-IN" b="1" dirty="0"/>
              <a:t>&gt;</a:t>
            </a:r>
          </a:p>
          <a:p>
            <a:r>
              <a:rPr lang="en-IN" b="1" dirty="0" err="1"/>
              <a:t>int</a:t>
            </a:r>
            <a:r>
              <a:rPr lang="en-IN" b="1" dirty="0"/>
              <a:t> main()</a:t>
            </a:r>
          </a:p>
          <a:p>
            <a:r>
              <a:rPr lang="en-IN" b="1" dirty="0"/>
              <a:t>{</a:t>
            </a:r>
          </a:p>
          <a:p>
            <a:r>
              <a:rPr lang="en-IN" b="1" dirty="0"/>
              <a:t>	char </a:t>
            </a:r>
            <a:r>
              <a:rPr lang="en-IN" b="1" dirty="0" err="1"/>
              <a:t>fname</a:t>
            </a:r>
            <a:r>
              <a:rPr lang="en-IN" b="1" dirty="0"/>
              <a:t>[30],</a:t>
            </a:r>
            <a:r>
              <a:rPr lang="en-IN" b="1" dirty="0" err="1"/>
              <a:t>lname</a:t>
            </a:r>
            <a:r>
              <a:rPr lang="en-IN" b="1" dirty="0"/>
              <a:t>[30];</a:t>
            </a:r>
          </a:p>
          <a:p>
            <a:r>
              <a:rPr lang="en-IN" b="1" dirty="0"/>
              <a:t>	</a:t>
            </a:r>
            <a:r>
              <a:rPr lang="en-IN" b="1" dirty="0" err="1"/>
              <a:t>int</a:t>
            </a:r>
            <a:r>
              <a:rPr lang="en-IN" b="1" dirty="0"/>
              <a:t> age;</a:t>
            </a:r>
          </a:p>
          <a:p>
            <a:r>
              <a:rPr lang="en-IN" b="1" dirty="0"/>
              <a:t>	char filename[20];</a:t>
            </a:r>
          </a:p>
          <a:p>
            <a:r>
              <a:rPr lang="en-IN" b="1" dirty="0"/>
              <a:t>	</a:t>
            </a:r>
            <a:r>
              <a:rPr lang="en-IN" b="1" dirty="0" err="1"/>
              <a:t>cout</a:t>
            </a:r>
            <a:r>
              <a:rPr lang="en-IN" b="1" dirty="0"/>
              <a:t>&lt;&lt;”enter the name of file\n”;</a:t>
            </a:r>
          </a:p>
          <a:p>
            <a:r>
              <a:rPr lang="en-IN" b="1" dirty="0"/>
              <a:t>	</a:t>
            </a:r>
            <a:r>
              <a:rPr lang="en-IN" b="1" dirty="0" err="1"/>
              <a:t>cin</a:t>
            </a:r>
            <a:r>
              <a:rPr lang="en-IN" b="1" dirty="0"/>
              <a:t>&gt;&gt;filename;</a:t>
            </a:r>
          </a:p>
          <a:p>
            <a:r>
              <a:rPr lang="en-IN" b="1" dirty="0"/>
              <a:t>	</a:t>
            </a:r>
            <a:r>
              <a:rPr lang="en-IN" b="1" dirty="0" err="1"/>
              <a:t>ifstream</a:t>
            </a:r>
            <a:r>
              <a:rPr lang="en-IN" b="1" dirty="0"/>
              <a:t> </a:t>
            </a:r>
            <a:r>
              <a:rPr lang="en-IN" b="1" dirty="0" err="1"/>
              <a:t>stude</a:t>
            </a:r>
            <a:r>
              <a:rPr lang="en-IN" b="1" dirty="0"/>
              <a:t>(filename);</a:t>
            </a:r>
          </a:p>
          <a:p>
            <a:r>
              <a:rPr lang="en-IN" b="1" dirty="0"/>
              <a:t>	</a:t>
            </a:r>
            <a:r>
              <a:rPr lang="en-IN" b="1" dirty="0" err="1"/>
              <a:t>stude</a:t>
            </a:r>
            <a:r>
              <a:rPr lang="en-IN" b="1" dirty="0"/>
              <a:t>&gt;&gt;</a:t>
            </a:r>
            <a:r>
              <a:rPr lang="en-IN" b="1" dirty="0" err="1"/>
              <a:t>fname</a:t>
            </a:r>
            <a:r>
              <a:rPr lang="en-IN" b="1" dirty="0"/>
              <a:t>&gt;&gt;</a:t>
            </a:r>
            <a:r>
              <a:rPr lang="en-IN" b="1" dirty="0" err="1"/>
              <a:t>lname</a:t>
            </a:r>
            <a:r>
              <a:rPr lang="en-IN" b="1" dirty="0"/>
              <a:t>&gt;&gt;age;</a:t>
            </a:r>
          </a:p>
          <a:p>
            <a:r>
              <a:rPr lang="en-IN" b="1" dirty="0"/>
              <a:t>	</a:t>
            </a:r>
            <a:r>
              <a:rPr lang="en-IN" b="1" dirty="0" err="1"/>
              <a:t>cout</a:t>
            </a:r>
            <a:r>
              <a:rPr lang="en-IN" b="1" dirty="0"/>
              <a:t>&lt;&lt;”\n first name”&lt;&lt;</a:t>
            </a:r>
            <a:r>
              <a:rPr lang="en-IN" b="1" dirty="0" err="1"/>
              <a:t>fname</a:t>
            </a:r>
            <a:r>
              <a:rPr lang="en-IN" b="1" dirty="0"/>
              <a:t>;</a:t>
            </a:r>
          </a:p>
          <a:p>
            <a:r>
              <a:rPr lang="en-IN" b="1" dirty="0"/>
              <a:t>	</a:t>
            </a:r>
            <a:r>
              <a:rPr lang="en-IN" b="1" dirty="0" err="1"/>
              <a:t>cout</a:t>
            </a:r>
            <a:r>
              <a:rPr lang="en-IN" b="1" dirty="0"/>
              <a:t>&lt;&lt;”\n last name”&lt;&lt;</a:t>
            </a:r>
            <a:r>
              <a:rPr lang="en-IN" b="1" dirty="0" err="1"/>
              <a:t>lname</a:t>
            </a:r>
            <a:r>
              <a:rPr lang="en-IN" b="1" dirty="0"/>
              <a:t>;</a:t>
            </a:r>
          </a:p>
          <a:p>
            <a:r>
              <a:rPr lang="en-IN" b="1" dirty="0"/>
              <a:t>	</a:t>
            </a:r>
            <a:r>
              <a:rPr lang="en-IN" b="1" dirty="0" err="1"/>
              <a:t>cout</a:t>
            </a:r>
            <a:r>
              <a:rPr lang="en-IN" b="1" dirty="0"/>
              <a:t>&lt;&lt;”\n age “&lt;&lt;age;</a:t>
            </a:r>
          </a:p>
          <a:p>
            <a:r>
              <a:rPr lang="en-IN" b="1" dirty="0"/>
              <a:t>}</a:t>
            </a:r>
          </a:p>
        </p:txBody>
      </p:sp>
    </p:spTree>
    <p:extLst>
      <p:ext uri="{BB962C8B-B14F-4D97-AF65-F5344CB8AC3E}">
        <p14:creationId xmlns:p14="http://schemas.microsoft.com/office/powerpoint/2010/main" val="2010880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382000" cy="646331"/>
          </a:xfrm>
          <a:prstGeom prst="rect">
            <a:avLst/>
          </a:prstGeom>
          <a:noFill/>
        </p:spPr>
        <p:txBody>
          <a:bodyPr wrap="square" rtlCol="0">
            <a:spAutoFit/>
          </a:bodyPr>
          <a:lstStyle/>
          <a:p>
            <a:r>
              <a:rPr lang="en-IN" dirty="0" smtClean="0"/>
              <a:t>Two methods to detect end of file</a:t>
            </a:r>
          </a:p>
          <a:p>
            <a:r>
              <a:rPr lang="en-IN" dirty="0" smtClean="0"/>
              <a:t>(Assume fin to be an </a:t>
            </a:r>
            <a:r>
              <a:rPr lang="en-IN" dirty="0" err="1" smtClean="0"/>
              <a:t>ifstream</a:t>
            </a:r>
            <a:r>
              <a:rPr lang="en-IN" dirty="0" smtClean="0"/>
              <a:t> object.</a:t>
            </a:r>
            <a:endParaRPr lang="en-IN" dirty="0"/>
          </a:p>
        </p:txBody>
      </p:sp>
      <p:sp>
        <p:nvSpPr>
          <p:cNvPr id="4" name="Rectangle 3"/>
          <p:cNvSpPr/>
          <p:nvPr/>
        </p:nvSpPr>
        <p:spPr>
          <a:xfrm>
            <a:off x="609600" y="1371600"/>
            <a:ext cx="701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While(!</a:t>
            </a:r>
            <a:r>
              <a:rPr lang="en-IN" sz="6000" dirty="0" err="1" smtClean="0"/>
              <a:t>fin.eof</a:t>
            </a:r>
            <a:r>
              <a:rPr lang="en-IN" sz="6000" dirty="0" smtClean="0"/>
              <a:t>())</a:t>
            </a:r>
            <a:endParaRPr lang="en-IN" sz="6000" dirty="0"/>
          </a:p>
        </p:txBody>
      </p:sp>
      <p:sp>
        <p:nvSpPr>
          <p:cNvPr id="5" name="Rectangle 4"/>
          <p:cNvSpPr/>
          <p:nvPr/>
        </p:nvSpPr>
        <p:spPr>
          <a:xfrm>
            <a:off x="762000" y="4267200"/>
            <a:ext cx="701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While(fin)</a:t>
            </a:r>
            <a:endParaRPr lang="en-IN" sz="6000" dirty="0"/>
          </a:p>
        </p:txBody>
      </p:sp>
    </p:spTree>
    <p:extLst>
      <p:ext uri="{BB962C8B-B14F-4D97-AF65-F5344CB8AC3E}">
        <p14:creationId xmlns:p14="http://schemas.microsoft.com/office/powerpoint/2010/main" val="1789048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467600" cy="646331"/>
          </a:xfrm>
          <a:prstGeom prst="rect">
            <a:avLst/>
          </a:prstGeom>
          <a:noFill/>
        </p:spPr>
        <p:txBody>
          <a:bodyPr wrap="square" rtlCol="0">
            <a:spAutoFit/>
          </a:bodyPr>
          <a:lstStyle/>
          <a:p>
            <a:r>
              <a:rPr lang="en-IN" b="1" dirty="0" smtClean="0"/>
              <a:t>Write a program to read all the contents of the file test.txt which contains number of strings.</a:t>
            </a:r>
            <a:endParaRPr lang="en-IN" b="1" dirty="0"/>
          </a:p>
        </p:txBody>
      </p:sp>
      <p:sp>
        <p:nvSpPr>
          <p:cNvPr id="3" name="TextBox 2"/>
          <p:cNvSpPr txBox="1"/>
          <p:nvPr/>
        </p:nvSpPr>
        <p:spPr>
          <a:xfrm>
            <a:off x="685800" y="1752600"/>
            <a:ext cx="8153400" cy="3416320"/>
          </a:xfrm>
          <a:prstGeom prst="rect">
            <a:avLst/>
          </a:prstGeom>
          <a:noFill/>
        </p:spPr>
        <p:txBody>
          <a:bodyPr wrap="square" rtlCol="0">
            <a:spAutoFit/>
          </a:bodyPr>
          <a:lstStyle/>
          <a:p>
            <a:r>
              <a:rPr lang="en-IN" b="1" dirty="0" smtClean="0"/>
              <a:t>#include&lt;</a:t>
            </a:r>
            <a:r>
              <a:rPr lang="en-IN" b="1" dirty="0" err="1" smtClean="0"/>
              <a:t>ifstream.h</a:t>
            </a:r>
            <a:r>
              <a:rPr lang="en-IN" b="1" dirty="0" smtClean="0"/>
              <a:t>&gt;</a:t>
            </a:r>
          </a:p>
          <a:p>
            <a:r>
              <a:rPr lang="en-IN" b="1" dirty="0" err="1" smtClean="0"/>
              <a:t>Int</a:t>
            </a:r>
            <a:r>
              <a:rPr lang="en-IN" b="1" dirty="0" smtClean="0"/>
              <a:t> main()</a:t>
            </a:r>
          </a:p>
          <a:p>
            <a:r>
              <a:rPr lang="en-IN" b="1" dirty="0" smtClean="0"/>
              <a:t>{</a:t>
            </a:r>
          </a:p>
          <a:p>
            <a:r>
              <a:rPr lang="en-IN" b="1" dirty="0"/>
              <a:t>	</a:t>
            </a:r>
            <a:r>
              <a:rPr lang="en-IN" b="1" dirty="0" smtClean="0"/>
              <a:t>char </a:t>
            </a:r>
            <a:r>
              <a:rPr lang="en-IN" b="1" dirty="0" err="1" smtClean="0"/>
              <a:t>str</a:t>
            </a:r>
            <a:r>
              <a:rPr lang="en-IN" b="1" dirty="0" smtClean="0"/>
              <a:t>[20];</a:t>
            </a:r>
          </a:p>
          <a:p>
            <a:r>
              <a:rPr lang="en-IN" b="1" dirty="0"/>
              <a:t>	</a:t>
            </a:r>
            <a:r>
              <a:rPr lang="en-IN" b="1" dirty="0" err="1" smtClean="0"/>
              <a:t>ifstream</a:t>
            </a:r>
            <a:r>
              <a:rPr lang="en-IN" b="1" dirty="0" smtClean="0"/>
              <a:t> file(“test.txt”);</a:t>
            </a:r>
          </a:p>
          <a:p>
            <a:r>
              <a:rPr lang="en-IN" b="1" dirty="0"/>
              <a:t>	</a:t>
            </a:r>
            <a:r>
              <a:rPr lang="en-IN" b="1" dirty="0" smtClean="0"/>
              <a:t>while(file)</a:t>
            </a:r>
          </a:p>
          <a:p>
            <a:r>
              <a:rPr lang="en-IN" b="1" dirty="0"/>
              <a:t>	</a:t>
            </a:r>
            <a:r>
              <a:rPr lang="en-IN" b="1" dirty="0" smtClean="0"/>
              <a:t>{</a:t>
            </a:r>
          </a:p>
          <a:p>
            <a:r>
              <a:rPr lang="en-IN" b="1" dirty="0"/>
              <a:t>	</a:t>
            </a:r>
            <a:r>
              <a:rPr lang="en-IN" b="1" dirty="0" smtClean="0"/>
              <a:t>	</a:t>
            </a:r>
            <a:r>
              <a:rPr lang="en-IN" b="1" dirty="0" err="1" smtClean="0"/>
              <a:t>file.getline</a:t>
            </a:r>
            <a:r>
              <a:rPr lang="en-IN" b="1" dirty="0" smtClean="0"/>
              <a:t>(str,20);</a:t>
            </a:r>
          </a:p>
          <a:p>
            <a:r>
              <a:rPr lang="en-IN" b="1" dirty="0"/>
              <a:t>	</a:t>
            </a:r>
            <a:r>
              <a:rPr lang="en-IN" b="1" dirty="0" smtClean="0"/>
              <a:t>	</a:t>
            </a:r>
            <a:r>
              <a:rPr lang="en-IN" b="1" dirty="0" err="1" smtClean="0"/>
              <a:t>cout</a:t>
            </a:r>
            <a:r>
              <a:rPr lang="en-IN" b="1" dirty="0" smtClean="0"/>
              <a:t>&lt;&lt;</a:t>
            </a:r>
            <a:r>
              <a:rPr lang="en-IN" b="1" dirty="0" err="1" smtClean="0"/>
              <a:t>str</a:t>
            </a:r>
            <a:r>
              <a:rPr lang="en-IN" b="1" dirty="0" smtClean="0"/>
              <a:t>;</a:t>
            </a:r>
          </a:p>
          <a:p>
            <a:r>
              <a:rPr lang="en-IN" b="1" dirty="0"/>
              <a:t>	</a:t>
            </a:r>
            <a:r>
              <a:rPr lang="en-IN" b="1" dirty="0" smtClean="0"/>
              <a:t>}</a:t>
            </a:r>
          </a:p>
          <a:p>
            <a:r>
              <a:rPr lang="en-IN" b="1" dirty="0"/>
              <a:t>	</a:t>
            </a:r>
            <a:r>
              <a:rPr lang="en-IN" b="1" dirty="0" err="1" smtClean="0"/>
              <a:t>file.close</a:t>
            </a:r>
            <a:r>
              <a:rPr lang="en-IN" b="1" dirty="0" smtClean="0"/>
              <a:t>();</a:t>
            </a:r>
          </a:p>
          <a:p>
            <a:r>
              <a:rPr lang="en-IN" b="1" dirty="0" smtClean="0"/>
              <a:t>}</a:t>
            </a:r>
            <a:endParaRPr lang="en-IN" b="1" dirty="0"/>
          </a:p>
        </p:txBody>
      </p:sp>
    </p:spTree>
    <p:extLst>
      <p:ext uri="{BB962C8B-B14F-4D97-AF65-F5344CB8AC3E}">
        <p14:creationId xmlns:p14="http://schemas.microsoft.com/office/powerpoint/2010/main" val="35885354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8077200" cy="3416320"/>
          </a:xfrm>
          <a:prstGeom prst="rect">
            <a:avLst/>
          </a:prstGeom>
          <a:noFill/>
        </p:spPr>
        <p:txBody>
          <a:bodyPr wrap="square" rtlCol="0">
            <a:spAutoFit/>
          </a:bodyPr>
          <a:lstStyle/>
          <a:p>
            <a:r>
              <a:rPr lang="en-IN" b="1" dirty="0"/>
              <a:t>#include&lt;</a:t>
            </a:r>
            <a:r>
              <a:rPr lang="en-IN" b="1" dirty="0" err="1"/>
              <a:t>ifstream.h</a:t>
            </a:r>
            <a:r>
              <a:rPr lang="en-IN" b="1" dirty="0"/>
              <a:t>&gt;</a:t>
            </a:r>
          </a:p>
          <a:p>
            <a:r>
              <a:rPr lang="en-IN" b="1" dirty="0" err="1"/>
              <a:t>Int</a:t>
            </a:r>
            <a:r>
              <a:rPr lang="en-IN" b="1" dirty="0"/>
              <a:t> main()</a:t>
            </a:r>
          </a:p>
          <a:p>
            <a:r>
              <a:rPr lang="en-IN" b="1" dirty="0"/>
              <a:t>{</a:t>
            </a:r>
          </a:p>
          <a:p>
            <a:r>
              <a:rPr lang="en-IN" b="1" dirty="0"/>
              <a:t>	char </a:t>
            </a:r>
            <a:r>
              <a:rPr lang="en-IN" b="1" dirty="0" err="1"/>
              <a:t>str</a:t>
            </a:r>
            <a:r>
              <a:rPr lang="en-IN" b="1" dirty="0"/>
              <a:t>[20];</a:t>
            </a:r>
          </a:p>
          <a:p>
            <a:r>
              <a:rPr lang="en-IN" b="1" dirty="0"/>
              <a:t>	</a:t>
            </a:r>
            <a:r>
              <a:rPr lang="en-IN" b="1" dirty="0" err="1"/>
              <a:t>ifstream</a:t>
            </a:r>
            <a:r>
              <a:rPr lang="en-IN" b="1" dirty="0"/>
              <a:t> file(“test.txt”);</a:t>
            </a:r>
          </a:p>
          <a:p>
            <a:r>
              <a:rPr lang="en-IN" b="1" dirty="0"/>
              <a:t>	while</a:t>
            </a:r>
            <a:r>
              <a:rPr lang="en-IN" b="1" dirty="0" smtClean="0"/>
              <a:t>(!</a:t>
            </a:r>
            <a:r>
              <a:rPr lang="en-IN" b="1" dirty="0" err="1" smtClean="0"/>
              <a:t>file.eof</a:t>
            </a:r>
            <a:r>
              <a:rPr lang="en-IN" b="1" dirty="0" smtClean="0"/>
              <a:t>())</a:t>
            </a:r>
            <a:endParaRPr lang="en-IN" b="1" dirty="0"/>
          </a:p>
          <a:p>
            <a:r>
              <a:rPr lang="en-IN" b="1" dirty="0"/>
              <a:t>	{</a:t>
            </a:r>
          </a:p>
          <a:p>
            <a:r>
              <a:rPr lang="en-IN" b="1" dirty="0"/>
              <a:t>		</a:t>
            </a:r>
            <a:r>
              <a:rPr lang="en-IN" b="1" dirty="0" err="1"/>
              <a:t>file.getline</a:t>
            </a:r>
            <a:r>
              <a:rPr lang="en-IN" b="1" dirty="0"/>
              <a:t>(str,20);</a:t>
            </a:r>
          </a:p>
          <a:p>
            <a:r>
              <a:rPr lang="en-IN" b="1" dirty="0"/>
              <a:t>		</a:t>
            </a:r>
            <a:r>
              <a:rPr lang="en-IN" b="1" dirty="0" err="1"/>
              <a:t>cout</a:t>
            </a:r>
            <a:r>
              <a:rPr lang="en-IN" b="1" dirty="0"/>
              <a:t>&lt;&lt;</a:t>
            </a:r>
            <a:r>
              <a:rPr lang="en-IN" b="1" dirty="0" err="1"/>
              <a:t>str</a:t>
            </a:r>
            <a:r>
              <a:rPr lang="en-IN" b="1" dirty="0"/>
              <a:t>;</a:t>
            </a:r>
          </a:p>
          <a:p>
            <a:r>
              <a:rPr lang="en-IN" b="1" dirty="0"/>
              <a:t>	}</a:t>
            </a:r>
          </a:p>
          <a:p>
            <a:r>
              <a:rPr lang="en-IN" b="1" dirty="0"/>
              <a:t>	</a:t>
            </a:r>
            <a:r>
              <a:rPr lang="en-IN" b="1" dirty="0" err="1"/>
              <a:t>file.close</a:t>
            </a:r>
            <a:r>
              <a:rPr lang="en-IN" b="1" dirty="0"/>
              <a:t>();</a:t>
            </a:r>
          </a:p>
          <a:p>
            <a:r>
              <a:rPr lang="en-IN" b="1" dirty="0"/>
              <a:t>}</a:t>
            </a:r>
          </a:p>
        </p:txBody>
      </p:sp>
    </p:spTree>
    <p:extLst>
      <p:ext uri="{BB962C8B-B14F-4D97-AF65-F5344CB8AC3E}">
        <p14:creationId xmlns:p14="http://schemas.microsoft.com/office/powerpoint/2010/main" val="476080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229600" cy="646331"/>
          </a:xfrm>
          <a:prstGeom prst="rect">
            <a:avLst/>
          </a:prstGeom>
          <a:noFill/>
        </p:spPr>
        <p:txBody>
          <a:bodyPr wrap="square" rtlCol="0">
            <a:spAutoFit/>
          </a:bodyPr>
          <a:lstStyle/>
          <a:p>
            <a:r>
              <a:rPr lang="en-IN" dirty="0" smtClean="0"/>
              <a:t>Write a function in C++ to read the contents of a text file “Places.txt ” and display those lines on </a:t>
            </a:r>
            <a:r>
              <a:rPr lang="en-IN" dirty="0" err="1" smtClean="0"/>
              <a:t>screen,which</a:t>
            </a:r>
            <a:r>
              <a:rPr lang="en-IN" dirty="0" smtClean="0"/>
              <a:t> are starting with P or S.</a:t>
            </a:r>
            <a:endParaRPr lang="en-IN" dirty="0"/>
          </a:p>
        </p:txBody>
      </p:sp>
      <p:sp>
        <p:nvSpPr>
          <p:cNvPr id="3" name="TextBox 2"/>
          <p:cNvSpPr txBox="1"/>
          <p:nvPr/>
        </p:nvSpPr>
        <p:spPr>
          <a:xfrm>
            <a:off x="457200" y="1676400"/>
            <a:ext cx="8153400" cy="3785652"/>
          </a:xfrm>
          <a:prstGeom prst="rect">
            <a:avLst/>
          </a:prstGeom>
          <a:noFill/>
        </p:spPr>
        <p:txBody>
          <a:bodyPr wrap="square" rtlCol="0">
            <a:spAutoFit/>
          </a:bodyPr>
          <a:lstStyle/>
          <a:p>
            <a:r>
              <a:rPr lang="en-IN" sz="2000" b="1" dirty="0" smtClean="0"/>
              <a:t>Void </a:t>
            </a:r>
            <a:r>
              <a:rPr lang="en-IN" sz="2000" b="1" dirty="0" err="1" smtClean="0"/>
              <a:t>readfile</a:t>
            </a:r>
            <a:r>
              <a:rPr lang="en-IN" sz="2000" b="1" dirty="0" smtClean="0"/>
              <a:t>()</a:t>
            </a:r>
          </a:p>
          <a:p>
            <a:r>
              <a:rPr lang="en-IN" sz="2000" b="1" dirty="0" smtClean="0"/>
              <a:t>{</a:t>
            </a:r>
          </a:p>
          <a:p>
            <a:r>
              <a:rPr lang="en-IN" sz="2000" b="1" dirty="0"/>
              <a:t>	</a:t>
            </a:r>
            <a:r>
              <a:rPr lang="en-IN" sz="2000" b="1" dirty="0" err="1" smtClean="0"/>
              <a:t>ifstream</a:t>
            </a:r>
            <a:r>
              <a:rPr lang="en-IN" sz="2000" b="1" dirty="0" smtClean="0"/>
              <a:t> fin(“Places.txt”)</a:t>
            </a:r>
          </a:p>
          <a:p>
            <a:r>
              <a:rPr lang="en-IN" sz="2000" b="1" dirty="0" smtClean="0"/>
              <a:t>	char line[250];</a:t>
            </a:r>
          </a:p>
          <a:p>
            <a:r>
              <a:rPr lang="en-IN" sz="2000" b="1" dirty="0"/>
              <a:t>	</a:t>
            </a:r>
            <a:r>
              <a:rPr lang="en-IN" sz="2000" b="1" dirty="0" smtClean="0"/>
              <a:t>while(!</a:t>
            </a:r>
            <a:r>
              <a:rPr lang="en-IN" sz="2000" b="1" dirty="0" err="1" smtClean="0"/>
              <a:t>fin.eof</a:t>
            </a:r>
            <a:r>
              <a:rPr lang="en-IN" sz="2000" b="1" dirty="0" smtClean="0"/>
              <a:t>())</a:t>
            </a:r>
          </a:p>
          <a:p>
            <a:r>
              <a:rPr lang="en-IN" sz="2000" b="1" dirty="0"/>
              <a:t>	</a:t>
            </a:r>
            <a:r>
              <a:rPr lang="en-IN" sz="2000" b="1" dirty="0" smtClean="0"/>
              <a:t>{</a:t>
            </a:r>
          </a:p>
          <a:p>
            <a:r>
              <a:rPr lang="en-IN" sz="2000" b="1" dirty="0"/>
              <a:t>	</a:t>
            </a:r>
            <a:r>
              <a:rPr lang="en-IN" sz="2000" b="1" dirty="0" smtClean="0"/>
              <a:t>	</a:t>
            </a:r>
            <a:r>
              <a:rPr lang="en-IN" sz="2000" b="1" dirty="0" err="1" smtClean="0"/>
              <a:t>fin.getline</a:t>
            </a:r>
            <a:r>
              <a:rPr lang="en-IN" sz="2000" b="1" dirty="0" smtClean="0"/>
              <a:t>(line,250];</a:t>
            </a:r>
          </a:p>
          <a:p>
            <a:r>
              <a:rPr lang="en-IN" sz="2000" b="1" dirty="0"/>
              <a:t>	</a:t>
            </a:r>
            <a:r>
              <a:rPr lang="en-IN" sz="2000" b="1" dirty="0" smtClean="0"/>
              <a:t>	if(line[0]==‘P’||line[0]==‘S’)</a:t>
            </a:r>
          </a:p>
          <a:p>
            <a:r>
              <a:rPr lang="en-IN" sz="2000" b="1" dirty="0"/>
              <a:t>	</a:t>
            </a:r>
            <a:r>
              <a:rPr lang="en-IN" sz="2000" b="1" dirty="0" smtClean="0"/>
              <a:t>	</a:t>
            </a:r>
            <a:r>
              <a:rPr lang="en-IN" sz="2000" b="1" dirty="0" err="1" smtClean="0"/>
              <a:t>cout</a:t>
            </a:r>
            <a:r>
              <a:rPr lang="en-IN" sz="2000" b="1" dirty="0" smtClean="0"/>
              <a:t>&lt;&lt;line;</a:t>
            </a:r>
          </a:p>
          <a:p>
            <a:r>
              <a:rPr lang="en-IN" sz="2000" b="1" dirty="0"/>
              <a:t>	</a:t>
            </a:r>
            <a:r>
              <a:rPr lang="en-IN" sz="2000" b="1" dirty="0" smtClean="0"/>
              <a:t>}</a:t>
            </a:r>
          </a:p>
          <a:p>
            <a:r>
              <a:rPr lang="en-IN" sz="2000" b="1" dirty="0"/>
              <a:t>	</a:t>
            </a:r>
            <a:r>
              <a:rPr lang="en-IN" sz="2000" b="1" dirty="0" err="1" smtClean="0"/>
              <a:t>fin.close</a:t>
            </a:r>
            <a:r>
              <a:rPr lang="en-IN" sz="2000" b="1" dirty="0" smtClean="0"/>
              <a:t>();</a:t>
            </a:r>
          </a:p>
          <a:p>
            <a:r>
              <a:rPr lang="en-IN" sz="2000" b="1" dirty="0"/>
              <a:t>}</a:t>
            </a:r>
          </a:p>
        </p:txBody>
      </p:sp>
    </p:spTree>
    <p:extLst>
      <p:ext uri="{BB962C8B-B14F-4D97-AF65-F5344CB8AC3E}">
        <p14:creationId xmlns:p14="http://schemas.microsoft.com/office/powerpoint/2010/main" val="38283216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981200"/>
            <a:ext cx="8534400" cy="3693319"/>
          </a:xfrm>
          <a:prstGeom prst="rect">
            <a:avLst/>
          </a:prstGeom>
          <a:noFill/>
        </p:spPr>
        <p:txBody>
          <a:bodyPr wrap="square" rtlCol="0">
            <a:spAutoFit/>
          </a:bodyPr>
          <a:lstStyle/>
          <a:p>
            <a:r>
              <a:rPr lang="en-IN" b="1" dirty="0" smtClean="0"/>
              <a:t>Consider a text file named CALL_RECORD.TXT which contains the following information on each line</a:t>
            </a:r>
          </a:p>
          <a:p>
            <a:endParaRPr lang="en-IN" b="1" dirty="0"/>
          </a:p>
          <a:p>
            <a:r>
              <a:rPr lang="en-IN" b="1" dirty="0" smtClean="0"/>
              <a:t>1)</a:t>
            </a:r>
            <a:r>
              <a:rPr lang="en-IN" b="1" dirty="0" err="1" smtClean="0"/>
              <a:t>phone_no:of</a:t>
            </a:r>
            <a:r>
              <a:rPr lang="en-IN" b="1" dirty="0" smtClean="0"/>
              <a:t> type long unsigned </a:t>
            </a:r>
            <a:r>
              <a:rPr lang="en-IN" b="1" dirty="0" err="1" smtClean="0"/>
              <a:t>int</a:t>
            </a:r>
            <a:endParaRPr lang="en-IN" b="1" dirty="0" smtClean="0"/>
          </a:p>
          <a:p>
            <a:r>
              <a:rPr lang="en-IN" b="1" dirty="0" smtClean="0"/>
              <a:t>2)</a:t>
            </a:r>
            <a:r>
              <a:rPr lang="en-IN" b="1" dirty="0" err="1" smtClean="0"/>
              <a:t>date:a</a:t>
            </a:r>
            <a:r>
              <a:rPr lang="en-IN" b="1" dirty="0" smtClean="0"/>
              <a:t> character array of size 10 (format 21-06-2017)</a:t>
            </a:r>
          </a:p>
          <a:p>
            <a:r>
              <a:rPr lang="en-IN" b="1" dirty="0" smtClean="0"/>
              <a:t>3)</a:t>
            </a:r>
            <a:r>
              <a:rPr lang="en-IN" b="1" dirty="0" err="1" smtClean="0"/>
              <a:t>calltime:a</a:t>
            </a:r>
            <a:r>
              <a:rPr lang="en-IN" b="1" dirty="0" smtClean="0"/>
              <a:t> character array of size 5</a:t>
            </a:r>
          </a:p>
          <a:p>
            <a:r>
              <a:rPr lang="en-IN" b="1" dirty="0" smtClean="0"/>
              <a:t>4)</a:t>
            </a:r>
            <a:r>
              <a:rPr lang="en-IN" b="1" dirty="0" err="1" smtClean="0"/>
              <a:t>Talktime:of</a:t>
            </a:r>
            <a:r>
              <a:rPr lang="en-IN" b="1" dirty="0" smtClean="0"/>
              <a:t> type unsigned integer.</a:t>
            </a:r>
          </a:p>
          <a:p>
            <a:endParaRPr lang="en-IN" b="1" dirty="0"/>
          </a:p>
          <a:p>
            <a:endParaRPr lang="en-IN" b="1" dirty="0" smtClean="0"/>
          </a:p>
          <a:p>
            <a:r>
              <a:rPr lang="en-IN" b="1" dirty="0" smtClean="0"/>
              <a:t>Write a user defined function named find() which accepts a phone number to be searched as parameter and displays all the entries for the </a:t>
            </a:r>
            <a:r>
              <a:rPr lang="en-IN" b="1" dirty="0" err="1" smtClean="0"/>
              <a:t>same,existing</a:t>
            </a:r>
            <a:r>
              <a:rPr lang="en-IN" b="1" dirty="0" smtClean="0"/>
              <a:t> in the </a:t>
            </a:r>
            <a:r>
              <a:rPr lang="en-IN" b="1" dirty="0" err="1" smtClean="0"/>
              <a:t>file.Also</a:t>
            </a:r>
            <a:r>
              <a:rPr lang="en-IN" b="1" dirty="0" smtClean="0"/>
              <a:t> calculate the total </a:t>
            </a:r>
            <a:r>
              <a:rPr lang="en-IN" b="1" dirty="0" err="1" smtClean="0"/>
              <a:t>talktime</a:t>
            </a:r>
            <a:r>
              <a:rPr lang="en-IN" b="1" dirty="0" smtClean="0"/>
              <a:t> for display.</a:t>
            </a:r>
            <a:r>
              <a:rPr lang="en-IN" dirty="0" smtClean="0"/>
              <a:t/>
            </a:r>
            <a:br>
              <a:rPr lang="en-IN" dirty="0" smtClean="0"/>
            </a:br>
            <a:endParaRPr lang="en-IN" dirty="0"/>
          </a:p>
        </p:txBody>
      </p:sp>
      <p:sp>
        <p:nvSpPr>
          <p:cNvPr id="3" name="Rectangle 2"/>
          <p:cNvSpPr/>
          <p:nvPr/>
        </p:nvSpPr>
        <p:spPr>
          <a:xfrm>
            <a:off x="5105400" y="533400"/>
            <a:ext cx="2895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Prelims 2018</a:t>
            </a:r>
            <a:endParaRPr lang="en-IN" dirty="0"/>
          </a:p>
        </p:txBody>
      </p:sp>
    </p:spTree>
    <p:extLst>
      <p:ext uri="{BB962C8B-B14F-4D97-AF65-F5344CB8AC3E}">
        <p14:creationId xmlns:p14="http://schemas.microsoft.com/office/powerpoint/2010/main" val="161480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52400" y="609600"/>
            <a:ext cx="8839200" cy="3560763"/>
          </a:xfrm>
          <a:prstGeom prst="rect">
            <a:avLst/>
          </a:prstGeom>
          <a:noFill/>
          <a:ln w="9525">
            <a:noFill/>
            <a:miter lim="800000"/>
            <a:headEnd/>
            <a:tailEnd/>
          </a:ln>
        </p:spPr>
        <p:txBody>
          <a:bodyPr>
            <a:spAutoFit/>
          </a:bodyPr>
          <a:lstStyle/>
          <a:p>
            <a:pPr algn="just">
              <a:spcBef>
                <a:spcPct val="50000"/>
              </a:spcBef>
            </a:pPr>
            <a:r>
              <a:rPr lang="en-US" sz="2400" b="1">
                <a:solidFill>
                  <a:schemeClr val="accent2"/>
                </a:solidFill>
              </a:rPr>
              <a:t>Evaluation of postfix expression.</a:t>
            </a:r>
          </a:p>
          <a:p>
            <a:pPr algn="just">
              <a:spcBef>
                <a:spcPct val="50000"/>
              </a:spcBef>
            </a:pPr>
            <a:r>
              <a:rPr lang="en-US" sz="2400" b="1">
                <a:solidFill>
                  <a:srgbClr val="FF0000"/>
                </a:solidFill>
              </a:rPr>
              <a:t>We can also use stack to evaluate expression in postfix form. To do this :</a:t>
            </a:r>
          </a:p>
          <a:p>
            <a:pPr algn="just">
              <a:spcBef>
                <a:spcPct val="50000"/>
              </a:spcBef>
              <a:buFont typeface="Wingdings" pitchFamily="2" charset="2"/>
              <a:buChar char="q"/>
            </a:pPr>
            <a:r>
              <a:rPr lang="en-US" sz="2400" b="1">
                <a:solidFill>
                  <a:srgbClr val="FF0000"/>
                </a:solidFill>
              </a:rPr>
              <a:t> When an operand is encountered it is pushed into the stack. </a:t>
            </a:r>
          </a:p>
          <a:p>
            <a:pPr algn="just">
              <a:spcBef>
                <a:spcPct val="50000"/>
              </a:spcBef>
              <a:buFont typeface="Wingdings" pitchFamily="2" charset="2"/>
              <a:buChar char="q"/>
            </a:pPr>
            <a:r>
              <a:rPr lang="en-US" sz="2400" b="1">
                <a:solidFill>
                  <a:srgbClr val="FF0000"/>
                </a:solidFill>
              </a:rPr>
              <a:t>When an operator is encountered it is applied to the first two operands then we obtain by popping the stack and the result is pushed into the stack.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animEffect transition="in" filter="box(in)">
                                      <p:cBhvr>
                                        <p:cTn id="7" dur="500"/>
                                        <p:tgtEl>
                                          <p:spTgt spid="109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9570">
                                            <p:txEl>
                                              <p:pRg st="1" end="1"/>
                                            </p:txEl>
                                          </p:spTgt>
                                        </p:tgtEl>
                                        <p:attrNameLst>
                                          <p:attrName>style.visibility</p:attrName>
                                        </p:attrNameLst>
                                      </p:cBhvr>
                                      <p:to>
                                        <p:strVal val="visible"/>
                                      </p:to>
                                    </p:set>
                                    <p:animEffect transition="in" filter="box(in)">
                                      <p:cBhvr>
                                        <p:cTn id="12" dur="500"/>
                                        <p:tgtEl>
                                          <p:spTgt spid="1095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9570">
                                            <p:txEl>
                                              <p:pRg st="2" end="2"/>
                                            </p:txEl>
                                          </p:spTgt>
                                        </p:tgtEl>
                                        <p:attrNameLst>
                                          <p:attrName>style.visibility</p:attrName>
                                        </p:attrNameLst>
                                      </p:cBhvr>
                                      <p:to>
                                        <p:strVal val="visible"/>
                                      </p:to>
                                    </p:set>
                                    <p:animEffect transition="in" filter="box(in)">
                                      <p:cBhvr>
                                        <p:cTn id="17" dur="500"/>
                                        <p:tgtEl>
                                          <p:spTgt spid="1095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9570">
                                            <p:txEl>
                                              <p:pRg st="3" end="3"/>
                                            </p:txEl>
                                          </p:spTgt>
                                        </p:tgtEl>
                                        <p:attrNameLst>
                                          <p:attrName>style.visibility</p:attrName>
                                        </p:attrNameLst>
                                      </p:cBhvr>
                                      <p:to>
                                        <p:strVal val="visible"/>
                                      </p:to>
                                    </p:set>
                                    <p:animEffect transition="in" filter="box(in)">
                                      <p:cBhvr>
                                        <p:cTn id="22" dur="500"/>
                                        <p:tgtEl>
                                          <p:spTgt spid="1095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467600" cy="5078313"/>
          </a:xfrm>
          <a:prstGeom prst="rect">
            <a:avLst/>
          </a:prstGeom>
          <a:noFill/>
        </p:spPr>
        <p:txBody>
          <a:bodyPr wrap="square" rtlCol="0">
            <a:spAutoFit/>
          </a:bodyPr>
          <a:lstStyle/>
          <a:p>
            <a:r>
              <a:rPr lang="en-IN" b="1" dirty="0" smtClean="0"/>
              <a:t>Void find(long unsigned </a:t>
            </a:r>
            <a:r>
              <a:rPr lang="en-IN" b="1" dirty="0" err="1" smtClean="0"/>
              <a:t>int</a:t>
            </a:r>
            <a:r>
              <a:rPr lang="en-IN" b="1" dirty="0" smtClean="0"/>
              <a:t> p)</a:t>
            </a:r>
          </a:p>
          <a:p>
            <a:r>
              <a:rPr lang="en-IN" b="1" dirty="0" smtClean="0"/>
              <a:t>{</a:t>
            </a:r>
          </a:p>
          <a:p>
            <a:r>
              <a:rPr lang="en-IN" b="1" dirty="0"/>
              <a:t> </a:t>
            </a:r>
            <a:r>
              <a:rPr lang="en-IN" b="1" dirty="0" smtClean="0"/>
              <a:t>          </a:t>
            </a:r>
            <a:r>
              <a:rPr lang="en-IN" b="1" dirty="0" err="1" smtClean="0"/>
              <a:t>ifstream</a:t>
            </a:r>
            <a:r>
              <a:rPr lang="en-IN" b="1" dirty="0" smtClean="0"/>
              <a:t> a(“call_record.txt”);</a:t>
            </a:r>
          </a:p>
          <a:p>
            <a:r>
              <a:rPr lang="en-IN" b="1" dirty="0"/>
              <a:t> </a:t>
            </a:r>
            <a:r>
              <a:rPr lang="en-IN" b="1" dirty="0" smtClean="0"/>
              <a:t>          char date[10],</a:t>
            </a:r>
            <a:r>
              <a:rPr lang="en-IN" b="1" dirty="0" err="1" smtClean="0"/>
              <a:t>calltime</a:t>
            </a:r>
            <a:r>
              <a:rPr lang="en-IN" b="1" dirty="0" smtClean="0"/>
              <a:t>[5];</a:t>
            </a:r>
          </a:p>
          <a:p>
            <a:r>
              <a:rPr lang="en-IN" b="1" dirty="0"/>
              <a:t> </a:t>
            </a:r>
            <a:r>
              <a:rPr lang="en-IN" b="1" dirty="0" smtClean="0"/>
              <a:t>          unsigned </a:t>
            </a:r>
            <a:r>
              <a:rPr lang="en-IN" b="1" dirty="0" err="1" smtClean="0"/>
              <a:t>int</a:t>
            </a:r>
            <a:r>
              <a:rPr lang="en-IN" b="1" dirty="0" smtClean="0"/>
              <a:t> </a:t>
            </a:r>
            <a:r>
              <a:rPr lang="en-IN" b="1" dirty="0" err="1" smtClean="0"/>
              <a:t>talktime,total</a:t>
            </a:r>
            <a:r>
              <a:rPr lang="en-IN" b="1" dirty="0" smtClean="0"/>
              <a:t>=0;</a:t>
            </a:r>
          </a:p>
          <a:p>
            <a:r>
              <a:rPr lang="en-IN" b="1" dirty="0"/>
              <a:t> </a:t>
            </a:r>
            <a:r>
              <a:rPr lang="en-IN" b="1" dirty="0" smtClean="0"/>
              <a:t>          long unsigned </a:t>
            </a:r>
            <a:r>
              <a:rPr lang="en-IN" b="1" dirty="0" err="1" smtClean="0"/>
              <a:t>int</a:t>
            </a:r>
            <a:r>
              <a:rPr lang="en-IN" b="1" dirty="0" smtClean="0"/>
              <a:t> </a:t>
            </a:r>
            <a:r>
              <a:rPr lang="en-IN" b="1" dirty="0" err="1" smtClean="0"/>
              <a:t>phone_no</a:t>
            </a:r>
            <a:r>
              <a:rPr lang="en-IN" b="1" dirty="0" smtClean="0"/>
              <a:t>;</a:t>
            </a:r>
          </a:p>
          <a:p>
            <a:r>
              <a:rPr lang="en-IN" b="1" dirty="0"/>
              <a:t> </a:t>
            </a:r>
            <a:r>
              <a:rPr lang="en-IN" b="1" dirty="0" smtClean="0"/>
              <a:t>          while(a&gt;&gt;</a:t>
            </a:r>
            <a:r>
              <a:rPr lang="en-IN" b="1" dirty="0" err="1" smtClean="0"/>
              <a:t>phone_no</a:t>
            </a:r>
            <a:r>
              <a:rPr lang="en-IN" b="1" dirty="0" smtClean="0"/>
              <a:t>&gt;&gt;date&gt;&gt;</a:t>
            </a:r>
            <a:r>
              <a:rPr lang="en-IN" b="1" dirty="0" err="1" smtClean="0"/>
              <a:t>calltime</a:t>
            </a:r>
            <a:r>
              <a:rPr lang="en-IN" b="1" dirty="0" smtClean="0"/>
              <a:t>&gt;&gt;</a:t>
            </a:r>
            <a:r>
              <a:rPr lang="en-IN" b="1" dirty="0" err="1" smtClean="0"/>
              <a:t>talktime</a:t>
            </a:r>
            <a:r>
              <a:rPr lang="en-IN" b="1" dirty="0" smtClean="0"/>
              <a:t>)</a:t>
            </a:r>
          </a:p>
          <a:p>
            <a:r>
              <a:rPr lang="en-IN" b="1" dirty="0"/>
              <a:t> </a:t>
            </a:r>
            <a:r>
              <a:rPr lang="en-IN" b="1" dirty="0" smtClean="0"/>
              <a:t>          {</a:t>
            </a:r>
          </a:p>
          <a:p>
            <a:r>
              <a:rPr lang="en-IN" b="1" dirty="0"/>
              <a:t> </a:t>
            </a:r>
            <a:r>
              <a:rPr lang="en-IN" b="1" dirty="0" smtClean="0"/>
              <a:t>                     if(p==</a:t>
            </a:r>
            <a:r>
              <a:rPr lang="en-IN" b="1" dirty="0" err="1" smtClean="0"/>
              <a:t>phone_no</a:t>
            </a:r>
            <a:r>
              <a:rPr lang="en-IN" b="1" dirty="0" smtClean="0"/>
              <a:t>)</a:t>
            </a:r>
          </a:p>
          <a:p>
            <a:r>
              <a:rPr lang="en-IN" b="1" dirty="0"/>
              <a:t>	 </a:t>
            </a:r>
            <a:r>
              <a:rPr lang="en-IN" b="1" dirty="0" smtClean="0"/>
              <a:t>    {</a:t>
            </a:r>
          </a:p>
          <a:p>
            <a:r>
              <a:rPr lang="en-IN" b="1" dirty="0"/>
              <a:t> </a:t>
            </a:r>
            <a:r>
              <a:rPr lang="en-IN" b="1" dirty="0" smtClean="0"/>
              <a:t>                         </a:t>
            </a:r>
            <a:r>
              <a:rPr lang="en-IN" b="1" dirty="0" err="1" smtClean="0"/>
              <a:t>cout</a:t>
            </a:r>
            <a:r>
              <a:rPr lang="en-IN" b="1" dirty="0" smtClean="0"/>
              <a:t>&lt;&lt;</a:t>
            </a:r>
            <a:r>
              <a:rPr lang="en-IN" b="1" dirty="0" err="1" smtClean="0"/>
              <a:t>phone_no</a:t>
            </a:r>
            <a:r>
              <a:rPr lang="en-IN" b="1" dirty="0" smtClean="0"/>
              <a:t>&lt;&lt;date&lt;&lt;</a:t>
            </a:r>
            <a:r>
              <a:rPr lang="en-IN" b="1" dirty="0" err="1" smtClean="0"/>
              <a:t>calltime</a:t>
            </a:r>
            <a:r>
              <a:rPr lang="en-IN" b="1" dirty="0" smtClean="0"/>
              <a:t>&lt;&lt;</a:t>
            </a:r>
            <a:r>
              <a:rPr lang="en-IN" b="1" dirty="0" err="1" smtClean="0"/>
              <a:t>talktime</a:t>
            </a:r>
            <a:r>
              <a:rPr lang="en-IN" b="1" dirty="0" smtClean="0"/>
              <a:t>&lt;&lt;</a:t>
            </a:r>
            <a:r>
              <a:rPr lang="en-IN" b="1" dirty="0" err="1" smtClean="0"/>
              <a:t>endl</a:t>
            </a:r>
            <a:r>
              <a:rPr lang="en-IN" b="1" dirty="0" smtClean="0"/>
              <a:t>;</a:t>
            </a:r>
          </a:p>
          <a:p>
            <a:r>
              <a:rPr lang="en-IN" b="1" dirty="0"/>
              <a:t> </a:t>
            </a:r>
            <a:r>
              <a:rPr lang="en-IN" b="1" dirty="0" smtClean="0"/>
              <a:t>                         total=</a:t>
            </a:r>
            <a:r>
              <a:rPr lang="en-IN" b="1" dirty="0" err="1" smtClean="0"/>
              <a:t>total+talktime</a:t>
            </a:r>
            <a:r>
              <a:rPr lang="en-IN" b="1" dirty="0" smtClean="0"/>
              <a:t>;</a:t>
            </a:r>
          </a:p>
          <a:p>
            <a:r>
              <a:rPr lang="en-IN" b="1" dirty="0"/>
              <a:t> </a:t>
            </a:r>
            <a:r>
              <a:rPr lang="en-IN" b="1" dirty="0" smtClean="0"/>
              <a:t>                      }</a:t>
            </a:r>
          </a:p>
          <a:p>
            <a:r>
              <a:rPr lang="en-IN" b="1" dirty="0"/>
              <a:t> </a:t>
            </a:r>
            <a:r>
              <a:rPr lang="en-IN" b="1" dirty="0" smtClean="0"/>
              <a:t>                      </a:t>
            </a:r>
            <a:r>
              <a:rPr lang="en-IN" b="1" dirty="0" err="1" smtClean="0"/>
              <a:t>cout</a:t>
            </a:r>
            <a:r>
              <a:rPr lang="en-IN" b="1" dirty="0" smtClean="0"/>
              <a:t>&lt;&lt;</a:t>
            </a:r>
            <a:r>
              <a:rPr lang="en-IN" b="1" dirty="0" err="1" smtClean="0"/>
              <a:t>talktime</a:t>
            </a:r>
            <a:r>
              <a:rPr lang="en-IN" b="1" dirty="0" smtClean="0"/>
              <a:t>;</a:t>
            </a:r>
          </a:p>
          <a:p>
            <a:r>
              <a:rPr lang="en-IN" b="1" dirty="0"/>
              <a:t> </a:t>
            </a:r>
            <a:r>
              <a:rPr lang="en-IN" b="1" dirty="0" smtClean="0"/>
              <a:t>         }</a:t>
            </a:r>
          </a:p>
          <a:p>
            <a:r>
              <a:rPr lang="en-IN" b="1" dirty="0"/>
              <a:t> </a:t>
            </a:r>
            <a:r>
              <a:rPr lang="en-IN" b="1" dirty="0" smtClean="0"/>
              <a:t>         </a:t>
            </a:r>
            <a:r>
              <a:rPr lang="en-IN" b="1" dirty="0" err="1" smtClean="0"/>
              <a:t>a.close</a:t>
            </a:r>
            <a:r>
              <a:rPr lang="en-IN" b="1" dirty="0" smtClean="0"/>
              <a:t>();</a:t>
            </a:r>
          </a:p>
          <a:p>
            <a:r>
              <a:rPr lang="en-IN" b="1" dirty="0"/>
              <a:t>}</a:t>
            </a:r>
            <a:endParaRPr lang="en-IN" b="1" dirty="0" smtClean="0"/>
          </a:p>
          <a:p>
            <a:endParaRPr lang="en-IN" dirty="0"/>
          </a:p>
        </p:txBody>
      </p:sp>
    </p:spTree>
    <p:extLst>
      <p:ext uri="{BB962C8B-B14F-4D97-AF65-F5344CB8AC3E}">
        <p14:creationId xmlns:p14="http://schemas.microsoft.com/office/powerpoint/2010/main" val="3315453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228600" y="228600"/>
            <a:ext cx="4572000" cy="6188075"/>
          </a:xfrm>
          <a:prstGeom prst="rect">
            <a:avLst/>
          </a:prstGeom>
          <a:noFill/>
          <a:ln w="9525" algn="ctr">
            <a:noFill/>
            <a:miter lim="800000"/>
            <a:headEnd/>
            <a:tailEnd/>
          </a:ln>
        </p:spPr>
        <p:txBody>
          <a:bodyPr>
            <a:spAutoFit/>
          </a:bodyPr>
          <a:lstStyle/>
          <a:p>
            <a:r>
              <a:rPr lang="en-US" b="1" dirty="0"/>
              <a:t>#include&lt;</a:t>
            </a:r>
            <a:r>
              <a:rPr lang="en-US" b="1" dirty="0" err="1"/>
              <a:t>iostream.h</a:t>
            </a:r>
            <a:r>
              <a:rPr lang="en-US" b="1" dirty="0"/>
              <a:t>&gt;</a:t>
            </a:r>
          </a:p>
          <a:p>
            <a:r>
              <a:rPr lang="en-US" b="1" dirty="0"/>
              <a:t>#include&lt;</a:t>
            </a:r>
            <a:r>
              <a:rPr lang="en-US" b="1" dirty="0" err="1"/>
              <a:t>conio.h</a:t>
            </a:r>
            <a:r>
              <a:rPr lang="en-US" b="1" dirty="0"/>
              <a:t>&gt;</a:t>
            </a:r>
          </a:p>
          <a:p>
            <a:r>
              <a:rPr lang="en-US" b="1" dirty="0"/>
              <a:t>#include&lt;</a:t>
            </a:r>
            <a:r>
              <a:rPr lang="en-US" b="1" dirty="0" err="1"/>
              <a:t>fstream.h</a:t>
            </a:r>
            <a:r>
              <a:rPr lang="en-US" b="1" dirty="0"/>
              <a:t>&gt;</a:t>
            </a:r>
          </a:p>
          <a:p>
            <a:r>
              <a:rPr lang="en-US" b="1" dirty="0"/>
              <a:t>void main()</a:t>
            </a:r>
          </a:p>
          <a:p>
            <a:r>
              <a:rPr lang="en-US" b="1" dirty="0"/>
              <a:t>{</a:t>
            </a:r>
          </a:p>
          <a:p>
            <a:r>
              <a:rPr lang="en-US" b="1" dirty="0" err="1"/>
              <a:t>clrscr</a:t>
            </a:r>
            <a:r>
              <a:rPr lang="en-US" b="1" dirty="0"/>
              <a:t>();</a:t>
            </a:r>
          </a:p>
          <a:p>
            <a:r>
              <a:rPr lang="en-US" b="1" dirty="0" err="1"/>
              <a:t>ofstream</a:t>
            </a:r>
            <a:r>
              <a:rPr lang="en-US" b="1" dirty="0"/>
              <a:t> </a:t>
            </a:r>
            <a:r>
              <a:rPr lang="en-US" b="1" dirty="0" err="1"/>
              <a:t>fout</a:t>
            </a:r>
            <a:r>
              <a:rPr lang="en-US" b="1" dirty="0"/>
              <a:t>;</a:t>
            </a:r>
          </a:p>
          <a:p>
            <a:r>
              <a:rPr lang="en-US" b="1" dirty="0" err="1"/>
              <a:t>fout.open</a:t>
            </a:r>
            <a:r>
              <a:rPr lang="en-US" b="1" dirty="0"/>
              <a:t>("country");</a:t>
            </a:r>
          </a:p>
          <a:p>
            <a:r>
              <a:rPr lang="en-US" b="1" dirty="0" err="1"/>
              <a:t>fout</a:t>
            </a:r>
            <a:r>
              <a:rPr lang="en-US" b="1" dirty="0"/>
              <a:t>&lt;&lt;"United States of America\n";</a:t>
            </a:r>
          </a:p>
          <a:p>
            <a:r>
              <a:rPr lang="en-US" b="1" dirty="0" err="1"/>
              <a:t>fout</a:t>
            </a:r>
            <a:r>
              <a:rPr lang="en-US" b="1" dirty="0"/>
              <a:t>&lt;&lt;"United Kingdom\n";</a:t>
            </a:r>
          </a:p>
          <a:p>
            <a:r>
              <a:rPr lang="en-US" b="1" dirty="0" err="1"/>
              <a:t>fout</a:t>
            </a:r>
            <a:r>
              <a:rPr lang="en-US" b="1" dirty="0"/>
              <a:t>&lt;&lt;"South Korea\n";</a:t>
            </a:r>
          </a:p>
          <a:p>
            <a:r>
              <a:rPr lang="en-US" b="1" dirty="0" err="1"/>
              <a:t>fout.close</a:t>
            </a:r>
            <a:r>
              <a:rPr lang="en-US" b="1" dirty="0"/>
              <a:t>();</a:t>
            </a:r>
          </a:p>
          <a:p>
            <a:r>
              <a:rPr lang="en-US" b="1" dirty="0" err="1"/>
              <a:t>fout.open</a:t>
            </a:r>
            <a:r>
              <a:rPr lang="en-US" b="1" dirty="0"/>
              <a:t>("capital");</a:t>
            </a:r>
          </a:p>
          <a:p>
            <a:r>
              <a:rPr lang="en-US" b="1" dirty="0" err="1"/>
              <a:t>fout</a:t>
            </a:r>
            <a:r>
              <a:rPr lang="en-US" b="1" dirty="0"/>
              <a:t>&lt;&lt;"Washington\n";</a:t>
            </a:r>
          </a:p>
          <a:p>
            <a:r>
              <a:rPr lang="en-US" b="1" dirty="0" err="1"/>
              <a:t>fout</a:t>
            </a:r>
            <a:r>
              <a:rPr lang="en-US" b="1" dirty="0"/>
              <a:t>&lt;&lt;"London\n";</a:t>
            </a:r>
          </a:p>
          <a:p>
            <a:r>
              <a:rPr lang="en-US" b="1" dirty="0" err="1"/>
              <a:t>fout</a:t>
            </a:r>
            <a:r>
              <a:rPr lang="en-US" b="1" dirty="0"/>
              <a:t>&lt;&lt;"Seoul\n";</a:t>
            </a:r>
          </a:p>
          <a:p>
            <a:r>
              <a:rPr lang="en-US" b="1" dirty="0" err="1"/>
              <a:t>fout.close</a:t>
            </a:r>
            <a:r>
              <a:rPr lang="en-US" b="1" dirty="0"/>
              <a:t>();</a:t>
            </a:r>
          </a:p>
          <a:p>
            <a:r>
              <a:rPr lang="en-US" b="1" dirty="0" err="1"/>
              <a:t>const</a:t>
            </a:r>
            <a:r>
              <a:rPr lang="en-US" b="1" dirty="0"/>
              <a:t> </a:t>
            </a:r>
            <a:r>
              <a:rPr lang="en-US" b="1" dirty="0" err="1"/>
              <a:t>int</a:t>
            </a:r>
            <a:r>
              <a:rPr lang="en-US" b="1" dirty="0"/>
              <a:t> N=80;</a:t>
            </a:r>
          </a:p>
          <a:p>
            <a:r>
              <a:rPr lang="en-US" b="1" dirty="0"/>
              <a:t>char line[N];</a:t>
            </a:r>
          </a:p>
          <a:p>
            <a:r>
              <a:rPr lang="en-US" b="1" dirty="0" err="1"/>
              <a:t>ifstream</a:t>
            </a:r>
            <a:r>
              <a:rPr lang="en-US" b="1" dirty="0"/>
              <a:t> fin;</a:t>
            </a:r>
          </a:p>
        </p:txBody>
      </p:sp>
      <p:sp>
        <p:nvSpPr>
          <p:cNvPr id="112643" name="Rectangle 5"/>
          <p:cNvSpPr>
            <a:spLocks noChangeArrowheads="1"/>
          </p:cNvSpPr>
          <p:nvPr/>
        </p:nvSpPr>
        <p:spPr bwMode="auto">
          <a:xfrm>
            <a:off x="4648200" y="381000"/>
            <a:ext cx="4572000" cy="5578475"/>
          </a:xfrm>
          <a:prstGeom prst="rect">
            <a:avLst/>
          </a:prstGeom>
          <a:noFill/>
          <a:ln w="9525" algn="ctr">
            <a:noFill/>
            <a:miter lim="800000"/>
            <a:headEnd/>
            <a:tailEnd/>
          </a:ln>
        </p:spPr>
        <p:txBody>
          <a:bodyPr>
            <a:spAutoFit/>
          </a:bodyPr>
          <a:lstStyle/>
          <a:p>
            <a:r>
              <a:rPr lang="en-US" b="1" dirty="0" err="1"/>
              <a:t>fin.open</a:t>
            </a:r>
            <a:r>
              <a:rPr lang="en-US" b="1" dirty="0"/>
              <a:t>("country");</a:t>
            </a:r>
          </a:p>
          <a:p>
            <a:r>
              <a:rPr lang="en-US" b="1" dirty="0" err="1"/>
              <a:t>cout</a:t>
            </a:r>
            <a:r>
              <a:rPr lang="en-US" b="1" dirty="0"/>
              <a:t>&lt;&lt;"contents of country file\n";</a:t>
            </a:r>
          </a:p>
          <a:p>
            <a:r>
              <a:rPr lang="en-US" b="1" dirty="0"/>
              <a:t>while(fin)</a:t>
            </a:r>
          </a:p>
          <a:p>
            <a:r>
              <a:rPr lang="en-US" b="1" dirty="0"/>
              <a:t>{</a:t>
            </a:r>
          </a:p>
          <a:p>
            <a:r>
              <a:rPr lang="en-US" b="1" dirty="0" err="1"/>
              <a:t>fin.getline</a:t>
            </a:r>
            <a:r>
              <a:rPr lang="en-US" b="1" dirty="0"/>
              <a:t>(</a:t>
            </a:r>
            <a:r>
              <a:rPr lang="en-US" b="1" dirty="0" err="1"/>
              <a:t>line,N</a:t>
            </a:r>
            <a:r>
              <a:rPr lang="en-US" b="1" dirty="0"/>
              <a:t>);</a:t>
            </a:r>
          </a:p>
          <a:p>
            <a:r>
              <a:rPr lang="en-US" b="1" dirty="0" err="1"/>
              <a:t>cout</a:t>
            </a:r>
            <a:r>
              <a:rPr lang="en-US" b="1" dirty="0"/>
              <a:t>&lt;&lt;line&lt;&lt;"\n";</a:t>
            </a:r>
          </a:p>
          <a:p>
            <a:r>
              <a:rPr lang="en-US" b="1" dirty="0"/>
              <a:t>}</a:t>
            </a:r>
          </a:p>
          <a:p>
            <a:r>
              <a:rPr lang="en-US" b="1" dirty="0" err="1"/>
              <a:t>fin.close</a:t>
            </a:r>
            <a:r>
              <a:rPr lang="en-US" b="1" dirty="0"/>
              <a:t>();</a:t>
            </a:r>
          </a:p>
          <a:p>
            <a:r>
              <a:rPr lang="en-US" b="1" dirty="0" err="1"/>
              <a:t>fin.open</a:t>
            </a:r>
            <a:r>
              <a:rPr lang="en-US" b="1" dirty="0"/>
              <a:t>("capital");</a:t>
            </a:r>
          </a:p>
          <a:p>
            <a:r>
              <a:rPr lang="en-US" b="1" dirty="0" err="1"/>
              <a:t>cout</a:t>
            </a:r>
            <a:r>
              <a:rPr lang="en-US" b="1" dirty="0"/>
              <a:t>&lt;&lt;"\</a:t>
            </a:r>
            <a:r>
              <a:rPr lang="en-US" b="1" dirty="0" err="1"/>
              <a:t>nContents</a:t>
            </a:r>
            <a:r>
              <a:rPr lang="en-US" b="1" dirty="0"/>
              <a:t> of capital file\n";</a:t>
            </a:r>
          </a:p>
          <a:p>
            <a:r>
              <a:rPr lang="en-US" b="1" dirty="0"/>
              <a:t>while(fin)</a:t>
            </a:r>
          </a:p>
          <a:p>
            <a:r>
              <a:rPr lang="en-US" b="1" dirty="0"/>
              <a:t>{</a:t>
            </a:r>
          </a:p>
          <a:p>
            <a:r>
              <a:rPr lang="en-US" b="1" dirty="0" err="1"/>
              <a:t>fin.getline</a:t>
            </a:r>
            <a:r>
              <a:rPr lang="en-US" b="1" dirty="0"/>
              <a:t>(</a:t>
            </a:r>
            <a:r>
              <a:rPr lang="en-US" b="1" dirty="0" err="1"/>
              <a:t>line,N</a:t>
            </a:r>
            <a:r>
              <a:rPr lang="en-US" b="1" dirty="0"/>
              <a:t>);</a:t>
            </a:r>
          </a:p>
          <a:p>
            <a:r>
              <a:rPr lang="en-US" b="1" dirty="0" err="1"/>
              <a:t>cout</a:t>
            </a:r>
            <a:r>
              <a:rPr lang="en-US" b="1" dirty="0"/>
              <a:t>&lt;&lt;line&lt;&lt;"\n";</a:t>
            </a:r>
          </a:p>
          <a:p>
            <a:r>
              <a:rPr lang="en-US" b="1" dirty="0"/>
              <a:t>}</a:t>
            </a:r>
          </a:p>
          <a:p>
            <a:r>
              <a:rPr lang="en-US" b="1" dirty="0" err="1"/>
              <a:t>fin.close</a:t>
            </a:r>
            <a:r>
              <a:rPr lang="en-US" b="1" dirty="0"/>
              <a:t>();</a:t>
            </a:r>
          </a:p>
          <a:p>
            <a:r>
              <a:rPr lang="en-US" b="1" dirty="0" err="1"/>
              <a:t>getch</a:t>
            </a:r>
            <a:r>
              <a:rPr lang="en-US" b="1" dirty="0"/>
              <a:t>();</a:t>
            </a:r>
          </a:p>
          <a:p>
            <a:r>
              <a:rPr lang="en-US" b="1" dirty="0"/>
              <a:t>}</a:t>
            </a:r>
          </a:p>
        </p:txBody>
      </p:sp>
      <p:sp>
        <p:nvSpPr>
          <p:cNvPr id="112644" name="Line 6"/>
          <p:cNvSpPr>
            <a:spLocks noChangeShapeType="1"/>
          </p:cNvSpPr>
          <p:nvPr/>
        </p:nvSpPr>
        <p:spPr bwMode="auto">
          <a:xfrm>
            <a:off x="4691063" y="104775"/>
            <a:ext cx="0" cy="6629400"/>
          </a:xfrm>
          <a:prstGeom prst="line">
            <a:avLst/>
          </a:prstGeom>
          <a:noFill/>
          <a:ln w="2857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ChangeArrowheads="1"/>
          </p:cNvSpPr>
          <p:nvPr/>
        </p:nvSpPr>
        <p:spPr bwMode="auto">
          <a:xfrm>
            <a:off x="914400" y="533400"/>
            <a:ext cx="4572000" cy="4206875"/>
          </a:xfrm>
          <a:prstGeom prst="rect">
            <a:avLst/>
          </a:prstGeom>
          <a:noFill/>
          <a:ln w="9525" algn="ctr">
            <a:noFill/>
            <a:miter lim="800000"/>
            <a:headEnd/>
            <a:tailEnd/>
          </a:ln>
        </p:spPr>
        <p:txBody>
          <a:bodyPr>
            <a:spAutoFit/>
          </a:bodyPr>
          <a:lstStyle/>
          <a:p>
            <a:r>
              <a:rPr lang="en-US" b="1">
                <a:solidFill>
                  <a:srgbClr val="FF0000"/>
                </a:solidFill>
              </a:rPr>
              <a:t>OUTPUT</a:t>
            </a:r>
          </a:p>
          <a:p>
            <a:endParaRPr lang="en-US" b="1">
              <a:solidFill>
                <a:srgbClr val="FF0000"/>
              </a:solidFill>
            </a:endParaRPr>
          </a:p>
          <a:p>
            <a:r>
              <a:rPr lang="en-US" b="1"/>
              <a:t>contents of country file</a:t>
            </a:r>
          </a:p>
          <a:p>
            <a:r>
              <a:rPr lang="en-US" b="1"/>
              <a:t>United States of America</a:t>
            </a:r>
          </a:p>
          <a:p>
            <a:r>
              <a:rPr lang="en-US" b="1"/>
              <a:t>United Kingdom</a:t>
            </a:r>
          </a:p>
          <a:p>
            <a:r>
              <a:rPr lang="en-US" b="1"/>
              <a:t>South Korea</a:t>
            </a:r>
          </a:p>
          <a:p>
            <a:endParaRPr lang="en-US" b="1"/>
          </a:p>
          <a:p>
            <a:endParaRPr lang="en-US" b="1"/>
          </a:p>
          <a:p>
            <a:r>
              <a:rPr lang="en-US" b="1"/>
              <a:t>Contents of capital file</a:t>
            </a:r>
          </a:p>
          <a:p>
            <a:r>
              <a:rPr lang="en-US" b="1"/>
              <a:t>Washington</a:t>
            </a:r>
          </a:p>
          <a:p>
            <a:r>
              <a:rPr lang="en-US" b="1"/>
              <a:t>London</a:t>
            </a:r>
          </a:p>
          <a:p>
            <a:r>
              <a:rPr lang="en-US" b="1"/>
              <a:t>Seoul</a:t>
            </a:r>
          </a:p>
          <a:p>
            <a:pPr>
              <a:spcBef>
                <a:spcPct val="50000"/>
              </a:spcBef>
            </a:pPr>
            <a:endParaRPr lang="en-US" b="1"/>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52400" y="0"/>
            <a:ext cx="8839200" cy="1644650"/>
          </a:xfrm>
          <a:prstGeom prst="rect">
            <a:avLst/>
          </a:prstGeom>
          <a:noFill/>
          <a:ln w="9525">
            <a:noFill/>
            <a:miter lim="800000"/>
            <a:headEnd/>
            <a:tailEnd/>
          </a:ln>
        </p:spPr>
        <p:txBody>
          <a:bodyPr>
            <a:spAutoFit/>
          </a:bodyPr>
          <a:lstStyle/>
          <a:p>
            <a:pPr algn="just">
              <a:spcBef>
                <a:spcPct val="25000"/>
              </a:spcBef>
            </a:pPr>
            <a:r>
              <a:rPr lang="en-US" sz="2400" b="1">
                <a:solidFill>
                  <a:srgbClr val="FF0000"/>
                </a:solidFill>
              </a:rPr>
              <a:t>Suppose at a time we may need to use two or more files simultaneously,in such case we need to create two separate input streams for handling the two input files.</a:t>
            </a:r>
          </a:p>
          <a:p>
            <a:pPr algn="just">
              <a:spcBef>
                <a:spcPct val="25000"/>
              </a:spcBef>
            </a:pPr>
            <a:r>
              <a:rPr lang="en-US" sz="2400" b="1">
                <a:solidFill>
                  <a:srgbClr val="FF0000"/>
                </a:solidFill>
              </a:rPr>
              <a:t>Following proram reads from two files simultaneously.</a:t>
            </a:r>
          </a:p>
        </p:txBody>
      </p:sp>
      <p:sp>
        <p:nvSpPr>
          <p:cNvPr id="114691" name="Text Box 16"/>
          <p:cNvSpPr txBox="1">
            <a:spLocks noChangeArrowheads="1"/>
          </p:cNvSpPr>
          <p:nvPr/>
        </p:nvSpPr>
        <p:spPr bwMode="auto">
          <a:xfrm>
            <a:off x="4876800" y="1676400"/>
            <a:ext cx="4114800" cy="5722938"/>
          </a:xfrm>
          <a:prstGeom prst="rect">
            <a:avLst/>
          </a:prstGeom>
          <a:noFill/>
          <a:ln w="9525" algn="ctr">
            <a:noFill/>
            <a:miter lim="800000"/>
            <a:headEnd/>
            <a:tailEnd/>
          </a:ln>
        </p:spPr>
        <p:txBody>
          <a:bodyPr>
            <a:spAutoFit/>
          </a:bodyPr>
          <a:lstStyle/>
          <a:p>
            <a:r>
              <a:rPr lang="en-US" sz="1800" b="1"/>
              <a:t>for(int i=1;i&lt;=10;i++)</a:t>
            </a:r>
          </a:p>
          <a:p>
            <a:r>
              <a:rPr lang="en-US" sz="1800" b="1"/>
              <a:t>{</a:t>
            </a:r>
          </a:p>
          <a:p>
            <a:r>
              <a:rPr lang="en-US" sz="1800" b="1"/>
              <a:t>if(fin1.eof()!=0)</a:t>
            </a:r>
          </a:p>
          <a:p>
            <a:r>
              <a:rPr lang="en-US" sz="1800" b="1"/>
              <a:t>{</a:t>
            </a:r>
          </a:p>
          <a:p>
            <a:r>
              <a:rPr lang="en-US" sz="1800" b="1"/>
              <a:t>cout&lt;&lt;"Exit from country\n";</a:t>
            </a:r>
          </a:p>
          <a:p>
            <a:r>
              <a:rPr lang="en-US" sz="1800" b="1"/>
              <a:t>exit(0);</a:t>
            </a:r>
          </a:p>
          <a:p>
            <a:r>
              <a:rPr lang="en-US" sz="1800" b="1"/>
              <a:t>}</a:t>
            </a:r>
          </a:p>
          <a:p>
            <a:r>
              <a:rPr lang="en-US" sz="1800" b="1"/>
              <a:t>fin1.getline(line,SIZE);</a:t>
            </a:r>
          </a:p>
          <a:p>
            <a:r>
              <a:rPr lang="en-US" sz="1800" b="1"/>
              <a:t>cout&lt;&lt;"Capital of "&lt;&lt;line;</a:t>
            </a:r>
          </a:p>
          <a:p>
            <a:r>
              <a:rPr lang="en-US" sz="1800" b="1"/>
              <a:t>if(fin2.eof()!=0)</a:t>
            </a:r>
          </a:p>
          <a:p>
            <a:r>
              <a:rPr lang="en-US" sz="1800" b="1"/>
              <a:t>{</a:t>
            </a:r>
          </a:p>
          <a:p>
            <a:r>
              <a:rPr lang="en-US" sz="1800" b="1"/>
              <a:t>cout&lt;&lt;"Exit from capital\n";</a:t>
            </a:r>
          </a:p>
          <a:p>
            <a:r>
              <a:rPr lang="en-US" sz="1800" b="1"/>
              <a:t>exit(0);</a:t>
            </a:r>
          </a:p>
          <a:p>
            <a:r>
              <a:rPr lang="en-US" sz="1800" b="1"/>
              <a:t>}</a:t>
            </a:r>
          </a:p>
          <a:p>
            <a:r>
              <a:rPr lang="en-US" sz="1800" b="1"/>
              <a:t>fin2.getline(line,SIZE);</a:t>
            </a:r>
          </a:p>
          <a:p>
            <a:r>
              <a:rPr lang="en-US" sz="1800" b="1"/>
              <a:t>cout&lt;&lt;endl&lt;&lt;line&lt;&lt;"\n\n";</a:t>
            </a:r>
          </a:p>
          <a:p>
            <a:r>
              <a:rPr lang="en-US" sz="1800" b="1"/>
              <a:t>}</a:t>
            </a:r>
          </a:p>
          <a:p>
            <a:r>
              <a:rPr lang="en-US" sz="1800" b="1"/>
              <a:t>getch();</a:t>
            </a:r>
          </a:p>
          <a:p>
            <a:r>
              <a:rPr lang="en-US" sz="1800" b="1"/>
              <a:t>}</a:t>
            </a:r>
          </a:p>
          <a:p>
            <a:pPr>
              <a:spcBef>
                <a:spcPct val="50000"/>
              </a:spcBef>
            </a:pPr>
            <a:endParaRPr lang="en-US" sz="1800"/>
          </a:p>
        </p:txBody>
      </p:sp>
      <p:sp>
        <p:nvSpPr>
          <p:cNvPr id="114692" name="Text Box 17"/>
          <p:cNvSpPr txBox="1">
            <a:spLocks noChangeArrowheads="1"/>
          </p:cNvSpPr>
          <p:nvPr/>
        </p:nvSpPr>
        <p:spPr bwMode="auto">
          <a:xfrm>
            <a:off x="304800" y="1905000"/>
            <a:ext cx="4419600" cy="3800475"/>
          </a:xfrm>
          <a:prstGeom prst="rect">
            <a:avLst/>
          </a:prstGeom>
          <a:noFill/>
          <a:ln w="9525" algn="ctr">
            <a:noFill/>
            <a:miter lim="800000"/>
            <a:headEnd/>
            <a:tailEnd/>
          </a:ln>
        </p:spPr>
        <p:txBody>
          <a:bodyPr>
            <a:spAutoFit/>
          </a:bodyPr>
          <a:lstStyle/>
          <a:p>
            <a:r>
              <a:rPr lang="en-US" sz="1800" b="1"/>
              <a:t>#include&lt;iostream.h&gt;</a:t>
            </a:r>
          </a:p>
          <a:p>
            <a:r>
              <a:rPr lang="en-US" sz="1800" b="1"/>
              <a:t>#include&lt;fstream.h&gt;</a:t>
            </a:r>
          </a:p>
          <a:p>
            <a:r>
              <a:rPr lang="en-US" sz="1800" b="1"/>
              <a:t>#include&lt;stdlib.h&gt;</a:t>
            </a:r>
          </a:p>
          <a:p>
            <a:r>
              <a:rPr lang="en-US" sz="1800" b="1"/>
              <a:t>#include&lt;conio.h&gt;</a:t>
            </a:r>
          </a:p>
          <a:p>
            <a:r>
              <a:rPr lang="en-US" sz="1800" b="1"/>
              <a:t>void main()</a:t>
            </a:r>
          </a:p>
          <a:p>
            <a:r>
              <a:rPr lang="en-US" sz="1800" b="1"/>
              <a:t>{</a:t>
            </a:r>
          </a:p>
          <a:p>
            <a:r>
              <a:rPr lang="en-US" sz="1800" b="1"/>
              <a:t>clrscr();</a:t>
            </a:r>
          </a:p>
          <a:p>
            <a:r>
              <a:rPr lang="en-US" sz="1800" b="1"/>
              <a:t>const int SIZE=80;</a:t>
            </a:r>
          </a:p>
          <a:p>
            <a:r>
              <a:rPr lang="en-US" sz="1800" b="1"/>
              <a:t>char line[SIZE];</a:t>
            </a:r>
          </a:p>
          <a:p>
            <a:r>
              <a:rPr lang="en-US" sz="1800" b="1"/>
              <a:t>ifstream fin1,fin2;</a:t>
            </a:r>
          </a:p>
          <a:p>
            <a:r>
              <a:rPr lang="en-US" sz="1800" b="1"/>
              <a:t>fin1.open("Cou");</a:t>
            </a:r>
          </a:p>
          <a:p>
            <a:r>
              <a:rPr lang="en-US" sz="1800" b="1"/>
              <a:t>fin2.open("Cap");</a:t>
            </a:r>
          </a:p>
          <a:p>
            <a:pPr>
              <a:spcBef>
                <a:spcPct val="50000"/>
              </a:spcBef>
            </a:pPr>
            <a:endParaRPr lang="en-US" sz="1800"/>
          </a:p>
        </p:txBody>
      </p:sp>
      <p:sp>
        <p:nvSpPr>
          <p:cNvPr id="114693" name="Line 18"/>
          <p:cNvSpPr>
            <a:spLocks noChangeShapeType="1"/>
          </p:cNvSpPr>
          <p:nvPr/>
        </p:nvSpPr>
        <p:spPr bwMode="auto">
          <a:xfrm>
            <a:off x="4572000" y="1600200"/>
            <a:ext cx="0" cy="5257800"/>
          </a:xfrm>
          <a:prstGeom prst="line">
            <a:avLst/>
          </a:prstGeom>
          <a:noFill/>
          <a:ln w="38100">
            <a:solidFill>
              <a:srgbClr val="00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2338">
                                            <p:txEl>
                                              <p:pRg st="0" end="0"/>
                                            </p:txEl>
                                          </p:spTgt>
                                        </p:tgtEl>
                                        <p:attrNameLst>
                                          <p:attrName>style.visibility</p:attrName>
                                        </p:attrNameLst>
                                      </p:cBhvr>
                                      <p:to>
                                        <p:strVal val="visible"/>
                                      </p:to>
                                    </p:set>
                                    <p:animEffect transition="in" filter="box(in)">
                                      <p:cBhvr>
                                        <p:cTn id="7" dur="500"/>
                                        <p:tgtEl>
                                          <p:spTgt spid="142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2338">
                                            <p:txEl>
                                              <p:pRg st="1" end="1"/>
                                            </p:txEl>
                                          </p:spTgt>
                                        </p:tgtEl>
                                        <p:attrNameLst>
                                          <p:attrName>style.visibility</p:attrName>
                                        </p:attrNameLst>
                                      </p:cBhvr>
                                      <p:to>
                                        <p:strVal val="visible"/>
                                      </p:to>
                                    </p:set>
                                    <p:animEffect transition="in" filter="box(in)">
                                      <p:cBhvr>
                                        <p:cTn id="12" dur="500"/>
                                        <p:tgtEl>
                                          <p:spTgt spid="1423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4"/>
          <p:cNvSpPr txBox="1">
            <a:spLocks noChangeArrowheads="1"/>
          </p:cNvSpPr>
          <p:nvPr/>
        </p:nvSpPr>
        <p:spPr bwMode="auto">
          <a:xfrm>
            <a:off x="0" y="0"/>
            <a:ext cx="9144000" cy="6188075"/>
          </a:xfrm>
          <a:prstGeom prst="rect">
            <a:avLst/>
          </a:prstGeom>
          <a:noFill/>
          <a:ln w="9525" algn="ctr">
            <a:noFill/>
            <a:miter lim="800000"/>
            <a:headEnd/>
            <a:tailEnd/>
          </a:ln>
        </p:spPr>
        <p:txBody>
          <a:bodyPr>
            <a:spAutoFit/>
          </a:bodyPr>
          <a:lstStyle/>
          <a:p>
            <a:pPr>
              <a:spcBef>
                <a:spcPct val="50000"/>
              </a:spcBef>
            </a:pPr>
            <a:r>
              <a:rPr lang="en-US" b="1"/>
              <a:t>Detecting end-of-file</a:t>
            </a:r>
          </a:p>
          <a:p>
            <a:pPr>
              <a:spcBef>
                <a:spcPct val="50000"/>
              </a:spcBef>
            </a:pPr>
            <a:r>
              <a:rPr lang="en-US" b="1"/>
              <a:t>Detecting of the end-of-file condition is necessary for preventing any further attempt to read data from the file. This was illustrated in last two programs by using the statement</a:t>
            </a:r>
          </a:p>
          <a:p>
            <a:pPr>
              <a:spcBef>
                <a:spcPct val="50000"/>
              </a:spcBef>
            </a:pPr>
            <a:r>
              <a:rPr lang="en-US" b="1"/>
              <a:t>While(fin)</a:t>
            </a:r>
          </a:p>
          <a:p>
            <a:pPr>
              <a:spcBef>
                <a:spcPct val="50000"/>
              </a:spcBef>
            </a:pPr>
            <a:r>
              <a:rPr lang="en-US" b="1"/>
              <a:t>If(fin1.eof()!=0) { exit(0)};</a:t>
            </a:r>
          </a:p>
          <a:p>
            <a:pPr>
              <a:spcBef>
                <a:spcPct val="50000"/>
              </a:spcBef>
            </a:pPr>
            <a:r>
              <a:rPr lang="en-US" b="1"/>
              <a:t>An ifstream object such as fin, return a value of 0 if any error occurs in the file operation including  the end-of-file condition. Thus the while loop terminates when fin returns a value of zero on reaching the end-of-file condition. Remember this loop may terminate due to other failures as well.</a:t>
            </a:r>
          </a:p>
          <a:p>
            <a:pPr>
              <a:spcBef>
                <a:spcPct val="50000"/>
              </a:spcBef>
            </a:pPr>
            <a:r>
              <a:rPr lang="en-US" b="1"/>
              <a:t>There is another approach  to detect the end –of-file condition. Note that we have used following statement in program.</a:t>
            </a:r>
          </a:p>
          <a:p>
            <a:pPr>
              <a:spcBef>
                <a:spcPct val="50000"/>
              </a:spcBef>
            </a:pPr>
            <a:r>
              <a:rPr lang="en-US" b="1">
                <a:solidFill>
                  <a:srgbClr val="FF0000"/>
                </a:solidFill>
              </a:rPr>
              <a:t>eof()</a:t>
            </a:r>
            <a:r>
              <a:rPr lang="en-US" b="1"/>
              <a:t> is a membre function of </a:t>
            </a:r>
            <a:r>
              <a:rPr lang="en-US" b="1">
                <a:solidFill>
                  <a:srgbClr val="FF0000"/>
                </a:solidFill>
              </a:rPr>
              <a:t>ios</a:t>
            </a:r>
            <a:r>
              <a:rPr lang="en-US" b="1"/>
              <a:t> class. It returns a non-zero value if the end-of-file (EOF) condition is encountered, and a zero, otherwise. Therefore, the above statement terminates the program on reaching the end of the file.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52400" y="0"/>
            <a:ext cx="8839200" cy="6486525"/>
          </a:xfrm>
          <a:prstGeom prst="rect">
            <a:avLst/>
          </a:prstGeom>
          <a:noFill/>
          <a:ln w="9525">
            <a:noFill/>
            <a:miter lim="800000"/>
            <a:headEnd/>
            <a:tailEnd/>
          </a:ln>
        </p:spPr>
        <p:txBody>
          <a:bodyPr>
            <a:spAutoFit/>
          </a:bodyPr>
          <a:lstStyle/>
          <a:p>
            <a:pPr algn="just">
              <a:spcBef>
                <a:spcPct val="25000"/>
              </a:spcBef>
            </a:pPr>
            <a:r>
              <a:rPr lang="en-US" sz="2400" b="1">
                <a:solidFill>
                  <a:schemeClr val="accent2"/>
                </a:solidFill>
              </a:rPr>
              <a:t>More about open(): File Modes</a:t>
            </a:r>
          </a:p>
          <a:p>
            <a:pPr algn="just">
              <a:spcBef>
                <a:spcPct val="25000"/>
              </a:spcBef>
            </a:pPr>
            <a:endParaRPr lang="en-US" sz="2400" b="1">
              <a:solidFill>
                <a:schemeClr val="accent2"/>
              </a:solidFill>
            </a:endParaRPr>
          </a:p>
          <a:p>
            <a:pPr algn="just">
              <a:spcBef>
                <a:spcPct val="25000"/>
              </a:spcBef>
            </a:pPr>
            <a:r>
              <a:rPr lang="en-US" sz="2400" b="1">
                <a:solidFill>
                  <a:srgbClr val="FF0000"/>
                </a:solidFill>
              </a:rPr>
              <a:t>We have used </a:t>
            </a:r>
            <a:r>
              <a:rPr lang="en-US" sz="2400" b="1"/>
              <a:t>ifstream</a:t>
            </a:r>
            <a:r>
              <a:rPr lang="en-US" sz="2400" b="1">
                <a:solidFill>
                  <a:srgbClr val="FF0000"/>
                </a:solidFill>
              </a:rPr>
              <a:t> and </a:t>
            </a:r>
            <a:r>
              <a:rPr lang="en-US" sz="2400" b="1"/>
              <a:t>ofstream</a:t>
            </a:r>
            <a:r>
              <a:rPr lang="en-US" sz="2400" b="1">
                <a:solidFill>
                  <a:srgbClr val="FF0000"/>
                </a:solidFill>
              </a:rPr>
              <a:t> constructors and the function </a:t>
            </a:r>
            <a:r>
              <a:rPr lang="en-US" sz="2400" b="1"/>
              <a:t>open()</a:t>
            </a:r>
            <a:r>
              <a:rPr lang="en-US" sz="2400" b="1">
                <a:solidFill>
                  <a:srgbClr val="FF0000"/>
                </a:solidFill>
              </a:rPr>
              <a:t> to create new files as well as to open the existing files. Remember, in both these methods, we used only one argument that was the filename. However these functions can take two arguments, the second one for </a:t>
            </a:r>
            <a:r>
              <a:rPr lang="en-US" sz="2400" b="1">
                <a:solidFill>
                  <a:schemeClr val="accent2"/>
                </a:solidFill>
              </a:rPr>
              <a:t>specifying the file mode</a:t>
            </a:r>
            <a:r>
              <a:rPr lang="en-US" sz="2400" b="1">
                <a:solidFill>
                  <a:srgbClr val="FF0000"/>
                </a:solidFill>
              </a:rPr>
              <a:t>. The general form of the function </a:t>
            </a:r>
            <a:r>
              <a:rPr lang="en-US" sz="2400" b="1"/>
              <a:t>open()</a:t>
            </a:r>
            <a:r>
              <a:rPr lang="en-US" sz="2400" b="1">
                <a:solidFill>
                  <a:srgbClr val="FF0000"/>
                </a:solidFill>
              </a:rPr>
              <a:t> with two arguments is :</a:t>
            </a:r>
          </a:p>
          <a:p>
            <a:pPr algn="just">
              <a:spcBef>
                <a:spcPct val="25000"/>
              </a:spcBef>
            </a:pPr>
            <a:endParaRPr lang="en-US" sz="2400" b="1">
              <a:solidFill>
                <a:srgbClr val="FF0000"/>
              </a:solidFill>
            </a:endParaRPr>
          </a:p>
          <a:p>
            <a:pPr algn="just">
              <a:spcBef>
                <a:spcPct val="25000"/>
              </a:spcBef>
            </a:pPr>
            <a:r>
              <a:rPr lang="en-US" sz="2400" b="1"/>
              <a:t>Stream-object.open(filename”, mode);</a:t>
            </a:r>
          </a:p>
          <a:p>
            <a:pPr algn="just">
              <a:spcBef>
                <a:spcPct val="25000"/>
              </a:spcBef>
            </a:pPr>
            <a:endParaRPr lang="en-US" sz="2400" b="1"/>
          </a:p>
          <a:p>
            <a:pPr algn="just">
              <a:spcBef>
                <a:spcPct val="25000"/>
              </a:spcBef>
            </a:pPr>
            <a:r>
              <a:rPr lang="en-US" sz="2400" b="1">
                <a:solidFill>
                  <a:srgbClr val="FF0000"/>
                </a:solidFill>
              </a:rPr>
              <a:t>The second </a:t>
            </a:r>
            <a:r>
              <a:rPr lang="en-US" sz="2400" b="1">
                <a:solidFill>
                  <a:schemeClr val="accent2"/>
                </a:solidFill>
              </a:rPr>
              <a:t>argument mode</a:t>
            </a:r>
            <a:r>
              <a:rPr lang="en-US" sz="2400" b="1">
                <a:solidFill>
                  <a:srgbClr val="FF0000"/>
                </a:solidFill>
              </a:rPr>
              <a:t> (called file mode parameter) specifies the purpose for which the file is opened. How did we then open file without providing the second argument in the previous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5410">
                                            <p:txEl>
                                              <p:pRg st="0" end="0"/>
                                            </p:txEl>
                                          </p:spTgt>
                                        </p:tgtEl>
                                        <p:attrNameLst>
                                          <p:attrName>style.visibility</p:attrName>
                                        </p:attrNameLst>
                                      </p:cBhvr>
                                      <p:to>
                                        <p:strVal val="visible"/>
                                      </p:to>
                                    </p:set>
                                    <p:animEffect transition="in" filter="box(in)">
                                      <p:cBhvr>
                                        <p:cTn id="7" dur="500"/>
                                        <p:tgtEl>
                                          <p:spTgt spid="145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5410">
                                            <p:txEl>
                                              <p:pRg st="2" end="2"/>
                                            </p:txEl>
                                          </p:spTgt>
                                        </p:tgtEl>
                                        <p:attrNameLst>
                                          <p:attrName>style.visibility</p:attrName>
                                        </p:attrNameLst>
                                      </p:cBhvr>
                                      <p:to>
                                        <p:strVal val="visible"/>
                                      </p:to>
                                    </p:set>
                                    <p:animEffect transition="in" filter="box(in)">
                                      <p:cBhvr>
                                        <p:cTn id="12" dur="500"/>
                                        <p:tgtEl>
                                          <p:spTgt spid="1454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5410">
                                            <p:txEl>
                                              <p:pRg st="4" end="4"/>
                                            </p:txEl>
                                          </p:spTgt>
                                        </p:tgtEl>
                                        <p:attrNameLst>
                                          <p:attrName>style.visibility</p:attrName>
                                        </p:attrNameLst>
                                      </p:cBhvr>
                                      <p:to>
                                        <p:strVal val="visible"/>
                                      </p:to>
                                    </p:set>
                                    <p:animEffect transition="in" filter="box(in)">
                                      <p:cBhvr>
                                        <p:cTn id="17" dur="500"/>
                                        <p:tgtEl>
                                          <p:spTgt spid="1454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5410">
                                            <p:txEl>
                                              <p:pRg st="6" end="6"/>
                                            </p:txEl>
                                          </p:spTgt>
                                        </p:tgtEl>
                                        <p:attrNameLst>
                                          <p:attrName>style.visibility</p:attrName>
                                        </p:attrNameLst>
                                      </p:cBhvr>
                                      <p:to>
                                        <p:strVal val="visible"/>
                                      </p:to>
                                    </p:set>
                                    <p:animEffect transition="in" filter="box(in)">
                                      <p:cBhvr>
                                        <p:cTn id="22" dur="500"/>
                                        <p:tgtEl>
                                          <p:spTgt spid="145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ChangeArrowheads="1"/>
          </p:cNvSpPr>
          <p:nvPr/>
        </p:nvSpPr>
        <p:spPr bwMode="auto">
          <a:xfrm>
            <a:off x="228600" y="228600"/>
            <a:ext cx="8763000" cy="2867025"/>
          </a:xfrm>
          <a:prstGeom prst="rect">
            <a:avLst/>
          </a:prstGeom>
          <a:noFill/>
          <a:ln w="9525" algn="ctr">
            <a:noFill/>
            <a:miter lim="800000"/>
            <a:headEnd/>
            <a:tailEnd/>
          </a:ln>
        </p:spPr>
        <p:txBody>
          <a:bodyPr>
            <a:spAutoFit/>
          </a:bodyPr>
          <a:lstStyle/>
          <a:p>
            <a:pPr algn="just">
              <a:spcBef>
                <a:spcPct val="25000"/>
              </a:spcBef>
            </a:pPr>
            <a:r>
              <a:rPr lang="en-US" sz="2400" b="1">
                <a:solidFill>
                  <a:srgbClr val="FF0000"/>
                </a:solidFill>
              </a:rPr>
              <a:t>The prototype of these class member functions contain default value for the second argument and therefore they use the default values in the absence  of the actual values. The default value are as follows.</a:t>
            </a:r>
          </a:p>
          <a:p>
            <a:pPr algn="just">
              <a:spcBef>
                <a:spcPct val="25000"/>
              </a:spcBef>
            </a:pPr>
            <a:r>
              <a:rPr lang="en-US" sz="2300" b="1">
                <a:solidFill>
                  <a:srgbClr val="FF0000"/>
                </a:solidFill>
              </a:rPr>
              <a:t>ios::in for ifstream  functions meaning open for reading only.</a:t>
            </a:r>
          </a:p>
          <a:p>
            <a:pPr algn="just">
              <a:spcBef>
                <a:spcPct val="25000"/>
              </a:spcBef>
            </a:pPr>
            <a:r>
              <a:rPr lang="en-US" sz="2300" b="1">
                <a:solidFill>
                  <a:srgbClr val="FF0000"/>
                </a:solidFill>
              </a:rPr>
              <a:t>ios::out for ofstream functions meaning open for writing only.</a:t>
            </a:r>
          </a:p>
          <a:p>
            <a:pPr algn="just">
              <a:spcBef>
                <a:spcPct val="25000"/>
              </a:spcBef>
            </a:pPr>
            <a:endParaRPr lang="en-US" sz="2300" b="1">
              <a:solidFill>
                <a:srgbClr val="FF0000"/>
              </a:solidFill>
            </a:endParaRPr>
          </a:p>
        </p:txBody>
      </p:sp>
      <p:graphicFrame>
        <p:nvGraphicFramePr>
          <p:cNvPr id="146471" name="Group 39"/>
          <p:cNvGraphicFramePr>
            <a:graphicFrameLocks noGrp="1"/>
          </p:cNvGraphicFramePr>
          <p:nvPr>
            <p:ph/>
          </p:nvPr>
        </p:nvGraphicFramePr>
        <p:xfrm>
          <a:off x="1143000" y="3048000"/>
          <a:ext cx="6858000" cy="3353753"/>
        </p:xfrm>
        <a:graphic>
          <a:graphicData uri="http://schemas.openxmlformats.org/drawingml/2006/table">
            <a:tbl>
              <a:tblPr/>
              <a:tblGrid>
                <a:gridCol w="2147888"/>
                <a:gridCol w="4710112"/>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Parmeter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ios::app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ios::ate</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chemeClr val="tx1"/>
                          </a:solidFill>
                          <a:effectLst/>
                          <a:latin typeface="Arial" charset="0"/>
                        </a:rPr>
                        <a:t>ios::binary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ios::nocreate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ios::noreplace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ios::out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ios::trunc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Append to end-of-file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Go to end-of-file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Binary 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Open file for reading only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Open fails if the file does not exist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Open fails if the file already exists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Open file for writing only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Delete the contents of the file if it exists.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152400" y="0"/>
            <a:ext cx="8839200" cy="6759575"/>
          </a:xfrm>
          <a:prstGeom prst="rect">
            <a:avLst/>
          </a:prstGeom>
          <a:noFill/>
          <a:ln w="9525">
            <a:noFill/>
            <a:miter lim="800000"/>
            <a:headEnd/>
            <a:tailEnd/>
          </a:ln>
        </p:spPr>
        <p:txBody>
          <a:bodyPr>
            <a:spAutoFit/>
          </a:bodyPr>
          <a:lstStyle/>
          <a:p>
            <a:pPr marL="342900" indent="-342900" algn="just">
              <a:spcBef>
                <a:spcPct val="25000"/>
              </a:spcBef>
            </a:pPr>
            <a:r>
              <a:rPr lang="en-US" sz="2400" b="1">
                <a:solidFill>
                  <a:schemeClr val="accent2"/>
                </a:solidFill>
              </a:rPr>
              <a:t>Note :</a:t>
            </a:r>
          </a:p>
          <a:p>
            <a:pPr marL="342900" indent="-342900" algn="just">
              <a:spcBef>
                <a:spcPct val="25000"/>
              </a:spcBef>
              <a:buFontTx/>
              <a:buAutoNum type="arabicPeriod"/>
            </a:pPr>
            <a:r>
              <a:rPr lang="en-US" sz="2400" b="1">
                <a:solidFill>
                  <a:srgbClr val="FF0000"/>
                </a:solidFill>
              </a:rPr>
              <a:t>Opening a file in </a:t>
            </a:r>
            <a:r>
              <a:rPr lang="en-US" sz="2400" b="1"/>
              <a:t>ios::out</a:t>
            </a:r>
            <a:r>
              <a:rPr lang="en-US" sz="2400" b="1">
                <a:solidFill>
                  <a:srgbClr val="FF0000"/>
                </a:solidFill>
              </a:rPr>
              <a:t> mode also opens it in the ios::trunc mode by default.</a:t>
            </a:r>
          </a:p>
          <a:p>
            <a:pPr marL="342900" indent="-342900" algn="just">
              <a:spcBef>
                <a:spcPct val="25000"/>
              </a:spcBef>
              <a:buFontTx/>
              <a:buAutoNum type="arabicPeriod"/>
            </a:pPr>
            <a:r>
              <a:rPr lang="en-US" sz="2400" b="1">
                <a:solidFill>
                  <a:srgbClr val="FF0000"/>
                </a:solidFill>
              </a:rPr>
              <a:t>Both </a:t>
            </a:r>
            <a:r>
              <a:rPr lang="en-US" sz="2400" b="1"/>
              <a:t>ios::app</a:t>
            </a:r>
            <a:r>
              <a:rPr lang="en-US" sz="2400" b="1">
                <a:solidFill>
                  <a:srgbClr val="FF0000"/>
                </a:solidFill>
              </a:rPr>
              <a:t> and </a:t>
            </a:r>
            <a:r>
              <a:rPr lang="en-US" sz="2400" b="1"/>
              <a:t>ios::ate</a:t>
            </a:r>
            <a:r>
              <a:rPr lang="en-US" sz="2400" b="1">
                <a:solidFill>
                  <a:srgbClr val="FF0000"/>
                </a:solidFill>
              </a:rPr>
              <a:t> take  us to the end of the file when it is opened. The difference between the two parameters is that the </a:t>
            </a:r>
            <a:r>
              <a:rPr lang="en-US" sz="2400" b="1"/>
              <a:t>ios::app</a:t>
            </a:r>
            <a:r>
              <a:rPr lang="en-US" sz="2400" b="1">
                <a:solidFill>
                  <a:srgbClr val="FF0000"/>
                </a:solidFill>
              </a:rPr>
              <a:t> allows us to add data to the end of the file only, while </a:t>
            </a:r>
            <a:r>
              <a:rPr lang="en-US" sz="2400" b="1"/>
              <a:t>ios::ate</a:t>
            </a:r>
            <a:r>
              <a:rPr lang="en-US" sz="2400" b="1">
                <a:solidFill>
                  <a:srgbClr val="FF0000"/>
                </a:solidFill>
              </a:rPr>
              <a:t> mode permits us to add data or to modify the existing data anywhere in the file. In both the cases, a file is created by the specified name, if it does not exist.</a:t>
            </a:r>
          </a:p>
          <a:p>
            <a:pPr marL="342900" indent="-342900" algn="just">
              <a:spcBef>
                <a:spcPct val="25000"/>
              </a:spcBef>
              <a:buFontTx/>
              <a:buAutoNum type="arabicPeriod"/>
            </a:pPr>
            <a:r>
              <a:rPr lang="en-US" sz="2400" b="1">
                <a:solidFill>
                  <a:srgbClr val="FF0000"/>
                </a:solidFill>
              </a:rPr>
              <a:t>The parameter </a:t>
            </a:r>
            <a:r>
              <a:rPr lang="en-US" sz="2400" b="1"/>
              <a:t>ios::app</a:t>
            </a:r>
            <a:r>
              <a:rPr lang="en-US" sz="2400" b="1">
                <a:solidFill>
                  <a:srgbClr val="FF0000"/>
                </a:solidFill>
              </a:rPr>
              <a:t> can be used only with the files capable of output.</a:t>
            </a:r>
          </a:p>
          <a:p>
            <a:pPr marL="342900" indent="-342900" algn="just">
              <a:spcBef>
                <a:spcPct val="25000"/>
              </a:spcBef>
              <a:buFontTx/>
              <a:buAutoNum type="arabicPeriod"/>
            </a:pPr>
            <a:r>
              <a:rPr lang="en-US" sz="2400" b="1">
                <a:solidFill>
                  <a:srgbClr val="FF0000"/>
                </a:solidFill>
              </a:rPr>
              <a:t>Creating a stream using </a:t>
            </a:r>
            <a:r>
              <a:rPr lang="en-US" sz="2400" b="1"/>
              <a:t>ifstream</a:t>
            </a:r>
            <a:r>
              <a:rPr lang="en-US" sz="2400" b="1">
                <a:solidFill>
                  <a:srgbClr val="FF0000"/>
                </a:solidFill>
              </a:rPr>
              <a:t> implies input and creating a system using </a:t>
            </a:r>
            <a:r>
              <a:rPr lang="en-US" sz="2400" b="1"/>
              <a:t>ofstream </a:t>
            </a:r>
            <a:r>
              <a:rPr lang="en-US" sz="2400" b="1">
                <a:solidFill>
                  <a:srgbClr val="FF0000"/>
                </a:solidFill>
              </a:rPr>
              <a:t>implies output. So in these cases it is not necessary to provide the mode parameters.</a:t>
            </a:r>
          </a:p>
          <a:p>
            <a:pPr marL="342900" indent="-342900" algn="just">
              <a:spcBef>
                <a:spcPct val="25000"/>
              </a:spcBef>
              <a:buFontTx/>
              <a:buAutoNum type="arabicPeriod"/>
            </a:pPr>
            <a:r>
              <a:rPr lang="en-US" sz="2400" b="1">
                <a:solidFill>
                  <a:srgbClr val="FF0000"/>
                </a:solidFill>
              </a:rPr>
              <a:t>The </a:t>
            </a:r>
            <a:r>
              <a:rPr lang="en-US" sz="2400" b="1"/>
              <a:t>fstream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2">
                                            <p:txEl>
                                              <p:pRg st="0" end="0"/>
                                            </p:txEl>
                                          </p:spTgt>
                                        </p:tgtEl>
                                        <p:attrNameLst>
                                          <p:attrName>style.visibility</p:attrName>
                                        </p:attrNameLst>
                                      </p:cBhvr>
                                      <p:to>
                                        <p:strVal val="visible"/>
                                      </p:to>
                                    </p:set>
                                    <p:animEffect transition="in" filter="box(in)">
                                      <p:cBhvr>
                                        <p:cTn id="7" dur="500"/>
                                        <p:tgtEl>
                                          <p:spTgt spid="148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8482">
                                            <p:txEl>
                                              <p:pRg st="1" end="1"/>
                                            </p:txEl>
                                          </p:spTgt>
                                        </p:tgtEl>
                                        <p:attrNameLst>
                                          <p:attrName>style.visibility</p:attrName>
                                        </p:attrNameLst>
                                      </p:cBhvr>
                                      <p:to>
                                        <p:strVal val="visible"/>
                                      </p:to>
                                    </p:set>
                                    <p:animEffect transition="in" filter="box(in)">
                                      <p:cBhvr>
                                        <p:cTn id="12" dur="500"/>
                                        <p:tgtEl>
                                          <p:spTgt spid="148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8482">
                                            <p:txEl>
                                              <p:pRg st="2" end="2"/>
                                            </p:txEl>
                                          </p:spTgt>
                                        </p:tgtEl>
                                        <p:attrNameLst>
                                          <p:attrName>style.visibility</p:attrName>
                                        </p:attrNameLst>
                                      </p:cBhvr>
                                      <p:to>
                                        <p:strVal val="visible"/>
                                      </p:to>
                                    </p:set>
                                    <p:animEffect transition="in" filter="box(in)">
                                      <p:cBhvr>
                                        <p:cTn id="17" dur="500"/>
                                        <p:tgtEl>
                                          <p:spTgt spid="148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8482">
                                            <p:txEl>
                                              <p:pRg st="3" end="3"/>
                                            </p:txEl>
                                          </p:spTgt>
                                        </p:tgtEl>
                                        <p:attrNameLst>
                                          <p:attrName>style.visibility</p:attrName>
                                        </p:attrNameLst>
                                      </p:cBhvr>
                                      <p:to>
                                        <p:strVal val="visible"/>
                                      </p:to>
                                    </p:set>
                                    <p:animEffect transition="in" filter="box(in)">
                                      <p:cBhvr>
                                        <p:cTn id="22" dur="500"/>
                                        <p:tgtEl>
                                          <p:spTgt spid="148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8482">
                                            <p:txEl>
                                              <p:pRg st="4" end="4"/>
                                            </p:txEl>
                                          </p:spTgt>
                                        </p:tgtEl>
                                        <p:attrNameLst>
                                          <p:attrName>style.visibility</p:attrName>
                                        </p:attrNameLst>
                                      </p:cBhvr>
                                      <p:to>
                                        <p:strVal val="visible"/>
                                      </p:to>
                                    </p:set>
                                    <p:animEffect transition="in" filter="box(in)">
                                      <p:cBhvr>
                                        <p:cTn id="27" dur="500"/>
                                        <p:tgtEl>
                                          <p:spTgt spid="1484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48482">
                                            <p:txEl>
                                              <p:pRg st="5" end="5"/>
                                            </p:txEl>
                                          </p:spTgt>
                                        </p:tgtEl>
                                        <p:attrNameLst>
                                          <p:attrName>style.visibility</p:attrName>
                                        </p:attrNameLst>
                                      </p:cBhvr>
                                      <p:to>
                                        <p:strVal val="visible"/>
                                      </p:to>
                                    </p:set>
                                    <p:animEffect transition="in" filter="box(in)">
                                      <p:cBhvr>
                                        <p:cTn id="32" dur="500"/>
                                        <p:tgtEl>
                                          <p:spTgt spid="148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52400" y="0"/>
            <a:ext cx="8839200" cy="4203700"/>
          </a:xfrm>
          <a:prstGeom prst="rect">
            <a:avLst/>
          </a:prstGeom>
          <a:noFill/>
          <a:ln w="9525">
            <a:noFill/>
            <a:miter lim="800000"/>
            <a:headEnd/>
            <a:tailEnd/>
          </a:ln>
        </p:spPr>
        <p:txBody>
          <a:bodyPr>
            <a:spAutoFit/>
          </a:bodyPr>
          <a:lstStyle/>
          <a:p>
            <a:pPr marL="342900" indent="-342900" algn="just">
              <a:spcBef>
                <a:spcPct val="25000"/>
              </a:spcBef>
            </a:pPr>
            <a:r>
              <a:rPr lang="en-US" sz="2400" b="1">
                <a:solidFill>
                  <a:srgbClr val="FF0000"/>
                </a:solidFill>
              </a:rPr>
              <a:t>5. The </a:t>
            </a:r>
            <a:r>
              <a:rPr lang="en-US" sz="2400" b="1"/>
              <a:t>fstream</a:t>
            </a:r>
            <a:r>
              <a:rPr lang="en-US" sz="2400" b="1">
                <a:solidFill>
                  <a:srgbClr val="FF0000"/>
                </a:solidFill>
              </a:rPr>
              <a:t> class does not provide a mode by default and therefore, we must provide the mode explicitly when using an object of </a:t>
            </a:r>
            <a:r>
              <a:rPr lang="en-US" sz="2400" b="1"/>
              <a:t>fstream</a:t>
            </a:r>
            <a:r>
              <a:rPr lang="en-US" sz="2400" b="1">
                <a:solidFill>
                  <a:srgbClr val="FF0000"/>
                </a:solidFill>
              </a:rPr>
              <a:t> class.</a:t>
            </a:r>
          </a:p>
          <a:p>
            <a:pPr marL="342900" indent="-342900" algn="just">
              <a:spcBef>
                <a:spcPct val="25000"/>
              </a:spcBef>
            </a:pPr>
            <a:r>
              <a:rPr lang="en-US" sz="2400" b="1">
                <a:solidFill>
                  <a:srgbClr val="FF0000"/>
                </a:solidFill>
              </a:rPr>
              <a:t>6. The mode can combine two or more parameters using the </a:t>
            </a:r>
            <a:r>
              <a:rPr lang="en-US" sz="2400" b="1"/>
              <a:t>bitwise</a:t>
            </a:r>
            <a:r>
              <a:rPr lang="en-US" sz="2400" b="1">
                <a:solidFill>
                  <a:srgbClr val="FF0000"/>
                </a:solidFill>
              </a:rPr>
              <a:t> OR </a:t>
            </a:r>
            <a:r>
              <a:rPr lang="en-US" sz="2400" b="1"/>
              <a:t>operator (symbol | )</a:t>
            </a:r>
            <a:r>
              <a:rPr lang="en-US" sz="2400" b="1">
                <a:solidFill>
                  <a:srgbClr val="FF0000"/>
                </a:solidFill>
              </a:rPr>
              <a:t> as shown below :</a:t>
            </a:r>
          </a:p>
          <a:p>
            <a:pPr marL="342900" indent="-342900" algn="just">
              <a:spcBef>
                <a:spcPct val="25000"/>
              </a:spcBef>
            </a:pPr>
            <a:endParaRPr lang="en-US" sz="2400" b="1">
              <a:solidFill>
                <a:srgbClr val="FF0000"/>
              </a:solidFill>
            </a:endParaRPr>
          </a:p>
          <a:p>
            <a:pPr marL="342900" indent="-342900" algn="just">
              <a:spcBef>
                <a:spcPct val="25000"/>
              </a:spcBef>
            </a:pPr>
            <a:r>
              <a:rPr lang="en-US" sz="2400" b="1"/>
              <a:t>    fout.open(“data”,ios::app | ios::nocreate)</a:t>
            </a:r>
          </a:p>
          <a:p>
            <a:pPr marL="342900" indent="-342900" algn="just">
              <a:spcBef>
                <a:spcPct val="25000"/>
              </a:spcBef>
            </a:pPr>
            <a:endParaRPr lang="en-US" sz="2400" b="1"/>
          </a:p>
          <a:p>
            <a:pPr marL="342900" indent="-342900" algn="just">
              <a:spcBef>
                <a:spcPct val="25000"/>
              </a:spcBef>
            </a:pPr>
            <a:r>
              <a:rPr lang="en-US" sz="2400" b="1">
                <a:solidFill>
                  <a:srgbClr val="FF0000"/>
                </a:solidFill>
              </a:rPr>
              <a:t>    this opens the file in the append mode but fails to open the file if it does not exist.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Effect transition="in" filter="box(in)">
                                      <p:cBhvr>
                                        <p:cTn id="7" dur="500"/>
                                        <p:tgtEl>
                                          <p:spTgt spid="150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0530">
                                            <p:txEl>
                                              <p:pRg st="1" end="1"/>
                                            </p:txEl>
                                          </p:spTgt>
                                        </p:tgtEl>
                                        <p:attrNameLst>
                                          <p:attrName>style.visibility</p:attrName>
                                        </p:attrNameLst>
                                      </p:cBhvr>
                                      <p:to>
                                        <p:strVal val="visible"/>
                                      </p:to>
                                    </p:set>
                                    <p:animEffect transition="in" filter="box(in)">
                                      <p:cBhvr>
                                        <p:cTn id="12" dur="500"/>
                                        <p:tgtEl>
                                          <p:spTgt spid="150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0530">
                                            <p:txEl>
                                              <p:pRg st="3" end="3"/>
                                            </p:txEl>
                                          </p:spTgt>
                                        </p:tgtEl>
                                        <p:attrNameLst>
                                          <p:attrName>style.visibility</p:attrName>
                                        </p:attrNameLst>
                                      </p:cBhvr>
                                      <p:to>
                                        <p:strVal val="visible"/>
                                      </p:to>
                                    </p:set>
                                    <p:animEffect transition="in" filter="box(in)">
                                      <p:cBhvr>
                                        <p:cTn id="17" dur="500"/>
                                        <p:tgtEl>
                                          <p:spTgt spid="1505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0530">
                                            <p:txEl>
                                              <p:pRg st="5" end="5"/>
                                            </p:txEl>
                                          </p:spTgt>
                                        </p:tgtEl>
                                        <p:attrNameLst>
                                          <p:attrName>style.visibility</p:attrName>
                                        </p:attrNameLst>
                                      </p:cBhvr>
                                      <p:to>
                                        <p:strVal val="visible"/>
                                      </p:to>
                                    </p:set>
                                    <p:animEffect transition="in" filter="box(in)">
                                      <p:cBhvr>
                                        <p:cTn id="22" dur="500"/>
                                        <p:tgtEl>
                                          <p:spTgt spid="150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152400" y="139700"/>
            <a:ext cx="8839200" cy="6302375"/>
          </a:xfrm>
          <a:prstGeom prst="rect">
            <a:avLst/>
          </a:prstGeom>
          <a:noFill/>
          <a:ln w="9525">
            <a:noFill/>
            <a:miter lim="800000"/>
            <a:headEnd/>
            <a:tailEnd/>
          </a:ln>
        </p:spPr>
        <p:txBody>
          <a:bodyPr>
            <a:spAutoFit/>
          </a:bodyPr>
          <a:lstStyle/>
          <a:p>
            <a:pPr indent="4763" algn="just">
              <a:spcBef>
                <a:spcPct val="25000"/>
              </a:spcBef>
            </a:pPr>
            <a:r>
              <a:rPr lang="en-US" sz="2400" b="1">
                <a:solidFill>
                  <a:schemeClr val="accent2"/>
                </a:solidFill>
              </a:rPr>
              <a:t>File Pointers and their Manipulations</a:t>
            </a:r>
          </a:p>
          <a:p>
            <a:pPr indent="4763" algn="just">
              <a:spcBef>
                <a:spcPct val="25000"/>
              </a:spcBef>
            </a:pPr>
            <a:r>
              <a:rPr lang="en-US" sz="2400" b="1">
                <a:solidFill>
                  <a:srgbClr val="FF0000"/>
                </a:solidFill>
              </a:rPr>
              <a:t>Each file has two associated pointers known as the </a:t>
            </a:r>
            <a:r>
              <a:rPr lang="en-US" sz="2400" b="1">
                <a:solidFill>
                  <a:schemeClr val="accent2"/>
                </a:solidFill>
              </a:rPr>
              <a:t>file pointers</a:t>
            </a:r>
            <a:r>
              <a:rPr lang="en-US" sz="2400" b="1">
                <a:solidFill>
                  <a:srgbClr val="FF0000"/>
                </a:solidFill>
              </a:rPr>
              <a:t>. One of them is called input pointer </a:t>
            </a:r>
            <a:r>
              <a:rPr lang="en-US" sz="2400" b="1">
                <a:solidFill>
                  <a:schemeClr val="accent2"/>
                </a:solidFill>
              </a:rPr>
              <a:t>(or get pointer)</a:t>
            </a:r>
            <a:r>
              <a:rPr lang="en-US" sz="2400" b="1">
                <a:solidFill>
                  <a:srgbClr val="FF0000"/>
                </a:solidFill>
              </a:rPr>
              <a:t> and the other is called the output pointer </a:t>
            </a:r>
            <a:r>
              <a:rPr lang="en-US" sz="2400" b="1">
                <a:solidFill>
                  <a:schemeClr val="accent2"/>
                </a:solidFill>
              </a:rPr>
              <a:t>(or put pointer).</a:t>
            </a:r>
            <a:r>
              <a:rPr lang="en-US" sz="2400" b="1">
                <a:solidFill>
                  <a:srgbClr val="FF0000"/>
                </a:solidFill>
              </a:rPr>
              <a:t> We can use these pointers to move through the files while reading or writing. The input pointer is used for reading the contents of a given file location and the output pointer is used for writing to a file location. Each time an input or output operation takes place, the appropriate pointer is automatically advanced.</a:t>
            </a:r>
          </a:p>
          <a:p>
            <a:pPr indent="4763" algn="just">
              <a:spcBef>
                <a:spcPct val="25000"/>
              </a:spcBef>
            </a:pPr>
            <a:endParaRPr lang="en-US" sz="2400" b="1">
              <a:solidFill>
                <a:srgbClr val="FF0000"/>
              </a:solidFill>
            </a:endParaRPr>
          </a:p>
          <a:p>
            <a:pPr indent="4763" algn="just">
              <a:spcBef>
                <a:spcPct val="25000"/>
              </a:spcBef>
            </a:pPr>
            <a:r>
              <a:rPr lang="en-US" sz="2400" b="1">
                <a:solidFill>
                  <a:schemeClr val="accent2"/>
                </a:solidFill>
              </a:rPr>
              <a:t>Default Actions</a:t>
            </a:r>
          </a:p>
          <a:p>
            <a:pPr indent="4763" algn="just">
              <a:spcBef>
                <a:spcPct val="25000"/>
              </a:spcBef>
            </a:pPr>
            <a:r>
              <a:rPr lang="en-US" sz="2400" b="1">
                <a:solidFill>
                  <a:srgbClr val="FF0000"/>
                </a:solidFill>
              </a:rPr>
              <a:t>When we open a file in read-only mode, the input pointer is automatically set at the beginning so that we can read the file from the start. Similarly, when we open a file in write-only mode, the existing contents are deleted and the 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box(in)">
                                      <p:cBhvr>
                                        <p:cTn id="7" dur="500"/>
                                        <p:tgtEl>
                                          <p:spTgt spid="149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9506">
                                            <p:txEl>
                                              <p:pRg st="1" end="1"/>
                                            </p:txEl>
                                          </p:spTgt>
                                        </p:tgtEl>
                                        <p:attrNameLst>
                                          <p:attrName>style.visibility</p:attrName>
                                        </p:attrNameLst>
                                      </p:cBhvr>
                                      <p:to>
                                        <p:strVal val="visible"/>
                                      </p:to>
                                    </p:set>
                                    <p:animEffect transition="in" filter="box(in)">
                                      <p:cBhvr>
                                        <p:cTn id="12" dur="500"/>
                                        <p:tgtEl>
                                          <p:spTgt spid="149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9506">
                                            <p:txEl>
                                              <p:pRg st="3" end="3"/>
                                            </p:txEl>
                                          </p:spTgt>
                                        </p:tgtEl>
                                        <p:attrNameLst>
                                          <p:attrName>style.visibility</p:attrName>
                                        </p:attrNameLst>
                                      </p:cBhvr>
                                      <p:to>
                                        <p:strVal val="visible"/>
                                      </p:to>
                                    </p:set>
                                    <p:animEffect transition="in" filter="box(in)">
                                      <p:cBhvr>
                                        <p:cTn id="17" dur="500"/>
                                        <p:tgtEl>
                                          <p:spTgt spid="14950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9506">
                                            <p:txEl>
                                              <p:pRg st="4" end="4"/>
                                            </p:txEl>
                                          </p:spTgt>
                                        </p:tgtEl>
                                        <p:attrNameLst>
                                          <p:attrName>style.visibility</p:attrName>
                                        </p:attrNameLst>
                                      </p:cBhvr>
                                      <p:to>
                                        <p:strVal val="visible"/>
                                      </p:to>
                                    </p:set>
                                    <p:animEffect transition="in" filter="box(in)">
                                      <p:cBhvr>
                                        <p:cTn id="22" dur="500"/>
                                        <p:tgtEl>
                                          <p:spTgt spid="149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533400" y="304800"/>
            <a:ext cx="8610600" cy="822325"/>
          </a:xfrm>
          <a:prstGeom prst="rect">
            <a:avLst/>
          </a:prstGeom>
          <a:noFill/>
          <a:ln w="9525" algn="ctr">
            <a:noFill/>
            <a:miter lim="800000"/>
            <a:headEnd/>
            <a:tailEnd/>
          </a:ln>
        </p:spPr>
        <p:txBody>
          <a:bodyPr>
            <a:spAutoFit/>
          </a:bodyPr>
          <a:lstStyle/>
          <a:p>
            <a:r>
              <a:rPr lang="en-US" sz="2400" b="1">
                <a:solidFill>
                  <a:srgbClr val="FF0000"/>
                </a:solidFill>
              </a:rPr>
              <a:t>Example :</a:t>
            </a:r>
          </a:p>
          <a:p>
            <a:r>
              <a:rPr lang="en-US" sz="2400" b="1">
                <a:solidFill>
                  <a:srgbClr val="FF0000"/>
                </a:solidFill>
              </a:rPr>
              <a:t>Evaluate the following in stack:</a:t>
            </a:r>
          </a:p>
        </p:txBody>
      </p:sp>
      <p:graphicFrame>
        <p:nvGraphicFramePr>
          <p:cNvPr id="110597" name="Group 5"/>
          <p:cNvGraphicFramePr>
            <a:graphicFrameLocks noGrp="1"/>
          </p:cNvGraphicFramePr>
          <p:nvPr/>
        </p:nvGraphicFramePr>
        <p:xfrm>
          <a:off x="4267200" y="2803525"/>
          <a:ext cx="914400" cy="2239963"/>
        </p:xfrm>
        <a:graphic>
          <a:graphicData uri="http://schemas.openxmlformats.org/drawingml/2006/table">
            <a:tbl>
              <a:tblPr/>
              <a:tblGrid>
                <a:gridCol w="914400"/>
              </a:tblGrid>
              <a:tr h="2239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1144" name="Rectangle 11"/>
          <p:cNvSpPr>
            <a:spLocks noChangeArrowheads="1"/>
          </p:cNvSpPr>
          <p:nvPr/>
        </p:nvSpPr>
        <p:spPr bwMode="auto">
          <a:xfrm>
            <a:off x="4267200" y="5089525"/>
            <a:ext cx="914400" cy="396875"/>
          </a:xfrm>
          <a:prstGeom prst="rect">
            <a:avLst/>
          </a:prstGeom>
          <a:noFill/>
          <a:ln w="9525" algn="ctr">
            <a:noFill/>
            <a:miter lim="800000"/>
            <a:headEnd/>
            <a:tailEnd/>
          </a:ln>
        </p:spPr>
        <p:txBody>
          <a:bodyPr>
            <a:spAutoFit/>
          </a:bodyPr>
          <a:lstStyle/>
          <a:p>
            <a:pPr algn="ctr"/>
            <a:r>
              <a:rPr lang="en-US" b="1"/>
              <a:t>Stack</a:t>
            </a:r>
          </a:p>
        </p:txBody>
      </p:sp>
      <p:sp>
        <p:nvSpPr>
          <p:cNvPr id="91145" name="Line 12"/>
          <p:cNvSpPr>
            <a:spLocks noChangeShapeType="1"/>
          </p:cNvSpPr>
          <p:nvPr/>
        </p:nvSpPr>
        <p:spPr bwMode="auto">
          <a:xfrm>
            <a:off x="4267200" y="4556125"/>
            <a:ext cx="914400" cy="0"/>
          </a:xfrm>
          <a:prstGeom prst="line">
            <a:avLst/>
          </a:prstGeom>
          <a:noFill/>
          <a:ln w="9525">
            <a:solidFill>
              <a:srgbClr val="000000"/>
            </a:solidFill>
            <a:round/>
            <a:headEnd/>
            <a:tailEnd/>
          </a:ln>
        </p:spPr>
        <p:txBody>
          <a:bodyPr/>
          <a:lstStyle/>
          <a:p>
            <a:endParaRPr lang="en-US"/>
          </a:p>
        </p:txBody>
      </p:sp>
      <p:sp>
        <p:nvSpPr>
          <p:cNvPr id="91146" name="Line 13"/>
          <p:cNvSpPr>
            <a:spLocks noChangeShapeType="1"/>
          </p:cNvSpPr>
          <p:nvPr/>
        </p:nvSpPr>
        <p:spPr bwMode="auto">
          <a:xfrm>
            <a:off x="4267200" y="4022725"/>
            <a:ext cx="914400" cy="0"/>
          </a:xfrm>
          <a:prstGeom prst="line">
            <a:avLst/>
          </a:prstGeom>
          <a:noFill/>
          <a:ln w="9525">
            <a:solidFill>
              <a:srgbClr val="000000"/>
            </a:solidFill>
            <a:round/>
            <a:headEnd/>
            <a:tailEnd/>
          </a:ln>
        </p:spPr>
        <p:txBody>
          <a:bodyPr/>
          <a:lstStyle/>
          <a:p>
            <a:endParaRPr lang="en-US"/>
          </a:p>
        </p:txBody>
      </p:sp>
      <p:sp>
        <p:nvSpPr>
          <p:cNvPr id="91147" name="Line 14"/>
          <p:cNvSpPr>
            <a:spLocks noChangeShapeType="1"/>
          </p:cNvSpPr>
          <p:nvPr/>
        </p:nvSpPr>
        <p:spPr bwMode="auto">
          <a:xfrm>
            <a:off x="4267200" y="4556125"/>
            <a:ext cx="914400" cy="0"/>
          </a:xfrm>
          <a:prstGeom prst="line">
            <a:avLst/>
          </a:prstGeom>
          <a:noFill/>
          <a:ln w="9525">
            <a:solidFill>
              <a:srgbClr val="000000"/>
            </a:solidFill>
            <a:round/>
            <a:headEnd/>
            <a:tailEnd/>
          </a:ln>
        </p:spPr>
        <p:txBody>
          <a:bodyPr/>
          <a:lstStyle/>
          <a:p>
            <a:endParaRPr lang="en-US"/>
          </a:p>
        </p:txBody>
      </p:sp>
      <p:sp>
        <p:nvSpPr>
          <p:cNvPr id="91148" name="Line 15"/>
          <p:cNvSpPr>
            <a:spLocks noChangeShapeType="1"/>
          </p:cNvSpPr>
          <p:nvPr/>
        </p:nvSpPr>
        <p:spPr bwMode="auto">
          <a:xfrm>
            <a:off x="4267200" y="4022725"/>
            <a:ext cx="914400" cy="0"/>
          </a:xfrm>
          <a:prstGeom prst="line">
            <a:avLst/>
          </a:prstGeom>
          <a:noFill/>
          <a:ln w="9525">
            <a:solidFill>
              <a:srgbClr val="000000"/>
            </a:solidFill>
            <a:round/>
            <a:headEnd/>
            <a:tailEnd/>
          </a:ln>
        </p:spPr>
        <p:txBody>
          <a:bodyPr/>
          <a:lstStyle/>
          <a:p>
            <a:endParaRPr lang="en-US"/>
          </a:p>
        </p:txBody>
      </p:sp>
      <p:sp>
        <p:nvSpPr>
          <p:cNvPr id="91149" name="Line 16"/>
          <p:cNvSpPr>
            <a:spLocks noChangeShapeType="1"/>
          </p:cNvSpPr>
          <p:nvPr/>
        </p:nvSpPr>
        <p:spPr bwMode="auto">
          <a:xfrm>
            <a:off x="4267200" y="3489325"/>
            <a:ext cx="914400" cy="0"/>
          </a:xfrm>
          <a:prstGeom prst="line">
            <a:avLst/>
          </a:prstGeom>
          <a:noFill/>
          <a:ln w="9525">
            <a:solidFill>
              <a:srgbClr val="000000"/>
            </a:solidFill>
            <a:round/>
            <a:headEnd/>
            <a:tailEnd/>
          </a:ln>
        </p:spPr>
        <p:txBody>
          <a:bodyPr/>
          <a:lstStyle/>
          <a:p>
            <a:endParaRPr lang="en-US"/>
          </a:p>
        </p:txBody>
      </p:sp>
      <p:sp>
        <p:nvSpPr>
          <p:cNvPr id="91150" name="Line 17"/>
          <p:cNvSpPr>
            <a:spLocks noChangeShapeType="1"/>
          </p:cNvSpPr>
          <p:nvPr/>
        </p:nvSpPr>
        <p:spPr bwMode="auto">
          <a:xfrm>
            <a:off x="4267200" y="3489325"/>
            <a:ext cx="914400" cy="0"/>
          </a:xfrm>
          <a:prstGeom prst="line">
            <a:avLst/>
          </a:prstGeom>
          <a:noFill/>
          <a:ln w="9525">
            <a:solidFill>
              <a:srgbClr val="000000"/>
            </a:solidFill>
            <a:round/>
            <a:headEnd/>
            <a:tailEnd/>
          </a:ln>
        </p:spPr>
        <p:txBody>
          <a:bodyPr/>
          <a:lstStyle/>
          <a:p>
            <a:endParaRPr lang="en-US"/>
          </a:p>
        </p:txBody>
      </p:sp>
      <p:sp>
        <p:nvSpPr>
          <p:cNvPr id="91151" name="Line 18"/>
          <p:cNvSpPr>
            <a:spLocks noChangeShapeType="1"/>
          </p:cNvSpPr>
          <p:nvPr/>
        </p:nvSpPr>
        <p:spPr bwMode="auto">
          <a:xfrm>
            <a:off x="4267200" y="2955925"/>
            <a:ext cx="914400" cy="0"/>
          </a:xfrm>
          <a:prstGeom prst="line">
            <a:avLst/>
          </a:prstGeom>
          <a:noFill/>
          <a:ln w="9525">
            <a:solidFill>
              <a:srgbClr val="000000"/>
            </a:solidFill>
            <a:round/>
            <a:headEnd/>
            <a:tailEnd/>
          </a:ln>
        </p:spPr>
        <p:txBody>
          <a:bodyPr/>
          <a:lstStyle/>
          <a:p>
            <a:endParaRPr lang="en-US"/>
          </a:p>
        </p:txBody>
      </p:sp>
      <p:sp>
        <p:nvSpPr>
          <p:cNvPr id="110612" name="Text Box 20"/>
          <p:cNvSpPr txBox="1">
            <a:spLocks noChangeArrowheads="1"/>
          </p:cNvSpPr>
          <p:nvPr/>
        </p:nvSpPr>
        <p:spPr bwMode="auto">
          <a:xfrm>
            <a:off x="30480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5</a:t>
            </a:r>
            <a:endParaRPr lang="en-US" sz="2400"/>
          </a:p>
        </p:txBody>
      </p:sp>
      <p:sp>
        <p:nvSpPr>
          <p:cNvPr id="110613" name="Text Box 21"/>
          <p:cNvSpPr txBox="1">
            <a:spLocks noChangeArrowheads="1"/>
          </p:cNvSpPr>
          <p:nvPr/>
        </p:nvSpPr>
        <p:spPr bwMode="auto">
          <a:xfrm>
            <a:off x="33528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3</a:t>
            </a:r>
            <a:endParaRPr lang="en-US" sz="2400"/>
          </a:p>
        </p:txBody>
      </p:sp>
      <p:sp>
        <p:nvSpPr>
          <p:cNvPr id="110614" name="Text Box 22"/>
          <p:cNvSpPr txBox="1">
            <a:spLocks noChangeArrowheads="1"/>
          </p:cNvSpPr>
          <p:nvPr/>
        </p:nvSpPr>
        <p:spPr bwMode="auto">
          <a:xfrm>
            <a:off x="36576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2</a:t>
            </a:r>
            <a:endParaRPr lang="en-US" sz="2400"/>
          </a:p>
        </p:txBody>
      </p:sp>
      <p:sp>
        <p:nvSpPr>
          <p:cNvPr id="110615" name="Text Box 23"/>
          <p:cNvSpPr txBox="1">
            <a:spLocks noChangeArrowheads="1"/>
          </p:cNvSpPr>
          <p:nvPr/>
        </p:nvSpPr>
        <p:spPr bwMode="auto">
          <a:xfrm>
            <a:off x="39624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4</a:t>
            </a:r>
            <a:endParaRPr lang="en-US" sz="2400"/>
          </a:p>
        </p:txBody>
      </p:sp>
      <p:sp>
        <p:nvSpPr>
          <p:cNvPr id="110616" name="Text Box 24"/>
          <p:cNvSpPr txBox="1">
            <a:spLocks noChangeArrowheads="1"/>
          </p:cNvSpPr>
          <p:nvPr/>
        </p:nvSpPr>
        <p:spPr bwMode="auto">
          <a:xfrm>
            <a:off x="42672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17" name="Text Box 25"/>
          <p:cNvSpPr txBox="1">
            <a:spLocks noChangeArrowheads="1"/>
          </p:cNvSpPr>
          <p:nvPr/>
        </p:nvSpPr>
        <p:spPr bwMode="auto">
          <a:xfrm>
            <a:off x="45720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5</a:t>
            </a:r>
            <a:endParaRPr lang="en-US" sz="2400"/>
          </a:p>
        </p:txBody>
      </p:sp>
      <p:sp>
        <p:nvSpPr>
          <p:cNvPr id="110618" name="Text Box 26"/>
          <p:cNvSpPr txBox="1">
            <a:spLocks noChangeArrowheads="1"/>
          </p:cNvSpPr>
          <p:nvPr/>
        </p:nvSpPr>
        <p:spPr bwMode="auto">
          <a:xfrm>
            <a:off x="48768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19" name="Text Box 27"/>
          <p:cNvSpPr txBox="1">
            <a:spLocks noChangeArrowheads="1"/>
          </p:cNvSpPr>
          <p:nvPr/>
        </p:nvSpPr>
        <p:spPr bwMode="auto">
          <a:xfrm>
            <a:off x="51816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21" name="Text Box 29"/>
          <p:cNvSpPr txBox="1">
            <a:spLocks noChangeArrowheads="1"/>
          </p:cNvSpPr>
          <p:nvPr/>
        </p:nvSpPr>
        <p:spPr bwMode="auto">
          <a:xfrm>
            <a:off x="54864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6</a:t>
            </a:r>
            <a:endParaRPr lang="en-US" sz="2400"/>
          </a:p>
        </p:txBody>
      </p:sp>
      <p:sp>
        <p:nvSpPr>
          <p:cNvPr id="110622" name="Text Box 30"/>
          <p:cNvSpPr txBox="1">
            <a:spLocks noChangeArrowheads="1"/>
          </p:cNvSpPr>
          <p:nvPr/>
        </p:nvSpPr>
        <p:spPr bwMode="auto">
          <a:xfrm>
            <a:off x="57912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23" name="Text Box 31"/>
          <p:cNvSpPr txBox="1">
            <a:spLocks noChangeArrowheads="1"/>
          </p:cNvSpPr>
          <p:nvPr/>
        </p:nvSpPr>
        <p:spPr bwMode="auto">
          <a:xfrm>
            <a:off x="6096000" y="2041525"/>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25" name="Text Box 33"/>
          <p:cNvSpPr txBox="1">
            <a:spLocks noChangeArrowheads="1"/>
          </p:cNvSpPr>
          <p:nvPr/>
        </p:nvSpPr>
        <p:spPr bwMode="auto">
          <a:xfrm>
            <a:off x="7162800" y="33528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26" name="Text Box 34"/>
          <p:cNvSpPr txBox="1">
            <a:spLocks noChangeArrowheads="1"/>
          </p:cNvSpPr>
          <p:nvPr/>
        </p:nvSpPr>
        <p:spPr bwMode="auto">
          <a:xfrm>
            <a:off x="7467600" y="33528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6</a:t>
            </a:r>
            <a:endParaRPr lang="en-US" sz="2400"/>
          </a:p>
        </p:txBody>
      </p:sp>
      <p:sp>
        <p:nvSpPr>
          <p:cNvPr id="110627" name="Text Box 35"/>
          <p:cNvSpPr txBox="1">
            <a:spLocks noChangeArrowheads="1"/>
          </p:cNvSpPr>
          <p:nvPr/>
        </p:nvSpPr>
        <p:spPr bwMode="auto">
          <a:xfrm>
            <a:off x="6858000" y="37338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28" name="Text Box 36"/>
          <p:cNvSpPr txBox="1">
            <a:spLocks noChangeArrowheads="1"/>
          </p:cNvSpPr>
          <p:nvPr/>
        </p:nvSpPr>
        <p:spPr bwMode="auto">
          <a:xfrm>
            <a:off x="7162800" y="37338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30</a:t>
            </a:r>
            <a:endParaRPr lang="en-US" sz="2400"/>
          </a:p>
        </p:txBody>
      </p:sp>
      <p:sp>
        <p:nvSpPr>
          <p:cNvPr id="110629" name="Text Box 37"/>
          <p:cNvSpPr txBox="1">
            <a:spLocks noChangeArrowheads="1"/>
          </p:cNvSpPr>
          <p:nvPr/>
        </p:nvSpPr>
        <p:spPr bwMode="auto">
          <a:xfrm>
            <a:off x="6858000" y="44196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30" name="Text Box 38"/>
          <p:cNvSpPr txBox="1">
            <a:spLocks noChangeArrowheads="1"/>
          </p:cNvSpPr>
          <p:nvPr/>
        </p:nvSpPr>
        <p:spPr bwMode="auto">
          <a:xfrm>
            <a:off x="7162800" y="44196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33</a:t>
            </a:r>
            <a:endParaRPr lang="en-US" sz="2400"/>
          </a:p>
        </p:txBody>
      </p:sp>
      <p:sp>
        <p:nvSpPr>
          <p:cNvPr id="110631" name="Text Box 39"/>
          <p:cNvSpPr txBox="1">
            <a:spLocks noChangeArrowheads="1"/>
          </p:cNvSpPr>
          <p:nvPr/>
        </p:nvSpPr>
        <p:spPr bwMode="auto">
          <a:xfrm>
            <a:off x="6781800" y="25908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32" name="Text Box 40"/>
          <p:cNvSpPr txBox="1">
            <a:spLocks noChangeArrowheads="1"/>
          </p:cNvSpPr>
          <p:nvPr/>
        </p:nvSpPr>
        <p:spPr bwMode="auto">
          <a:xfrm>
            <a:off x="7086600" y="25908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39</a:t>
            </a:r>
            <a:endParaRPr lang="en-US" sz="2400"/>
          </a:p>
        </p:txBody>
      </p:sp>
      <p:sp>
        <p:nvSpPr>
          <p:cNvPr id="110633" name="Text Box 41"/>
          <p:cNvSpPr txBox="1">
            <a:spLocks noChangeArrowheads="1"/>
          </p:cNvSpPr>
          <p:nvPr/>
        </p:nvSpPr>
        <p:spPr bwMode="auto">
          <a:xfrm>
            <a:off x="6858000" y="40386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110634" name="Text Box 42"/>
          <p:cNvSpPr txBox="1">
            <a:spLocks noChangeArrowheads="1"/>
          </p:cNvSpPr>
          <p:nvPr/>
        </p:nvSpPr>
        <p:spPr bwMode="auto">
          <a:xfrm>
            <a:off x="7162800" y="40386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34</a:t>
            </a:r>
            <a:endParaRPr lang="en-US" sz="2400"/>
          </a:p>
        </p:txBody>
      </p:sp>
      <p:sp>
        <p:nvSpPr>
          <p:cNvPr id="91173" name="Text Box 43"/>
          <p:cNvSpPr txBox="1">
            <a:spLocks noChangeArrowheads="1"/>
          </p:cNvSpPr>
          <p:nvPr/>
        </p:nvSpPr>
        <p:spPr bwMode="auto">
          <a:xfrm>
            <a:off x="30480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5</a:t>
            </a:r>
            <a:endParaRPr lang="en-US" sz="2400"/>
          </a:p>
        </p:txBody>
      </p:sp>
      <p:sp>
        <p:nvSpPr>
          <p:cNvPr id="91174" name="Text Box 44"/>
          <p:cNvSpPr txBox="1">
            <a:spLocks noChangeArrowheads="1"/>
          </p:cNvSpPr>
          <p:nvPr/>
        </p:nvSpPr>
        <p:spPr bwMode="auto">
          <a:xfrm>
            <a:off x="33528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3</a:t>
            </a:r>
            <a:endParaRPr lang="en-US" sz="2400"/>
          </a:p>
        </p:txBody>
      </p:sp>
      <p:sp>
        <p:nvSpPr>
          <p:cNvPr id="91175" name="Text Box 45"/>
          <p:cNvSpPr txBox="1">
            <a:spLocks noChangeArrowheads="1"/>
          </p:cNvSpPr>
          <p:nvPr/>
        </p:nvSpPr>
        <p:spPr bwMode="auto">
          <a:xfrm>
            <a:off x="36576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2</a:t>
            </a:r>
            <a:endParaRPr lang="en-US" sz="2400"/>
          </a:p>
        </p:txBody>
      </p:sp>
      <p:sp>
        <p:nvSpPr>
          <p:cNvPr id="91176" name="Text Box 46"/>
          <p:cNvSpPr txBox="1">
            <a:spLocks noChangeArrowheads="1"/>
          </p:cNvSpPr>
          <p:nvPr/>
        </p:nvSpPr>
        <p:spPr bwMode="auto">
          <a:xfrm>
            <a:off x="39624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4</a:t>
            </a:r>
            <a:endParaRPr lang="en-US" sz="2400"/>
          </a:p>
        </p:txBody>
      </p:sp>
      <p:sp>
        <p:nvSpPr>
          <p:cNvPr id="91177" name="Text Box 47"/>
          <p:cNvSpPr txBox="1">
            <a:spLocks noChangeArrowheads="1"/>
          </p:cNvSpPr>
          <p:nvPr/>
        </p:nvSpPr>
        <p:spPr bwMode="auto">
          <a:xfrm>
            <a:off x="42672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91178" name="Text Box 48"/>
          <p:cNvSpPr txBox="1">
            <a:spLocks noChangeArrowheads="1"/>
          </p:cNvSpPr>
          <p:nvPr/>
        </p:nvSpPr>
        <p:spPr bwMode="auto">
          <a:xfrm>
            <a:off x="45720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5</a:t>
            </a:r>
            <a:endParaRPr lang="en-US" sz="2400"/>
          </a:p>
        </p:txBody>
      </p:sp>
      <p:sp>
        <p:nvSpPr>
          <p:cNvPr id="91179" name="Text Box 49"/>
          <p:cNvSpPr txBox="1">
            <a:spLocks noChangeArrowheads="1"/>
          </p:cNvSpPr>
          <p:nvPr/>
        </p:nvSpPr>
        <p:spPr bwMode="auto">
          <a:xfrm>
            <a:off x="48768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91180" name="Text Box 50"/>
          <p:cNvSpPr txBox="1">
            <a:spLocks noChangeArrowheads="1"/>
          </p:cNvSpPr>
          <p:nvPr/>
        </p:nvSpPr>
        <p:spPr bwMode="auto">
          <a:xfrm>
            <a:off x="51816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91181" name="Text Box 51"/>
          <p:cNvSpPr txBox="1">
            <a:spLocks noChangeArrowheads="1"/>
          </p:cNvSpPr>
          <p:nvPr/>
        </p:nvSpPr>
        <p:spPr bwMode="auto">
          <a:xfrm>
            <a:off x="54864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6</a:t>
            </a:r>
            <a:endParaRPr lang="en-US" sz="2400"/>
          </a:p>
        </p:txBody>
      </p:sp>
      <p:sp>
        <p:nvSpPr>
          <p:cNvPr id="91182" name="Text Box 52"/>
          <p:cNvSpPr txBox="1">
            <a:spLocks noChangeArrowheads="1"/>
          </p:cNvSpPr>
          <p:nvPr/>
        </p:nvSpPr>
        <p:spPr bwMode="auto">
          <a:xfrm>
            <a:off x="57912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
        <p:nvSpPr>
          <p:cNvPr id="91183" name="Text Box 53"/>
          <p:cNvSpPr txBox="1">
            <a:spLocks noChangeArrowheads="1"/>
          </p:cNvSpPr>
          <p:nvPr/>
        </p:nvSpPr>
        <p:spPr bwMode="auto">
          <a:xfrm>
            <a:off x="6096000" y="1600200"/>
            <a:ext cx="685800" cy="457200"/>
          </a:xfrm>
          <a:prstGeom prst="rect">
            <a:avLst/>
          </a:prstGeom>
          <a:noFill/>
          <a:ln w="9525" algn="ctr">
            <a:noFill/>
            <a:miter lim="800000"/>
            <a:headEnd/>
            <a:tailEnd/>
          </a:ln>
        </p:spPr>
        <p:txBody>
          <a:bodyPr>
            <a:spAutoFit/>
          </a:bodyPr>
          <a:lstStyle/>
          <a:p>
            <a:pPr algn="ctr"/>
            <a:r>
              <a:rPr lang="en-US" sz="2400" b="1">
                <a:solidFill>
                  <a:srgbClr val="FF0000"/>
                </a:solidFill>
              </a:rPr>
              <a:t>-</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path" presetSubtype="0" accel="50000" decel="50000" fill="hold" grpId="0" nodeType="clickEffect">
                                  <p:stCondLst>
                                    <p:cond delay="0"/>
                                  </p:stCondLst>
                                  <p:childTnLst>
                                    <p:animMotion origin="layout" path="M 4.16667E-6 -2.83237E-6 L 0.01076 0.11723 C 0.01232 0.14151 0.02187 0.17457 0.03437 0.20671 C 0.04843 0.24255 0.06441 0.26983 0.07795 0.28532 L 0.14513 0.36208 " pathEditMode="relative" rAng="-1700410" ptsTypes="FffFF">
                                      <p:cBhvr>
                                        <p:cTn id="6" dur="2000" fill="hold"/>
                                        <p:tgtEl>
                                          <p:spTgt spid="110612"/>
                                        </p:tgtEl>
                                        <p:attrNameLst>
                                          <p:attrName>ppt_x</p:attrName>
                                          <p:attrName>ppt_y</p:attrName>
                                        </p:attrNameLst>
                                      </p:cBhvr>
                                      <p:rCtr x="5400" y="19400"/>
                                    </p:animMotion>
                                  </p:childTnLst>
                                </p:cTn>
                              </p:par>
                            </p:childTnLst>
                          </p:cTn>
                        </p:par>
                      </p:childTnLst>
                    </p:cTn>
                  </p:par>
                  <p:par>
                    <p:cTn id="7" fill="hold">
                      <p:stCondLst>
                        <p:cond delay="indefinite"/>
                      </p:stCondLst>
                      <p:childTnLst>
                        <p:par>
                          <p:cTn id="8" fill="hold">
                            <p:stCondLst>
                              <p:cond delay="0"/>
                            </p:stCondLst>
                            <p:childTnLst>
                              <p:par>
                                <p:cTn id="9" presetID="51" presetClass="path" presetSubtype="0" accel="50000" decel="50000" fill="hold" grpId="0" nodeType="clickEffect">
                                  <p:stCondLst>
                                    <p:cond delay="0"/>
                                  </p:stCondLst>
                                  <p:childTnLst>
                                    <p:animMotion origin="layout" path="M -3.33333E-6 -1.7341E-6 L 0.00122 0.0985 C 0.00105 0.11954 0.0066 0.14613 0.01667 0.17156 C 0.02865 0.20023 0.0415 0.22081 0.05434 0.23214 L 0.11563 0.28833 " pathEditMode="relative" rAng="-1691695" ptsTypes="FffFF">
                                      <p:cBhvr>
                                        <p:cTn id="10" dur="2000" fill="hold"/>
                                        <p:tgtEl>
                                          <p:spTgt spid="110613"/>
                                        </p:tgtEl>
                                        <p:attrNameLst>
                                          <p:attrName>ppt_x</p:attrName>
                                          <p:attrName>ppt_y</p:attrName>
                                        </p:attrNameLst>
                                      </p:cBhvr>
                                      <p:rCtr x="3800" y="15900"/>
                                    </p:animMotion>
                                  </p:childTnLst>
                                </p:cTn>
                              </p:par>
                            </p:childTnLst>
                          </p:cTn>
                        </p:par>
                      </p:childTnLst>
                    </p:cTn>
                  </p:par>
                  <p:par>
                    <p:cTn id="11" fill="hold">
                      <p:stCondLst>
                        <p:cond delay="indefinite"/>
                      </p:stCondLst>
                      <p:childTnLst>
                        <p:par>
                          <p:cTn id="12" fill="hold">
                            <p:stCondLst>
                              <p:cond delay="0"/>
                            </p:stCondLst>
                            <p:childTnLst>
                              <p:par>
                                <p:cTn id="13" presetID="51" presetClass="path" presetSubtype="0" accel="50000" decel="50000" fill="hold" nodeType="clickEffect">
                                  <p:stCondLst>
                                    <p:cond delay="0"/>
                                  </p:stCondLst>
                                  <p:childTnLst>
                                    <p:animMotion origin="layout" path="M -0.00017 4.16185E-6 L -0.02257 0.08832 C -0.02899 0.10728 -0.02743 0.12924 -0.01979 0.14913 C -0.01233 0.17156 0.00035 0.18566 0.01493 0.1919 L 0.08073 0.2245 " pathEditMode="relative" rAng="-1542415" ptsTypes="FffFF">
                                      <p:cBhvr>
                                        <p:cTn id="14" dur="2000" fill="hold"/>
                                        <p:tgtEl>
                                          <p:spTgt spid="110614"/>
                                        </p:tgtEl>
                                        <p:attrNameLst>
                                          <p:attrName>ppt_x</p:attrName>
                                          <p:attrName>ppt_y</p:attrName>
                                        </p:attrNameLst>
                                      </p:cBhvr>
                                      <p:rCtr x="1000" y="13200"/>
                                    </p:animMotion>
                                  </p:childTnLst>
                                </p:cTn>
                              </p:par>
                            </p:childTnLst>
                          </p:cTn>
                        </p:par>
                      </p:childTnLst>
                    </p:cTn>
                  </p:par>
                  <p:par>
                    <p:cTn id="15" fill="hold">
                      <p:stCondLst>
                        <p:cond delay="indefinite"/>
                      </p:stCondLst>
                      <p:childTnLst>
                        <p:par>
                          <p:cTn id="16" fill="hold">
                            <p:stCondLst>
                              <p:cond delay="0"/>
                            </p:stCondLst>
                            <p:childTnLst>
                              <p:par>
                                <p:cTn id="17" presetID="51" presetClass="path" presetSubtype="0" accel="50000" decel="50000" fill="hold" grpId="0" nodeType="clickEffect">
                                  <p:stCondLst>
                                    <p:cond delay="0"/>
                                  </p:stCondLst>
                                  <p:childTnLst>
                                    <p:animMotion origin="layout" path="M 0.0099 -0.00417 L -0.0342 0.05872 C -0.04427 0.07213 -0.04774 0.08786 -0.04479 0.10127 C -0.04132 0.1163 -0.03194 0.12578 -0.01718 0.12924 L 0.04584 0.14751 " pathEditMode="relative" rAng="-1046261" ptsTypes="FffFF">
                                      <p:cBhvr>
                                        <p:cTn id="18" dur="2000" fill="hold"/>
                                        <p:tgtEl>
                                          <p:spTgt spid="110615"/>
                                        </p:tgtEl>
                                        <p:attrNameLst>
                                          <p:attrName>ppt_x</p:attrName>
                                          <p:attrName>ppt_y</p:attrName>
                                        </p:attrNameLst>
                                      </p:cBhvr>
                                      <p:rCtr x="-1800" y="9100"/>
                                    </p:animMotion>
                                  </p:childTnLst>
                                </p:cTn>
                              </p:par>
                            </p:childTnLst>
                          </p:cTn>
                        </p:par>
                      </p:childTnLst>
                    </p:cTn>
                  </p:par>
                  <p:par>
                    <p:cTn id="19" fill="hold">
                      <p:stCondLst>
                        <p:cond delay="indefinite"/>
                      </p:stCondLst>
                      <p:childTnLst>
                        <p:par>
                          <p:cTn id="20" fill="hold">
                            <p:stCondLst>
                              <p:cond delay="0"/>
                            </p:stCondLst>
                            <p:childTnLst>
                              <p:par>
                                <p:cTn id="21" presetID="51" presetClass="path" presetSubtype="0" accel="50000" decel="50000" fill="hold" grpId="0" nodeType="clickEffect">
                                  <p:stCondLst>
                                    <p:cond delay="0"/>
                                  </p:stCondLst>
                                  <p:childTnLst>
                                    <p:animMotion origin="layout" path="M 0.00451 0.00763 L 0.03993 0.10034 C 0.04722 0.12046 0.06232 0.14173 0.08073 0.15699 C 0.10156 0.17433 0.121 0.18312 0.13767 0.18265 L 0.2158 0.18589 " pathEditMode="relative" rAng="-3456700" ptsTypes="FffFF">
                                      <p:cBhvr>
                                        <p:cTn id="22" dur="2000" fill="hold"/>
                                        <p:tgtEl>
                                          <p:spTgt spid="110616"/>
                                        </p:tgtEl>
                                        <p:attrNameLst>
                                          <p:attrName>ppt_x</p:attrName>
                                          <p:attrName>ppt_y</p:attrName>
                                        </p:attrNameLst>
                                      </p:cBhvr>
                                      <p:rCtr x="9100" y="12000"/>
                                    </p:animMotion>
                                  </p:childTnLst>
                                </p:cTn>
                              </p:par>
                            </p:childTnLst>
                          </p:cTn>
                        </p:par>
                      </p:childTnLst>
                    </p:cTn>
                  </p:par>
                  <p:par>
                    <p:cTn id="23" fill="hold">
                      <p:stCondLst>
                        <p:cond delay="indefinite"/>
                      </p:stCondLst>
                      <p:childTnLst>
                        <p:par>
                          <p:cTn id="24" fill="hold">
                            <p:stCondLst>
                              <p:cond delay="0"/>
                            </p:stCondLst>
                            <p:childTnLst>
                              <p:par>
                                <p:cTn id="25" presetID="44" presetClass="path" presetSubtype="0" accel="50000" decel="50000" fill="hold" grpId="1" nodeType="clickEffect">
                                  <p:stCondLst>
                                    <p:cond delay="0"/>
                                  </p:stCondLst>
                                  <p:childTnLst>
                                    <p:animMotion origin="layout" path="M 0.04566 0.14752 L 0.09323 0.11653 C 0.10347 0.1089 0.11719 0.10729 0.13056 0.11122 C 0.14584 0.11468 0.15747 0.1237 0.16459 0.13596 L 0.19931 0.18983 " pathEditMode="relative" rAng="703989" ptsTypes="FffFF">
                                      <p:cBhvr>
                                        <p:cTn id="26" dur="2000" fill="hold"/>
                                        <p:tgtEl>
                                          <p:spTgt spid="110615"/>
                                        </p:tgtEl>
                                        <p:attrNameLst>
                                          <p:attrName>ppt_x</p:attrName>
                                          <p:attrName>ppt_y</p:attrName>
                                        </p:attrNameLst>
                                      </p:cBhvr>
                                      <p:rCtr x="8100" y="-800"/>
                                    </p:animMotion>
                                  </p:childTnLst>
                                </p:cTn>
                              </p:par>
                            </p:childTnLst>
                          </p:cTn>
                        </p:par>
                      </p:childTnLst>
                    </p:cTn>
                  </p:par>
                  <p:par>
                    <p:cTn id="27" fill="hold">
                      <p:stCondLst>
                        <p:cond delay="indefinite"/>
                      </p:stCondLst>
                      <p:childTnLst>
                        <p:par>
                          <p:cTn id="28" fill="hold">
                            <p:stCondLst>
                              <p:cond delay="0"/>
                            </p:stCondLst>
                            <p:childTnLst>
                              <p:par>
                                <p:cTn id="29" presetID="44" presetClass="path" presetSubtype="0" accel="50000" decel="50000" fill="hold" grpId="0" nodeType="clickEffect">
                                  <p:stCondLst>
                                    <p:cond delay="0"/>
                                  </p:stCondLst>
                                  <p:childTnLst>
                                    <p:animMotion origin="layout" path="M 0.08073 0.22428 L 0.1474 0.17434 C 0.16094 0.16393 0.18264 0.15653 0.20538 0.15399 C 0.23177 0.15098 0.25243 0.15307 0.26736 0.16093 L 0.34045 0.19307 " pathEditMode="relative" rAng="-306808" ptsTypes="FffFF">
                                      <p:cBhvr>
                                        <p:cTn id="30" dur="2000" fill="hold"/>
                                        <p:tgtEl>
                                          <p:spTgt spid="110614"/>
                                        </p:tgtEl>
                                        <p:attrNameLst>
                                          <p:attrName>ppt_x</p:attrName>
                                          <p:attrName>ppt_y</p:attrName>
                                        </p:attrNameLst>
                                      </p:cBhvr>
                                      <p:rCtr x="12800" y="-4300"/>
                                    </p:animMotion>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10625"/>
                                        </p:tgtEl>
                                        <p:attrNameLst>
                                          <p:attrName>style.visibility</p:attrName>
                                        </p:attrNameLst>
                                      </p:cBhvr>
                                      <p:to>
                                        <p:strVal val="visible"/>
                                      </p:to>
                                    </p:set>
                                    <p:animEffect transition="in" filter="box(in)">
                                      <p:cBhvr>
                                        <p:cTn id="35" dur="500"/>
                                        <p:tgtEl>
                                          <p:spTgt spid="11062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10626"/>
                                        </p:tgtEl>
                                        <p:attrNameLst>
                                          <p:attrName>style.visibility</p:attrName>
                                        </p:attrNameLst>
                                      </p:cBhvr>
                                      <p:to>
                                        <p:strVal val="visible"/>
                                      </p:to>
                                    </p:set>
                                    <p:animEffect transition="in" filter="box(in)">
                                      <p:cBhvr>
                                        <p:cTn id="38" dur="500"/>
                                        <p:tgtEl>
                                          <p:spTgt spid="110626"/>
                                        </p:tgtEl>
                                      </p:cBhvr>
                                    </p:animEffec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grpId="1" nodeType="clickEffect">
                                  <p:stCondLst>
                                    <p:cond delay="0"/>
                                  </p:stCondLst>
                                  <p:childTnLst>
                                    <p:animMotion origin="layout" path="M 0.00989 1.50289E-6 L -0.07986 0.06266 C -0.09827 0.07676 -0.12674 0.08624 -0.15695 0.08948 C -0.19132 0.09295 -0.21927 0.08925 -0.23959 0.0793 L -0.3349 0.03561 " pathEditMode="relative" rAng="-263923" ptsTypes="FffFF">
                                      <p:cBhvr>
                                        <p:cTn id="42" dur="2000" fill="hold"/>
                                        <p:tgtEl>
                                          <p:spTgt spid="110626"/>
                                        </p:tgtEl>
                                        <p:attrNameLst>
                                          <p:attrName>ppt_x</p:attrName>
                                          <p:attrName>ppt_y</p:attrName>
                                        </p:attrNameLst>
                                      </p:cBhvr>
                                      <p:rCtr x="-17000" y="5400"/>
                                    </p:animMotion>
                                  </p:childTnLst>
                                </p:cTn>
                              </p:par>
                            </p:childTnLst>
                          </p:cTn>
                        </p:par>
                        <p:par>
                          <p:cTn id="43" fill="hold">
                            <p:stCondLst>
                              <p:cond delay="2000"/>
                            </p:stCondLst>
                            <p:childTnLst>
                              <p:par>
                                <p:cTn id="44" presetID="4" presetClass="exit" presetSubtype="16" fill="hold" grpId="1" nodeType="afterEffect">
                                  <p:stCondLst>
                                    <p:cond delay="0"/>
                                  </p:stCondLst>
                                  <p:childTnLst>
                                    <p:animEffect transition="out" filter="box(in)">
                                      <p:cBhvr>
                                        <p:cTn id="45" dur="500"/>
                                        <p:tgtEl>
                                          <p:spTgt spid="110625"/>
                                        </p:tgtEl>
                                      </p:cBhvr>
                                    </p:animEffect>
                                    <p:set>
                                      <p:cBhvr>
                                        <p:cTn id="46" dur="1" fill="hold">
                                          <p:stCondLst>
                                            <p:cond delay="499"/>
                                          </p:stCondLst>
                                        </p:cTn>
                                        <p:tgtEl>
                                          <p:spTgt spid="110625"/>
                                        </p:tgtEl>
                                        <p:attrNameLst>
                                          <p:attrName>style.visibility</p:attrName>
                                        </p:attrNameLst>
                                      </p:cBhvr>
                                      <p:to>
                                        <p:strVal val="hidden"/>
                                      </p:to>
                                    </p:set>
                                  </p:childTnLst>
                                </p:cTn>
                              </p:par>
                              <p:par>
                                <p:cTn id="47" presetID="4" presetClass="exit" presetSubtype="16" fill="hold" grpId="1" nodeType="withEffect">
                                  <p:stCondLst>
                                    <p:cond delay="0"/>
                                  </p:stCondLst>
                                  <p:childTnLst>
                                    <p:animEffect transition="out" filter="box(in)">
                                      <p:cBhvr>
                                        <p:cTn id="48" dur="500"/>
                                        <p:tgtEl>
                                          <p:spTgt spid="110616"/>
                                        </p:tgtEl>
                                      </p:cBhvr>
                                    </p:animEffect>
                                    <p:set>
                                      <p:cBhvr>
                                        <p:cTn id="49" dur="1" fill="hold">
                                          <p:stCondLst>
                                            <p:cond delay="499"/>
                                          </p:stCondLst>
                                        </p:cTn>
                                        <p:tgtEl>
                                          <p:spTgt spid="110616"/>
                                        </p:tgtEl>
                                        <p:attrNameLst>
                                          <p:attrName>style.visibility</p:attrName>
                                        </p:attrNameLst>
                                      </p:cBhvr>
                                      <p:to>
                                        <p:strVal val="hidden"/>
                                      </p:to>
                                    </p:set>
                                  </p:childTnLst>
                                </p:cTn>
                              </p:par>
                              <p:par>
                                <p:cTn id="50" presetID="4" presetClass="exit" presetSubtype="16" fill="hold" grpId="2" nodeType="withEffect">
                                  <p:stCondLst>
                                    <p:cond delay="0"/>
                                  </p:stCondLst>
                                  <p:childTnLst>
                                    <p:animEffect transition="out" filter="box(in)">
                                      <p:cBhvr>
                                        <p:cTn id="51" dur="500"/>
                                        <p:tgtEl>
                                          <p:spTgt spid="110615"/>
                                        </p:tgtEl>
                                      </p:cBhvr>
                                    </p:animEffect>
                                    <p:set>
                                      <p:cBhvr>
                                        <p:cTn id="52" dur="1" fill="hold">
                                          <p:stCondLst>
                                            <p:cond delay="499"/>
                                          </p:stCondLst>
                                        </p:cTn>
                                        <p:tgtEl>
                                          <p:spTgt spid="110615"/>
                                        </p:tgtEl>
                                        <p:attrNameLst>
                                          <p:attrName>style.visibility</p:attrName>
                                        </p:attrNameLst>
                                      </p:cBhvr>
                                      <p:to>
                                        <p:strVal val="hidden"/>
                                      </p:to>
                                    </p:set>
                                  </p:childTnLst>
                                </p:cTn>
                              </p:par>
                              <p:par>
                                <p:cTn id="53" presetID="4" presetClass="exit" presetSubtype="16" fill="hold" grpId="1" nodeType="withEffect">
                                  <p:stCondLst>
                                    <p:cond delay="0"/>
                                  </p:stCondLst>
                                  <p:childTnLst>
                                    <p:animEffect transition="out" filter="box(in)">
                                      <p:cBhvr>
                                        <p:cTn id="54" dur="500"/>
                                        <p:tgtEl>
                                          <p:spTgt spid="110614"/>
                                        </p:tgtEl>
                                      </p:cBhvr>
                                    </p:animEffect>
                                    <p:set>
                                      <p:cBhvr>
                                        <p:cTn id="55" dur="1" fill="hold">
                                          <p:stCondLst>
                                            <p:cond delay="499"/>
                                          </p:stCondLst>
                                        </p:cTn>
                                        <p:tgtEl>
                                          <p:spTgt spid="1106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58" presetClass="path" presetSubtype="0" accel="50000" decel="50000" fill="hold" grpId="0" nodeType="clickEffect">
                                  <p:stCondLst>
                                    <p:cond delay="0"/>
                                  </p:stCondLst>
                                  <p:childTnLst>
                                    <p:animMotion origin="layout" path="M 1.66667E-6 -1.04046E-6 L 0.02448 0.04624 C 0.03142 0.0578 0.03351 0.07098 0.0309 0.08301 C 0.03125 0.09804 0.0243 0.10798 0.01545 0.11306 L -0.02535 0.14012 " pathEditMode="relative" rAng="820714" ptsTypes="FffFF">
                                      <p:cBhvr>
                                        <p:cTn id="59" dur="2000" fill="hold"/>
                                        <p:tgtEl>
                                          <p:spTgt spid="110617"/>
                                        </p:tgtEl>
                                        <p:attrNameLst>
                                          <p:attrName>ppt_x</p:attrName>
                                          <p:attrName>ppt_y</p:attrName>
                                        </p:attrNameLst>
                                      </p:cBhvr>
                                      <p:rCtr x="1000" y="7700"/>
                                    </p:animMotion>
                                  </p:childTnLst>
                                </p:cTn>
                              </p:par>
                            </p:childTnLst>
                          </p:cTn>
                        </p:par>
                      </p:childTnLst>
                    </p:cTn>
                  </p:par>
                  <p:par>
                    <p:cTn id="60" fill="hold">
                      <p:stCondLst>
                        <p:cond delay="indefinite"/>
                      </p:stCondLst>
                      <p:childTnLst>
                        <p:par>
                          <p:cTn id="61" fill="hold">
                            <p:stCondLst>
                              <p:cond delay="0"/>
                            </p:stCondLst>
                            <p:childTnLst>
                              <p:par>
                                <p:cTn id="62" presetID="37" presetClass="path" presetSubtype="0" accel="50000" decel="50000" fill="hold" grpId="0" nodeType="clickEffect">
                                  <p:stCondLst>
                                    <p:cond delay="0"/>
                                  </p:stCondLst>
                                  <p:childTnLst>
                                    <p:animMotion origin="layout" path="M 0.00105 0.00393 L 0.02743 0.07768 C 0.03282 0.09271 0.04271 0.11375 0.05521 0.13549 C 0.06841 0.15884 0.08039 0.17664 0.09045 0.1882 L 0.13698 0.24277 " pathEditMode="relative" rAng="3167726" ptsTypes="FffFF">
                                      <p:cBhvr>
                                        <p:cTn id="63" dur="2000" fill="hold"/>
                                        <p:tgtEl>
                                          <p:spTgt spid="110618"/>
                                        </p:tgtEl>
                                        <p:attrNameLst>
                                          <p:attrName>ppt_x</p:attrName>
                                          <p:attrName>ppt_y</p:attrName>
                                        </p:attrNameLst>
                                      </p:cBhvr>
                                      <p:rCtr x="6100" y="12600"/>
                                    </p:animMotion>
                                  </p:childTnLst>
                                </p:cTn>
                              </p:par>
                            </p:childTnLst>
                          </p:cTn>
                        </p:par>
                      </p:childTnLst>
                    </p:cTn>
                  </p:par>
                  <p:par>
                    <p:cTn id="64" fill="hold">
                      <p:stCondLst>
                        <p:cond delay="indefinite"/>
                      </p:stCondLst>
                      <p:childTnLst>
                        <p:par>
                          <p:cTn id="65" fill="hold">
                            <p:stCondLst>
                              <p:cond delay="0"/>
                            </p:stCondLst>
                            <p:childTnLst>
                              <p:par>
                                <p:cTn id="66" presetID="37" presetClass="path" presetSubtype="0" accel="50000" decel="50000" fill="hold" grpId="1" nodeType="clickEffect">
                                  <p:stCondLst>
                                    <p:cond delay="0"/>
                                  </p:stCondLst>
                                  <p:childTnLst>
                                    <p:animMotion origin="layout" path="M -0.02101 0.1593 L 0.01042 0.20416 C 0.01753 0.21456 0.02847 0.22404 0.04149 0.23283 C 0.05503 0.24161 0.0691 0.24578 0.07778 0.24578 L 0.12604 0.24855 " pathEditMode="relative" rAng="1465157" ptsTypes="FffFF">
                                      <p:cBhvr>
                                        <p:cTn id="67" dur="2000" fill="hold"/>
                                        <p:tgtEl>
                                          <p:spTgt spid="110617"/>
                                        </p:tgtEl>
                                        <p:attrNameLst>
                                          <p:attrName>ppt_x</p:attrName>
                                          <p:attrName>ppt_y</p:attrName>
                                        </p:attrNameLst>
                                      </p:cBhvr>
                                      <p:rCtr x="6800" y="5900"/>
                                    </p:animMotion>
                                  </p:childTnLst>
                                </p:cTn>
                              </p:par>
                            </p:childTnLst>
                          </p:cTn>
                        </p:par>
                      </p:childTnLst>
                    </p:cTn>
                  </p:par>
                  <p:par>
                    <p:cTn id="68" fill="hold">
                      <p:stCondLst>
                        <p:cond delay="indefinite"/>
                      </p:stCondLst>
                      <p:childTnLst>
                        <p:par>
                          <p:cTn id="69" fill="hold">
                            <p:stCondLst>
                              <p:cond delay="0"/>
                            </p:stCondLst>
                            <p:childTnLst>
                              <p:par>
                                <p:cTn id="70" presetID="37" presetClass="path" presetSubtype="0" accel="50000" decel="50000" fill="hold" grpId="2" nodeType="clickEffect">
                                  <p:stCondLst>
                                    <p:cond delay="0"/>
                                  </p:stCondLst>
                                  <p:childTnLst>
                                    <p:animMotion origin="layout" path="M -0.33489 0.03561 L -0.27777 0.09318 C -0.2658 0.10613 -0.24739 0.11422 -0.22795 0.11561 C -0.20573 0.11746 -0.18784 0.11214 -0.17482 0.10105 L -0.11284 0.05249 " pathEditMode="relative" rAng="198177" ptsTypes="FffFF">
                                      <p:cBhvr>
                                        <p:cTn id="71" dur="2000" fill="hold"/>
                                        <p:tgtEl>
                                          <p:spTgt spid="110626"/>
                                        </p:tgtEl>
                                        <p:attrNameLst>
                                          <p:attrName>ppt_x</p:attrName>
                                          <p:attrName>ppt_y</p:attrName>
                                        </p:attrNameLst>
                                      </p:cBhvr>
                                      <p:rCtr x="10900" y="4400"/>
                                    </p:animMotion>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10627"/>
                                        </p:tgtEl>
                                        <p:attrNameLst>
                                          <p:attrName>style.visibility</p:attrName>
                                        </p:attrNameLst>
                                      </p:cBhvr>
                                      <p:to>
                                        <p:strVal val="visible"/>
                                      </p:to>
                                    </p:set>
                                    <p:animEffect transition="in" filter="box(in)">
                                      <p:cBhvr>
                                        <p:cTn id="76" dur="500"/>
                                        <p:tgtEl>
                                          <p:spTgt spid="110627"/>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110628"/>
                                        </p:tgtEl>
                                        <p:attrNameLst>
                                          <p:attrName>style.visibility</p:attrName>
                                        </p:attrNameLst>
                                      </p:cBhvr>
                                      <p:to>
                                        <p:strVal val="visible"/>
                                      </p:to>
                                    </p:set>
                                    <p:animEffect transition="in" filter="box(in)">
                                      <p:cBhvr>
                                        <p:cTn id="79" dur="500"/>
                                        <p:tgtEl>
                                          <p:spTgt spid="110628"/>
                                        </p:tgtEl>
                                      </p:cBhvr>
                                    </p:animEffect>
                                  </p:childTnLst>
                                </p:cTn>
                              </p:par>
                            </p:childTnLst>
                          </p:cTn>
                        </p:par>
                      </p:childTnLst>
                    </p:cTn>
                  </p:par>
                  <p:par>
                    <p:cTn id="80" fill="hold">
                      <p:stCondLst>
                        <p:cond delay="indefinite"/>
                      </p:stCondLst>
                      <p:childTnLst>
                        <p:par>
                          <p:cTn id="81" fill="hold">
                            <p:stCondLst>
                              <p:cond delay="0"/>
                            </p:stCondLst>
                            <p:childTnLst>
                              <p:par>
                                <p:cTn id="82" presetID="37" presetClass="path" presetSubtype="0" accel="50000" decel="50000" fill="hold" grpId="1" nodeType="clickEffect">
                                  <p:stCondLst>
                                    <p:cond delay="0"/>
                                  </p:stCondLst>
                                  <p:childTnLst>
                                    <p:animMotion origin="layout" path="M -0.00018 0.00092 L -0.08403 0.04786 C -0.10122 0.05849 -0.12726 0.06335 -0.15382 0.06127 C -0.18386 0.05896 -0.20782 0.0504 -0.22413 0.03722 L -0.30261 -0.02197 " pathEditMode="relative" rAng="198112" ptsTypes="FffFF">
                                      <p:cBhvr>
                                        <p:cTn id="83" dur="2000" fill="hold"/>
                                        <p:tgtEl>
                                          <p:spTgt spid="110628"/>
                                        </p:tgtEl>
                                        <p:attrNameLst>
                                          <p:attrName>ppt_x</p:attrName>
                                          <p:attrName>ppt_y</p:attrName>
                                        </p:attrNameLst>
                                      </p:cBhvr>
                                      <p:rCtr x="-15300" y="2400"/>
                                    </p:animMotion>
                                  </p:childTnLst>
                                </p:cTn>
                              </p:par>
                            </p:childTnLst>
                          </p:cTn>
                        </p:par>
                        <p:par>
                          <p:cTn id="84" fill="hold">
                            <p:stCondLst>
                              <p:cond delay="2000"/>
                            </p:stCondLst>
                            <p:childTnLst>
                              <p:par>
                                <p:cTn id="85" presetID="4" presetClass="exit" presetSubtype="16" fill="hold" grpId="2" nodeType="afterEffect">
                                  <p:stCondLst>
                                    <p:cond delay="0"/>
                                  </p:stCondLst>
                                  <p:childTnLst>
                                    <p:animEffect transition="out" filter="box(in)">
                                      <p:cBhvr>
                                        <p:cTn id="86" dur="500"/>
                                        <p:tgtEl>
                                          <p:spTgt spid="110617"/>
                                        </p:tgtEl>
                                      </p:cBhvr>
                                    </p:animEffect>
                                    <p:set>
                                      <p:cBhvr>
                                        <p:cTn id="87" dur="1" fill="hold">
                                          <p:stCondLst>
                                            <p:cond delay="499"/>
                                          </p:stCondLst>
                                        </p:cTn>
                                        <p:tgtEl>
                                          <p:spTgt spid="110617"/>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500"/>
                                        <p:tgtEl>
                                          <p:spTgt spid="110618"/>
                                        </p:tgtEl>
                                      </p:cBhvr>
                                    </p:animEffect>
                                    <p:set>
                                      <p:cBhvr>
                                        <p:cTn id="90" dur="1" fill="hold">
                                          <p:stCondLst>
                                            <p:cond delay="499"/>
                                          </p:stCondLst>
                                        </p:cTn>
                                        <p:tgtEl>
                                          <p:spTgt spid="110618"/>
                                        </p:tgtEl>
                                        <p:attrNameLst>
                                          <p:attrName>style.visibility</p:attrName>
                                        </p:attrNameLst>
                                      </p:cBhvr>
                                      <p:to>
                                        <p:strVal val="hidden"/>
                                      </p:to>
                                    </p:set>
                                  </p:childTnLst>
                                </p:cTn>
                              </p:par>
                              <p:par>
                                <p:cTn id="91" presetID="4" presetClass="exit" presetSubtype="16" fill="hold" grpId="3" nodeType="withEffect">
                                  <p:stCondLst>
                                    <p:cond delay="0"/>
                                  </p:stCondLst>
                                  <p:childTnLst>
                                    <p:animEffect transition="out" filter="box(in)">
                                      <p:cBhvr>
                                        <p:cTn id="92" dur="500"/>
                                        <p:tgtEl>
                                          <p:spTgt spid="110626"/>
                                        </p:tgtEl>
                                      </p:cBhvr>
                                    </p:animEffect>
                                    <p:set>
                                      <p:cBhvr>
                                        <p:cTn id="93" dur="1" fill="hold">
                                          <p:stCondLst>
                                            <p:cond delay="499"/>
                                          </p:stCondLst>
                                        </p:cTn>
                                        <p:tgtEl>
                                          <p:spTgt spid="110626"/>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500"/>
                                        <p:tgtEl>
                                          <p:spTgt spid="110627"/>
                                        </p:tgtEl>
                                      </p:cBhvr>
                                    </p:animEffect>
                                    <p:set>
                                      <p:cBhvr>
                                        <p:cTn id="96" dur="1" fill="hold">
                                          <p:stCondLst>
                                            <p:cond delay="499"/>
                                          </p:stCondLst>
                                        </p:cTn>
                                        <p:tgtEl>
                                          <p:spTgt spid="11062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51" presetClass="path" presetSubtype="0" accel="50000" decel="50000" fill="hold" grpId="0" nodeType="clickEffect">
                                  <p:stCondLst>
                                    <p:cond delay="0"/>
                                  </p:stCondLst>
                                  <p:childTnLst>
                                    <p:animMotion origin="layout" path="M 3.33333E-6 -0.00024 L -0.00903 0.11098 C -0.01164 0.13433 -0.00764 0.16578 0.00121 0.19583 C 0.01232 0.22959 0.02517 0.25341 0.03923 0.2689 L 0.10434 0.33965 " pathEditMode="relative" rAng="-1337531" ptsTypes="FffFF">
                                      <p:cBhvr>
                                        <p:cTn id="100" dur="2000" fill="hold"/>
                                        <p:tgtEl>
                                          <p:spTgt spid="110619"/>
                                        </p:tgtEl>
                                        <p:attrNameLst>
                                          <p:attrName>ppt_x</p:attrName>
                                          <p:attrName>ppt_y</p:attrName>
                                        </p:attrNameLst>
                                      </p:cBhvr>
                                      <p:rCtr x="2700" y="18400"/>
                                    </p:animMotion>
                                  </p:childTnLst>
                                </p:cTn>
                              </p:par>
                            </p:childTnLst>
                          </p:cTn>
                        </p:par>
                      </p:childTnLst>
                    </p:cTn>
                  </p:par>
                  <p:par>
                    <p:cTn id="101" fill="hold">
                      <p:stCondLst>
                        <p:cond delay="indefinite"/>
                      </p:stCondLst>
                      <p:childTnLst>
                        <p:par>
                          <p:cTn id="102" fill="hold">
                            <p:stCondLst>
                              <p:cond delay="0"/>
                            </p:stCondLst>
                            <p:childTnLst>
                              <p:par>
                                <p:cTn id="103" presetID="37" presetClass="path" presetSubtype="0" accel="50000" decel="50000" fill="hold" grpId="2" nodeType="clickEffect">
                                  <p:stCondLst>
                                    <p:cond delay="0"/>
                                  </p:stCondLst>
                                  <p:childTnLst>
                                    <p:animMotion origin="layout" path="M -0.30764 -0.00671 L -0.27378 0.03561 C -0.26614 0.04578 -0.25434 0.05549 -0.24184 0.06428 C -0.22725 0.07445 -0.21493 0.08 -0.20399 0.08231 L -0.15764 0.09526 " pathEditMode="relative" rAng="1623459" ptsTypes="FffFF">
                                      <p:cBhvr>
                                        <p:cTn id="104" dur="2000" fill="hold"/>
                                        <p:tgtEl>
                                          <p:spTgt spid="110628"/>
                                        </p:tgtEl>
                                        <p:attrNameLst>
                                          <p:attrName>ppt_x</p:attrName>
                                          <p:attrName>ppt_y</p:attrName>
                                        </p:attrNameLst>
                                      </p:cBhvr>
                                      <p:rCtr x="7100" y="6200"/>
                                    </p:animMotion>
                                  </p:childTnLst>
                                </p:cTn>
                              </p:par>
                            </p:childTnLst>
                          </p:cTn>
                        </p:par>
                      </p:childTnLst>
                    </p:cTn>
                  </p:par>
                  <p:par>
                    <p:cTn id="105" fill="hold">
                      <p:stCondLst>
                        <p:cond delay="indefinite"/>
                      </p:stCondLst>
                      <p:childTnLst>
                        <p:par>
                          <p:cTn id="106" fill="hold">
                            <p:stCondLst>
                              <p:cond delay="0"/>
                            </p:stCondLst>
                            <p:childTnLst>
                              <p:par>
                                <p:cTn id="107" presetID="37" presetClass="path" presetSubtype="0" accel="50000" decel="50000" fill="hold" grpId="1" nodeType="clickEffect">
                                  <p:stCondLst>
                                    <p:cond delay="0"/>
                                  </p:stCondLst>
                                  <p:childTnLst>
                                    <p:animMotion origin="layout" path="M 0.11562 0.28832 L 0.16701 0.36624 C 0.17795 0.38404 0.19583 0.39653 0.21545 0.40161 C 0.23871 0.40716 0.25764 0.403 0.27187 0.39213 L 0.34149 0.34335 " pathEditMode="relative" rAng="623871" ptsTypes="FffFF">
                                      <p:cBhvr>
                                        <p:cTn id="108" dur="2000" fill="hold"/>
                                        <p:tgtEl>
                                          <p:spTgt spid="110613"/>
                                        </p:tgtEl>
                                        <p:attrNameLst>
                                          <p:attrName>ppt_x</p:attrName>
                                          <p:attrName>ppt_y</p:attrName>
                                        </p:attrNameLst>
                                      </p:cBhvr>
                                      <p:rCtr x="10700" y="7100"/>
                                    </p:animMotion>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110629"/>
                                        </p:tgtEl>
                                        <p:attrNameLst>
                                          <p:attrName>style.visibility</p:attrName>
                                        </p:attrNameLst>
                                      </p:cBhvr>
                                      <p:to>
                                        <p:strVal val="visible"/>
                                      </p:to>
                                    </p:set>
                                    <p:animEffect transition="in" filter="box(in)">
                                      <p:cBhvr>
                                        <p:cTn id="113" dur="500"/>
                                        <p:tgtEl>
                                          <p:spTgt spid="110629"/>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110630"/>
                                        </p:tgtEl>
                                        <p:attrNameLst>
                                          <p:attrName>style.visibility</p:attrName>
                                        </p:attrNameLst>
                                      </p:cBhvr>
                                      <p:to>
                                        <p:strVal val="visible"/>
                                      </p:to>
                                    </p:set>
                                    <p:animEffect transition="in" filter="box(in)">
                                      <p:cBhvr>
                                        <p:cTn id="116" dur="500"/>
                                        <p:tgtEl>
                                          <p:spTgt spid="110630"/>
                                        </p:tgtEl>
                                      </p:cBhvr>
                                    </p:animEffect>
                                  </p:childTnLst>
                                </p:cTn>
                              </p:par>
                            </p:childTnLst>
                          </p:cTn>
                        </p:par>
                      </p:childTnLst>
                    </p:cTn>
                  </p:par>
                  <p:par>
                    <p:cTn id="117" fill="hold">
                      <p:stCondLst>
                        <p:cond delay="indefinite"/>
                      </p:stCondLst>
                      <p:childTnLst>
                        <p:par>
                          <p:cTn id="118" fill="hold">
                            <p:stCondLst>
                              <p:cond delay="0"/>
                            </p:stCondLst>
                            <p:childTnLst>
                              <p:par>
                                <p:cTn id="119" presetID="37" presetClass="path" presetSubtype="0" accel="50000" decel="50000" fill="hold" grpId="1" nodeType="clickEffect">
                                  <p:stCondLst>
                                    <p:cond delay="0"/>
                                  </p:stCondLst>
                                  <p:childTnLst>
                                    <p:animMotion origin="layout" path="M 4.16667E-6 -2.83237E-6 L -0.08577 0.04879 C -0.10382 0.06012 -0.12952 0.06428 -0.15591 0.06081 C -0.18594 0.05665 -0.20938 0.04532 -0.22535 0.02937 L -0.30105 -0.04162 " pathEditMode="relative" rAng="358512" ptsTypes="FffFF">
                                      <p:cBhvr>
                                        <p:cTn id="120" dur="2000" fill="hold"/>
                                        <p:tgtEl>
                                          <p:spTgt spid="110630"/>
                                        </p:tgtEl>
                                        <p:attrNameLst>
                                          <p:attrName>ppt_x</p:attrName>
                                          <p:attrName>ppt_y</p:attrName>
                                        </p:attrNameLst>
                                      </p:cBhvr>
                                      <p:rCtr x="-15400" y="2000"/>
                                    </p:animMotion>
                                  </p:childTnLst>
                                </p:cTn>
                              </p:par>
                              <p:par>
                                <p:cTn id="121" presetID="4" presetClass="exit" presetSubtype="16" fill="hold" grpId="1" nodeType="withEffect">
                                  <p:stCondLst>
                                    <p:cond delay="0"/>
                                  </p:stCondLst>
                                  <p:childTnLst>
                                    <p:animEffect transition="out" filter="box(in)">
                                      <p:cBhvr>
                                        <p:cTn id="122" dur="500"/>
                                        <p:tgtEl>
                                          <p:spTgt spid="110629"/>
                                        </p:tgtEl>
                                      </p:cBhvr>
                                    </p:animEffect>
                                    <p:set>
                                      <p:cBhvr>
                                        <p:cTn id="123" dur="1" fill="hold">
                                          <p:stCondLst>
                                            <p:cond delay="499"/>
                                          </p:stCondLst>
                                        </p:cTn>
                                        <p:tgtEl>
                                          <p:spTgt spid="110629"/>
                                        </p:tgtEl>
                                        <p:attrNameLst>
                                          <p:attrName>style.visibility</p:attrName>
                                        </p:attrNameLst>
                                      </p:cBhvr>
                                      <p:to>
                                        <p:strVal val="hidden"/>
                                      </p:to>
                                    </p:set>
                                  </p:childTnLst>
                                </p:cTn>
                              </p:par>
                              <p:par>
                                <p:cTn id="124" presetID="4" presetClass="exit" presetSubtype="16" fill="hold" grpId="3" nodeType="withEffect">
                                  <p:stCondLst>
                                    <p:cond delay="0"/>
                                  </p:stCondLst>
                                  <p:childTnLst>
                                    <p:animEffect transition="out" filter="box(in)">
                                      <p:cBhvr>
                                        <p:cTn id="125" dur="500"/>
                                        <p:tgtEl>
                                          <p:spTgt spid="110628"/>
                                        </p:tgtEl>
                                      </p:cBhvr>
                                    </p:animEffect>
                                    <p:set>
                                      <p:cBhvr>
                                        <p:cTn id="126" dur="1" fill="hold">
                                          <p:stCondLst>
                                            <p:cond delay="499"/>
                                          </p:stCondLst>
                                        </p:cTn>
                                        <p:tgtEl>
                                          <p:spTgt spid="110628"/>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58" presetClass="path" presetSubtype="0" accel="50000" decel="50000" fill="hold" grpId="0" nodeType="clickEffect">
                                  <p:stCondLst>
                                    <p:cond delay="0"/>
                                  </p:stCondLst>
                                  <p:childTnLst>
                                    <p:animMotion origin="layout" path="M 0.01563 0.0037 L 0.03733 0.12555 C 0.04254 0.15168 0.03837 0.17781 0.02708 0.19792 C 0.0132 0.21989 -0.00486 0.22914 -0.02569 0.22706 L -0.11927 0.22451 " pathEditMode="relative" rAng="2350681" ptsTypes="FffFF">
                                      <p:cBhvr>
                                        <p:cTn id="130" dur="2000" fill="hold"/>
                                        <p:tgtEl>
                                          <p:spTgt spid="110621"/>
                                        </p:tgtEl>
                                        <p:attrNameLst>
                                          <p:attrName>ppt_x</p:attrName>
                                          <p:attrName>ppt_y</p:attrName>
                                        </p:attrNameLst>
                                      </p:cBhvr>
                                      <p:rCtr x="-2800" y="15300"/>
                                    </p:animMotion>
                                  </p:childTnLst>
                                </p:cTn>
                              </p:par>
                            </p:childTnLst>
                          </p:cTn>
                        </p:par>
                      </p:childTnLst>
                    </p:cTn>
                  </p:par>
                  <p:par>
                    <p:cTn id="131" fill="hold">
                      <p:stCondLst>
                        <p:cond delay="indefinite"/>
                      </p:stCondLst>
                      <p:childTnLst>
                        <p:par>
                          <p:cTn id="132" fill="hold">
                            <p:stCondLst>
                              <p:cond delay="0"/>
                            </p:stCondLst>
                            <p:childTnLst>
                              <p:par>
                                <p:cTn id="133" presetID="37" presetClass="path" presetSubtype="0" accel="50000" decel="50000" fill="hold" grpId="0" nodeType="clickEffect">
                                  <p:stCondLst>
                                    <p:cond delay="0"/>
                                  </p:stCondLst>
                                  <p:childTnLst>
                                    <p:animMotion origin="layout" path="M -5.55556E-7 4.79769E-6 L -0.00521 0.02566 C -0.00642 0.03144 -0.00503 0.03861 -0.00347 0.04554 C -0.00104 0.05317 0.00156 0.05895 0.00469 0.06196 L 0.0217 0.07815 " pathEditMode="relative" rAng="4145815" ptsTypes="FffFF">
                                      <p:cBhvr>
                                        <p:cTn id="134" dur="2000" fill="hold"/>
                                        <p:tgtEl>
                                          <p:spTgt spid="110622"/>
                                        </p:tgtEl>
                                        <p:attrNameLst>
                                          <p:attrName>ppt_x</p:attrName>
                                          <p:attrName>ppt_y</p:attrName>
                                        </p:attrNameLst>
                                      </p:cBhvr>
                                      <p:rCtr x="400" y="4300"/>
                                    </p:animMotion>
                                  </p:childTnLst>
                                </p:cTn>
                              </p:par>
                            </p:childTnLst>
                          </p:cTn>
                        </p:par>
                      </p:childTnLst>
                    </p:cTn>
                  </p:par>
                  <p:par>
                    <p:cTn id="135" fill="hold">
                      <p:stCondLst>
                        <p:cond delay="indefinite"/>
                      </p:stCondLst>
                      <p:childTnLst>
                        <p:par>
                          <p:cTn id="136" fill="hold">
                            <p:stCondLst>
                              <p:cond delay="0"/>
                            </p:stCondLst>
                            <p:childTnLst>
                              <p:par>
                                <p:cTn id="137" presetID="44" presetClass="path" presetSubtype="0" accel="50000" decel="50000" fill="hold" grpId="1" nodeType="clickEffect">
                                  <p:stCondLst>
                                    <p:cond delay="0"/>
                                  </p:stCondLst>
                                  <p:childTnLst>
                                    <p:animMotion origin="layout" path="M -0.13368 0.12393 L -0.09375 0.09179 C -0.08542 0.08439 -0.0724 0.07838 -0.05799 0.07445 C -0.04201 0.07028 -0.02882 0.06867 -0.01892 0.07075 L 0.02743 0.0793 " pathEditMode="relative" rAng="-708788" ptsTypes="FffFF">
                                      <p:cBhvr>
                                        <p:cTn id="138" dur="2000" fill="hold"/>
                                        <p:tgtEl>
                                          <p:spTgt spid="110621"/>
                                        </p:tgtEl>
                                        <p:attrNameLst>
                                          <p:attrName>ppt_x</p:attrName>
                                          <p:attrName>ppt_y</p:attrName>
                                        </p:attrNameLst>
                                      </p:cBhvr>
                                      <p:rCtr x="7800" y="-3600"/>
                                    </p:animMotion>
                                  </p:childTnLst>
                                </p:cTn>
                              </p:par>
                            </p:childTnLst>
                          </p:cTn>
                        </p:par>
                      </p:childTnLst>
                    </p:cTn>
                  </p:par>
                  <p:par>
                    <p:cTn id="139" fill="hold">
                      <p:stCondLst>
                        <p:cond delay="indefinite"/>
                      </p:stCondLst>
                      <p:childTnLst>
                        <p:par>
                          <p:cTn id="140" fill="hold">
                            <p:stCondLst>
                              <p:cond delay="0"/>
                            </p:stCondLst>
                            <p:childTnLst>
                              <p:par>
                                <p:cTn id="141" presetID="44" presetClass="path" presetSubtype="0" accel="50000" decel="50000" fill="hold" grpId="2" nodeType="clickEffect">
                                  <p:stCondLst>
                                    <p:cond delay="0"/>
                                  </p:stCondLst>
                                  <p:childTnLst>
                                    <p:animMotion origin="layout" path="M -0.3026 -0.12208 L -0.25989 -0.20902 C -0.25121 -0.22797 -0.23437 -0.24647 -0.21475 -0.25919 C -0.19236 -0.27376 -0.17204 -0.27907 -0.15555 -0.27676 L -0.07795 -0.26797 " pathEditMode="relative" rAng="-1558736" ptsTypes="FffFF">
                                      <p:cBhvr>
                                        <p:cTn id="142" dur="2000" fill="hold"/>
                                        <p:tgtEl>
                                          <p:spTgt spid="110630"/>
                                        </p:tgtEl>
                                        <p:attrNameLst>
                                          <p:attrName>ppt_x</p:attrName>
                                          <p:attrName>ppt_y</p:attrName>
                                        </p:attrNameLst>
                                      </p:cBhvr>
                                      <p:rCtr x="10100" y="-10500"/>
                                    </p:animMotion>
                                  </p:childTnLst>
                                </p:cTn>
                              </p:par>
                            </p:childTnLst>
                          </p:cTn>
                        </p:par>
                      </p:childTnLst>
                    </p:cTn>
                  </p:par>
                  <p:par>
                    <p:cTn id="143" fill="hold">
                      <p:stCondLst>
                        <p:cond delay="indefinite"/>
                      </p:stCondLst>
                      <p:childTnLst>
                        <p:par>
                          <p:cTn id="144" fill="hold">
                            <p:stCondLst>
                              <p:cond delay="0"/>
                            </p:stCondLst>
                            <p:childTnLst>
                              <p:par>
                                <p:cTn id="145" presetID="4" presetClass="entr" presetSubtype="16" fill="hold" grpId="0" nodeType="clickEffect">
                                  <p:stCondLst>
                                    <p:cond delay="0"/>
                                  </p:stCondLst>
                                  <p:childTnLst>
                                    <p:set>
                                      <p:cBhvr>
                                        <p:cTn id="146" dur="1" fill="hold">
                                          <p:stCondLst>
                                            <p:cond delay="0"/>
                                          </p:stCondLst>
                                        </p:cTn>
                                        <p:tgtEl>
                                          <p:spTgt spid="110631"/>
                                        </p:tgtEl>
                                        <p:attrNameLst>
                                          <p:attrName>style.visibility</p:attrName>
                                        </p:attrNameLst>
                                      </p:cBhvr>
                                      <p:to>
                                        <p:strVal val="visible"/>
                                      </p:to>
                                    </p:set>
                                    <p:animEffect transition="in" filter="box(in)">
                                      <p:cBhvr>
                                        <p:cTn id="147" dur="500"/>
                                        <p:tgtEl>
                                          <p:spTgt spid="110631"/>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110632"/>
                                        </p:tgtEl>
                                        <p:attrNameLst>
                                          <p:attrName>style.visibility</p:attrName>
                                        </p:attrNameLst>
                                      </p:cBhvr>
                                      <p:to>
                                        <p:strVal val="visible"/>
                                      </p:to>
                                    </p:set>
                                    <p:animEffect transition="in" filter="box(in)">
                                      <p:cBhvr>
                                        <p:cTn id="150" dur="500"/>
                                        <p:tgtEl>
                                          <p:spTgt spid="110632"/>
                                        </p:tgtEl>
                                      </p:cBhvr>
                                    </p:animEffect>
                                  </p:childTnLst>
                                </p:cTn>
                              </p:par>
                            </p:childTnLst>
                          </p:cTn>
                        </p:par>
                      </p:childTnLst>
                    </p:cTn>
                  </p:par>
                  <p:par>
                    <p:cTn id="151" fill="hold">
                      <p:stCondLst>
                        <p:cond delay="indefinite"/>
                      </p:stCondLst>
                      <p:childTnLst>
                        <p:par>
                          <p:cTn id="152" fill="hold">
                            <p:stCondLst>
                              <p:cond delay="0"/>
                            </p:stCondLst>
                            <p:childTnLst>
                              <p:par>
                                <p:cTn id="153" presetID="58" presetClass="path" presetSubtype="0" accel="50000" decel="50000" fill="hold" grpId="1" nodeType="clickEffect">
                                  <p:stCondLst>
                                    <p:cond delay="0"/>
                                  </p:stCondLst>
                                  <p:childTnLst>
                                    <p:animMotion origin="layout" path="M 0.00764 0.00416 L -0.05694 0.10705 C -0.06962 0.12948 -0.09826 0.15237 -0.11997 0.17318 C -0.15052 0.19329 -0.17726 0.20462 -0.19844 0.20578 L -0.29601 0.21988 " pathEditMode="relative" rAng="3721774" ptsTypes="FffFF">
                                      <p:cBhvr>
                                        <p:cTn id="154" dur="2000" fill="hold"/>
                                        <p:tgtEl>
                                          <p:spTgt spid="110632"/>
                                        </p:tgtEl>
                                        <p:attrNameLst>
                                          <p:attrName>ppt_x</p:attrName>
                                          <p:attrName>ppt_y</p:attrName>
                                        </p:attrNameLst>
                                      </p:cBhvr>
                                      <p:rCtr x="-14000" y="13800"/>
                                    </p:animMotion>
                                  </p:childTnLst>
                                </p:cTn>
                              </p:par>
                            </p:childTnLst>
                          </p:cTn>
                        </p:par>
                      </p:childTnLst>
                    </p:cTn>
                  </p:par>
                  <p:par>
                    <p:cTn id="155" fill="hold">
                      <p:stCondLst>
                        <p:cond delay="indefinite"/>
                      </p:stCondLst>
                      <p:childTnLst>
                        <p:par>
                          <p:cTn id="156" fill="hold">
                            <p:stCondLst>
                              <p:cond delay="0"/>
                            </p:stCondLst>
                            <p:childTnLst>
                              <p:par>
                                <p:cTn id="157" presetID="51" presetClass="path" presetSubtype="0" accel="50000" decel="50000" fill="hold" grpId="0" nodeType="clickEffect">
                                  <p:stCondLst>
                                    <p:cond delay="0"/>
                                  </p:stCondLst>
                                  <p:childTnLst>
                                    <p:animMotion origin="layout" path="M 3.33333E-6 4.16185E-6 L -0.03993 0.07768 C -0.04896 0.09387 -0.054 0.11838 -0.054 0.14358 C -0.054 0.17294 -0.04896 0.19607 -0.03993 0.21225 L 3.33333E-6 0.29086 " pathEditMode="relative" rAng="0" ptsTypes="FffFF">
                                      <p:cBhvr>
                                        <p:cTn id="158" dur="2000" fill="hold"/>
                                        <p:tgtEl>
                                          <p:spTgt spid="110623"/>
                                        </p:tgtEl>
                                        <p:attrNameLst>
                                          <p:attrName>ppt_x</p:attrName>
                                          <p:attrName>ppt_y</p:attrName>
                                        </p:attrNameLst>
                                      </p:cBhvr>
                                      <p:rCtr x="-2700" y="14500"/>
                                    </p:animMotion>
                                  </p:childTnLst>
                                </p:cTn>
                              </p:par>
                            </p:childTnLst>
                          </p:cTn>
                        </p:par>
                      </p:childTnLst>
                    </p:cTn>
                  </p:par>
                  <p:par>
                    <p:cTn id="159" fill="hold">
                      <p:stCondLst>
                        <p:cond delay="indefinite"/>
                      </p:stCondLst>
                      <p:childTnLst>
                        <p:par>
                          <p:cTn id="160" fill="hold">
                            <p:stCondLst>
                              <p:cond delay="0"/>
                            </p:stCondLst>
                            <p:childTnLst>
                              <p:par>
                                <p:cTn id="161" presetID="44" presetClass="path" presetSubtype="0" accel="50000" decel="50000" fill="hold" grpId="2" nodeType="clickEffect">
                                  <p:stCondLst>
                                    <p:cond delay="0"/>
                                  </p:stCondLst>
                                  <p:childTnLst>
                                    <p:animMotion origin="layout" path="M -0.29271 0.20832 L -0.25781 0.15514 C -0.25052 0.14312 -0.23958 0.13641 -0.2283 0.13641 C -0.21528 0.13641 -0.20486 0.14312 -0.19757 0.15514 L -0.1625 0.20832 " pathEditMode="relative" rAng="0" ptsTypes="FffFF">
                                      <p:cBhvr>
                                        <p:cTn id="162" dur="2000" fill="hold"/>
                                        <p:tgtEl>
                                          <p:spTgt spid="110632"/>
                                        </p:tgtEl>
                                        <p:attrNameLst>
                                          <p:attrName>ppt_x</p:attrName>
                                          <p:attrName>ppt_y</p:attrName>
                                        </p:attrNameLst>
                                      </p:cBhvr>
                                      <p:rCtr x="6500" y="-3600"/>
                                    </p:animMotion>
                                  </p:childTnLst>
                                </p:cTn>
                              </p:par>
                            </p:childTnLst>
                          </p:cTn>
                        </p:par>
                      </p:childTnLst>
                    </p:cTn>
                  </p:par>
                  <p:par>
                    <p:cTn id="163" fill="hold">
                      <p:stCondLst>
                        <p:cond delay="indefinite"/>
                      </p:stCondLst>
                      <p:childTnLst>
                        <p:par>
                          <p:cTn id="164" fill="hold">
                            <p:stCondLst>
                              <p:cond delay="0"/>
                            </p:stCondLst>
                            <p:childTnLst>
                              <p:par>
                                <p:cTn id="165" presetID="37" presetClass="path" presetSubtype="0" accel="50000" decel="50000" fill="hold" grpId="1" nodeType="clickEffect">
                                  <p:stCondLst>
                                    <p:cond delay="0"/>
                                  </p:stCondLst>
                                  <p:childTnLst>
                                    <p:animMotion origin="layout" path="M 0.14514 0.36208 L 0.21997 0.3919 C 0.23559 0.39907 0.25642 0.39953 0.27847 0.3919 C 0.3026 0.38381 0.32083 0.37086 0.33229 0.35468 L 0.38767 0.28138 " pathEditMode="relative" rAng="-839378" ptsTypes="FffFF">
                                      <p:cBhvr>
                                        <p:cTn id="166" dur="2000" fill="hold"/>
                                        <p:tgtEl>
                                          <p:spTgt spid="110612"/>
                                        </p:tgtEl>
                                        <p:attrNameLst>
                                          <p:attrName>ppt_x</p:attrName>
                                          <p:attrName>ppt_y</p:attrName>
                                        </p:attrNameLst>
                                      </p:cBhvr>
                                      <p:rCtr x="12800" y="-500"/>
                                    </p:animMotion>
                                  </p:childTnLst>
                                </p:cTn>
                              </p:par>
                            </p:childTnLst>
                          </p:cTn>
                        </p:par>
                      </p:childTnLst>
                    </p:cTn>
                  </p:par>
                  <p:par>
                    <p:cTn id="167" fill="hold">
                      <p:stCondLst>
                        <p:cond delay="indefinite"/>
                      </p:stCondLst>
                      <p:childTnLst>
                        <p:par>
                          <p:cTn id="168" fill="hold">
                            <p:stCondLst>
                              <p:cond delay="0"/>
                            </p:stCondLst>
                            <p:childTnLst>
                              <p:par>
                                <p:cTn id="169" presetID="4" presetClass="entr" presetSubtype="16" fill="hold" grpId="0" nodeType="clickEffect">
                                  <p:stCondLst>
                                    <p:cond delay="0"/>
                                  </p:stCondLst>
                                  <p:childTnLst>
                                    <p:set>
                                      <p:cBhvr>
                                        <p:cTn id="170" dur="1" fill="hold">
                                          <p:stCondLst>
                                            <p:cond delay="0"/>
                                          </p:stCondLst>
                                        </p:cTn>
                                        <p:tgtEl>
                                          <p:spTgt spid="110633"/>
                                        </p:tgtEl>
                                        <p:attrNameLst>
                                          <p:attrName>style.visibility</p:attrName>
                                        </p:attrNameLst>
                                      </p:cBhvr>
                                      <p:to>
                                        <p:strVal val="visible"/>
                                      </p:to>
                                    </p:set>
                                    <p:animEffect transition="in" filter="box(in)">
                                      <p:cBhvr>
                                        <p:cTn id="171" dur="500"/>
                                        <p:tgtEl>
                                          <p:spTgt spid="110633"/>
                                        </p:tgtEl>
                                      </p:cBhvr>
                                    </p:animEffect>
                                  </p:childTnLst>
                                </p:cTn>
                              </p:par>
                              <p:par>
                                <p:cTn id="172" presetID="4" presetClass="entr" presetSubtype="16" fill="hold" grpId="0" nodeType="withEffect">
                                  <p:stCondLst>
                                    <p:cond delay="0"/>
                                  </p:stCondLst>
                                  <p:childTnLst>
                                    <p:set>
                                      <p:cBhvr>
                                        <p:cTn id="173" dur="1" fill="hold">
                                          <p:stCondLst>
                                            <p:cond delay="0"/>
                                          </p:stCondLst>
                                        </p:cTn>
                                        <p:tgtEl>
                                          <p:spTgt spid="110634"/>
                                        </p:tgtEl>
                                        <p:attrNameLst>
                                          <p:attrName>style.visibility</p:attrName>
                                        </p:attrNameLst>
                                      </p:cBhvr>
                                      <p:to>
                                        <p:strVal val="visible"/>
                                      </p:to>
                                    </p:set>
                                    <p:animEffect transition="in" filter="box(in)">
                                      <p:cBhvr>
                                        <p:cTn id="174" dur="500"/>
                                        <p:tgtEl>
                                          <p:spTgt spid="110634"/>
                                        </p:tgtEl>
                                      </p:cBhvr>
                                    </p:animEffect>
                                  </p:childTnLst>
                                </p:cTn>
                              </p:par>
                            </p:childTnLst>
                          </p:cTn>
                        </p:par>
                      </p:childTnLst>
                    </p:cTn>
                  </p:par>
                  <p:par>
                    <p:cTn id="175" fill="hold">
                      <p:stCondLst>
                        <p:cond delay="indefinite"/>
                      </p:stCondLst>
                      <p:childTnLst>
                        <p:par>
                          <p:cTn id="176" fill="hold">
                            <p:stCondLst>
                              <p:cond delay="0"/>
                            </p:stCondLst>
                            <p:childTnLst>
                              <p:par>
                                <p:cTn id="177" presetID="37" presetClass="path" presetSubtype="0" accel="50000" decel="50000" fill="hold" grpId="1" nodeType="clickEffect">
                                  <p:stCondLst>
                                    <p:cond delay="0"/>
                                  </p:stCondLst>
                                  <p:childTnLst>
                                    <p:animMotion origin="layout" path="M 0.00122 0.00069 L -0.0743 0.07168 C -0.08975 0.08855 -0.11562 0.10104 -0.14166 0.10682 C -0.17222 0.11376 -0.19809 0.1126 -0.21614 0.10474 L -0.30486 0.07121 " pathEditMode="relative" rAng="-587326" ptsTypes="FffFF">
                                      <p:cBhvr>
                                        <p:cTn id="178" dur="2000" fill="hold"/>
                                        <p:tgtEl>
                                          <p:spTgt spid="110634"/>
                                        </p:tgtEl>
                                        <p:attrNameLst>
                                          <p:attrName>ppt_x</p:attrName>
                                          <p:attrName>ppt_y</p:attrName>
                                        </p:attrNameLst>
                                      </p:cBhvr>
                                      <p:rCtr x="-14800" y="7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2" grpId="0"/>
      <p:bldP spid="110612" grpId="1"/>
      <p:bldP spid="110613" grpId="0"/>
      <p:bldP spid="110613" grpId="1"/>
      <p:bldP spid="110614" grpId="0"/>
      <p:bldP spid="110614" grpId="1"/>
      <p:bldP spid="110615" grpId="0"/>
      <p:bldP spid="110615" grpId="1"/>
      <p:bldP spid="110615" grpId="2"/>
      <p:bldP spid="110616" grpId="0"/>
      <p:bldP spid="110616" grpId="1"/>
      <p:bldP spid="110617" grpId="0"/>
      <p:bldP spid="110617" grpId="1"/>
      <p:bldP spid="110617" grpId="2"/>
      <p:bldP spid="110618" grpId="0"/>
      <p:bldP spid="110618" grpId="1"/>
      <p:bldP spid="110619" grpId="0"/>
      <p:bldP spid="110621" grpId="0"/>
      <p:bldP spid="110621" grpId="1"/>
      <p:bldP spid="110622" grpId="0"/>
      <p:bldP spid="110623" grpId="0"/>
      <p:bldP spid="110625" grpId="0"/>
      <p:bldP spid="110625" grpId="1"/>
      <p:bldP spid="110626" grpId="0"/>
      <p:bldP spid="110626" grpId="1"/>
      <p:bldP spid="110626" grpId="2"/>
      <p:bldP spid="110626" grpId="3"/>
      <p:bldP spid="110627" grpId="0"/>
      <p:bldP spid="110627" grpId="1"/>
      <p:bldP spid="110628" grpId="0"/>
      <p:bldP spid="110628" grpId="1"/>
      <p:bldP spid="110628" grpId="2"/>
      <p:bldP spid="110628" grpId="3"/>
      <p:bldP spid="110629" grpId="0"/>
      <p:bldP spid="110629" grpId="1"/>
      <p:bldP spid="110630" grpId="0"/>
      <p:bldP spid="110630" grpId="1"/>
      <p:bldP spid="110630" grpId="2"/>
      <p:bldP spid="110631" grpId="0"/>
      <p:bldP spid="110632" grpId="0"/>
      <p:bldP spid="110632" grpId="1"/>
      <p:bldP spid="110632" grpId="2"/>
      <p:bldP spid="110633" grpId="0"/>
      <p:bldP spid="110634" grpId="0"/>
      <p:bldP spid="110634"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142875" y="76200"/>
            <a:ext cx="8848725" cy="1917700"/>
          </a:xfrm>
          <a:prstGeom prst="rect">
            <a:avLst/>
          </a:prstGeom>
          <a:noFill/>
          <a:ln w="9525" algn="ctr">
            <a:noFill/>
            <a:miter lim="800000"/>
            <a:headEnd/>
            <a:tailEnd/>
          </a:ln>
        </p:spPr>
        <p:txBody>
          <a:bodyPr>
            <a:spAutoFit/>
          </a:bodyPr>
          <a:lstStyle/>
          <a:p>
            <a:pPr algn="just"/>
            <a:r>
              <a:rPr lang="en-US" sz="2400" b="1">
                <a:solidFill>
                  <a:srgbClr val="FF0000"/>
                </a:solidFill>
              </a:rPr>
              <a:t>pointer is set at the beginning. This enables us to write to the file from the start. In case, we want to open an existing file to add more data, the file is opened in ‘append’ mode. This moves the output pointer to the end of the file (i.e. the end of the existing contents ).</a:t>
            </a:r>
          </a:p>
        </p:txBody>
      </p:sp>
      <p:graphicFrame>
        <p:nvGraphicFramePr>
          <p:cNvPr id="151587" name="Group 35"/>
          <p:cNvGraphicFramePr>
            <a:graphicFrameLocks noGrp="1"/>
          </p:cNvGraphicFramePr>
          <p:nvPr>
            <p:ph/>
          </p:nvPr>
        </p:nvGraphicFramePr>
        <p:xfrm>
          <a:off x="3200400" y="2362200"/>
          <a:ext cx="5562600" cy="518160"/>
        </p:xfrm>
        <a:graphic>
          <a:graphicData uri="http://schemas.openxmlformats.org/drawingml/2006/table">
            <a:tbl>
              <a:tblPr/>
              <a:tblGrid>
                <a:gridCol w="506413"/>
                <a:gridCol w="506412"/>
                <a:gridCol w="503238"/>
                <a:gridCol w="506412"/>
                <a:gridCol w="506413"/>
                <a:gridCol w="504825"/>
                <a:gridCol w="506412"/>
                <a:gridCol w="506413"/>
                <a:gridCol w="503237"/>
                <a:gridCol w="506413"/>
                <a:gridCol w="506412"/>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588" name="Text Box 36"/>
          <p:cNvSpPr txBox="1">
            <a:spLocks noChangeArrowheads="1"/>
          </p:cNvSpPr>
          <p:nvPr/>
        </p:nvSpPr>
        <p:spPr bwMode="auto">
          <a:xfrm>
            <a:off x="3200400" y="2895600"/>
            <a:ext cx="2057400" cy="396875"/>
          </a:xfrm>
          <a:prstGeom prst="rect">
            <a:avLst/>
          </a:prstGeom>
          <a:noFill/>
          <a:ln w="9525" algn="ctr">
            <a:noFill/>
            <a:miter lim="800000"/>
            <a:headEnd/>
            <a:tailEnd/>
          </a:ln>
        </p:spPr>
        <p:txBody>
          <a:bodyPr>
            <a:spAutoFit/>
          </a:bodyPr>
          <a:lstStyle/>
          <a:p>
            <a:pPr>
              <a:spcBef>
                <a:spcPct val="50000"/>
              </a:spcBef>
            </a:pPr>
            <a:r>
              <a:rPr lang="en-US" b="1">
                <a:solidFill>
                  <a:schemeClr val="tx1"/>
                </a:solidFill>
              </a:rPr>
              <a:t>Input pointer</a:t>
            </a:r>
          </a:p>
        </p:txBody>
      </p:sp>
      <p:sp>
        <p:nvSpPr>
          <p:cNvPr id="151589" name="Line 37"/>
          <p:cNvSpPr>
            <a:spLocks noChangeShapeType="1"/>
          </p:cNvSpPr>
          <p:nvPr/>
        </p:nvSpPr>
        <p:spPr bwMode="auto">
          <a:xfrm flipV="1">
            <a:off x="3200400" y="2895600"/>
            <a:ext cx="0" cy="762000"/>
          </a:xfrm>
          <a:prstGeom prst="line">
            <a:avLst/>
          </a:prstGeom>
          <a:noFill/>
          <a:ln w="19050">
            <a:solidFill>
              <a:srgbClr val="000000"/>
            </a:solidFill>
            <a:round/>
            <a:headEnd/>
            <a:tailEnd type="triangle" w="med" len="med"/>
          </a:ln>
        </p:spPr>
        <p:txBody>
          <a:bodyPr/>
          <a:lstStyle/>
          <a:p>
            <a:endParaRPr lang="en-US"/>
          </a:p>
        </p:txBody>
      </p:sp>
      <p:sp>
        <p:nvSpPr>
          <p:cNvPr id="151590" name="Text Box 38"/>
          <p:cNvSpPr txBox="1">
            <a:spLocks noChangeArrowheads="1"/>
          </p:cNvSpPr>
          <p:nvPr/>
        </p:nvSpPr>
        <p:spPr bwMode="auto">
          <a:xfrm>
            <a:off x="4953000" y="1905000"/>
            <a:ext cx="2057400" cy="396875"/>
          </a:xfrm>
          <a:prstGeom prst="rect">
            <a:avLst/>
          </a:prstGeom>
          <a:noFill/>
          <a:ln w="9525" algn="ctr">
            <a:noFill/>
            <a:miter lim="800000"/>
            <a:headEnd/>
            <a:tailEnd/>
          </a:ln>
        </p:spPr>
        <p:txBody>
          <a:bodyPr>
            <a:spAutoFit/>
          </a:bodyPr>
          <a:lstStyle/>
          <a:p>
            <a:pPr algn="ctr">
              <a:spcBef>
                <a:spcPct val="50000"/>
              </a:spcBef>
            </a:pPr>
            <a:r>
              <a:rPr lang="en-US" b="1">
                <a:solidFill>
                  <a:schemeClr val="tx1"/>
                </a:solidFill>
              </a:rPr>
              <a:t>“hello”file</a:t>
            </a:r>
          </a:p>
        </p:txBody>
      </p:sp>
      <p:sp>
        <p:nvSpPr>
          <p:cNvPr id="151591" name="Text Box 39"/>
          <p:cNvSpPr txBox="1">
            <a:spLocks noChangeArrowheads="1"/>
          </p:cNvSpPr>
          <p:nvPr/>
        </p:nvSpPr>
        <p:spPr bwMode="auto">
          <a:xfrm>
            <a:off x="304800" y="2422525"/>
            <a:ext cx="2895600" cy="396875"/>
          </a:xfrm>
          <a:prstGeom prst="rect">
            <a:avLst/>
          </a:prstGeom>
          <a:noFill/>
          <a:ln w="9525" algn="ctr">
            <a:noFill/>
            <a:miter lim="800000"/>
            <a:headEnd/>
            <a:tailEnd/>
          </a:ln>
        </p:spPr>
        <p:txBody>
          <a:bodyPr>
            <a:spAutoFit/>
          </a:bodyPr>
          <a:lstStyle/>
          <a:p>
            <a:pPr>
              <a:spcBef>
                <a:spcPct val="50000"/>
              </a:spcBef>
            </a:pPr>
            <a:r>
              <a:rPr lang="en-US" b="1">
                <a:solidFill>
                  <a:schemeClr val="tx1"/>
                </a:solidFill>
              </a:rPr>
              <a:t>Open for reading only</a:t>
            </a:r>
          </a:p>
        </p:txBody>
      </p:sp>
      <p:graphicFrame>
        <p:nvGraphicFramePr>
          <p:cNvPr id="151592" name="Group 40"/>
          <p:cNvGraphicFramePr>
            <a:graphicFrameLocks noGrp="1"/>
          </p:cNvGraphicFramePr>
          <p:nvPr/>
        </p:nvGraphicFramePr>
        <p:xfrm>
          <a:off x="3124200" y="4038600"/>
          <a:ext cx="5562600" cy="518160"/>
        </p:xfrm>
        <a:graphic>
          <a:graphicData uri="http://schemas.openxmlformats.org/drawingml/2006/table">
            <a:tbl>
              <a:tblPr/>
              <a:tblGrid>
                <a:gridCol w="506413"/>
                <a:gridCol w="506412"/>
                <a:gridCol w="503238"/>
                <a:gridCol w="506412"/>
                <a:gridCol w="506413"/>
                <a:gridCol w="504825"/>
                <a:gridCol w="506412"/>
                <a:gridCol w="506413"/>
                <a:gridCol w="503237"/>
                <a:gridCol w="506413"/>
                <a:gridCol w="506412"/>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618" name="Text Box 66"/>
          <p:cNvSpPr txBox="1">
            <a:spLocks noChangeArrowheads="1"/>
          </p:cNvSpPr>
          <p:nvPr/>
        </p:nvSpPr>
        <p:spPr bwMode="auto">
          <a:xfrm>
            <a:off x="6477000" y="4572000"/>
            <a:ext cx="2133600" cy="396875"/>
          </a:xfrm>
          <a:prstGeom prst="rect">
            <a:avLst/>
          </a:prstGeom>
          <a:noFill/>
          <a:ln w="9525" algn="ctr">
            <a:noFill/>
            <a:miter lim="800000"/>
            <a:headEnd/>
            <a:tailEnd/>
          </a:ln>
        </p:spPr>
        <p:txBody>
          <a:bodyPr>
            <a:spAutoFit/>
          </a:bodyPr>
          <a:lstStyle/>
          <a:p>
            <a:pPr>
              <a:spcBef>
                <a:spcPct val="50000"/>
              </a:spcBef>
            </a:pPr>
            <a:r>
              <a:rPr lang="en-US" b="1">
                <a:solidFill>
                  <a:schemeClr val="tx1"/>
                </a:solidFill>
              </a:rPr>
              <a:t>output pointer</a:t>
            </a:r>
          </a:p>
        </p:txBody>
      </p:sp>
      <p:sp>
        <p:nvSpPr>
          <p:cNvPr id="151619" name="Line 67"/>
          <p:cNvSpPr>
            <a:spLocks noChangeShapeType="1"/>
          </p:cNvSpPr>
          <p:nvPr/>
        </p:nvSpPr>
        <p:spPr bwMode="auto">
          <a:xfrm flipV="1">
            <a:off x="8686800" y="4572000"/>
            <a:ext cx="0" cy="762000"/>
          </a:xfrm>
          <a:prstGeom prst="line">
            <a:avLst/>
          </a:prstGeom>
          <a:noFill/>
          <a:ln w="19050">
            <a:solidFill>
              <a:srgbClr val="000000"/>
            </a:solidFill>
            <a:round/>
            <a:headEnd/>
            <a:tailEnd type="triangle" w="med" len="med"/>
          </a:ln>
        </p:spPr>
        <p:txBody>
          <a:bodyPr/>
          <a:lstStyle/>
          <a:p>
            <a:endParaRPr lang="en-US"/>
          </a:p>
        </p:txBody>
      </p:sp>
      <p:sp>
        <p:nvSpPr>
          <p:cNvPr id="151620" name="Text Box 68"/>
          <p:cNvSpPr txBox="1">
            <a:spLocks noChangeArrowheads="1"/>
          </p:cNvSpPr>
          <p:nvPr/>
        </p:nvSpPr>
        <p:spPr bwMode="auto">
          <a:xfrm>
            <a:off x="4876800" y="3581400"/>
            <a:ext cx="2057400" cy="396875"/>
          </a:xfrm>
          <a:prstGeom prst="rect">
            <a:avLst/>
          </a:prstGeom>
          <a:noFill/>
          <a:ln w="9525" algn="ctr">
            <a:noFill/>
            <a:miter lim="800000"/>
            <a:headEnd/>
            <a:tailEnd/>
          </a:ln>
        </p:spPr>
        <p:txBody>
          <a:bodyPr>
            <a:spAutoFit/>
          </a:bodyPr>
          <a:lstStyle/>
          <a:p>
            <a:pPr algn="ctr">
              <a:spcBef>
                <a:spcPct val="50000"/>
              </a:spcBef>
            </a:pPr>
            <a:r>
              <a:rPr lang="en-US" b="1">
                <a:solidFill>
                  <a:schemeClr val="tx1"/>
                </a:solidFill>
              </a:rPr>
              <a:t>“hello”file</a:t>
            </a:r>
          </a:p>
        </p:txBody>
      </p:sp>
      <p:sp>
        <p:nvSpPr>
          <p:cNvPr id="151621" name="Text Box 69"/>
          <p:cNvSpPr txBox="1">
            <a:spLocks noChangeArrowheads="1"/>
          </p:cNvSpPr>
          <p:nvPr/>
        </p:nvSpPr>
        <p:spPr bwMode="auto">
          <a:xfrm>
            <a:off x="228600" y="4098925"/>
            <a:ext cx="2895600" cy="701675"/>
          </a:xfrm>
          <a:prstGeom prst="rect">
            <a:avLst/>
          </a:prstGeom>
          <a:noFill/>
          <a:ln w="9525" algn="ctr">
            <a:noFill/>
            <a:miter lim="800000"/>
            <a:headEnd/>
            <a:tailEnd/>
          </a:ln>
        </p:spPr>
        <p:txBody>
          <a:bodyPr>
            <a:spAutoFit/>
          </a:bodyPr>
          <a:lstStyle/>
          <a:p>
            <a:r>
              <a:rPr lang="en-US" b="1">
                <a:solidFill>
                  <a:schemeClr val="tx1"/>
                </a:solidFill>
              </a:rPr>
              <a:t>Open in append mode</a:t>
            </a:r>
          </a:p>
          <a:p>
            <a:r>
              <a:rPr lang="en-US" b="1">
                <a:solidFill>
                  <a:schemeClr val="tx1"/>
                </a:solidFill>
              </a:rPr>
              <a:t>(for writing more data)</a:t>
            </a:r>
          </a:p>
        </p:txBody>
      </p:sp>
      <p:graphicFrame>
        <p:nvGraphicFramePr>
          <p:cNvPr id="151623" name="Group 71"/>
          <p:cNvGraphicFramePr>
            <a:graphicFrameLocks noGrp="1"/>
          </p:cNvGraphicFramePr>
          <p:nvPr/>
        </p:nvGraphicFramePr>
        <p:xfrm>
          <a:off x="3048000" y="5486400"/>
          <a:ext cx="5562600" cy="518160"/>
        </p:xfrm>
        <a:graphic>
          <a:graphicData uri="http://schemas.openxmlformats.org/drawingml/2006/table">
            <a:tbl>
              <a:tblPr/>
              <a:tblGrid>
                <a:gridCol w="506413"/>
                <a:gridCol w="506412"/>
                <a:gridCol w="503238"/>
                <a:gridCol w="506412"/>
                <a:gridCol w="506413"/>
                <a:gridCol w="504825"/>
                <a:gridCol w="506412"/>
                <a:gridCol w="506413"/>
                <a:gridCol w="503237"/>
                <a:gridCol w="506413"/>
                <a:gridCol w="506412"/>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650" name="Line 98"/>
          <p:cNvSpPr>
            <a:spLocks noChangeShapeType="1"/>
          </p:cNvSpPr>
          <p:nvPr/>
        </p:nvSpPr>
        <p:spPr bwMode="auto">
          <a:xfrm flipV="1">
            <a:off x="3048000" y="6019800"/>
            <a:ext cx="0" cy="762000"/>
          </a:xfrm>
          <a:prstGeom prst="line">
            <a:avLst/>
          </a:prstGeom>
          <a:noFill/>
          <a:ln w="19050">
            <a:solidFill>
              <a:srgbClr val="000000"/>
            </a:solidFill>
            <a:round/>
            <a:headEnd/>
            <a:tailEnd type="triangle" w="med" len="med"/>
          </a:ln>
        </p:spPr>
        <p:txBody>
          <a:bodyPr/>
          <a:lstStyle/>
          <a:p>
            <a:endParaRPr lang="en-US"/>
          </a:p>
        </p:txBody>
      </p:sp>
      <p:sp>
        <p:nvSpPr>
          <p:cNvPr id="151652" name="Text Box 100"/>
          <p:cNvSpPr txBox="1">
            <a:spLocks noChangeArrowheads="1"/>
          </p:cNvSpPr>
          <p:nvPr/>
        </p:nvSpPr>
        <p:spPr bwMode="auto">
          <a:xfrm>
            <a:off x="152400" y="5546725"/>
            <a:ext cx="2895600" cy="396875"/>
          </a:xfrm>
          <a:prstGeom prst="rect">
            <a:avLst/>
          </a:prstGeom>
          <a:noFill/>
          <a:ln w="9525" algn="ctr">
            <a:noFill/>
            <a:miter lim="800000"/>
            <a:headEnd/>
            <a:tailEnd/>
          </a:ln>
        </p:spPr>
        <p:txBody>
          <a:bodyPr>
            <a:spAutoFit/>
          </a:bodyPr>
          <a:lstStyle/>
          <a:p>
            <a:pPr>
              <a:spcBef>
                <a:spcPct val="50000"/>
              </a:spcBef>
            </a:pPr>
            <a:r>
              <a:rPr lang="en-US" b="1">
                <a:solidFill>
                  <a:schemeClr val="tx1"/>
                </a:solidFill>
              </a:rPr>
              <a:t>Open for writing only</a:t>
            </a:r>
          </a:p>
        </p:txBody>
      </p:sp>
      <p:sp>
        <p:nvSpPr>
          <p:cNvPr id="151653" name="Text Box 101"/>
          <p:cNvSpPr txBox="1">
            <a:spLocks noChangeArrowheads="1"/>
          </p:cNvSpPr>
          <p:nvPr/>
        </p:nvSpPr>
        <p:spPr bwMode="auto">
          <a:xfrm>
            <a:off x="3276600" y="6172200"/>
            <a:ext cx="2133600" cy="396875"/>
          </a:xfrm>
          <a:prstGeom prst="rect">
            <a:avLst/>
          </a:prstGeom>
          <a:noFill/>
          <a:ln w="9525" algn="ctr">
            <a:noFill/>
            <a:miter lim="800000"/>
            <a:headEnd/>
            <a:tailEnd/>
          </a:ln>
        </p:spPr>
        <p:txBody>
          <a:bodyPr>
            <a:spAutoFit/>
          </a:bodyPr>
          <a:lstStyle/>
          <a:p>
            <a:pPr>
              <a:spcBef>
                <a:spcPct val="50000"/>
              </a:spcBef>
            </a:pPr>
            <a:r>
              <a:rPr lang="en-US" b="1">
                <a:solidFill>
                  <a:schemeClr val="tx1"/>
                </a:solidFill>
              </a:rPr>
              <a:t>output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87"/>
                                        </p:tgtEl>
                                        <p:attrNameLst>
                                          <p:attrName>style.visibility</p:attrName>
                                        </p:attrNameLst>
                                      </p:cBhvr>
                                      <p:to>
                                        <p:strVal val="visible"/>
                                      </p:to>
                                    </p:set>
                                    <p:animEffect transition="in" filter="blinds(horizontal)">
                                      <p:cBhvr>
                                        <p:cTn id="12" dur="500"/>
                                        <p:tgtEl>
                                          <p:spTgt spid="15158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1588"/>
                                        </p:tgtEl>
                                        <p:attrNameLst>
                                          <p:attrName>style.visibility</p:attrName>
                                        </p:attrNameLst>
                                      </p:cBhvr>
                                      <p:to>
                                        <p:strVal val="visible"/>
                                      </p:to>
                                    </p:set>
                                    <p:animEffect transition="in" filter="blinds(horizontal)">
                                      <p:cBhvr>
                                        <p:cTn id="15" dur="500"/>
                                        <p:tgtEl>
                                          <p:spTgt spid="15158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1589"/>
                                        </p:tgtEl>
                                        <p:attrNameLst>
                                          <p:attrName>style.visibility</p:attrName>
                                        </p:attrNameLst>
                                      </p:cBhvr>
                                      <p:to>
                                        <p:strVal val="visible"/>
                                      </p:to>
                                    </p:set>
                                    <p:animEffect transition="in" filter="blinds(horizontal)">
                                      <p:cBhvr>
                                        <p:cTn id="18" dur="500"/>
                                        <p:tgtEl>
                                          <p:spTgt spid="15158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1590"/>
                                        </p:tgtEl>
                                        <p:attrNameLst>
                                          <p:attrName>style.visibility</p:attrName>
                                        </p:attrNameLst>
                                      </p:cBhvr>
                                      <p:to>
                                        <p:strVal val="visible"/>
                                      </p:to>
                                    </p:set>
                                    <p:animEffect transition="in" filter="blinds(horizontal)">
                                      <p:cBhvr>
                                        <p:cTn id="21" dur="500"/>
                                        <p:tgtEl>
                                          <p:spTgt spid="15159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1591"/>
                                        </p:tgtEl>
                                        <p:attrNameLst>
                                          <p:attrName>style.visibility</p:attrName>
                                        </p:attrNameLst>
                                      </p:cBhvr>
                                      <p:to>
                                        <p:strVal val="visible"/>
                                      </p:to>
                                    </p:set>
                                    <p:animEffect transition="in" filter="blinds(horizontal)">
                                      <p:cBhvr>
                                        <p:cTn id="24" dur="500"/>
                                        <p:tgtEl>
                                          <p:spTgt spid="15159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51592"/>
                                        </p:tgtEl>
                                        <p:attrNameLst>
                                          <p:attrName>style.visibility</p:attrName>
                                        </p:attrNameLst>
                                      </p:cBhvr>
                                      <p:to>
                                        <p:strVal val="visible"/>
                                      </p:to>
                                    </p:set>
                                    <p:animEffect transition="in" filter="blinds(horizontal)">
                                      <p:cBhvr>
                                        <p:cTn id="29" dur="500"/>
                                        <p:tgtEl>
                                          <p:spTgt spid="15159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1618"/>
                                        </p:tgtEl>
                                        <p:attrNameLst>
                                          <p:attrName>style.visibility</p:attrName>
                                        </p:attrNameLst>
                                      </p:cBhvr>
                                      <p:to>
                                        <p:strVal val="visible"/>
                                      </p:to>
                                    </p:set>
                                    <p:animEffect transition="in" filter="blinds(horizontal)">
                                      <p:cBhvr>
                                        <p:cTn id="32" dur="500"/>
                                        <p:tgtEl>
                                          <p:spTgt spid="1516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1619"/>
                                        </p:tgtEl>
                                        <p:attrNameLst>
                                          <p:attrName>style.visibility</p:attrName>
                                        </p:attrNameLst>
                                      </p:cBhvr>
                                      <p:to>
                                        <p:strVal val="visible"/>
                                      </p:to>
                                    </p:set>
                                    <p:animEffect transition="in" filter="blinds(horizontal)">
                                      <p:cBhvr>
                                        <p:cTn id="35" dur="500"/>
                                        <p:tgtEl>
                                          <p:spTgt spid="1516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1620"/>
                                        </p:tgtEl>
                                        <p:attrNameLst>
                                          <p:attrName>style.visibility</p:attrName>
                                        </p:attrNameLst>
                                      </p:cBhvr>
                                      <p:to>
                                        <p:strVal val="visible"/>
                                      </p:to>
                                    </p:set>
                                    <p:animEffect transition="in" filter="blinds(horizontal)">
                                      <p:cBhvr>
                                        <p:cTn id="38" dur="500"/>
                                        <p:tgtEl>
                                          <p:spTgt spid="1516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1621"/>
                                        </p:tgtEl>
                                        <p:attrNameLst>
                                          <p:attrName>style.visibility</p:attrName>
                                        </p:attrNameLst>
                                      </p:cBhvr>
                                      <p:to>
                                        <p:strVal val="visible"/>
                                      </p:to>
                                    </p:set>
                                    <p:animEffect transition="in" filter="blinds(horizontal)">
                                      <p:cBhvr>
                                        <p:cTn id="41" dur="500"/>
                                        <p:tgtEl>
                                          <p:spTgt spid="1516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51623"/>
                                        </p:tgtEl>
                                        <p:attrNameLst>
                                          <p:attrName>style.visibility</p:attrName>
                                        </p:attrNameLst>
                                      </p:cBhvr>
                                      <p:to>
                                        <p:strVal val="visible"/>
                                      </p:to>
                                    </p:set>
                                    <p:animEffect transition="in" filter="blinds(horizontal)">
                                      <p:cBhvr>
                                        <p:cTn id="46" dur="500"/>
                                        <p:tgtEl>
                                          <p:spTgt spid="15162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1650"/>
                                        </p:tgtEl>
                                        <p:attrNameLst>
                                          <p:attrName>style.visibility</p:attrName>
                                        </p:attrNameLst>
                                      </p:cBhvr>
                                      <p:to>
                                        <p:strVal val="visible"/>
                                      </p:to>
                                    </p:set>
                                    <p:animEffect transition="in" filter="blinds(horizontal)">
                                      <p:cBhvr>
                                        <p:cTn id="49" dur="500"/>
                                        <p:tgtEl>
                                          <p:spTgt spid="15165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1652"/>
                                        </p:tgtEl>
                                        <p:attrNameLst>
                                          <p:attrName>style.visibility</p:attrName>
                                        </p:attrNameLst>
                                      </p:cBhvr>
                                      <p:to>
                                        <p:strVal val="visible"/>
                                      </p:to>
                                    </p:set>
                                    <p:animEffect transition="in" filter="blinds(horizontal)">
                                      <p:cBhvr>
                                        <p:cTn id="52" dur="500"/>
                                        <p:tgtEl>
                                          <p:spTgt spid="1516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51653"/>
                                        </p:tgtEl>
                                        <p:attrNameLst>
                                          <p:attrName>style.visibility</p:attrName>
                                        </p:attrNameLst>
                                      </p:cBhvr>
                                      <p:to>
                                        <p:strVal val="visible"/>
                                      </p:to>
                                    </p:set>
                                    <p:animEffect transition="in" filter="blinds(horizontal)">
                                      <p:cBhvr>
                                        <p:cTn id="55" dur="500"/>
                                        <p:tgtEl>
                                          <p:spTgt spid="151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588" grpId="0"/>
      <p:bldP spid="151589" grpId="0" animBg="1"/>
      <p:bldP spid="151590" grpId="0"/>
      <p:bldP spid="151591" grpId="0"/>
      <p:bldP spid="151618" grpId="0"/>
      <p:bldP spid="151619" grpId="0" animBg="1"/>
      <p:bldP spid="151620" grpId="0"/>
      <p:bldP spid="151621" grpId="0"/>
      <p:bldP spid="151650" grpId="0" animBg="1"/>
      <p:bldP spid="151652" grpId="0"/>
      <p:bldP spid="15165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152400" y="552450"/>
            <a:ext cx="8839200" cy="5772150"/>
          </a:xfrm>
          <a:prstGeom prst="rect">
            <a:avLst/>
          </a:prstGeom>
          <a:noFill/>
          <a:ln w="9525">
            <a:noFill/>
            <a:miter lim="800000"/>
            <a:headEnd/>
            <a:tailEnd/>
          </a:ln>
        </p:spPr>
        <p:txBody>
          <a:bodyPr>
            <a:spAutoFit/>
          </a:bodyPr>
          <a:lstStyle/>
          <a:p>
            <a:pPr indent="4763" algn="just">
              <a:spcBef>
                <a:spcPct val="25000"/>
              </a:spcBef>
            </a:pPr>
            <a:r>
              <a:rPr lang="en-US" sz="2400" b="1">
                <a:solidFill>
                  <a:schemeClr val="accent2"/>
                </a:solidFill>
              </a:rPr>
              <a:t>Functions for Manipulation of file pointers</a:t>
            </a:r>
          </a:p>
          <a:p>
            <a:pPr indent="4763" algn="just">
              <a:spcBef>
                <a:spcPct val="25000"/>
              </a:spcBef>
            </a:pPr>
            <a:r>
              <a:rPr lang="en-US" sz="2400" b="1">
                <a:solidFill>
                  <a:srgbClr val="FF0000"/>
                </a:solidFill>
              </a:rPr>
              <a:t>Al the actions on the file pointers as shown in above figure take place automatically by dfault. How do we then move a file pointer to any other desired position inside the file? This is possible only if we can take control of the movement of the file pointers ourselves. The file stream classes support the following functions to manage such situations:</a:t>
            </a:r>
          </a:p>
          <a:p>
            <a:pPr indent="4763" algn="just">
              <a:spcBef>
                <a:spcPct val="25000"/>
              </a:spcBef>
              <a:buFontTx/>
              <a:buChar char="•"/>
            </a:pPr>
            <a:r>
              <a:rPr lang="en-US" b="1"/>
              <a:t> Seekg()	Moves get pointer (input) to a specified location.</a:t>
            </a:r>
          </a:p>
          <a:p>
            <a:pPr indent="4763" algn="just">
              <a:spcBef>
                <a:spcPct val="25000"/>
              </a:spcBef>
              <a:buFontTx/>
              <a:buChar char="•"/>
            </a:pPr>
            <a:r>
              <a:rPr lang="en-US" b="1"/>
              <a:t> Seekp()	Moves put pointer (output) to a specified location.</a:t>
            </a:r>
          </a:p>
          <a:p>
            <a:pPr indent="4763" algn="just">
              <a:spcBef>
                <a:spcPct val="25000"/>
              </a:spcBef>
              <a:buFontTx/>
              <a:buChar char="•"/>
            </a:pPr>
            <a:r>
              <a:rPr lang="en-US" b="1"/>
              <a:t> tellg()		Gives the current position of the get pointer.</a:t>
            </a:r>
          </a:p>
          <a:p>
            <a:pPr indent="4763" algn="just">
              <a:spcBef>
                <a:spcPct val="25000"/>
              </a:spcBef>
              <a:buFontTx/>
              <a:buChar char="•"/>
            </a:pPr>
            <a:r>
              <a:rPr lang="en-US" b="1"/>
              <a:t> tellp()		Gives the current position of the put pointer.</a:t>
            </a:r>
          </a:p>
          <a:p>
            <a:pPr indent="4763" algn="just">
              <a:spcBef>
                <a:spcPct val="25000"/>
              </a:spcBef>
            </a:pPr>
            <a:endParaRPr lang="en-US" b="1"/>
          </a:p>
          <a:p>
            <a:pPr indent="4763" algn="just">
              <a:spcBef>
                <a:spcPct val="25000"/>
              </a:spcBef>
            </a:pPr>
            <a:r>
              <a:rPr lang="en-US" b="1">
                <a:solidFill>
                  <a:srgbClr val="FF0000"/>
                </a:solidFill>
              </a:rPr>
              <a:t>For example, the statement</a:t>
            </a:r>
          </a:p>
          <a:p>
            <a:pPr indent="4763" algn="just">
              <a:spcBef>
                <a:spcPct val="25000"/>
              </a:spcBef>
            </a:pPr>
            <a:r>
              <a:rPr lang="en-US" b="1"/>
              <a:t>Infile.seekg(10);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02">
                                            <p:txEl>
                                              <p:pRg st="0" end="0"/>
                                            </p:txEl>
                                          </p:spTgt>
                                        </p:tgtEl>
                                        <p:attrNameLst>
                                          <p:attrName>style.visibility</p:attrName>
                                        </p:attrNameLst>
                                      </p:cBhvr>
                                      <p:to>
                                        <p:strVal val="visible"/>
                                      </p:to>
                                    </p:set>
                                    <p:animEffect transition="in" filter="box(in)">
                                      <p:cBhvr>
                                        <p:cTn id="7" dur="500"/>
                                        <p:tgtEl>
                                          <p:spTgt spid="153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02">
                                            <p:txEl>
                                              <p:pRg st="1" end="1"/>
                                            </p:txEl>
                                          </p:spTgt>
                                        </p:tgtEl>
                                        <p:attrNameLst>
                                          <p:attrName>style.visibility</p:attrName>
                                        </p:attrNameLst>
                                      </p:cBhvr>
                                      <p:to>
                                        <p:strVal val="visible"/>
                                      </p:to>
                                    </p:set>
                                    <p:animEffect transition="in" filter="box(in)">
                                      <p:cBhvr>
                                        <p:cTn id="12" dur="500"/>
                                        <p:tgtEl>
                                          <p:spTgt spid="153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02">
                                            <p:txEl>
                                              <p:pRg st="2" end="2"/>
                                            </p:txEl>
                                          </p:spTgt>
                                        </p:tgtEl>
                                        <p:attrNameLst>
                                          <p:attrName>style.visibility</p:attrName>
                                        </p:attrNameLst>
                                      </p:cBhvr>
                                      <p:to>
                                        <p:strVal val="visible"/>
                                      </p:to>
                                    </p:set>
                                    <p:animEffect transition="in" filter="box(in)">
                                      <p:cBhvr>
                                        <p:cTn id="17" dur="500"/>
                                        <p:tgtEl>
                                          <p:spTgt spid="153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3602">
                                            <p:txEl>
                                              <p:pRg st="3" end="3"/>
                                            </p:txEl>
                                          </p:spTgt>
                                        </p:tgtEl>
                                        <p:attrNameLst>
                                          <p:attrName>style.visibility</p:attrName>
                                        </p:attrNameLst>
                                      </p:cBhvr>
                                      <p:to>
                                        <p:strVal val="visible"/>
                                      </p:to>
                                    </p:set>
                                    <p:animEffect transition="in" filter="box(in)">
                                      <p:cBhvr>
                                        <p:cTn id="22" dur="500"/>
                                        <p:tgtEl>
                                          <p:spTgt spid="153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3602">
                                            <p:txEl>
                                              <p:pRg st="4" end="4"/>
                                            </p:txEl>
                                          </p:spTgt>
                                        </p:tgtEl>
                                        <p:attrNameLst>
                                          <p:attrName>style.visibility</p:attrName>
                                        </p:attrNameLst>
                                      </p:cBhvr>
                                      <p:to>
                                        <p:strVal val="visible"/>
                                      </p:to>
                                    </p:set>
                                    <p:animEffect transition="in" filter="box(in)">
                                      <p:cBhvr>
                                        <p:cTn id="27" dur="500"/>
                                        <p:tgtEl>
                                          <p:spTgt spid="153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3602">
                                            <p:txEl>
                                              <p:pRg st="5" end="5"/>
                                            </p:txEl>
                                          </p:spTgt>
                                        </p:tgtEl>
                                        <p:attrNameLst>
                                          <p:attrName>style.visibility</p:attrName>
                                        </p:attrNameLst>
                                      </p:cBhvr>
                                      <p:to>
                                        <p:strVal val="visible"/>
                                      </p:to>
                                    </p:set>
                                    <p:animEffect transition="in" filter="box(in)">
                                      <p:cBhvr>
                                        <p:cTn id="32" dur="500"/>
                                        <p:tgtEl>
                                          <p:spTgt spid="1536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3602">
                                            <p:txEl>
                                              <p:pRg st="7" end="7"/>
                                            </p:txEl>
                                          </p:spTgt>
                                        </p:tgtEl>
                                        <p:attrNameLst>
                                          <p:attrName>style.visibility</p:attrName>
                                        </p:attrNameLst>
                                      </p:cBhvr>
                                      <p:to>
                                        <p:strVal val="visible"/>
                                      </p:to>
                                    </p:set>
                                    <p:animEffect transition="in" filter="box(in)">
                                      <p:cBhvr>
                                        <p:cTn id="37" dur="500"/>
                                        <p:tgtEl>
                                          <p:spTgt spid="15360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53602">
                                            <p:txEl>
                                              <p:pRg st="8" end="8"/>
                                            </p:txEl>
                                          </p:spTgt>
                                        </p:tgtEl>
                                        <p:attrNameLst>
                                          <p:attrName>style.visibility</p:attrName>
                                        </p:attrNameLst>
                                      </p:cBhvr>
                                      <p:to>
                                        <p:strVal val="visible"/>
                                      </p:to>
                                    </p:set>
                                    <p:animEffect transition="in" filter="box(in)">
                                      <p:cBhvr>
                                        <p:cTn id="42" dur="500"/>
                                        <p:tgtEl>
                                          <p:spTgt spid="1536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52400" y="533400"/>
            <a:ext cx="8839200" cy="5483225"/>
          </a:xfrm>
          <a:prstGeom prst="rect">
            <a:avLst/>
          </a:prstGeom>
          <a:noFill/>
          <a:ln w="9525">
            <a:noFill/>
            <a:miter lim="800000"/>
            <a:headEnd/>
            <a:tailEnd/>
          </a:ln>
        </p:spPr>
        <p:txBody>
          <a:bodyPr>
            <a:spAutoFit/>
          </a:bodyPr>
          <a:lstStyle/>
          <a:p>
            <a:pPr indent="4763" algn="just">
              <a:spcBef>
                <a:spcPct val="25000"/>
              </a:spcBef>
            </a:pPr>
            <a:r>
              <a:rPr lang="en-US" sz="2400" b="1">
                <a:solidFill>
                  <a:srgbClr val="FF0000"/>
                </a:solidFill>
              </a:rPr>
              <a:t>Moves the file pointer to the byte number 10. Remember,. The bytes in a file are numbered beginning from zero. Therefore, the pointer will be pointing to the 11</a:t>
            </a:r>
            <a:r>
              <a:rPr lang="en-US" sz="2400" b="1" baseline="30000">
                <a:solidFill>
                  <a:srgbClr val="FF0000"/>
                </a:solidFill>
              </a:rPr>
              <a:t>th</a:t>
            </a:r>
            <a:r>
              <a:rPr lang="en-US" sz="2400" b="1">
                <a:solidFill>
                  <a:srgbClr val="FF0000"/>
                </a:solidFill>
              </a:rPr>
              <a:t> byte in the file.</a:t>
            </a:r>
          </a:p>
          <a:p>
            <a:pPr indent="4763" algn="just">
              <a:spcBef>
                <a:spcPct val="25000"/>
              </a:spcBef>
            </a:pPr>
            <a:endParaRPr lang="en-US" sz="2400" b="1">
              <a:solidFill>
                <a:srgbClr val="FF0000"/>
              </a:solidFill>
            </a:endParaRPr>
          </a:p>
          <a:p>
            <a:pPr indent="4763" algn="just">
              <a:spcBef>
                <a:spcPct val="25000"/>
              </a:spcBef>
            </a:pPr>
            <a:r>
              <a:rPr lang="en-US" sz="2400" b="1"/>
              <a:t>Consider the following statement:</a:t>
            </a:r>
          </a:p>
          <a:p>
            <a:pPr indent="4763" algn="just">
              <a:spcBef>
                <a:spcPct val="25000"/>
              </a:spcBef>
            </a:pPr>
            <a:r>
              <a:rPr lang="en-US" sz="2400" b="1"/>
              <a:t>ofstream fileout;</a:t>
            </a:r>
          </a:p>
          <a:p>
            <a:pPr indent="4763" algn="just">
              <a:spcBef>
                <a:spcPct val="25000"/>
              </a:spcBef>
            </a:pPr>
            <a:r>
              <a:rPr lang="en-US" sz="2400" b="1"/>
              <a:t>fileout.open(“hello”. Ios::app);</a:t>
            </a:r>
          </a:p>
          <a:p>
            <a:pPr indent="4763" algn="just">
              <a:spcBef>
                <a:spcPct val="25000"/>
              </a:spcBef>
            </a:pPr>
            <a:r>
              <a:rPr lang="en-US" sz="2400" b="1"/>
              <a:t>int  p=fileout.tellp();</a:t>
            </a:r>
          </a:p>
          <a:p>
            <a:pPr indent="4763" algn="just">
              <a:spcBef>
                <a:spcPct val="25000"/>
              </a:spcBef>
            </a:pPr>
            <a:endParaRPr lang="en-US" sz="2400" b="1"/>
          </a:p>
          <a:p>
            <a:pPr indent="4763" algn="just">
              <a:spcBef>
                <a:spcPct val="25000"/>
              </a:spcBef>
            </a:pPr>
            <a:r>
              <a:rPr lang="en-US" sz="2400" b="1">
                <a:solidFill>
                  <a:srgbClr val="FF0000"/>
                </a:solidFill>
              </a:rPr>
              <a:t>On execution of these statements, the output pointer is moved to the end of the file “hello” and the value of p will represent the number of bytes in the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box(in)">
                                      <p:cBhvr>
                                        <p:cTn id="7" dur="500"/>
                                        <p:tgtEl>
                                          <p:spTgt spid="154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4626">
                                            <p:txEl>
                                              <p:pRg st="2" end="2"/>
                                            </p:txEl>
                                          </p:spTgt>
                                        </p:tgtEl>
                                        <p:attrNameLst>
                                          <p:attrName>style.visibility</p:attrName>
                                        </p:attrNameLst>
                                      </p:cBhvr>
                                      <p:to>
                                        <p:strVal val="visible"/>
                                      </p:to>
                                    </p:set>
                                    <p:animEffect transition="in" filter="box(in)">
                                      <p:cBhvr>
                                        <p:cTn id="12" dur="500"/>
                                        <p:tgtEl>
                                          <p:spTgt spid="154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4626">
                                            <p:txEl>
                                              <p:pRg st="3" end="3"/>
                                            </p:txEl>
                                          </p:spTgt>
                                        </p:tgtEl>
                                        <p:attrNameLst>
                                          <p:attrName>style.visibility</p:attrName>
                                        </p:attrNameLst>
                                      </p:cBhvr>
                                      <p:to>
                                        <p:strVal val="visible"/>
                                      </p:to>
                                    </p:set>
                                    <p:animEffect transition="in" filter="box(in)">
                                      <p:cBhvr>
                                        <p:cTn id="17" dur="500"/>
                                        <p:tgtEl>
                                          <p:spTgt spid="1546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4626">
                                            <p:txEl>
                                              <p:pRg st="4" end="4"/>
                                            </p:txEl>
                                          </p:spTgt>
                                        </p:tgtEl>
                                        <p:attrNameLst>
                                          <p:attrName>style.visibility</p:attrName>
                                        </p:attrNameLst>
                                      </p:cBhvr>
                                      <p:to>
                                        <p:strVal val="visible"/>
                                      </p:to>
                                    </p:set>
                                    <p:animEffect transition="in" filter="box(in)">
                                      <p:cBhvr>
                                        <p:cTn id="22" dur="500"/>
                                        <p:tgtEl>
                                          <p:spTgt spid="1546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4626">
                                            <p:txEl>
                                              <p:pRg st="5" end="5"/>
                                            </p:txEl>
                                          </p:spTgt>
                                        </p:tgtEl>
                                        <p:attrNameLst>
                                          <p:attrName>style.visibility</p:attrName>
                                        </p:attrNameLst>
                                      </p:cBhvr>
                                      <p:to>
                                        <p:strVal val="visible"/>
                                      </p:to>
                                    </p:set>
                                    <p:animEffect transition="in" filter="box(in)">
                                      <p:cBhvr>
                                        <p:cTn id="27" dur="500"/>
                                        <p:tgtEl>
                                          <p:spTgt spid="1546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4626">
                                            <p:txEl>
                                              <p:pRg st="7" end="7"/>
                                            </p:txEl>
                                          </p:spTgt>
                                        </p:tgtEl>
                                        <p:attrNameLst>
                                          <p:attrName>style.visibility</p:attrName>
                                        </p:attrNameLst>
                                      </p:cBhvr>
                                      <p:to>
                                        <p:strVal val="visible"/>
                                      </p:to>
                                    </p:set>
                                    <p:animEffect transition="in" filter="box(in)">
                                      <p:cBhvr>
                                        <p:cTn id="32" dur="500"/>
                                        <p:tgtEl>
                                          <p:spTgt spid="1546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52400" y="533400"/>
            <a:ext cx="8839200" cy="5483225"/>
          </a:xfrm>
          <a:prstGeom prst="rect">
            <a:avLst/>
          </a:prstGeom>
          <a:noFill/>
          <a:ln w="9525">
            <a:noFill/>
            <a:miter lim="800000"/>
            <a:headEnd/>
            <a:tailEnd/>
          </a:ln>
        </p:spPr>
        <p:txBody>
          <a:bodyPr>
            <a:spAutoFit/>
          </a:bodyPr>
          <a:lstStyle/>
          <a:p>
            <a:pPr indent="4763" algn="just">
              <a:spcBef>
                <a:spcPct val="25000"/>
              </a:spcBef>
            </a:pPr>
            <a:r>
              <a:rPr lang="en-US" sz="2400" b="1">
                <a:solidFill>
                  <a:srgbClr val="FF0000"/>
                </a:solidFill>
              </a:rPr>
              <a:t>Moves the file pointer to the byte number 10. Remember,. The bytes in a file are numbered beginning from zero. Therefore, the pointer will be pointing to the 11</a:t>
            </a:r>
            <a:r>
              <a:rPr lang="en-US" sz="2400" b="1" baseline="30000">
                <a:solidFill>
                  <a:srgbClr val="FF0000"/>
                </a:solidFill>
              </a:rPr>
              <a:t>th</a:t>
            </a:r>
            <a:r>
              <a:rPr lang="en-US" sz="2400" b="1">
                <a:solidFill>
                  <a:srgbClr val="FF0000"/>
                </a:solidFill>
              </a:rPr>
              <a:t> byte in the file.</a:t>
            </a:r>
          </a:p>
          <a:p>
            <a:pPr indent="4763" algn="just">
              <a:spcBef>
                <a:spcPct val="25000"/>
              </a:spcBef>
            </a:pPr>
            <a:endParaRPr lang="en-US" sz="2400" b="1">
              <a:solidFill>
                <a:srgbClr val="FF0000"/>
              </a:solidFill>
            </a:endParaRPr>
          </a:p>
          <a:p>
            <a:pPr indent="4763" algn="just">
              <a:spcBef>
                <a:spcPct val="25000"/>
              </a:spcBef>
            </a:pPr>
            <a:r>
              <a:rPr lang="en-US" sz="2400" b="1"/>
              <a:t>Consider the following statement:</a:t>
            </a:r>
          </a:p>
          <a:p>
            <a:pPr indent="4763" algn="just">
              <a:spcBef>
                <a:spcPct val="25000"/>
              </a:spcBef>
            </a:pPr>
            <a:r>
              <a:rPr lang="en-US" sz="2400" b="1"/>
              <a:t>ofstream fileout;</a:t>
            </a:r>
          </a:p>
          <a:p>
            <a:pPr indent="4763" algn="just">
              <a:spcBef>
                <a:spcPct val="25000"/>
              </a:spcBef>
            </a:pPr>
            <a:r>
              <a:rPr lang="en-US" sz="2400" b="1"/>
              <a:t>fileout.open(“hello”. Ios::app);</a:t>
            </a:r>
          </a:p>
          <a:p>
            <a:pPr indent="4763" algn="just">
              <a:spcBef>
                <a:spcPct val="25000"/>
              </a:spcBef>
            </a:pPr>
            <a:r>
              <a:rPr lang="en-US" sz="2400" b="1"/>
              <a:t>int  p=fileout.tellp();</a:t>
            </a:r>
          </a:p>
          <a:p>
            <a:pPr indent="4763" algn="just">
              <a:spcBef>
                <a:spcPct val="25000"/>
              </a:spcBef>
            </a:pPr>
            <a:endParaRPr lang="en-US" sz="2400" b="1"/>
          </a:p>
          <a:p>
            <a:pPr indent="4763" algn="just">
              <a:spcBef>
                <a:spcPct val="25000"/>
              </a:spcBef>
            </a:pPr>
            <a:r>
              <a:rPr lang="en-US" sz="2400" b="1">
                <a:solidFill>
                  <a:srgbClr val="FF0000"/>
                </a:solidFill>
              </a:rPr>
              <a:t>On execution of these statements, the output pointer is moved to the end of the file “hello” and the value of p will represent the number of bytes in the file.</a:t>
            </a:r>
          </a:p>
        </p:txBody>
      </p:sp>
    </p:spTree>
    <p:extLst>
      <p:ext uri="{BB962C8B-B14F-4D97-AF65-F5344CB8AC3E}">
        <p14:creationId xmlns:p14="http://schemas.microsoft.com/office/powerpoint/2010/main" val="36293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box(in)">
                                      <p:cBhvr>
                                        <p:cTn id="7" dur="500"/>
                                        <p:tgtEl>
                                          <p:spTgt spid="154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4626">
                                            <p:txEl>
                                              <p:pRg st="2" end="2"/>
                                            </p:txEl>
                                          </p:spTgt>
                                        </p:tgtEl>
                                        <p:attrNameLst>
                                          <p:attrName>style.visibility</p:attrName>
                                        </p:attrNameLst>
                                      </p:cBhvr>
                                      <p:to>
                                        <p:strVal val="visible"/>
                                      </p:to>
                                    </p:set>
                                    <p:animEffect transition="in" filter="box(in)">
                                      <p:cBhvr>
                                        <p:cTn id="12" dur="500"/>
                                        <p:tgtEl>
                                          <p:spTgt spid="154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4626">
                                            <p:txEl>
                                              <p:pRg st="3" end="3"/>
                                            </p:txEl>
                                          </p:spTgt>
                                        </p:tgtEl>
                                        <p:attrNameLst>
                                          <p:attrName>style.visibility</p:attrName>
                                        </p:attrNameLst>
                                      </p:cBhvr>
                                      <p:to>
                                        <p:strVal val="visible"/>
                                      </p:to>
                                    </p:set>
                                    <p:animEffect transition="in" filter="box(in)">
                                      <p:cBhvr>
                                        <p:cTn id="17" dur="500"/>
                                        <p:tgtEl>
                                          <p:spTgt spid="1546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4626">
                                            <p:txEl>
                                              <p:pRg st="4" end="4"/>
                                            </p:txEl>
                                          </p:spTgt>
                                        </p:tgtEl>
                                        <p:attrNameLst>
                                          <p:attrName>style.visibility</p:attrName>
                                        </p:attrNameLst>
                                      </p:cBhvr>
                                      <p:to>
                                        <p:strVal val="visible"/>
                                      </p:to>
                                    </p:set>
                                    <p:animEffect transition="in" filter="box(in)">
                                      <p:cBhvr>
                                        <p:cTn id="22" dur="500"/>
                                        <p:tgtEl>
                                          <p:spTgt spid="1546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4626">
                                            <p:txEl>
                                              <p:pRg st="5" end="5"/>
                                            </p:txEl>
                                          </p:spTgt>
                                        </p:tgtEl>
                                        <p:attrNameLst>
                                          <p:attrName>style.visibility</p:attrName>
                                        </p:attrNameLst>
                                      </p:cBhvr>
                                      <p:to>
                                        <p:strVal val="visible"/>
                                      </p:to>
                                    </p:set>
                                    <p:animEffect transition="in" filter="box(in)">
                                      <p:cBhvr>
                                        <p:cTn id="27" dur="500"/>
                                        <p:tgtEl>
                                          <p:spTgt spid="1546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4626">
                                            <p:txEl>
                                              <p:pRg st="7" end="7"/>
                                            </p:txEl>
                                          </p:spTgt>
                                        </p:tgtEl>
                                        <p:attrNameLst>
                                          <p:attrName>style.visibility</p:attrName>
                                        </p:attrNameLst>
                                      </p:cBhvr>
                                      <p:to>
                                        <p:strVal val="visible"/>
                                      </p:to>
                                    </p:set>
                                    <p:animEffect transition="in" filter="box(in)">
                                      <p:cBhvr>
                                        <p:cTn id="32" dur="500"/>
                                        <p:tgtEl>
                                          <p:spTgt spid="1546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848600" cy="5078313"/>
          </a:xfrm>
          <a:prstGeom prst="rect">
            <a:avLst/>
          </a:prstGeom>
        </p:spPr>
        <p:txBody>
          <a:bodyPr wrap="square">
            <a:spAutoFit/>
          </a:bodyPr>
          <a:lstStyle/>
          <a:p>
            <a:r>
              <a:rPr lang="en-IN" dirty="0"/>
              <a:t>#include&lt;</a:t>
            </a:r>
            <a:r>
              <a:rPr lang="en-IN" dirty="0" err="1"/>
              <a:t>iostream.h</a:t>
            </a:r>
            <a:r>
              <a:rPr lang="en-IN" dirty="0"/>
              <a:t>&gt;</a:t>
            </a:r>
          </a:p>
          <a:p>
            <a:r>
              <a:rPr lang="en-IN" dirty="0"/>
              <a:t>#include&lt;</a:t>
            </a:r>
            <a:r>
              <a:rPr lang="en-IN" dirty="0" err="1"/>
              <a:t>fstream.h</a:t>
            </a:r>
            <a:r>
              <a:rPr lang="en-IN" dirty="0"/>
              <a:t>&gt;</a:t>
            </a:r>
          </a:p>
          <a:p>
            <a:r>
              <a:rPr lang="en-IN" dirty="0"/>
              <a:t>using namespace </a:t>
            </a:r>
            <a:r>
              <a:rPr lang="en-IN" dirty="0" err="1"/>
              <a:t>std</a:t>
            </a:r>
            <a:r>
              <a:rPr lang="en-IN" dirty="0"/>
              <a:t>;</a:t>
            </a:r>
          </a:p>
          <a:p>
            <a:r>
              <a:rPr lang="en-IN" dirty="0" err="1"/>
              <a:t>int</a:t>
            </a:r>
            <a:r>
              <a:rPr lang="en-IN" dirty="0"/>
              <a:t> main()</a:t>
            </a:r>
          </a:p>
          <a:p>
            <a:r>
              <a:rPr lang="en-IN" dirty="0"/>
              <a:t>{</a:t>
            </a:r>
          </a:p>
          <a:p>
            <a:r>
              <a:rPr lang="en-IN" dirty="0"/>
              <a:t>	</a:t>
            </a:r>
            <a:r>
              <a:rPr lang="en-IN" dirty="0" err="1"/>
              <a:t>fstream</a:t>
            </a:r>
            <a:r>
              <a:rPr lang="en-IN" dirty="0"/>
              <a:t> a("hi.txt",</a:t>
            </a:r>
            <a:r>
              <a:rPr lang="en-IN" dirty="0" err="1"/>
              <a:t>ios</a:t>
            </a:r>
            <a:r>
              <a:rPr lang="en-IN" dirty="0"/>
              <a:t>::</a:t>
            </a:r>
            <a:r>
              <a:rPr lang="en-IN" dirty="0" err="1"/>
              <a:t>out|ios</a:t>
            </a:r>
            <a:r>
              <a:rPr lang="en-IN" dirty="0"/>
              <a:t>::in);</a:t>
            </a:r>
          </a:p>
          <a:p>
            <a:r>
              <a:rPr lang="en-IN" dirty="0"/>
              <a:t>	char </a:t>
            </a:r>
            <a:r>
              <a:rPr lang="en-IN" dirty="0" err="1"/>
              <a:t>abc</a:t>
            </a:r>
            <a:r>
              <a:rPr lang="en-IN" dirty="0"/>
              <a:t>[20];</a:t>
            </a:r>
          </a:p>
          <a:p>
            <a:r>
              <a:rPr lang="en-IN" dirty="0"/>
              <a:t>	a&lt;&lt;"Hi good morning";</a:t>
            </a:r>
          </a:p>
          <a:p>
            <a:r>
              <a:rPr lang="en-IN" dirty="0"/>
              <a:t>	//</a:t>
            </a:r>
            <a:r>
              <a:rPr lang="en-IN" dirty="0" err="1"/>
              <a:t>cout</a:t>
            </a:r>
            <a:r>
              <a:rPr lang="en-IN" dirty="0"/>
              <a:t>&lt;&lt;</a:t>
            </a:r>
            <a:r>
              <a:rPr lang="en-IN" dirty="0" err="1"/>
              <a:t>a.tellp</a:t>
            </a:r>
            <a:r>
              <a:rPr lang="en-IN" dirty="0"/>
              <a:t>();</a:t>
            </a:r>
          </a:p>
          <a:p>
            <a:r>
              <a:rPr lang="en-IN" dirty="0"/>
              <a:t>	</a:t>
            </a:r>
            <a:r>
              <a:rPr lang="en-IN" dirty="0" err="1"/>
              <a:t>a.seekp</a:t>
            </a:r>
            <a:r>
              <a:rPr lang="en-IN" dirty="0"/>
              <a:t>(2);</a:t>
            </a:r>
          </a:p>
          <a:p>
            <a:r>
              <a:rPr lang="en-IN" dirty="0"/>
              <a:t>	a&lt;&lt;" Hello";</a:t>
            </a:r>
          </a:p>
          <a:p>
            <a:r>
              <a:rPr lang="en-IN" dirty="0"/>
              <a:t>	//</a:t>
            </a:r>
            <a:r>
              <a:rPr lang="en-IN" dirty="0" err="1"/>
              <a:t>a.seekg</a:t>
            </a:r>
            <a:r>
              <a:rPr lang="en-IN" dirty="0"/>
              <a:t>(8);</a:t>
            </a:r>
          </a:p>
          <a:p>
            <a:r>
              <a:rPr lang="en-IN" dirty="0"/>
              <a:t>	</a:t>
            </a:r>
            <a:r>
              <a:rPr lang="en-IN" dirty="0" err="1"/>
              <a:t>a.seekg</a:t>
            </a:r>
            <a:r>
              <a:rPr lang="en-IN" dirty="0"/>
              <a:t>(0,ios::beg);</a:t>
            </a:r>
          </a:p>
          <a:p>
            <a:r>
              <a:rPr lang="en-IN" dirty="0"/>
              <a:t>	</a:t>
            </a:r>
            <a:r>
              <a:rPr lang="en-IN" dirty="0" err="1"/>
              <a:t>cout</a:t>
            </a:r>
            <a:r>
              <a:rPr lang="en-IN" dirty="0"/>
              <a:t>&lt;&lt;</a:t>
            </a:r>
            <a:r>
              <a:rPr lang="en-IN" dirty="0" err="1"/>
              <a:t>a.tellg</a:t>
            </a:r>
            <a:r>
              <a:rPr lang="en-IN" dirty="0"/>
              <a:t>();</a:t>
            </a:r>
          </a:p>
          <a:p>
            <a:r>
              <a:rPr lang="en-IN" dirty="0"/>
              <a:t>	</a:t>
            </a:r>
            <a:r>
              <a:rPr lang="en-IN" dirty="0" err="1"/>
              <a:t>a.getline</a:t>
            </a:r>
            <a:r>
              <a:rPr lang="en-IN" dirty="0"/>
              <a:t>(abc,20);</a:t>
            </a:r>
          </a:p>
          <a:p>
            <a:r>
              <a:rPr lang="en-IN" dirty="0"/>
              <a:t>	</a:t>
            </a:r>
            <a:r>
              <a:rPr lang="en-IN" dirty="0" err="1"/>
              <a:t>cout</a:t>
            </a:r>
            <a:r>
              <a:rPr lang="en-IN" dirty="0"/>
              <a:t>&lt;&lt;</a:t>
            </a:r>
            <a:r>
              <a:rPr lang="en-IN" dirty="0" err="1"/>
              <a:t>abc</a:t>
            </a:r>
            <a:r>
              <a:rPr lang="en-IN" dirty="0"/>
              <a:t>;</a:t>
            </a:r>
          </a:p>
          <a:p>
            <a:r>
              <a:rPr lang="en-IN" dirty="0"/>
              <a:t>	</a:t>
            </a:r>
          </a:p>
          <a:p>
            <a:r>
              <a:rPr lang="en-IN" dirty="0"/>
              <a:t>}</a:t>
            </a:r>
          </a:p>
        </p:txBody>
      </p:sp>
    </p:spTree>
    <p:extLst>
      <p:ext uri="{BB962C8B-B14F-4D97-AF65-F5344CB8AC3E}">
        <p14:creationId xmlns:p14="http://schemas.microsoft.com/office/powerpoint/2010/main" val="839543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52400" y="0"/>
            <a:ext cx="8839200" cy="6732588"/>
          </a:xfrm>
          <a:prstGeom prst="rect">
            <a:avLst/>
          </a:prstGeom>
          <a:noFill/>
          <a:ln w="9525">
            <a:noFill/>
            <a:miter lim="800000"/>
            <a:headEnd/>
            <a:tailEnd/>
          </a:ln>
        </p:spPr>
        <p:txBody>
          <a:bodyPr>
            <a:spAutoFit/>
          </a:bodyPr>
          <a:lstStyle/>
          <a:p>
            <a:pPr indent="4763" algn="just">
              <a:spcBef>
                <a:spcPct val="25000"/>
              </a:spcBef>
            </a:pPr>
            <a:r>
              <a:rPr lang="en-US" sz="2400" b="1">
                <a:solidFill>
                  <a:schemeClr val="accent2"/>
                </a:solidFill>
              </a:rPr>
              <a:t>Specifying the offset</a:t>
            </a:r>
          </a:p>
          <a:p>
            <a:pPr indent="4763" algn="just">
              <a:spcBef>
                <a:spcPct val="25000"/>
              </a:spcBef>
            </a:pPr>
            <a:r>
              <a:rPr lang="en-US" sz="2400" b="1">
                <a:solidFill>
                  <a:srgbClr val="FF0000"/>
                </a:solidFill>
              </a:rPr>
              <a:t>We have just now see how to move a file pointer to a desired location using the ‘seek’ functions. The argument to these functions represents the absolute position in the file. </a:t>
            </a:r>
          </a:p>
          <a:p>
            <a:pPr indent="4763" algn="just">
              <a:spcBef>
                <a:spcPct val="25000"/>
              </a:spcBef>
            </a:pPr>
            <a:r>
              <a:rPr lang="en-US" sz="2400" b="1">
                <a:solidFill>
                  <a:srgbClr val="FF0000"/>
                </a:solidFill>
              </a:rPr>
              <a:t>‘Seek’ functions </a:t>
            </a:r>
            <a:r>
              <a:rPr lang="en-US" sz="2400" b="1"/>
              <a:t>seekg()</a:t>
            </a:r>
            <a:r>
              <a:rPr lang="en-US" sz="2400" b="1">
                <a:solidFill>
                  <a:srgbClr val="FF0000"/>
                </a:solidFill>
              </a:rPr>
              <a:t> and </a:t>
            </a:r>
            <a:r>
              <a:rPr lang="en-US" sz="2400" b="1"/>
              <a:t>seekp()</a:t>
            </a:r>
            <a:r>
              <a:rPr lang="en-US" sz="2400" b="1">
                <a:solidFill>
                  <a:srgbClr val="FF0000"/>
                </a:solidFill>
              </a:rPr>
              <a:t> can also be used with two arguments as follows :</a:t>
            </a:r>
          </a:p>
          <a:p>
            <a:pPr indent="4763" algn="just">
              <a:spcBef>
                <a:spcPct val="25000"/>
              </a:spcBef>
            </a:pPr>
            <a:r>
              <a:rPr lang="en-US" sz="2400" b="1"/>
              <a:t>seekg (offset, refposition);</a:t>
            </a:r>
          </a:p>
          <a:p>
            <a:pPr indent="4763" algn="just">
              <a:spcBef>
                <a:spcPct val="25000"/>
              </a:spcBef>
              <a:spcAft>
                <a:spcPct val="50000"/>
              </a:spcAft>
            </a:pPr>
            <a:r>
              <a:rPr lang="en-US" sz="2400" b="1"/>
              <a:t>seekp (offset, refposition);</a:t>
            </a:r>
          </a:p>
          <a:p>
            <a:pPr indent="4763" algn="just">
              <a:spcBef>
                <a:spcPct val="30000"/>
              </a:spcBef>
              <a:spcAft>
                <a:spcPct val="50000"/>
              </a:spcAft>
            </a:pPr>
            <a:r>
              <a:rPr lang="en-US" sz="2400" b="1">
                <a:solidFill>
                  <a:srgbClr val="FF0000"/>
                </a:solidFill>
              </a:rPr>
              <a:t>The parameter </a:t>
            </a:r>
            <a:r>
              <a:rPr lang="en-US" sz="2400" b="1"/>
              <a:t>offset</a:t>
            </a:r>
            <a:r>
              <a:rPr lang="en-US" sz="2400" b="1">
                <a:solidFill>
                  <a:srgbClr val="FF0000"/>
                </a:solidFill>
              </a:rPr>
              <a:t> represents the number of bytes the file pointer is to be moved from the location specified by the parameter </a:t>
            </a:r>
            <a:r>
              <a:rPr lang="en-US" sz="2400" b="1"/>
              <a:t>refposition</a:t>
            </a:r>
            <a:r>
              <a:rPr lang="en-US" sz="2400" b="1">
                <a:solidFill>
                  <a:srgbClr val="FF0000"/>
                </a:solidFill>
              </a:rPr>
              <a:t>. The </a:t>
            </a:r>
            <a:r>
              <a:rPr lang="en-US" sz="2400" b="1"/>
              <a:t>refposition</a:t>
            </a:r>
            <a:r>
              <a:rPr lang="en-US" sz="2400" b="1">
                <a:solidFill>
                  <a:srgbClr val="FF0000"/>
                </a:solidFill>
              </a:rPr>
              <a:t> takes one of the following three constants defined in the </a:t>
            </a:r>
            <a:r>
              <a:rPr lang="en-US" sz="2400" b="1"/>
              <a:t>ios</a:t>
            </a:r>
            <a:r>
              <a:rPr lang="en-US" sz="2400" b="1">
                <a:solidFill>
                  <a:srgbClr val="FF0000"/>
                </a:solidFill>
              </a:rPr>
              <a:t> class.</a:t>
            </a:r>
          </a:p>
          <a:p>
            <a:pPr indent="4763" algn="just">
              <a:spcBef>
                <a:spcPct val="25000"/>
              </a:spcBef>
              <a:buFontTx/>
              <a:buChar char="•"/>
            </a:pPr>
            <a:r>
              <a:rPr lang="en-US">
                <a:solidFill>
                  <a:srgbClr val="FF0000"/>
                </a:solidFill>
              </a:rPr>
              <a:t> </a:t>
            </a:r>
            <a:r>
              <a:rPr lang="en-US" b="1">
                <a:solidFill>
                  <a:srgbClr val="FF0000"/>
                </a:solidFill>
              </a:rPr>
              <a:t>ios::beg	start of the file</a:t>
            </a:r>
          </a:p>
          <a:p>
            <a:pPr indent="4763">
              <a:buFontTx/>
              <a:buChar char="•"/>
            </a:pPr>
            <a:r>
              <a:rPr lang="en-US" b="1">
                <a:solidFill>
                  <a:srgbClr val="FF0000"/>
                </a:solidFill>
              </a:rPr>
              <a:t> ios::cur	current position of the pointer</a:t>
            </a:r>
          </a:p>
          <a:p>
            <a:pPr indent="4763">
              <a:buFontTx/>
              <a:buChar char="•"/>
            </a:pPr>
            <a:r>
              <a:rPr lang="en-US" b="1">
                <a:solidFill>
                  <a:srgbClr val="FF0000"/>
                </a:solidFill>
              </a:rPr>
              <a:t> ios::end	End of the file</a:t>
            </a:r>
            <a:r>
              <a:rPr lang="en-US" sz="2400" b="1">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0">
                                            <p:txEl>
                                              <p:pRg st="0" end="0"/>
                                            </p:txEl>
                                          </p:spTgt>
                                        </p:tgtEl>
                                        <p:attrNameLst>
                                          <p:attrName>style.visibility</p:attrName>
                                        </p:attrNameLst>
                                      </p:cBhvr>
                                      <p:to>
                                        <p:strVal val="visible"/>
                                      </p:to>
                                    </p:set>
                                    <p:animEffect transition="in" filter="box(in)">
                                      <p:cBhvr>
                                        <p:cTn id="7" dur="500"/>
                                        <p:tgtEl>
                                          <p:spTgt spid="155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650">
                                            <p:txEl>
                                              <p:pRg st="1" end="1"/>
                                            </p:txEl>
                                          </p:spTgt>
                                        </p:tgtEl>
                                        <p:attrNameLst>
                                          <p:attrName>style.visibility</p:attrName>
                                        </p:attrNameLst>
                                      </p:cBhvr>
                                      <p:to>
                                        <p:strVal val="visible"/>
                                      </p:to>
                                    </p:set>
                                    <p:animEffect transition="in" filter="box(in)">
                                      <p:cBhvr>
                                        <p:cTn id="12" dur="500"/>
                                        <p:tgtEl>
                                          <p:spTgt spid="155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5650">
                                            <p:txEl>
                                              <p:pRg st="2" end="2"/>
                                            </p:txEl>
                                          </p:spTgt>
                                        </p:tgtEl>
                                        <p:attrNameLst>
                                          <p:attrName>style.visibility</p:attrName>
                                        </p:attrNameLst>
                                      </p:cBhvr>
                                      <p:to>
                                        <p:strVal val="visible"/>
                                      </p:to>
                                    </p:set>
                                    <p:animEffect transition="in" filter="box(in)">
                                      <p:cBhvr>
                                        <p:cTn id="17" dur="500"/>
                                        <p:tgtEl>
                                          <p:spTgt spid="155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5650">
                                            <p:txEl>
                                              <p:pRg st="3" end="3"/>
                                            </p:txEl>
                                          </p:spTgt>
                                        </p:tgtEl>
                                        <p:attrNameLst>
                                          <p:attrName>style.visibility</p:attrName>
                                        </p:attrNameLst>
                                      </p:cBhvr>
                                      <p:to>
                                        <p:strVal val="visible"/>
                                      </p:to>
                                    </p:set>
                                    <p:animEffect transition="in" filter="box(in)">
                                      <p:cBhvr>
                                        <p:cTn id="22" dur="500"/>
                                        <p:tgtEl>
                                          <p:spTgt spid="155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5650">
                                            <p:txEl>
                                              <p:pRg st="4" end="4"/>
                                            </p:txEl>
                                          </p:spTgt>
                                        </p:tgtEl>
                                        <p:attrNameLst>
                                          <p:attrName>style.visibility</p:attrName>
                                        </p:attrNameLst>
                                      </p:cBhvr>
                                      <p:to>
                                        <p:strVal val="visible"/>
                                      </p:to>
                                    </p:set>
                                    <p:animEffect transition="in" filter="box(in)">
                                      <p:cBhvr>
                                        <p:cTn id="27" dur="500"/>
                                        <p:tgtEl>
                                          <p:spTgt spid="1556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5650">
                                            <p:txEl>
                                              <p:pRg st="5" end="5"/>
                                            </p:txEl>
                                          </p:spTgt>
                                        </p:tgtEl>
                                        <p:attrNameLst>
                                          <p:attrName>style.visibility</p:attrName>
                                        </p:attrNameLst>
                                      </p:cBhvr>
                                      <p:to>
                                        <p:strVal val="visible"/>
                                      </p:to>
                                    </p:set>
                                    <p:animEffect transition="in" filter="box(in)">
                                      <p:cBhvr>
                                        <p:cTn id="32" dur="500"/>
                                        <p:tgtEl>
                                          <p:spTgt spid="1556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5650">
                                            <p:txEl>
                                              <p:pRg st="8" end="8"/>
                                            </p:txEl>
                                          </p:spTgt>
                                        </p:tgtEl>
                                        <p:attrNameLst>
                                          <p:attrName>style.visibility</p:attrName>
                                        </p:attrNameLst>
                                      </p:cBhvr>
                                      <p:to>
                                        <p:strVal val="visible"/>
                                      </p:to>
                                    </p:set>
                                    <p:animEffect transition="in" filter="box(in)">
                                      <p:cBhvr>
                                        <p:cTn id="37" dur="500"/>
                                        <p:tgtEl>
                                          <p:spTgt spid="15565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55650">
                                            <p:txEl>
                                              <p:pRg st="6" end="6"/>
                                            </p:txEl>
                                          </p:spTgt>
                                        </p:tgtEl>
                                        <p:attrNameLst>
                                          <p:attrName>style.visibility</p:attrName>
                                        </p:attrNameLst>
                                      </p:cBhvr>
                                      <p:to>
                                        <p:strVal val="visible"/>
                                      </p:to>
                                    </p:set>
                                    <p:animEffect transition="in" filter="box(in)">
                                      <p:cBhvr>
                                        <p:cTn id="42" dur="500"/>
                                        <p:tgtEl>
                                          <p:spTgt spid="15565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5650">
                                            <p:txEl>
                                              <p:pRg st="7" end="7"/>
                                            </p:txEl>
                                          </p:spTgt>
                                        </p:tgtEl>
                                        <p:attrNameLst>
                                          <p:attrName>style.visibility</p:attrName>
                                        </p:attrNameLst>
                                      </p:cBhvr>
                                      <p:to>
                                        <p:strVal val="visible"/>
                                      </p:to>
                                    </p:set>
                                    <p:animEffect transition="in" filter="box(in)">
                                      <p:cBhvr>
                                        <p:cTn id="47" dur="500"/>
                                        <p:tgtEl>
                                          <p:spTgt spid="1556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152400" y="0"/>
            <a:ext cx="8839200" cy="2466975"/>
          </a:xfrm>
          <a:prstGeom prst="rect">
            <a:avLst/>
          </a:prstGeom>
          <a:noFill/>
          <a:ln w="9525">
            <a:noFill/>
            <a:miter lim="800000"/>
            <a:headEnd/>
            <a:tailEnd/>
          </a:ln>
        </p:spPr>
        <p:txBody>
          <a:bodyPr>
            <a:spAutoFit/>
          </a:bodyPr>
          <a:lstStyle/>
          <a:p>
            <a:pPr indent="4763" algn="just">
              <a:spcBef>
                <a:spcPct val="25000"/>
              </a:spcBef>
            </a:pPr>
            <a:r>
              <a:rPr lang="en-US" sz="2400" b="1">
                <a:solidFill>
                  <a:srgbClr val="FF0000"/>
                </a:solidFill>
              </a:rPr>
              <a:t>The </a:t>
            </a:r>
            <a:r>
              <a:rPr lang="en-US" sz="2400" b="1"/>
              <a:t>seekg()</a:t>
            </a:r>
            <a:r>
              <a:rPr lang="en-US" sz="2400" b="1">
                <a:solidFill>
                  <a:srgbClr val="FF0000"/>
                </a:solidFill>
              </a:rPr>
              <a:t> function moves the associated file’s ‘get’ pointer while the </a:t>
            </a:r>
            <a:r>
              <a:rPr lang="en-US" sz="2400" b="1"/>
              <a:t>seekp()</a:t>
            </a:r>
            <a:r>
              <a:rPr lang="en-US" sz="2400" b="1">
                <a:solidFill>
                  <a:srgbClr val="FF0000"/>
                </a:solidFill>
              </a:rPr>
              <a:t> function moves the associated file’s ‘put pointer. Below table lists some sample pointer offset calls and their actions. </a:t>
            </a:r>
            <a:r>
              <a:rPr lang="en-US" sz="2400" b="1"/>
              <a:t>fout</a:t>
            </a:r>
            <a:r>
              <a:rPr lang="en-US" sz="2400" b="1">
                <a:solidFill>
                  <a:srgbClr val="FF0000"/>
                </a:solidFill>
              </a:rPr>
              <a:t> is an </a:t>
            </a:r>
            <a:r>
              <a:rPr lang="en-US" sz="2400" b="1"/>
              <a:t>ofstream</a:t>
            </a:r>
            <a:r>
              <a:rPr lang="en-US" sz="2400" b="1">
                <a:solidFill>
                  <a:srgbClr val="FF0000"/>
                </a:solidFill>
              </a:rPr>
              <a:t> object.</a:t>
            </a:r>
          </a:p>
          <a:p>
            <a:pPr indent="4763" algn="just">
              <a:spcBef>
                <a:spcPct val="25000"/>
              </a:spcBef>
            </a:pPr>
            <a:endParaRPr lang="en-US" sz="2400" b="1">
              <a:solidFill>
                <a:srgbClr val="FF0000"/>
              </a:solidFill>
            </a:endParaRPr>
          </a:p>
          <a:p>
            <a:pPr indent="4763" algn="ctr">
              <a:spcBef>
                <a:spcPct val="25000"/>
              </a:spcBef>
            </a:pPr>
            <a:r>
              <a:rPr lang="en-US" sz="2400" b="1">
                <a:solidFill>
                  <a:schemeClr val="accent2"/>
                </a:solidFill>
              </a:rPr>
              <a:t>Pointer Offset calls</a:t>
            </a:r>
          </a:p>
        </p:txBody>
      </p:sp>
      <p:graphicFrame>
        <p:nvGraphicFramePr>
          <p:cNvPr id="156704" name="Group 32"/>
          <p:cNvGraphicFramePr>
            <a:graphicFrameLocks noGrp="1"/>
          </p:cNvGraphicFramePr>
          <p:nvPr/>
        </p:nvGraphicFramePr>
        <p:xfrm>
          <a:off x="457200" y="2590800"/>
          <a:ext cx="8305800" cy="4038600"/>
        </p:xfrm>
        <a:graphic>
          <a:graphicData uri="http://schemas.openxmlformats.org/drawingml/2006/table">
            <a:tbl>
              <a:tblPr/>
              <a:tblGrid>
                <a:gridCol w="3657600"/>
                <a:gridCol w="46482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Seek call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fout.seekg(o,ios::beg);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fout.seekg(o,ios::cur);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fout.seekg(o,ios::end);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fout.seekg(m,ios::beg);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fout.seekg(m,ios::cur);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fout.seekg(-m,ios::cur);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fout.seekg(-m,ios::end);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Go to start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Stay at the current position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Go to the end of 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Move to (m+1)th byte in the 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Go forward by m byte from the current position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Go backward by m bytes from the current position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Go backward by m bytes from the end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box(in)">
                                      <p:cBhvr>
                                        <p:cTn id="7" dur="500"/>
                                        <p:tgtEl>
                                          <p:spTgt spid="15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6674">
                                            <p:txEl>
                                              <p:pRg st="2" end="2"/>
                                            </p:txEl>
                                          </p:spTgt>
                                        </p:tgtEl>
                                        <p:attrNameLst>
                                          <p:attrName>style.visibility</p:attrName>
                                        </p:attrNameLst>
                                      </p:cBhvr>
                                      <p:to>
                                        <p:strVal val="visible"/>
                                      </p:to>
                                    </p:set>
                                    <p:animEffect transition="in" filter="box(in)">
                                      <p:cBhvr>
                                        <p:cTn id="12" dur="500"/>
                                        <p:tgtEl>
                                          <p:spTgt spid="1566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6704"/>
                                        </p:tgtEl>
                                        <p:attrNameLst>
                                          <p:attrName>style.visibility</p:attrName>
                                        </p:attrNameLst>
                                      </p:cBhvr>
                                      <p:to>
                                        <p:strVal val="visible"/>
                                      </p:to>
                                    </p:set>
                                    <p:anim calcmode="lin" valueType="num">
                                      <p:cBhvr additive="base">
                                        <p:cTn id="17" dur="500" fill="hold"/>
                                        <p:tgtEl>
                                          <p:spTgt spid="156704"/>
                                        </p:tgtEl>
                                        <p:attrNameLst>
                                          <p:attrName>ppt_x</p:attrName>
                                        </p:attrNameLst>
                                      </p:cBhvr>
                                      <p:tavLst>
                                        <p:tav tm="0">
                                          <p:val>
                                            <p:strVal val="#ppt_x"/>
                                          </p:val>
                                        </p:tav>
                                        <p:tav tm="100000">
                                          <p:val>
                                            <p:strVal val="#ppt_x"/>
                                          </p:val>
                                        </p:tav>
                                      </p:tavLst>
                                    </p:anim>
                                    <p:anim calcmode="lin" valueType="num">
                                      <p:cBhvr additive="base">
                                        <p:cTn id="18" dur="500" fill="hold"/>
                                        <p:tgtEl>
                                          <p:spTgt spid="156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696200" cy="369332"/>
          </a:xfrm>
          <a:prstGeom prst="rect">
            <a:avLst/>
          </a:prstGeom>
          <a:noFill/>
        </p:spPr>
        <p:txBody>
          <a:bodyPr wrap="square" rtlCol="0">
            <a:spAutoFit/>
          </a:bodyPr>
          <a:lstStyle/>
          <a:p>
            <a:r>
              <a:rPr lang="en-US" b="1" dirty="0" smtClean="0"/>
              <a:t>Text Files</a:t>
            </a:r>
            <a:endParaRPr lang="en-US" b="1" dirty="0"/>
          </a:p>
        </p:txBody>
      </p:sp>
      <p:sp>
        <p:nvSpPr>
          <p:cNvPr id="3" name="TextBox 2"/>
          <p:cNvSpPr txBox="1"/>
          <p:nvPr/>
        </p:nvSpPr>
        <p:spPr>
          <a:xfrm>
            <a:off x="762000" y="1219200"/>
            <a:ext cx="5943600" cy="3139321"/>
          </a:xfrm>
          <a:prstGeom prst="rect">
            <a:avLst/>
          </a:prstGeom>
          <a:noFill/>
        </p:spPr>
        <p:txBody>
          <a:bodyPr wrap="square" rtlCol="0">
            <a:spAutoFit/>
          </a:bodyPr>
          <a:lstStyle/>
          <a:p>
            <a:r>
              <a:rPr lang="en-US" dirty="0" smtClean="0"/>
              <a:t>1)Here data is stored in the form of ASCII characters irrespective of the data types</a:t>
            </a:r>
          </a:p>
          <a:p>
            <a:endParaRPr lang="en-US" dirty="0" smtClean="0"/>
          </a:p>
          <a:p>
            <a:r>
              <a:rPr lang="en-US" dirty="0" smtClean="0"/>
              <a:t>2)Here each line of text is terminated with special character called EOL</a:t>
            </a:r>
          </a:p>
          <a:p>
            <a:endParaRPr lang="en-US" dirty="0" smtClean="0"/>
          </a:p>
          <a:p>
            <a:r>
              <a:rPr lang="en-US" dirty="0" smtClean="0"/>
              <a:t>3)Here some internal translations take place when this EOL character is read or written</a:t>
            </a:r>
          </a:p>
          <a:p>
            <a:endParaRPr lang="en-US" dirty="0" smtClean="0"/>
          </a:p>
          <a:p>
            <a:r>
              <a:rPr lang="en-US" dirty="0" smtClean="0"/>
              <a:t>4)Text files can be manipulated using the text editor or a program</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696200" cy="369332"/>
          </a:xfrm>
          <a:prstGeom prst="rect">
            <a:avLst/>
          </a:prstGeom>
          <a:noFill/>
        </p:spPr>
        <p:txBody>
          <a:bodyPr wrap="square" rtlCol="0">
            <a:spAutoFit/>
          </a:bodyPr>
          <a:lstStyle/>
          <a:p>
            <a:r>
              <a:rPr lang="en-US" b="1" dirty="0" smtClean="0"/>
              <a:t>Binary Files</a:t>
            </a:r>
            <a:endParaRPr lang="en-US" b="1" dirty="0"/>
          </a:p>
        </p:txBody>
      </p:sp>
      <p:sp>
        <p:nvSpPr>
          <p:cNvPr id="3" name="TextBox 2"/>
          <p:cNvSpPr txBox="1"/>
          <p:nvPr/>
        </p:nvSpPr>
        <p:spPr>
          <a:xfrm>
            <a:off x="762000" y="1219200"/>
            <a:ext cx="5943600" cy="2308324"/>
          </a:xfrm>
          <a:prstGeom prst="rect">
            <a:avLst/>
          </a:prstGeom>
          <a:noFill/>
        </p:spPr>
        <p:txBody>
          <a:bodyPr wrap="square" rtlCol="0">
            <a:spAutoFit/>
          </a:bodyPr>
          <a:lstStyle/>
          <a:p>
            <a:r>
              <a:rPr lang="en-US" dirty="0" smtClean="0"/>
              <a:t>1)Here data is stored in binary form</a:t>
            </a:r>
          </a:p>
          <a:p>
            <a:endParaRPr lang="en-US" dirty="0" smtClean="0"/>
          </a:p>
          <a:p>
            <a:r>
              <a:rPr lang="en-US" dirty="0" smtClean="0"/>
              <a:t>2)There is no delimiter for a line</a:t>
            </a:r>
          </a:p>
          <a:p>
            <a:endParaRPr lang="en-US" dirty="0" smtClean="0"/>
          </a:p>
          <a:p>
            <a:r>
              <a:rPr lang="en-US" dirty="0" smtClean="0"/>
              <a:t>3)No translation occurs in binary</a:t>
            </a:r>
          </a:p>
          <a:p>
            <a:endParaRPr lang="en-US" dirty="0" smtClean="0"/>
          </a:p>
          <a:p>
            <a:r>
              <a:rPr lang="en-US" dirty="0" smtClean="0"/>
              <a:t>4)These types of files can be manipulated using a program only.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152400" y="0"/>
            <a:ext cx="8839200" cy="6667500"/>
          </a:xfrm>
          <a:prstGeom prst="rect">
            <a:avLst/>
          </a:prstGeom>
          <a:noFill/>
          <a:ln w="9525">
            <a:noFill/>
            <a:miter lim="800000"/>
            <a:headEnd/>
            <a:tailEnd/>
          </a:ln>
        </p:spPr>
        <p:txBody>
          <a:bodyPr>
            <a:spAutoFit/>
          </a:bodyPr>
          <a:lstStyle/>
          <a:p>
            <a:pPr indent="4763" algn="just">
              <a:spcBef>
                <a:spcPct val="25000"/>
              </a:spcBef>
            </a:pPr>
            <a:r>
              <a:rPr lang="en-US" sz="2400" b="1">
                <a:solidFill>
                  <a:schemeClr val="accent2"/>
                </a:solidFill>
              </a:rPr>
              <a:t>Sequential Input and Output Operations</a:t>
            </a:r>
          </a:p>
          <a:p>
            <a:pPr indent="4763" algn="just">
              <a:spcBef>
                <a:spcPct val="25000"/>
              </a:spcBef>
            </a:pPr>
            <a:r>
              <a:rPr lang="en-US" sz="2400" b="1">
                <a:solidFill>
                  <a:srgbClr val="FF0000"/>
                </a:solidFill>
              </a:rPr>
              <a:t>The file stream classes support and number of member functions for performing the input and output operations on file. One pair of functions, </a:t>
            </a:r>
            <a:r>
              <a:rPr lang="en-US" sz="2400" b="1"/>
              <a:t>put()</a:t>
            </a:r>
            <a:r>
              <a:rPr lang="en-US" sz="2400" b="1">
                <a:solidFill>
                  <a:srgbClr val="FF0000"/>
                </a:solidFill>
              </a:rPr>
              <a:t> and </a:t>
            </a:r>
            <a:r>
              <a:rPr lang="en-US" sz="2400" b="1"/>
              <a:t>get()</a:t>
            </a:r>
            <a:r>
              <a:rPr lang="en-US" sz="2400" b="1">
                <a:solidFill>
                  <a:srgbClr val="FF0000"/>
                </a:solidFill>
              </a:rPr>
              <a:t>, are designed for handling a single character at a time. Another pair of functions, </a:t>
            </a:r>
            <a:r>
              <a:rPr lang="en-US" sz="2400" b="1"/>
              <a:t>write()</a:t>
            </a:r>
            <a:r>
              <a:rPr lang="en-US" sz="2400" b="1">
                <a:solidFill>
                  <a:srgbClr val="FF0000"/>
                </a:solidFill>
              </a:rPr>
              <a:t> and </a:t>
            </a:r>
            <a:r>
              <a:rPr lang="en-US" sz="2400" b="1"/>
              <a:t>read()</a:t>
            </a:r>
            <a:r>
              <a:rPr lang="en-US" sz="2400" b="1">
                <a:solidFill>
                  <a:srgbClr val="FF0000"/>
                </a:solidFill>
              </a:rPr>
              <a:t> are designed to write and read blocks of </a:t>
            </a:r>
            <a:r>
              <a:rPr lang="en-US" sz="2400" b="1"/>
              <a:t>binary</a:t>
            </a:r>
            <a:r>
              <a:rPr lang="en-US" sz="2400" b="1">
                <a:solidFill>
                  <a:srgbClr val="FF0000"/>
                </a:solidFill>
              </a:rPr>
              <a:t> data.</a:t>
            </a:r>
          </a:p>
          <a:p>
            <a:pPr indent="4763" algn="just">
              <a:spcBef>
                <a:spcPct val="25000"/>
              </a:spcBef>
            </a:pPr>
            <a:endParaRPr lang="en-US" sz="2400" b="1">
              <a:solidFill>
                <a:srgbClr val="FF0000"/>
              </a:solidFill>
            </a:endParaRPr>
          </a:p>
          <a:p>
            <a:pPr indent="4763" algn="just">
              <a:spcBef>
                <a:spcPct val="25000"/>
              </a:spcBef>
            </a:pPr>
            <a:r>
              <a:rPr lang="en-US" sz="2400" b="1"/>
              <a:t>put()</a:t>
            </a:r>
            <a:r>
              <a:rPr lang="en-US" sz="2400" b="1">
                <a:solidFill>
                  <a:schemeClr val="accent2"/>
                </a:solidFill>
              </a:rPr>
              <a:t> and </a:t>
            </a:r>
            <a:r>
              <a:rPr lang="en-US" sz="2400" b="1"/>
              <a:t>get()</a:t>
            </a:r>
            <a:r>
              <a:rPr lang="en-US" sz="2400" b="1">
                <a:solidFill>
                  <a:schemeClr val="accent2"/>
                </a:solidFill>
              </a:rPr>
              <a:t> functions</a:t>
            </a:r>
          </a:p>
          <a:p>
            <a:pPr indent="4763" algn="just">
              <a:spcBef>
                <a:spcPct val="25000"/>
              </a:spcBef>
            </a:pPr>
            <a:r>
              <a:rPr lang="en-US" sz="2400" b="1">
                <a:solidFill>
                  <a:srgbClr val="FF0000"/>
                </a:solidFill>
              </a:rPr>
              <a:t>The function </a:t>
            </a:r>
            <a:r>
              <a:rPr lang="en-US" sz="2400" b="1"/>
              <a:t>put()</a:t>
            </a:r>
            <a:r>
              <a:rPr lang="en-US" sz="2400" b="1">
                <a:solidFill>
                  <a:srgbClr val="FF0000"/>
                </a:solidFill>
              </a:rPr>
              <a:t> writes a single character to the associated stream. Similarly, the function </a:t>
            </a:r>
            <a:r>
              <a:rPr lang="en-US" sz="2400" b="1"/>
              <a:t>get()</a:t>
            </a:r>
            <a:r>
              <a:rPr lang="en-US" sz="2400" b="1">
                <a:solidFill>
                  <a:srgbClr val="FF0000"/>
                </a:solidFill>
              </a:rPr>
              <a:t> reads a single character from the associated stream. Below program illustrates how these functions work on a file. The program requests for a string. On receiving the string, the program writes it, character by character, to the file using the </a:t>
            </a:r>
            <a:r>
              <a:rPr lang="en-US" sz="2400" b="1"/>
              <a:t>put()</a:t>
            </a:r>
            <a:r>
              <a:rPr lang="en-US" sz="2400" b="1">
                <a:solidFill>
                  <a:srgbClr val="FF0000"/>
                </a:solidFill>
              </a:rPr>
              <a:t> function in a </a:t>
            </a:r>
            <a:r>
              <a:rPr lang="en-US" sz="2400" b="1"/>
              <a:t>for</a:t>
            </a:r>
            <a:r>
              <a:rPr lang="en-US" sz="2400" b="1">
                <a:solidFill>
                  <a:srgbClr val="FF0000"/>
                </a:solidFill>
              </a:rPr>
              <a:t> loop. Note that the length of the string is used to terminate the </a:t>
            </a:r>
            <a:r>
              <a:rPr lang="en-US" sz="2400" b="1"/>
              <a:t>for</a:t>
            </a:r>
            <a:r>
              <a:rPr lang="en-US" sz="2400" b="1">
                <a:solidFill>
                  <a:srgbClr val="FF0000"/>
                </a:solidFill>
              </a:rPr>
              <a:t>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box(in)">
                                      <p:cBhvr>
                                        <p:cTn id="7" dur="500"/>
                                        <p:tgtEl>
                                          <p:spTgt spid="157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7698">
                                            <p:txEl>
                                              <p:pRg st="1" end="1"/>
                                            </p:txEl>
                                          </p:spTgt>
                                        </p:tgtEl>
                                        <p:attrNameLst>
                                          <p:attrName>style.visibility</p:attrName>
                                        </p:attrNameLst>
                                      </p:cBhvr>
                                      <p:to>
                                        <p:strVal val="visible"/>
                                      </p:to>
                                    </p:set>
                                    <p:animEffect transition="in" filter="box(in)">
                                      <p:cBhvr>
                                        <p:cTn id="12" dur="500"/>
                                        <p:tgtEl>
                                          <p:spTgt spid="157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7698">
                                            <p:txEl>
                                              <p:pRg st="3" end="3"/>
                                            </p:txEl>
                                          </p:spTgt>
                                        </p:tgtEl>
                                        <p:attrNameLst>
                                          <p:attrName>style.visibility</p:attrName>
                                        </p:attrNameLst>
                                      </p:cBhvr>
                                      <p:to>
                                        <p:strVal val="visible"/>
                                      </p:to>
                                    </p:set>
                                    <p:animEffect transition="in" filter="box(in)">
                                      <p:cBhvr>
                                        <p:cTn id="17" dur="500"/>
                                        <p:tgtEl>
                                          <p:spTgt spid="1576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7698">
                                            <p:txEl>
                                              <p:pRg st="4" end="4"/>
                                            </p:txEl>
                                          </p:spTgt>
                                        </p:tgtEl>
                                        <p:attrNameLst>
                                          <p:attrName>style.visibility</p:attrName>
                                        </p:attrNameLst>
                                      </p:cBhvr>
                                      <p:to>
                                        <p:strVal val="visible"/>
                                      </p:to>
                                    </p:set>
                                    <p:animEffect transition="in" filter="box(in)">
                                      <p:cBhvr>
                                        <p:cTn id="22" dur="500"/>
                                        <p:tgtEl>
                                          <p:spTgt spid="157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smtClean="0"/>
              <a:t>Evaluate the following postfix expression</a:t>
            </a:r>
          </a:p>
          <a:p>
            <a:endParaRPr lang="en-IN" dirty="0"/>
          </a:p>
          <a:p>
            <a:r>
              <a:rPr lang="en-IN" dirty="0" smtClean="0"/>
              <a:t>5,6,*,18,2,/,+</a:t>
            </a:r>
          </a:p>
          <a:p>
            <a:endParaRPr lang="en-IN" dirty="0"/>
          </a:p>
          <a:p>
            <a:endParaRPr lang="en-IN" dirty="0" smtClean="0"/>
          </a:p>
          <a:p>
            <a:r>
              <a:rPr lang="en-IN" dirty="0" smtClean="0"/>
              <a:t>20,2,+,20,18,-,/,6,3+,*	</a:t>
            </a:r>
          </a:p>
          <a:p>
            <a:endParaRPr lang="en-IN" dirty="0"/>
          </a:p>
          <a:p>
            <a:r>
              <a:rPr lang="en-IN" dirty="0" smtClean="0"/>
              <a:t>20,8,4,/,2,3,+,*,-				</a:t>
            </a:r>
            <a:endParaRPr lang="en-IN" dirty="0"/>
          </a:p>
        </p:txBody>
      </p:sp>
      <p:sp>
        <p:nvSpPr>
          <p:cNvPr id="4" name="Rectangle 3"/>
          <p:cNvSpPr/>
          <p:nvPr/>
        </p:nvSpPr>
        <p:spPr>
          <a:xfrm>
            <a:off x="5715000" y="16002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39</a:t>
            </a:r>
            <a:endParaRPr lang="en-IN" sz="3200" b="1" dirty="0"/>
          </a:p>
        </p:txBody>
      </p:sp>
      <p:sp>
        <p:nvSpPr>
          <p:cNvPr id="5" name="Rectangle 4"/>
          <p:cNvSpPr/>
          <p:nvPr/>
        </p:nvSpPr>
        <p:spPr>
          <a:xfrm>
            <a:off x="5867400" y="3429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99</a:t>
            </a:r>
            <a:endParaRPr lang="en-IN" sz="2800" b="1" dirty="0"/>
          </a:p>
        </p:txBody>
      </p:sp>
      <p:sp>
        <p:nvSpPr>
          <p:cNvPr id="6" name="Rectangle 5"/>
          <p:cNvSpPr/>
          <p:nvPr/>
        </p:nvSpPr>
        <p:spPr>
          <a:xfrm>
            <a:off x="5867400" y="4800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10</a:t>
            </a:r>
            <a:endParaRPr lang="en-IN" sz="3200" b="1" dirty="0"/>
          </a:p>
        </p:txBody>
      </p:sp>
    </p:spTree>
    <p:extLst>
      <p:ext uri="{BB962C8B-B14F-4D97-AF65-F5344CB8AC3E}">
        <p14:creationId xmlns:p14="http://schemas.microsoft.com/office/powerpoint/2010/main" val="89878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52400" y="0"/>
            <a:ext cx="8839200" cy="1917700"/>
          </a:xfrm>
          <a:prstGeom prst="rect">
            <a:avLst/>
          </a:prstGeom>
          <a:noFill/>
          <a:ln w="9525">
            <a:noFill/>
            <a:miter lim="800000"/>
            <a:headEnd/>
            <a:tailEnd/>
          </a:ln>
        </p:spPr>
        <p:txBody>
          <a:bodyPr>
            <a:spAutoFit/>
          </a:bodyPr>
          <a:lstStyle/>
          <a:p>
            <a:pPr indent="4763" algn="just">
              <a:spcBef>
                <a:spcPct val="25000"/>
              </a:spcBef>
            </a:pPr>
            <a:r>
              <a:rPr lang="en-US" sz="2400" b="1">
                <a:solidFill>
                  <a:srgbClr val="FF0000"/>
                </a:solidFill>
              </a:rPr>
              <a:t>The program then displays the contents of the file on the screen. It uses the function </a:t>
            </a:r>
            <a:r>
              <a:rPr lang="en-US" sz="2400" b="1"/>
              <a:t>get()</a:t>
            </a:r>
            <a:r>
              <a:rPr lang="en-US" sz="2400" b="1">
                <a:solidFill>
                  <a:srgbClr val="FF0000"/>
                </a:solidFill>
              </a:rPr>
              <a:t> to fetch a character from the file and continues to do so until the end-of-file condition is reached. The character read from the file is displayed on the screen using the operator </a:t>
            </a:r>
            <a:r>
              <a:rPr lang="en-US" sz="2400" b="1"/>
              <a:t>&lt;&lt;</a:t>
            </a:r>
            <a:r>
              <a:rPr lang="en-US" sz="2400" b="1">
                <a:solidFill>
                  <a:srgbClr val="FF0000"/>
                </a:solidFill>
              </a:rPr>
              <a:t>.</a:t>
            </a:r>
          </a:p>
        </p:txBody>
      </p:sp>
      <p:sp>
        <p:nvSpPr>
          <p:cNvPr id="158723" name="Rectangle 3"/>
          <p:cNvSpPr>
            <a:spLocks noChangeArrowheads="1"/>
          </p:cNvSpPr>
          <p:nvPr/>
        </p:nvSpPr>
        <p:spPr bwMode="auto">
          <a:xfrm>
            <a:off x="457200" y="1981200"/>
            <a:ext cx="4572000" cy="4664075"/>
          </a:xfrm>
          <a:prstGeom prst="rect">
            <a:avLst/>
          </a:prstGeom>
          <a:noFill/>
          <a:ln w="9525" algn="ctr">
            <a:noFill/>
            <a:miter lim="800000"/>
            <a:headEnd/>
            <a:tailEnd/>
          </a:ln>
        </p:spPr>
        <p:txBody>
          <a:bodyPr>
            <a:spAutoFit/>
          </a:bodyPr>
          <a:lstStyle/>
          <a:p>
            <a:r>
              <a:rPr lang="en-US" b="1"/>
              <a:t>#include&lt;iostream.h&gt;</a:t>
            </a:r>
          </a:p>
          <a:p>
            <a:r>
              <a:rPr lang="en-US" b="1"/>
              <a:t>#include&lt;fstream.h&gt;</a:t>
            </a:r>
          </a:p>
          <a:p>
            <a:r>
              <a:rPr lang="en-US" b="1"/>
              <a:t>#include&lt;string.h&gt;</a:t>
            </a:r>
          </a:p>
          <a:p>
            <a:r>
              <a:rPr lang="en-US" b="1"/>
              <a:t>#include&lt;conio.h&gt;</a:t>
            </a:r>
          </a:p>
          <a:p>
            <a:r>
              <a:rPr lang="en-US" b="1"/>
              <a:t>void main()</a:t>
            </a:r>
          </a:p>
          <a:p>
            <a:r>
              <a:rPr lang="en-US" b="1"/>
              <a:t>{</a:t>
            </a:r>
          </a:p>
          <a:p>
            <a:r>
              <a:rPr lang="en-US" b="1"/>
              <a:t>char string[30];</a:t>
            </a:r>
          </a:p>
          <a:p>
            <a:r>
              <a:rPr lang="en-US" b="1"/>
              <a:t>cout&lt;&lt;"Enter a string\n";</a:t>
            </a:r>
          </a:p>
          <a:p>
            <a:r>
              <a:rPr lang="en-US" b="1"/>
              <a:t>cin&gt;&gt;string;</a:t>
            </a:r>
          </a:p>
          <a:p>
            <a:r>
              <a:rPr lang="en-US" b="1"/>
              <a:t>int len=strlen(string);</a:t>
            </a:r>
          </a:p>
          <a:p>
            <a:r>
              <a:rPr lang="en-US" b="1"/>
              <a:t>fstream file;</a:t>
            </a:r>
          </a:p>
          <a:p>
            <a:r>
              <a:rPr lang="en-US" b="1"/>
              <a:t>file.open("TEXT",ios::in|ios::out);</a:t>
            </a:r>
          </a:p>
          <a:p>
            <a:r>
              <a:rPr lang="en-US" b="1"/>
              <a:t>for(int i=0;i&lt;len;i++)</a:t>
            </a:r>
          </a:p>
          <a:p>
            <a:r>
              <a:rPr lang="en-US" b="1"/>
              <a:t>file.put(string[i]);</a:t>
            </a:r>
          </a:p>
          <a:p>
            <a:r>
              <a:rPr lang="en-US" b="1"/>
              <a:t>file.seekg(0);</a:t>
            </a:r>
          </a:p>
        </p:txBody>
      </p:sp>
      <p:sp>
        <p:nvSpPr>
          <p:cNvPr id="158724" name="Rectangle 4"/>
          <p:cNvSpPr>
            <a:spLocks noChangeArrowheads="1"/>
          </p:cNvSpPr>
          <p:nvPr/>
        </p:nvSpPr>
        <p:spPr bwMode="auto">
          <a:xfrm>
            <a:off x="5105400" y="2133600"/>
            <a:ext cx="2895600" cy="2530475"/>
          </a:xfrm>
          <a:prstGeom prst="rect">
            <a:avLst/>
          </a:prstGeom>
          <a:noFill/>
          <a:ln w="9525" algn="ctr">
            <a:noFill/>
            <a:miter lim="800000"/>
            <a:headEnd/>
            <a:tailEnd/>
          </a:ln>
        </p:spPr>
        <p:txBody>
          <a:bodyPr>
            <a:spAutoFit/>
          </a:bodyPr>
          <a:lstStyle/>
          <a:p>
            <a:r>
              <a:rPr lang="en-US" b="1"/>
              <a:t>char ch;</a:t>
            </a:r>
          </a:p>
          <a:p>
            <a:r>
              <a:rPr lang="en-US" b="1"/>
              <a:t>while(file)</a:t>
            </a:r>
          </a:p>
          <a:p>
            <a:r>
              <a:rPr lang="en-US" b="1"/>
              <a:t>{</a:t>
            </a:r>
          </a:p>
          <a:p>
            <a:r>
              <a:rPr lang="en-US" b="1"/>
              <a:t>file.get(ch);</a:t>
            </a:r>
          </a:p>
          <a:p>
            <a:r>
              <a:rPr lang="en-US" b="1"/>
              <a:t>cout&lt;&lt;ch;</a:t>
            </a:r>
          </a:p>
          <a:p>
            <a:r>
              <a:rPr lang="en-US" b="1"/>
              <a:t>}</a:t>
            </a:r>
          </a:p>
          <a:p>
            <a:r>
              <a:rPr lang="en-US" b="1"/>
              <a:t>getch();</a:t>
            </a:r>
          </a:p>
          <a:p>
            <a:r>
              <a:rPr lang="en-US" b="1"/>
              <a:t>}</a:t>
            </a:r>
          </a:p>
        </p:txBody>
      </p:sp>
      <p:sp>
        <p:nvSpPr>
          <p:cNvPr id="158725" name="Line 5"/>
          <p:cNvSpPr>
            <a:spLocks noChangeShapeType="1"/>
          </p:cNvSpPr>
          <p:nvPr/>
        </p:nvSpPr>
        <p:spPr bwMode="auto">
          <a:xfrm>
            <a:off x="4724400" y="1981200"/>
            <a:ext cx="0" cy="4876800"/>
          </a:xfrm>
          <a:prstGeom prst="line">
            <a:avLst/>
          </a:prstGeom>
          <a:noFill/>
          <a:ln w="28575">
            <a:solidFill>
              <a:srgbClr val="00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animEffect transition="in" filter="box(in)">
                                      <p:cBhvr>
                                        <p:cTn id="7" dur="500"/>
                                        <p:tgtEl>
                                          <p:spTgt spid="158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blinds(horizontal)">
                                      <p:cBhvr>
                                        <p:cTn id="12" dur="500"/>
                                        <p:tgtEl>
                                          <p:spTgt spid="1587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8725"/>
                                        </p:tgtEl>
                                        <p:attrNameLst>
                                          <p:attrName>style.visibility</p:attrName>
                                        </p:attrNameLst>
                                      </p:cBhvr>
                                      <p:to>
                                        <p:strVal val="visible"/>
                                      </p:to>
                                    </p:set>
                                    <p:animEffect transition="in" filter="blinds(horizontal)">
                                      <p:cBhvr>
                                        <p:cTn id="15" dur="500"/>
                                        <p:tgtEl>
                                          <p:spTgt spid="15872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8723"/>
                                        </p:tgtEl>
                                        <p:attrNameLst>
                                          <p:attrName>style.visibility</p:attrName>
                                        </p:attrNameLst>
                                      </p:cBhvr>
                                      <p:to>
                                        <p:strVal val="visible"/>
                                      </p:to>
                                    </p:set>
                                    <p:animEffect transition="in" filter="blinds(horizontal)">
                                      <p:cBhvr>
                                        <p:cTn id="18" dur="500"/>
                                        <p:tgtEl>
                                          <p:spTgt spid="158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p:bldP spid="158724" grpId="0"/>
      <p:bldP spid="15872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52400" y="0"/>
            <a:ext cx="8839200" cy="3562350"/>
          </a:xfrm>
          <a:prstGeom prst="rect">
            <a:avLst/>
          </a:prstGeom>
          <a:noFill/>
          <a:ln w="9525">
            <a:noFill/>
            <a:miter lim="800000"/>
            <a:headEnd/>
            <a:tailEnd/>
          </a:ln>
        </p:spPr>
        <p:txBody>
          <a:bodyPr>
            <a:spAutoFit/>
          </a:bodyPr>
          <a:lstStyle/>
          <a:p>
            <a:pPr indent="4763" algn="ctr">
              <a:spcBef>
                <a:spcPct val="25000"/>
              </a:spcBef>
            </a:pPr>
            <a:r>
              <a:rPr lang="en-US" sz="2400" b="1">
                <a:solidFill>
                  <a:schemeClr val="accent2"/>
                </a:solidFill>
              </a:rPr>
              <a:t>NOTE</a:t>
            </a:r>
          </a:p>
          <a:p>
            <a:pPr indent="4763" algn="just">
              <a:spcBef>
                <a:spcPct val="25000"/>
              </a:spcBef>
            </a:pPr>
            <a:r>
              <a:rPr lang="en-US" sz="2400" b="1">
                <a:solidFill>
                  <a:srgbClr val="FF0000"/>
                </a:solidFill>
              </a:rPr>
              <a:t>We have used an </a:t>
            </a:r>
            <a:r>
              <a:rPr lang="en-US" sz="2400" b="1"/>
              <a:t>fstream</a:t>
            </a:r>
            <a:r>
              <a:rPr lang="en-US" sz="2400" b="1">
                <a:solidFill>
                  <a:srgbClr val="FF0000"/>
                </a:solidFill>
              </a:rPr>
              <a:t> object to open the file. Since an </a:t>
            </a:r>
            <a:r>
              <a:rPr lang="en-US" sz="2400" b="1"/>
              <a:t>fstream</a:t>
            </a:r>
            <a:r>
              <a:rPr lang="en-US" sz="2400" b="1">
                <a:solidFill>
                  <a:srgbClr val="FF0000"/>
                </a:solidFill>
              </a:rPr>
              <a:t> object can handle both the input and output simultaneously, we have opened the file in </a:t>
            </a:r>
            <a:r>
              <a:rPr lang="en-US" sz="2400" b="1"/>
              <a:t>ios::in | ios::out</a:t>
            </a:r>
            <a:r>
              <a:rPr lang="en-US" sz="2400" b="1">
                <a:solidFill>
                  <a:srgbClr val="FF0000"/>
                </a:solidFill>
              </a:rPr>
              <a:t> mode. After writing the file, we want to read the entire file and display its contents. Since the file pointer has already moved to the end of the file, we must bring it back to the start of the file. This is done by the statement</a:t>
            </a:r>
          </a:p>
          <a:p>
            <a:pPr indent="4763" algn="just">
              <a:spcBef>
                <a:spcPct val="25000"/>
              </a:spcBef>
            </a:pPr>
            <a:r>
              <a:rPr lang="en-US" sz="2400" b="1"/>
              <a:t>file.seekg(0);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0770">
                                            <p:txEl>
                                              <p:pRg st="0" end="0"/>
                                            </p:txEl>
                                          </p:spTgt>
                                        </p:tgtEl>
                                        <p:attrNameLst>
                                          <p:attrName>style.visibility</p:attrName>
                                        </p:attrNameLst>
                                      </p:cBhvr>
                                      <p:to>
                                        <p:strVal val="visible"/>
                                      </p:to>
                                    </p:set>
                                    <p:animEffect transition="in" filter="box(in)">
                                      <p:cBhvr>
                                        <p:cTn id="7" dur="500"/>
                                        <p:tgtEl>
                                          <p:spTgt spid="160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0770">
                                            <p:txEl>
                                              <p:pRg st="1" end="1"/>
                                            </p:txEl>
                                          </p:spTgt>
                                        </p:tgtEl>
                                        <p:attrNameLst>
                                          <p:attrName>style.visibility</p:attrName>
                                        </p:attrNameLst>
                                      </p:cBhvr>
                                      <p:to>
                                        <p:strVal val="visible"/>
                                      </p:to>
                                    </p:set>
                                    <p:animEffect transition="in" filter="box(in)">
                                      <p:cBhvr>
                                        <p:cTn id="12" dur="500"/>
                                        <p:tgtEl>
                                          <p:spTgt spid="1607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0770">
                                            <p:txEl>
                                              <p:pRg st="2" end="2"/>
                                            </p:txEl>
                                          </p:spTgt>
                                        </p:tgtEl>
                                        <p:attrNameLst>
                                          <p:attrName>style.visibility</p:attrName>
                                        </p:attrNameLst>
                                      </p:cBhvr>
                                      <p:to>
                                        <p:strVal val="visible"/>
                                      </p:to>
                                    </p:set>
                                    <p:animEffect transition="in" filter="box(in)">
                                      <p:cBhvr>
                                        <p:cTn id="17" dur="500"/>
                                        <p:tgtEl>
                                          <p:spTgt spid="1607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399"/>
            <a:ext cx="8229600" cy="3139321"/>
          </a:xfrm>
          <a:prstGeom prst="rect">
            <a:avLst/>
          </a:prstGeom>
          <a:noFill/>
        </p:spPr>
        <p:txBody>
          <a:bodyPr wrap="square" rtlCol="0">
            <a:spAutoFit/>
          </a:bodyPr>
          <a:lstStyle/>
          <a:p>
            <a:r>
              <a:rPr lang="en-IN" b="1" dirty="0" smtClean="0"/>
              <a:t>Write statements using </a:t>
            </a:r>
            <a:r>
              <a:rPr lang="en-IN" b="1" dirty="0" err="1" smtClean="0"/>
              <a:t>seekg</a:t>
            </a:r>
            <a:r>
              <a:rPr lang="en-IN" b="1" dirty="0" smtClean="0"/>
              <a:t>() to achieve the following (Assume </a:t>
            </a:r>
            <a:r>
              <a:rPr lang="en-IN" b="1" dirty="0" err="1" smtClean="0"/>
              <a:t>fout</a:t>
            </a:r>
            <a:r>
              <a:rPr lang="en-IN" b="1" dirty="0" smtClean="0"/>
              <a:t> as the file stream object)</a:t>
            </a:r>
          </a:p>
          <a:p>
            <a:endParaRPr lang="en-IN" b="1" dirty="0"/>
          </a:p>
          <a:p>
            <a:pPr marL="400050" indent="-400050">
              <a:buAutoNum type="romanLcParenR"/>
            </a:pPr>
            <a:r>
              <a:rPr lang="en-IN" b="1" dirty="0" smtClean="0"/>
              <a:t>To move the pointer by 15 bytes forward from the current position in the file</a:t>
            </a:r>
          </a:p>
          <a:p>
            <a:pPr marL="400050" indent="-400050">
              <a:buAutoNum type="romanLcParenR"/>
            </a:pPr>
            <a:r>
              <a:rPr lang="en-IN" b="1" dirty="0" smtClean="0"/>
              <a:t>To go backward by 20 bytes from the end of the file.</a:t>
            </a:r>
          </a:p>
          <a:p>
            <a:pPr marL="400050" indent="-400050">
              <a:buAutoNum type="romanLcParenR"/>
            </a:pPr>
            <a:endParaRPr lang="en-IN" b="1" dirty="0"/>
          </a:p>
          <a:p>
            <a:endParaRPr lang="en-IN" b="1" dirty="0"/>
          </a:p>
          <a:p>
            <a:endParaRPr lang="en-IN" b="1" dirty="0" smtClean="0"/>
          </a:p>
          <a:p>
            <a:endParaRPr lang="en-IN" b="1" dirty="0" smtClean="0"/>
          </a:p>
          <a:p>
            <a:pPr marL="400050" indent="-400050">
              <a:buAutoNum type="romanLcParenR"/>
            </a:pPr>
            <a:endParaRPr lang="en-IN" dirty="0"/>
          </a:p>
          <a:p>
            <a:pPr marL="400050" indent="-400050">
              <a:buAutoNum type="romanLcParenR"/>
            </a:pPr>
            <a:endParaRPr lang="en-IN" dirty="0"/>
          </a:p>
        </p:txBody>
      </p:sp>
      <p:sp>
        <p:nvSpPr>
          <p:cNvPr id="3" name="Rectangle 2"/>
          <p:cNvSpPr/>
          <p:nvPr/>
        </p:nvSpPr>
        <p:spPr>
          <a:xfrm>
            <a:off x="685800" y="2971800"/>
            <a:ext cx="7620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t>i)</a:t>
            </a:r>
            <a:r>
              <a:rPr lang="en-IN" sz="3600" b="1" dirty="0" err="1" smtClean="0"/>
              <a:t>Fout.seekg</a:t>
            </a:r>
            <a:r>
              <a:rPr lang="en-IN" sz="3600" b="1" dirty="0" smtClean="0"/>
              <a:t>(15,ios::cur);</a:t>
            </a:r>
          </a:p>
          <a:p>
            <a:pPr algn="ctr"/>
            <a:r>
              <a:rPr lang="en-IN" sz="3600" b="1" dirty="0" smtClean="0"/>
              <a:t>ii)</a:t>
            </a:r>
            <a:r>
              <a:rPr lang="en-IN" sz="3600" b="1" dirty="0" err="1" smtClean="0"/>
              <a:t>fout.seekg</a:t>
            </a:r>
            <a:r>
              <a:rPr lang="en-IN" sz="3600" b="1" dirty="0" smtClean="0"/>
              <a:t>(-20,ios::end);</a:t>
            </a:r>
            <a:endParaRPr lang="en-IN" sz="3600" b="1" dirty="0"/>
          </a:p>
        </p:txBody>
      </p:sp>
    </p:spTree>
    <p:extLst>
      <p:ext uri="{BB962C8B-B14F-4D97-AF65-F5344CB8AC3E}">
        <p14:creationId xmlns:p14="http://schemas.microsoft.com/office/powerpoint/2010/main" val="424512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88818"/>
            <a:ext cx="7239000" cy="5355312"/>
          </a:xfrm>
          <a:prstGeom prst="rect">
            <a:avLst/>
          </a:prstGeom>
          <a:noFill/>
        </p:spPr>
        <p:txBody>
          <a:bodyPr wrap="square" rtlCol="0">
            <a:spAutoFit/>
          </a:bodyPr>
          <a:lstStyle/>
          <a:p>
            <a:r>
              <a:rPr lang="en-IN" dirty="0" smtClean="0"/>
              <a:t>Difference between get and </a:t>
            </a:r>
            <a:r>
              <a:rPr lang="en-IN" dirty="0" err="1" smtClean="0"/>
              <a:t>getline</a:t>
            </a:r>
            <a:endParaRPr lang="en-IN" dirty="0" smtClean="0"/>
          </a:p>
          <a:p>
            <a:endParaRPr lang="en-IN" dirty="0"/>
          </a:p>
          <a:p>
            <a:endParaRPr lang="en-IN" sz="2400" dirty="0" smtClean="0"/>
          </a:p>
          <a:p>
            <a:endParaRPr lang="en-IN" sz="2400" dirty="0"/>
          </a:p>
          <a:p>
            <a:r>
              <a:rPr lang="en-IN" sz="2400" dirty="0" smtClean="0"/>
              <a:t>Get()-function is used to read a single character from the input stream in a text file.</a:t>
            </a:r>
          </a:p>
          <a:p>
            <a:r>
              <a:rPr lang="en-IN" sz="2400" dirty="0" smtClean="0"/>
              <a:t>Fetching stops if the delimiting character is encountered</a:t>
            </a:r>
          </a:p>
          <a:p>
            <a:endParaRPr lang="en-IN" sz="2400" dirty="0"/>
          </a:p>
          <a:p>
            <a:endParaRPr lang="en-IN" sz="2400" dirty="0" smtClean="0"/>
          </a:p>
          <a:p>
            <a:r>
              <a:rPr lang="en-IN" sz="2400" dirty="0" err="1" smtClean="0"/>
              <a:t>Getline</a:t>
            </a:r>
            <a:r>
              <a:rPr lang="en-IN" sz="2400" dirty="0" smtClean="0"/>
              <a:t>()-This function is used to read a string from the input stream in a text file.</a:t>
            </a:r>
          </a:p>
          <a:p>
            <a:endParaRPr lang="en-IN" sz="2400" dirty="0"/>
          </a:p>
          <a:p>
            <a:r>
              <a:rPr lang="en-IN" sz="2400" dirty="0" smtClean="0"/>
              <a:t>After </a:t>
            </a:r>
            <a:r>
              <a:rPr lang="en-IN" sz="2400" dirty="0" err="1" smtClean="0"/>
              <a:t>reading,extracts</a:t>
            </a:r>
            <a:r>
              <a:rPr lang="en-IN" sz="2400" dirty="0" smtClean="0"/>
              <a:t> the delimiting character from the input stream. </a:t>
            </a:r>
            <a:r>
              <a:rPr lang="en-IN" dirty="0" smtClean="0"/>
              <a:t>				</a:t>
            </a:r>
            <a:endParaRPr lang="en-IN" dirty="0"/>
          </a:p>
          <a:p>
            <a:endParaRPr lang="en-IN" dirty="0"/>
          </a:p>
        </p:txBody>
      </p:sp>
    </p:spTree>
    <p:extLst>
      <p:ext uri="{BB962C8B-B14F-4D97-AF65-F5344CB8AC3E}">
        <p14:creationId xmlns:p14="http://schemas.microsoft.com/office/powerpoint/2010/main" val="22778263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162800" cy="369332"/>
          </a:xfrm>
          <a:prstGeom prst="rect">
            <a:avLst/>
          </a:prstGeom>
        </p:spPr>
        <p:txBody>
          <a:bodyPr wrap="square">
            <a:spAutoFit/>
          </a:bodyPr>
          <a:lstStyle/>
          <a:p>
            <a:r>
              <a:rPr lang="en-IN" dirty="0" smtClean="0"/>
              <a:t>You </a:t>
            </a:r>
            <a:r>
              <a:rPr lang="en-IN" dirty="0"/>
              <a:t>can use </a:t>
            </a:r>
            <a:r>
              <a:rPr lang="en-IN" dirty="0" err="1"/>
              <a:t>is_open</a:t>
            </a:r>
            <a:r>
              <a:rPr lang="en-IN" dirty="0"/>
              <a:t>() to check if the file was successfully opened.</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4724400" cy="486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0476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ChangeArrowheads="1"/>
          </p:cNvSpPr>
          <p:nvPr/>
        </p:nvSpPr>
        <p:spPr bwMode="auto">
          <a:xfrm>
            <a:off x="228600" y="228600"/>
            <a:ext cx="8610600" cy="4292600"/>
          </a:xfrm>
          <a:prstGeom prst="rect">
            <a:avLst/>
          </a:prstGeom>
          <a:noFill/>
          <a:ln w="9525" algn="ctr">
            <a:noFill/>
            <a:miter lim="800000"/>
            <a:headEnd/>
            <a:tailEnd/>
          </a:ln>
        </p:spPr>
        <p:txBody>
          <a:bodyPr>
            <a:spAutoFit/>
          </a:bodyPr>
          <a:lstStyle/>
          <a:p>
            <a:pPr>
              <a:spcBef>
                <a:spcPct val="25000"/>
              </a:spcBef>
            </a:pPr>
            <a:r>
              <a:rPr lang="en-US" sz="2400" b="1"/>
              <a:t>write() </a:t>
            </a:r>
            <a:r>
              <a:rPr lang="en-US" sz="2400" b="1">
                <a:solidFill>
                  <a:schemeClr val="accent2"/>
                </a:solidFill>
              </a:rPr>
              <a:t>and</a:t>
            </a:r>
            <a:r>
              <a:rPr lang="en-US" sz="2400" b="1"/>
              <a:t> read() </a:t>
            </a:r>
            <a:r>
              <a:rPr lang="en-US" sz="2400" b="1">
                <a:solidFill>
                  <a:schemeClr val="accent2"/>
                </a:solidFill>
              </a:rPr>
              <a:t>functions</a:t>
            </a:r>
          </a:p>
          <a:p>
            <a:pPr algn="just">
              <a:spcBef>
                <a:spcPct val="25000"/>
              </a:spcBef>
            </a:pPr>
            <a:r>
              <a:rPr lang="en-US" sz="2400" b="1">
                <a:solidFill>
                  <a:srgbClr val="FF0000"/>
                </a:solidFill>
              </a:rPr>
              <a:t>The functions </a:t>
            </a:r>
            <a:r>
              <a:rPr lang="en-US" sz="2400" b="1"/>
              <a:t>write()</a:t>
            </a:r>
            <a:r>
              <a:rPr lang="en-US" sz="2400" b="1">
                <a:solidFill>
                  <a:srgbClr val="FF0000"/>
                </a:solidFill>
              </a:rPr>
              <a:t> and </a:t>
            </a:r>
            <a:r>
              <a:rPr lang="en-US" sz="2400" b="1"/>
              <a:t>read()</a:t>
            </a:r>
            <a:r>
              <a:rPr lang="en-US" sz="2400" b="1">
                <a:solidFill>
                  <a:srgbClr val="FF0000"/>
                </a:solidFill>
              </a:rPr>
              <a:t>, unlike the functions </a:t>
            </a:r>
            <a:r>
              <a:rPr lang="en-US" sz="2400" b="1"/>
              <a:t>put()</a:t>
            </a:r>
            <a:r>
              <a:rPr lang="en-US" sz="2400" b="1">
                <a:solidFill>
                  <a:srgbClr val="FF0000"/>
                </a:solidFill>
              </a:rPr>
              <a:t> and </a:t>
            </a:r>
            <a:r>
              <a:rPr lang="en-US" sz="2400" b="1"/>
              <a:t>get()</a:t>
            </a:r>
            <a:r>
              <a:rPr lang="en-US" sz="2400" b="1">
                <a:solidFill>
                  <a:srgbClr val="FF0000"/>
                </a:solidFill>
              </a:rPr>
              <a:t>, handle the data in binary form. This means that the values are stored in the disk file in the same format in which they are stored in the internal memory. Below shown figure shows how an </a:t>
            </a:r>
            <a:r>
              <a:rPr lang="en-US" sz="2400" b="1"/>
              <a:t>int</a:t>
            </a:r>
            <a:r>
              <a:rPr lang="en-US" sz="2400" b="1">
                <a:solidFill>
                  <a:srgbClr val="FF0000"/>
                </a:solidFill>
              </a:rPr>
              <a:t> value</a:t>
            </a:r>
            <a:r>
              <a:rPr lang="en-US" sz="2400" b="1"/>
              <a:t> 2594</a:t>
            </a:r>
            <a:r>
              <a:rPr lang="en-US" sz="2400" b="1">
                <a:solidFill>
                  <a:srgbClr val="FF0000"/>
                </a:solidFill>
              </a:rPr>
              <a:t> is stored in the </a:t>
            </a:r>
            <a:r>
              <a:rPr lang="en-US" sz="2400" b="1">
                <a:solidFill>
                  <a:schemeClr val="accent2"/>
                </a:solidFill>
              </a:rPr>
              <a:t>binary</a:t>
            </a:r>
            <a:r>
              <a:rPr lang="en-US" sz="2400" b="1">
                <a:solidFill>
                  <a:srgbClr val="FF0000"/>
                </a:solidFill>
              </a:rPr>
              <a:t> and </a:t>
            </a:r>
            <a:r>
              <a:rPr lang="en-US" sz="2400" b="1">
                <a:solidFill>
                  <a:schemeClr val="accent2"/>
                </a:solidFill>
              </a:rPr>
              <a:t>character</a:t>
            </a:r>
            <a:r>
              <a:rPr lang="en-US" sz="2400" b="1">
                <a:solidFill>
                  <a:srgbClr val="FF0000"/>
                </a:solidFill>
              </a:rPr>
              <a:t> formats. An </a:t>
            </a:r>
            <a:r>
              <a:rPr lang="en-US" sz="2400" b="1"/>
              <a:t>int</a:t>
            </a:r>
            <a:r>
              <a:rPr lang="en-US" sz="2400" b="1">
                <a:solidFill>
                  <a:srgbClr val="FF0000"/>
                </a:solidFill>
              </a:rPr>
              <a:t> takes two bytes to store its value in the binary form, irrespective of its size. But a 4 digit </a:t>
            </a:r>
            <a:r>
              <a:rPr lang="en-US" sz="2400" b="1"/>
              <a:t>int</a:t>
            </a:r>
            <a:r>
              <a:rPr lang="en-US" sz="2400" b="1">
                <a:solidFill>
                  <a:srgbClr val="FF0000"/>
                </a:solidFill>
              </a:rPr>
              <a:t> will take four bytes to store it in the character form.</a:t>
            </a:r>
          </a:p>
          <a:p>
            <a:pPr algn="just">
              <a:spcBef>
                <a:spcPct val="25000"/>
              </a:spcBef>
            </a:pPr>
            <a:endParaRPr lang="en-US" sz="2400" b="1">
              <a:solidFill>
                <a:srgbClr val="FF0000"/>
              </a:solidFill>
            </a:endParaRPr>
          </a:p>
        </p:txBody>
      </p:sp>
      <p:graphicFrame>
        <p:nvGraphicFramePr>
          <p:cNvPr id="161860" name="Group 68"/>
          <p:cNvGraphicFramePr>
            <a:graphicFrameLocks noGrp="1"/>
          </p:cNvGraphicFramePr>
          <p:nvPr>
            <p:ph/>
          </p:nvPr>
        </p:nvGraphicFramePr>
        <p:xfrm>
          <a:off x="2971800" y="5486400"/>
          <a:ext cx="3429000" cy="396240"/>
        </p:xfrm>
        <a:graphic>
          <a:graphicData uri="http://schemas.openxmlformats.org/drawingml/2006/table">
            <a:tbl>
              <a:tblPr/>
              <a:tblGrid>
                <a:gridCol w="857250"/>
                <a:gridCol w="857250"/>
                <a:gridCol w="857250"/>
                <a:gridCol w="85725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1858" name="Group 66"/>
          <p:cNvGraphicFramePr>
            <a:graphicFrameLocks noGrp="1"/>
          </p:cNvGraphicFramePr>
          <p:nvPr/>
        </p:nvGraphicFramePr>
        <p:xfrm>
          <a:off x="3352800" y="4724400"/>
          <a:ext cx="2590800" cy="411163"/>
        </p:xfrm>
        <a:graphic>
          <a:graphicData uri="http://schemas.openxmlformats.org/drawingml/2006/table">
            <a:tbl>
              <a:tblPr/>
              <a:tblGrid>
                <a:gridCol w="1295400"/>
                <a:gridCol w="12954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00001010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00100010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1861" name="Line 69"/>
          <p:cNvSpPr>
            <a:spLocks noChangeShapeType="1"/>
          </p:cNvSpPr>
          <p:nvPr/>
        </p:nvSpPr>
        <p:spPr bwMode="auto">
          <a:xfrm>
            <a:off x="2971800" y="5943600"/>
            <a:ext cx="0" cy="685800"/>
          </a:xfrm>
          <a:prstGeom prst="line">
            <a:avLst/>
          </a:prstGeom>
          <a:noFill/>
          <a:ln w="9525">
            <a:solidFill>
              <a:srgbClr val="000000"/>
            </a:solidFill>
            <a:round/>
            <a:headEnd/>
            <a:tailEnd/>
          </a:ln>
        </p:spPr>
        <p:txBody>
          <a:bodyPr/>
          <a:lstStyle/>
          <a:p>
            <a:endParaRPr lang="en-US"/>
          </a:p>
        </p:txBody>
      </p:sp>
      <p:sp>
        <p:nvSpPr>
          <p:cNvPr id="161862" name="Line 70"/>
          <p:cNvSpPr>
            <a:spLocks noChangeShapeType="1"/>
          </p:cNvSpPr>
          <p:nvPr/>
        </p:nvSpPr>
        <p:spPr bwMode="auto">
          <a:xfrm>
            <a:off x="6400800" y="5943600"/>
            <a:ext cx="0" cy="685800"/>
          </a:xfrm>
          <a:prstGeom prst="line">
            <a:avLst/>
          </a:prstGeom>
          <a:noFill/>
          <a:ln w="9525">
            <a:solidFill>
              <a:srgbClr val="000000"/>
            </a:solidFill>
            <a:round/>
            <a:headEnd/>
            <a:tailEnd/>
          </a:ln>
        </p:spPr>
        <p:txBody>
          <a:bodyPr/>
          <a:lstStyle/>
          <a:p>
            <a:endParaRPr lang="en-US"/>
          </a:p>
        </p:txBody>
      </p:sp>
      <p:sp>
        <p:nvSpPr>
          <p:cNvPr id="161863" name="Line 71"/>
          <p:cNvSpPr>
            <a:spLocks noChangeShapeType="1"/>
          </p:cNvSpPr>
          <p:nvPr/>
        </p:nvSpPr>
        <p:spPr bwMode="auto">
          <a:xfrm>
            <a:off x="3352800" y="3962400"/>
            <a:ext cx="0" cy="685800"/>
          </a:xfrm>
          <a:prstGeom prst="line">
            <a:avLst/>
          </a:prstGeom>
          <a:noFill/>
          <a:ln w="9525">
            <a:solidFill>
              <a:srgbClr val="000000"/>
            </a:solidFill>
            <a:round/>
            <a:headEnd/>
            <a:tailEnd/>
          </a:ln>
        </p:spPr>
        <p:txBody>
          <a:bodyPr/>
          <a:lstStyle/>
          <a:p>
            <a:endParaRPr lang="en-US"/>
          </a:p>
        </p:txBody>
      </p:sp>
      <p:sp>
        <p:nvSpPr>
          <p:cNvPr id="161864" name="Line 72"/>
          <p:cNvSpPr>
            <a:spLocks noChangeShapeType="1"/>
          </p:cNvSpPr>
          <p:nvPr/>
        </p:nvSpPr>
        <p:spPr bwMode="auto">
          <a:xfrm>
            <a:off x="5943600" y="3962400"/>
            <a:ext cx="0" cy="685800"/>
          </a:xfrm>
          <a:prstGeom prst="line">
            <a:avLst/>
          </a:prstGeom>
          <a:noFill/>
          <a:ln w="9525">
            <a:solidFill>
              <a:srgbClr val="000000"/>
            </a:solidFill>
            <a:round/>
            <a:headEnd/>
            <a:tailEnd/>
          </a:ln>
        </p:spPr>
        <p:txBody>
          <a:bodyPr/>
          <a:lstStyle/>
          <a:p>
            <a:endParaRPr lang="en-US"/>
          </a:p>
        </p:txBody>
      </p:sp>
      <p:sp>
        <p:nvSpPr>
          <p:cNvPr id="161865" name="Text Box 73"/>
          <p:cNvSpPr txBox="1">
            <a:spLocks noChangeArrowheads="1"/>
          </p:cNvSpPr>
          <p:nvPr/>
        </p:nvSpPr>
        <p:spPr bwMode="auto">
          <a:xfrm>
            <a:off x="2971800" y="6096000"/>
            <a:ext cx="3429000" cy="396875"/>
          </a:xfrm>
          <a:prstGeom prst="rect">
            <a:avLst/>
          </a:prstGeom>
          <a:noFill/>
          <a:ln w="9525" algn="ctr">
            <a:noFill/>
            <a:miter lim="800000"/>
            <a:headEnd/>
            <a:tailEnd/>
          </a:ln>
        </p:spPr>
        <p:txBody>
          <a:bodyPr>
            <a:spAutoFit/>
          </a:bodyPr>
          <a:lstStyle/>
          <a:p>
            <a:pPr algn="ctr">
              <a:spcBef>
                <a:spcPct val="50000"/>
              </a:spcBef>
            </a:pPr>
            <a:r>
              <a:rPr lang="en-US" b="1">
                <a:solidFill>
                  <a:schemeClr val="tx1"/>
                </a:solidFill>
              </a:rPr>
              <a:t>4 bytes</a:t>
            </a:r>
          </a:p>
        </p:txBody>
      </p:sp>
      <p:sp>
        <p:nvSpPr>
          <p:cNvPr id="161866" name="Text Box 74"/>
          <p:cNvSpPr txBox="1">
            <a:spLocks noChangeArrowheads="1"/>
          </p:cNvSpPr>
          <p:nvPr/>
        </p:nvSpPr>
        <p:spPr bwMode="auto">
          <a:xfrm>
            <a:off x="3352800" y="4098925"/>
            <a:ext cx="2590800" cy="396875"/>
          </a:xfrm>
          <a:prstGeom prst="rect">
            <a:avLst/>
          </a:prstGeom>
          <a:noFill/>
          <a:ln w="9525" algn="ctr">
            <a:noFill/>
            <a:miter lim="800000"/>
            <a:headEnd/>
            <a:tailEnd/>
          </a:ln>
        </p:spPr>
        <p:txBody>
          <a:bodyPr>
            <a:spAutoFit/>
          </a:bodyPr>
          <a:lstStyle/>
          <a:p>
            <a:pPr algn="ctr">
              <a:spcBef>
                <a:spcPct val="50000"/>
              </a:spcBef>
            </a:pPr>
            <a:r>
              <a:rPr lang="en-US" b="1">
                <a:solidFill>
                  <a:schemeClr val="tx1"/>
                </a:solidFill>
              </a:rPr>
              <a:t>2 bytes</a:t>
            </a:r>
          </a:p>
        </p:txBody>
      </p:sp>
      <p:sp>
        <p:nvSpPr>
          <p:cNvPr id="161867" name="Line 75"/>
          <p:cNvSpPr>
            <a:spLocks noChangeShapeType="1"/>
          </p:cNvSpPr>
          <p:nvPr/>
        </p:nvSpPr>
        <p:spPr bwMode="auto">
          <a:xfrm flipH="1">
            <a:off x="3367088" y="4310063"/>
            <a:ext cx="762000" cy="0"/>
          </a:xfrm>
          <a:prstGeom prst="line">
            <a:avLst/>
          </a:prstGeom>
          <a:noFill/>
          <a:ln w="9525">
            <a:solidFill>
              <a:srgbClr val="000000"/>
            </a:solidFill>
            <a:round/>
            <a:headEnd/>
            <a:tailEnd type="triangle" w="med" len="med"/>
          </a:ln>
        </p:spPr>
        <p:txBody>
          <a:bodyPr/>
          <a:lstStyle/>
          <a:p>
            <a:endParaRPr lang="en-US"/>
          </a:p>
        </p:txBody>
      </p:sp>
      <p:sp>
        <p:nvSpPr>
          <p:cNvPr id="161868" name="Line 76"/>
          <p:cNvSpPr>
            <a:spLocks noChangeShapeType="1"/>
          </p:cNvSpPr>
          <p:nvPr/>
        </p:nvSpPr>
        <p:spPr bwMode="auto">
          <a:xfrm>
            <a:off x="5195888" y="4310063"/>
            <a:ext cx="762000" cy="0"/>
          </a:xfrm>
          <a:prstGeom prst="line">
            <a:avLst/>
          </a:prstGeom>
          <a:noFill/>
          <a:ln w="9525">
            <a:solidFill>
              <a:srgbClr val="000000"/>
            </a:solidFill>
            <a:round/>
            <a:headEnd/>
            <a:tailEnd type="triangle" w="med" len="med"/>
          </a:ln>
        </p:spPr>
        <p:txBody>
          <a:bodyPr/>
          <a:lstStyle/>
          <a:p>
            <a:endParaRPr lang="en-US"/>
          </a:p>
        </p:txBody>
      </p:sp>
      <p:sp>
        <p:nvSpPr>
          <p:cNvPr id="161870" name="Line 78"/>
          <p:cNvSpPr>
            <a:spLocks noChangeShapeType="1"/>
          </p:cNvSpPr>
          <p:nvPr/>
        </p:nvSpPr>
        <p:spPr bwMode="auto">
          <a:xfrm>
            <a:off x="5200650" y="6283325"/>
            <a:ext cx="1123950" cy="0"/>
          </a:xfrm>
          <a:prstGeom prst="line">
            <a:avLst/>
          </a:prstGeom>
          <a:noFill/>
          <a:ln w="9525">
            <a:solidFill>
              <a:srgbClr val="000000"/>
            </a:solidFill>
            <a:round/>
            <a:headEnd/>
            <a:tailEnd type="triangle" w="med" len="med"/>
          </a:ln>
        </p:spPr>
        <p:txBody>
          <a:bodyPr/>
          <a:lstStyle/>
          <a:p>
            <a:endParaRPr lang="en-US"/>
          </a:p>
        </p:txBody>
      </p:sp>
      <p:sp>
        <p:nvSpPr>
          <p:cNvPr id="161871" name="Line 79"/>
          <p:cNvSpPr>
            <a:spLocks noChangeShapeType="1"/>
          </p:cNvSpPr>
          <p:nvPr/>
        </p:nvSpPr>
        <p:spPr bwMode="auto">
          <a:xfrm flipH="1">
            <a:off x="2990850" y="6283325"/>
            <a:ext cx="1123950" cy="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1858"/>
                                        </p:tgtEl>
                                        <p:attrNameLst>
                                          <p:attrName>style.visibility</p:attrName>
                                        </p:attrNameLst>
                                      </p:cBhvr>
                                      <p:to>
                                        <p:strVal val="visible"/>
                                      </p:to>
                                    </p:set>
                                    <p:animEffect transition="in" filter="diamond(in)">
                                      <p:cBhvr>
                                        <p:cTn id="7" dur="500"/>
                                        <p:tgtEl>
                                          <p:spTgt spid="16185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1863"/>
                                        </p:tgtEl>
                                        <p:attrNameLst>
                                          <p:attrName>style.visibility</p:attrName>
                                        </p:attrNameLst>
                                      </p:cBhvr>
                                      <p:to>
                                        <p:strVal val="visible"/>
                                      </p:to>
                                    </p:set>
                                    <p:animEffect transition="in" filter="diamond(in)">
                                      <p:cBhvr>
                                        <p:cTn id="10" dur="500"/>
                                        <p:tgtEl>
                                          <p:spTgt spid="16186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61864"/>
                                        </p:tgtEl>
                                        <p:attrNameLst>
                                          <p:attrName>style.visibility</p:attrName>
                                        </p:attrNameLst>
                                      </p:cBhvr>
                                      <p:to>
                                        <p:strVal val="visible"/>
                                      </p:to>
                                    </p:set>
                                    <p:animEffect transition="in" filter="diamond(in)">
                                      <p:cBhvr>
                                        <p:cTn id="13" dur="500"/>
                                        <p:tgtEl>
                                          <p:spTgt spid="16186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61866"/>
                                        </p:tgtEl>
                                        <p:attrNameLst>
                                          <p:attrName>style.visibility</p:attrName>
                                        </p:attrNameLst>
                                      </p:cBhvr>
                                      <p:to>
                                        <p:strVal val="visible"/>
                                      </p:to>
                                    </p:set>
                                    <p:animEffect transition="in" filter="diamond(in)">
                                      <p:cBhvr>
                                        <p:cTn id="16" dur="500"/>
                                        <p:tgtEl>
                                          <p:spTgt spid="16186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1867"/>
                                        </p:tgtEl>
                                        <p:attrNameLst>
                                          <p:attrName>style.visibility</p:attrName>
                                        </p:attrNameLst>
                                      </p:cBhvr>
                                      <p:to>
                                        <p:strVal val="visible"/>
                                      </p:to>
                                    </p:set>
                                    <p:animEffect transition="in" filter="diamond(in)">
                                      <p:cBhvr>
                                        <p:cTn id="19" dur="500"/>
                                        <p:tgtEl>
                                          <p:spTgt spid="16186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1868"/>
                                        </p:tgtEl>
                                        <p:attrNameLst>
                                          <p:attrName>style.visibility</p:attrName>
                                        </p:attrNameLst>
                                      </p:cBhvr>
                                      <p:to>
                                        <p:strVal val="visible"/>
                                      </p:to>
                                    </p:set>
                                    <p:animEffect transition="in" filter="diamond(in)">
                                      <p:cBhvr>
                                        <p:cTn id="22" dur="500"/>
                                        <p:tgtEl>
                                          <p:spTgt spid="16186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61860"/>
                                        </p:tgtEl>
                                        <p:attrNameLst>
                                          <p:attrName>style.visibility</p:attrName>
                                        </p:attrNameLst>
                                      </p:cBhvr>
                                      <p:to>
                                        <p:strVal val="visible"/>
                                      </p:to>
                                    </p:set>
                                    <p:animEffect transition="in" filter="diamond(in)">
                                      <p:cBhvr>
                                        <p:cTn id="27" dur="500"/>
                                        <p:tgtEl>
                                          <p:spTgt spid="161860"/>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61861"/>
                                        </p:tgtEl>
                                        <p:attrNameLst>
                                          <p:attrName>style.visibility</p:attrName>
                                        </p:attrNameLst>
                                      </p:cBhvr>
                                      <p:to>
                                        <p:strVal val="visible"/>
                                      </p:to>
                                    </p:set>
                                    <p:animEffect transition="in" filter="diamond(in)">
                                      <p:cBhvr>
                                        <p:cTn id="30" dur="500"/>
                                        <p:tgtEl>
                                          <p:spTgt spid="161861"/>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61862"/>
                                        </p:tgtEl>
                                        <p:attrNameLst>
                                          <p:attrName>style.visibility</p:attrName>
                                        </p:attrNameLst>
                                      </p:cBhvr>
                                      <p:to>
                                        <p:strVal val="visible"/>
                                      </p:to>
                                    </p:set>
                                    <p:animEffect transition="in" filter="diamond(in)">
                                      <p:cBhvr>
                                        <p:cTn id="33" dur="500"/>
                                        <p:tgtEl>
                                          <p:spTgt spid="161862"/>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61865"/>
                                        </p:tgtEl>
                                        <p:attrNameLst>
                                          <p:attrName>style.visibility</p:attrName>
                                        </p:attrNameLst>
                                      </p:cBhvr>
                                      <p:to>
                                        <p:strVal val="visible"/>
                                      </p:to>
                                    </p:set>
                                    <p:animEffect transition="in" filter="diamond(in)">
                                      <p:cBhvr>
                                        <p:cTn id="36" dur="500"/>
                                        <p:tgtEl>
                                          <p:spTgt spid="161865"/>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61870"/>
                                        </p:tgtEl>
                                        <p:attrNameLst>
                                          <p:attrName>style.visibility</p:attrName>
                                        </p:attrNameLst>
                                      </p:cBhvr>
                                      <p:to>
                                        <p:strVal val="visible"/>
                                      </p:to>
                                    </p:set>
                                    <p:animEffect transition="in" filter="diamond(in)">
                                      <p:cBhvr>
                                        <p:cTn id="39" dur="500"/>
                                        <p:tgtEl>
                                          <p:spTgt spid="161870"/>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61871"/>
                                        </p:tgtEl>
                                        <p:attrNameLst>
                                          <p:attrName>style.visibility</p:attrName>
                                        </p:attrNameLst>
                                      </p:cBhvr>
                                      <p:to>
                                        <p:strVal val="visible"/>
                                      </p:to>
                                    </p:set>
                                    <p:animEffect transition="in" filter="diamond(in)">
                                      <p:cBhvr>
                                        <p:cTn id="42" dur="500"/>
                                        <p:tgtEl>
                                          <p:spTgt spid="1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61" grpId="0" animBg="1"/>
      <p:bldP spid="161862" grpId="0" animBg="1"/>
      <p:bldP spid="161863" grpId="0" animBg="1"/>
      <p:bldP spid="161864" grpId="0" animBg="1"/>
      <p:bldP spid="161865" grpId="0"/>
      <p:bldP spid="161866" grpId="0"/>
      <p:bldP spid="161867" grpId="0" animBg="1"/>
      <p:bldP spid="161868" grpId="0" animBg="1"/>
      <p:bldP spid="161870" grpId="0" animBg="1"/>
      <p:bldP spid="16187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52400" y="304800"/>
            <a:ext cx="8839200" cy="6191250"/>
          </a:xfrm>
          <a:prstGeom prst="rect">
            <a:avLst/>
          </a:prstGeom>
          <a:noFill/>
          <a:ln w="9525">
            <a:noFill/>
            <a:miter lim="800000"/>
            <a:headEnd/>
            <a:tailEnd/>
          </a:ln>
        </p:spPr>
        <p:txBody>
          <a:bodyPr>
            <a:spAutoFit/>
          </a:bodyPr>
          <a:lstStyle/>
          <a:p>
            <a:pPr indent="4763" algn="just">
              <a:spcBef>
                <a:spcPct val="25000"/>
              </a:spcBef>
            </a:pPr>
            <a:r>
              <a:rPr lang="en-US" sz="2400" b="1">
                <a:solidFill>
                  <a:srgbClr val="FF0000"/>
                </a:solidFill>
              </a:rPr>
              <a:t>The binary format is more accurate for storing the umbers as they are stored in the exact internal representation. There are no conversions while saving the data and therefore saving the much faster.</a:t>
            </a:r>
          </a:p>
          <a:p>
            <a:pPr indent="4763" algn="just">
              <a:spcBef>
                <a:spcPct val="25000"/>
              </a:spcBef>
            </a:pPr>
            <a:r>
              <a:rPr lang="en-US" sz="2400" b="1">
                <a:solidFill>
                  <a:srgbClr val="FF0000"/>
                </a:solidFill>
              </a:rPr>
              <a:t>The binary input and output functions takes the following form :</a:t>
            </a:r>
          </a:p>
          <a:p>
            <a:pPr indent="4763" algn="just">
              <a:spcBef>
                <a:spcPct val="60000"/>
              </a:spcBef>
            </a:pPr>
            <a:r>
              <a:rPr lang="en-US" sz="2400" b="1"/>
              <a:t>infile.read ((char*)&amp;V,sizeof(V));</a:t>
            </a:r>
          </a:p>
          <a:p>
            <a:pPr indent="4763" algn="just">
              <a:spcBef>
                <a:spcPct val="25000"/>
              </a:spcBef>
            </a:pPr>
            <a:r>
              <a:rPr lang="en-US" sz="2400" b="1"/>
              <a:t>infile.write ((char*)&amp;V,sizeof(V));</a:t>
            </a:r>
          </a:p>
          <a:p>
            <a:pPr indent="4763" algn="just">
              <a:spcBef>
                <a:spcPct val="60000"/>
              </a:spcBef>
            </a:pPr>
            <a:r>
              <a:rPr lang="en-US" sz="2400" b="1">
                <a:solidFill>
                  <a:srgbClr val="FF0000"/>
                </a:solidFill>
              </a:rPr>
              <a:t>These functions take two arguments. The first is the address of the variable V, and the second is the length of that variable in bytes. The address of the variable must be cast to type char* (i.e. pointer to character type). Below program illustrates how these two functions are used to save an array of float numbers and then recover them for display on the screen.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Effect transition="in" filter="box(in)">
                                      <p:cBhvr>
                                        <p:cTn id="7" dur="500"/>
                                        <p:tgtEl>
                                          <p:spTgt spid="165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5890">
                                            <p:txEl>
                                              <p:pRg st="1" end="1"/>
                                            </p:txEl>
                                          </p:spTgt>
                                        </p:tgtEl>
                                        <p:attrNameLst>
                                          <p:attrName>style.visibility</p:attrName>
                                        </p:attrNameLst>
                                      </p:cBhvr>
                                      <p:to>
                                        <p:strVal val="visible"/>
                                      </p:to>
                                    </p:set>
                                    <p:animEffect transition="in" filter="box(in)">
                                      <p:cBhvr>
                                        <p:cTn id="12" dur="500"/>
                                        <p:tgtEl>
                                          <p:spTgt spid="165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5890">
                                            <p:txEl>
                                              <p:pRg st="2" end="2"/>
                                            </p:txEl>
                                          </p:spTgt>
                                        </p:tgtEl>
                                        <p:attrNameLst>
                                          <p:attrName>style.visibility</p:attrName>
                                        </p:attrNameLst>
                                      </p:cBhvr>
                                      <p:to>
                                        <p:strVal val="visible"/>
                                      </p:to>
                                    </p:set>
                                    <p:animEffect transition="in" filter="box(in)">
                                      <p:cBhvr>
                                        <p:cTn id="17" dur="500"/>
                                        <p:tgtEl>
                                          <p:spTgt spid="165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5890">
                                            <p:txEl>
                                              <p:pRg st="3" end="3"/>
                                            </p:txEl>
                                          </p:spTgt>
                                        </p:tgtEl>
                                        <p:attrNameLst>
                                          <p:attrName>style.visibility</p:attrName>
                                        </p:attrNameLst>
                                      </p:cBhvr>
                                      <p:to>
                                        <p:strVal val="visible"/>
                                      </p:to>
                                    </p:set>
                                    <p:animEffect transition="in" filter="box(in)">
                                      <p:cBhvr>
                                        <p:cTn id="22" dur="500"/>
                                        <p:tgtEl>
                                          <p:spTgt spid="1658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5890">
                                            <p:txEl>
                                              <p:pRg st="4" end="4"/>
                                            </p:txEl>
                                          </p:spTgt>
                                        </p:tgtEl>
                                        <p:attrNameLst>
                                          <p:attrName>style.visibility</p:attrName>
                                        </p:attrNameLst>
                                      </p:cBhvr>
                                      <p:to>
                                        <p:strVal val="visible"/>
                                      </p:to>
                                    </p:set>
                                    <p:animEffect transition="in" filter="box(in)">
                                      <p:cBhvr>
                                        <p:cTn id="27" dur="500"/>
                                        <p:tgtEl>
                                          <p:spTgt spid="1658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1371600"/>
            <a:ext cx="6629400" cy="2062103"/>
          </a:xfrm>
          <a:prstGeom prst="rect">
            <a:avLst/>
          </a:prstGeom>
          <a:noFill/>
        </p:spPr>
        <p:txBody>
          <a:bodyPr wrap="square" rtlCol="0">
            <a:spAutoFit/>
          </a:bodyPr>
          <a:lstStyle/>
          <a:p>
            <a:r>
              <a:rPr lang="en-US" sz="3200" b="1" dirty="0" smtClean="0"/>
              <a:t>Reading and writing </a:t>
            </a:r>
          </a:p>
          <a:p>
            <a:endParaRPr lang="en-US" sz="3200" b="1" dirty="0" smtClean="0"/>
          </a:p>
          <a:p>
            <a:endParaRPr lang="en-US" sz="3200" b="1" dirty="0" smtClean="0"/>
          </a:p>
          <a:p>
            <a:r>
              <a:rPr lang="en-US" sz="3200" b="1" dirty="0" smtClean="0"/>
              <a:t>Objects to file</a:t>
            </a:r>
            <a:endParaRPr lang="en-US" sz="3200" b="1"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4114800" cy="5632311"/>
          </a:xfrm>
          <a:prstGeom prst="rect">
            <a:avLst/>
          </a:prstGeom>
          <a:noFill/>
        </p:spPr>
        <p:txBody>
          <a:bodyPr wrap="square" rtlCol="0">
            <a:spAutoFit/>
          </a:bodyPr>
          <a:lstStyle/>
          <a:p>
            <a:r>
              <a:rPr lang="en-US" b="1" dirty="0" smtClean="0"/>
              <a:t>#include&lt;</a:t>
            </a:r>
            <a:r>
              <a:rPr lang="en-US" b="1" dirty="0" err="1" smtClean="0"/>
              <a:t>iostream.h</a:t>
            </a:r>
            <a:r>
              <a:rPr lang="en-US" b="1" dirty="0" smtClean="0"/>
              <a:t>&gt;</a:t>
            </a:r>
            <a:br>
              <a:rPr lang="en-US" b="1" dirty="0" smtClean="0"/>
            </a:br>
            <a:r>
              <a:rPr lang="en-US" b="1" dirty="0" smtClean="0"/>
              <a:t>#include&lt;</a:t>
            </a:r>
            <a:r>
              <a:rPr lang="en-US" b="1" dirty="0" err="1" smtClean="0"/>
              <a:t>fstream.h</a:t>
            </a:r>
            <a:r>
              <a:rPr lang="en-US" b="1" dirty="0" smtClean="0"/>
              <a:t>&gt;</a:t>
            </a:r>
            <a:br>
              <a:rPr lang="en-US" b="1" dirty="0" smtClean="0"/>
            </a:br>
            <a:r>
              <a:rPr lang="en-US" b="1" dirty="0" smtClean="0"/>
              <a:t>using namespace std;</a:t>
            </a:r>
            <a:br>
              <a:rPr lang="en-US" b="1" dirty="0" smtClean="0"/>
            </a:br>
            <a:r>
              <a:rPr lang="en-US" b="1" dirty="0" smtClean="0"/>
              <a:t>class person</a:t>
            </a:r>
            <a:br>
              <a:rPr lang="en-US" b="1" dirty="0" smtClean="0"/>
            </a:br>
            <a:r>
              <a:rPr lang="en-US" b="1" dirty="0" smtClean="0"/>
              <a:t>{</a:t>
            </a:r>
            <a:br>
              <a:rPr lang="en-US" b="1" dirty="0" smtClean="0"/>
            </a:br>
            <a:r>
              <a:rPr lang="en-US" b="1" dirty="0" smtClean="0"/>
              <a:t>	private:</a:t>
            </a:r>
            <a:br>
              <a:rPr lang="en-US" b="1" dirty="0" smtClean="0"/>
            </a:br>
            <a:r>
              <a:rPr lang="en-US" b="1" dirty="0" smtClean="0"/>
              <a:t>	char name[20];</a:t>
            </a:r>
            <a:br>
              <a:rPr lang="en-US" b="1" dirty="0" smtClean="0"/>
            </a:br>
            <a:r>
              <a:rPr lang="en-US" b="1" dirty="0" smtClean="0"/>
              <a:t>	</a:t>
            </a:r>
            <a:r>
              <a:rPr lang="en-US" b="1" dirty="0" err="1" smtClean="0"/>
              <a:t>int</a:t>
            </a:r>
            <a:r>
              <a:rPr lang="en-US" b="1" dirty="0" smtClean="0"/>
              <a:t> age;</a:t>
            </a:r>
            <a:br>
              <a:rPr lang="en-US" b="1" dirty="0" smtClean="0"/>
            </a:br>
            <a:r>
              <a:rPr lang="en-US" b="1" dirty="0" smtClean="0"/>
              <a:t>	public:</a:t>
            </a:r>
            <a:br>
              <a:rPr lang="en-US" b="1" dirty="0" smtClean="0"/>
            </a:br>
            <a:r>
              <a:rPr lang="en-US" b="1" dirty="0" smtClean="0"/>
              <a:t>	void set();</a:t>
            </a:r>
            <a:br>
              <a:rPr lang="en-US" b="1" dirty="0" smtClean="0"/>
            </a:br>
            <a:r>
              <a:rPr lang="en-US" b="1" dirty="0" smtClean="0"/>
              <a:t>};</a:t>
            </a:r>
            <a:br>
              <a:rPr lang="en-US" b="1" dirty="0" smtClean="0"/>
            </a:br>
            <a:r>
              <a:rPr lang="en-US" b="1" dirty="0" smtClean="0"/>
              <a:t>void person::set()</a:t>
            </a:r>
            <a:br>
              <a:rPr lang="en-US" b="1" dirty="0" smtClean="0"/>
            </a:br>
            <a:r>
              <a:rPr lang="en-US" b="1" dirty="0" smtClean="0"/>
              <a:t>{</a:t>
            </a:r>
            <a:br>
              <a:rPr lang="en-US" b="1" dirty="0" smtClean="0"/>
            </a:br>
            <a:r>
              <a:rPr lang="en-US" b="1" dirty="0" smtClean="0"/>
              <a:t>	</a:t>
            </a:r>
            <a:r>
              <a:rPr lang="en-US" b="1" dirty="0" err="1" smtClean="0"/>
              <a:t>cout</a:t>
            </a:r>
            <a:r>
              <a:rPr lang="en-US" b="1" dirty="0" smtClean="0"/>
              <a:t>&lt;&lt;"enter the name"&lt;&lt;</a:t>
            </a:r>
            <a:r>
              <a:rPr lang="en-US" b="1" dirty="0" err="1" smtClean="0"/>
              <a:t>endl</a:t>
            </a:r>
            <a:r>
              <a:rPr lang="en-US" b="1" dirty="0" smtClean="0"/>
              <a:t>;</a:t>
            </a:r>
            <a:br>
              <a:rPr lang="en-US" b="1" dirty="0" smtClean="0"/>
            </a:br>
            <a:r>
              <a:rPr lang="en-US" b="1" dirty="0" smtClean="0"/>
              <a:t>	</a:t>
            </a:r>
            <a:r>
              <a:rPr lang="en-US" b="1" dirty="0" err="1" smtClean="0"/>
              <a:t>cin</a:t>
            </a:r>
            <a:r>
              <a:rPr lang="en-US" b="1" dirty="0" smtClean="0"/>
              <a:t>&gt;&gt;name;</a:t>
            </a:r>
            <a:br>
              <a:rPr lang="en-US" b="1" dirty="0" smtClean="0"/>
            </a:br>
            <a:r>
              <a:rPr lang="en-US" b="1" dirty="0" smtClean="0"/>
              <a:t>	</a:t>
            </a:r>
            <a:r>
              <a:rPr lang="en-US" b="1" dirty="0" err="1" smtClean="0"/>
              <a:t>cout</a:t>
            </a:r>
            <a:r>
              <a:rPr lang="en-US" b="1" dirty="0" smtClean="0"/>
              <a:t>&lt;&lt;"enter the age"&lt;&lt;</a:t>
            </a:r>
            <a:r>
              <a:rPr lang="en-US" b="1" dirty="0" err="1" smtClean="0"/>
              <a:t>endl</a:t>
            </a:r>
            <a:r>
              <a:rPr lang="en-US" b="1" dirty="0" smtClean="0"/>
              <a:t>;</a:t>
            </a:r>
            <a:br>
              <a:rPr lang="en-US" b="1" dirty="0" smtClean="0"/>
            </a:br>
            <a:r>
              <a:rPr lang="en-US" b="1" dirty="0" smtClean="0"/>
              <a:t>	</a:t>
            </a:r>
            <a:r>
              <a:rPr lang="en-US" b="1" dirty="0" err="1" smtClean="0"/>
              <a:t>cin</a:t>
            </a:r>
            <a:r>
              <a:rPr lang="en-US" b="1" dirty="0" smtClean="0"/>
              <a:t>&gt;&gt;age;</a:t>
            </a:r>
            <a:br>
              <a:rPr lang="en-US" b="1" dirty="0" smtClean="0"/>
            </a:br>
            <a:r>
              <a:rPr lang="en-US" b="1" dirty="0" smtClean="0"/>
              <a:t/>
            </a:r>
            <a:br>
              <a:rPr lang="en-US" b="1" dirty="0" smtClean="0"/>
            </a:br>
            <a:r>
              <a:rPr lang="en-US" b="1" dirty="0" smtClean="0"/>
              <a:t>}</a:t>
            </a:r>
            <a:r>
              <a:rPr lang="en-US" dirty="0" smtClean="0"/>
              <a:t/>
            </a:r>
            <a:br>
              <a:rPr lang="en-US" dirty="0" smtClean="0"/>
            </a:br>
            <a:endParaRPr lang="en-US" dirty="0"/>
          </a:p>
        </p:txBody>
      </p:sp>
      <p:sp>
        <p:nvSpPr>
          <p:cNvPr id="3" name="TextBox 2"/>
          <p:cNvSpPr txBox="1"/>
          <p:nvPr/>
        </p:nvSpPr>
        <p:spPr>
          <a:xfrm>
            <a:off x="3429000" y="609600"/>
            <a:ext cx="5715000" cy="2585323"/>
          </a:xfrm>
          <a:prstGeom prst="rect">
            <a:avLst/>
          </a:prstGeom>
          <a:noFill/>
        </p:spPr>
        <p:txBody>
          <a:bodyPr wrap="square" rtlCol="0">
            <a:spAutoFit/>
          </a:bodyPr>
          <a:lstStyle/>
          <a:p>
            <a:r>
              <a:rPr lang="en-US" b="1" dirty="0" err="1" smtClean="0"/>
              <a:t>int</a:t>
            </a:r>
            <a:r>
              <a:rPr lang="en-US" b="1" dirty="0" smtClean="0"/>
              <a:t> main()</a:t>
            </a:r>
            <a:br>
              <a:rPr lang="en-US" b="1" dirty="0" smtClean="0"/>
            </a:br>
            <a:r>
              <a:rPr lang="en-US" b="1" dirty="0" smtClean="0"/>
              <a:t>{</a:t>
            </a:r>
            <a:br>
              <a:rPr lang="en-US" b="1" dirty="0" smtClean="0"/>
            </a:br>
            <a:r>
              <a:rPr lang="en-US" b="1" dirty="0" smtClean="0"/>
              <a:t>	person xyz;</a:t>
            </a:r>
            <a:br>
              <a:rPr lang="en-US" b="1" dirty="0" smtClean="0"/>
            </a:br>
            <a:r>
              <a:rPr lang="en-US" b="1" dirty="0" smtClean="0"/>
              <a:t>	</a:t>
            </a:r>
            <a:r>
              <a:rPr lang="en-US" b="1" dirty="0" err="1" smtClean="0"/>
              <a:t>fstream</a:t>
            </a:r>
            <a:r>
              <a:rPr lang="en-US" b="1" dirty="0" smtClean="0"/>
              <a:t> a;</a:t>
            </a:r>
            <a:br>
              <a:rPr lang="en-US" b="1" dirty="0" smtClean="0"/>
            </a:br>
            <a:r>
              <a:rPr lang="en-US" b="1" dirty="0" smtClean="0"/>
              <a:t>	</a:t>
            </a:r>
            <a:r>
              <a:rPr lang="en-US" b="1" dirty="0" err="1" smtClean="0"/>
              <a:t>a.open</a:t>
            </a:r>
            <a:r>
              <a:rPr lang="en-US" b="1" dirty="0" smtClean="0"/>
              <a:t>("</a:t>
            </a:r>
            <a:r>
              <a:rPr lang="en-US" b="1" dirty="0" err="1" smtClean="0"/>
              <a:t>aaa.dat",ios</a:t>
            </a:r>
            <a:r>
              <a:rPr lang="en-US" b="1" dirty="0" smtClean="0"/>
              <a:t>::</a:t>
            </a:r>
            <a:r>
              <a:rPr lang="en-US" b="1" dirty="0" err="1" smtClean="0"/>
              <a:t>binary|ios</a:t>
            </a:r>
            <a:r>
              <a:rPr lang="en-US" b="1" dirty="0" smtClean="0"/>
              <a:t>::</a:t>
            </a:r>
            <a:r>
              <a:rPr lang="en-US" b="1" dirty="0" err="1" smtClean="0"/>
              <a:t>app|ios</a:t>
            </a:r>
            <a:r>
              <a:rPr lang="en-US" b="1" dirty="0" smtClean="0"/>
              <a:t>::out);</a:t>
            </a:r>
            <a:br>
              <a:rPr lang="en-US" b="1" dirty="0" smtClean="0"/>
            </a:br>
            <a:r>
              <a:rPr lang="en-US" b="1" dirty="0" smtClean="0"/>
              <a:t>	</a:t>
            </a:r>
            <a:r>
              <a:rPr lang="en-US" b="1" dirty="0" err="1" smtClean="0"/>
              <a:t>xyz.set</a:t>
            </a:r>
            <a:r>
              <a:rPr lang="en-US" b="1" dirty="0" smtClean="0"/>
              <a:t>();</a:t>
            </a:r>
            <a:br>
              <a:rPr lang="en-US" b="1" dirty="0" smtClean="0"/>
            </a:br>
            <a:r>
              <a:rPr lang="en-US" b="1" dirty="0" smtClean="0"/>
              <a:t>	</a:t>
            </a:r>
            <a:r>
              <a:rPr lang="en-US" b="1" dirty="0" err="1" smtClean="0"/>
              <a:t>a.write</a:t>
            </a:r>
            <a:r>
              <a:rPr lang="en-US" b="1" dirty="0" smtClean="0"/>
              <a:t>((char *)&amp;</a:t>
            </a:r>
            <a:r>
              <a:rPr lang="en-US" b="1" dirty="0" err="1" smtClean="0"/>
              <a:t>xyz,sizeof</a:t>
            </a:r>
            <a:r>
              <a:rPr lang="en-US" b="1" dirty="0" smtClean="0"/>
              <a:t>(xyz));</a:t>
            </a:r>
            <a:br>
              <a:rPr lang="en-US" b="1" dirty="0" smtClean="0"/>
            </a:br>
            <a:r>
              <a:rPr lang="en-US" b="1" dirty="0" smtClean="0"/>
              <a:t>}</a:t>
            </a:r>
            <a:r>
              <a:rPr lang="en-US" dirty="0" smtClean="0"/>
              <a:t/>
            </a:r>
            <a:br>
              <a:rPr lang="en-US" dirty="0" smtClean="0"/>
            </a:b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4114800" cy="6186309"/>
          </a:xfrm>
          <a:prstGeom prst="rect">
            <a:avLst/>
          </a:prstGeom>
          <a:noFill/>
        </p:spPr>
        <p:txBody>
          <a:bodyPr wrap="square" rtlCol="0">
            <a:spAutoFit/>
          </a:bodyPr>
          <a:lstStyle/>
          <a:p>
            <a:r>
              <a:rPr lang="en-US" b="1" dirty="0" smtClean="0"/>
              <a:t>#include&lt;</a:t>
            </a:r>
            <a:r>
              <a:rPr lang="en-US" b="1" dirty="0" err="1" smtClean="0"/>
              <a:t>iostream.h</a:t>
            </a:r>
            <a:r>
              <a:rPr lang="en-US" b="1" dirty="0" smtClean="0"/>
              <a:t>&gt;</a:t>
            </a:r>
            <a:br>
              <a:rPr lang="en-US" b="1" dirty="0" smtClean="0"/>
            </a:br>
            <a:r>
              <a:rPr lang="en-US" b="1" dirty="0" smtClean="0"/>
              <a:t>#include&lt;</a:t>
            </a:r>
            <a:r>
              <a:rPr lang="en-US" b="1" dirty="0" err="1" smtClean="0"/>
              <a:t>fstream.h</a:t>
            </a:r>
            <a:r>
              <a:rPr lang="en-US" b="1" dirty="0" smtClean="0"/>
              <a:t>&gt;</a:t>
            </a:r>
            <a:br>
              <a:rPr lang="en-US" b="1" dirty="0" smtClean="0"/>
            </a:br>
            <a:r>
              <a:rPr lang="en-US" b="1" dirty="0" smtClean="0"/>
              <a:t/>
            </a:r>
            <a:br>
              <a:rPr lang="en-US" b="1" dirty="0" smtClean="0"/>
            </a:br>
            <a:r>
              <a:rPr lang="en-US" b="1" dirty="0" smtClean="0"/>
              <a:t>class person</a:t>
            </a:r>
            <a:br>
              <a:rPr lang="en-US" b="1" dirty="0" smtClean="0"/>
            </a:br>
            <a:r>
              <a:rPr lang="en-US" b="1" dirty="0" smtClean="0"/>
              <a:t>{</a:t>
            </a:r>
            <a:br>
              <a:rPr lang="en-US" b="1" dirty="0" smtClean="0"/>
            </a:br>
            <a:r>
              <a:rPr lang="en-US" b="1" dirty="0" smtClean="0"/>
              <a:t>	private:</a:t>
            </a:r>
            <a:br>
              <a:rPr lang="en-US" b="1" dirty="0" smtClean="0"/>
            </a:br>
            <a:r>
              <a:rPr lang="en-US" b="1" dirty="0" smtClean="0"/>
              <a:t>	char name[20];</a:t>
            </a:r>
            <a:br>
              <a:rPr lang="en-US" b="1" dirty="0" smtClean="0"/>
            </a:br>
            <a:r>
              <a:rPr lang="en-US" b="1" dirty="0" smtClean="0"/>
              <a:t>	</a:t>
            </a:r>
            <a:r>
              <a:rPr lang="en-US" b="1" dirty="0" err="1" smtClean="0"/>
              <a:t>int</a:t>
            </a:r>
            <a:r>
              <a:rPr lang="en-US" b="1" dirty="0" smtClean="0"/>
              <a:t> age;</a:t>
            </a:r>
            <a:br>
              <a:rPr lang="en-US" b="1" dirty="0" smtClean="0"/>
            </a:br>
            <a:r>
              <a:rPr lang="en-US" b="1" dirty="0" smtClean="0"/>
              <a:t>	public:</a:t>
            </a:r>
            <a:br>
              <a:rPr lang="en-US" b="1" dirty="0" smtClean="0"/>
            </a:br>
            <a:r>
              <a:rPr lang="en-US" b="1" dirty="0" smtClean="0"/>
              <a:t>	void show();</a:t>
            </a:r>
            <a:br>
              <a:rPr lang="en-US" b="1" dirty="0" smtClean="0"/>
            </a:br>
            <a:r>
              <a:rPr lang="en-US" b="1" dirty="0" smtClean="0"/>
              <a:t>};</a:t>
            </a:r>
            <a:br>
              <a:rPr lang="en-US" b="1" dirty="0" smtClean="0"/>
            </a:br>
            <a:r>
              <a:rPr lang="en-US" b="1" dirty="0" smtClean="0"/>
              <a:t>void person::show()</a:t>
            </a:r>
            <a:br>
              <a:rPr lang="en-US" b="1" dirty="0" smtClean="0"/>
            </a:br>
            <a:r>
              <a:rPr lang="en-US" b="1" dirty="0" smtClean="0"/>
              <a:t>{</a:t>
            </a:r>
            <a:br>
              <a:rPr lang="en-US" b="1" dirty="0" smtClean="0"/>
            </a:br>
            <a:r>
              <a:rPr lang="en-US" b="1" dirty="0" smtClean="0"/>
              <a:t>	</a:t>
            </a:r>
            <a:r>
              <a:rPr lang="en-US" b="1" dirty="0" err="1" smtClean="0"/>
              <a:t>cout</a:t>
            </a:r>
            <a:r>
              <a:rPr lang="en-US" b="1" dirty="0" smtClean="0"/>
              <a:t>&lt;&lt;" the name is"&lt;&lt;</a:t>
            </a:r>
            <a:r>
              <a:rPr lang="en-US" b="1" dirty="0" err="1" smtClean="0"/>
              <a:t>endl</a:t>
            </a:r>
            <a:r>
              <a:rPr lang="en-US" b="1" dirty="0" smtClean="0"/>
              <a:t>;</a:t>
            </a:r>
            <a:br>
              <a:rPr lang="en-US" b="1" dirty="0" smtClean="0"/>
            </a:br>
            <a:r>
              <a:rPr lang="en-US" b="1" dirty="0" smtClean="0"/>
              <a:t>	</a:t>
            </a:r>
            <a:r>
              <a:rPr lang="en-US" b="1" dirty="0" err="1" smtClean="0"/>
              <a:t>cout</a:t>
            </a:r>
            <a:r>
              <a:rPr lang="en-US" b="1" dirty="0" smtClean="0"/>
              <a:t>&lt;&lt;name;</a:t>
            </a:r>
            <a:br>
              <a:rPr lang="en-US" b="1" dirty="0" smtClean="0"/>
            </a:br>
            <a:r>
              <a:rPr lang="en-US" b="1" dirty="0" smtClean="0"/>
              <a:t>	</a:t>
            </a:r>
            <a:r>
              <a:rPr lang="en-US" b="1" dirty="0" err="1" smtClean="0"/>
              <a:t>cout</a:t>
            </a:r>
            <a:r>
              <a:rPr lang="en-US" b="1" dirty="0" smtClean="0"/>
              <a:t>&lt;&lt;" the age is"&lt;&lt;</a:t>
            </a:r>
            <a:r>
              <a:rPr lang="en-US" b="1" dirty="0" err="1" smtClean="0"/>
              <a:t>endl</a:t>
            </a:r>
            <a:r>
              <a:rPr lang="en-US" b="1" dirty="0" smtClean="0"/>
              <a:t>;</a:t>
            </a:r>
            <a:br>
              <a:rPr lang="en-US" b="1" dirty="0" smtClean="0"/>
            </a:br>
            <a:r>
              <a:rPr lang="en-US" b="1" dirty="0" smtClean="0"/>
              <a:t>	</a:t>
            </a:r>
            <a:r>
              <a:rPr lang="en-US" b="1" dirty="0" err="1" smtClean="0"/>
              <a:t>cout</a:t>
            </a:r>
            <a:r>
              <a:rPr lang="en-US" b="1" dirty="0" smtClean="0"/>
              <a:t>&lt;&lt;age;</a:t>
            </a:r>
            <a:br>
              <a:rPr lang="en-US" b="1" dirty="0" smtClean="0"/>
            </a:br>
            <a:r>
              <a:rPr lang="en-US" b="1" dirty="0" smtClean="0"/>
              <a:t/>
            </a:r>
            <a:br>
              <a:rPr lang="en-US" b="1" dirty="0" smtClean="0"/>
            </a:br>
            <a:r>
              <a:rPr lang="en-US" b="1" dirty="0" smtClean="0"/>
              <a:t>}</a:t>
            </a:r>
            <a:r>
              <a:rPr lang="en-US" dirty="0" smtClean="0"/>
              <a:t/>
            </a:r>
            <a:br>
              <a:rPr lang="en-US" dirty="0" smtClean="0"/>
            </a:br>
            <a:endParaRPr lang="en-US" dirty="0" smtClean="0"/>
          </a:p>
          <a:p>
            <a:r>
              <a:rPr lang="en-US" dirty="0" smtClean="0"/>
              <a:t/>
            </a:r>
            <a:br>
              <a:rPr lang="en-US" dirty="0" smtClean="0"/>
            </a:br>
            <a:endParaRPr lang="en-US" dirty="0"/>
          </a:p>
        </p:txBody>
      </p:sp>
      <p:sp>
        <p:nvSpPr>
          <p:cNvPr id="3" name="TextBox 2"/>
          <p:cNvSpPr txBox="1"/>
          <p:nvPr/>
        </p:nvSpPr>
        <p:spPr>
          <a:xfrm>
            <a:off x="3200400" y="990600"/>
            <a:ext cx="6248400" cy="5078313"/>
          </a:xfrm>
          <a:prstGeom prst="rect">
            <a:avLst/>
          </a:prstGeom>
          <a:noFill/>
        </p:spPr>
        <p:txBody>
          <a:bodyPr wrap="square" rtlCol="0">
            <a:spAutoFit/>
          </a:bodyPr>
          <a:lstStyle/>
          <a:p>
            <a:r>
              <a:rPr lang="en-US" b="1" dirty="0" err="1" smtClean="0"/>
              <a:t>int</a:t>
            </a:r>
            <a:r>
              <a:rPr lang="en-US" b="1" dirty="0" smtClean="0"/>
              <a:t> main()</a:t>
            </a:r>
            <a:br>
              <a:rPr lang="en-US" b="1" dirty="0" smtClean="0"/>
            </a:br>
            <a:r>
              <a:rPr lang="en-US" b="1" dirty="0" smtClean="0"/>
              <a:t>{</a:t>
            </a:r>
            <a:br>
              <a:rPr lang="en-US" b="1" dirty="0" smtClean="0"/>
            </a:br>
            <a:r>
              <a:rPr lang="en-US" b="1" dirty="0" smtClean="0"/>
              <a:t>	person xyz;</a:t>
            </a:r>
            <a:br>
              <a:rPr lang="en-US" b="1" dirty="0" smtClean="0"/>
            </a:br>
            <a:r>
              <a:rPr lang="en-US" b="1" dirty="0" smtClean="0"/>
              <a:t>	</a:t>
            </a:r>
            <a:r>
              <a:rPr lang="en-US" b="1" dirty="0" err="1" smtClean="0"/>
              <a:t>ifstream</a:t>
            </a:r>
            <a:r>
              <a:rPr lang="en-US" b="1" dirty="0" smtClean="0"/>
              <a:t> b;</a:t>
            </a:r>
            <a:br>
              <a:rPr lang="en-US" b="1" dirty="0" smtClean="0"/>
            </a:br>
            <a:r>
              <a:rPr lang="en-US" b="1" dirty="0" smtClean="0"/>
              <a:t>	</a:t>
            </a:r>
            <a:r>
              <a:rPr lang="en-US" b="1" dirty="0" err="1" smtClean="0"/>
              <a:t>b.open</a:t>
            </a:r>
            <a:r>
              <a:rPr lang="en-US" b="1" dirty="0" smtClean="0"/>
              <a:t>("</a:t>
            </a:r>
            <a:r>
              <a:rPr lang="en-US" b="1" dirty="0" err="1" smtClean="0"/>
              <a:t>aaa.dat",ios</a:t>
            </a:r>
            <a:r>
              <a:rPr lang="en-US" b="1" dirty="0" smtClean="0"/>
              <a:t>::</a:t>
            </a:r>
            <a:r>
              <a:rPr lang="en-US" b="1" dirty="0" err="1" smtClean="0"/>
              <a:t>binary|ios</a:t>
            </a:r>
            <a:r>
              <a:rPr lang="en-US" b="1" dirty="0" smtClean="0"/>
              <a:t>::in);</a:t>
            </a:r>
            <a:br>
              <a:rPr lang="en-US" b="1" dirty="0" smtClean="0"/>
            </a:br>
            <a:r>
              <a:rPr lang="en-US" b="1" dirty="0" smtClean="0"/>
              <a:t/>
            </a:r>
            <a:br>
              <a:rPr lang="en-US" b="1" dirty="0" smtClean="0"/>
            </a:br>
            <a:r>
              <a:rPr lang="en-US" b="1" dirty="0" smtClean="0"/>
              <a:t/>
            </a:r>
            <a:br>
              <a:rPr lang="en-US" b="1" dirty="0" smtClean="0"/>
            </a:br>
            <a:r>
              <a:rPr lang="en-US" b="1" dirty="0" smtClean="0"/>
              <a:t>		while(</a:t>
            </a:r>
            <a:r>
              <a:rPr lang="en-US" b="1" dirty="0" err="1" smtClean="0"/>
              <a:t>b.read</a:t>
            </a:r>
            <a:r>
              <a:rPr lang="en-US" b="1" dirty="0" smtClean="0"/>
              <a:t>((char *)&amp;</a:t>
            </a:r>
            <a:r>
              <a:rPr lang="en-US" b="1" dirty="0" err="1" smtClean="0"/>
              <a:t>xyz,sizeof</a:t>
            </a:r>
            <a:r>
              <a:rPr lang="en-US" b="1" dirty="0" smtClean="0"/>
              <a:t>(xyz)))</a:t>
            </a:r>
            <a:br>
              <a:rPr lang="en-US" b="1" dirty="0" smtClean="0"/>
            </a:br>
            <a:r>
              <a:rPr lang="en-US" b="1" dirty="0" smtClean="0"/>
              <a:t>		{</a:t>
            </a:r>
            <a:br>
              <a:rPr lang="en-US" b="1" dirty="0" smtClean="0"/>
            </a:br>
            <a:r>
              <a:rPr lang="en-US" b="1" dirty="0" smtClean="0"/>
              <a:t/>
            </a:r>
            <a:br>
              <a:rPr lang="en-US" b="1" dirty="0" smtClean="0"/>
            </a:br>
            <a:r>
              <a:rPr lang="en-US" b="1" dirty="0" smtClean="0"/>
              <a:t>			</a:t>
            </a:r>
            <a:r>
              <a:rPr lang="en-US" b="1" dirty="0" err="1" smtClean="0"/>
              <a:t>xyz.show</a:t>
            </a:r>
            <a:r>
              <a:rPr lang="en-US" b="1" dirty="0" smtClean="0"/>
              <a:t>();</a:t>
            </a:r>
            <a:br>
              <a:rPr lang="en-US" b="1"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a:t>
            </a:r>
            <a:r>
              <a:rPr lang="en-US" dirty="0" smtClean="0"/>
              <a:t/>
            </a:r>
            <a:br>
              <a:rPr lang="en-US" dirty="0" smtClean="0"/>
            </a:br>
            <a:endParaRPr lang="en-US" dirty="0" smtClean="0"/>
          </a:p>
          <a:p>
            <a:r>
              <a:rPr lang="en-US" dirty="0" smtClean="0"/>
              <a:t/>
            </a:r>
            <a:br>
              <a:rPr lang="en-US" dirty="0" smtClean="0"/>
            </a:b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dirty="0" smtClean="0"/>
              <a:t>Convert A*(B+C*D)+E TO POSTFIX</a:t>
            </a:r>
          </a:p>
          <a:p>
            <a:endParaRPr lang="en-IN" dirty="0"/>
          </a:p>
        </p:txBody>
      </p:sp>
    </p:spTree>
    <p:extLst>
      <p:ext uri="{BB962C8B-B14F-4D97-AF65-F5344CB8AC3E}">
        <p14:creationId xmlns:p14="http://schemas.microsoft.com/office/powerpoint/2010/main" val="41892501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Modifying Record</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To modify a </a:t>
            </a:r>
            <a:r>
              <a:rPr lang="en-US" dirty="0" err="1" smtClean="0"/>
              <a:t>record,the</a:t>
            </a:r>
            <a:r>
              <a:rPr lang="en-US" dirty="0" smtClean="0"/>
              <a:t> file is opened in I/O mode and an important step is performed that gives the beginning address of record being modified.</a:t>
            </a:r>
          </a:p>
          <a:p>
            <a:endParaRPr lang="en-US" dirty="0" smtClean="0"/>
          </a:p>
          <a:p>
            <a:r>
              <a:rPr lang="en-US" dirty="0" smtClean="0"/>
              <a:t>After the record is </a:t>
            </a:r>
            <a:r>
              <a:rPr lang="en-US" dirty="0" err="1" smtClean="0"/>
              <a:t>modified,the</a:t>
            </a:r>
            <a:r>
              <a:rPr lang="en-US" dirty="0" smtClean="0"/>
              <a:t> file pointer is once again placed at the beginning position of this record and then record is re-written.</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1371600"/>
            <a:ext cx="6629400" cy="584775"/>
          </a:xfrm>
          <a:prstGeom prst="rect">
            <a:avLst/>
          </a:prstGeom>
          <a:noFill/>
        </p:spPr>
        <p:txBody>
          <a:bodyPr wrap="square" rtlCol="0">
            <a:spAutoFit/>
          </a:bodyPr>
          <a:lstStyle/>
          <a:p>
            <a:r>
              <a:rPr lang="en-US" sz="3200" b="1" dirty="0" smtClean="0"/>
              <a:t>Modifying a record </a:t>
            </a:r>
            <a:endParaRPr lang="en-US" sz="3200"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228600"/>
            <a:ext cx="3505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#include&lt;</a:t>
            </a:r>
            <a:r>
              <a:rPr lang="en-US" b="1" dirty="0" err="1" smtClean="0">
                <a:latin typeface="Courier New" pitchFamily="49" charset="0"/>
                <a:ea typeface="Calibri" pitchFamily="34" charset="0"/>
                <a:cs typeface="Courier New" pitchFamily="49" charset="0"/>
              </a:rPr>
              <a:t>iostream.h</a:t>
            </a:r>
            <a:r>
              <a:rPr lang="en-US" b="1" dirty="0" smtClean="0">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#include&lt;</a:t>
            </a:r>
            <a:r>
              <a:rPr lang="en-US" b="1" dirty="0" err="1" smtClean="0">
                <a:latin typeface="Courier New" pitchFamily="49" charset="0"/>
                <a:ea typeface="Calibri" pitchFamily="34" charset="0"/>
                <a:cs typeface="Courier New" pitchFamily="49" charset="0"/>
              </a:rPr>
              <a:t>fstream.h</a:t>
            </a:r>
            <a:r>
              <a:rPr lang="en-US" b="1" dirty="0" smtClean="0">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#include&lt;</a:t>
            </a:r>
            <a:r>
              <a:rPr lang="en-US" b="1" dirty="0" err="1" smtClean="0">
                <a:latin typeface="Courier New" pitchFamily="49" charset="0"/>
                <a:ea typeface="Calibri" pitchFamily="34" charset="0"/>
                <a:cs typeface="Courier New" pitchFamily="49" charset="0"/>
              </a:rPr>
              <a:t>stdio.h</a:t>
            </a:r>
            <a:r>
              <a:rPr lang="en-US" b="1" dirty="0" smtClean="0">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#include&lt;</a:t>
            </a:r>
            <a:r>
              <a:rPr lang="en-US" b="1" dirty="0" err="1" smtClean="0">
                <a:latin typeface="Courier New" pitchFamily="49" charset="0"/>
                <a:ea typeface="Calibri" pitchFamily="34" charset="0"/>
                <a:cs typeface="Courier New" pitchFamily="49" charset="0"/>
              </a:rPr>
              <a:t>string.h</a:t>
            </a:r>
            <a:r>
              <a:rPr lang="en-US" b="1" dirty="0" smtClean="0">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using namespace std;</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class </a:t>
            </a:r>
            <a:r>
              <a:rPr lang="en-US" b="1" dirty="0" err="1" smtClean="0">
                <a:latin typeface="Courier New" pitchFamily="49" charset="0"/>
                <a:ea typeface="Calibri" pitchFamily="34" charset="0"/>
                <a:cs typeface="Courier New" pitchFamily="49" charset="0"/>
              </a:rPr>
              <a:t>stu</a:t>
            </a:r>
            <a:endParaRPr lang="en-US" b="1" dirty="0" smtClean="0">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int</a:t>
            </a: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rollno</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char name[25];</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//char </a:t>
            </a:r>
            <a:r>
              <a:rPr lang="en-US" b="1" dirty="0" err="1" smtClean="0">
                <a:latin typeface="Courier New" pitchFamily="49" charset="0"/>
                <a:ea typeface="Calibri" pitchFamily="34" charset="0"/>
                <a:cs typeface="Courier New" pitchFamily="49" charset="0"/>
              </a:rPr>
              <a:t>clas</a:t>
            </a:r>
            <a:r>
              <a:rPr lang="en-US" b="1" dirty="0" smtClean="0">
                <a:latin typeface="Courier New" pitchFamily="49" charset="0"/>
                <a:ea typeface="Calibri" pitchFamily="34" charset="0"/>
                <a:cs typeface="Courier New" pitchFamily="49"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float marks;</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char grade;</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public:</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void </a:t>
            </a:r>
            <a:r>
              <a:rPr lang="en-US" b="1" dirty="0" err="1" smtClean="0">
                <a:latin typeface="Courier New" pitchFamily="49" charset="0"/>
                <a:ea typeface="Calibri" pitchFamily="34" charset="0"/>
                <a:cs typeface="Courier New" pitchFamily="49" charset="0"/>
              </a:rPr>
              <a:t>getdata</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void </a:t>
            </a:r>
            <a:r>
              <a:rPr lang="en-US" b="1" dirty="0" err="1" smtClean="0">
                <a:latin typeface="Courier New" pitchFamily="49" charset="0"/>
                <a:ea typeface="Calibri" pitchFamily="34" charset="0"/>
                <a:cs typeface="Courier New" pitchFamily="49" charset="0"/>
              </a:rPr>
              <a:t>putdata</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int</a:t>
            </a: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getrno</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void modify();</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a:t>
            </a:r>
          </a:p>
        </p:txBody>
      </p:sp>
      <p:sp>
        <p:nvSpPr>
          <p:cNvPr id="4" name="Rectangle 3"/>
          <p:cNvSpPr/>
          <p:nvPr/>
        </p:nvSpPr>
        <p:spPr>
          <a:xfrm>
            <a:off x="4114800" y="228600"/>
            <a:ext cx="4572000" cy="5632311"/>
          </a:xfrm>
          <a:prstGeom prst="rect">
            <a:avLst/>
          </a:prstGeom>
        </p:spPr>
        <p:txBody>
          <a:bodyPr>
            <a:spAutoFit/>
          </a:bodyPr>
          <a:lstStyle/>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void </a:t>
            </a:r>
            <a:r>
              <a:rPr lang="en-US" b="1" dirty="0" err="1" smtClean="0">
                <a:latin typeface="Courier New" pitchFamily="49" charset="0"/>
                <a:ea typeface="Calibri" pitchFamily="34" charset="0"/>
                <a:cs typeface="Courier New" pitchFamily="49" charset="0"/>
              </a:rPr>
              <a:t>stu</a:t>
            </a:r>
            <a:r>
              <a:rPr lang="en-US" b="1" dirty="0" smtClean="0">
                <a:latin typeface="Courier New" pitchFamily="49" charset="0"/>
                <a:ea typeface="Calibri" pitchFamily="34" charset="0"/>
                <a:cs typeface="Courier New" pitchFamily="49" charset="0"/>
              </a:rPr>
              <a:t>::</a:t>
            </a:r>
            <a:r>
              <a:rPr lang="en-US" b="1" dirty="0" err="1" smtClean="0">
                <a:latin typeface="Courier New" pitchFamily="49" charset="0"/>
                <a:ea typeface="Calibri" pitchFamily="34" charset="0"/>
                <a:cs typeface="Courier New" pitchFamily="49" charset="0"/>
              </a:rPr>
              <a:t>getdata</a:t>
            </a:r>
            <a:r>
              <a:rPr lang="en-US" b="1" dirty="0" smtClean="0">
                <a:latin typeface="Courier New" pitchFamily="49" charset="0"/>
                <a:ea typeface="Calibri" pitchFamily="34" charset="0"/>
                <a:cs typeface="Courier New" pitchFamily="49"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&lt;&lt;"Roll no\n";</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cin</a:t>
            </a:r>
            <a:r>
              <a:rPr lang="en-US" b="1" dirty="0" smtClean="0">
                <a:latin typeface="Courier New" pitchFamily="49" charset="0"/>
                <a:ea typeface="Calibri" pitchFamily="34" charset="0"/>
                <a:cs typeface="Courier New" pitchFamily="49" charset="0"/>
              </a:rPr>
              <a:t>&gt;&gt;</a:t>
            </a:r>
            <a:r>
              <a:rPr lang="en-US" b="1" dirty="0" err="1" smtClean="0">
                <a:latin typeface="Courier New" pitchFamily="49" charset="0"/>
                <a:ea typeface="Calibri" pitchFamily="34" charset="0"/>
                <a:cs typeface="Courier New" pitchFamily="49" charset="0"/>
              </a:rPr>
              <a:t>rollno</a:t>
            </a:r>
            <a:r>
              <a:rPr lang="en-US" b="1" dirty="0" smtClean="0">
                <a:latin typeface="Courier New" pitchFamily="49" charset="0"/>
                <a:ea typeface="Calibri" pitchFamily="34" charset="0"/>
                <a:cs typeface="Courier New" pitchFamily="49"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&lt;&lt;"name\n";</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cin</a:t>
            </a:r>
            <a:r>
              <a:rPr lang="en-US" b="1" dirty="0" smtClean="0">
                <a:latin typeface="Courier New" pitchFamily="49" charset="0"/>
                <a:ea typeface="Calibri" pitchFamily="34" charset="0"/>
                <a:cs typeface="Courier New" pitchFamily="49" charset="0"/>
              </a:rPr>
              <a:t>&gt;&gt;name;</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&lt;&lt;"class\n";</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cin</a:t>
            </a:r>
            <a:r>
              <a:rPr lang="en-US" b="1" dirty="0" smtClean="0">
                <a:latin typeface="Courier New" pitchFamily="49" charset="0"/>
                <a:ea typeface="Calibri" pitchFamily="34" charset="0"/>
                <a:cs typeface="Courier New" pitchFamily="49" charset="0"/>
              </a:rPr>
              <a:t>&gt;&gt;</a:t>
            </a:r>
            <a:r>
              <a:rPr lang="en-US" b="1" dirty="0" err="1" smtClean="0">
                <a:latin typeface="Courier New" pitchFamily="49" charset="0"/>
                <a:ea typeface="Calibri" pitchFamily="34" charset="0"/>
                <a:cs typeface="Courier New" pitchFamily="49" charset="0"/>
              </a:rPr>
              <a:t>clas</a:t>
            </a:r>
            <a:r>
              <a:rPr lang="en-US" b="1" dirty="0" smtClean="0">
                <a:latin typeface="Courier New" pitchFamily="49" charset="0"/>
                <a:ea typeface="Calibri" pitchFamily="34" charset="0"/>
                <a:cs typeface="Courier New" pitchFamily="49"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&lt;&lt;"marks\n";</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cin</a:t>
            </a:r>
            <a:r>
              <a:rPr lang="en-US" b="1" dirty="0" smtClean="0">
                <a:latin typeface="Courier New" pitchFamily="49" charset="0"/>
                <a:ea typeface="Calibri" pitchFamily="34" charset="0"/>
                <a:cs typeface="Courier New" pitchFamily="49" charset="0"/>
              </a:rPr>
              <a:t>&gt;&gt;marks;</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if(marks&gt;=75)</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grade='A';</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if (marks&gt;=60)</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grade='B';</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if(marks&gt;=50)</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grade='C';</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if(marks&gt;=40)</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grade='D';</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grade='F';</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a:t>
            </a:r>
            <a:endParaRPr lang="en-US" b="1" dirty="0" smtClean="0">
              <a:latin typeface="Arial" pitchFamily="34" charset="0"/>
              <a:cs typeface="Arial" pitchFamily="34" charset="0"/>
            </a:endParaRPr>
          </a:p>
        </p:txBody>
      </p:sp>
      <p:sp>
        <p:nvSpPr>
          <p:cNvPr id="5" name="Rectangle 4"/>
          <p:cNvSpPr/>
          <p:nvPr/>
        </p:nvSpPr>
        <p:spPr>
          <a:xfrm>
            <a:off x="7467600" y="61722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contd</a:t>
            </a:r>
            <a:endParaRPr lang="en-US" b="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0" y="228600"/>
            <a:ext cx="3733799"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void </a:t>
            </a:r>
            <a:r>
              <a:rPr lang="en-US" b="1" dirty="0" err="1" smtClean="0">
                <a:latin typeface="Courier New" pitchFamily="49" charset="0"/>
                <a:ea typeface="Calibri" pitchFamily="34" charset="0"/>
                <a:cs typeface="Courier New" pitchFamily="49" charset="0"/>
              </a:rPr>
              <a:t>stu</a:t>
            </a:r>
            <a:r>
              <a:rPr lang="en-US" b="1" dirty="0" smtClean="0">
                <a:latin typeface="Courier New" pitchFamily="49" charset="0"/>
                <a:ea typeface="Calibri" pitchFamily="34" charset="0"/>
                <a:cs typeface="Courier New" pitchFamily="49" charset="0"/>
              </a:rPr>
              <a:t>::</a:t>
            </a:r>
            <a:r>
              <a:rPr lang="en-US" b="1" dirty="0" err="1" smtClean="0">
                <a:latin typeface="Courier New" pitchFamily="49" charset="0"/>
                <a:ea typeface="Calibri" pitchFamily="34" charset="0"/>
                <a:cs typeface="Courier New" pitchFamily="49" charset="0"/>
              </a:rPr>
              <a:t>putdata</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&lt;&lt;"Roll no"&lt;&lt;</a:t>
            </a:r>
            <a:r>
              <a:rPr lang="en-US" b="1" dirty="0" err="1" smtClean="0">
                <a:latin typeface="Courier New" pitchFamily="49" charset="0"/>
                <a:ea typeface="Calibri" pitchFamily="34" charset="0"/>
                <a:cs typeface="Courier New" pitchFamily="49" charset="0"/>
              </a:rPr>
              <a:t>rollno</a:t>
            </a:r>
            <a:r>
              <a:rPr lang="en-US" b="1" dirty="0" smtClean="0">
                <a:latin typeface="Courier New" pitchFamily="49" charset="0"/>
                <a:ea typeface="Calibri" pitchFamily="34" charset="0"/>
                <a:cs typeface="Courier New" pitchFamily="49" charset="0"/>
              </a:rPr>
              <a:t>&lt;&lt;"\t Name"&lt;&lt;name&lt;&lt;"\t marks"&lt;&lt;marks&lt;&lt;"\t grade"&lt;&lt;grade&lt;&lt;</a:t>
            </a:r>
            <a:r>
              <a:rPr lang="en-US" b="1" dirty="0" err="1" smtClean="0">
                <a:latin typeface="Courier New" pitchFamily="49" charset="0"/>
                <a:ea typeface="Calibri" pitchFamily="34" charset="0"/>
                <a:cs typeface="Courier New" pitchFamily="49" charset="0"/>
              </a:rPr>
              <a:t>endl</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smtClean="0">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smtClean="0">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err="1" smtClean="0">
                <a:latin typeface="Courier New" pitchFamily="49" charset="0"/>
                <a:ea typeface="Calibri" pitchFamily="34" charset="0"/>
                <a:cs typeface="Courier New" pitchFamily="49" charset="0"/>
              </a:rPr>
              <a:t>int</a:t>
            </a: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stu</a:t>
            </a:r>
            <a:r>
              <a:rPr lang="en-US" b="1" dirty="0" smtClean="0">
                <a:latin typeface="Courier New" pitchFamily="49" charset="0"/>
                <a:ea typeface="Calibri" pitchFamily="34" charset="0"/>
                <a:cs typeface="Courier New" pitchFamily="49" charset="0"/>
              </a:rPr>
              <a:t>::</a:t>
            </a:r>
            <a:r>
              <a:rPr lang="en-US" b="1" dirty="0" err="1" smtClean="0">
                <a:latin typeface="Courier New" pitchFamily="49" charset="0"/>
                <a:ea typeface="Calibri" pitchFamily="34" charset="0"/>
                <a:cs typeface="Courier New" pitchFamily="49" charset="0"/>
              </a:rPr>
              <a:t>getrno</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	return </a:t>
            </a:r>
            <a:r>
              <a:rPr lang="en-US" b="1" dirty="0" err="1" smtClean="0">
                <a:latin typeface="Courier New" pitchFamily="49" charset="0"/>
                <a:ea typeface="Calibri" pitchFamily="34" charset="0"/>
                <a:cs typeface="Courier New" pitchFamily="49" charset="0"/>
              </a:rPr>
              <a:t>rollno</a:t>
            </a:r>
            <a:r>
              <a:rPr lang="en-US"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ourier New" pitchFamily="49" charset="0"/>
                <a:ea typeface="Calibri" pitchFamily="34" charset="0"/>
                <a:cs typeface="Courier New" pitchFamily="49" charset="0"/>
              </a:rPr>
              <a:t>}</a:t>
            </a:r>
          </a:p>
        </p:txBody>
      </p:sp>
      <p:sp>
        <p:nvSpPr>
          <p:cNvPr id="3" name="Rectangle 2"/>
          <p:cNvSpPr/>
          <p:nvPr/>
        </p:nvSpPr>
        <p:spPr>
          <a:xfrm>
            <a:off x="3200400" y="228600"/>
            <a:ext cx="6477000" cy="5909310"/>
          </a:xfrm>
          <a:prstGeom prst="rect">
            <a:avLst/>
          </a:prstGeom>
        </p:spPr>
        <p:txBody>
          <a:bodyPr wrap="square">
            <a:spAutoFit/>
          </a:bodyPr>
          <a:lstStyle/>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void </a:t>
            </a:r>
            <a:r>
              <a:rPr lang="en-US" b="1" dirty="0" err="1" smtClean="0">
                <a:latin typeface="Courier New" pitchFamily="49" charset="0"/>
                <a:ea typeface="Calibri" pitchFamily="34" charset="0"/>
                <a:cs typeface="Courier New" pitchFamily="49" charset="0"/>
              </a:rPr>
              <a:t>stu</a:t>
            </a:r>
            <a:r>
              <a:rPr lang="en-US" b="1" dirty="0" smtClean="0">
                <a:latin typeface="Courier New" pitchFamily="49" charset="0"/>
                <a:ea typeface="Calibri" pitchFamily="34" charset="0"/>
                <a:cs typeface="Courier New" pitchFamily="49" charset="0"/>
              </a:rPr>
              <a:t>::modify()</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&lt;&lt;"Roll no"&lt;&lt;</a:t>
            </a:r>
            <a:r>
              <a:rPr lang="en-US" b="1" dirty="0" err="1" smtClean="0">
                <a:latin typeface="Courier New" pitchFamily="49" charset="0"/>
                <a:ea typeface="Calibri" pitchFamily="34" charset="0"/>
                <a:cs typeface="Courier New" pitchFamily="49" charset="0"/>
              </a:rPr>
              <a:t>rollno</a:t>
            </a:r>
            <a:r>
              <a:rPr lang="en-US" b="1" dirty="0" smtClean="0">
                <a:latin typeface="Courier New" pitchFamily="49" charset="0"/>
                <a:ea typeface="Calibri" pitchFamily="34" charset="0"/>
                <a:cs typeface="Courier New" pitchFamily="49" charset="0"/>
              </a:rPr>
              <a:t>&lt;&lt;"\t Name"&lt;&lt;name&lt;&lt;"\t marks"&lt;&lt;marks&lt;&lt;"\</a:t>
            </a:r>
            <a:r>
              <a:rPr lang="en-US" b="1" dirty="0" err="1" smtClean="0">
                <a:latin typeface="Courier New" pitchFamily="49" charset="0"/>
                <a:ea typeface="Calibri" pitchFamily="34" charset="0"/>
                <a:cs typeface="Courier New" pitchFamily="49" charset="0"/>
              </a:rPr>
              <a:t>tgrade</a:t>
            </a:r>
            <a:r>
              <a:rPr lang="en-US" b="1" dirty="0" smtClean="0">
                <a:latin typeface="Courier New" pitchFamily="49" charset="0"/>
                <a:ea typeface="Calibri" pitchFamily="34" charset="0"/>
                <a:cs typeface="Courier New" pitchFamily="49" charset="0"/>
              </a:rPr>
              <a:t>"&lt;&lt;grade&lt;&lt;</a:t>
            </a:r>
            <a:r>
              <a:rPr lang="en-US" b="1" dirty="0" err="1" smtClean="0">
                <a:latin typeface="Courier New" pitchFamily="49" charset="0"/>
                <a:ea typeface="Calibri" pitchFamily="34" charset="0"/>
                <a:cs typeface="Courier New" pitchFamily="49" charset="0"/>
              </a:rPr>
              <a:t>endl</a:t>
            </a:r>
            <a:r>
              <a:rPr lang="en-US"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&lt;&lt;"Enter new details"&lt;&lt;</a:t>
            </a:r>
            <a:r>
              <a:rPr lang="en-US" b="1" dirty="0" err="1" smtClean="0">
                <a:latin typeface="Courier New" pitchFamily="49" charset="0"/>
                <a:ea typeface="Calibri" pitchFamily="34" charset="0"/>
                <a:cs typeface="Courier New" pitchFamily="49" charset="0"/>
              </a:rPr>
              <a:t>endl</a:t>
            </a:r>
            <a:r>
              <a:rPr lang="en-US"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&lt;&lt;"enter the name"&lt;&lt;</a:t>
            </a:r>
            <a:r>
              <a:rPr lang="en-US" b="1" dirty="0" err="1" smtClean="0">
                <a:latin typeface="Courier New" pitchFamily="49" charset="0"/>
                <a:ea typeface="Calibri" pitchFamily="34" charset="0"/>
                <a:cs typeface="Courier New" pitchFamily="49" charset="0"/>
              </a:rPr>
              <a:t>endl</a:t>
            </a:r>
            <a:r>
              <a:rPr lang="en-US"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cin</a:t>
            </a:r>
            <a:r>
              <a:rPr lang="en-US" b="1" dirty="0" smtClean="0">
                <a:latin typeface="Courier New" pitchFamily="49" charset="0"/>
                <a:ea typeface="Calibri" pitchFamily="34" charset="0"/>
                <a:cs typeface="Courier New" pitchFamily="49" charset="0"/>
              </a:rPr>
              <a:t>&gt;&gt;name;</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cout</a:t>
            </a:r>
            <a:r>
              <a:rPr lang="en-US" b="1" dirty="0" smtClean="0">
                <a:latin typeface="Courier New" pitchFamily="49" charset="0"/>
                <a:ea typeface="Calibri" pitchFamily="34" charset="0"/>
                <a:cs typeface="Courier New" pitchFamily="49" charset="0"/>
              </a:rPr>
              <a:t>&lt;&lt;"enter the marks"&lt;&lt;</a:t>
            </a:r>
            <a:r>
              <a:rPr lang="en-US" b="1" dirty="0" err="1" smtClean="0">
                <a:latin typeface="Courier New" pitchFamily="49" charset="0"/>
                <a:ea typeface="Calibri" pitchFamily="34" charset="0"/>
                <a:cs typeface="Courier New" pitchFamily="49" charset="0"/>
              </a:rPr>
              <a:t>endl</a:t>
            </a:r>
            <a:r>
              <a:rPr lang="en-US"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r>
              <a:rPr lang="en-US" b="1" dirty="0" err="1" smtClean="0">
                <a:latin typeface="Courier New" pitchFamily="49" charset="0"/>
                <a:ea typeface="Calibri" pitchFamily="34" charset="0"/>
                <a:cs typeface="Courier New" pitchFamily="49" charset="0"/>
              </a:rPr>
              <a:t>cin</a:t>
            </a:r>
            <a:r>
              <a:rPr lang="en-US" b="1" dirty="0" smtClean="0">
                <a:latin typeface="Courier New" pitchFamily="49" charset="0"/>
                <a:ea typeface="Calibri" pitchFamily="34" charset="0"/>
                <a:cs typeface="Courier New" pitchFamily="49" charset="0"/>
              </a:rPr>
              <a:t>&gt;&gt;marks;</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if(marks&gt;=75)</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grade='A';</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if (marks&gt;=60)</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grade='B';</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if(marks&gt;=50)</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grade='C';</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if(marks&gt;=40)</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grade='D';</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else grade='F';</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	</a:t>
            </a:r>
          </a:p>
          <a:p>
            <a:pPr lvl="0" eaLnBrk="0" fontAlgn="base" hangingPunct="0">
              <a:spcBef>
                <a:spcPct val="0"/>
              </a:spcBef>
              <a:spcAft>
                <a:spcPct val="0"/>
              </a:spcAft>
            </a:pPr>
            <a:r>
              <a:rPr lang="en-US" b="1" dirty="0" smtClean="0">
                <a:latin typeface="Courier New" pitchFamily="49" charset="0"/>
                <a:ea typeface="Calibri" pitchFamily="34" charset="0"/>
                <a:cs typeface="Courier New" pitchFamily="49" charset="0"/>
              </a:rPr>
              <a:t>}</a:t>
            </a:r>
          </a:p>
        </p:txBody>
      </p:sp>
      <p:sp>
        <p:nvSpPr>
          <p:cNvPr id="4" name="Rectangle 3"/>
          <p:cNvSpPr/>
          <p:nvPr/>
        </p:nvSpPr>
        <p:spPr>
          <a:xfrm>
            <a:off x="7467600" y="61722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contd</a:t>
            </a:r>
            <a:endParaRPr lang="en-US" b="1"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ChangeArrowheads="1"/>
          </p:cNvSpPr>
          <p:nvPr/>
        </p:nvSpPr>
        <p:spPr bwMode="auto">
          <a:xfrm>
            <a:off x="0" y="0"/>
            <a:ext cx="6115777" cy="67403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err="1" smtClean="0">
                <a:latin typeface="Courier New" pitchFamily="49" charset="0"/>
                <a:ea typeface="Calibri" pitchFamily="34" charset="0"/>
                <a:cs typeface="Courier New" pitchFamily="49" charset="0"/>
              </a:rPr>
              <a:t>int</a:t>
            </a:r>
            <a:r>
              <a:rPr lang="en-US" sz="1200" b="1" dirty="0" smtClean="0">
                <a:latin typeface="Courier New" pitchFamily="49" charset="0"/>
                <a:ea typeface="Calibri" pitchFamily="34" charset="0"/>
                <a:cs typeface="Courier New" pitchFamily="49"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fstream</a:t>
            </a: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fio.open</a:t>
            </a:r>
            <a:r>
              <a:rPr lang="en-US" sz="1200" b="1" dirty="0" smtClean="0">
                <a:latin typeface="Courier New" pitchFamily="49" charset="0"/>
                <a:ea typeface="Calibri" pitchFamily="34" charset="0"/>
                <a:cs typeface="Courier New" pitchFamily="49" charset="0"/>
              </a:rPr>
              <a:t>("</a:t>
            </a:r>
            <a:r>
              <a:rPr lang="en-US" sz="1200" b="1" dirty="0" err="1" smtClean="0">
                <a:latin typeface="Courier New" pitchFamily="49" charset="0"/>
                <a:ea typeface="Calibri" pitchFamily="34" charset="0"/>
                <a:cs typeface="Courier New" pitchFamily="49" charset="0"/>
              </a:rPr>
              <a:t>zzz.dat",ios</a:t>
            </a:r>
            <a:r>
              <a:rPr lang="en-US" sz="1200" b="1" dirty="0" smtClean="0">
                <a:latin typeface="Courier New" pitchFamily="49" charset="0"/>
                <a:ea typeface="Calibri" pitchFamily="34" charset="0"/>
                <a:cs typeface="Courier New" pitchFamily="49" charset="0"/>
              </a:rPr>
              <a:t>::</a:t>
            </a:r>
            <a:r>
              <a:rPr lang="en-US" sz="1200" b="1" dirty="0" err="1" smtClean="0">
                <a:latin typeface="Courier New" pitchFamily="49" charset="0"/>
                <a:ea typeface="Calibri" pitchFamily="34" charset="0"/>
                <a:cs typeface="Courier New" pitchFamily="49" charset="0"/>
              </a:rPr>
              <a:t>in|ios</a:t>
            </a:r>
            <a:r>
              <a:rPr lang="en-US" sz="1200" b="1" dirty="0" smtClean="0">
                <a:latin typeface="Courier New" pitchFamily="49" charset="0"/>
                <a:ea typeface="Calibri" pitchFamily="34" charset="0"/>
                <a:cs typeface="Courier New" pitchFamily="49" charset="0"/>
              </a:rPr>
              <a:t>::</a:t>
            </a:r>
            <a:r>
              <a:rPr lang="en-US" sz="1200" b="1" dirty="0" err="1" smtClean="0">
                <a:latin typeface="Courier New" pitchFamily="49" charset="0"/>
                <a:ea typeface="Calibri" pitchFamily="34" charset="0"/>
                <a:cs typeface="Courier New" pitchFamily="49" charset="0"/>
              </a:rPr>
              <a:t>out|ios</a:t>
            </a:r>
            <a:r>
              <a:rPr lang="en-US" sz="1200" b="1" dirty="0" smtClean="0">
                <a:latin typeface="Courier New" pitchFamily="49" charset="0"/>
                <a:ea typeface="Calibri" pitchFamily="34" charset="0"/>
                <a:cs typeface="Courier New" pitchFamily="49" charset="0"/>
              </a:rPr>
              <a:t>::binary);</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long pos;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stu</a:t>
            </a:r>
            <a:r>
              <a:rPr lang="en-US" sz="1200" b="1" dirty="0" smtClean="0">
                <a:latin typeface="Courier New" pitchFamily="49" charset="0"/>
                <a:ea typeface="Calibri" pitchFamily="34" charset="0"/>
                <a:cs typeface="Courier New" pitchFamily="49" charset="0"/>
              </a:rPr>
              <a:t> s1,stud;</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int</a:t>
            </a: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rno</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char found='f';</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cout</a:t>
            </a:r>
            <a:r>
              <a:rPr lang="en-US" sz="1200" b="1" dirty="0" smtClean="0">
                <a:latin typeface="Courier New" pitchFamily="49" charset="0"/>
                <a:ea typeface="Calibri" pitchFamily="34" charset="0"/>
                <a:cs typeface="Courier New" pitchFamily="49" charset="0"/>
              </a:rPr>
              <a:t>&lt;&lt;"Enter roll no whose data is to be modified";</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cin</a:t>
            </a:r>
            <a:r>
              <a:rPr lang="en-US" sz="1200" b="1" dirty="0" smtClean="0">
                <a:latin typeface="Courier New" pitchFamily="49" charset="0"/>
                <a:ea typeface="Calibri" pitchFamily="34" charset="0"/>
                <a:cs typeface="Courier New" pitchFamily="49" charset="0"/>
              </a:rPr>
              <a:t>&gt;&gt;</a:t>
            </a:r>
            <a:r>
              <a:rPr lang="en-US" sz="1200" b="1" dirty="0" err="1" smtClean="0">
                <a:latin typeface="Courier New" pitchFamily="49" charset="0"/>
                <a:ea typeface="Calibri" pitchFamily="34" charset="0"/>
                <a:cs typeface="Courier New" pitchFamily="49" charset="0"/>
              </a:rPr>
              <a:t>rno</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while(!fio.eof())</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pos=</a:t>
            </a:r>
            <a:r>
              <a:rPr lang="en-US" sz="1200" b="1" dirty="0" err="1" smtClean="0">
                <a:latin typeface="Courier New" pitchFamily="49" charset="0"/>
                <a:ea typeface="Calibri" pitchFamily="34" charset="0"/>
                <a:cs typeface="Courier New" pitchFamily="49" charset="0"/>
              </a:rPr>
              <a:t>fio.tellg</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fio.read</a:t>
            </a:r>
            <a:r>
              <a:rPr lang="en-US" sz="1200" b="1" dirty="0" smtClean="0">
                <a:latin typeface="Courier New" pitchFamily="49" charset="0"/>
                <a:ea typeface="Calibri" pitchFamily="34" charset="0"/>
                <a:cs typeface="Courier New" pitchFamily="49" charset="0"/>
              </a:rPr>
              <a:t>((char*)&amp;s1,sizeof(s1));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if(s1.getrno()==</a:t>
            </a:r>
            <a:r>
              <a:rPr lang="en-US" sz="1200" b="1" dirty="0" err="1" smtClean="0">
                <a:latin typeface="Courier New" pitchFamily="49" charset="0"/>
                <a:ea typeface="Calibri" pitchFamily="34" charset="0"/>
                <a:cs typeface="Courier New" pitchFamily="49" charset="0"/>
              </a:rPr>
              <a:t>rno</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s1.modify();</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fio.seekg</a:t>
            </a:r>
            <a:r>
              <a:rPr lang="en-US" sz="1200" b="1" dirty="0" smtClean="0">
                <a:latin typeface="Courier New" pitchFamily="49" charset="0"/>
                <a:ea typeface="Calibri" pitchFamily="34" charset="0"/>
                <a:cs typeface="Courier New" pitchFamily="49" charset="0"/>
              </a:rPr>
              <a:t>(pos);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fio.write</a:t>
            </a:r>
            <a:r>
              <a:rPr lang="en-US" sz="1200" b="1" dirty="0" smtClean="0">
                <a:latin typeface="Courier New" pitchFamily="49" charset="0"/>
                <a:ea typeface="Calibri" pitchFamily="34" charset="0"/>
                <a:cs typeface="Courier New" pitchFamily="49" charset="0"/>
              </a:rPr>
              <a:t>((char *)&amp;s1,sizeof(s1));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found='t';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if(found=='f')</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cout</a:t>
            </a:r>
            <a:r>
              <a:rPr lang="en-US" sz="1200" b="1" dirty="0" smtClean="0">
                <a:latin typeface="Courier New" pitchFamily="49" charset="0"/>
                <a:ea typeface="Calibri" pitchFamily="34" charset="0"/>
                <a:cs typeface="Courier New" pitchFamily="49" charset="0"/>
              </a:rPr>
              <a:t>&lt;&lt;"record not found"&lt;&lt;</a:t>
            </a:r>
            <a:r>
              <a:rPr lang="en-US" sz="1200" b="1" dirty="0" err="1" smtClean="0">
                <a:latin typeface="Courier New" pitchFamily="49" charset="0"/>
                <a:ea typeface="Calibri" pitchFamily="34" charset="0"/>
                <a:cs typeface="Courier New" pitchFamily="49" charset="0"/>
              </a:rPr>
              <a:t>endl</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fio.seekg</a:t>
            </a:r>
            <a:r>
              <a:rPr lang="en-US" sz="1200" b="1" dirty="0" smtClean="0">
                <a:latin typeface="Courier New" pitchFamily="49" charset="0"/>
                <a:ea typeface="Calibri" pitchFamily="34" charset="0"/>
                <a:cs typeface="Courier New"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cout</a:t>
            </a:r>
            <a:r>
              <a:rPr lang="en-US" sz="1200" b="1" dirty="0" smtClean="0">
                <a:latin typeface="Courier New" pitchFamily="49" charset="0"/>
                <a:ea typeface="Calibri" pitchFamily="34" charset="0"/>
                <a:cs typeface="Courier New" pitchFamily="49" charset="0"/>
              </a:rPr>
              <a:t>&lt;&lt;"Now the file contains\n";</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while(</a:t>
            </a:r>
            <a:r>
              <a:rPr lang="en-US" sz="1200" b="1" dirty="0" err="1" smtClean="0">
                <a:latin typeface="Courier New" pitchFamily="49" charset="0"/>
                <a:ea typeface="Calibri" pitchFamily="34" charset="0"/>
                <a:cs typeface="Courier New" pitchFamily="49" charset="0"/>
              </a:rPr>
              <a:t>fio.read</a:t>
            </a:r>
            <a:r>
              <a:rPr lang="en-US" sz="1200" b="1" dirty="0" smtClean="0">
                <a:latin typeface="Courier New" pitchFamily="49" charset="0"/>
                <a:ea typeface="Calibri" pitchFamily="34" charset="0"/>
                <a:cs typeface="Courier New" pitchFamily="49" charset="0"/>
              </a:rPr>
              <a:t>((char*)&amp;s1,sizeof(s1)))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s1.putdata();</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r>
              <a:rPr lang="en-US" sz="1200" b="1" dirty="0" err="1" smtClean="0">
                <a:latin typeface="Courier New" pitchFamily="49" charset="0"/>
                <a:ea typeface="Calibri" pitchFamily="34" charset="0"/>
                <a:cs typeface="Courier New" pitchFamily="49" charset="0"/>
              </a:rPr>
              <a:t>fio.close</a:t>
            </a:r>
            <a:r>
              <a:rPr lang="en-US" sz="1200" b="1" dirty="0" smtClean="0">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Courier New" pitchFamily="49" charset="0"/>
                <a:ea typeface="Calibri" pitchFamily="34" charset="0"/>
                <a:cs typeface="Courier New" pitchFamily="49" charset="0"/>
              </a:rPr>
              <a:t>}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143000"/>
            <a:ext cx="6248400" cy="707886"/>
          </a:xfrm>
          <a:prstGeom prst="rect">
            <a:avLst/>
          </a:prstGeom>
          <a:noFill/>
        </p:spPr>
        <p:txBody>
          <a:bodyPr wrap="square" rtlCol="0">
            <a:spAutoFit/>
          </a:bodyPr>
          <a:lstStyle/>
          <a:p>
            <a:r>
              <a:rPr lang="en-US" sz="4000" b="1" dirty="0" smtClean="0"/>
              <a:t>Deletion of a record</a:t>
            </a:r>
            <a:endParaRPr lang="en-US" sz="4000"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381000"/>
            <a:ext cx="8229600" cy="49831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To delete</a:t>
            </a:r>
            <a:r>
              <a:rPr kumimoji="0" lang="en-US" sz="2500" b="0" i="0" u="none" strike="noStrike" kern="1200" cap="none" spc="0" normalizeH="0" noProof="0" dirty="0" smtClean="0">
                <a:ln>
                  <a:noFill/>
                </a:ln>
                <a:solidFill>
                  <a:schemeClr val="tx1"/>
                </a:solidFill>
                <a:effectLst/>
                <a:uLnTx/>
                <a:uFillTx/>
                <a:latin typeface="+mn-lt"/>
                <a:ea typeface="+mn-ea"/>
                <a:cs typeface="+mn-cs"/>
              </a:rPr>
              <a:t> </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500" b="0" i="0" u="none" strike="noStrike" kern="1200" cap="none" spc="0" normalizeH="0" baseline="0" noProof="0" dirty="0" err="1" smtClean="0">
                <a:ln>
                  <a:noFill/>
                </a:ln>
                <a:solidFill>
                  <a:schemeClr val="tx1"/>
                </a:solidFill>
                <a:effectLst/>
                <a:uLnTx/>
                <a:uFillTx/>
                <a:latin typeface="+mn-lt"/>
                <a:ea typeface="+mn-ea"/>
                <a:cs typeface="+mn-cs"/>
              </a:rPr>
              <a:t>record,the</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 position of the record is to be got</a:t>
            </a:r>
            <a:r>
              <a:rPr kumimoji="0" lang="en-US" sz="2500" b="0" i="0" u="none" strike="noStrike" kern="1200" cap="none" spc="0" normalizeH="0" noProof="0" dirty="0" smtClean="0">
                <a:ln>
                  <a:noFill/>
                </a:ln>
                <a:solidFill>
                  <a:schemeClr val="tx1"/>
                </a:solidFill>
                <a:effectLst/>
                <a:uLnTx/>
                <a:uFillTx/>
                <a:latin typeface="+mn-lt"/>
                <a:ea typeface="+mn-ea"/>
                <a:cs typeface="+mn-cs"/>
              </a:rPr>
              <a:t> by performing a search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500" baseline="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baseline="0" dirty="0" smtClean="0"/>
              <a:t>Keep</a:t>
            </a:r>
            <a:r>
              <a:rPr lang="en-US" sz="2500" dirty="0" smtClean="0"/>
              <a:t> copying the records in a temporary file say temp.dat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Do not copy the record to be deleted to temporary file temp.dat</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Copy rest of records to temp.dat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Delete original file say stu.dat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5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Rename temp.dat as stu.dat</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7693"/>
            <a:ext cx="7620000" cy="6478697"/>
          </a:xfrm>
          <a:prstGeom prst="rect">
            <a:avLst/>
          </a:prstGeom>
        </p:spPr>
        <p:txBody>
          <a:bodyPr wrap="square">
            <a:spAutoFit/>
          </a:bodyPr>
          <a:lstStyle/>
          <a:p>
            <a:pPr lvl="0" fontAlgn="base">
              <a:spcBef>
                <a:spcPct val="0"/>
              </a:spcBef>
              <a:spcAft>
                <a:spcPct val="0"/>
              </a:spcAft>
            </a:pPr>
            <a:r>
              <a:rPr lang="en-US" sz="1300" b="1" dirty="0" err="1" smtClean="0">
                <a:latin typeface="Courier New" pitchFamily="49" charset="0"/>
                <a:ea typeface="Calibri" pitchFamily="34" charset="0"/>
                <a:cs typeface="Courier New" pitchFamily="49" charset="0"/>
              </a:rPr>
              <a:t>int</a:t>
            </a:r>
            <a:r>
              <a:rPr lang="en-US" sz="1300" b="1" dirty="0" smtClean="0">
                <a:latin typeface="Courier New" pitchFamily="49" charset="0"/>
                <a:ea typeface="Calibri" pitchFamily="34" charset="0"/>
                <a:cs typeface="Courier New" pitchFamily="49" charset="0"/>
              </a:rPr>
              <a:t> main()</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ifstream</a:t>
            </a: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fio</a:t>
            </a:r>
            <a:r>
              <a:rPr lang="en-US" sz="1300" b="1" dirty="0" smtClean="0">
                <a:latin typeface="Courier New" pitchFamily="49" charset="0"/>
                <a:ea typeface="Calibri" pitchFamily="34" charset="0"/>
                <a:cs typeface="Courier New" pitchFamily="49" charset="0"/>
              </a:rPr>
              <a:t>(“</a:t>
            </a:r>
            <a:r>
              <a:rPr lang="en-US" sz="1300" b="1" dirty="0" err="1" smtClean="0">
                <a:latin typeface="Courier New" pitchFamily="49" charset="0"/>
                <a:ea typeface="Calibri" pitchFamily="34" charset="0"/>
                <a:cs typeface="Courier New" pitchFamily="49" charset="0"/>
              </a:rPr>
              <a:t>stu.dat”,ios</a:t>
            </a:r>
            <a:r>
              <a:rPr lang="en-US" sz="1300" b="1" dirty="0" smtClean="0">
                <a:latin typeface="Courier New" pitchFamily="49" charset="0"/>
                <a:ea typeface="Calibri" pitchFamily="34" charset="0"/>
                <a:cs typeface="Courier New" pitchFamily="49" charset="0"/>
              </a:rPr>
              <a:t>::binary);</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ofstream</a:t>
            </a:r>
            <a:r>
              <a:rPr lang="en-US" sz="1300" b="1" dirty="0" smtClean="0">
                <a:latin typeface="Courier New" pitchFamily="49" charset="0"/>
                <a:ea typeface="Calibri" pitchFamily="34" charset="0"/>
                <a:cs typeface="Courier New" pitchFamily="49" charset="0"/>
              </a:rPr>
              <a:t> file(“</a:t>
            </a:r>
            <a:r>
              <a:rPr lang="en-US" sz="1300" b="1" dirty="0" err="1" smtClean="0">
                <a:latin typeface="Courier New" pitchFamily="49" charset="0"/>
                <a:ea typeface="Calibri" pitchFamily="34" charset="0"/>
                <a:cs typeface="Courier New" pitchFamily="49" charset="0"/>
              </a:rPr>
              <a:t>temp.dat“,ios</a:t>
            </a:r>
            <a:r>
              <a:rPr lang="en-US" sz="1300" b="1" dirty="0" smtClean="0">
                <a:latin typeface="Courier New" pitchFamily="49" charset="0"/>
                <a:ea typeface="Calibri" pitchFamily="34" charset="0"/>
                <a:cs typeface="Courier New" pitchFamily="49" charset="0"/>
              </a:rPr>
              <a:t>::binary);</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stu</a:t>
            </a:r>
            <a:r>
              <a:rPr lang="en-US" sz="1300" b="1" dirty="0" smtClean="0">
                <a:latin typeface="Courier New" pitchFamily="49" charset="0"/>
                <a:ea typeface="Calibri" pitchFamily="34" charset="0"/>
                <a:cs typeface="Courier New" pitchFamily="49" charset="0"/>
              </a:rPr>
              <a:t> s1,stud;</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int</a:t>
            </a: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rno</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char found='</a:t>
            </a:r>
            <a:r>
              <a:rPr lang="en-US" sz="1300" b="1" dirty="0" err="1" smtClean="0">
                <a:latin typeface="Courier New" pitchFamily="49" charset="0"/>
                <a:ea typeface="Calibri" pitchFamily="34" charset="0"/>
                <a:cs typeface="Courier New" pitchFamily="49" charset="0"/>
              </a:rPr>
              <a:t>f‘,confirm</a:t>
            </a:r>
            <a:r>
              <a:rPr lang="en-US" sz="1300" b="1" dirty="0" smtClean="0">
                <a:latin typeface="Courier New" pitchFamily="49" charset="0"/>
                <a:ea typeface="Calibri" pitchFamily="34" charset="0"/>
                <a:cs typeface="Courier New" pitchFamily="49" charset="0"/>
              </a:rPr>
              <a:t>=‘n’;</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cout</a:t>
            </a:r>
            <a:r>
              <a:rPr lang="en-US" sz="1300" b="1" dirty="0" smtClean="0">
                <a:latin typeface="Courier New" pitchFamily="49" charset="0"/>
                <a:ea typeface="Calibri" pitchFamily="34" charset="0"/>
                <a:cs typeface="Courier New" pitchFamily="49" charset="0"/>
              </a:rPr>
              <a:t>&lt;&lt;"Enter roll no whose data is to be deleted";</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cin</a:t>
            </a:r>
            <a:r>
              <a:rPr lang="en-US" sz="1300" b="1" dirty="0" smtClean="0">
                <a:latin typeface="Courier New" pitchFamily="49" charset="0"/>
                <a:ea typeface="Calibri" pitchFamily="34" charset="0"/>
                <a:cs typeface="Courier New" pitchFamily="49" charset="0"/>
              </a:rPr>
              <a:t>&gt;&gt;</a:t>
            </a:r>
            <a:r>
              <a:rPr lang="en-US" sz="1300" b="1" dirty="0" err="1" smtClean="0">
                <a:latin typeface="Courier New" pitchFamily="49" charset="0"/>
                <a:ea typeface="Calibri" pitchFamily="34" charset="0"/>
                <a:cs typeface="Courier New" pitchFamily="49" charset="0"/>
              </a:rPr>
              <a:t>rno</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while(!fio.eof())</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fio.read</a:t>
            </a:r>
            <a:r>
              <a:rPr lang="en-US" sz="1300" b="1" dirty="0" smtClean="0">
                <a:latin typeface="Courier New" pitchFamily="49" charset="0"/>
                <a:ea typeface="Calibri" pitchFamily="34" charset="0"/>
                <a:cs typeface="Courier New" pitchFamily="49" charset="0"/>
              </a:rPr>
              <a:t>((char*)&amp;s1,sizeof(s1));</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if(s1.getrno()==</a:t>
            </a:r>
            <a:r>
              <a:rPr lang="en-US" sz="1300" b="1" dirty="0" err="1" smtClean="0">
                <a:latin typeface="Courier New" pitchFamily="49" charset="0"/>
                <a:ea typeface="Calibri" pitchFamily="34" charset="0"/>
                <a:cs typeface="Courier New" pitchFamily="49" charset="0"/>
              </a:rPr>
              <a:t>rno</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s1.putdata();</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found=‘t’;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cout</a:t>
            </a:r>
            <a:r>
              <a:rPr lang="en-US" sz="1300" b="1" dirty="0" smtClean="0">
                <a:latin typeface="Courier New" pitchFamily="49" charset="0"/>
                <a:ea typeface="Calibri" pitchFamily="34" charset="0"/>
                <a:cs typeface="Courier New" pitchFamily="49" charset="0"/>
              </a:rPr>
              <a:t>&lt;&lt;“Are you sure you want to delete y/n”;</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cin</a:t>
            </a:r>
            <a:r>
              <a:rPr lang="en-US" sz="1300" b="1" dirty="0" smtClean="0">
                <a:latin typeface="Courier New" pitchFamily="49" charset="0"/>
                <a:ea typeface="Calibri" pitchFamily="34" charset="0"/>
                <a:cs typeface="Courier New" pitchFamily="49" charset="0"/>
              </a:rPr>
              <a:t>&gt;&gt;confirm;</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if(confirm==‘n’)</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file.write</a:t>
            </a:r>
            <a:r>
              <a:rPr lang="en-US" sz="1300" b="1" dirty="0" smtClean="0">
                <a:latin typeface="Courier New" pitchFamily="49" charset="0"/>
                <a:ea typeface="Calibri" pitchFamily="34" charset="0"/>
                <a:cs typeface="Courier New" pitchFamily="49" charset="0"/>
              </a:rPr>
              <a:t>((char *)&amp;s1,sizeof(s1));</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else</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file.write</a:t>
            </a:r>
            <a:r>
              <a:rPr lang="en-US" sz="1300" b="1" dirty="0" smtClean="0">
                <a:latin typeface="Courier New" pitchFamily="49" charset="0"/>
                <a:ea typeface="Calibri" pitchFamily="34" charset="0"/>
                <a:cs typeface="Courier New" pitchFamily="49" charset="0"/>
              </a:rPr>
              <a:t>((char *)&amp;s1,sizeof(s1));</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if(found=='f')</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cout</a:t>
            </a:r>
            <a:r>
              <a:rPr lang="en-US" sz="1300" b="1" dirty="0" smtClean="0">
                <a:latin typeface="Courier New" pitchFamily="49" charset="0"/>
                <a:ea typeface="Calibri" pitchFamily="34" charset="0"/>
                <a:cs typeface="Courier New" pitchFamily="49" charset="0"/>
              </a:rPr>
              <a:t>&lt;&lt;"record not found"&lt;&lt;</a:t>
            </a:r>
            <a:r>
              <a:rPr lang="en-US" sz="1300" b="1" dirty="0" err="1" smtClean="0">
                <a:latin typeface="Courier New" pitchFamily="49" charset="0"/>
                <a:ea typeface="Calibri" pitchFamily="34" charset="0"/>
                <a:cs typeface="Courier New" pitchFamily="49" charset="0"/>
              </a:rPr>
              <a:t>endl</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fio.close</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a:t>
            </a:r>
            <a:r>
              <a:rPr lang="en-US" sz="1300" b="1" dirty="0" err="1" smtClean="0">
                <a:latin typeface="Courier New" pitchFamily="49" charset="0"/>
                <a:ea typeface="Calibri" pitchFamily="34" charset="0"/>
                <a:cs typeface="Courier New" pitchFamily="49" charset="0"/>
              </a:rPr>
              <a:t>file.close</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remove(“stu.dat”);</a:t>
            </a:r>
          </a:p>
          <a:p>
            <a:pPr lvl="0" eaLnBrk="0" fontAlgn="base" hangingPunct="0">
              <a:spcBef>
                <a:spcPct val="0"/>
              </a:spcBef>
              <a:spcAft>
                <a:spcPct val="0"/>
              </a:spcAft>
            </a:pPr>
            <a:r>
              <a:rPr lang="en-US" sz="1300" b="1" dirty="0" smtClean="0">
                <a:latin typeface="Courier New" pitchFamily="49" charset="0"/>
                <a:ea typeface="Calibri" pitchFamily="34" charset="0"/>
                <a:cs typeface="Courier New" pitchFamily="49" charset="0"/>
              </a:rPr>
              <a:t>	rename(“</a:t>
            </a:r>
            <a:r>
              <a:rPr lang="en-US" sz="1300" b="1" dirty="0" err="1" smtClean="0">
                <a:latin typeface="Courier New" pitchFamily="49" charset="0"/>
                <a:ea typeface="Calibri" pitchFamily="34" charset="0"/>
                <a:cs typeface="Courier New" pitchFamily="49" charset="0"/>
              </a:rPr>
              <a:t>temp.dat”,”stu.dat</a:t>
            </a:r>
            <a:r>
              <a:rPr lang="en-US" sz="1300" b="1" dirty="0" smtClean="0">
                <a:latin typeface="Courier New" pitchFamily="49" charset="0"/>
                <a:ea typeface="Calibri" pitchFamily="34" charset="0"/>
                <a:cs typeface="Courier New" pitchFamily="49" charset="0"/>
              </a:rPr>
              <a:t>”);</a:t>
            </a:r>
          </a:p>
          <a:p>
            <a:pPr lvl="0" eaLnBrk="0" fontAlgn="base" hangingPunct="0">
              <a:spcBef>
                <a:spcPct val="0"/>
              </a:spcBef>
              <a:spcAft>
                <a:spcPct val="0"/>
              </a:spcAft>
            </a:pPr>
            <a:endParaRPr lang="en-US" sz="1200" b="1" dirty="0" smtClean="0">
              <a:latin typeface="Courier New" pitchFamily="49" charset="0"/>
              <a:ea typeface="Calibri" pitchFamily="34" charset="0"/>
              <a:cs typeface="Courier New" pitchFamily="49" charset="0"/>
            </a:endParaRPr>
          </a:p>
        </p:txBody>
      </p:sp>
      <p:sp>
        <p:nvSpPr>
          <p:cNvPr id="3" name="Rectangle 2"/>
          <p:cNvSpPr/>
          <p:nvPr/>
        </p:nvSpPr>
        <p:spPr>
          <a:xfrm>
            <a:off x="5867400" y="6019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CONTD</a:t>
            </a:r>
            <a:endParaRPr lang="en-US"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096000" cy="2862322"/>
          </a:xfrm>
          <a:prstGeom prst="rect">
            <a:avLst/>
          </a:prstGeom>
          <a:noFill/>
        </p:spPr>
        <p:txBody>
          <a:bodyPr wrap="square" rtlCol="0">
            <a:spAutoFit/>
          </a:bodyPr>
          <a:lstStyle/>
          <a:p>
            <a:r>
              <a:rPr lang="en-US" sz="2000" dirty="0" err="1" smtClean="0"/>
              <a:t>fio.open</a:t>
            </a:r>
            <a:r>
              <a:rPr lang="en-US" sz="2000" dirty="0" smtClean="0"/>
              <a:t>(“</a:t>
            </a:r>
            <a:r>
              <a:rPr lang="en-US" sz="2000" dirty="0" err="1" smtClean="0"/>
              <a:t>stu.dat”,ios</a:t>
            </a:r>
            <a:r>
              <a:rPr lang="en-US" sz="2000" dirty="0" smtClean="0"/>
              <a:t>::in)</a:t>
            </a:r>
          </a:p>
          <a:p>
            <a:r>
              <a:rPr lang="en-US" sz="2000" dirty="0" err="1" smtClean="0"/>
              <a:t>cout</a:t>
            </a:r>
            <a:r>
              <a:rPr lang="en-US" sz="2000" dirty="0" smtClean="0"/>
              <a:t>&lt;&lt;“now the file contains\n”;</a:t>
            </a:r>
          </a:p>
          <a:p>
            <a:r>
              <a:rPr lang="en-US" sz="2000" dirty="0" smtClean="0"/>
              <a:t>while(!fio.eof())</a:t>
            </a:r>
          </a:p>
          <a:p>
            <a:r>
              <a:rPr lang="en-US" sz="2000" dirty="0" smtClean="0"/>
              <a:t>{</a:t>
            </a:r>
          </a:p>
          <a:p>
            <a:r>
              <a:rPr lang="en-US" sz="2000" dirty="0" smtClean="0"/>
              <a:t>	</a:t>
            </a:r>
            <a:r>
              <a:rPr lang="en-US" sz="2000" dirty="0" err="1" smtClean="0"/>
              <a:t>fio.read</a:t>
            </a:r>
            <a:r>
              <a:rPr lang="en-US" sz="2000" dirty="0" smtClean="0"/>
              <a:t>((char *)&amp;</a:t>
            </a:r>
            <a:r>
              <a:rPr lang="en-US" sz="2000" dirty="0" err="1" smtClean="0"/>
              <a:t>stud,sizeof</a:t>
            </a:r>
            <a:r>
              <a:rPr lang="en-US" sz="2000" dirty="0" smtClean="0"/>
              <a:t>(stud));</a:t>
            </a:r>
          </a:p>
          <a:p>
            <a:r>
              <a:rPr lang="en-US" sz="2000" dirty="0" smtClean="0"/>
              <a:t>	</a:t>
            </a:r>
            <a:r>
              <a:rPr lang="en-US" sz="2000" dirty="0" err="1" smtClean="0"/>
              <a:t>stud.putdata</a:t>
            </a:r>
            <a:r>
              <a:rPr lang="en-US" sz="2000" dirty="0" smtClean="0"/>
              <a:t>();</a:t>
            </a:r>
          </a:p>
          <a:p>
            <a:r>
              <a:rPr lang="en-US" sz="2000" dirty="0" smtClean="0"/>
              <a:t>}</a:t>
            </a:r>
          </a:p>
          <a:p>
            <a:r>
              <a:rPr lang="en-US" sz="2000" dirty="0" err="1" smtClean="0"/>
              <a:t>fio.close</a:t>
            </a:r>
            <a:r>
              <a:rPr lang="en-US" sz="2000" dirty="0" smtClean="0"/>
              <a:t>();</a:t>
            </a:r>
          </a:p>
          <a:p>
            <a:r>
              <a:rPr lang="en-US" sz="2000" dirty="0" smtClean="0"/>
              <a:t>}</a:t>
            </a:r>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20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7835</Words>
  <Application>Microsoft Office PowerPoint</Application>
  <PresentationFormat>On-screen Show (4:3)</PresentationFormat>
  <Paragraphs>2009</Paragraphs>
  <Slides>163</Slides>
  <Notes>0</Notes>
  <HiddenSlides>0</HiddenSlides>
  <MMClips>0</MMClip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Modifying Record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Soloution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PWHSS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dc:creator>
  <cp:lastModifiedBy>ADMIN</cp:lastModifiedBy>
  <cp:revision>130</cp:revision>
  <dcterms:created xsi:type="dcterms:W3CDTF">2009-07-15T04:26:30Z</dcterms:created>
  <dcterms:modified xsi:type="dcterms:W3CDTF">2018-01-24T05:24:08Z</dcterms:modified>
</cp:coreProperties>
</file>