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2C6956-112D-4913-83FC-E264009FC656}" type="datetimeFigureOut">
              <a:rPr lang="en-IN" smtClean="0"/>
              <a:t>22-11-2016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234287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2C6956-112D-4913-83FC-E264009FC656}" type="datetimeFigureOut">
              <a:rPr lang="en-IN" smtClean="0"/>
              <a:t>22-11-2016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387838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2C6956-112D-4913-83FC-E264009FC656}" type="datetimeFigureOut">
              <a:rPr lang="en-IN" smtClean="0"/>
              <a:t>22-11-2016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333230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2C6956-112D-4913-83FC-E264009FC656}" type="datetimeFigureOut">
              <a:rPr lang="en-IN" smtClean="0"/>
              <a:t>22-11-2016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132498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C6956-112D-4913-83FC-E264009FC656}" type="datetimeFigureOut">
              <a:rPr lang="en-IN" smtClean="0"/>
              <a:t>22-11-2016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277691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2C6956-112D-4913-83FC-E264009FC656}" type="datetimeFigureOut">
              <a:rPr lang="en-IN" smtClean="0"/>
              <a:t>22-11-2016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298525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2C6956-112D-4913-83FC-E264009FC656}" type="datetimeFigureOut">
              <a:rPr lang="en-IN" smtClean="0"/>
              <a:t>22-11-2016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129403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2C6956-112D-4913-83FC-E264009FC656}" type="datetimeFigureOut">
              <a:rPr lang="en-IN" smtClean="0"/>
              <a:t>22-11-2016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2097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6956-112D-4913-83FC-E264009FC656}" type="datetimeFigureOut">
              <a:rPr lang="en-IN" smtClean="0"/>
              <a:t>22-11-2016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121769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C6956-112D-4913-83FC-E264009FC656}" type="datetimeFigureOut">
              <a:rPr lang="en-IN" smtClean="0"/>
              <a:t>22-11-2016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366990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C6956-112D-4913-83FC-E264009FC656}" type="datetimeFigureOut">
              <a:rPr lang="en-IN" smtClean="0"/>
              <a:t>22-11-2016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240AFF-5EF4-4C6E-AE63-C5535704C0C0}" type="slidenum">
              <a:rPr lang="en-IN" smtClean="0"/>
              <a:t>‹#›</a:t>
            </a:fld>
            <a:endParaRPr lang="en-IN"/>
          </a:p>
        </p:txBody>
      </p:sp>
    </p:spTree>
    <p:extLst>
      <p:ext uri="{BB962C8B-B14F-4D97-AF65-F5344CB8AC3E}">
        <p14:creationId xmlns:p14="http://schemas.microsoft.com/office/powerpoint/2010/main" val="287967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de-DE" altLang="en-US">
              <a:solidFill>
                <a:srgbClr val="000000"/>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lang="en-US" altLang="en-US" smtClean="0">
                <a:solidFill>
                  <a:srgbClr val="000000"/>
                </a:solidFill>
              </a:rPr>
              <a:t>Organizing and Searching Information with XML</a:t>
            </a:r>
            <a:endParaRPr lang="en-US" altLang="en-US">
              <a:solidFill>
                <a:srgbClr val="000000"/>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7E924320-FA05-4245-B3B8-0A9D33ABF250}" type="slidenum">
              <a:rPr lang="de-DE" altLang="en-US" smtClean="0">
                <a:solidFill>
                  <a:srgbClr val="000000"/>
                </a:solidFill>
              </a:rPr>
              <a:pPr fontAlgn="base">
                <a:spcBef>
                  <a:spcPct val="0"/>
                </a:spcBef>
                <a:spcAft>
                  <a:spcPct val="0"/>
                </a:spcAft>
                <a:defRPr/>
              </a:pPr>
              <a:t>‹#›</a:t>
            </a:fld>
            <a:endParaRPr lang="de-DE" altLang="en-US">
              <a:solidFill>
                <a:srgbClr val="000000"/>
              </a:solidFill>
            </a:endParaRPr>
          </a:p>
        </p:txBody>
      </p:sp>
    </p:spTree>
    <p:extLst>
      <p:ext uri="{BB962C8B-B14F-4D97-AF65-F5344CB8AC3E}">
        <p14:creationId xmlns:p14="http://schemas.microsoft.com/office/powerpoint/2010/main" val="3451159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1844824"/>
            <a:ext cx="5978624" cy="2133600"/>
          </a:xfrm>
        </p:spPr>
        <p:txBody>
          <a:bodyPr>
            <a:noAutofit/>
          </a:bodyPr>
          <a:lstStyle/>
          <a:p>
            <a:r>
              <a:rPr lang="en-US" sz="6600" dirty="0" smtClean="0"/>
              <a:t>INTERNET RELATION TERMINOLOGIES</a:t>
            </a:r>
            <a:endParaRPr lang="en-IN" sz="6600" dirty="0"/>
          </a:p>
        </p:txBody>
      </p:sp>
    </p:spTree>
    <p:extLst>
      <p:ext uri="{BB962C8B-B14F-4D97-AF65-F5344CB8AC3E}">
        <p14:creationId xmlns:p14="http://schemas.microsoft.com/office/powerpoint/2010/main" val="2605622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rgbClr val="FFFFFF"/>
          </a:solidFill>
          <a:ln>
            <a:solidFill>
              <a:schemeClr val="bg1"/>
            </a:solidFill>
          </a:ln>
        </p:spPr>
        <p:txBody>
          <a:bodyPr/>
          <a:lstStyle/>
          <a:p>
            <a:pPr eaLnBrk="1" hangingPunct="1"/>
            <a:r>
              <a:rPr lang="de-DE" altLang="en-US" sz="4000" smtClean="0"/>
              <a:t>Possible Advantages of Using XML</a:t>
            </a:r>
          </a:p>
        </p:txBody>
      </p:sp>
      <p:sp>
        <p:nvSpPr>
          <p:cNvPr id="21507" name="Rectangle 3"/>
          <p:cNvSpPr>
            <a:spLocks noGrp="1" noChangeArrowheads="1"/>
          </p:cNvSpPr>
          <p:nvPr>
            <p:ph idx="1"/>
          </p:nvPr>
        </p:nvSpPr>
        <p:spPr/>
        <p:txBody>
          <a:bodyPr>
            <a:normAutofit fontScale="92500" lnSpcReduction="10000"/>
          </a:bodyPr>
          <a:lstStyle/>
          <a:p>
            <a:pPr eaLnBrk="1" hangingPunct="1"/>
            <a:r>
              <a:rPr lang="de-DE" altLang="en-US" sz="3200" smtClean="0"/>
              <a:t>Truly Portable Data</a:t>
            </a:r>
          </a:p>
          <a:p>
            <a:pPr eaLnBrk="1" hangingPunct="1"/>
            <a:r>
              <a:rPr lang="de-DE" altLang="en-US" sz="3200" smtClean="0"/>
              <a:t>Easily readable by human users</a:t>
            </a:r>
          </a:p>
          <a:p>
            <a:pPr eaLnBrk="1" hangingPunct="1"/>
            <a:r>
              <a:rPr lang="de-DE" altLang="en-US" sz="3200" smtClean="0"/>
              <a:t>Very expressive (semantics near data)</a:t>
            </a:r>
          </a:p>
          <a:p>
            <a:pPr eaLnBrk="1" hangingPunct="1"/>
            <a:r>
              <a:rPr lang="de-DE" altLang="en-US" sz="3200" smtClean="0"/>
              <a:t>Very flexible and customizable (no finite tag set)</a:t>
            </a:r>
          </a:p>
          <a:p>
            <a:pPr eaLnBrk="1" hangingPunct="1"/>
            <a:r>
              <a:rPr lang="de-DE" altLang="en-US" sz="3200" smtClean="0"/>
              <a:t>Easy to use from programs (libs available)</a:t>
            </a:r>
          </a:p>
          <a:p>
            <a:pPr eaLnBrk="1" hangingPunct="1"/>
            <a:r>
              <a:rPr lang="de-DE" altLang="en-US" sz="3200" smtClean="0"/>
              <a:t>Easy to convert into other representations</a:t>
            </a:r>
            <a:br>
              <a:rPr lang="de-DE" altLang="en-US" sz="3200" smtClean="0"/>
            </a:br>
            <a:r>
              <a:rPr lang="de-DE" altLang="en-US" sz="3200" smtClean="0"/>
              <a:t>(XML transformation languages)</a:t>
            </a:r>
          </a:p>
          <a:p>
            <a:pPr eaLnBrk="1" hangingPunct="1"/>
            <a:r>
              <a:rPr lang="de-DE" altLang="en-US" sz="3200" smtClean="0"/>
              <a:t>Many additional standards and tools</a:t>
            </a:r>
          </a:p>
          <a:p>
            <a:pPr eaLnBrk="1" hangingPunct="1"/>
            <a:r>
              <a:rPr lang="de-DE" altLang="en-US" sz="3200" smtClean="0"/>
              <a:t>Widely used and supported</a:t>
            </a:r>
          </a:p>
        </p:txBody>
      </p:sp>
    </p:spTree>
    <p:extLst>
      <p:ext uri="{BB962C8B-B14F-4D97-AF65-F5344CB8AC3E}">
        <p14:creationId xmlns:p14="http://schemas.microsoft.com/office/powerpoint/2010/main" val="2386700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solidFill>
            <a:srgbClr val="FFFFFF"/>
          </a:solidFill>
          <a:ln>
            <a:solidFill>
              <a:schemeClr val="bg1"/>
            </a:solidFill>
          </a:ln>
        </p:spPr>
        <p:txBody>
          <a:bodyPr/>
          <a:lstStyle/>
          <a:p>
            <a:pPr eaLnBrk="1" hangingPunct="1"/>
            <a:r>
              <a:rPr lang="de-DE" altLang="en-US" sz="4000" smtClean="0"/>
              <a:t> XML Documents</a:t>
            </a:r>
          </a:p>
        </p:txBody>
      </p:sp>
      <p:sp>
        <p:nvSpPr>
          <p:cNvPr id="43011" name="Rectangle 3"/>
          <p:cNvSpPr>
            <a:spLocks noGrp="1" noChangeArrowheads="1"/>
          </p:cNvSpPr>
          <p:nvPr>
            <p:ph idx="1"/>
          </p:nvPr>
        </p:nvSpPr>
        <p:spPr/>
        <p:txBody>
          <a:bodyPr/>
          <a:lstStyle/>
          <a:p>
            <a:pPr eaLnBrk="1" hangingPunct="1">
              <a:buFontTx/>
              <a:buNone/>
            </a:pPr>
            <a:r>
              <a:rPr lang="de-DE" altLang="en-US" smtClean="0"/>
              <a:t>What‘s in an XML document?</a:t>
            </a:r>
          </a:p>
          <a:p>
            <a:pPr eaLnBrk="1" hangingPunct="1"/>
            <a:r>
              <a:rPr lang="de-DE" altLang="en-US" smtClean="0"/>
              <a:t>Elements</a:t>
            </a:r>
          </a:p>
          <a:p>
            <a:pPr eaLnBrk="1" hangingPunct="1"/>
            <a:r>
              <a:rPr lang="de-DE" altLang="en-US" smtClean="0"/>
              <a:t>Attributes</a:t>
            </a:r>
          </a:p>
          <a:p>
            <a:pPr eaLnBrk="1" hangingPunct="1"/>
            <a:r>
              <a:rPr lang="de-DE" altLang="en-US" smtClean="0"/>
              <a:t>plus some other details</a:t>
            </a:r>
            <a:br>
              <a:rPr lang="de-DE" altLang="en-US" smtClean="0"/>
            </a:br>
            <a:r>
              <a:rPr lang="de-DE" altLang="en-US" smtClean="0"/>
              <a:t>(see the Lecture if you want to know this)</a:t>
            </a:r>
          </a:p>
        </p:txBody>
      </p:sp>
    </p:spTree>
    <p:extLst>
      <p:ext uri="{BB962C8B-B14F-4D97-AF65-F5344CB8AC3E}">
        <p14:creationId xmlns:p14="http://schemas.microsoft.com/office/powerpoint/2010/main" val="1866997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FFFFFF"/>
          </a:solidFill>
          <a:ln>
            <a:solidFill>
              <a:schemeClr val="bg1"/>
            </a:solidFill>
          </a:ln>
        </p:spPr>
        <p:txBody>
          <a:bodyPr/>
          <a:lstStyle/>
          <a:p>
            <a:pPr eaLnBrk="1" hangingPunct="1"/>
            <a:r>
              <a:rPr lang="en-US" altLang="en-US" sz="4000" smtClean="0"/>
              <a:t>A Simple XML Document</a:t>
            </a:r>
          </a:p>
        </p:txBody>
      </p:sp>
      <p:sp>
        <p:nvSpPr>
          <p:cNvPr id="12291" name="Rectangle 3"/>
          <p:cNvSpPr>
            <a:spLocks noGrp="1" noChangeArrowheads="1"/>
          </p:cNvSpPr>
          <p:nvPr>
            <p:ph idx="1"/>
          </p:nvPr>
        </p:nvSpPr>
        <p:spPr>
          <a:xfrm>
            <a:off x="251520" y="1312862"/>
            <a:ext cx="8642350" cy="4780434"/>
          </a:xfrm>
        </p:spPr>
        <p:txBody>
          <a:bodyPr/>
          <a:lstStyle/>
          <a:p>
            <a:pPr eaLnBrk="1" hangingPunct="1">
              <a:buFontTx/>
              <a:buNone/>
            </a:pPr>
            <a:r>
              <a:rPr lang="en-US" altLang="en-US" sz="2000" b="1" dirty="0" smtClean="0">
                <a:latin typeface="Courier New" pitchFamily="49" charset="0"/>
              </a:rPr>
              <a:t>&lt;article&gt;</a:t>
            </a:r>
          </a:p>
          <a:p>
            <a:pPr eaLnBrk="1" hangingPunct="1">
              <a:buFontTx/>
              <a:buNone/>
            </a:pPr>
            <a:r>
              <a:rPr lang="en-US" altLang="en-US" sz="2000" b="1" dirty="0" smtClean="0">
                <a:latin typeface="Courier New" pitchFamily="49" charset="0"/>
              </a:rPr>
              <a:t>  &lt;author&gt;Gerhard </a:t>
            </a:r>
            <a:r>
              <a:rPr lang="en-US" altLang="en-US" sz="2000" b="1" dirty="0" err="1" smtClean="0">
                <a:latin typeface="Courier New" pitchFamily="49" charset="0"/>
              </a:rPr>
              <a:t>Weikum</a:t>
            </a:r>
            <a:r>
              <a:rPr lang="en-US" altLang="en-US" sz="2000" b="1" dirty="0" smtClean="0">
                <a:latin typeface="Courier New" pitchFamily="49" charset="0"/>
              </a:rPr>
              <a:t>&lt;/author&gt;</a:t>
            </a:r>
          </a:p>
          <a:p>
            <a:pPr eaLnBrk="1" hangingPunct="1">
              <a:buFontTx/>
              <a:buNone/>
            </a:pPr>
            <a:r>
              <a:rPr lang="en-US" altLang="en-US" sz="2000" b="1" dirty="0" smtClean="0">
                <a:latin typeface="Courier New" pitchFamily="49" charset="0"/>
              </a:rPr>
              <a:t>  &lt;title&gt;The Web in Ten Years&lt;/title&gt;</a:t>
            </a:r>
          </a:p>
          <a:p>
            <a:pPr eaLnBrk="1" hangingPunct="1">
              <a:buFontTx/>
              <a:buNone/>
            </a:pPr>
            <a:r>
              <a:rPr lang="en-US" altLang="en-US" sz="2000" b="1" dirty="0" smtClean="0">
                <a:latin typeface="Courier New" pitchFamily="49" charset="0"/>
              </a:rPr>
              <a:t>  &lt;text&gt;</a:t>
            </a:r>
          </a:p>
          <a:p>
            <a:pPr eaLnBrk="1" hangingPunct="1">
              <a:buFontTx/>
              <a:buNone/>
            </a:pPr>
            <a:r>
              <a:rPr lang="en-US" altLang="en-US" sz="2000" b="1" dirty="0" smtClean="0">
                <a:latin typeface="Courier New" pitchFamily="49" charset="0"/>
              </a:rPr>
              <a:t>    &lt;abstract&gt;In order to evolve...&lt;/abstract&gt;</a:t>
            </a:r>
          </a:p>
          <a:p>
            <a:pPr eaLnBrk="1" hangingPunct="1">
              <a:buFontTx/>
              <a:buNone/>
            </a:pPr>
            <a:r>
              <a:rPr lang="en-US" altLang="en-US" sz="2000" b="1" dirty="0" smtClean="0">
                <a:latin typeface="Courier New" pitchFamily="49" charset="0"/>
              </a:rPr>
              <a:t>    &lt;section number=“1” title=“Introduction”&gt;</a:t>
            </a:r>
          </a:p>
          <a:p>
            <a:pPr eaLnBrk="1" hangingPunct="1">
              <a:buFontTx/>
              <a:buNone/>
            </a:pPr>
            <a:r>
              <a:rPr lang="en-US" altLang="en-US" sz="2000" b="1" dirty="0" smtClean="0">
                <a:latin typeface="Courier New" pitchFamily="49" charset="0"/>
              </a:rPr>
              <a:t>      The &lt;index&gt;Web&lt;/index&gt; provides the universal...</a:t>
            </a:r>
          </a:p>
          <a:p>
            <a:pPr eaLnBrk="1" hangingPunct="1">
              <a:buFontTx/>
              <a:buNone/>
            </a:pPr>
            <a:r>
              <a:rPr lang="en-US" altLang="en-US" sz="2000" b="1" dirty="0" smtClean="0">
                <a:latin typeface="Courier New" pitchFamily="49" charset="0"/>
              </a:rPr>
              <a:t>    &lt;/section&gt;</a:t>
            </a:r>
          </a:p>
          <a:p>
            <a:pPr eaLnBrk="1" hangingPunct="1">
              <a:buFontTx/>
              <a:buNone/>
            </a:pPr>
            <a:r>
              <a:rPr lang="en-US" altLang="en-US" sz="2000" b="1" dirty="0" smtClean="0">
                <a:latin typeface="Courier New" pitchFamily="49" charset="0"/>
              </a:rPr>
              <a:t>  &lt;/text&gt;</a:t>
            </a:r>
          </a:p>
          <a:p>
            <a:pPr eaLnBrk="1" hangingPunct="1">
              <a:buFontTx/>
              <a:buNone/>
            </a:pPr>
            <a:r>
              <a:rPr lang="en-US" altLang="en-US" sz="2000" b="1" dirty="0" smtClean="0">
                <a:latin typeface="Courier New" pitchFamily="49" charset="0"/>
              </a:rPr>
              <a:t>&lt;/article&gt;</a:t>
            </a:r>
            <a:endParaRPr lang="en-US" altLang="en-US" sz="2000" b="1" dirty="0" smtClean="0"/>
          </a:p>
        </p:txBody>
      </p:sp>
    </p:spTree>
    <p:extLst>
      <p:ext uri="{BB962C8B-B14F-4D97-AF65-F5344CB8AC3E}">
        <p14:creationId xmlns:p14="http://schemas.microsoft.com/office/powerpoint/2010/main" val="77385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971550" y="1773238"/>
            <a:ext cx="70564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9600">
                <a:solidFill>
                  <a:srgbClr val="000000"/>
                </a:solidFill>
              </a:rPr>
              <a:t>SEARCH ENGINE</a:t>
            </a:r>
            <a:endParaRPr lang="en-IN" altLang="en-US" sz="9600">
              <a:solidFill>
                <a:srgbClr val="000000"/>
              </a:solidFill>
            </a:endParaRPr>
          </a:p>
        </p:txBody>
      </p:sp>
    </p:spTree>
    <p:extLst>
      <p:ext uri="{BB962C8B-B14F-4D97-AF65-F5344CB8AC3E}">
        <p14:creationId xmlns:p14="http://schemas.microsoft.com/office/powerpoint/2010/main" val="2465642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5425" y="1412875"/>
            <a:ext cx="8712200" cy="5262563"/>
          </a:xfrm>
          <a:prstGeom prst="rect">
            <a:avLst/>
          </a:prstGeom>
          <a:noFill/>
        </p:spPr>
        <p:txBody>
          <a:bodyPr>
            <a:spAutoFit/>
          </a:bodyPr>
          <a:lstStyle/>
          <a:p>
            <a:pPr fontAlgn="base">
              <a:spcBef>
                <a:spcPct val="0"/>
              </a:spcBef>
              <a:spcAft>
                <a:spcPct val="0"/>
              </a:spcAft>
              <a:defRPr/>
            </a:pPr>
            <a:r>
              <a:rPr lang="en-US" sz="3200" dirty="0">
                <a:solidFill>
                  <a:srgbClr val="000000"/>
                </a:solidFill>
              </a:rPr>
              <a:t>It is </a:t>
            </a:r>
            <a:r>
              <a:rPr lang="en-US" sz="3200" dirty="0" smtClean="0">
                <a:solidFill>
                  <a:srgbClr val="000000"/>
                </a:solidFill>
              </a:rPr>
              <a:t>basically a </a:t>
            </a:r>
            <a:r>
              <a:rPr lang="en-US" sz="3200" dirty="0">
                <a:solidFill>
                  <a:srgbClr val="000000"/>
                </a:solidFill>
              </a:rPr>
              <a:t>type of program the uses keywords to search for documents that relate to these keywords and puts the results found in the order of the relevance to the topic that was searched for</a:t>
            </a:r>
            <a:r>
              <a:rPr lang="en-US" sz="4000" dirty="0">
                <a:solidFill>
                  <a:srgbClr val="000000"/>
                </a:solidFill>
              </a:rPr>
              <a:t>.</a:t>
            </a:r>
          </a:p>
          <a:p>
            <a:pPr fontAlgn="base">
              <a:spcBef>
                <a:spcPct val="0"/>
              </a:spcBef>
              <a:spcAft>
                <a:spcPct val="0"/>
              </a:spcAft>
              <a:defRPr/>
            </a:pPr>
            <a:endParaRPr lang="en-US" sz="4000" dirty="0">
              <a:solidFill>
                <a:srgbClr val="000000"/>
              </a:solidFill>
            </a:endParaRPr>
          </a:p>
          <a:p>
            <a:pPr fontAlgn="base">
              <a:spcBef>
                <a:spcPct val="0"/>
              </a:spcBef>
              <a:spcAft>
                <a:spcPct val="0"/>
              </a:spcAft>
              <a:defRPr/>
            </a:pPr>
            <a:r>
              <a:rPr lang="en-US" sz="4000" dirty="0">
                <a:solidFill>
                  <a:srgbClr val="000000"/>
                </a:solidFill>
              </a:rPr>
              <a:t>Example:</a:t>
            </a:r>
          </a:p>
          <a:p>
            <a:pPr fontAlgn="base">
              <a:spcBef>
                <a:spcPct val="0"/>
              </a:spcBef>
              <a:spcAft>
                <a:spcPct val="0"/>
              </a:spcAft>
              <a:defRPr/>
            </a:pPr>
            <a:endParaRPr lang="en-US" sz="4000" dirty="0">
              <a:solidFill>
                <a:srgbClr val="000000"/>
              </a:solidFill>
            </a:endParaRPr>
          </a:p>
          <a:p>
            <a:pPr marL="571500" indent="-571500" fontAlgn="base">
              <a:spcBef>
                <a:spcPct val="0"/>
              </a:spcBef>
              <a:spcAft>
                <a:spcPct val="0"/>
              </a:spcAft>
              <a:buFont typeface="Arial" panose="020B0604020202020204" pitchFamily="34" charset="0"/>
              <a:buChar char="•"/>
              <a:defRPr/>
            </a:pPr>
            <a:r>
              <a:rPr lang="en-US" sz="4000" dirty="0">
                <a:solidFill>
                  <a:srgbClr val="000000"/>
                </a:solidFill>
              </a:rPr>
              <a:t>Google</a:t>
            </a:r>
          </a:p>
          <a:p>
            <a:pPr marL="571500" indent="-571500" fontAlgn="base">
              <a:spcBef>
                <a:spcPct val="0"/>
              </a:spcBef>
              <a:spcAft>
                <a:spcPct val="0"/>
              </a:spcAft>
              <a:buFont typeface="Arial" panose="020B0604020202020204" pitchFamily="34" charset="0"/>
              <a:buChar char="•"/>
              <a:defRPr/>
            </a:pPr>
            <a:r>
              <a:rPr lang="en-US" sz="4000" dirty="0">
                <a:solidFill>
                  <a:srgbClr val="000000"/>
                </a:solidFill>
              </a:rPr>
              <a:t>Alta vista</a:t>
            </a:r>
            <a:endParaRPr lang="en-IN" sz="4000" dirty="0">
              <a:solidFill>
                <a:srgbClr val="000000"/>
              </a:solidFill>
            </a:endParaRPr>
          </a:p>
        </p:txBody>
      </p:sp>
      <p:sp>
        <p:nvSpPr>
          <p:cNvPr id="14339" name="TextBox 6"/>
          <p:cNvSpPr txBox="1">
            <a:spLocks noChangeArrowheads="1"/>
          </p:cNvSpPr>
          <p:nvPr/>
        </p:nvSpPr>
        <p:spPr bwMode="auto">
          <a:xfrm>
            <a:off x="225425" y="188913"/>
            <a:ext cx="8712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5400">
                <a:solidFill>
                  <a:srgbClr val="000000"/>
                </a:solidFill>
              </a:rPr>
              <a:t>What are search engine?</a:t>
            </a:r>
            <a:endParaRPr lang="en-IN" altLang="en-US" sz="5400">
              <a:solidFill>
                <a:srgbClr val="000000"/>
              </a:solidFill>
            </a:endParaRPr>
          </a:p>
        </p:txBody>
      </p:sp>
    </p:spTree>
    <p:extLst>
      <p:ext uri="{BB962C8B-B14F-4D97-AF65-F5344CB8AC3E}">
        <p14:creationId xmlns:p14="http://schemas.microsoft.com/office/powerpoint/2010/main" val="143746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179388" y="404813"/>
            <a:ext cx="89646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a:solidFill>
                  <a:srgbClr val="000000"/>
                </a:solidFill>
              </a:rPr>
              <a:t>Importance of the search engine.</a:t>
            </a:r>
            <a:endParaRPr lang="en-IN" altLang="en-US" sz="4800">
              <a:solidFill>
                <a:srgbClr val="000000"/>
              </a:solidFill>
            </a:endParaRPr>
          </a:p>
        </p:txBody>
      </p:sp>
      <p:sp>
        <p:nvSpPr>
          <p:cNvPr id="15363" name="TextBox 5"/>
          <p:cNvSpPr txBox="1">
            <a:spLocks noChangeArrowheads="1"/>
          </p:cNvSpPr>
          <p:nvPr/>
        </p:nvSpPr>
        <p:spPr bwMode="auto">
          <a:xfrm>
            <a:off x="323850" y="1557338"/>
            <a:ext cx="8351838"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altLang="en-US">
                <a:solidFill>
                  <a:srgbClr val="000000"/>
                </a:solidFill>
              </a:rPr>
              <a:t>Search engines are important because over 8 million of web pages available, it would be impossible to search for the information that is specifically needed. This is why search engines are to filter the information that is on the internet and transform it into the results the each individual can easily access and use within the matter of seconds.</a:t>
            </a:r>
            <a:endParaRPr lang="en-IN" altLang="en-US">
              <a:solidFill>
                <a:srgbClr val="000000"/>
              </a:solidFill>
            </a:endParaRPr>
          </a:p>
        </p:txBody>
      </p:sp>
    </p:spTree>
    <p:extLst>
      <p:ext uri="{BB962C8B-B14F-4D97-AF65-F5344CB8AC3E}">
        <p14:creationId xmlns:p14="http://schemas.microsoft.com/office/powerpoint/2010/main" val="3749402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81087" y="260349"/>
            <a:ext cx="9217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dirty="0">
                <a:solidFill>
                  <a:srgbClr val="000000"/>
                </a:solidFill>
              </a:rPr>
              <a:t>Types of search engines.</a:t>
            </a:r>
            <a:endParaRPr lang="en-IN" altLang="en-US" sz="4800" dirty="0">
              <a:solidFill>
                <a:srgbClr val="000000"/>
              </a:solidFill>
            </a:endParaRPr>
          </a:p>
        </p:txBody>
      </p:sp>
      <p:sp>
        <p:nvSpPr>
          <p:cNvPr id="16387" name="TextBox 5"/>
          <p:cNvSpPr txBox="1">
            <a:spLocks noChangeArrowheads="1"/>
          </p:cNvSpPr>
          <p:nvPr/>
        </p:nvSpPr>
        <p:spPr bwMode="auto">
          <a:xfrm>
            <a:off x="468313" y="1341438"/>
            <a:ext cx="69119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marL="457200" indent="-457200" eaLnBrk="1" fontAlgn="base" hangingPunct="1">
              <a:spcBef>
                <a:spcPct val="0"/>
              </a:spcBef>
              <a:spcAft>
                <a:spcPct val="0"/>
              </a:spcAft>
              <a:buFont typeface="Arial" panose="020B0604020202020204" pitchFamily="34" charset="0"/>
              <a:buChar char="•"/>
            </a:pPr>
            <a:r>
              <a:rPr lang="en-US" altLang="en-US" sz="4400" dirty="0">
                <a:solidFill>
                  <a:srgbClr val="000000"/>
                </a:solidFill>
              </a:rPr>
              <a:t>Crawler based search engines.</a:t>
            </a:r>
          </a:p>
          <a:p>
            <a:pPr marL="457200" indent="-457200" eaLnBrk="1" fontAlgn="base" hangingPunct="1">
              <a:spcBef>
                <a:spcPct val="0"/>
              </a:spcBef>
              <a:spcAft>
                <a:spcPct val="0"/>
              </a:spcAft>
              <a:buFont typeface="Arial" panose="020B0604020202020204" pitchFamily="34" charset="0"/>
              <a:buChar char="•"/>
            </a:pPr>
            <a:r>
              <a:rPr lang="en-US" altLang="en-US" sz="4400" dirty="0">
                <a:solidFill>
                  <a:srgbClr val="000000"/>
                </a:solidFill>
              </a:rPr>
              <a:t>Directories.</a:t>
            </a:r>
          </a:p>
          <a:p>
            <a:pPr marL="457200" indent="-457200" eaLnBrk="1" fontAlgn="base" hangingPunct="1">
              <a:spcBef>
                <a:spcPct val="0"/>
              </a:spcBef>
              <a:spcAft>
                <a:spcPct val="0"/>
              </a:spcAft>
              <a:buFont typeface="Arial" panose="020B0604020202020204" pitchFamily="34" charset="0"/>
              <a:buChar char="•"/>
            </a:pPr>
            <a:r>
              <a:rPr lang="en-US" altLang="en-US" sz="4400" dirty="0">
                <a:solidFill>
                  <a:srgbClr val="000000"/>
                </a:solidFill>
              </a:rPr>
              <a:t>Specialty search engines</a:t>
            </a:r>
          </a:p>
          <a:p>
            <a:pPr marL="457200" indent="-457200" eaLnBrk="1" fontAlgn="base" hangingPunct="1">
              <a:spcBef>
                <a:spcPct val="0"/>
              </a:spcBef>
              <a:spcAft>
                <a:spcPct val="0"/>
              </a:spcAft>
              <a:buFont typeface="Arial" panose="020B0604020202020204" pitchFamily="34" charset="0"/>
              <a:buChar char="•"/>
            </a:pPr>
            <a:r>
              <a:rPr lang="en-US" altLang="en-US" sz="4400" dirty="0">
                <a:solidFill>
                  <a:srgbClr val="000000"/>
                </a:solidFill>
              </a:rPr>
              <a:t>Hybrid </a:t>
            </a:r>
            <a:r>
              <a:rPr lang="en-US" altLang="en-US" sz="4400" dirty="0" smtClean="0">
                <a:solidFill>
                  <a:srgbClr val="000000"/>
                </a:solidFill>
              </a:rPr>
              <a:t>search </a:t>
            </a:r>
            <a:r>
              <a:rPr lang="en-US" altLang="en-US" sz="4400" dirty="0">
                <a:solidFill>
                  <a:srgbClr val="000000"/>
                </a:solidFill>
              </a:rPr>
              <a:t>engines.</a:t>
            </a:r>
          </a:p>
          <a:p>
            <a:pPr marL="457200" indent="-457200" eaLnBrk="1" fontAlgn="base" hangingPunct="1">
              <a:spcBef>
                <a:spcPct val="0"/>
              </a:spcBef>
              <a:spcAft>
                <a:spcPct val="0"/>
              </a:spcAft>
              <a:buFont typeface="Arial" panose="020B0604020202020204" pitchFamily="34" charset="0"/>
              <a:buChar char="•"/>
            </a:pPr>
            <a:r>
              <a:rPr lang="en-US" altLang="en-US" sz="4400" dirty="0">
                <a:solidFill>
                  <a:srgbClr val="000000"/>
                </a:solidFill>
              </a:rPr>
              <a:t>Meta search engines.</a:t>
            </a:r>
          </a:p>
          <a:p>
            <a:pPr marL="457200" indent="-457200" eaLnBrk="1" fontAlgn="base" hangingPunct="1">
              <a:spcBef>
                <a:spcPct val="0"/>
              </a:spcBef>
              <a:spcAft>
                <a:spcPct val="0"/>
              </a:spcAft>
              <a:buFont typeface="Arial" panose="020B0604020202020204" pitchFamily="34" charset="0"/>
              <a:buChar char="•"/>
            </a:pPr>
            <a:endParaRPr lang="en-IN" altLang="en-US" sz="4400" dirty="0">
              <a:solidFill>
                <a:srgbClr val="000000"/>
              </a:solidFill>
            </a:endParaRPr>
          </a:p>
        </p:txBody>
      </p:sp>
    </p:spTree>
    <p:extLst>
      <p:ext uri="{BB962C8B-B14F-4D97-AF65-F5344CB8AC3E}">
        <p14:creationId xmlns:p14="http://schemas.microsoft.com/office/powerpoint/2010/main" val="3538964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5"/>
          <p:cNvSpPr txBox="1">
            <a:spLocks noChangeArrowheads="1"/>
          </p:cNvSpPr>
          <p:nvPr/>
        </p:nvSpPr>
        <p:spPr bwMode="auto">
          <a:xfrm>
            <a:off x="-180975" y="-171450"/>
            <a:ext cx="9145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a:solidFill>
                  <a:srgbClr val="000000"/>
                </a:solidFill>
              </a:rPr>
              <a:t>Google</a:t>
            </a:r>
            <a:endParaRPr lang="en-IN" altLang="en-US" sz="4800">
              <a:solidFill>
                <a:srgbClr val="000000"/>
              </a:solidFill>
            </a:endParaRPr>
          </a:p>
        </p:txBody>
      </p:sp>
      <p:sp>
        <p:nvSpPr>
          <p:cNvPr id="17411" name="TextBox 6"/>
          <p:cNvSpPr txBox="1">
            <a:spLocks noChangeArrowheads="1"/>
          </p:cNvSpPr>
          <p:nvPr/>
        </p:nvSpPr>
        <p:spPr bwMode="auto">
          <a:xfrm>
            <a:off x="-3175" y="855663"/>
            <a:ext cx="91440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buFont typeface="Arial" charset="0"/>
              <a:buChar char="•"/>
            </a:pPr>
            <a:r>
              <a:rPr lang="en-US" altLang="en-US">
                <a:solidFill>
                  <a:srgbClr val="000000"/>
                </a:solidFill>
              </a:rPr>
              <a:t>Google began in 1996 as a research project.</a:t>
            </a:r>
          </a:p>
          <a:p>
            <a:pPr eaLnBrk="1" fontAlgn="base" hangingPunct="1">
              <a:spcBef>
                <a:spcPct val="0"/>
              </a:spcBef>
              <a:spcAft>
                <a:spcPct val="0"/>
              </a:spcAft>
              <a:buFont typeface="Arial" charset="0"/>
              <a:buChar char="•"/>
            </a:pPr>
            <a:r>
              <a:rPr lang="en-US" altLang="en-US">
                <a:solidFill>
                  <a:srgbClr val="000000"/>
                </a:solidFill>
              </a:rPr>
              <a:t>Founded by larry page and sergey brin.</a:t>
            </a:r>
          </a:p>
          <a:p>
            <a:pPr eaLnBrk="1" fontAlgn="base" hangingPunct="1">
              <a:spcBef>
                <a:spcPct val="0"/>
              </a:spcBef>
              <a:spcAft>
                <a:spcPct val="0"/>
              </a:spcAft>
              <a:buFont typeface="Arial" charset="0"/>
              <a:buChar char="•"/>
            </a:pPr>
            <a:r>
              <a:rPr lang="en-US" altLang="en-US">
                <a:solidFill>
                  <a:srgbClr val="000000"/>
                </a:solidFill>
              </a:rPr>
              <a:t>Most popular search engine.</a:t>
            </a:r>
          </a:p>
          <a:p>
            <a:pPr eaLnBrk="1" fontAlgn="base" hangingPunct="1">
              <a:spcBef>
                <a:spcPct val="0"/>
              </a:spcBef>
              <a:spcAft>
                <a:spcPct val="0"/>
              </a:spcAft>
              <a:buFont typeface="Arial" charset="0"/>
              <a:buChar char="•"/>
            </a:pPr>
            <a:r>
              <a:rPr lang="en-US" altLang="en-US">
                <a:solidFill>
                  <a:srgbClr val="000000"/>
                </a:solidFill>
              </a:rPr>
              <a:t>Googles home page include a button labelled “im feeling lucky”. When a user types in a search and clicks on the button the user will be taken directly to the first search result. </a:t>
            </a:r>
          </a:p>
          <a:p>
            <a:pPr eaLnBrk="1" fontAlgn="base" hangingPunct="1">
              <a:spcBef>
                <a:spcPct val="0"/>
              </a:spcBef>
              <a:spcAft>
                <a:spcPct val="0"/>
              </a:spcAft>
              <a:buFont typeface="Arial" charset="0"/>
              <a:buChar char="•"/>
            </a:pPr>
            <a:r>
              <a:rPr lang="en-US" altLang="en-US">
                <a:solidFill>
                  <a:srgbClr val="000000"/>
                </a:solidFill>
              </a:rPr>
              <a:t>Besides the main search engine feature of seraching for text, google search has more than 22 special feartures like:weather,unit conversion,</a:t>
            </a:r>
          </a:p>
          <a:p>
            <a:pPr eaLnBrk="1" fontAlgn="base" hangingPunct="1">
              <a:spcBef>
                <a:spcPct val="0"/>
              </a:spcBef>
              <a:spcAft>
                <a:spcPct val="0"/>
              </a:spcAft>
              <a:buFont typeface="Arial" charset="0"/>
              <a:buChar char="•"/>
            </a:pPr>
            <a:r>
              <a:rPr lang="en-US" altLang="en-US">
                <a:solidFill>
                  <a:srgbClr val="000000"/>
                </a:solidFill>
              </a:rPr>
              <a:t>Currency conversion,time,calculator,mapsand sports scores.</a:t>
            </a:r>
            <a:endParaRPr lang="en-IN" altLang="en-US">
              <a:solidFill>
                <a:srgbClr val="000000"/>
              </a:solidFill>
            </a:endParaRPr>
          </a:p>
        </p:txBody>
      </p:sp>
    </p:spTree>
    <p:extLst>
      <p:ext uri="{BB962C8B-B14F-4D97-AF65-F5344CB8AC3E}">
        <p14:creationId xmlns:p14="http://schemas.microsoft.com/office/powerpoint/2010/main" val="1975144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323850" y="115888"/>
            <a:ext cx="84248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altLang="en-US" sz="4400" dirty="0">
                <a:solidFill>
                  <a:srgbClr val="000000"/>
                </a:solidFill>
              </a:rPr>
              <a:t>SPECIALITY SEARCH ENGINES</a:t>
            </a:r>
            <a:endParaRPr lang="en-IN" altLang="en-US" sz="4400" dirty="0">
              <a:solidFill>
                <a:srgbClr val="000000"/>
              </a:solidFill>
            </a:endParaRPr>
          </a:p>
        </p:txBody>
      </p:sp>
      <p:sp>
        <p:nvSpPr>
          <p:cNvPr id="6" name="TextBox 5"/>
          <p:cNvSpPr txBox="1"/>
          <p:nvPr/>
        </p:nvSpPr>
        <p:spPr>
          <a:xfrm>
            <a:off x="468312" y="1102578"/>
            <a:ext cx="7704137" cy="5755422"/>
          </a:xfrm>
          <a:prstGeom prst="rect">
            <a:avLst/>
          </a:prstGeom>
          <a:noFill/>
        </p:spPr>
        <p:txBody>
          <a:bodyPr>
            <a:spAutoFit/>
          </a:bodyPr>
          <a:lstStyle/>
          <a:p>
            <a:pPr fontAlgn="base">
              <a:spcBef>
                <a:spcPct val="0"/>
              </a:spcBef>
              <a:spcAft>
                <a:spcPct val="0"/>
              </a:spcAft>
              <a:defRPr/>
            </a:pPr>
            <a:r>
              <a:rPr lang="en-US" sz="3600" dirty="0">
                <a:solidFill>
                  <a:srgbClr val="000000"/>
                </a:solidFill>
              </a:rPr>
              <a:t>They help the user search in different </a:t>
            </a:r>
            <a:r>
              <a:rPr lang="en-US" sz="3600" dirty="0" smtClean="0">
                <a:solidFill>
                  <a:srgbClr val="000000"/>
                </a:solidFill>
              </a:rPr>
              <a:t>areas </a:t>
            </a:r>
            <a:r>
              <a:rPr lang="en-US" sz="3600" dirty="0">
                <a:solidFill>
                  <a:srgbClr val="000000"/>
                </a:solidFill>
              </a:rPr>
              <a:t>in specific topic that would be beneficial for narrowing down the searching process.</a:t>
            </a:r>
          </a:p>
          <a:p>
            <a:pPr fontAlgn="base">
              <a:spcBef>
                <a:spcPct val="0"/>
              </a:spcBef>
              <a:spcAft>
                <a:spcPct val="0"/>
              </a:spcAft>
              <a:defRPr/>
            </a:pPr>
            <a:endParaRPr lang="en-US" sz="3200" dirty="0">
              <a:solidFill>
                <a:srgbClr val="000000"/>
              </a:solidFill>
            </a:endParaRPr>
          </a:p>
          <a:p>
            <a:pPr fontAlgn="base">
              <a:spcBef>
                <a:spcPct val="0"/>
              </a:spcBef>
              <a:spcAft>
                <a:spcPct val="0"/>
              </a:spcAft>
              <a:defRPr/>
            </a:pPr>
            <a:r>
              <a:rPr lang="en-US" sz="3200" dirty="0" smtClean="0">
                <a:solidFill>
                  <a:srgbClr val="000000"/>
                </a:solidFill>
              </a:rPr>
              <a:t>Example:</a:t>
            </a:r>
            <a:endParaRPr lang="en-US" sz="3200" dirty="0">
              <a:solidFill>
                <a:srgbClr val="000000"/>
              </a:solidFill>
            </a:endParaRPr>
          </a:p>
          <a:p>
            <a:pPr fontAlgn="base">
              <a:spcBef>
                <a:spcPct val="0"/>
              </a:spcBef>
              <a:spcAft>
                <a:spcPct val="0"/>
              </a:spcAft>
              <a:defRPr/>
            </a:pPr>
            <a:endParaRPr lang="en-US" sz="3200" dirty="0">
              <a:solidFill>
                <a:srgbClr val="000000"/>
              </a:solidFill>
            </a:endParaRPr>
          </a:p>
          <a:p>
            <a:pPr marL="457200" indent="-457200" fontAlgn="base">
              <a:spcBef>
                <a:spcPct val="0"/>
              </a:spcBef>
              <a:spcAft>
                <a:spcPct val="0"/>
              </a:spcAft>
              <a:buFont typeface="Arial" panose="020B0604020202020204" pitchFamily="34" charset="0"/>
              <a:buChar char="•"/>
              <a:defRPr/>
            </a:pPr>
            <a:r>
              <a:rPr lang="en-US" sz="3200" dirty="0" err="1">
                <a:solidFill>
                  <a:srgbClr val="000000"/>
                </a:solidFill>
              </a:rPr>
              <a:t>Askjeeves</a:t>
            </a:r>
            <a:r>
              <a:rPr lang="en-US" sz="3200" dirty="0">
                <a:solidFill>
                  <a:srgbClr val="000000"/>
                </a:solidFill>
              </a:rPr>
              <a:t>(Q AND ANS search engine)</a:t>
            </a:r>
          </a:p>
          <a:p>
            <a:pPr marL="457200" indent="-457200" fontAlgn="base">
              <a:spcBef>
                <a:spcPct val="0"/>
              </a:spcBef>
              <a:spcAft>
                <a:spcPct val="0"/>
              </a:spcAft>
              <a:buFont typeface="Arial" panose="020B0604020202020204" pitchFamily="34" charset="0"/>
              <a:buChar char="•"/>
              <a:defRPr/>
            </a:pPr>
            <a:endParaRPr lang="en-US" sz="3200" dirty="0">
              <a:solidFill>
                <a:srgbClr val="000000"/>
              </a:solidFill>
            </a:endParaRPr>
          </a:p>
          <a:p>
            <a:pPr marL="457200" indent="-457200" fontAlgn="base">
              <a:spcBef>
                <a:spcPct val="0"/>
              </a:spcBef>
              <a:spcAft>
                <a:spcPct val="0"/>
              </a:spcAft>
              <a:buFont typeface="Arial" panose="020B0604020202020204" pitchFamily="34" charset="0"/>
              <a:buChar char="•"/>
              <a:defRPr/>
            </a:pPr>
            <a:r>
              <a:rPr lang="en-US" sz="3200" dirty="0" err="1">
                <a:solidFill>
                  <a:srgbClr val="000000"/>
                </a:solidFill>
              </a:rPr>
              <a:t>Medhunt</a:t>
            </a:r>
            <a:r>
              <a:rPr lang="en-US" sz="3200" dirty="0">
                <a:solidFill>
                  <a:srgbClr val="000000"/>
                </a:solidFill>
              </a:rPr>
              <a:t>(provides only medical information)</a:t>
            </a:r>
            <a:endParaRPr lang="en-IN" sz="3200" dirty="0">
              <a:solidFill>
                <a:srgbClr val="000000"/>
              </a:solidFill>
            </a:endParaRPr>
          </a:p>
        </p:txBody>
      </p:sp>
    </p:spTree>
    <p:extLst>
      <p:ext uri="{BB962C8B-B14F-4D97-AF65-F5344CB8AC3E}">
        <p14:creationId xmlns:p14="http://schemas.microsoft.com/office/powerpoint/2010/main" val="320276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250825" y="1772816"/>
            <a:ext cx="84248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7200" dirty="0">
                <a:solidFill>
                  <a:srgbClr val="000000"/>
                </a:solidFill>
              </a:rPr>
              <a:t>Downloading and uploading </a:t>
            </a:r>
            <a:endParaRPr lang="en-IN" altLang="en-US" sz="7200" dirty="0">
              <a:solidFill>
                <a:srgbClr val="000000"/>
              </a:solidFill>
            </a:endParaRPr>
          </a:p>
        </p:txBody>
      </p:sp>
    </p:spTree>
    <p:extLst>
      <p:ext uri="{BB962C8B-B14F-4D97-AF65-F5344CB8AC3E}">
        <p14:creationId xmlns:p14="http://schemas.microsoft.com/office/powerpoint/2010/main" val="3908311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63688" y="2348880"/>
            <a:ext cx="5541739" cy="1803400"/>
          </a:xfrm>
          <a:solidFill>
            <a:schemeClr val="bg1"/>
          </a:solidFill>
          <a:ln>
            <a:solidFill>
              <a:schemeClr val="bg1"/>
            </a:solidFill>
          </a:ln>
        </p:spPr>
        <p:txBody>
          <a:bodyPr>
            <a:normAutofit fontScale="90000"/>
          </a:bodyPr>
          <a:lstStyle/>
          <a:p>
            <a:pPr eaLnBrk="1" hangingPunct="1">
              <a:lnSpc>
                <a:spcPct val="150000"/>
              </a:lnSpc>
            </a:pPr>
            <a:r>
              <a:rPr lang="en-US" altLang="en-US" sz="8800" dirty="0" smtClean="0"/>
              <a:t>XML</a:t>
            </a:r>
            <a:br>
              <a:rPr lang="en-US" altLang="en-US" sz="8800" dirty="0" smtClean="0"/>
            </a:br>
            <a:endParaRPr lang="en-US" altLang="en-US" sz="8800" dirty="0" smtClean="0"/>
          </a:p>
        </p:txBody>
      </p:sp>
    </p:spTree>
    <p:extLst>
      <p:ext uri="{BB962C8B-B14F-4D97-AF65-F5344CB8AC3E}">
        <p14:creationId xmlns:p14="http://schemas.microsoft.com/office/powerpoint/2010/main" val="471177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250825" y="188913"/>
            <a:ext cx="8424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5400" dirty="0">
                <a:solidFill>
                  <a:srgbClr val="000000"/>
                </a:solidFill>
              </a:rPr>
              <a:t>Uploading vs downloading</a:t>
            </a:r>
            <a:endParaRPr lang="en-IN" altLang="en-US" sz="5400" dirty="0">
              <a:solidFill>
                <a:srgbClr val="000000"/>
              </a:solidFill>
            </a:endParaRPr>
          </a:p>
        </p:txBody>
      </p:sp>
      <p:sp>
        <p:nvSpPr>
          <p:cNvPr id="20483" name="TextBox 5"/>
          <p:cNvSpPr txBox="1">
            <a:spLocks noChangeArrowheads="1"/>
          </p:cNvSpPr>
          <p:nvPr/>
        </p:nvSpPr>
        <p:spPr bwMode="auto">
          <a:xfrm>
            <a:off x="250825" y="1628800"/>
            <a:ext cx="81375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altLang="en-US" sz="4000" dirty="0">
                <a:solidFill>
                  <a:srgbClr val="000000"/>
                </a:solidFill>
              </a:rPr>
              <a:t>Uploading is copying files from your computers hard drive to the “cloud”…. Google docs.</a:t>
            </a:r>
          </a:p>
          <a:p>
            <a:pPr eaLnBrk="1" fontAlgn="base" hangingPunct="1">
              <a:spcBef>
                <a:spcPct val="0"/>
              </a:spcBef>
              <a:spcAft>
                <a:spcPct val="0"/>
              </a:spcAft>
            </a:pPr>
            <a:endParaRPr lang="en-US" altLang="en-US" sz="4000" dirty="0">
              <a:solidFill>
                <a:srgbClr val="000000"/>
              </a:solidFill>
            </a:endParaRPr>
          </a:p>
          <a:p>
            <a:pPr eaLnBrk="1" fontAlgn="base" hangingPunct="1">
              <a:spcBef>
                <a:spcPct val="0"/>
              </a:spcBef>
              <a:spcAft>
                <a:spcPct val="0"/>
              </a:spcAft>
            </a:pPr>
            <a:r>
              <a:rPr lang="en-US" altLang="en-US" sz="4000" dirty="0">
                <a:solidFill>
                  <a:srgbClr val="000000"/>
                </a:solidFill>
              </a:rPr>
              <a:t>Downloading is copying the files from the “clouds”…  google</a:t>
            </a:r>
          </a:p>
          <a:p>
            <a:pPr eaLnBrk="1" fontAlgn="base" hangingPunct="1">
              <a:spcBef>
                <a:spcPct val="0"/>
              </a:spcBef>
              <a:spcAft>
                <a:spcPct val="0"/>
              </a:spcAft>
            </a:pPr>
            <a:r>
              <a:rPr lang="en-US" altLang="en-US" sz="4000" dirty="0">
                <a:solidFill>
                  <a:srgbClr val="000000"/>
                </a:solidFill>
              </a:rPr>
              <a:t>Docs to your computers hard drive.</a:t>
            </a:r>
            <a:endParaRPr lang="en-IN" altLang="en-US" sz="4000" dirty="0">
              <a:solidFill>
                <a:srgbClr val="000000"/>
              </a:solidFill>
            </a:endParaRPr>
          </a:p>
        </p:txBody>
      </p:sp>
    </p:spTree>
    <p:extLst>
      <p:ext uri="{BB962C8B-B14F-4D97-AF65-F5344CB8AC3E}">
        <p14:creationId xmlns:p14="http://schemas.microsoft.com/office/powerpoint/2010/main" val="3951278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468313" y="404813"/>
            <a:ext cx="8352159"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5400" dirty="0">
                <a:solidFill>
                  <a:srgbClr val="000000"/>
                </a:solidFill>
              </a:rPr>
              <a:t>Uploading file</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dirty="0">
                <a:solidFill>
                  <a:srgbClr val="000000"/>
                </a:solidFill>
              </a:rPr>
              <a:t>You can upload and store any file format , but you can convert only </a:t>
            </a:r>
            <a:r>
              <a:rPr lang="en-US" altLang="en-US" dirty="0" smtClean="0">
                <a:solidFill>
                  <a:srgbClr val="000000"/>
                </a:solidFill>
              </a:rPr>
              <a:t>certain </a:t>
            </a:r>
            <a:r>
              <a:rPr lang="en-US" altLang="en-US" dirty="0">
                <a:solidFill>
                  <a:srgbClr val="000000"/>
                </a:solidFill>
              </a:rPr>
              <a:t>types of files into google docs </a:t>
            </a:r>
            <a:r>
              <a:rPr lang="en-US" altLang="en-US" dirty="0" smtClean="0">
                <a:solidFill>
                  <a:srgbClr val="000000"/>
                </a:solidFill>
              </a:rPr>
              <a:t>format.</a:t>
            </a:r>
            <a:endParaRPr lang="en-US" altLang="en-US" dirty="0">
              <a:solidFill>
                <a:srgbClr val="000000"/>
              </a:solidFill>
            </a:endParaRP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dirty="0" smtClean="0">
                <a:solidFill>
                  <a:srgbClr val="000000"/>
                </a:solidFill>
              </a:rPr>
              <a:t>Example:</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dirty="0">
                <a:solidFill>
                  <a:srgbClr val="000000"/>
                </a:solidFill>
              </a:rPr>
              <a:t>For spreadsheets:.</a:t>
            </a:r>
            <a:r>
              <a:rPr lang="en-US" altLang="en-US" dirty="0" err="1">
                <a:solidFill>
                  <a:srgbClr val="000000"/>
                </a:solidFill>
              </a:rPr>
              <a:t>Xls</a:t>
            </a:r>
            <a:r>
              <a:rPr lang="en-US" altLang="en-US" dirty="0">
                <a:solidFill>
                  <a:srgbClr val="000000"/>
                </a:solidFill>
              </a:rPr>
              <a:t>,.xixs,.ods,.csv,.tsv,.txt</a:t>
            </a:r>
          </a:p>
          <a:p>
            <a:pPr eaLnBrk="1" fontAlgn="base" hangingPunct="1">
              <a:spcBef>
                <a:spcPct val="0"/>
              </a:spcBef>
              <a:spcAft>
                <a:spcPct val="0"/>
              </a:spcAft>
            </a:pPr>
            <a:r>
              <a:rPr lang="en-US" altLang="en-US" dirty="0">
                <a:solidFill>
                  <a:srgbClr val="000000"/>
                </a:solidFill>
              </a:rPr>
              <a:t>For </a:t>
            </a:r>
            <a:r>
              <a:rPr lang="en-US" altLang="en-US" dirty="0" err="1">
                <a:solidFill>
                  <a:srgbClr val="000000"/>
                </a:solidFill>
              </a:rPr>
              <a:t>documents:.doc</a:t>
            </a:r>
            <a:r>
              <a:rPr lang="en-US" altLang="en-US" dirty="0">
                <a:solidFill>
                  <a:srgbClr val="000000"/>
                </a:solidFill>
              </a:rPr>
              <a:t> ,.docx ,.html ,.plain text</a:t>
            </a:r>
          </a:p>
          <a:p>
            <a:pPr eaLnBrk="1" fontAlgn="base" hangingPunct="1">
              <a:spcBef>
                <a:spcPct val="0"/>
              </a:spcBef>
              <a:spcAft>
                <a:spcPct val="0"/>
              </a:spcAft>
            </a:pPr>
            <a:endParaRPr lang="en-IN" altLang="en-US" dirty="0">
              <a:solidFill>
                <a:srgbClr val="000000"/>
              </a:solidFill>
            </a:endParaRPr>
          </a:p>
        </p:txBody>
      </p:sp>
    </p:spTree>
    <p:extLst>
      <p:ext uri="{BB962C8B-B14F-4D97-AF65-F5344CB8AC3E}">
        <p14:creationId xmlns:p14="http://schemas.microsoft.com/office/powerpoint/2010/main" val="3744875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966710" y="2276872"/>
            <a:ext cx="698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9600" dirty="0" smtClean="0">
                <a:solidFill>
                  <a:srgbClr val="000000"/>
                </a:solidFill>
              </a:rPr>
              <a:t>Hacking</a:t>
            </a:r>
            <a:endParaRPr lang="en-IN" altLang="en-US" sz="9600" dirty="0">
              <a:solidFill>
                <a:srgbClr val="000000"/>
              </a:solidFill>
            </a:endParaRPr>
          </a:p>
        </p:txBody>
      </p:sp>
    </p:spTree>
    <p:extLst>
      <p:ext uri="{BB962C8B-B14F-4D97-AF65-F5344CB8AC3E}">
        <p14:creationId xmlns:p14="http://schemas.microsoft.com/office/powerpoint/2010/main" val="656365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6"/>
          <p:cNvSpPr txBox="1">
            <a:spLocks noChangeArrowheads="1"/>
          </p:cNvSpPr>
          <p:nvPr/>
        </p:nvSpPr>
        <p:spPr bwMode="auto">
          <a:xfrm>
            <a:off x="684213" y="404813"/>
            <a:ext cx="76327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6000" dirty="0">
                <a:solidFill>
                  <a:srgbClr val="000000"/>
                </a:solidFill>
              </a:rPr>
              <a:t>What is hacking?</a:t>
            </a:r>
            <a:endParaRPr lang="en-IN" altLang="en-US" sz="6000" dirty="0">
              <a:solidFill>
                <a:srgbClr val="000000"/>
              </a:solidFill>
            </a:endParaRPr>
          </a:p>
        </p:txBody>
      </p:sp>
      <p:sp>
        <p:nvSpPr>
          <p:cNvPr id="23555" name="TextBox 7"/>
          <p:cNvSpPr txBox="1">
            <a:spLocks noChangeArrowheads="1"/>
          </p:cNvSpPr>
          <p:nvPr/>
        </p:nvSpPr>
        <p:spPr bwMode="auto">
          <a:xfrm>
            <a:off x="709879" y="2348880"/>
            <a:ext cx="72009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altLang="en-US" sz="4400" dirty="0">
                <a:solidFill>
                  <a:srgbClr val="000000"/>
                </a:solidFill>
              </a:rPr>
              <a:t>The process of attempting to gain or successfully gaining, </a:t>
            </a:r>
            <a:r>
              <a:rPr lang="en-US" altLang="en-US" sz="4400" dirty="0" smtClean="0">
                <a:solidFill>
                  <a:srgbClr val="000000"/>
                </a:solidFill>
              </a:rPr>
              <a:t>unauthorized </a:t>
            </a:r>
            <a:r>
              <a:rPr lang="en-US" altLang="en-US" sz="4400" dirty="0">
                <a:solidFill>
                  <a:srgbClr val="000000"/>
                </a:solidFill>
              </a:rPr>
              <a:t>access to computer resources is hacking</a:t>
            </a:r>
            <a:r>
              <a:rPr lang="en-US" altLang="en-US" dirty="0">
                <a:solidFill>
                  <a:srgbClr val="000000"/>
                </a:solidFill>
              </a:rPr>
              <a:t>.</a:t>
            </a:r>
            <a:endParaRPr lang="en-IN" altLang="en-US" dirty="0">
              <a:solidFill>
                <a:srgbClr val="000000"/>
              </a:solidFill>
            </a:endParaRPr>
          </a:p>
        </p:txBody>
      </p:sp>
    </p:spTree>
    <p:extLst>
      <p:ext uri="{BB962C8B-B14F-4D97-AF65-F5344CB8AC3E}">
        <p14:creationId xmlns:p14="http://schemas.microsoft.com/office/powerpoint/2010/main" val="3193408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251519" y="332656"/>
            <a:ext cx="8713093"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dirty="0">
                <a:solidFill>
                  <a:srgbClr val="000000"/>
                </a:solidFill>
              </a:rPr>
              <a:t>Who is the hacker?</a:t>
            </a:r>
          </a:p>
          <a:p>
            <a:pPr algn="ct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4000" dirty="0">
                <a:solidFill>
                  <a:srgbClr val="000000"/>
                </a:solidFill>
              </a:rPr>
              <a:t>In the computer </a:t>
            </a:r>
            <a:r>
              <a:rPr lang="en-US" altLang="en-US" sz="4000" dirty="0" smtClean="0">
                <a:solidFill>
                  <a:srgbClr val="000000"/>
                </a:solidFill>
              </a:rPr>
              <a:t>security </a:t>
            </a:r>
            <a:r>
              <a:rPr lang="en-US" altLang="en-US" sz="4000" dirty="0" err="1" smtClean="0">
                <a:solidFill>
                  <a:srgbClr val="000000"/>
                </a:solidFill>
              </a:rPr>
              <a:t>context,a</a:t>
            </a:r>
            <a:r>
              <a:rPr lang="en-US" altLang="en-US" sz="4000" dirty="0" smtClean="0">
                <a:solidFill>
                  <a:srgbClr val="000000"/>
                </a:solidFill>
              </a:rPr>
              <a:t> </a:t>
            </a:r>
            <a:r>
              <a:rPr lang="en-US" altLang="en-US" sz="4000" dirty="0">
                <a:solidFill>
                  <a:srgbClr val="000000"/>
                </a:solidFill>
              </a:rPr>
              <a:t>hacker is someone who seeks and </a:t>
            </a:r>
            <a:r>
              <a:rPr lang="en-US" altLang="en-US" sz="4000" dirty="0" err="1">
                <a:solidFill>
                  <a:srgbClr val="000000"/>
                </a:solidFill>
              </a:rPr>
              <a:t>expoilts</a:t>
            </a:r>
            <a:r>
              <a:rPr lang="en-US" altLang="en-US" sz="4000" dirty="0">
                <a:solidFill>
                  <a:srgbClr val="000000"/>
                </a:solidFill>
              </a:rPr>
              <a:t> weakness in a computer system or computer network.</a:t>
            </a:r>
          </a:p>
          <a:p>
            <a:pPr eaLnBrk="1" fontAlgn="base" hangingPunct="1">
              <a:spcBef>
                <a:spcPct val="0"/>
              </a:spcBef>
              <a:spcAft>
                <a:spcPct val="0"/>
              </a:spcAft>
            </a:pPr>
            <a:r>
              <a:rPr lang="en-US" altLang="en-US" sz="4000" dirty="0">
                <a:solidFill>
                  <a:srgbClr val="000000"/>
                </a:solidFill>
              </a:rPr>
              <a:t>The term hacker is reclaimed by computer programmers who argue that someone breaking into computers is better called a </a:t>
            </a:r>
            <a:r>
              <a:rPr lang="en-US" altLang="en-US" sz="4000" dirty="0" smtClean="0">
                <a:solidFill>
                  <a:srgbClr val="000000"/>
                </a:solidFill>
              </a:rPr>
              <a:t>cracker</a:t>
            </a:r>
            <a:r>
              <a:rPr lang="en-US" altLang="en-US" sz="4000" dirty="0">
                <a:solidFill>
                  <a:srgbClr val="000000"/>
                </a:solidFill>
              </a:rPr>
              <a:t>.</a:t>
            </a:r>
            <a:endParaRPr lang="en-IN" altLang="en-US" sz="4000" dirty="0">
              <a:solidFill>
                <a:srgbClr val="000000"/>
              </a:solidFill>
            </a:endParaRPr>
          </a:p>
        </p:txBody>
      </p:sp>
    </p:spTree>
    <p:extLst>
      <p:ext uri="{BB962C8B-B14F-4D97-AF65-F5344CB8AC3E}">
        <p14:creationId xmlns:p14="http://schemas.microsoft.com/office/powerpoint/2010/main" val="3643794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611188" y="404813"/>
            <a:ext cx="8208962"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000" dirty="0">
                <a:solidFill>
                  <a:srgbClr val="000000"/>
                </a:solidFill>
              </a:rPr>
              <a:t>Why do hackers hack?</a:t>
            </a:r>
          </a:p>
          <a:p>
            <a:pPr eaLnBrk="1" fontAlgn="base" hangingPunct="1">
              <a:spcBef>
                <a:spcPct val="0"/>
              </a:spcBef>
              <a:spcAft>
                <a:spcPct val="0"/>
              </a:spcAft>
            </a:pPr>
            <a:endParaRPr lang="en-US" altLang="en-US" dirty="0">
              <a:solidFill>
                <a:srgbClr val="000000"/>
              </a:solidFill>
            </a:endParaRPr>
          </a:p>
          <a:p>
            <a:pPr marL="457200" indent="-457200" eaLnBrk="1" fontAlgn="base" hangingPunct="1">
              <a:spcBef>
                <a:spcPct val="0"/>
              </a:spcBef>
              <a:spcAft>
                <a:spcPct val="0"/>
              </a:spcAft>
              <a:buFont typeface="Arial" panose="020B0604020202020204" pitchFamily="34" charset="0"/>
              <a:buChar char="•"/>
            </a:pPr>
            <a:r>
              <a:rPr lang="en-US" altLang="en-US" sz="3600" dirty="0">
                <a:solidFill>
                  <a:srgbClr val="000000"/>
                </a:solidFill>
              </a:rPr>
              <a:t>Just for fun</a:t>
            </a:r>
          </a:p>
          <a:p>
            <a:pPr marL="457200" indent="-457200" eaLnBrk="1" fontAlgn="base" hangingPunct="1">
              <a:spcBef>
                <a:spcPct val="0"/>
              </a:spcBef>
              <a:spcAft>
                <a:spcPct val="0"/>
              </a:spcAft>
              <a:buFont typeface="Arial" panose="020B0604020202020204" pitchFamily="34" charset="0"/>
              <a:buChar char="•"/>
            </a:pPr>
            <a:r>
              <a:rPr lang="en-US" altLang="en-US" sz="3600" dirty="0">
                <a:solidFill>
                  <a:srgbClr val="000000"/>
                </a:solidFill>
              </a:rPr>
              <a:t>Show off</a:t>
            </a:r>
          </a:p>
          <a:p>
            <a:pPr marL="457200" indent="-457200" eaLnBrk="1" fontAlgn="base" hangingPunct="1">
              <a:spcBef>
                <a:spcPct val="0"/>
              </a:spcBef>
              <a:spcAft>
                <a:spcPct val="0"/>
              </a:spcAft>
              <a:buFont typeface="Arial" panose="020B0604020202020204" pitchFamily="34" charset="0"/>
              <a:buChar char="•"/>
            </a:pPr>
            <a:r>
              <a:rPr lang="en-US" altLang="en-US" sz="3600" dirty="0">
                <a:solidFill>
                  <a:srgbClr val="000000"/>
                </a:solidFill>
              </a:rPr>
              <a:t>Hack other systems secretly.</a:t>
            </a:r>
          </a:p>
          <a:p>
            <a:pPr marL="457200" indent="-457200" eaLnBrk="1" fontAlgn="base" hangingPunct="1">
              <a:spcBef>
                <a:spcPct val="0"/>
              </a:spcBef>
              <a:spcAft>
                <a:spcPct val="0"/>
              </a:spcAft>
              <a:buFont typeface="Arial" panose="020B0604020202020204" pitchFamily="34" charset="0"/>
              <a:buChar char="•"/>
            </a:pPr>
            <a:r>
              <a:rPr lang="en-US" altLang="en-US" sz="3600" dirty="0">
                <a:solidFill>
                  <a:srgbClr val="000000"/>
                </a:solidFill>
              </a:rPr>
              <a:t>Notify many people their thought</a:t>
            </a:r>
          </a:p>
          <a:p>
            <a:pPr marL="457200" indent="-457200" eaLnBrk="1" fontAlgn="base" hangingPunct="1">
              <a:spcBef>
                <a:spcPct val="0"/>
              </a:spcBef>
              <a:spcAft>
                <a:spcPct val="0"/>
              </a:spcAft>
              <a:buFont typeface="Arial" panose="020B0604020202020204" pitchFamily="34" charset="0"/>
              <a:buChar char="•"/>
            </a:pPr>
            <a:r>
              <a:rPr lang="en-US" altLang="en-US" sz="3600" dirty="0">
                <a:solidFill>
                  <a:srgbClr val="000000"/>
                </a:solidFill>
              </a:rPr>
              <a:t>Steal important information</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dirty="0">
                <a:solidFill>
                  <a:srgbClr val="000000"/>
                </a:solidFill>
              </a:rPr>
              <a:t>Destroy </a:t>
            </a:r>
            <a:r>
              <a:rPr lang="en-US" altLang="en-US" dirty="0" smtClean="0">
                <a:solidFill>
                  <a:srgbClr val="000000"/>
                </a:solidFill>
              </a:rPr>
              <a:t>enemies </a:t>
            </a:r>
            <a:r>
              <a:rPr lang="en-US" altLang="en-US" dirty="0">
                <a:solidFill>
                  <a:srgbClr val="000000"/>
                </a:solidFill>
              </a:rPr>
              <a:t>computer network during the war.</a:t>
            </a:r>
            <a:endParaRPr lang="en-IN" altLang="en-US" dirty="0">
              <a:solidFill>
                <a:srgbClr val="000000"/>
              </a:solidFill>
            </a:endParaRPr>
          </a:p>
        </p:txBody>
      </p:sp>
    </p:spTree>
    <p:extLst>
      <p:ext uri="{BB962C8B-B14F-4D97-AF65-F5344CB8AC3E}">
        <p14:creationId xmlns:p14="http://schemas.microsoft.com/office/powerpoint/2010/main" val="1569453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p:cNvSpPr txBox="1">
            <a:spLocks noChangeArrowheads="1"/>
          </p:cNvSpPr>
          <p:nvPr/>
        </p:nvSpPr>
        <p:spPr bwMode="auto">
          <a:xfrm>
            <a:off x="323850" y="404813"/>
            <a:ext cx="82804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dirty="0">
                <a:solidFill>
                  <a:srgbClr val="000000"/>
                </a:solidFill>
              </a:rPr>
              <a:t>Types of hacking</a:t>
            </a:r>
          </a:p>
          <a:p>
            <a:pPr eaLnBrk="1" fontAlgn="base" hangingPunct="1">
              <a:spcBef>
                <a:spcPct val="0"/>
              </a:spcBef>
              <a:spcAft>
                <a:spcPct val="0"/>
              </a:spcAft>
            </a:pPr>
            <a:endParaRPr lang="en-US" altLang="en-US" dirty="0">
              <a:solidFill>
                <a:srgbClr val="000000"/>
              </a:solidFill>
            </a:endParaRP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Website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 network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 ethical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Email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Password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Online banking hacking</a:t>
            </a:r>
          </a:p>
          <a:p>
            <a:pPr marL="457200" indent="-457200" eaLnBrk="1" fontAlgn="base" hangingPunct="1">
              <a:spcBef>
                <a:spcPct val="0"/>
              </a:spcBef>
              <a:spcAft>
                <a:spcPct val="0"/>
              </a:spcAft>
              <a:buFont typeface="Arial" panose="020B0604020202020204" pitchFamily="34" charset="0"/>
              <a:buChar char="•"/>
            </a:pPr>
            <a:r>
              <a:rPr lang="en-US" altLang="en-US" sz="4000" dirty="0">
                <a:solidFill>
                  <a:srgbClr val="000000"/>
                </a:solidFill>
              </a:rPr>
              <a:t>Computer hacking</a:t>
            </a:r>
          </a:p>
          <a:p>
            <a:pPr eaLnBrk="1" fontAlgn="base" hangingPunct="1">
              <a:spcBef>
                <a:spcPct val="0"/>
              </a:spcBef>
              <a:spcAft>
                <a:spcPct val="0"/>
              </a:spcAft>
            </a:pPr>
            <a:endParaRPr lang="en-IN" altLang="en-US" dirty="0">
              <a:solidFill>
                <a:srgbClr val="000000"/>
              </a:solidFill>
            </a:endParaRPr>
          </a:p>
        </p:txBody>
      </p:sp>
    </p:spTree>
    <p:extLst>
      <p:ext uri="{BB962C8B-B14F-4D97-AF65-F5344CB8AC3E}">
        <p14:creationId xmlns:p14="http://schemas.microsoft.com/office/powerpoint/2010/main" val="2080681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4"/>
          <p:cNvSpPr txBox="1">
            <a:spLocks noChangeArrowheads="1"/>
          </p:cNvSpPr>
          <p:nvPr/>
        </p:nvSpPr>
        <p:spPr bwMode="auto">
          <a:xfrm>
            <a:off x="179513" y="144375"/>
            <a:ext cx="8784976"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400" dirty="0">
                <a:solidFill>
                  <a:srgbClr val="000000"/>
                </a:solidFill>
              </a:rPr>
              <a:t>Website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Hacking a website means taking control from the website owner to a person who hacks the website.</a:t>
            </a:r>
          </a:p>
          <a:p>
            <a:pPr eaLnBrk="1" fontAlgn="base" hangingPunct="1">
              <a:spcBef>
                <a:spcPct val="0"/>
              </a:spcBef>
              <a:spcAft>
                <a:spcPct val="0"/>
              </a:spcAft>
            </a:pPr>
            <a:endParaRPr lang="en-US" altLang="en-US" dirty="0">
              <a:solidFill>
                <a:srgbClr val="000000"/>
              </a:solidFill>
            </a:endParaRPr>
          </a:p>
          <a:p>
            <a:pPr algn="ctr" eaLnBrk="1" fontAlgn="base" hangingPunct="1">
              <a:spcBef>
                <a:spcPct val="0"/>
              </a:spcBef>
              <a:spcAft>
                <a:spcPct val="0"/>
              </a:spcAft>
            </a:pPr>
            <a:r>
              <a:rPr lang="en-US" altLang="en-US" sz="4400" dirty="0">
                <a:solidFill>
                  <a:srgbClr val="000000"/>
                </a:solidFill>
              </a:rPr>
              <a:t>Network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Network hacking is generally means gathering information about the domain by using tools like </a:t>
            </a:r>
            <a:r>
              <a:rPr lang="en-US" altLang="en-US" sz="3600" dirty="0" err="1">
                <a:solidFill>
                  <a:srgbClr val="000000"/>
                </a:solidFill>
              </a:rPr>
              <a:t>telnet,ns</a:t>
            </a:r>
            <a:r>
              <a:rPr lang="en-US" altLang="en-US" sz="3600" dirty="0">
                <a:solidFill>
                  <a:srgbClr val="000000"/>
                </a:solidFill>
              </a:rPr>
              <a:t> look </a:t>
            </a:r>
            <a:r>
              <a:rPr lang="en-US" altLang="en-US" sz="3600" dirty="0" err="1">
                <a:solidFill>
                  <a:srgbClr val="000000"/>
                </a:solidFill>
              </a:rPr>
              <a:t>up,oing,tracert</a:t>
            </a:r>
            <a:r>
              <a:rPr lang="en-US" altLang="en-US" sz="3600" dirty="0">
                <a:solidFill>
                  <a:srgbClr val="000000"/>
                </a:solidFill>
              </a:rPr>
              <a:t> </a:t>
            </a:r>
            <a:r>
              <a:rPr lang="en-US" altLang="en-US" sz="3600" dirty="0" err="1">
                <a:solidFill>
                  <a:srgbClr val="000000"/>
                </a:solidFill>
              </a:rPr>
              <a:t>etc</a:t>
            </a:r>
            <a:r>
              <a:rPr lang="en-US" altLang="en-US" sz="3600" dirty="0">
                <a:solidFill>
                  <a:srgbClr val="000000"/>
                </a:solidFill>
              </a:rPr>
              <a:t>…</a:t>
            </a:r>
            <a:endParaRPr lang="en-IN" altLang="en-US" sz="3600" dirty="0">
              <a:solidFill>
                <a:srgbClr val="000000"/>
              </a:solidFill>
            </a:endParaRPr>
          </a:p>
        </p:txBody>
      </p:sp>
    </p:spTree>
    <p:extLst>
      <p:ext uri="{BB962C8B-B14F-4D97-AF65-F5344CB8AC3E}">
        <p14:creationId xmlns:p14="http://schemas.microsoft.com/office/powerpoint/2010/main" val="522023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395288" y="260350"/>
            <a:ext cx="7993062"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000" dirty="0">
                <a:solidFill>
                  <a:srgbClr val="000000"/>
                </a:solidFill>
              </a:rPr>
              <a:t>Ethical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Ethical hacking is where a person hacks to find weakness in a system and then usually patches them.</a:t>
            </a:r>
          </a:p>
          <a:p>
            <a:pPr eaLnBrk="1" fontAlgn="base" hangingPunct="1">
              <a:spcBef>
                <a:spcPct val="0"/>
              </a:spcBef>
              <a:spcAft>
                <a:spcPct val="0"/>
              </a:spcAft>
            </a:pPr>
            <a:endParaRPr lang="en-US" altLang="en-US" dirty="0">
              <a:solidFill>
                <a:srgbClr val="000000"/>
              </a:solidFill>
            </a:endParaRPr>
          </a:p>
          <a:p>
            <a:pPr algn="ctr" eaLnBrk="1" fontAlgn="base" hangingPunct="1">
              <a:spcBef>
                <a:spcPct val="0"/>
              </a:spcBef>
              <a:spcAft>
                <a:spcPct val="0"/>
              </a:spcAft>
            </a:pPr>
            <a:r>
              <a:rPr lang="en-US" altLang="en-US" sz="4000" dirty="0">
                <a:solidFill>
                  <a:srgbClr val="000000"/>
                </a:solidFill>
              </a:rPr>
              <a:t>Email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Email hacking is illicit access to an email account or email </a:t>
            </a:r>
            <a:r>
              <a:rPr lang="en-US" altLang="en-US" sz="3600" dirty="0" err="1" smtClean="0">
                <a:solidFill>
                  <a:srgbClr val="000000"/>
                </a:solidFill>
              </a:rPr>
              <a:t>correspondance</a:t>
            </a:r>
            <a:r>
              <a:rPr lang="en-US" altLang="en-US" sz="3600" dirty="0">
                <a:solidFill>
                  <a:srgbClr val="000000"/>
                </a:solidFill>
              </a:rPr>
              <a:t>.</a:t>
            </a:r>
          </a:p>
          <a:p>
            <a:pPr eaLnBrk="1" fontAlgn="base" hangingPunct="1">
              <a:spcBef>
                <a:spcPct val="0"/>
              </a:spcBef>
              <a:spcAft>
                <a:spcPct val="0"/>
              </a:spcAft>
            </a:pPr>
            <a:endParaRPr lang="en-IN" altLang="en-US" sz="3600" dirty="0">
              <a:solidFill>
                <a:srgbClr val="000000"/>
              </a:solidFill>
            </a:endParaRPr>
          </a:p>
        </p:txBody>
      </p:sp>
    </p:spTree>
    <p:extLst>
      <p:ext uri="{BB962C8B-B14F-4D97-AF65-F5344CB8AC3E}">
        <p14:creationId xmlns:p14="http://schemas.microsoft.com/office/powerpoint/2010/main" val="3912152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1" y="188913"/>
            <a:ext cx="914400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000" dirty="0">
                <a:solidFill>
                  <a:srgbClr val="000000"/>
                </a:solidFill>
              </a:rPr>
              <a:t>Password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dirty="0">
                <a:solidFill>
                  <a:srgbClr val="000000"/>
                </a:solidFill>
              </a:rPr>
              <a:t>Password hacking password cracking is the process of recovering secret passwords from data that has been stored or transmitted by a computer system.</a:t>
            </a:r>
          </a:p>
          <a:p>
            <a:pPr eaLnBrk="1" fontAlgn="base" hangingPunct="1">
              <a:spcBef>
                <a:spcPct val="0"/>
              </a:spcBef>
              <a:spcAft>
                <a:spcPct val="0"/>
              </a:spcAft>
            </a:pPr>
            <a:endParaRPr lang="en-US" altLang="en-US" dirty="0">
              <a:solidFill>
                <a:srgbClr val="000000"/>
              </a:solidFill>
            </a:endParaRPr>
          </a:p>
          <a:p>
            <a:pPr algn="ctr" eaLnBrk="1" fontAlgn="base" hangingPunct="1">
              <a:spcBef>
                <a:spcPct val="0"/>
              </a:spcBef>
              <a:spcAft>
                <a:spcPct val="0"/>
              </a:spcAft>
            </a:pPr>
            <a:r>
              <a:rPr lang="en-US" altLang="en-US" sz="3600" dirty="0">
                <a:solidFill>
                  <a:srgbClr val="000000"/>
                </a:solidFill>
              </a:rPr>
              <a:t>Online backing hacking</a:t>
            </a:r>
          </a:p>
          <a:p>
            <a:pPr algn="ctr" eaLnBrk="1" fontAlgn="base" hangingPunct="1">
              <a:spcBef>
                <a:spcPct val="0"/>
              </a:spcBef>
              <a:spcAft>
                <a:spcPct val="0"/>
              </a:spcAft>
            </a:pPr>
            <a:endParaRPr lang="en-US" altLang="en-US" sz="3600" dirty="0">
              <a:solidFill>
                <a:srgbClr val="000000"/>
              </a:solidFill>
            </a:endParaRPr>
          </a:p>
          <a:p>
            <a:pPr eaLnBrk="1" fontAlgn="base" hangingPunct="1">
              <a:spcBef>
                <a:spcPct val="0"/>
              </a:spcBef>
              <a:spcAft>
                <a:spcPct val="0"/>
              </a:spcAft>
            </a:pPr>
            <a:r>
              <a:rPr lang="en-US" altLang="en-US" dirty="0">
                <a:solidFill>
                  <a:srgbClr val="000000"/>
                </a:solidFill>
              </a:rPr>
              <a:t> online backing hacking unauthorized accessing bank accounts without knowing the password or without permission of the account holder is known as online banking hacking.</a:t>
            </a:r>
            <a:endParaRPr lang="en-IN" altLang="en-US" dirty="0">
              <a:solidFill>
                <a:srgbClr val="000000"/>
              </a:solidFill>
            </a:endParaRPr>
          </a:p>
        </p:txBody>
      </p:sp>
    </p:spTree>
    <p:extLst>
      <p:ext uri="{BB962C8B-B14F-4D97-AF65-F5344CB8AC3E}">
        <p14:creationId xmlns:p14="http://schemas.microsoft.com/office/powerpoint/2010/main" val="403637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8313" y="620713"/>
            <a:ext cx="8351837" cy="3446462"/>
          </a:xfrm>
          <a:prstGeom prst="rect">
            <a:avLst/>
          </a:prstGeom>
        </p:spPr>
        <p:txBody>
          <a:bodyPr>
            <a:spAutoFit/>
          </a:bodyPr>
          <a:lstStyle/>
          <a:p>
            <a:pPr algn="ctr" fontAlgn="base">
              <a:spcBef>
                <a:spcPct val="0"/>
              </a:spcBef>
              <a:spcAft>
                <a:spcPct val="0"/>
              </a:spcAft>
              <a:defRPr/>
            </a:pPr>
            <a:r>
              <a:rPr lang="en-IN" sz="5400" dirty="0">
                <a:solidFill>
                  <a:srgbClr val="000000"/>
                </a:solidFill>
              </a:rPr>
              <a:t>What is XML?</a:t>
            </a:r>
          </a:p>
          <a:p>
            <a:pPr fontAlgn="base">
              <a:spcBef>
                <a:spcPct val="0"/>
              </a:spcBef>
              <a:spcAft>
                <a:spcPct val="0"/>
              </a:spcAft>
              <a:defRPr/>
            </a:pPr>
            <a:endParaRPr lang="en-IN" sz="3200" dirty="0">
              <a:solidFill>
                <a:srgbClr val="000000"/>
              </a:solidFill>
            </a:endParaRPr>
          </a:p>
          <a:p>
            <a:pPr marL="457200" indent="-457200" fontAlgn="base">
              <a:spcBef>
                <a:spcPct val="0"/>
              </a:spcBef>
              <a:spcAft>
                <a:spcPct val="0"/>
              </a:spcAft>
              <a:buFont typeface="Arial" panose="020B0604020202020204" pitchFamily="34" charset="0"/>
              <a:buChar char="•"/>
              <a:defRPr/>
            </a:pPr>
            <a:r>
              <a:rPr lang="en-IN" sz="4400" dirty="0" err="1">
                <a:solidFill>
                  <a:srgbClr val="000000"/>
                </a:solidFill>
              </a:rPr>
              <a:t>eXtensible</a:t>
            </a:r>
            <a:r>
              <a:rPr lang="en-IN" sz="4400" dirty="0">
                <a:solidFill>
                  <a:srgbClr val="000000"/>
                </a:solidFill>
              </a:rPr>
              <a:t> </a:t>
            </a:r>
            <a:r>
              <a:rPr lang="en-IN" sz="4400" dirty="0" err="1">
                <a:solidFill>
                  <a:srgbClr val="000000"/>
                </a:solidFill>
              </a:rPr>
              <a:t>Markup</a:t>
            </a:r>
            <a:r>
              <a:rPr lang="en-IN" sz="4400" dirty="0">
                <a:solidFill>
                  <a:srgbClr val="000000"/>
                </a:solidFill>
              </a:rPr>
              <a:t> Language</a:t>
            </a:r>
          </a:p>
          <a:p>
            <a:pPr marL="457200" indent="-457200" fontAlgn="base">
              <a:spcBef>
                <a:spcPct val="0"/>
              </a:spcBef>
              <a:spcAft>
                <a:spcPct val="0"/>
              </a:spcAft>
              <a:buFont typeface="Arial" panose="020B0604020202020204" pitchFamily="34" charset="0"/>
              <a:buChar char="•"/>
              <a:defRPr/>
            </a:pPr>
            <a:r>
              <a:rPr lang="en-IN" sz="4400" dirty="0" err="1">
                <a:solidFill>
                  <a:srgbClr val="000000"/>
                </a:solidFill>
              </a:rPr>
              <a:t>Markup</a:t>
            </a:r>
            <a:r>
              <a:rPr lang="en-IN" sz="4400" dirty="0">
                <a:solidFill>
                  <a:srgbClr val="000000"/>
                </a:solidFill>
              </a:rPr>
              <a:t> language for documents containing structured information.</a:t>
            </a:r>
          </a:p>
        </p:txBody>
      </p:sp>
    </p:spTree>
    <p:extLst>
      <p:ext uri="{BB962C8B-B14F-4D97-AF65-F5344CB8AC3E}">
        <p14:creationId xmlns:p14="http://schemas.microsoft.com/office/powerpoint/2010/main" val="561948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323850" y="188913"/>
            <a:ext cx="792003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400" dirty="0">
                <a:solidFill>
                  <a:srgbClr val="000000"/>
                </a:solidFill>
              </a:rPr>
              <a:t>Computer hacking.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Computer is when files on your computer are viewed, created or edited without your authorization.</a:t>
            </a:r>
            <a:endParaRPr lang="en-IN" altLang="en-US" sz="3600" dirty="0">
              <a:solidFill>
                <a:srgbClr val="000000"/>
              </a:solidFill>
            </a:endParaRPr>
          </a:p>
        </p:txBody>
      </p:sp>
    </p:spTree>
    <p:extLst>
      <p:ext uri="{BB962C8B-B14F-4D97-AF65-F5344CB8AC3E}">
        <p14:creationId xmlns:p14="http://schemas.microsoft.com/office/powerpoint/2010/main" val="1368659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971600" y="2276872"/>
            <a:ext cx="68405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9600" dirty="0" smtClean="0">
                <a:solidFill>
                  <a:srgbClr val="000000"/>
                </a:solidFill>
              </a:rPr>
              <a:t>Cracking</a:t>
            </a:r>
            <a:endParaRPr lang="en-IN" altLang="en-US" sz="9600" dirty="0">
              <a:solidFill>
                <a:srgbClr val="000000"/>
              </a:solidFill>
            </a:endParaRPr>
          </a:p>
        </p:txBody>
      </p:sp>
    </p:spTree>
    <p:extLst>
      <p:ext uri="{BB962C8B-B14F-4D97-AF65-F5344CB8AC3E}">
        <p14:creationId xmlns:p14="http://schemas.microsoft.com/office/powerpoint/2010/main" val="2033845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179512" y="56138"/>
            <a:ext cx="8964488" cy="68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altLang="en-US" sz="4800" dirty="0">
                <a:solidFill>
                  <a:srgbClr val="000000"/>
                </a:solidFill>
              </a:rPr>
              <a:t>What is cracking?</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Cracking is the act of breaking into a computer </a:t>
            </a:r>
            <a:r>
              <a:rPr lang="en-US" altLang="en-US" sz="3600" dirty="0" smtClean="0">
                <a:solidFill>
                  <a:srgbClr val="000000"/>
                </a:solidFill>
              </a:rPr>
              <a:t>system , often </a:t>
            </a:r>
            <a:r>
              <a:rPr lang="en-US" altLang="en-US" sz="3600" dirty="0">
                <a:solidFill>
                  <a:srgbClr val="000000"/>
                </a:solidFill>
              </a:rPr>
              <a:t>on a network.</a:t>
            </a:r>
          </a:p>
          <a:p>
            <a:pPr eaLnBrk="1" fontAlgn="base" hangingPunct="1">
              <a:spcBef>
                <a:spcPct val="0"/>
              </a:spcBef>
              <a:spcAft>
                <a:spcPct val="0"/>
              </a:spcAft>
            </a:pPr>
            <a:endParaRPr lang="en-US" altLang="en-US" sz="3600" dirty="0">
              <a:solidFill>
                <a:srgbClr val="000000"/>
              </a:solidFill>
            </a:endParaRPr>
          </a:p>
          <a:p>
            <a:pPr eaLnBrk="1" fontAlgn="base" hangingPunct="1">
              <a:spcBef>
                <a:spcPct val="0"/>
              </a:spcBef>
              <a:spcAft>
                <a:spcPct val="0"/>
              </a:spcAft>
            </a:pPr>
            <a:endParaRPr lang="en-US" altLang="en-US" dirty="0">
              <a:solidFill>
                <a:srgbClr val="000000"/>
              </a:solidFill>
            </a:endParaRPr>
          </a:p>
          <a:p>
            <a:pPr algn="ctr" eaLnBrk="1" fontAlgn="base" hangingPunct="1">
              <a:spcBef>
                <a:spcPct val="0"/>
              </a:spcBef>
              <a:spcAft>
                <a:spcPct val="0"/>
              </a:spcAft>
            </a:pPr>
            <a:r>
              <a:rPr lang="en-US" altLang="en-US" sz="4000" dirty="0">
                <a:solidFill>
                  <a:srgbClr val="000000"/>
                </a:solidFill>
              </a:rPr>
              <a:t>Cracker</a:t>
            </a:r>
            <a:r>
              <a:rPr lang="en-US" altLang="en-US" dirty="0">
                <a:solidFill>
                  <a:srgbClr val="000000"/>
                </a:solidFill>
              </a:rPr>
              <a:t> </a:t>
            </a:r>
          </a:p>
          <a:p>
            <a:pPr eaLnBrk="1" fontAlgn="base" hangingPunct="1">
              <a:spcBef>
                <a:spcPct val="0"/>
              </a:spcBef>
              <a:spcAft>
                <a:spcPct val="0"/>
              </a:spcAft>
            </a:pPr>
            <a:endParaRPr lang="en-US" altLang="en-US" dirty="0">
              <a:solidFill>
                <a:srgbClr val="000000"/>
              </a:solidFill>
            </a:endParaRPr>
          </a:p>
          <a:p>
            <a:pPr eaLnBrk="1" fontAlgn="base" hangingPunct="1">
              <a:spcBef>
                <a:spcPct val="0"/>
              </a:spcBef>
              <a:spcAft>
                <a:spcPct val="0"/>
              </a:spcAft>
            </a:pPr>
            <a:r>
              <a:rPr lang="en-US" altLang="en-US" sz="3600" dirty="0">
                <a:solidFill>
                  <a:srgbClr val="000000"/>
                </a:solidFill>
              </a:rPr>
              <a:t>A </a:t>
            </a:r>
            <a:r>
              <a:rPr lang="en-US" altLang="en-US" sz="3600" dirty="0" smtClean="0">
                <a:solidFill>
                  <a:srgbClr val="000000"/>
                </a:solidFill>
              </a:rPr>
              <a:t>cracker </a:t>
            </a:r>
            <a:r>
              <a:rPr lang="en-US" altLang="en-US" sz="3600" dirty="0">
                <a:solidFill>
                  <a:srgbClr val="000000"/>
                </a:solidFill>
              </a:rPr>
              <a:t>is someone who breaks </a:t>
            </a:r>
            <a:r>
              <a:rPr lang="en-US" altLang="en-US" sz="3600" dirty="0" smtClean="0">
                <a:solidFill>
                  <a:srgbClr val="000000"/>
                </a:solidFill>
              </a:rPr>
              <a:t>into </a:t>
            </a:r>
            <a:r>
              <a:rPr lang="en-US" altLang="en-US" sz="3600" dirty="0">
                <a:solidFill>
                  <a:srgbClr val="000000"/>
                </a:solidFill>
              </a:rPr>
              <a:t>someone </a:t>
            </a:r>
            <a:r>
              <a:rPr lang="en-US" altLang="en-US" sz="3600" dirty="0" err="1">
                <a:solidFill>
                  <a:srgbClr val="000000"/>
                </a:solidFill>
              </a:rPr>
              <a:t>elses</a:t>
            </a:r>
            <a:r>
              <a:rPr lang="en-US" altLang="en-US" sz="3600" dirty="0">
                <a:solidFill>
                  <a:srgbClr val="000000"/>
                </a:solidFill>
              </a:rPr>
              <a:t> computer system, often on a network, bypasses passwords or licenses in computer security.</a:t>
            </a:r>
          </a:p>
        </p:txBody>
      </p:sp>
    </p:spTree>
    <p:extLst>
      <p:ext uri="{BB962C8B-B14F-4D97-AF65-F5344CB8AC3E}">
        <p14:creationId xmlns:p14="http://schemas.microsoft.com/office/powerpoint/2010/main" val="3193130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964488" cy="6186309"/>
          </a:xfrm>
          <a:prstGeom prst="rect">
            <a:avLst/>
          </a:prstGeom>
          <a:noFill/>
        </p:spPr>
        <p:txBody>
          <a:bodyPr wrap="square" rtlCol="0">
            <a:spAutoFit/>
          </a:bodyPr>
          <a:lstStyle/>
          <a:p>
            <a:r>
              <a:rPr lang="en-US" sz="3600" dirty="0" smtClean="0"/>
              <a:t>Cracking is where edit a program’s source code, or you could create a program, like a key generator patch, or some sort of application that tricks an application in to thinking that a particular process has occurred. </a:t>
            </a:r>
          </a:p>
          <a:p>
            <a:endParaRPr lang="en-US" sz="3600" dirty="0" smtClean="0"/>
          </a:p>
          <a:p>
            <a:r>
              <a:rPr lang="en-US" sz="3600" dirty="0" smtClean="0"/>
              <a:t>For example a key generator and a patch for the adobe master collection would trick the software in to thinking that the key entered is correct , and not let it verify the key with the adobe master server.</a:t>
            </a:r>
            <a:endParaRPr lang="en-IN" sz="3600" dirty="0"/>
          </a:p>
        </p:txBody>
      </p:sp>
    </p:spTree>
    <p:extLst>
      <p:ext uri="{BB962C8B-B14F-4D97-AF65-F5344CB8AC3E}">
        <p14:creationId xmlns:p14="http://schemas.microsoft.com/office/powerpoint/2010/main" val="3156731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352928" cy="1015663"/>
          </a:xfrm>
          <a:prstGeom prst="rect">
            <a:avLst/>
          </a:prstGeom>
          <a:noFill/>
        </p:spPr>
        <p:txBody>
          <a:bodyPr wrap="square" rtlCol="0">
            <a:spAutoFit/>
          </a:bodyPr>
          <a:lstStyle/>
          <a:p>
            <a:pPr algn="ctr"/>
            <a:r>
              <a:rPr lang="en-US" sz="6000" dirty="0" smtClean="0"/>
              <a:t>Cookies</a:t>
            </a:r>
          </a:p>
        </p:txBody>
      </p:sp>
      <p:sp>
        <p:nvSpPr>
          <p:cNvPr id="3" name="TextBox 2"/>
          <p:cNvSpPr txBox="1"/>
          <p:nvPr/>
        </p:nvSpPr>
        <p:spPr>
          <a:xfrm>
            <a:off x="395536" y="1196752"/>
            <a:ext cx="8352928" cy="5016758"/>
          </a:xfrm>
          <a:prstGeom prst="rect">
            <a:avLst/>
          </a:prstGeom>
          <a:noFill/>
        </p:spPr>
        <p:txBody>
          <a:bodyPr wrap="square" rtlCol="0">
            <a:spAutoFit/>
          </a:bodyPr>
          <a:lstStyle/>
          <a:p>
            <a:r>
              <a:rPr lang="en-US" sz="4000" dirty="0" smtClean="0"/>
              <a:t>A cookie is the term given to describe a type of message that is given to a web browser by a web server. </a:t>
            </a:r>
          </a:p>
          <a:p>
            <a:endParaRPr lang="en-US" sz="4000" dirty="0"/>
          </a:p>
          <a:p>
            <a:r>
              <a:rPr lang="en-US" sz="4000" dirty="0" smtClean="0"/>
              <a:t>The main purpose of a cookie is to identify users and possibly prepare customized web pages or to save site login information for you.</a:t>
            </a:r>
            <a:endParaRPr lang="en-IN" sz="4000" dirty="0"/>
          </a:p>
        </p:txBody>
      </p:sp>
    </p:spTree>
    <p:extLst>
      <p:ext uri="{BB962C8B-B14F-4D97-AF65-F5344CB8AC3E}">
        <p14:creationId xmlns:p14="http://schemas.microsoft.com/office/powerpoint/2010/main" val="2608522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470" y="2276872"/>
            <a:ext cx="8352928" cy="1569660"/>
          </a:xfrm>
          <a:prstGeom prst="rect">
            <a:avLst/>
          </a:prstGeom>
          <a:noFill/>
        </p:spPr>
        <p:txBody>
          <a:bodyPr wrap="square" rtlCol="0">
            <a:spAutoFit/>
          </a:bodyPr>
          <a:lstStyle/>
          <a:p>
            <a:pPr algn="ctr"/>
            <a:r>
              <a:rPr lang="en-US" sz="9600" dirty="0" smtClean="0"/>
              <a:t>THANK YOU</a:t>
            </a:r>
            <a:endParaRPr lang="en-IN" sz="9600" dirty="0"/>
          </a:p>
        </p:txBody>
      </p:sp>
    </p:spTree>
    <p:extLst>
      <p:ext uri="{BB962C8B-B14F-4D97-AF65-F5344CB8AC3E}">
        <p14:creationId xmlns:p14="http://schemas.microsoft.com/office/powerpoint/2010/main" val="2143209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0825" y="1412776"/>
            <a:ext cx="4244975" cy="4176712"/>
          </a:xfrm>
        </p:spPr>
        <p:txBody>
          <a:bodyPr>
            <a:normAutofit fontScale="92500" lnSpcReduction="10000"/>
          </a:bodyPr>
          <a:lstStyle/>
          <a:p>
            <a:pPr marL="0" indent="0" algn="ctr" eaLnBrk="1" hangingPunct="1">
              <a:buFontTx/>
              <a:buNone/>
              <a:defRPr/>
            </a:pPr>
            <a:r>
              <a:rPr lang="en-US" sz="3600" dirty="0" smtClean="0"/>
              <a:t>XML</a:t>
            </a:r>
            <a:endParaRPr lang="en-IN" sz="3600" dirty="0" smtClean="0"/>
          </a:p>
          <a:p>
            <a:pPr eaLnBrk="1" hangingPunct="1">
              <a:defRPr/>
            </a:pPr>
            <a:endParaRPr lang="en-IN" dirty="0" smtClean="0"/>
          </a:p>
          <a:p>
            <a:pPr eaLnBrk="1" hangingPunct="1">
              <a:defRPr/>
            </a:pPr>
            <a:r>
              <a:rPr lang="en-IN" sz="3600" dirty="0" smtClean="0"/>
              <a:t>Extensible set of tags</a:t>
            </a:r>
          </a:p>
          <a:p>
            <a:pPr eaLnBrk="1" hangingPunct="1">
              <a:defRPr/>
            </a:pPr>
            <a:r>
              <a:rPr lang="en-IN" sz="3600" dirty="0" smtClean="0"/>
              <a:t>Content orientated</a:t>
            </a:r>
          </a:p>
          <a:p>
            <a:pPr eaLnBrk="1" hangingPunct="1">
              <a:defRPr/>
            </a:pPr>
            <a:r>
              <a:rPr lang="en-IN" sz="3600" dirty="0" smtClean="0"/>
              <a:t>Standard Data infrastructure </a:t>
            </a:r>
          </a:p>
          <a:p>
            <a:pPr eaLnBrk="1" hangingPunct="1">
              <a:defRPr/>
            </a:pPr>
            <a:r>
              <a:rPr lang="en-IN" sz="3600" dirty="0" smtClean="0"/>
              <a:t>Allows multiple output forms</a:t>
            </a:r>
          </a:p>
          <a:p>
            <a:pPr eaLnBrk="1" hangingPunct="1">
              <a:defRPr/>
            </a:pPr>
            <a:endParaRPr lang="en-IN" dirty="0" smtClean="0"/>
          </a:p>
          <a:p>
            <a:pPr eaLnBrk="1" hangingPunct="1">
              <a:defRPr/>
            </a:pPr>
            <a:endParaRPr lang="en-IN" dirty="0" smtClean="0"/>
          </a:p>
          <a:p>
            <a:pPr eaLnBrk="1" hangingPunct="1">
              <a:defRPr/>
            </a:pPr>
            <a:endParaRPr lang="en-IN" dirty="0" smtClean="0"/>
          </a:p>
          <a:p>
            <a:pPr eaLnBrk="1" hangingPunct="1">
              <a:defRPr/>
            </a:pPr>
            <a:endParaRPr lang="en-IN" dirty="0" smtClean="0"/>
          </a:p>
        </p:txBody>
      </p:sp>
      <p:sp>
        <p:nvSpPr>
          <p:cNvPr id="4" name="Content Placeholder 3"/>
          <p:cNvSpPr>
            <a:spLocks noGrp="1"/>
          </p:cNvSpPr>
          <p:nvPr>
            <p:ph sz="half" idx="2"/>
          </p:nvPr>
        </p:nvSpPr>
        <p:spPr/>
        <p:txBody>
          <a:bodyPr>
            <a:normAutofit fontScale="92500" lnSpcReduction="10000"/>
          </a:bodyPr>
          <a:lstStyle/>
          <a:p>
            <a:pPr marL="0" indent="0" algn="ctr" eaLnBrk="1" hangingPunct="1">
              <a:buFontTx/>
              <a:buNone/>
              <a:defRPr/>
            </a:pPr>
            <a:r>
              <a:rPr lang="en-US" sz="3600" dirty="0" smtClean="0"/>
              <a:t>HTML</a:t>
            </a:r>
          </a:p>
          <a:p>
            <a:pPr eaLnBrk="1" hangingPunct="1">
              <a:defRPr/>
            </a:pPr>
            <a:endParaRPr lang="en-IN" dirty="0" smtClean="0"/>
          </a:p>
          <a:p>
            <a:pPr eaLnBrk="1" hangingPunct="1">
              <a:defRPr/>
            </a:pPr>
            <a:r>
              <a:rPr lang="en-IN" sz="3600" dirty="0" smtClean="0"/>
              <a:t>Fixed set of tags</a:t>
            </a:r>
          </a:p>
          <a:p>
            <a:pPr eaLnBrk="1" hangingPunct="1">
              <a:defRPr/>
            </a:pPr>
            <a:r>
              <a:rPr lang="en-IN" sz="3600" dirty="0" smtClean="0"/>
              <a:t>Presentation oriented</a:t>
            </a:r>
          </a:p>
          <a:p>
            <a:pPr eaLnBrk="1" hangingPunct="1">
              <a:defRPr/>
            </a:pPr>
            <a:r>
              <a:rPr lang="en-IN" sz="3600" dirty="0" smtClean="0"/>
              <a:t>No data validation capabilities</a:t>
            </a:r>
          </a:p>
          <a:p>
            <a:pPr eaLnBrk="1" hangingPunct="1">
              <a:defRPr/>
            </a:pPr>
            <a:r>
              <a:rPr lang="en-IN" sz="3600" dirty="0" smtClean="0"/>
              <a:t>Single presentation</a:t>
            </a:r>
          </a:p>
          <a:p>
            <a:pPr eaLnBrk="1" hangingPunct="1">
              <a:defRPr/>
            </a:pPr>
            <a:endParaRPr lang="en-IN" dirty="0" smtClean="0"/>
          </a:p>
        </p:txBody>
      </p:sp>
      <p:sp>
        <p:nvSpPr>
          <p:cNvPr id="4100" name="Rectangle 8"/>
          <p:cNvSpPr>
            <a:spLocks noChangeArrowheads="1"/>
          </p:cNvSpPr>
          <p:nvPr/>
        </p:nvSpPr>
        <p:spPr bwMode="auto">
          <a:xfrm>
            <a:off x="250825" y="114300"/>
            <a:ext cx="8713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IN" altLang="en-US" sz="4800">
                <a:solidFill>
                  <a:srgbClr val="000000"/>
                </a:solidFill>
              </a:rPr>
              <a:t>Comparisons</a:t>
            </a:r>
          </a:p>
        </p:txBody>
      </p:sp>
    </p:spTree>
    <p:extLst>
      <p:ext uri="{BB962C8B-B14F-4D97-AF65-F5344CB8AC3E}">
        <p14:creationId xmlns:p14="http://schemas.microsoft.com/office/powerpoint/2010/main" val="868744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rgbClr val="FFFFFF"/>
          </a:solidFill>
          <a:ln>
            <a:solidFill>
              <a:schemeClr val="bg1"/>
            </a:solidFill>
          </a:ln>
        </p:spPr>
        <p:txBody>
          <a:bodyPr/>
          <a:lstStyle/>
          <a:p>
            <a:pPr eaLnBrk="1" hangingPunct="1"/>
            <a:r>
              <a:rPr lang="en-US" altLang="en-US" sz="4000" smtClean="0"/>
              <a:t>XML is not…</a:t>
            </a:r>
          </a:p>
        </p:txBody>
      </p:sp>
      <p:sp>
        <p:nvSpPr>
          <p:cNvPr id="7171" name="Rectangle 3"/>
          <p:cNvSpPr>
            <a:spLocks noGrp="1" noChangeArrowheads="1"/>
          </p:cNvSpPr>
          <p:nvPr>
            <p:ph idx="1"/>
          </p:nvPr>
        </p:nvSpPr>
        <p:spPr>
          <a:xfrm>
            <a:off x="250825" y="908050"/>
            <a:ext cx="8642350" cy="5545138"/>
          </a:xfrm>
        </p:spPr>
        <p:txBody>
          <a:bodyPr/>
          <a:lstStyle/>
          <a:p>
            <a:pPr eaLnBrk="1" hangingPunct="1"/>
            <a:r>
              <a:rPr lang="en-US" altLang="en-US" sz="3200" b="1" dirty="0" smtClean="0"/>
              <a:t>A replacement for HTML</a:t>
            </a:r>
            <a:r>
              <a:rPr lang="en-US" altLang="en-US" sz="3200" dirty="0" smtClean="0"/>
              <a:t/>
            </a:r>
            <a:br>
              <a:rPr lang="en-US" altLang="en-US" sz="3200" dirty="0" smtClean="0"/>
            </a:br>
            <a:r>
              <a:rPr lang="en-US" altLang="en-US" sz="3200" dirty="0" smtClean="0"/>
              <a:t>(but HTML can be generated from XML)</a:t>
            </a:r>
          </a:p>
          <a:p>
            <a:pPr eaLnBrk="1" hangingPunct="1"/>
            <a:r>
              <a:rPr lang="en-US" altLang="en-US" sz="3200" b="1" dirty="0" smtClean="0"/>
              <a:t>A presentation format</a:t>
            </a:r>
            <a:r>
              <a:rPr lang="en-US" altLang="en-US" sz="3200" dirty="0" smtClean="0"/>
              <a:t/>
            </a:r>
            <a:br>
              <a:rPr lang="en-US" altLang="en-US" sz="3200" dirty="0" smtClean="0"/>
            </a:br>
            <a:r>
              <a:rPr lang="en-US" altLang="en-US" sz="3200" dirty="0" smtClean="0"/>
              <a:t>(but XML can be converted into one)</a:t>
            </a:r>
          </a:p>
          <a:p>
            <a:pPr eaLnBrk="1" hangingPunct="1"/>
            <a:r>
              <a:rPr lang="en-US" altLang="en-US" sz="3200" b="1" dirty="0" smtClean="0"/>
              <a:t>A programming language</a:t>
            </a:r>
            <a:r>
              <a:rPr lang="en-US" altLang="en-US" sz="3200" dirty="0" smtClean="0"/>
              <a:t/>
            </a:r>
            <a:br>
              <a:rPr lang="en-US" altLang="en-US" sz="3200" dirty="0" smtClean="0"/>
            </a:br>
            <a:r>
              <a:rPr lang="en-US" altLang="en-US" sz="3200" dirty="0" smtClean="0"/>
              <a:t>(but it can be used with almost any language)</a:t>
            </a:r>
          </a:p>
          <a:p>
            <a:pPr eaLnBrk="1" hangingPunct="1"/>
            <a:r>
              <a:rPr lang="en-US" altLang="en-US" sz="3200" b="1" dirty="0" smtClean="0"/>
              <a:t>A network transfer protocol</a:t>
            </a:r>
            <a:r>
              <a:rPr lang="en-US" altLang="en-US" sz="3200" dirty="0" smtClean="0"/>
              <a:t/>
            </a:r>
            <a:br>
              <a:rPr lang="en-US" altLang="en-US" sz="3200" dirty="0" smtClean="0"/>
            </a:br>
            <a:r>
              <a:rPr lang="en-US" altLang="en-US" sz="3200" dirty="0" smtClean="0"/>
              <a:t>(but XML may be transferred over a network)</a:t>
            </a:r>
          </a:p>
          <a:p>
            <a:pPr eaLnBrk="1" hangingPunct="1"/>
            <a:r>
              <a:rPr lang="en-US" altLang="en-US" sz="3200" b="1" dirty="0" smtClean="0"/>
              <a:t>A database</a:t>
            </a:r>
            <a:br>
              <a:rPr lang="en-US" altLang="en-US" sz="3200" b="1" dirty="0" smtClean="0"/>
            </a:br>
            <a:r>
              <a:rPr lang="en-US" altLang="en-US" sz="3200" dirty="0" smtClean="0"/>
              <a:t>(but XML may be stored into a database)</a:t>
            </a:r>
          </a:p>
        </p:txBody>
      </p:sp>
    </p:spTree>
    <p:extLst>
      <p:ext uri="{BB962C8B-B14F-4D97-AF65-F5344CB8AC3E}">
        <p14:creationId xmlns:p14="http://schemas.microsoft.com/office/powerpoint/2010/main" val="1152291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chemeClr val="bg1"/>
          </a:solidFill>
          <a:ln>
            <a:solidFill>
              <a:schemeClr val="bg1"/>
            </a:solidFill>
          </a:ln>
        </p:spPr>
        <p:txBody>
          <a:bodyPr/>
          <a:lstStyle/>
          <a:p>
            <a:pPr eaLnBrk="1" hangingPunct="1"/>
            <a:r>
              <a:rPr lang="de-DE" altLang="en-US" sz="4000" smtClean="0"/>
              <a:t>But then – what is it?</a:t>
            </a:r>
          </a:p>
        </p:txBody>
      </p:sp>
      <p:sp>
        <p:nvSpPr>
          <p:cNvPr id="6147" name="Rectangle 3"/>
          <p:cNvSpPr>
            <a:spLocks noGrp="1" noChangeArrowheads="1"/>
          </p:cNvSpPr>
          <p:nvPr>
            <p:ph idx="1"/>
          </p:nvPr>
        </p:nvSpPr>
        <p:spPr>
          <a:xfrm>
            <a:off x="1116013" y="1341438"/>
            <a:ext cx="6911975" cy="1152525"/>
          </a:xfrm>
          <a:solidFill>
            <a:schemeClr val="bg1"/>
          </a:solidFill>
          <a:ln w="50800">
            <a:solidFill>
              <a:srgbClr val="FF0000"/>
            </a:solidFill>
            <a:miter lim="800000"/>
            <a:headEnd/>
            <a:tailEnd/>
          </a:ln>
        </p:spPr>
        <p:txBody>
          <a:bodyPr>
            <a:normAutofit lnSpcReduction="10000"/>
          </a:bodyPr>
          <a:lstStyle/>
          <a:p>
            <a:pPr marL="0" indent="0" algn="ctr" eaLnBrk="1" hangingPunct="1">
              <a:buFontTx/>
              <a:buNone/>
            </a:pPr>
            <a:r>
              <a:rPr lang="en-US" altLang="en-US" sz="3600" b="1" smtClean="0"/>
              <a:t>XML is a meta markup language for text documents / textual data</a:t>
            </a:r>
          </a:p>
        </p:txBody>
      </p:sp>
      <p:grpSp>
        <p:nvGrpSpPr>
          <p:cNvPr id="20486" name="Group 6"/>
          <p:cNvGrpSpPr>
            <a:grpSpLocks/>
          </p:cNvGrpSpPr>
          <p:nvPr/>
        </p:nvGrpSpPr>
        <p:grpSpPr bwMode="auto">
          <a:xfrm>
            <a:off x="1116013" y="2519363"/>
            <a:ext cx="6911975" cy="2997200"/>
            <a:chOff x="703" y="1587"/>
            <a:chExt cx="4354" cy="1888"/>
          </a:xfrm>
        </p:grpSpPr>
        <p:sp>
          <p:nvSpPr>
            <p:cNvPr id="6149" name="Rectangle 4"/>
            <p:cNvSpPr>
              <a:spLocks noChangeArrowheads="1"/>
            </p:cNvSpPr>
            <p:nvPr/>
          </p:nvSpPr>
          <p:spPr bwMode="auto">
            <a:xfrm>
              <a:off x="703" y="2341"/>
              <a:ext cx="4354" cy="1134"/>
            </a:xfrm>
            <a:prstGeom prst="rect">
              <a:avLst/>
            </a:prstGeom>
            <a:solidFill>
              <a:schemeClr val="bg1"/>
            </a:solidFill>
            <a:ln w="508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algn="ctr" eaLnBrk="1" fontAlgn="base" hangingPunct="1">
                <a:spcAft>
                  <a:spcPct val="0"/>
                </a:spcAft>
                <a:buFontTx/>
                <a:buNone/>
              </a:pPr>
              <a:r>
                <a:rPr lang="en-US" altLang="en-US" sz="3600" b="1">
                  <a:solidFill>
                    <a:srgbClr val="000000"/>
                  </a:solidFill>
                </a:rPr>
                <a:t>XML allows to define languages („applications“) to represent text documents / textual data</a:t>
              </a:r>
            </a:p>
          </p:txBody>
        </p:sp>
        <p:cxnSp>
          <p:nvCxnSpPr>
            <p:cNvPr id="6150" name="AutoShape 5"/>
            <p:cNvCxnSpPr>
              <a:cxnSpLocks noChangeShapeType="1"/>
              <a:stCxn id="6147" idx="2"/>
              <a:endCxn id="6149" idx="0"/>
            </p:cNvCxnSpPr>
            <p:nvPr/>
          </p:nvCxnSpPr>
          <p:spPr bwMode="auto">
            <a:xfrm>
              <a:off x="2880" y="1587"/>
              <a:ext cx="0" cy="738"/>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02149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9388" y="188913"/>
            <a:ext cx="8785225" cy="576262"/>
          </a:xfrm>
          <a:solidFill>
            <a:schemeClr val="bg1"/>
          </a:solidFill>
          <a:ln>
            <a:solidFill>
              <a:schemeClr val="bg1"/>
            </a:solidFill>
          </a:ln>
        </p:spPr>
        <p:txBody>
          <a:bodyPr>
            <a:normAutofit fontScale="90000"/>
          </a:bodyPr>
          <a:lstStyle/>
          <a:p>
            <a:pPr eaLnBrk="1" hangingPunct="1"/>
            <a:r>
              <a:rPr lang="de-DE" altLang="en-US" sz="4000" smtClean="0"/>
              <a:t> Example</a:t>
            </a:r>
          </a:p>
        </p:txBody>
      </p:sp>
      <p:sp>
        <p:nvSpPr>
          <p:cNvPr id="7171" name="Rectangle 3"/>
          <p:cNvSpPr>
            <a:spLocks noGrp="1" noChangeArrowheads="1"/>
          </p:cNvSpPr>
          <p:nvPr>
            <p:ph idx="1"/>
          </p:nvPr>
        </p:nvSpPr>
        <p:spPr>
          <a:xfrm>
            <a:off x="250825" y="1125538"/>
            <a:ext cx="8642350" cy="1871662"/>
          </a:xfrm>
        </p:spPr>
        <p:txBody>
          <a:bodyPr/>
          <a:lstStyle/>
          <a:p>
            <a:pPr eaLnBrk="1" hangingPunct="1">
              <a:buFontTx/>
              <a:buNone/>
            </a:pPr>
            <a:r>
              <a:rPr lang="de-DE" altLang="en-US" sz="2400" b="1" smtClean="0">
                <a:latin typeface="Courier New" pitchFamily="49" charset="0"/>
              </a:rPr>
              <a:t>&lt;article&gt;</a:t>
            </a:r>
          </a:p>
          <a:p>
            <a:pPr eaLnBrk="1" hangingPunct="1">
              <a:buFontTx/>
              <a:buNone/>
            </a:pPr>
            <a:r>
              <a:rPr lang="de-DE" altLang="en-US" sz="2400" b="1" smtClean="0">
                <a:latin typeface="Courier New" pitchFamily="49" charset="0"/>
              </a:rPr>
              <a:t>  &lt;author&gt;enid blyton&lt;/author&gt;</a:t>
            </a:r>
          </a:p>
          <a:p>
            <a:pPr eaLnBrk="1" hangingPunct="1">
              <a:buFontTx/>
              <a:buNone/>
            </a:pPr>
            <a:r>
              <a:rPr lang="de-DE" altLang="en-US" sz="2400" b="1" smtClean="0">
                <a:latin typeface="Courier New" pitchFamily="49" charset="0"/>
              </a:rPr>
              <a:t>  &lt;titl&gt;story&lt;/title&gt;</a:t>
            </a:r>
          </a:p>
          <a:p>
            <a:pPr eaLnBrk="1" hangingPunct="1">
              <a:buFontTx/>
              <a:buNone/>
            </a:pPr>
            <a:r>
              <a:rPr lang="de-DE" altLang="en-US" sz="2400" b="1" smtClean="0">
                <a:latin typeface="Courier New" pitchFamily="49" charset="0"/>
              </a:rPr>
              <a:t>&lt;/article&gt;</a:t>
            </a:r>
          </a:p>
        </p:txBody>
      </p:sp>
      <p:sp>
        <p:nvSpPr>
          <p:cNvPr id="22533" name="Rectangle 5"/>
          <p:cNvSpPr>
            <a:spLocks noChangeArrowheads="1"/>
          </p:cNvSpPr>
          <p:nvPr/>
        </p:nvSpPr>
        <p:spPr bwMode="auto">
          <a:xfrm>
            <a:off x="250825" y="3068638"/>
            <a:ext cx="86423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pPr>
            <a:r>
              <a:rPr lang="de-DE" altLang="en-US">
                <a:solidFill>
                  <a:srgbClr val="000000"/>
                </a:solidFill>
              </a:rPr>
              <a:t>Easy to understand for human users</a:t>
            </a:r>
          </a:p>
          <a:p>
            <a:pPr eaLnBrk="1" fontAlgn="base" hangingPunct="1">
              <a:spcAft>
                <a:spcPct val="0"/>
              </a:spcAft>
            </a:pPr>
            <a:r>
              <a:rPr lang="de-DE" altLang="en-US">
                <a:solidFill>
                  <a:srgbClr val="000000"/>
                </a:solidFill>
              </a:rPr>
              <a:t>Very expressive (semantics along with the data)</a:t>
            </a:r>
          </a:p>
          <a:p>
            <a:pPr eaLnBrk="1" fontAlgn="base" hangingPunct="1">
              <a:spcAft>
                <a:spcPct val="0"/>
              </a:spcAft>
            </a:pPr>
            <a:r>
              <a:rPr lang="de-DE" altLang="en-US">
                <a:solidFill>
                  <a:srgbClr val="000000"/>
                </a:solidFill>
              </a:rPr>
              <a:t>Well structured, easy to read and write from programs</a:t>
            </a:r>
          </a:p>
        </p:txBody>
      </p:sp>
      <p:sp>
        <p:nvSpPr>
          <p:cNvPr id="22534" name="Rectangle 6"/>
          <p:cNvSpPr>
            <a:spLocks noChangeArrowheads="1"/>
          </p:cNvSpPr>
          <p:nvPr/>
        </p:nvSpPr>
        <p:spPr bwMode="auto">
          <a:xfrm>
            <a:off x="250825" y="5084763"/>
            <a:ext cx="86423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buFontTx/>
              <a:buNone/>
            </a:pPr>
            <a:r>
              <a:rPr lang="de-DE" altLang="en-US">
                <a:solidFill>
                  <a:srgbClr val="000000"/>
                </a:solidFill>
              </a:rPr>
              <a:t>This looks nice, but…</a:t>
            </a:r>
          </a:p>
        </p:txBody>
      </p:sp>
    </p:spTree>
    <p:extLst>
      <p:ext uri="{BB962C8B-B14F-4D97-AF65-F5344CB8AC3E}">
        <p14:creationId xmlns:p14="http://schemas.microsoft.com/office/powerpoint/2010/main" val="144573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P spid="225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2413" y="7938"/>
            <a:ext cx="8785225" cy="576262"/>
          </a:xfrm>
          <a:solidFill>
            <a:schemeClr val="bg1"/>
          </a:solidFill>
          <a:ln>
            <a:solidFill>
              <a:schemeClr val="bg1"/>
            </a:solidFill>
          </a:ln>
        </p:spPr>
        <p:txBody>
          <a:bodyPr>
            <a:normAutofit fontScale="90000"/>
          </a:bodyPr>
          <a:lstStyle/>
          <a:p>
            <a:pPr eaLnBrk="1" hangingPunct="1"/>
            <a:r>
              <a:rPr lang="de-DE" altLang="en-US" sz="4000" smtClean="0"/>
              <a:t> Example</a:t>
            </a:r>
          </a:p>
        </p:txBody>
      </p:sp>
      <p:sp>
        <p:nvSpPr>
          <p:cNvPr id="8195" name="Rectangle 3"/>
          <p:cNvSpPr>
            <a:spLocks noGrp="1" noChangeArrowheads="1"/>
          </p:cNvSpPr>
          <p:nvPr>
            <p:ph idx="1"/>
          </p:nvPr>
        </p:nvSpPr>
        <p:spPr>
          <a:xfrm>
            <a:off x="250825" y="1412875"/>
            <a:ext cx="8642350" cy="1871663"/>
          </a:xfrm>
        </p:spPr>
        <p:txBody>
          <a:bodyPr/>
          <a:lstStyle/>
          <a:p>
            <a:pPr eaLnBrk="1" hangingPunct="1">
              <a:buFontTx/>
              <a:buNone/>
            </a:pPr>
            <a:r>
              <a:rPr lang="de-DE" altLang="en-US" sz="2400" b="1" smtClean="0">
                <a:latin typeface="Courier New" pitchFamily="49" charset="0"/>
              </a:rPr>
              <a:t>&lt;t108&gt;</a:t>
            </a:r>
          </a:p>
          <a:p>
            <a:pPr eaLnBrk="1" hangingPunct="1">
              <a:buFontTx/>
              <a:buNone/>
            </a:pPr>
            <a:r>
              <a:rPr lang="de-DE" altLang="en-US" sz="2400" b="1" smtClean="0">
                <a:latin typeface="Courier New" pitchFamily="49" charset="0"/>
              </a:rPr>
              <a:t>  &lt;x87&gt;enid blyton&lt;/x87&gt;</a:t>
            </a:r>
          </a:p>
          <a:p>
            <a:pPr eaLnBrk="1" hangingPunct="1">
              <a:buFontTx/>
              <a:buNone/>
            </a:pPr>
            <a:r>
              <a:rPr lang="de-DE" altLang="en-US" sz="2400" b="1" smtClean="0">
                <a:latin typeface="Courier New" pitchFamily="49" charset="0"/>
              </a:rPr>
              <a:t>  &lt;g10&gt;story&lt;/g10&gt;</a:t>
            </a:r>
          </a:p>
          <a:p>
            <a:pPr eaLnBrk="1" hangingPunct="1">
              <a:buFontTx/>
              <a:buNone/>
            </a:pPr>
            <a:r>
              <a:rPr lang="de-DE" altLang="en-US" sz="2400" b="1" smtClean="0">
                <a:latin typeface="Courier New" pitchFamily="49" charset="0"/>
              </a:rPr>
              <a:t>&lt;/t108&gt;</a:t>
            </a:r>
          </a:p>
        </p:txBody>
      </p:sp>
      <p:sp>
        <p:nvSpPr>
          <p:cNvPr id="23556" name="Rectangle 4"/>
          <p:cNvSpPr>
            <a:spLocks noChangeArrowheads="1"/>
          </p:cNvSpPr>
          <p:nvPr/>
        </p:nvSpPr>
        <p:spPr bwMode="auto">
          <a:xfrm>
            <a:off x="323850" y="3357563"/>
            <a:ext cx="86423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pPr>
            <a:r>
              <a:rPr lang="de-DE" altLang="en-US">
                <a:solidFill>
                  <a:srgbClr val="FF0000"/>
                </a:solidFill>
              </a:rPr>
              <a:t>Hard</a:t>
            </a:r>
            <a:r>
              <a:rPr lang="de-DE" altLang="en-US">
                <a:solidFill>
                  <a:srgbClr val="000000"/>
                </a:solidFill>
              </a:rPr>
              <a:t> to understand for human users</a:t>
            </a:r>
          </a:p>
          <a:p>
            <a:pPr eaLnBrk="1" fontAlgn="base" hangingPunct="1">
              <a:spcAft>
                <a:spcPct val="0"/>
              </a:spcAft>
            </a:pPr>
            <a:r>
              <a:rPr lang="de-DE" altLang="en-US">
                <a:solidFill>
                  <a:srgbClr val="FF0000"/>
                </a:solidFill>
              </a:rPr>
              <a:t>Not</a:t>
            </a:r>
            <a:r>
              <a:rPr lang="de-DE" altLang="en-US">
                <a:solidFill>
                  <a:srgbClr val="000000"/>
                </a:solidFill>
              </a:rPr>
              <a:t> expressive (</a:t>
            </a:r>
            <a:r>
              <a:rPr lang="de-DE" altLang="en-US">
                <a:solidFill>
                  <a:srgbClr val="FF0000"/>
                </a:solidFill>
              </a:rPr>
              <a:t>no</a:t>
            </a:r>
            <a:r>
              <a:rPr lang="de-DE" altLang="en-US">
                <a:solidFill>
                  <a:srgbClr val="000000"/>
                </a:solidFill>
              </a:rPr>
              <a:t> semantics along with the data)</a:t>
            </a:r>
          </a:p>
          <a:p>
            <a:pPr eaLnBrk="1" fontAlgn="base" hangingPunct="1">
              <a:spcAft>
                <a:spcPct val="0"/>
              </a:spcAft>
            </a:pPr>
            <a:r>
              <a:rPr lang="de-DE" altLang="en-US">
                <a:solidFill>
                  <a:srgbClr val="000000"/>
                </a:solidFill>
              </a:rPr>
              <a:t>Well structured, easy to read and write from programs</a:t>
            </a:r>
          </a:p>
        </p:txBody>
      </p:sp>
      <p:sp>
        <p:nvSpPr>
          <p:cNvPr id="8197" name="Rectangle 5"/>
          <p:cNvSpPr>
            <a:spLocks noChangeArrowheads="1"/>
          </p:cNvSpPr>
          <p:nvPr/>
        </p:nvSpPr>
        <p:spPr bwMode="auto">
          <a:xfrm>
            <a:off x="323850" y="765175"/>
            <a:ext cx="8642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buFontTx/>
              <a:buNone/>
            </a:pPr>
            <a:r>
              <a:rPr lang="de-DE" altLang="en-US">
                <a:solidFill>
                  <a:srgbClr val="000000"/>
                </a:solidFill>
              </a:rPr>
              <a:t>… this is XML, too:</a:t>
            </a:r>
          </a:p>
        </p:txBody>
      </p:sp>
    </p:spTree>
    <p:extLst>
      <p:ext uri="{BB962C8B-B14F-4D97-AF65-F5344CB8AC3E}">
        <p14:creationId xmlns:p14="http://schemas.microsoft.com/office/powerpoint/2010/main" val="2552153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555" y="116631"/>
            <a:ext cx="8229600" cy="972393"/>
          </a:xfrm>
          <a:solidFill>
            <a:schemeClr val="bg1"/>
          </a:solidFill>
          <a:ln>
            <a:solidFill>
              <a:schemeClr val="bg1"/>
            </a:solidFill>
          </a:ln>
        </p:spPr>
        <p:txBody>
          <a:bodyPr/>
          <a:lstStyle/>
          <a:p>
            <a:pPr eaLnBrk="1" hangingPunct="1"/>
            <a:r>
              <a:rPr lang="de-DE" altLang="en-US" sz="4000" dirty="0" smtClean="0"/>
              <a:t> Example</a:t>
            </a:r>
          </a:p>
        </p:txBody>
      </p:sp>
      <p:sp>
        <p:nvSpPr>
          <p:cNvPr id="9219" name="Rectangle 3"/>
          <p:cNvSpPr>
            <a:spLocks noGrp="1" noChangeArrowheads="1"/>
          </p:cNvSpPr>
          <p:nvPr>
            <p:ph idx="1"/>
          </p:nvPr>
        </p:nvSpPr>
        <p:spPr>
          <a:xfrm>
            <a:off x="323850" y="1556792"/>
            <a:ext cx="8642350" cy="1871663"/>
          </a:xfrm>
        </p:spPr>
        <p:txBody>
          <a:bodyPr/>
          <a:lstStyle/>
          <a:p>
            <a:pPr eaLnBrk="1" hangingPunct="1">
              <a:buFontTx/>
              <a:buNone/>
            </a:pPr>
            <a:r>
              <a:rPr lang="de-DE" altLang="en-US" sz="2400" b="1" dirty="0" smtClean="0">
                <a:latin typeface="Courier New" pitchFamily="49" charset="0"/>
              </a:rPr>
              <a:t>&lt;data&gt;</a:t>
            </a:r>
          </a:p>
          <a:p>
            <a:pPr eaLnBrk="1" hangingPunct="1">
              <a:buFontTx/>
              <a:buNone/>
            </a:pPr>
            <a:r>
              <a:rPr lang="de-DE" altLang="en-US" sz="2400" b="1" dirty="0" smtClean="0">
                <a:latin typeface="Courier New" pitchFamily="49" charset="0"/>
              </a:rPr>
              <a:t>  ch37fhgks73j5mv9d63h5mgfkds8d984lgnsmcns983</a:t>
            </a:r>
          </a:p>
          <a:p>
            <a:pPr eaLnBrk="1" hangingPunct="1">
              <a:buFontTx/>
              <a:buNone/>
            </a:pPr>
            <a:r>
              <a:rPr lang="de-DE" altLang="en-US" sz="2400" b="1" dirty="0" smtClean="0">
                <a:latin typeface="Courier New" pitchFamily="49" charset="0"/>
              </a:rPr>
              <a:t>&lt;/data&gt;</a:t>
            </a:r>
          </a:p>
        </p:txBody>
      </p:sp>
      <p:sp>
        <p:nvSpPr>
          <p:cNvPr id="24580" name="Rectangle 4"/>
          <p:cNvSpPr>
            <a:spLocks noChangeArrowheads="1"/>
          </p:cNvSpPr>
          <p:nvPr/>
        </p:nvSpPr>
        <p:spPr bwMode="auto">
          <a:xfrm>
            <a:off x="323850" y="2997201"/>
            <a:ext cx="864235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pPr>
            <a:r>
              <a:rPr lang="de-DE" altLang="en-US" dirty="0">
                <a:solidFill>
                  <a:srgbClr val="FF0000"/>
                </a:solidFill>
              </a:rPr>
              <a:t>Impossible</a:t>
            </a:r>
            <a:r>
              <a:rPr lang="de-DE" altLang="en-US" dirty="0">
                <a:solidFill>
                  <a:srgbClr val="000000"/>
                </a:solidFill>
              </a:rPr>
              <a:t> to understand for human users</a:t>
            </a:r>
          </a:p>
          <a:p>
            <a:pPr eaLnBrk="1" fontAlgn="base" hangingPunct="1">
              <a:spcAft>
                <a:spcPct val="0"/>
              </a:spcAft>
            </a:pPr>
            <a:r>
              <a:rPr lang="de-DE" altLang="en-US" dirty="0">
                <a:solidFill>
                  <a:srgbClr val="FF0000"/>
                </a:solidFill>
              </a:rPr>
              <a:t>Not</a:t>
            </a:r>
            <a:r>
              <a:rPr lang="de-DE" altLang="en-US" dirty="0">
                <a:solidFill>
                  <a:srgbClr val="000000"/>
                </a:solidFill>
              </a:rPr>
              <a:t> expressive (</a:t>
            </a:r>
            <a:r>
              <a:rPr lang="de-DE" altLang="en-US" dirty="0">
                <a:solidFill>
                  <a:srgbClr val="FF0000"/>
                </a:solidFill>
              </a:rPr>
              <a:t>no</a:t>
            </a:r>
            <a:r>
              <a:rPr lang="de-DE" altLang="en-US" dirty="0">
                <a:solidFill>
                  <a:srgbClr val="000000"/>
                </a:solidFill>
              </a:rPr>
              <a:t> semantics along with the data)</a:t>
            </a:r>
          </a:p>
          <a:p>
            <a:pPr eaLnBrk="1" fontAlgn="base" hangingPunct="1">
              <a:spcAft>
                <a:spcPct val="0"/>
              </a:spcAft>
            </a:pPr>
            <a:r>
              <a:rPr lang="de-DE" altLang="en-US" dirty="0">
                <a:solidFill>
                  <a:srgbClr val="FF0000"/>
                </a:solidFill>
              </a:rPr>
              <a:t>Unstructured</a:t>
            </a:r>
            <a:r>
              <a:rPr lang="de-DE" altLang="en-US" dirty="0">
                <a:solidFill>
                  <a:srgbClr val="000000"/>
                </a:solidFill>
              </a:rPr>
              <a:t>, read and write only with </a:t>
            </a:r>
            <a:r>
              <a:rPr lang="de-DE" altLang="en-US" dirty="0">
                <a:solidFill>
                  <a:srgbClr val="FF0000"/>
                </a:solidFill>
              </a:rPr>
              <a:t>special</a:t>
            </a:r>
            <a:r>
              <a:rPr lang="de-DE" altLang="en-US" dirty="0">
                <a:solidFill>
                  <a:srgbClr val="000000"/>
                </a:solidFill>
              </a:rPr>
              <a:t> programs</a:t>
            </a:r>
          </a:p>
        </p:txBody>
      </p:sp>
      <p:sp>
        <p:nvSpPr>
          <p:cNvPr id="9221" name="Rectangle 5"/>
          <p:cNvSpPr>
            <a:spLocks noChangeArrowheads="1"/>
          </p:cNvSpPr>
          <p:nvPr/>
        </p:nvSpPr>
        <p:spPr bwMode="auto">
          <a:xfrm>
            <a:off x="323850" y="1089025"/>
            <a:ext cx="8642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tx1"/>
                </a:solidFill>
                <a:latin typeface="Times New Roman" pitchFamily="18" charset="0"/>
              </a:defRPr>
            </a:lvl1pPr>
            <a:lvl2pPr marL="742950" indent="-285750" eaLnBrk="0" hangingPunct="0">
              <a:spcBef>
                <a:spcPct val="20000"/>
              </a:spcBef>
              <a:buChar char="–"/>
              <a:defRPr sz="2400">
                <a:solidFill>
                  <a:schemeClr val="tx1"/>
                </a:solidFill>
                <a:latin typeface="Times New Roman" pitchFamily="18"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a:solidFill>
                  <a:schemeClr val="tx1"/>
                </a:solidFill>
                <a:latin typeface="Times New Roman" pitchFamily="18" charset="0"/>
              </a:defRPr>
            </a:lvl4pPr>
            <a:lvl5pPr marL="2057400" indent="-228600" eaLnBrk="0" hangingPunct="0">
              <a:spcBef>
                <a:spcPct val="20000"/>
              </a:spcBef>
              <a:buChar char="»"/>
              <a:defRPr>
                <a:solidFill>
                  <a:schemeClr val="tx1"/>
                </a:solidFill>
                <a:latin typeface="Times New Roman" pitchFamily="18" charset="0"/>
              </a:defRPr>
            </a:lvl5pPr>
            <a:lvl6pPr marL="2514600" indent="-228600" eaLnBrk="0" fontAlgn="base" hangingPunct="0">
              <a:spcBef>
                <a:spcPct val="20000"/>
              </a:spcBef>
              <a:spcAft>
                <a:spcPct val="0"/>
              </a:spcAft>
              <a:buChar char="»"/>
              <a:defRPr>
                <a:solidFill>
                  <a:schemeClr val="tx1"/>
                </a:solidFill>
                <a:latin typeface="Times New Roman" pitchFamily="18" charset="0"/>
              </a:defRPr>
            </a:lvl6pPr>
            <a:lvl7pPr marL="2971800" indent="-228600" eaLnBrk="0" fontAlgn="base" hangingPunct="0">
              <a:spcBef>
                <a:spcPct val="20000"/>
              </a:spcBef>
              <a:spcAft>
                <a:spcPct val="0"/>
              </a:spcAft>
              <a:buChar char="»"/>
              <a:defRPr>
                <a:solidFill>
                  <a:schemeClr val="tx1"/>
                </a:solidFill>
                <a:latin typeface="Times New Roman" pitchFamily="18" charset="0"/>
              </a:defRPr>
            </a:lvl7pPr>
            <a:lvl8pPr marL="3429000" indent="-228600" eaLnBrk="0" fontAlgn="base" hangingPunct="0">
              <a:spcBef>
                <a:spcPct val="20000"/>
              </a:spcBef>
              <a:spcAft>
                <a:spcPct val="0"/>
              </a:spcAft>
              <a:buChar char="»"/>
              <a:defRPr>
                <a:solidFill>
                  <a:schemeClr val="tx1"/>
                </a:solidFill>
                <a:latin typeface="Times New Roman" pitchFamily="18" charset="0"/>
              </a:defRPr>
            </a:lvl8pPr>
            <a:lvl9pPr marL="3886200" indent="-228600" eaLnBrk="0" fontAlgn="base" hangingPunct="0">
              <a:spcBef>
                <a:spcPct val="20000"/>
              </a:spcBef>
              <a:spcAft>
                <a:spcPct val="0"/>
              </a:spcAft>
              <a:buChar char="»"/>
              <a:defRPr>
                <a:solidFill>
                  <a:schemeClr val="tx1"/>
                </a:solidFill>
                <a:latin typeface="Times New Roman" pitchFamily="18" charset="0"/>
              </a:defRPr>
            </a:lvl9pPr>
          </a:lstStyle>
          <a:p>
            <a:pPr eaLnBrk="1" fontAlgn="base" hangingPunct="1">
              <a:spcAft>
                <a:spcPct val="0"/>
              </a:spcAft>
              <a:buFontTx/>
              <a:buNone/>
            </a:pPr>
            <a:r>
              <a:rPr lang="de-DE" altLang="en-US" dirty="0">
                <a:solidFill>
                  <a:srgbClr val="000000"/>
                </a:solidFill>
              </a:rPr>
              <a:t>… and what about this XML document:</a:t>
            </a:r>
          </a:p>
        </p:txBody>
      </p:sp>
      <p:sp>
        <p:nvSpPr>
          <p:cNvPr id="24582" name="Text Box 6"/>
          <p:cNvSpPr txBox="1">
            <a:spLocks noChangeArrowheads="1"/>
          </p:cNvSpPr>
          <p:nvPr/>
        </p:nvSpPr>
        <p:spPr bwMode="auto">
          <a:xfrm>
            <a:off x="504825" y="5085184"/>
            <a:ext cx="8280400" cy="11239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fontAlgn="base">
              <a:spcBef>
                <a:spcPct val="50000"/>
              </a:spcBef>
              <a:spcAft>
                <a:spcPct val="0"/>
              </a:spcAft>
              <a:defRPr/>
            </a:pPr>
            <a:r>
              <a:rPr lang="de-DE" altLang="en-US" sz="3200" dirty="0">
                <a:solidFill>
                  <a:srgbClr val="000000"/>
                </a:solidFill>
              </a:rPr>
              <a:t>The actual benefit of using XML highly depends on the design of the application.</a:t>
            </a:r>
          </a:p>
        </p:txBody>
      </p:sp>
    </p:spTree>
    <p:extLst>
      <p:ext uri="{BB962C8B-B14F-4D97-AF65-F5344CB8AC3E}">
        <p14:creationId xmlns:p14="http://schemas.microsoft.com/office/powerpoint/2010/main" val="2176625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P spid="2458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1194</Words>
  <Application>Microsoft Office PowerPoint</Application>
  <PresentationFormat>On-screen Show (4:3)</PresentationFormat>
  <Paragraphs>193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INTERNET RELATION TERMINOLOGIES</vt:lpstr>
      <vt:lpstr>XML </vt:lpstr>
      <vt:lpstr>PowerPoint Presentation</vt:lpstr>
      <vt:lpstr>PowerPoint Presentation</vt:lpstr>
      <vt:lpstr>XML is not…</vt:lpstr>
      <vt:lpstr>But then – what is it?</vt:lpstr>
      <vt:lpstr> Example</vt:lpstr>
      <vt:lpstr> Example</vt:lpstr>
      <vt:lpstr> Example</vt:lpstr>
      <vt:lpstr>Possible Advantages of Using XML</vt:lpstr>
      <vt:lpstr> XML Documents</vt:lpstr>
      <vt:lpstr>A Simple XML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2016-11-22T06:19:30Z</dcterms:created>
  <dcterms:modified xsi:type="dcterms:W3CDTF">2016-11-22T07:09:53Z</dcterms:modified>
</cp:coreProperties>
</file>