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90" r:id="rId6"/>
    <p:sldId id="291" r:id="rId7"/>
    <p:sldId id="292" r:id="rId8"/>
    <p:sldId id="293" r:id="rId9"/>
    <p:sldId id="294" r:id="rId10"/>
    <p:sldId id="260" r:id="rId11"/>
    <p:sldId id="261" r:id="rId12"/>
    <p:sldId id="262" r:id="rId13"/>
    <p:sldId id="263" r:id="rId14"/>
    <p:sldId id="264" r:id="rId15"/>
    <p:sldId id="265" r:id="rId16"/>
    <p:sldId id="266" r:id="rId17"/>
    <p:sldId id="269" r:id="rId18"/>
    <p:sldId id="268" r:id="rId19"/>
    <p:sldId id="271" r:id="rId20"/>
    <p:sldId id="273" r:id="rId21"/>
    <p:sldId id="274" r:id="rId22"/>
    <p:sldId id="275" r:id="rId23"/>
    <p:sldId id="277" r:id="rId24"/>
    <p:sldId id="295" r:id="rId25"/>
    <p:sldId id="296" r:id="rId26"/>
    <p:sldId id="297" r:id="rId27"/>
    <p:sldId id="298" r:id="rId28"/>
    <p:sldId id="299" r:id="rId29"/>
    <p:sldId id="300" r:id="rId30"/>
    <p:sldId id="279" r:id="rId31"/>
    <p:sldId id="280" r:id="rId32"/>
    <p:sldId id="281" r:id="rId33"/>
    <p:sldId id="283" r:id="rId34"/>
    <p:sldId id="285" r:id="rId35"/>
    <p:sldId id="286" r:id="rId36"/>
    <p:sldId id="287" r:id="rId37"/>
    <p:sldId id="288" r:id="rId38"/>
    <p:sldId id="289" r:id="rId39"/>
    <p:sldId id="303" r:id="rId40"/>
    <p:sldId id="301" r:id="rId41"/>
    <p:sldId id="302"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330" r:id="rId68"/>
    <p:sldId id="331" r:id="rId69"/>
    <p:sldId id="336" r:id="rId70"/>
    <p:sldId id="338" r:id="rId71"/>
    <p:sldId id="339" r:id="rId72"/>
    <p:sldId id="332" r:id="rId73"/>
    <p:sldId id="333" r:id="rId74"/>
    <p:sldId id="334" r:id="rId75"/>
    <p:sldId id="357" r:id="rId76"/>
    <p:sldId id="358" r:id="rId77"/>
    <p:sldId id="359" r:id="rId78"/>
    <p:sldId id="340" r:id="rId79"/>
    <p:sldId id="342" r:id="rId80"/>
    <p:sldId id="343" r:id="rId81"/>
    <p:sldId id="344" r:id="rId82"/>
    <p:sldId id="346" r:id="rId83"/>
    <p:sldId id="347" r:id="rId84"/>
    <p:sldId id="349" r:id="rId85"/>
    <p:sldId id="350" r:id="rId86"/>
    <p:sldId id="352" r:id="rId87"/>
    <p:sldId id="353" r:id="rId88"/>
    <p:sldId id="354" r:id="rId89"/>
    <p:sldId id="355" r:id="rId90"/>
    <p:sldId id="360" r:id="rId91"/>
    <p:sldId id="361" r:id="rId92"/>
    <p:sldId id="362" r:id="rId93"/>
    <p:sldId id="363" r:id="rId94"/>
    <p:sldId id="364" r:id="rId95"/>
    <p:sldId id="365" r:id="rId96"/>
    <p:sldId id="356" r:id="rId97"/>
    <p:sldId id="366" r:id="rId98"/>
    <p:sldId id="367" r:id="rId99"/>
    <p:sldId id="368" r:id="rId100"/>
    <p:sldId id="369" r:id="rId101"/>
    <p:sldId id="370" r:id="rId102"/>
    <p:sldId id="371" r:id="rId103"/>
    <p:sldId id="372" r:id="rId104"/>
    <p:sldId id="373" r:id="rId105"/>
    <p:sldId id="374" r:id="rId106"/>
    <p:sldId id="375" r:id="rId107"/>
    <p:sldId id="376" r:id="rId108"/>
    <p:sldId id="377" r:id="rId109"/>
    <p:sldId id="378" r:id="rId110"/>
    <p:sldId id="379" r:id="rId111"/>
    <p:sldId id="380" r:id="rId112"/>
    <p:sldId id="381" r:id="rId113"/>
    <p:sldId id="382" r:id="rId114"/>
    <p:sldId id="383" r:id="rId115"/>
    <p:sldId id="384" r:id="rId116"/>
    <p:sldId id="385" r:id="rId117"/>
    <p:sldId id="386" r:id="rId118"/>
    <p:sldId id="387" r:id="rId119"/>
    <p:sldId id="388" r:id="rId120"/>
    <p:sldId id="389" r:id="rId121"/>
    <p:sldId id="390" r:id="rId122"/>
    <p:sldId id="391" r:id="rId123"/>
    <p:sldId id="392" r:id="rId124"/>
    <p:sldId id="393" r:id="rId125"/>
    <p:sldId id="394" r:id="rId126"/>
    <p:sldId id="395" r:id="rId127"/>
    <p:sldId id="396" r:id="rId128"/>
    <p:sldId id="397" r:id="rId129"/>
    <p:sldId id="398" r:id="rId130"/>
    <p:sldId id="399" r:id="rId1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5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E4C56BA-D4B1-45F4-BE4C-B20AB1E55E93}" type="datetimeFigureOut">
              <a:rPr lang="en-US" smtClean="0"/>
              <a:pPr/>
              <a:t>1/23/2018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C90CCE1-EB24-4381-AFB9-D7C76973AD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4C56BA-D4B1-45F4-BE4C-B20AB1E55E93}" type="datetimeFigureOut">
              <a:rPr lang="en-US" smtClean="0"/>
              <a:pPr/>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0CCE1-EB24-4381-AFB9-D7C76973AD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4C56BA-D4B1-45F4-BE4C-B20AB1E55E93}" type="datetimeFigureOut">
              <a:rPr lang="en-US" smtClean="0"/>
              <a:pPr/>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0CCE1-EB24-4381-AFB9-D7C76973AD9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82EDFF9-BCCC-478D-9216-DD1FF4002406}"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C75BC9-3229-4EE4-BC92-6A01B588D50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4C56BA-D4B1-45F4-BE4C-B20AB1E55E93}" type="datetimeFigureOut">
              <a:rPr lang="en-US" smtClean="0"/>
              <a:pPr/>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0CCE1-EB24-4381-AFB9-D7C76973AD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E4C56BA-D4B1-45F4-BE4C-B20AB1E55E93}" type="datetimeFigureOut">
              <a:rPr lang="en-US" smtClean="0"/>
              <a:pPr/>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0CCE1-EB24-4381-AFB9-D7C76973AD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E4C56BA-D4B1-45F4-BE4C-B20AB1E55E93}" type="datetimeFigureOut">
              <a:rPr lang="en-US" smtClean="0"/>
              <a:pPr/>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0CCE1-EB24-4381-AFB9-D7C76973AD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E4C56BA-D4B1-45F4-BE4C-B20AB1E55E93}" type="datetimeFigureOut">
              <a:rPr lang="en-US" smtClean="0"/>
              <a:pPr/>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90CCE1-EB24-4381-AFB9-D7C76973AD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E4C56BA-D4B1-45F4-BE4C-B20AB1E55E93}" type="datetimeFigureOut">
              <a:rPr lang="en-US" smtClean="0"/>
              <a:pPr/>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90CCE1-EB24-4381-AFB9-D7C76973AD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C56BA-D4B1-45F4-BE4C-B20AB1E55E93}" type="datetimeFigureOut">
              <a:rPr lang="en-US" smtClean="0"/>
              <a:pPr/>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90CCE1-EB24-4381-AFB9-D7C76973AD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E4C56BA-D4B1-45F4-BE4C-B20AB1E55E93}" type="datetimeFigureOut">
              <a:rPr lang="en-US" smtClean="0"/>
              <a:pPr/>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0CCE1-EB24-4381-AFB9-D7C76973AD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E4C56BA-D4B1-45F4-BE4C-B20AB1E55E93}" type="datetimeFigureOut">
              <a:rPr lang="en-US" smtClean="0"/>
              <a:pPr/>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C90CCE1-EB24-4381-AFB9-D7C76973AD9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E4C56BA-D4B1-45F4-BE4C-B20AB1E55E93}" type="datetimeFigureOut">
              <a:rPr lang="en-US" smtClean="0"/>
              <a:pPr/>
              <a:t>1/23/2018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C90CCE1-EB24-4381-AFB9-D7C76973AD9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Inheritance</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derived class</a:t>
            </a:r>
            <a:endParaRPr lang="en-US" dirty="0"/>
          </a:p>
        </p:txBody>
      </p:sp>
      <p:sp>
        <p:nvSpPr>
          <p:cNvPr id="3" name="Content Placeholder 2"/>
          <p:cNvSpPr>
            <a:spLocks noGrp="1"/>
          </p:cNvSpPr>
          <p:nvPr>
            <p:ph idx="1"/>
          </p:nvPr>
        </p:nvSpPr>
        <p:spPr>
          <a:xfrm>
            <a:off x="0" y="1600200"/>
            <a:ext cx="9144000" cy="4525963"/>
          </a:xfrm>
        </p:spPr>
        <p:txBody>
          <a:bodyPr>
            <a:normAutofit/>
          </a:bodyPr>
          <a:lstStyle/>
          <a:p>
            <a:r>
              <a:rPr lang="en-US" sz="2800" b="1" dirty="0" smtClean="0"/>
              <a:t>Class</a:t>
            </a:r>
            <a:r>
              <a:rPr lang="en-US" sz="2800" dirty="0" smtClean="0"/>
              <a:t> </a:t>
            </a:r>
            <a:r>
              <a:rPr lang="en-US" sz="2800" i="1" dirty="0" smtClean="0"/>
              <a:t>derived - class name : </a:t>
            </a:r>
            <a:r>
              <a:rPr lang="en-US" sz="2800" dirty="0" smtClean="0"/>
              <a:t>visibility mode </a:t>
            </a:r>
            <a:r>
              <a:rPr lang="en-US" sz="2800" b="1" dirty="0" smtClean="0"/>
              <a:t>base-class name</a:t>
            </a:r>
          </a:p>
          <a:p>
            <a:r>
              <a:rPr lang="en-US" sz="2800" b="1" dirty="0" smtClean="0"/>
              <a:t>{</a:t>
            </a:r>
          </a:p>
          <a:p>
            <a:endParaRPr lang="en-US" sz="2800" b="1" dirty="0"/>
          </a:p>
          <a:p>
            <a:r>
              <a:rPr lang="en-US" sz="2800" b="1" dirty="0" smtClean="0"/>
              <a:t>………// members of the derived class</a:t>
            </a:r>
          </a:p>
          <a:p>
            <a:endParaRPr lang="en-US" sz="2800" b="1" dirty="0"/>
          </a:p>
          <a:p>
            <a:r>
              <a:rPr lang="en-US" sz="2800" b="1" dirty="0" smtClean="0"/>
              <a:t>}</a:t>
            </a:r>
            <a:endParaRPr lang="en-US" sz="2800" b="1"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r>
              <a:rPr lang="en-IN" dirty="0" smtClean="0"/>
              <a:t>Class account</a:t>
            </a:r>
            <a:endParaRPr lang="en-IN" dirty="0"/>
          </a:p>
          <a:p>
            <a:r>
              <a:rPr lang="en-IN" dirty="0"/>
              <a:t>{</a:t>
            </a:r>
          </a:p>
          <a:p>
            <a:r>
              <a:rPr lang="en-IN" dirty="0"/>
              <a:t>         </a:t>
            </a:r>
            <a:r>
              <a:rPr lang="en-IN" dirty="0" err="1"/>
              <a:t>int</a:t>
            </a:r>
            <a:r>
              <a:rPr lang="en-IN" dirty="0"/>
              <a:t> </a:t>
            </a:r>
            <a:r>
              <a:rPr lang="en-IN" dirty="0" smtClean="0"/>
              <a:t>deposit;</a:t>
            </a:r>
            <a:endParaRPr lang="en-IN" dirty="0"/>
          </a:p>
          <a:p>
            <a:r>
              <a:rPr lang="en-IN" dirty="0"/>
              <a:t>         public: </a:t>
            </a:r>
            <a:r>
              <a:rPr lang="en-IN" dirty="0" smtClean="0"/>
              <a:t>account(</a:t>
            </a:r>
            <a:r>
              <a:rPr lang="en-IN" dirty="0" err="1" smtClean="0"/>
              <a:t>int</a:t>
            </a:r>
            <a:r>
              <a:rPr lang="en-IN" dirty="0" smtClean="0"/>
              <a:t> y)</a:t>
            </a:r>
            <a:endParaRPr lang="en-IN" dirty="0"/>
          </a:p>
          <a:p>
            <a:r>
              <a:rPr lang="en-IN" dirty="0"/>
              <a:t>         {</a:t>
            </a:r>
          </a:p>
          <a:p>
            <a:r>
              <a:rPr lang="en-IN" dirty="0"/>
              <a:t>                    </a:t>
            </a:r>
            <a:r>
              <a:rPr lang="en-IN" dirty="0" smtClean="0"/>
              <a:t>deposit=y;</a:t>
            </a:r>
            <a:endParaRPr lang="en-IN" dirty="0"/>
          </a:p>
          <a:p>
            <a:r>
              <a:rPr lang="en-IN" dirty="0"/>
              <a:t>         }</a:t>
            </a:r>
          </a:p>
          <a:p>
            <a:r>
              <a:rPr lang="en-IN" dirty="0"/>
              <a:t>         void display()</a:t>
            </a:r>
          </a:p>
          <a:p>
            <a:pPr marL="393192" lvl="1" indent="0">
              <a:buNone/>
            </a:pPr>
            <a:r>
              <a:rPr lang="en-IN" dirty="0"/>
              <a:t>        {</a:t>
            </a:r>
          </a:p>
          <a:p>
            <a:pPr marL="393192" lvl="1" indent="0">
              <a:buNone/>
            </a:pPr>
            <a:r>
              <a:rPr lang="en-IN" dirty="0"/>
              <a:t>                  </a:t>
            </a:r>
            <a:r>
              <a:rPr lang="en-IN" dirty="0" err="1"/>
              <a:t>cout</a:t>
            </a:r>
            <a:r>
              <a:rPr lang="en-IN" dirty="0" smtClean="0"/>
              <a:t>&lt;&lt;deposit&lt;&lt;</a:t>
            </a:r>
            <a:r>
              <a:rPr lang="en-IN" dirty="0" err="1"/>
              <a:t>endl</a:t>
            </a:r>
            <a:r>
              <a:rPr lang="en-IN" dirty="0"/>
              <a:t>;</a:t>
            </a:r>
          </a:p>
          <a:p>
            <a:pPr marL="393192" lvl="1" indent="0">
              <a:buNone/>
            </a:pPr>
            <a:r>
              <a:rPr lang="en-IN" dirty="0"/>
              <a:t>        }</a:t>
            </a:r>
          </a:p>
          <a:p>
            <a:pPr marL="393192" lvl="1" indent="0">
              <a:buNone/>
            </a:pPr>
            <a:r>
              <a:rPr lang="en-IN" dirty="0"/>
              <a:t>}</a:t>
            </a:r>
          </a:p>
          <a:p>
            <a:endParaRPr lang="en-IN" dirty="0"/>
          </a:p>
        </p:txBody>
      </p:sp>
    </p:spTree>
    <p:extLst>
      <p:ext uri="{BB962C8B-B14F-4D97-AF65-F5344CB8AC3E}">
        <p14:creationId xmlns:p14="http://schemas.microsoft.com/office/powerpoint/2010/main" val="96794212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fontScale="92500" lnSpcReduction="20000"/>
          </a:bodyPr>
          <a:lstStyle/>
          <a:p>
            <a:r>
              <a:rPr lang="en-IN" dirty="0" smtClean="0"/>
              <a:t>Class customer</a:t>
            </a:r>
            <a:endParaRPr lang="en-IN" dirty="0"/>
          </a:p>
          <a:p>
            <a:r>
              <a:rPr lang="en-IN" dirty="0"/>
              <a:t>{</a:t>
            </a:r>
          </a:p>
          <a:p>
            <a:r>
              <a:rPr lang="en-IN" dirty="0"/>
              <a:t>         </a:t>
            </a:r>
            <a:r>
              <a:rPr lang="en-IN" dirty="0" smtClean="0"/>
              <a:t>bank a;</a:t>
            </a:r>
          </a:p>
          <a:p>
            <a:pPr marL="393192" lvl="1" indent="0">
              <a:buNone/>
            </a:pPr>
            <a:r>
              <a:rPr lang="en-IN" dirty="0"/>
              <a:t> </a:t>
            </a:r>
            <a:r>
              <a:rPr lang="en-IN" dirty="0" smtClean="0"/>
              <a:t>        account b;</a:t>
            </a:r>
          </a:p>
          <a:p>
            <a:pPr marL="393192" lvl="1" indent="0">
              <a:buNone/>
            </a:pPr>
            <a:r>
              <a:rPr lang="en-IN" dirty="0"/>
              <a:t>	</a:t>
            </a:r>
            <a:r>
              <a:rPr lang="en-IN" dirty="0" smtClean="0"/>
              <a:t> char name[30];</a:t>
            </a:r>
          </a:p>
          <a:p>
            <a:pPr marL="393192" lvl="1" indent="0">
              <a:buNone/>
            </a:pPr>
            <a:r>
              <a:rPr lang="en-IN" dirty="0"/>
              <a:t> </a:t>
            </a:r>
            <a:r>
              <a:rPr lang="en-IN" dirty="0" smtClean="0"/>
              <a:t>        protected:</a:t>
            </a:r>
            <a:br>
              <a:rPr lang="en-IN" dirty="0" smtClean="0"/>
            </a:br>
            <a:r>
              <a:rPr lang="en-IN" dirty="0" smtClean="0"/>
              <a:t>	 void display()</a:t>
            </a:r>
          </a:p>
          <a:p>
            <a:pPr marL="393192" lvl="1" indent="0">
              <a:buNone/>
            </a:pPr>
            <a:r>
              <a:rPr lang="en-IN" dirty="0"/>
              <a:t>	</a:t>
            </a:r>
            <a:r>
              <a:rPr lang="en-IN" dirty="0" smtClean="0"/>
              <a:t>{</a:t>
            </a:r>
          </a:p>
          <a:p>
            <a:pPr marL="393192" lvl="1" indent="0">
              <a:buNone/>
            </a:pPr>
            <a:r>
              <a:rPr lang="en-IN" dirty="0"/>
              <a:t>	</a:t>
            </a:r>
            <a:r>
              <a:rPr lang="en-IN" dirty="0" smtClean="0"/>
              <a:t>	</a:t>
            </a:r>
            <a:r>
              <a:rPr lang="en-IN" dirty="0" err="1" smtClean="0"/>
              <a:t>a.display</a:t>
            </a:r>
            <a:r>
              <a:rPr lang="en-IN" dirty="0" smtClean="0"/>
              <a:t>();</a:t>
            </a:r>
          </a:p>
          <a:p>
            <a:pPr marL="393192" lvl="1" indent="0">
              <a:buNone/>
            </a:pPr>
            <a:r>
              <a:rPr lang="en-IN" dirty="0"/>
              <a:t> </a:t>
            </a:r>
            <a:r>
              <a:rPr lang="en-IN" dirty="0" smtClean="0"/>
              <a:t>                      </a:t>
            </a:r>
            <a:r>
              <a:rPr lang="en-IN" dirty="0" err="1" smtClean="0"/>
              <a:t>b.display</a:t>
            </a:r>
            <a:r>
              <a:rPr lang="en-IN" dirty="0" smtClean="0"/>
              <a:t>();</a:t>
            </a:r>
          </a:p>
          <a:p>
            <a:pPr marL="393192" lvl="1" indent="0">
              <a:buNone/>
            </a:pPr>
            <a:r>
              <a:rPr lang="en-IN" dirty="0"/>
              <a:t> </a:t>
            </a:r>
            <a:r>
              <a:rPr lang="en-IN" dirty="0" smtClean="0"/>
              <a:t>                      </a:t>
            </a:r>
            <a:r>
              <a:rPr lang="en-IN" dirty="0" err="1" smtClean="0"/>
              <a:t>cout</a:t>
            </a:r>
            <a:r>
              <a:rPr lang="en-IN" dirty="0" smtClean="0"/>
              <a:t>&lt;&lt;name&lt;&lt;</a:t>
            </a:r>
            <a:r>
              <a:rPr lang="en-IN" dirty="0" err="1" smtClean="0"/>
              <a:t>endl</a:t>
            </a:r>
            <a:r>
              <a:rPr lang="en-IN" dirty="0" smtClean="0"/>
              <a:t>;</a:t>
            </a:r>
          </a:p>
          <a:p>
            <a:pPr marL="393192" lvl="1" indent="0">
              <a:buNone/>
            </a:pPr>
            <a:r>
              <a:rPr lang="en-IN" dirty="0" smtClean="0"/>
              <a:t>        }</a:t>
            </a:r>
            <a:endParaRPr lang="en-IN" dirty="0"/>
          </a:p>
          <a:p>
            <a:r>
              <a:rPr lang="en-IN" dirty="0"/>
              <a:t>         public: </a:t>
            </a:r>
            <a:r>
              <a:rPr lang="en-IN" dirty="0" smtClean="0"/>
              <a:t>customer(</a:t>
            </a:r>
            <a:r>
              <a:rPr lang="en-IN" dirty="0" err="1" smtClean="0"/>
              <a:t>int</a:t>
            </a:r>
            <a:r>
              <a:rPr lang="en-IN" dirty="0" smtClean="0"/>
              <a:t> </a:t>
            </a:r>
            <a:r>
              <a:rPr lang="en-IN" dirty="0" err="1" smtClean="0"/>
              <a:t>p,int</a:t>
            </a:r>
            <a:r>
              <a:rPr lang="en-IN" dirty="0" smtClean="0"/>
              <a:t> </a:t>
            </a:r>
            <a:r>
              <a:rPr lang="en-IN" dirty="0" err="1" smtClean="0"/>
              <a:t>q,char</a:t>
            </a:r>
            <a:r>
              <a:rPr lang="en-IN" dirty="0" smtClean="0"/>
              <a:t> *s):a(p),b(q)</a:t>
            </a:r>
            <a:endParaRPr lang="en-IN" dirty="0"/>
          </a:p>
          <a:p>
            <a:r>
              <a:rPr lang="en-IN" dirty="0"/>
              <a:t>         {</a:t>
            </a:r>
          </a:p>
          <a:p>
            <a:r>
              <a:rPr lang="en-IN" dirty="0"/>
              <a:t>                    </a:t>
            </a:r>
            <a:r>
              <a:rPr lang="en-IN" dirty="0" err="1" smtClean="0"/>
              <a:t>strcpy</a:t>
            </a:r>
            <a:r>
              <a:rPr lang="en-IN" dirty="0" smtClean="0"/>
              <a:t>(</a:t>
            </a:r>
            <a:r>
              <a:rPr lang="en-IN" dirty="0" err="1" smtClean="0"/>
              <a:t>name,s</a:t>
            </a:r>
            <a:r>
              <a:rPr lang="en-IN" dirty="0" smtClean="0"/>
              <a:t>);</a:t>
            </a:r>
          </a:p>
          <a:p>
            <a:r>
              <a:rPr lang="en-IN" dirty="0"/>
              <a:t> </a:t>
            </a:r>
            <a:r>
              <a:rPr lang="en-IN" dirty="0" smtClean="0"/>
              <a:t>                   display();</a:t>
            </a:r>
            <a:endParaRPr lang="en-IN" dirty="0"/>
          </a:p>
          <a:p>
            <a:r>
              <a:rPr lang="en-IN" dirty="0"/>
              <a:t>         }</a:t>
            </a:r>
          </a:p>
          <a:p>
            <a:endParaRPr lang="en-IN" dirty="0"/>
          </a:p>
        </p:txBody>
      </p:sp>
    </p:spTree>
    <p:extLst>
      <p:ext uri="{BB962C8B-B14F-4D97-AF65-F5344CB8AC3E}">
        <p14:creationId xmlns:p14="http://schemas.microsoft.com/office/powerpoint/2010/main" val="253539172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4389120"/>
          </a:xfrm>
        </p:spPr>
        <p:txBody>
          <a:bodyPr/>
          <a:lstStyle/>
          <a:p>
            <a:r>
              <a:rPr lang="en-IN" dirty="0" err="1"/>
              <a:t>i</a:t>
            </a:r>
            <a:r>
              <a:rPr lang="en-IN" dirty="0" err="1" smtClean="0"/>
              <a:t>nt</a:t>
            </a:r>
            <a:r>
              <a:rPr lang="en-IN" dirty="0" smtClean="0"/>
              <a:t> main()</a:t>
            </a:r>
          </a:p>
          <a:p>
            <a:r>
              <a:rPr lang="en-IN" dirty="0" smtClean="0"/>
              <a:t>{</a:t>
            </a:r>
          </a:p>
          <a:p>
            <a:r>
              <a:rPr lang="en-IN" dirty="0"/>
              <a:t> </a:t>
            </a:r>
            <a:r>
              <a:rPr lang="en-IN" dirty="0" smtClean="0"/>
              <a:t>      customer   z(1000,25000,”xyz”);</a:t>
            </a:r>
          </a:p>
          <a:p>
            <a:r>
              <a:rPr lang="en-IN" dirty="0"/>
              <a:t>}</a:t>
            </a:r>
          </a:p>
        </p:txBody>
      </p:sp>
    </p:spTree>
    <p:extLst>
      <p:ext uri="{BB962C8B-B14F-4D97-AF65-F5344CB8AC3E}">
        <p14:creationId xmlns:p14="http://schemas.microsoft.com/office/powerpoint/2010/main" val="60450401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r>
              <a:rPr lang="en-IN" dirty="0" smtClean="0"/>
              <a:t>Declare an abstract class named train consisting of the following members:</a:t>
            </a:r>
          </a:p>
          <a:p>
            <a:r>
              <a:rPr lang="en-IN" dirty="0" err="1" smtClean="0"/>
              <a:t>Trno:of</a:t>
            </a:r>
            <a:r>
              <a:rPr lang="en-IN" dirty="0" smtClean="0"/>
              <a:t> type integer under private visibility label</a:t>
            </a:r>
          </a:p>
          <a:p>
            <a:endParaRPr lang="en-IN" dirty="0"/>
          </a:p>
          <a:p>
            <a:r>
              <a:rPr lang="en-IN" dirty="0" smtClean="0"/>
              <a:t>Declare another abstract class named destination consisting of the following members </a:t>
            </a:r>
          </a:p>
          <a:p>
            <a:r>
              <a:rPr lang="en-IN" dirty="0" err="1" smtClean="0"/>
              <a:t>Place:a</a:t>
            </a:r>
            <a:r>
              <a:rPr lang="en-IN" dirty="0" smtClean="0"/>
              <a:t> character array of size 30 under private visibility label</a:t>
            </a:r>
          </a:p>
          <a:p>
            <a:endParaRPr lang="en-IN" dirty="0" smtClean="0"/>
          </a:p>
          <a:p>
            <a:r>
              <a:rPr lang="en-IN" dirty="0" smtClean="0"/>
              <a:t>Derive a class named ticker from class train and destination both in public </a:t>
            </a:r>
            <a:r>
              <a:rPr lang="en-IN" dirty="0" err="1" smtClean="0"/>
              <a:t>mode.The</a:t>
            </a:r>
            <a:r>
              <a:rPr lang="en-IN" dirty="0" smtClean="0"/>
              <a:t> class has the following member:</a:t>
            </a:r>
          </a:p>
          <a:p>
            <a:endParaRPr lang="en-IN" dirty="0"/>
          </a:p>
        </p:txBody>
      </p:sp>
      <p:sp>
        <p:nvSpPr>
          <p:cNvPr id="4" name="Rectangle 3"/>
          <p:cNvSpPr/>
          <p:nvPr/>
        </p:nvSpPr>
        <p:spPr>
          <a:xfrm>
            <a:off x="6400800" y="5943600"/>
            <a:ext cx="1905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contd</a:t>
            </a:r>
            <a:endParaRPr lang="en-IN" dirty="0"/>
          </a:p>
        </p:txBody>
      </p:sp>
      <p:sp>
        <p:nvSpPr>
          <p:cNvPr id="5" name="Rectangle 4"/>
          <p:cNvSpPr/>
          <p:nvPr/>
        </p:nvSpPr>
        <p:spPr>
          <a:xfrm>
            <a:off x="6172200" y="152400"/>
            <a:ext cx="2133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Prelims 2016</a:t>
            </a:r>
            <a:endParaRPr lang="en-IN" dirty="0"/>
          </a:p>
        </p:txBody>
      </p:sp>
    </p:spTree>
    <p:extLst>
      <p:ext uri="{BB962C8B-B14F-4D97-AF65-F5344CB8AC3E}">
        <p14:creationId xmlns:p14="http://schemas.microsoft.com/office/powerpoint/2010/main" val="97872342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r>
              <a:rPr lang="en-IN" dirty="0" err="1" smtClean="0"/>
              <a:t>Fare:of</a:t>
            </a:r>
            <a:r>
              <a:rPr lang="en-IN" dirty="0" smtClean="0"/>
              <a:t> </a:t>
            </a:r>
            <a:r>
              <a:rPr lang="en-IN" dirty="0" err="1" smtClean="0"/>
              <a:t>tpe</a:t>
            </a:r>
            <a:r>
              <a:rPr lang="en-IN" dirty="0" smtClean="0"/>
              <a:t> integer under private visibility label.</a:t>
            </a:r>
          </a:p>
          <a:p>
            <a:r>
              <a:rPr lang="en-IN" dirty="0" smtClean="0"/>
              <a:t>Define a single member function in each class mentioned above in such a way that for input:</a:t>
            </a:r>
          </a:p>
          <a:p>
            <a:endParaRPr lang="en-IN" dirty="0"/>
          </a:p>
          <a:p>
            <a:r>
              <a:rPr lang="en-IN" dirty="0" smtClean="0"/>
              <a:t>1002 /*train number </a:t>
            </a:r>
            <a:r>
              <a:rPr lang="en-IN" dirty="0" err="1" smtClean="0"/>
              <a:t>trno</a:t>
            </a:r>
            <a:r>
              <a:rPr lang="en-IN" dirty="0" smtClean="0"/>
              <a:t> */</a:t>
            </a:r>
          </a:p>
          <a:p>
            <a:r>
              <a:rPr lang="en-IN" dirty="0" smtClean="0"/>
              <a:t>Mumbai /*place*/</a:t>
            </a:r>
          </a:p>
          <a:p>
            <a:r>
              <a:rPr lang="en-IN" dirty="0" smtClean="0"/>
              <a:t>500/*fare*/</a:t>
            </a:r>
          </a:p>
          <a:p>
            <a:endParaRPr lang="en-IN" dirty="0"/>
          </a:p>
          <a:p>
            <a:r>
              <a:rPr lang="en-IN" dirty="0" smtClean="0"/>
              <a:t>The output should be “cost per ticket for train number 1002 going to </a:t>
            </a:r>
            <a:r>
              <a:rPr lang="en-IN" dirty="0" err="1" smtClean="0"/>
              <a:t>mumbai</a:t>
            </a:r>
            <a:r>
              <a:rPr lang="en-IN" dirty="0" smtClean="0"/>
              <a:t> is 500”</a:t>
            </a:r>
          </a:p>
          <a:p>
            <a:endParaRPr lang="en-IN" dirty="0"/>
          </a:p>
          <a:p>
            <a:r>
              <a:rPr lang="en-IN" dirty="0" smtClean="0"/>
              <a:t>Write a relevant function for the above.</a:t>
            </a:r>
            <a:endParaRPr lang="en-IN" dirty="0"/>
          </a:p>
        </p:txBody>
      </p:sp>
    </p:spTree>
    <p:extLst>
      <p:ext uri="{BB962C8B-B14F-4D97-AF65-F5344CB8AC3E}">
        <p14:creationId xmlns:p14="http://schemas.microsoft.com/office/powerpoint/2010/main" val="4318897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943600"/>
          </a:xfrm>
        </p:spPr>
        <p:txBody>
          <a:bodyPr/>
          <a:lstStyle/>
          <a:p>
            <a:r>
              <a:rPr lang="en-IN" dirty="0" smtClean="0"/>
              <a:t>#include&lt;</a:t>
            </a:r>
            <a:r>
              <a:rPr lang="en-IN" dirty="0" err="1" smtClean="0"/>
              <a:t>iostream</a:t>
            </a:r>
            <a:r>
              <a:rPr lang="en-IN" dirty="0" smtClean="0"/>
              <a:t>&gt;</a:t>
            </a:r>
          </a:p>
          <a:p>
            <a:r>
              <a:rPr lang="en-IN" dirty="0" smtClean="0"/>
              <a:t>Class train</a:t>
            </a:r>
          </a:p>
          <a:p>
            <a:r>
              <a:rPr lang="en-IN" dirty="0" smtClean="0"/>
              <a:t>{</a:t>
            </a:r>
          </a:p>
          <a:p>
            <a:r>
              <a:rPr lang="en-IN" dirty="0"/>
              <a:t> </a:t>
            </a:r>
            <a:r>
              <a:rPr lang="en-IN" dirty="0" smtClean="0"/>
              <a:t>     </a:t>
            </a:r>
            <a:r>
              <a:rPr lang="en-IN" dirty="0" err="1" smtClean="0"/>
              <a:t>int</a:t>
            </a:r>
            <a:r>
              <a:rPr lang="en-IN" dirty="0" smtClean="0"/>
              <a:t> </a:t>
            </a:r>
            <a:r>
              <a:rPr lang="en-IN" dirty="0" err="1" smtClean="0"/>
              <a:t>trno</a:t>
            </a:r>
            <a:r>
              <a:rPr lang="en-IN" dirty="0" smtClean="0"/>
              <a:t>;</a:t>
            </a:r>
          </a:p>
          <a:p>
            <a:pPr marL="393192" lvl="1" indent="0">
              <a:buNone/>
            </a:pPr>
            <a:r>
              <a:rPr lang="en-IN" dirty="0"/>
              <a:t> </a:t>
            </a:r>
            <a:r>
              <a:rPr lang="en-IN" dirty="0" smtClean="0"/>
              <a:t>    public:</a:t>
            </a:r>
          </a:p>
          <a:p>
            <a:pPr marL="393192" lvl="1" indent="0">
              <a:buNone/>
            </a:pPr>
            <a:r>
              <a:rPr lang="en-IN" dirty="0"/>
              <a:t> </a:t>
            </a:r>
            <a:r>
              <a:rPr lang="en-IN" dirty="0" smtClean="0"/>
              <a:t>    train(</a:t>
            </a:r>
            <a:r>
              <a:rPr lang="en-IN" dirty="0" err="1" smtClean="0"/>
              <a:t>int</a:t>
            </a:r>
            <a:r>
              <a:rPr lang="en-IN" dirty="0" smtClean="0"/>
              <a:t> x)</a:t>
            </a:r>
          </a:p>
          <a:p>
            <a:pPr marL="393192" lvl="1" indent="0">
              <a:buNone/>
            </a:pPr>
            <a:r>
              <a:rPr lang="en-IN" dirty="0"/>
              <a:t> </a:t>
            </a:r>
            <a:r>
              <a:rPr lang="en-IN" dirty="0" smtClean="0"/>
              <a:t>    {</a:t>
            </a:r>
          </a:p>
          <a:p>
            <a:pPr marL="393192" lvl="1" indent="0">
              <a:buNone/>
            </a:pPr>
            <a:r>
              <a:rPr lang="en-IN" dirty="0"/>
              <a:t> </a:t>
            </a:r>
            <a:r>
              <a:rPr lang="en-IN" dirty="0" smtClean="0"/>
              <a:t>                 </a:t>
            </a:r>
            <a:r>
              <a:rPr lang="en-IN" dirty="0" err="1" smtClean="0"/>
              <a:t>trno</a:t>
            </a:r>
            <a:r>
              <a:rPr lang="en-IN" dirty="0" smtClean="0"/>
              <a:t>=x;</a:t>
            </a:r>
          </a:p>
          <a:p>
            <a:pPr marL="393192" lvl="1" indent="0">
              <a:buNone/>
            </a:pPr>
            <a:r>
              <a:rPr lang="en-IN" dirty="0"/>
              <a:t> </a:t>
            </a:r>
            <a:r>
              <a:rPr lang="en-IN" dirty="0" smtClean="0"/>
              <a:t>                 </a:t>
            </a:r>
            <a:r>
              <a:rPr lang="en-IN" dirty="0" err="1" smtClean="0"/>
              <a:t>cout</a:t>
            </a:r>
            <a:r>
              <a:rPr lang="en-IN" dirty="0" smtClean="0"/>
              <a:t>&lt;&lt;“cost per ticket for train number “&lt;&lt;</a:t>
            </a:r>
            <a:r>
              <a:rPr lang="en-IN" dirty="0" err="1" smtClean="0"/>
              <a:t>trno</a:t>
            </a:r>
            <a:r>
              <a:rPr lang="en-IN" dirty="0" smtClean="0"/>
              <a:t>&lt;&lt;“going to”;</a:t>
            </a:r>
          </a:p>
          <a:p>
            <a:pPr marL="393192" lvl="1" indent="0">
              <a:buNone/>
            </a:pPr>
            <a:endParaRPr lang="en-IN" dirty="0"/>
          </a:p>
          <a:p>
            <a:pPr marL="393192" lvl="1" indent="0">
              <a:buNone/>
            </a:pPr>
            <a:r>
              <a:rPr lang="en-IN" dirty="0" smtClean="0"/>
              <a:t>}</a:t>
            </a:r>
          </a:p>
          <a:p>
            <a:pPr marL="393192" lvl="1" indent="0">
              <a:buNone/>
            </a:pPr>
            <a:r>
              <a:rPr lang="en-IN" dirty="0" smtClean="0"/>
              <a:t>}</a:t>
            </a:r>
            <a:endParaRPr lang="en-IN" dirty="0"/>
          </a:p>
        </p:txBody>
      </p:sp>
    </p:spTree>
    <p:extLst>
      <p:ext uri="{BB962C8B-B14F-4D97-AF65-F5344CB8AC3E}">
        <p14:creationId xmlns:p14="http://schemas.microsoft.com/office/powerpoint/2010/main" val="345229593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r>
              <a:rPr lang="en-IN" dirty="0" smtClean="0"/>
              <a:t>Class destination</a:t>
            </a:r>
          </a:p>
          <a:p>
            <a:r>
              <a:rPr lang="en-IN" dirty="0" smtClean="0"/>
              <a:t>{</a:t>
            </a:r>
          </a:p>
          <a:p>
            <a:r>
              <a:rPr lang="en-IN" dirty="0"/>
              <a:t> </a:t>
            </a:r>
            <a:r>
              <a:rPr lang="en-IN" dirty="0" smtClean="0"/>
              <a:t>     char place[30];</a:t>
            </a:r>
          </a:p>
          <a:p>
            <a:pPr marL="393192" lvl="1" indent="0">
              <a:buNone/>
            </a:pPr>
            <a:r>
              <a:rPr lang="en-IN" dirty="0"/>
              <a:t> </a:t>
            </a:r>
            <a:r>
              <a:rPr lang="en-IN" dirty="0" smtClean="0"/>
              <a:t>    public:</a:t>
            </a:r>
          </a:p>
          <a:p>
            <a:pPr marL="393192" lvl="1" indent="0">
              <a:buNone/>
            </a:pPr>
            <a:r>
              <a:rPr lang="en-IN" dirty="0"/>
              <a:t> </a:t>
            </a:r>
            <a:r>
              <a:rPr lang="en-IN" dirty="0" smtClean="0"/>
              <a:t>    destination(char *s)</a:t>
            </a:r>
          </a:p>
          <a:p>
            <a:pPr marL="393192" lvl="1" indent="0">
              <a:buNone/>
            </a:pPr>
            <a:r>
              <a:rPr lang="en-IN" dirty="0"/>
              <a:t> </a:t>
            </a:r>
            <a:r>
              <a:rPr lang="en-IN" dirty="0" smtClean="0"/>
              <a:t>    {</a:t>
            </a:r>
          </a:p>
          <a:p>
            <a:pPr marL="393192" lvl="1" indent="0">
              <a:buNone/>
            </a:pPr>
            <a:r>
              <a:rPr lang="en-IN" dirty="0"/>
              <a:t> </a:t>
            </a:r>
            <a:r>
              <a:rPr lang="en-IN" dirty="0" smtClean="0"/>
              <a:t>             </a:t>
            </a:r>
            <a:r>
              <a:rPr lang="en-IN" dirty="0" err="1" smtClean="0"/>
              <a:t>strcpy</a:t>
            </a:r>
            <a:r>
              <a:rPr lang="en-IN" dirty="0" smtClean="0"/>
              <a:t>(</a:t>
            </a:r>
            <a:r>
              <a:rPr lang="en-IN" dirty="0" err="1" smtClean="0"/>
              <a:t>place,s</a:t>
            </a:r>
            <a:r>
              <a:rPr lang="en-IN" dirty="0" smtClean="0"/>
              <a:t>);</a:t>
            </a:r>
          </a:p>
          <a:p>
            <a:pPr marL="393192" lvl="1" indent="0">
              <a:buNone/>
            </a:pPr>
            <a:r>
              <a:rPr lang="en-IN" dirty="0"/>
              <a:t> </a:t>
            </a:r>
            <a:r>
              <a:rPr lang="en-IN" dirty="0" smtClean="0"/>
              <a:t>             </a:t>
            </a:r>
            <a:r>
              <a:rPr lang="en-IN" dirty="0" err="1" smtClean="0"/>
              <a:t>cout</a:t>
            </a:r>
            <a:r>
              <a:rPr lang="en-IN" dirty="0" smtClean="0"/>
              <a:t>&lt;&lt;“Mumbai is ”;</a:t>
            </a:r>
          </a:p>
          <a:p>
            <a:pPr marL="393192" lvl="1" indent="0">
              <a:buNone/>
            </a:pPr>
            <a:r>
              <a:rPr lang="en-IN" dirty="0"/>
              <a:t> </a:t>
            </a:r>
            <a:r>
              <a:rPr lang="en-IN" dirty="0" smtClean="0"/>
              <a:t>    }</a:t>
            </a:r>
          </a:p>
          <a:p>
            <a:pPr marL="393192" lvl="1" indent="0">
              <a:buNone/>
            </a:pPr>
            <a:r>
              <a:rPr lang="en-IN" dirty="0" smtClean="0"/>
              <a:t>};</a:t>
            </a:r>
          </a:p>
          <a:p>
            <a:pPr marL="393192" lvl="1" indent="0">
              <a:buNone/>
            </a:pPr>
            <a:r>
              <a:rPr lang="en-IN" dirty="0"/>
              <a:t> </a:t>
            </a:r>
            <a:r>
              <a:rPr lang="en-IN" dirty="0" smtClean="0"/>
              <a:t>   </a:t>
            </a:r>
            <a:endParaRPr lang="en-IN" dirty="0"/>
          </a:p>
        </p:txBody>
      </p:sp>
    </p:spTree>
    <p:extLst>
      <p:ext uri="{BB962C8B-B14F-4D97-AF65-F5344CB8AC3E}">
        <p14:creationId xmlns:p14="http://schemas.microsoft.com/office/powerpoint/2010/main" val="1117372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r>
              <a:rPr lang="en-IN" dirty="0" smtClean="0"/>
              <a:t>Class </a:t>
            </a:r>
            <a:r>
              <a:rPr lang="en-IN" dirty="0" err="1" smtClean="0"/>
              <a:t>ticket:public</a:t>
            </a:r>
            <a:r>
              <a:rPr lang="en-IN" dirty="0" smtClean="0"/>
              <a:t> </a:t>
            </a:r>
            <a:r>
              <a:rPr lang="en-IN" dirty="0" err="1" smtClean="0"/>
              <a:t>train,public</a:t>
            </a:r>
            <a:r>
              <a:rPr lang="en-IN" dirty="0" smtClean="0"/>
              <a:t> destination</a:t>
            </a:r>
          </a:p>
          <a:p>
            <a:r>
              <a:rPr lang="en-IN" dirty="0" smtClean="0"/>
              <a:t>{</a:t>
            </a:r>
          </a:p>
          <a:p>
            <a:r>
              <a:rPr lang="en-IN" dirty="0"/>
              <a:t> </a:t>
            </a:r>
            <a:r>
              <a:rPr lang="en-IN" dirty="0" smtClean="0"/>
              <a:t>        </a:t>
            </a:r>
            <a:r>
              <a:rPr lang="en-IN" dirty="0" err="1" smtClean="0"/>
              <a:t>int</a:t>
            </a:r>
            <a:r>
              <a:rPr lang="en-IN" dirty="0" smtClean="0"/>
              <a:t> fare;</a:t>
            </a:r>
          </a:p>
          <a:p>
            <a:r>
              <a:rPr lang="en-IN" dirty="0"/>
              <a:t> </a:t>
            </a:r>
            <a:r>
              <a:rPr lang="en-IN" dirty="0" smtClean="0"/>
              <a:t>        public:</a:t>
            </a:r>
          </a:p>
          <a:p>
            <a:r>
              <a:rPr lang="en-IN" dirty="0"/>
              <a:t> </a:t>
            </a:r>
            <a:r>
              <a:rPr lang="en-IN" dirty="0" smtClean="0"/>
              <a:t>        ticket(</a:t>
            </a:r>
            <a:r>
              <a:rPr lang="en-IN" dirty="0" err="1" smtClean="0"/>
              <a:t>int</a:t>
            </a:r>
            <a:r>
              <a:rPr lang="en-IN" dirty="0" smtClean="0"/>
              <a:t> </a:t>
            </a:r>
            <a:r>
              <a:rPr lang="en-IN" dirty="0" err="1" smtClean="0"/>
              <a:t>p,char</a:t>
            </a:r>
            <a:r>
              <a:rPr lang="en-IN" dirty="0" smtClean="0"/>
              <a:t> *</a:t>
            </a:r>
            <a:r>
              <a:rPr lang="en-IN" dirty="0" err="1" smtClean="0"/>
              <a:t>q,int</a:t>
            </a:r>
            <a:r>
              <a:rPr lang="en-IN" dirty="0" smtClean="0"/>
              <a:t> r):train(p),destination(q)</a:t>
            </a:r>
            <a:r>
              <a:rPr lang="en-IN" dirty="0"/>
              <a:t/>
            </a:r>
            <a:br>
              <a:rPr lang="en-IN" dirty="0"/>
            </a:br>
            <a:r>
              <a:rPr lang="en-IN" dirty="0" smtClean="0"/>
              <a:t>         {</a:t>
            </a:r>
          </a:p>
          <a:p>
            <a:r>
              <a:rPr lang="en-IN" dirty="0"/>
              <a:t> </a:t>
            </a:r>
            <a:r>
              <a:rPr lang="en-IN" dirty="0" smtClean="0"/>
              <a:t>                fare=r;</a:t>
            </a:r>
          </a:p>
          <a:p>
            <a:r>
              <a:rPr lang="en-IN" dirty="0"/>
              <a:t> </a:t>
            </a:r>
            <a:r>
              <a:rPr lang="en-IN" dirty="0" smtClean="0"/>
              <a:t>                </a:t>
            </a:r>
            <a:r>
              <a:rPr lang="en-IN" dirty="0" err="1" smtClean="0"/>
              <a:t>cout</a:t>
            </a:r>
            <a:r>
              <a:rPr lang="en-IN" dirty="0" smtClean="0"/>
              <a:t>&lt;&lt;fare;</a:t>
            </a:r>
          </a:p>
          <a:p>
            <a:r>
              <a:rPr lang="en-IN" dirty="0"/>
              <a:t> </a:t>
            </a:r>
            <a:r>
              <a:rPr lang="en-IN" dirty="0" smtClean="0"/>
              <a:t>       }</a:t>
            </a:r>
          </a:p>
          <a:p>
            <a:r>
              <a:rPr lang="en-IN" dirty="0" smtClean="0"/>
              <a:t>};</a:t>
            </a:r>
          </a:p>
        </p:txBody>
      </p:sp>
    </p:spTree>
    <p:extLst>
      <p:ext uri="{BB962C8B-B14F-4D97-AF65-F5344CB8AC3E}">
        <p14:creationId xmlns:p14="http://schemas.microsoft.com/office/powerpoint/2010/main" val="153929119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r>
              <a:rPr lang="en-IN" dirty="0" err="1" smtClean="0"/>
              <a:t>Int</a:t>
            </a:r>
            <a:r>
              <a:rPr lang="en-IN" dirty="0" smtClean="0"/>
              <a:t> main()</a:t>
            </a:r>
          </a:p>
          <a:p>
            <a:r>
              <a:rPr lang="en-IN" dirty="0" smtClean="0"/>
              <a:t>{</a:t>
            </a:r>
          </a:p>
          <a:p>
            <a:r>
              <a:rPr lang="en-IN" dirty="0"/>
              <a:t> </a:t>
            </a:r>
            <a:r>
              <a:rPr lang="en-IN" dirty="0" smtClean="0"/>
              <a:t>    ticket   z(1002,”mumbai”,500)</a:t>
            </a:r>
          </a:p>
          <a:p>
            <a:r>
              <a:rPr lang="en-IN"/>
              <a:t>}</a:t>
            </a:r>
            <a:endParaRPr lang="en-IN" dirty="0"/>
          </a:p>
        </p:txBody>
      </p:sp>
    </p:spTree>
    <p:extLst>
      <p:ext uri="{BB962C8B-B14F-4D97-AF65-F5344CB8AC3E}">
        <p14:creationId xmlns:p14="http://schemas.microsoft.com/office/powerpoint/2010/main" val="368480376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52400"/>
            <a:ext cx="7620000" cy="6338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7168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The visibility mode is optional and the default visibility mode is </a:t>
            </a:r>
            <a:r>
              <a:rPr lang="en-US" b="1" dirty="0" smtClean="0">
                <a:solidFill>
                  <a:srgbClr val="FF0000"/>
                </a:solidFill>
              </a:rPr>
              <a:t>private.</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304800"/>
            <a:ext cx="8077200" cy="3724096"/>
          </a:xfrm>
          <a:prstGeom prst="rect">
            <a:avLst/>
          </a:prstGeom>
          <a:noFill/>
        </p:spPr>
        <p:txBody>
          <a:bodyPr wrap="square" rtlCol="0">
            <a:spAutoFit/>
          </a:bodyPr>
          <a:lstStyle/>
          <a:p>
            <a:r>
              <a:rPr lang="en-IN" sz="2000" b="1" dirty="0" smtClean="0"/>
              <a:t>1)Which type of inheritance is shown in the above example.</a:t>
            </a:r>
          </a:p>
          <a:p>
            <a:endParaRPr lang="en-IN" sz="2000" b="1" dirty="0" smtClean="0"/>
          </a:p>
          <a:p>
            <a:r>
              <a:rPr lang="en-IN" sz="2000" b="1" dirty="0" smtClean="0"/>
              <a:t>ii)Write the names of those data members which can be directly accessed by objects of class result</a:t>
            </a:r>
          </a:p>
          <a:p>
            <a:endParaRPr lang="en-IN" sz="2000" b="1" dirty="0"/>
          </a:p>
          <a:p>
            <a:r>
              <a:rPr lang="en-IN" sz="2000" b="1" dirty="0" smtClean="0"/>
              <a:t>iii)Write the names of those member functions which can be directly </a:t>
            </a:r>
            <a:r>
              <a:rPr lang="en-IN" sz="2000" b="1" dirty="0" err="1" smtClean="0"/>
              <a:t>accesed</a:t>
            </a:r>
            <a:r>
              <a:rPr lang="en-IN" sz="2000" b="1" dirty="0" smtClean="0"/>
              <a:t> from the object of class result</a:t>
            </a:r>
          </a:p>
          <a:p>
            <a:endParaRPr lang="en-IN" sz="2000" b="1" dirty="0" smtClean="0"/>
          </a:p>
          <a:p>
            <a:r>
              <a:rPr lang="en-IN" sz="2000" b="1" dirty="0" smtClean="0"/>
              <a:t>iv)Write the names of those data members which can be directly accessed from the </a:t>
            </a:r>
            <a:r>
              <a:rPr lang="en-IN" sz="2000" b="1" dirty="0" err="1"/>
              <a:t>M</a:t>
            </a:r>
            <a:r>
              <a:rPr lang="en-IN" sz="2000" b="1" dirty="0" err="1" smtClean="0"/>
              <a:t>entry</a:t>
            </a:r>
            <a:r>
              <a:rPr lang="en-IN" sz="2000" b="1" dirty="0" smtClean="0"/>
              <a:t>() function of class marks</a:t>
            </a:r>
            <a:endParaRPr lang="en-IN" sz="2000" b="1" dirty="0"/>
          </a:p>
          <a:p>
            <a:endParaRPr lang="en-IN" dirty="0"/>
          </a:p>
          <a:p>
            <a:endParaRPr lang="en-IN" dirty="0"/>
          </a:p>
        </p:txBody>
      </p:sp>
      <p:sp>
        <p:nvSpPr>
          <p:cNvPr id="5" name="Rectangle 4"/>
          <p:cNvSpPr/>
          <p:nvPr/>
        </p:nvSpPr>
        <p:spPr>
          <a:xfrm>
            <a:off x="685800" y="6844145"/>
            <a:ext cx="81534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smtClean="0"/>
              <a:t>i)Multi-level inheritance</a:t>
            </a:r>
          </a:p>
          <a:p>
            <a:r>
              <a:rPr lang="en-IN" sz="2400" dirty="0" smtClean="0"/>
              <a:t>ii) </a:t>
            </a:r>
            <a:r>
              <a:rPr lang="en-IN" sz="2400" dirty="0" err="1" smtClean="0"/>
              <a:t>Finalgrade</a:t>
            </a:r>
            <a:r>
              <a:rPr lang="en-IN" sz="2400" dirty="0" smtClean="0"/>
              <a:t> ,comments</a:t>
            </a:r>
          </a:p>
          <a:p>
            <a:r>
              <a:rPr lang="en-IN" sz="2400" dirty="0" smtClean="0"/>
              <a:t>iii)</a:t>
            </a:r>
            <a:r>
              <a:rPr lang="en-IN" sz="2400" dirty="0" err="1" smtClean="0"/>
              <a:t>Rcalculate</a:t>
            </a:r>
            <a:r>
              <a:rPr lang="en-IN" sz="2400" dirty="0" smtClean="0"/>
              <a:t>(),</a:t>
            </a:r>
            <a:r>
              <a:rPr lang="en-IN" sz="2400" dirty="0" err="1" smtClean="0"/>
              <a:t>Rdisplay</a:t>
            </a:r>
            <a:r>
              <a:rPr lang="en-IN" sz="2400" dirty="0" smtClean="0"/>
              <a:t>(),</a:t>
            </a:r>
            <a:r>
              <a:rPr lang="en-IN" sz="2400" dirty="0" err="1" smtClean="0"/>
              <a:t>Mentry</a:t>
            </a:r>
            <a:r>
              <a:rPr lang="en-IN" sz="2400" dirty="0" smtClean="0"/>
              <a:t>(),</a:t>
            </a:r>
            <a:r>
              <a:rPr lang="en-IN" sz="2400" dirty="0" err="1" smtClean="0"/>
              <a:t>Mdisplay</a:t>
            </a:r>
            <a:r>
              <a:rPr lang="en-IN" sz="2400" dirty="0" smtClean="0"/>
              <a:t>()</a:t>
            </a:r>
          </a:p>
          <a:p>
            <a:r>
              <a:rPr lang="en-IN" sz="2400" dirty="0" smtClean="0"/>
              <a:t>iv)</a:t>
            </a:r>
            <a:r>
              <a:rPr lang="en-IN" sz="2400" dirty="0" err="1" smtClean="0"/>
              <a:t>Name,m,grade</a:t>
            </a:r>
            <a:endParaRPr lang="en-IN" sz="2400" dirty="0" smtClean="0"/>
          </a:p>
          <a:p>
            <a:endParaRPr lang="en-IN" sz="2400" dirty="0" smtClean="0"/>
          </a:p>
          <a:p>
            <a:endParaRPr lang="en-IN" sz="2400" dirty="0"/>
          </a:p>
        </p:txBody>
      </p:sp>
      <p:sp>
        <p:nvSpPr>
          <p:cNvPr id="6" name="Content Placeholder 5"/>
          <p:cNvSpPr>
            <a:spLocks noGrp="1"/>
          </p:cNvSpPr>
          <p:nvPr>
            <p:ph idx="1"/>
          </p:nvPr>
        </p:nvSpPr>
        <p:spPr>
          <a:xfrm>
            <a:off x="1066800" y="6248400"/>
            <a:ext cx="8229600" cy="4389120"/>
          </a:xfrm>
        </p:spPr>
        <p:txBody>
          <a:bodyPr/>
          <a:lstStyle/>
          <a:p>
            <a:endParaRPr lang="en-IN" dirty="0"/>
          </a:p>
        </p:txBody>
      </p:sp>
    </p:spTree>
    <p:extLst>
      <p:ext uri="{BB962C8B-B14F-4D97-AF65-F5344CB8AC3E}">
        <p14:creationId xmlns:p14="http://schemas.microsoft.com/office/powerpoint/2010/main" val="101649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7917 -0.14236 L 0.07917 -0.44791 " pathEditMode="relative" rAng="0" ptsTypes="AA">
                                      <p:cBhvr>
                                        <p:cTn id="6" dur="2000" fill="hold"/>
                                        <p:tgtEl>
                                          <p:spTgt spid="5"/>
                                        </p:tgtEl>
                                        <p:attrNameLst>
                                          <p:attrName>ppt_x</p:attrName>
                                          <p:attrName>ppt_y</p:attrName>
                                        </p:attrNameLst>
                                      </p:cBhvr>
                                      <p:rCtr x="0" y="-152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27709"/>
            <a:ext cx="4191000" cy="6781800"/>
          </a:xfrm>
        </p:spPr>
        <p:txBody>
          <a:bodyPr>
            <a:normAutofit fontScale="77500" lnSpcReduction="20000"/>
          </a:bodyPr>
          <a:lstStyle/>
          <a:p>
            <a:pPr marL="0" indent="0">
              <a:buNone/>
            </a:pPr>
            <a:r>
              <a:rPr lang="en-IN" b="1" dirty="0"/>
              <a:t>class </a:t>
            </a:r>
            <a:r>
              <a:rPr lang="en-IN" b="1" dirty="0" err="1"/>
              <a:t>livingbeing</a:t>
            </a:r>
            <a:endParaRPr lang="en-IN" b="1" dirty="0"/>
          </a:p>
          <a:p>
            <a:pPr marL="0" indent="0">
              <a:buNone/>
            </a:pPr>
            <a:r>
              <a:rPr lang="en-IN" dirty="0"/>
              <a:t>{ char specification[20];</a:t>
            </a:r>
          </a:p>
          <a:p>
            <a:pPr marL="0" indent="0">
              <a:buNone/>
            </a:pPr>
            <a:r>
              <a:rPr lang="en-IN" dirty="0" err="1"/>
              <a:t>int</a:t>
            </a:r>
            <a:r>
              <a:rPr lang="en-IN" dirty="0"/>
              <a:t> average;</a:t>
            </a:r>
          </a:p>
          <a:p>
            <a:pPr marL="0" indent="0">
              <a:buNone/>
            </a:pPr>
            <a:r>
              <a:rPr lang="en-IN" b="1" dirty="0"/>
              <a:t>public:</a:t>
            </a:r>
          </a:p>
          <a:p>
            <a:pPr marL="0" indent="0">
              <a:buNone/>
            </a:pPr>
            <a:r>
              <a:rPr lang="en-IN" dirty="0"/>
              <a:t>void read();</a:t>
            </a:r>
          </a:p>
          <a:p>
            <a:pPr marL="0" indent="0">
              <a:buNone/>
            </a:pPr>
            <a:r>
              <a:rPr lang="en-IN" dirty="0"/>
              <a:t>void show();</a:t>
            </a:r>
          </a:p>
          <a:p>
            <a:pPr marL="0" indent="0">
              <a:buNone/>
            </a:pPr>
            <a:r>
              <a:rPr lang="en-IN" dirty="0"/>
              <a:t>};</a:t>
            </a:r>
          </a:p>
          <a:p>
            <a:pPr marL="0" indent="0">
              <a:buNone/>
            </a:pPr>
            <a:r>
              <a:rPr lang="en-IN" b="1" dirty="0"/>
              <a:t>class ape: private </a:t>
            </a:r>
            <a:r>
              <a:rPr lang="en-IN" b="1" dirty="0" err="1"/>
              <a:t>livingbeing</a:t>
            </a:r>
            <a:endParaRPr lang="en-IN" b="1" dirty="0"/>
          </a:p>
          <a:p>
            <a:pPr marL="0" indent="0">
              <a:buNone/>
            </a:pPr>
            <a:r>
              <a:rPr lang="en-IN" dirty="0"/>
              <a:t>{ </a:t>
            </a:r>
          </a:p>
          <a:p>
            <a:pPr marL="0" indent="0">
              <a:buNone/>
            </a:pPr>
            <a:r>
              <a:rPr lang="en-IN" dirty="0" err="1" smtClean="0"/>
              <a:t>int</a:t>
            </a:r>
            <a:r>
              <a:rPr lang="en-IN" dirty="0" smtClean="0"/>
              <a:t> </a:t>
            </a:r>
            <a:r>
              <a:rPr lang="en-IN" dirty="0" err="1"/>
              <a:t>no_of_organs,no_of_bones</a:t>
            </a:r>
            <a:r>
              <a:rPr lang="en-IN" dirty="0"/>
              <a:t>;</a:t>
            </a:r>
          </a:p>
          <a:p>
            <a:pPr marL="0" indent="0">
              <a:buNone/>
            </a:pPr>
            <a:r>
              <a:rPr lang="en-IN" b="1" dirty="0"/>
              <a:t>protected:</a:t>
            </a:r>
          </a:p>
          <a:p>
            <a:pPr marL="0" indent="0">
              <a:buNone/>
            </a:pPr>
            <a:r>
              <a:rPr lang="en-IN" dirty="0" err="1"/>
              <a:t>int</a:t>
            </a:r>
            <a:r>
              <a:rPr lang="en-IN" dirty="0"/>
              <a:t> </a:t>
            </a:r>
            <a:r>
              <a:rPr lang="en-IN" dirty="0" err="1"/>
              <a:t>iq_level</a:t>
            </a:r>
            <a:r>
              <a:rPr lang="en-IN" dirty="0"/>
              <a:t>;</a:t>
            </a:r>
          </a:p>
          <a:p>
            <a:pPr marL="0" indent="0">
              <a:buNone/>
            </a:pPr>
            <a:r>
              <a:rPr lang="en-IN" b="1" dirty="0"/>
              <a:t>public:</a:t>
            </a:r>
          </a:p>
          <a:p>
            <a:pPr marL="0" indent="0">
              <a:buNone/>
            </a:pPr>
            <a:r>
              <a:rPr lang="en-IN" dirty="0"/>
              <a:t>void </a:t>
            </a:r>
            <a:r>
              <a:rPr lang="en-IN" dirty="0" err="1"/>
              <a:t>readape</a:t>
            </a:r>
            <a:r>
              <a:rPr lang="en-IN" dirty="0"/>
              <a:t>();</a:t>
            </a:r>
          </a:p>
          <a:p>
            <a:pPr marL="0" indent="0">
              <a:buNone/>
            </a:pPr>
            <a:r>
              <a:rPr lang="en-IN" dirty="0"/>
              <a:t>void </a:t>
            </a:r>
            <a:r>
              <a:rPr lang="en-IN" dirty="0" err="1"/>
              <a:t>showape</a:t>
            </a:r>
            <a:r>
              <a:rPr lang="en-IN" dirty="0"/>
              <a:t>();</a:t>
            </a:r>
          </a:p>
          <a:p>
            <a:pPr marL="0" indent="0">
              <a:buNone/>
            </a:pPr>
            <a:r>
              <a:rPr lang="en-IN" dirty="0"/>
              <a:t>};</a:t>
            </a:r>
          </a:p>
          <a:p>
            <a:pPr marL="0" indent="0">
              <a:buNone/>
            </a:pPr>
            <a:r>
              <a:rPr lang="en-IN" b="1" dirty="0"/>
              <a:t>class </a:t>
            </a:r>
            <a:r>
              <a:rPr lang="en-IN" b="1" dirty="0" err="1"/>
              <a:t>human:public</a:t>
            </a:r>
            <a:r>
              <a:rPr lang="en-IN" b="1" dirty="0"/>
              <a:t> ape</a:t>
            </a:r>
          </a:p>
          <a:p>
            <a:pPr marL="0" indent="0">
              <a:buNone/>
            </a:pPr>
            <a:r>
              <a:rPr lang="en-IN" dirty="0"/>
              <a:t>{ char race[20];</a:t>
            </a:r>
          </a:p>
          <a:p>
            <a:pPr marL="0" indent="0">
              <a:buNone/>
            </a:pPr>
            <a:r>
              <a:rPr lang="en-IN" dirty="0"/>
              <a:t>char habitation[30];</a:t>
            </a:r>
          </a:p>
          <a:p>
            <a:pPr marL="0" indent="0">
              <a:buNone/>
            </a:pPr>
            <a:r>
              <a:rPr lang="en-IN" b="1" dirty="0"/>
              <a:t>public:</a:t>
            </a:r>
          </a:p>
          <a:p>
            <a:pPr marL="0" indent="0">
              <a:buNone/>
            </a:pPr>
            <a:r>
              <a:rPr lang="en-IN" dirty="0"/>
              <a:t>void </a:t>
            </a:r>
            <a:r>
              <a:rPr lang="en-IN" dirty="0" err="1"/>
              <a:t>readhuman</a:t>
            </a:r>
            <a:r>
              <a:rPr lang="en-IN" dirty="0"/>
              <a:t>();</a:t>
            </a:r>
          </a:p>
          <a:p>
            <a:pPr marL="0" indent="0">
              <a:buNone/>
            </a:pPr>
            <a:r>
              <a:rPr lang="en-IN" dirty="0"/>
              <a:t>};</a:t>
            </a:r>
          </a:p>
        </p:txBody>
      </p:sp>
    </p:spTree>
    <p:extLst>
      <p:ext uri="{BB962C8B-B14F-4D97-AF65-F5344CB8AC3E}">
        <p14:creationId xmlns:p14="http://schemas.microsoft.com/office/powerpoint/2010/main" val="331863429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92500" lnSpcReduction="20000"/>
          </a:bodyPr>
          <a:lstStyle/>
          <a:p>
            <a:r>
              <a:rPr lang="en-IN" b="1" dirty="0"/>
              <a:t>(i)</a:t>
            </a:r>
            <a:r>
              <a:rPr lang="en-IN" dirty="0"/>
              <a:t>Name the members, which can be accessed from the member</a:t>
            </a:r>
          </a:p>
          <a:p>
            <a:r>
              <a:rPr lang="en-IN" dirty="0"/>
              <a:t>functions of class human.</a:t>
            </a:r>
          </a:p>
          <a:p>
            <a:r>
              <a:rPr lang="en-IN" b="1" dirty="0" err="1"/>
              <a:t>Ans</a:t>
            </a:r>
            <a:r>
              <a:rPr lang="en-IN" b="1" dirty="0"/>
              <a:t>: </a:t>
            </a:r>
            <a:r>
              <a:rPr lang="en-IN" dirty="0"/>
              <a:t>Data Members - ape::</a:t>
            </a:r>
            <a:r>
              <a:rPr lang="en-IN" dirty="0" err="1"/>
              <a:t>iq_level</a:t>
            </a:r>
            <a:endParaRPr lang="en-IN" dirty="0"/>
          </a:p>
          <a:p>
            <a:r>
              <a:rPr lang="en-IN" dirty="0"/>
              <a:t>human::race</a:t>
            </a:r>
          </a:p>
          <a:p>
            <a:r>
              <a:rPr lang="en-IN" dirty="0"/>
              <a:t>human::habitation</a:t>
            </a:r>
          </a:p>
          <a:p>
            <a:r>
              <a:rPr lang="en-IN" dirty="0"/>
              <a:t>Member Function – ape::</a:t>
            </a:r>
            <a:r>
              <a:rPr lang="en-IN" dirty="0" err="1"/>
              <a:t>readape</a:t>
            </a:r>
            <a:r>
              <a:rPr lang="en-IN" dirty="0"/>
              <a:t>( )</a:t>
            </a:r>
          </a:p>
          <a:p>
            <a:r>
              <a:rPr lang="en-IN" dirty="0"/>
              <a:t>ape::</a:t>
            </a:r>
            <a:r>
              <a:rPr lang="en-IN" dirty="0" err="1"/>
              <a:t>showape</a:t>
            </a:r>
            <a:r>
              <a:rPr lang="en-IN" dirty="0"/>
              <a:t>( )</a:t>
            </a:r>
          </a:p>
          <a:p>
            <a:r>
              <a:rPr lang="en-IN" b="1" dirty="0"/>
              <a:t>(ii)</a:t>
            </a:r>
            <a:r>
              <a:rPr lang="en-IN" dirty="0"/>
              <a:t>Name the members, which can be accessed by an object of</a:t>
            </a:r>
          </a:p>
          <a:p>
            <a:r>
              <a:rPr lang="en-IN" dirty="0"/>
              <a:t>class human.</a:t>
            </a:r>
          </a:p>
          <a:p>
            <a:r>
              <a:rPr lang="en-IN" b="1" dirty="0" err="1"/>
              <a:t>Ans</a:t>
            </a:r>
            <a:r>
              <a:rPr lang="en-IN" b="1" dirty="0"/>
              <a:t>: </a:t>
            </a:r>
            <a:r>
              <a:rPr lang="en-IN" dirty="0"/>
              <a:t>Data Members - No data members can be accessed.</a:t>
            </a:r>
          </a:p>
          <a:p>
            <a:r>
              <a:rPr lang="en-IN" dirty="0"/>
              <a:t>Member Functions: ape::</a:t>
            </a:r>
            <a:r>
              <a:rPr lang="en-IN" dirty="0" err="1"/>
              <a:t>readape</a:t>
            </a:r>
            <a:r>
              <a:rPr lang="en-IN" dirty="0"/>
              <a:t>();</a:t>
            </a:r>
          </a:p>
          <a:p>
            <a:r>
              <a:rPr lang="en-IN" dirty="0"/>
              <a:t>ape::</a:t>
            </a:r>
            <a:r>
              <a:rPr lang="en-IN" dirty="0" err="1"/>
              <a:t>showape</a:t>
            </a:r>
            <a:r>
              <a:rPr lang="en-IN" dirty="0"/>
              <a:t>();</a:t>
            </a:r>
          </a:p>
          <a:p>
            <a:r>
              <a:rPr lang="en-IN" dirty="0"/>
              <a:t>human::</a:t>
            </a:r>
            <a:r>
              <a:rPr lang="en-IN" dirty="0" err="1"/>
              <a:t>readhuman</a:t>
            </a:r>
            <a:r>
              <a:rPr lang="en-IN" smtClean="0"/>
              <a:t>();</a:t>
            </a:r>
            <a:endParaRPr lang="en-IN" dirty="0"/>
          </a:p>
        </p:txBody>
      </p:sp>
    </p:spTree>
    <p:extLst>
      <p:ext uri="{BB962C8B-B14F-4D97-AF65-F5344CB8AC3E}">
        <p14:creationId xmlns:p14="http://schemas.microsoft.com/office/powerpoint/2010/main" val="88276385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4343400" cy="4267200"/>
          </a:xfrm>
        </p:spPr>
        <p:txBody>
          <a:bodyPr>
            <a:noAutofit/>
          </a:bodyPr>
          <a:lstStyle/>
          <a:p>
            <a:r>
              <a:rPr lang="en-IN" sz="2400" b="1" dirty="0"/>
              <a:t>class Toys</a:t>
            </a:r>
            <a:br>
              <a:rPr lang="en-IN" sz="2400" b="1" dirty="0"/>
            </a:br>
            <a:r>
              <a:rPr lang="en-IN" sz="2400" b="1" dirty="0"/>
              <a:t>{ char </a:t>
            </a:r>
            <a:r>
              <a:rPr lang="en-IN" sz="2400" b="1" dirty="0" err="1"/>
              <a:t>Tcode</a:t>
            </a:r>
            <a:r>
              <a:rPr lang="en-IN" sz="2400" b="1" dirty="0"/>
              <a:t>[5];</a:t>
            </a:r>
            <a:br>
              <a:rPr lang="en-IN" sz="2400" b="1" dirty="0"/>
            </a:br>
            <a:r>
              <a:rPr lang="en-IN" sz="2400" b="1" dirty="0"/>
              <a:t>protected:</a:t>
            </a:r>
            <a:br>
              <a:rPr lang="en-IN" sz="2400" b="1" dirty="0"/>
            </a:br>
            <a:r>
              <a:rPr lang="en-IN" sz="2400" b="1" dirty="0"/>
              <a:t>float Price;</a:t>
            </a:r>
            <a:br>
              <a:rPr lang="en-IN" sz="2400" b="1" dirty="0"/>
            </a:br>
            <a:r>
              <a:rPr lang="en-IN" sz="2400" b="1" dirty="0"/>
              <a:t>void Assign(float);</a:t>
            </a:r>
            <a:br>
              <a:rPr lang="en-IN" sz="2400" b="1" dirty="0"/>
            </a:br>
            <a:r>
              <a:rPr lang="en-IN" sz="2400" b="1" dirty="0"/>
              <a:t>public:</a:t>
            </a:r>
            <a:br>
              <a:rPr lang="en-IN" sz="2400" b="1" dirty="0"/>
            </a:br>
            <a:r>
              <a:rPr lang="en-IN" sz="2400" b="1" dirty="0"/>
              <a:t>Toys();</a:t>
            </a:r>
            <a:br>
              <a:rPr lang="en-IN" sz="2400" b="1" dirty="0"/>
            </a:br>
            <a:r>
              <a:rPr lang="en-IN" sz="2400" b="1" dirty="0"/>
              <a:t>void </a:t>
            </a:r>
            <a:r>
              <a:rPr lang="en-IN" sz="2400" b="1" dirty="0" err="1"/>
              <a:t>Tentry</a:t>
            </a:r>
            <a:r>
              <a:rPr lang="en-IN" sz="2400" b="1" dirty="0"/>
              <a:t>();</a:t>
            </a:r>
            <a:br>
              <a:rPr lang="en-IN" sz="2400" b="1" dirty="0"/>
            </a:br>
            <a:r>
              <a:rPr lang="en-IN" sz="2400" b="1" dirty="0"/>
              <a:t>void </a:t>
            </a:r>
            <a:r>
              <a:rPr lang="en-IN" sz="2400" b="1" dirty="0" err="1"/>
              <a:t>Tdisplay</a:t>
            </a:r>
            <a:r>
              <a:rPr lang="en-IN" sz="2400" b="1" dirty="0"/>
              <a:t>();</a:t>
            </a:r>
            <a:br>
              <a:rPr lang="en-IN" sz="2400" b="1" dirty="0"/>
            </a:br>
            <a:r>
              <a:rPr lang="en-IN" sz="2400" b="1" dirty="0" smtClean="0"/>
              <a:t>};</a:t>
            </a:r>
          </a:p>
          <a:p>
            <a:r>
              <a:rPr lang="en-IN" sz="2200" b="1" dirty="0" smtClean="0"/>
              <a:t>class </a:t>
            </a:r>
            <a:r>
              <a:rPr lang="en-IN" sz="2200" b="1" dirty="0" err="1"/>
              <a:t>ElectronicToys:public</a:t>
            </a:r>
            <a:r>
              <a:rPr lang="en-IN" sz="2200" b="1" dirty="0"/>
              <a:t> Toys</a:t>
            </a:r>
            <a:br>
              <a:rPr lang="en-IN" sz="2200" b="1" dirty="0"/>
            </a:br>
            <a:r>
              <a:rPr lang="en-IN" sz="2200" b="1" dirty="0"/>
              <a:t>{ char </a:t>
            </a:r>
            <a:r>
              <a:rPr lang="en-IN" sz="2200" b="1" dirty="0" err="1"/>
              <a:t>ETName</a:t>
            </a:r>
            <a:r>
              <a:rPr lang="en-IN" sz="2200" b="1" dirty="0"/>
              <a:t>[20];</a:t>
            </a:r>
            <a:br>
              <a:rPr lang="en-IN" sz="2200" b="1" dirty="0"/>
            </a:br>
            <a:r>
              <a:rPr lang="en-IN" sz="2200" b="1" dirty="0" err="1"/>
              <a:t>int</a:t>
            </a:r>
            <a:r>
              <a:rPr lang="en-IN" sz="2200" b="1" dirty="0"/>
              <a:t> </a:t>
            </a:r>
            <a:r>
              <a:rPr lang="en-IN" sz="2200" b="1" dirty="0" err="1"/>
              <a:t>No_of_Batteries</a:t>
            </a:r>
            <a:r>
              <a:rPr lang="en-IN" sz="2200" b="1" dirty="0"/>
              <a:t>;</a:t>
            </a:r>
            <a:br>
              <a:rPr lang="en-IN" sz="2200" b="1" dirty="0"/>
            </a:br>
            <a:r>
              <a:rPr lang="en-IN" sz="2200" b="1" dirty="0"/>
              <a:t>public:</a:t>
            </a:r>
            <a:br>
              <a:rPr lang="en-IN" sz="2200" b="1" dirty="0"/>
            </a:br>
            <a:r>
              <a:rPr lang="en-IN" sz="2200" b="1" dirty="0" err="1"/>
              <a:t>ElecronicToys</a:t>
            </a:r>
            <a:r>
              <a:rPr lang="en-IN" sz="2200" b="1" dirty="0"/>
              <a:t>();</a:t>
            </a:r>
            <a:br>
              <a:rPr lang="en-IN" sz="2200" b="1" dirty="0"/>
            </a:br>
            <a:r>
              <a:rPr lang="en-IN" sz="2200" b="1" dirty="0"/>
              <a:t>void </a:t>
            </a:r>
            <a:r>
              <a:rPr lang="en-IN" sz="2200" b="1" dirty="0" err="1"/>
              <a:t>ETEntry</a:t>
            </a:r>
            <a:r>
              <a:rPr lang="en-IN" sz="2200" b="1" dirty="0"/>
              <a:t>();</a:t>
            </a:r>
            <a:br>
              <a:rPr lang="en-IN" sz="2200" b="1" dirty="0"/>
            </a:br>
            <a:r>
              <a:rPr lang="en-IN" sz="2200" b="1" dirty="0"/>
              <a:t>void </a:t>
            </a:r>
            <a:r>
              <a:rPr lang="en-IN" sz="2200" b="1" dirty="0" err="1"/>
              <a:t>ETDisplay</a:t>
            </a:r>
            <a:r>
              <a:rPr lang="en-IN" sz="2200" b="1" dirty="0"/>
              <a:t>();</a:t>
            </a:r>
            <a:br>
              <a:rPr lang="en-IN" sz="2200" b="1" dirty="0"/>
            </a:br>
            <a:r>
              <a:rPr lang="en-IN" sz="2200" b="1" dirty="0"/>
              <a:t>};</a:t>
            </a:r>
          </a:p>
        </p:txBody>
      </p:sp>
      <p:sp>
        <p:nvSpPr>
          <p:cNvPr id="4" name="Rectangle 3"/>
          <p:cNvSpPr/>
          <p:nvPr/>
        </p:nvSpPr>
        <p:spPr>
          <a:xfrm>
            <a:off x="4267200" y="304800"/>
            <a:ext cx="4572000" cy="3046988"/>
          </a:xfrm>
          <a:prstGeom prst="rect">
            <a:avLst/>
          </a:prstGeom>
        </p:spPr>
        <p:txBody>
          <a:bodyPr>
            <a:spAutoFit/>
          </a:bodyPr>
          <a:lstStyle/>
          <a:p>
            <a:r>
              <a:rPr lang="en-IN" sz="2400" b="1" dirty="0" smtClean="0"/>
              <a:t>class </a:t>
            </a:r>
            <a:r>
              <a:rPr lang="en-IN" sz="2400" b="1" dirty="0" err="1" smtClean="0"/>
              <a:t>SoftToys:public</a:t>
            </a:r>
            <a:r>
              <a:rPr lang="en-IN" sz="2400" b="1" dirty="0" smtClean="0"/>
              <a:t> Toys</a:t>
            </a:r>
            <a:br>
              <a:rPr lang="en-IN" sz="2400" b="1" dirty="0" smtClean="0"/>
            </a:br>
            <a:r>
              <a:rPr lang="en-IN" sz="2400" b="1" dirty="0" smtClean="0"/>
              <a:t>{ char </a:t>
            </a:r>
            <a:r>
              <a:rPr lang="en-IN" sz="2400" b="1" dirty="0" err="1" smtClean="0"/>
              <a:t>STName</a:t>
            </a:r>
            <a:r>
              <a:rPr lang="en-IN" sz="2400" b="1" dirty="0" smtClean="0"/>
              <a:t>[20];</a:t>
            </a:r>
            <a:br>
              <a:rPr lang="en-IN" sz="2400" b="1" dirty="0" smtClean="0"/>
            </a:br>
            <a:r>
              <a:rPr lang="en-IN" sz="2400" b="1" dirty="0" smtClean="0"/>
              <a:t>float Weight;</a:t>
            </a:r>
            <a:br>
              <a:rPr lang="en-IN" sz="2400" b="1" dirty="0" smtClean="0"/>
            </a:br>
            <a:r>
              <a:rPr lang="en-IN" sz="2400" b="1" dirty="0" smtClean="0"/>
              <a:t>public:</a:t>
            </a:r>
            <a:br>
              <a:rPr lang="en-IN" sz="2400" b="1" dirty="0" smtClean="0"/>
            </a:br>
            <a:r>
              <a:rPr lang="en-IN" sz="2400" b="1" dirty="0" err="1" smtClean="0"/>
              <a:t>SoftToys</a:t>
            </a:r>
            <a:r>
              <a:rPr lang="en-IN" sz="2400" b="1" dirty="0" smtClean="0"/>
              <a:t>();</a:t>
            </a:r>
            <a:br>
              <a:rPr lang="en-IN" sz="2400" b="1" dirty="0" smtClean="0"/>
            </a:br>
            <a:r>
              <a:rPr lang="en-IN" sz="2400" b="1" dirty="0" smtClean="0"/>
              <a:t>void </a:t>
            </a:r>
            <a:r>
              <a:rPr lang="en-IN" sz="2400" b="1" dirty="0" err="1" smtClean="0"/>
              <a:t>STentry</a:t>
            </a:r>
            <a:r>
              <a:rPr lang="en-IN" sz="2400" b="1" dirty="0" smtClean="0"/>
              <a:t>();</a:t>
            </a:r>
            <a:br>
              <a:rPr lang="en-IN" sz="2400" b="1" dirty="0" smtClean="0"/>
            </a:br>
            <a:r>
              <a:rPr lang="en-IN" sz="2400" b="1" dirty="0" smtClean="0"/>
              <a:t>void </a:t>
            </a:r>
            <a:r>
              <a:rPr lang="en-IN" sz="2400" b="1" dirty="0" err="1" smtClean="0"/>
              <a:t>STDisplay</a:t>
            </a:r>
            <a:r>
              <a:rPr lang="en-IN" sz="2400" b="1" dirty="0" smtClean="0"/>
              <a:t>();</a:t>
            </a:r>
            <a:br>
              <a:rPr lang="en-IN" sz="2400" b="1" dirty="0" smtClean="0"/>
            </a:br>
            <a:r>
              <a:rPr lang="en-IN" sz="2400" b="1" dirty="0" smtClean="0"/>
              <a:t>};</a:t>
            </a:r>
            <a:endParaRPr lang="en-IN" sz="2400" b="1" dirty="0"/>
          </a:p>
        </p:txBody>
      </p:sp>
    </p:spTree>
    <p:extLst>
      <p:ext uri="{BB962C8B-B14F-4D97-AF65-F5344CB8AC3E}">
        <p14:creationId xmlns:p14="http://schemas.microsoft.com/office/powerpoint/2010/main" val="176413826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r>
              <a:rPr lang="en-IN" dirty="0"/>
              <a:t>Which type of Inheritance is shown in the above example</a:t>
            </a:r>
            <a:r>
              <a:rPr lang="en-IN" dirty="0" smtClean="0"/>
              <a:t>?</a:t>
            </a:r>
          </a:p>
          <a:p>
            <a:endParaRPr lang="en-IN" dirty="0"/>
          </a:p>
          <a:p>
            <a:r>
              <a:rPr lang="en-IN" dirty="0"/>
              <a:t>Write name of all data members accessible from member function of the class </a:t>
            </a:r>
            <a:r>
              <a:rPr lang="en-IN" dirty="0" err="1"/>
              <a:t>SoftToys</a:t>
            </a:r>
            <a:r>
              <a:rPr lang="en-IN" dirty="0" smtClean="0"/>
              <a:t>.</a:t>
            </a:r>
          </a:p>
          <a:p>
            <a:endParaRPr lang="en-IN" dirty="0"/>
          </a:p>
          <a:p>
            <a:r>
              <a:rPr lang="en-IN" dirty="0"/>
              <a:t>Write name of member functions accessible an object of the class </a:t>
            </a:r>
            <a:r>
              <a:rPr lang="en-IN" dirty="0" err="1"/>
              <a:t>ElectronicToys</a:t>
            </a:r>
            <a:r>
              <a:rPr lang="en-IN" dirty="0"/>
              <a:t> ?</a:t>
            </a:r>
          </a:p>
        </p:txBody>
      </p:sp>
    </p:spTree>
    <p:extLst>
      <p:ext uri="{BB962C8B-B14F-4D97-AF65-F5344CB8AC3E}">
        <p14:creationId xmlns:p14="http://schemas.microsoft.com/office/powerpoint/2010/main" val="154431063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endParaRPr lang="en-IN" dirty="0" smtClean="0"/>
          </a:p>
          <a:p>
            <a:endParaRPr lang="en-IN" dirty="0"/>
          </a:p>
          <a:p>
            <a:r>
              <a:rPr lang="en-IN" dirty="0" smtClean="0"/>
              <a:t>2</a:t>
            </a:r>
            <a:r>
              <a:rPr lang="en-IN" smtClean="0"/>
              <a:t>)</a:t>
            </a:r>
            <a:r>
              <a:rPr lang="en-IN"/>
              <a:t> </a:t>
            </a:r>
            <a:endParaRPr lang="en-IN" smtClean="0"/>
          </a:p>
          <a:p>
            <a:r>
              <a:rPr lang="en-IN" smtClean="0"/>
              <a:t>Toys</a:t>
            </a:r>
            <a:r>
              <a:rPr lang="en-IN" dirty="0"/>
              <a:t>::Price,</a:t>
            </a:r>
            <a:br>
              <a:rPr lang="en-IN" dirty="0"/>
            </a:br>
            <a:r>
              <a:rPr lang="en-IN" dirty="0" err="1"/>
              <a:t>SoftToys</a:t>
            </a:r>
            <a:r>
              <a:rPr lang="en-IN" dirty="0"/>
              <a:t>::</a:t>
            </a:r>
            <a:r>
              <a:rPr lang="en-IN" dirty="0" err="1"/>
              <a:t>STName</a:t>
            </a:r>
            <a:r>
              <a:rPr lang="en-IN" dirty="0"/>
              <a:t>,</a:t>
            </a:r>
            <a:br>
              <a:rPr lang="en-IN" dirty="0"/>
            </a:br>
            <a:r>
              <a:rPr lang="en-IN" dirty="0" err="1"/>
              <a:t>SoftToys</a:t>
            </a:r>
            <a:r>
              <a:rPr lang="en-IN" dirty="0"/>
              <a:t>::Weight</a:t>
            </a:r>
            <a:endParaRPr lang="en-IN" dirty="0" smtClean="0"/>
          </a:p>
          <a:p>
            <a:endParaRPr lang="en-IN" dirty="0"/>
          </a:p>
          <a:p>
            <a:endParaRPr lang="en-IN" dirty="0" smtClean="0"/>
          </a:p>
          <a:p>
            <a:r>
              <a:rPr lang="en-IN" dirty="0" smtClean="0"/>
              <a:t>3)</a:t>
            </a:r>
            <a:r>
              <a:rPr lang="en-IN" dirty="0" err="1" smtClean="0"/>
              <a:t>ElectronicToys</a:t>
            </a:r>
            <a:r>
              <a:rPr lang="en-IN" dirty="0"/>
              <a:t>::</a:t>
            </a:r>
            <a:r>
              <a:rPr lang="en-IN" dirty="0" err="1"/>
              <a:t>ETEntry</a:t>
            </a:r>
            <a:r>
              <a:rPr lang="en-IN" dirty="0"/>
              <a:t>( ),</a:t>
            </a:r>
            <a:br>
              <a:rPr lang="en-IN" dirty="0"/>
            </a:br>
            <a:r>
              <a:rPr lang="en-IN" dirty="0"/>
              <a:t>Electronic Toys::</a:t>
            </a:r>
            <a:r>
              <a:rPr lang="en-IN" dirty="0" err="1"/>
              <a:t>ETDisplay</a:t>
            </a:r>
            <a:r>
              <a:rPr lang="en-IN" dirty="0"/>
              <a:t>( ),</a:t>
            </a:r>
            <a:br>
              <a:rPr lang="en-IN" dirty="0"/>
            </a:br>
            <a:r>
              <a:rPr lang="en-IN" dirty="0"/>
              <a:t>Toys::</a:t>
            </a:r>
            <a:r>
              <a:rPr lang="en-IN" dirty="0" err="1"/>
              <a:t>TEntry</a:t>
            </a:r>
            <a:r>
              <a:rPr lang="en-IN" dirty="0"/>
              <a:t>( ),</a:t>
            </a:r>
            <a:br>
              <a:rPr lang="en-IN" dirty="0"/>
            </a:br>
            <a:r>
              <a:rPr lang="en-IN" dirty="0"/>
              <a:t>Toys::</a:t>
            </a:r>
            <a:r>
              <a:rPr lang="en-IN" dirty="0" err="1"/>
              <a:t>TDisplay</a:t>
            </a:r>
            <a:r>
              <a:rPr lang="en-IN" dirty="0"/>
              <a:t>( )</a:t>
            </a:r>
          </a:p>
        </p:txBody>
      </p:sp>
    </p:spTree>
    <p:extLst>
      <p:ext uri="{BB962C8B-B14F-4D97-AF65-F5344CB8AC3E}">
        <p14:creationId xmlns:p14="http://schemas.microsoft.com/office/powerpoint/2010/main" val="55220003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76200"/>
            <a:ext cx="7391400" cy="6369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447653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82" y="228600"/>
            <a:ext cx="8364828"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603143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70857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616543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5003334"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4215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When a base class is </a:t>
            </a:r>
            <a:r>
              <a:rPr lang="en-US" b="1" dirty="0" smtClean="0">
                <a:solidFill>
                  <a:srgbClr val="FF0000"/>
                </a:solidFill>
              </a:rPr>
              <a:t>privately</a:t>
            </a:r>
            <a:r>
              <a:rPr lang="en-US" dirty="0" smtClean="0"/>
              <a:t> inherited by a derived class,</a:t>
            </a:r>
          </a:p>
          <a:p>
            <a:endParaRPr lang="en-US" dirty="0"/>
          </a:p>
          <a:p>
            <a:r>
              <a:rPr lang="en-US" dirty="0" smtClean="0"/>
              <a:t>‘</a:t>
            </a:r>
            <a:r>
              <a:rPr lang="en-US" i="1" dirty="0" smtClean="0">
                <a:solidFill>
                  <a:srgbClr val="FF0000"/>
                </a:solidFill>
              </a:rPr>
              <a:t>public members </a:t>
            </a:r>
            <a:r>
              <a:rPr lang="en-US" dirty="0" smtClean="0"/>
              <a:t>of the base class become </a:t>
            </a:r>
            <a:r>
              <a:rPr lang="en-US" i="1" dirty="0" smtClean="0">
                <a:solidFill>
                  <a:srgbClr val="FF0000"/>
                </a:solidFill>
              </a:rPr>
              <a:t>private members </a:t>
            </a:r>
            <a:r>
              <a:rPr lang="en-US" dirty="0" smtClean="0"/>
              <a:t>of the derived class and therefore the public members of the base class can only be accessed by the member functions of the derived class. </a:t>
            </a:r>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55" y="228600"/>
            <a:ext cx="882424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82723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457200"/>
            <a:ext cx="8499886"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232371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0"/>
            <a:ext cx="5859613"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570278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533400"/>
            <a:ext cx="87630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3400" y="3238500"/>
            <a:ext cx="77724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8135589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609600"/>
            <a:ext cx="870966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444674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92500" lnSpcReduction="20000"/>
          </a:bodyPr>
          <a:lstStyle/>
          <a:p>
            <a:r>
              <a:rPr lang="en-IN" sz="1800" dirty="0" smtClean="0"/>
              <a:t>Declare an abstract class named customer which has the following members:</a:t>
            </a:r>
          </a:p>
          <a:p>
            <a:r>
              <a:rPr lang="en-IN" sz="1800" dirty="0" smtClean="0"/>
              <a:t>1)</a:t>
            </a:r>
            <a:r>
              <a:rPr lang="en-IN" sz="1800" dirty="0" err="1" smtClean="0"/>
              <a:t>cno:of</a:t>
            </a:r>
            <a:r>
              <a:rPr lang="en-IN" sz="1800" dirty="0" smtClean="0"/>
              <a:t> type integer under private visibility label</a:t>
            </a:r>
          </a:p>
          <a:p>
            <a:r>
              <a:rPr lang="en-IN" sz="1800" dirty="0" smtClean="0"/>
              <a:t>2)display() a function under protected visibility label to display data member </a:t>
            </a:r>
            <a:r>
              <a:rPr lang="en-IN" sz="1800" dirty="0" err="1" smtClean="0"/>
              <a:t>cno</a:t>
            </a:r>
            <a:endParaRPr lang="en-IN" sz="1800" dirty="0" smtClean="0"/>
          </a:p>
          <a:p>
            <a:r>
              <a:rPr lang="en-IN" sz="1800" dirty="0" smtClean="0"/>
              <a:t>3)Define a </a:t>
            </a:r>
            <a:r>
              <a:rPr lang="en-IN" sz="1800" dirty="0" err="1" smtClean="0"/>
              <a:t>comstructor</a:t>
            </a:r>
            <a:r>
              <a:rPr lang="en-IN" sz="1800" dirty="0" smtClean="0"/>
              <a:t> to initialise the data member </a:t>
            </a:r>
            <a:r>
              <a:rPr lang="en-IN" sz="1800" dirty="0" err="1" smtClean="0"/>
              <a:t>cno</a:t>
            </a:r>
            <a:endParaRPr lang="en-IN" sz="1800" dirty="0" smtClean="0"/>
          </a:p>
          <a:p>
            <a:endParaRPr lang="en-IN" sz="1800" dirty="0"/>
          </a:p>
          <a:p>
            <a:r>
              <a:rPr lang="en-IN" sz="1800" dirty="0" smtClean="0"/>
              <a:t>Derive a class named account from customer under protected mode which has the following members:</a:t>
            </a:r>
          </a:p>
          <a:p>
            <a:r>
              <a:rPr lang="en-IN" sz="1800" dirty="0" smtClean="0"/>
              <a:t>1)</a:t>
            </a:r>
            <a:r>
              <a:rPr lang="en-IN" sz="1800" dirty="0" err="1" smtClean="0"/>
              <a:t>deposit:of</a:t>
            </a:r>
            <a:r>
              <a:rPr lang="en-IN" sz="1800" dirty="0" smtClean="0"/>
              <a:t> type integer under private visibility label</a:t>
            </a:r>
          </a:p>
          <a:p>
            <a:r>
              <a:rPr lang="en-IN" sz="1800" dirty="0" smtClean="0"/>
              <a:t>2)</a:t>
            </a:r>
            <a:r>
              <a:rPr lang="en-IN" sz="1800" dirty="0" err="1" smtClean="0"/>
              <a:t>intr:of</a:t>
            </a:r>
            <a:r>
              <a:rPr lang="en-IN" sz="1800" dirty="0" smtClean="0"/>
              <a:t> type float under private visibility label</a:t>
            </a:r>
          </a:p>
          <a:p>
            <a:r>
              <a:rPr lang="en-IN" sz="1800" dirty="0" smtClean="0"/>
              <a:t>3)Display(): a function under protected visibility label to display the data members </a:t>
            </a:r>
            <a:r>
              <a:rPr lang="en-IN" sz="1800" dirty="0" err="1" smtClean="0"/>
              <a:t>intr</a:t>
            </a:r>
            <a:r>
              <a:rPr lang="en-IN" sz="1800" dirty="0" smtClean="0"/>
              <a:t> and deposit.</a:t>
            </a:r>
          </a:p>
          <a:p>
            <a:r>
              <a:rPr lang="en-IN" sz="1800" dirty="0" smtClean="0"/>
              <a:t>4)Define a constructor to initialise data member deposit and set </a:t>
            </a:r>
            <a:r>
              <a:rPr lang="en-IN" sz="1800" dirty="0" err="1" smtClean="0"/>
              <a:t>intr</a:t>
            </a:r>
            <a:r>
              <a:rPr lang="en-IN" sz="1800" dirty="0" smtClean="0"/>
              <a:t> with computed value as deposit*0.05*3</a:t>
            </a:r>
          </a:p>
          <a:p>
            <a:endParaRPr lang="en-IN" sz="1800" dirty="0"/>
          </a:p>
          <a:p>
            <a:r>
              <a:rPr lang="en-IN" sz="1800" dirty="0" smtClean="0"/>
              <a:t>Derive a class named  </a:t>
            </a:r>
            <a:r>
              <a:rPr lang="en-IN" sz="1800" dirty="0" err="1" smtClean="0"/>
              <a:t>named</a:t>
            </a:r>
            <a:r>
              <a:rPr lang="en-IN" sz="1800" dirty="0" smtClean="0"/>
              <a:t> person from account under protected </a:t>
            </a:r>
            <a:r>
              <a:rPr lang="en-IN" sz="1800" dirty="0" err="1" smtClean="0"/>
              <a:t>mode.It</a:t>
            </a:r>
            <a:r>
              <a:rPr lang="en-IN" sz="1800" dirty="0" smtClean="0"/>
              <a:t> has the following members:</a:t>
            </a:r>
          </a:p>
          <a:p>
            <a:r>
              <a:rPr lang="en-IN" sz="1800" dirty="0" smtClean="0"/>
              <a:t>1)</a:t>
            </a:r>
            <a:r>
              <a:rPr lang="en-IN" sz="1800" dirty="0" err="1" smtClean="0"/>
              <a:t>Name:a</a:t>
            </a:r>
            <a:r>
              <a:rPr lang="en-IN" sz="1800" dirty="0" smtClean="0"/>
              <a:t> character array of size 30 under private visibility label</a:t>
            </a:r>
          </a:p>
          <a:p>
            <a:r>
              <a:rPr lang="en-IN" sz="1800" dirty="0" smtClean="0"/>
              <a:t>2)display():a function under protected visibility label to display the data member name.</a:t>
            </a:r>
          </a:p>
          <a:p>
            <a:r>
              <a:rPr lang="en-IN" sz="1800" dirty="0" smtClean="0"/>
              <a:t>3)Define a constructor to initialise the data member name.</a:t>
            </a:r>
          </a:p>
          <a:p>
            <a:endParaRPr lang="en-IN" sz="1800" dirty="0"/>
          </a:p>
          <a:p>
            <a:r>
              <a:rPr lang="en-IN" sz="1800" dirty="0" smtClean="0"/>
              <a:t>Write a main program to create an object of class person to initialise data members of all </a:t>
            </a:r>
            <a:r>
              <a:rPr lang="en-IN" sz="1800" dirty="0" err="1" smtClean="0"/>
              <a:t>classes.Use</a:t>
            </a:r>
            <a:r>
              <a:rPr lang="en-IN" sz="1800" dirty="0" smtClean="0"/>
              <a:t> the same object to display the data members of all the classes.</a:t>
            </a:r>
          </a:p>
          <a:p>
            <a:endParaRPr lang="en-IN" dirty="0"/>
          </a:p>
        </p:txBody>
      </p:sp>
      <p:sp>
        <p:nvSpPr>
          <p:cNvPr id="4" name="Rectangle 3"/>
          <p:cNvSpPr/>
          <p:nvPr/>
        </p:nvSpPr>
        <p:spPr>
          <a:xfrm>
            <a:off x="6400800" y="1295400"/>
            <a:ext cx="1905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mtClean="0"/>
              <a:t>Prelims 2018</a:t>
            </a:r>
            <a:endParaRPr lang="en-IN"/>
          </a:p>
        </p:txBody>
      </p:sp>
    </p:spTree>
    <p:extLst>
      <p:ext uri="{BB962C8B-B14F-4D97-AF65-F5344CB8AC3E}">
        <p14:creationId xmlns:p14="http://schemas.microsoft.com/office/powerpoint/2010/main" val="33916967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4038600" cy="6019800"/>
          </a:xfrm>
        </p:spPr>
        <p:txBody>
          <a:bodyPr>
            <a:noAutofit/>
          </a:bodyPr>
          <a:lstStyle/>
          <a:p>
            <a:pPr marL="0" indent="0">
              <a:buNone/>
            </a:pPr>
            <a:r>
              <a:rPr lang="en-IN" sz="1800" b="1" dirty="0"/>
              <a:t>#include&lt;</a:t>
            </a:r>
            <a:r>
              <a:rPr lang="en-IN" sz="1800" b="1" dirty="0" err="1"/>
              <a:t>iostream.h</a:t>
            </a:r>
            <a:r>
              <a:rPr lang="en-IN" sz="1800" b="1" dirty="0"/>
              <a:t>&gt;</a:t>
            </a:r>
          </a:p>
          <a:p>
            <a:pPr marL="0" indent="0">
              <a:buNone/>
            </a:pPr>
            <a:r>
              <a:rPr lang="en-IN" sz="1800" b="1" dirty="0"/>
              <a:t>#include&lt;</a:t>
            </a:r>
            <a:r>
              <a:rPr lang="en-IN" sz="1800" b="1" dirty="0" err="1"/>
              <a:t>string.h</a:t>
            </a:r>
            <a:r>
              <a:rPr lang="en-IN" sz="1800" b="1" dirty="0"/>
              <a:t>&gt;</a:t>
            </a:r>
          </a:p>
          <a:p>
            <a:pPr marL="0" indent="0">
              <a:buNone/>
            </a:pPr>
            <a:r>
              <a:rPr lang="en-IN" sz="1800" b="1" dirty="0"/>
              <a:t>class customer</a:t>
            </a:r>
          </a:p>
          <a:p>
            <a:pPr marL="0" indent="0">
              <a:buNone/>
            </a:pPr>
            <a:r>
              <a:rPr lang="en-IN" sz="1800" b="1" dirty="0"/>
              <a:t>{</a:t>
            </a:r>
          </a:p>
          <a:p>
            <a:pPr marL="0" indent="0">
              <a:buNone/>
            </a:pPr>
            <a:r>
              <a:rPr lang="en-IN" sz="1800" b="1" dirty="0"/>
              <a:t>	</a:t>
            </a:r>
            <a:r>
              <a:rPr lang="en-IN" sz="1800" b="1" dirty="0" err="1"/>
              <a:t>int</a:t>
            </a:r>
            <a:r>
              <a:rPr lang="en-IN" sz="1800" b="1" dirty="0"/>
              <a:t> </a:t>
            </a:r>
            <a:r>
              <a:rPr lang="en-IN" sz="1800" b="1" dirty="0" err="1"/>
              <a:t>cno</a:t>
            </a:r>
            <a:r>
              <a:rPr lang="en-IN" sz="1800" b="1" dirty="0"/>
              <a:t>;</a:t>
            </a:r>
          </a:p>
          <a:p>
            <a:pPr marL="0" indent="0">
              <a:buNone/>
            </a:pPr>
            <a:r>
              <a:rPr lang="en-IN" sz="1800" b="1" dirty="0"/>
              <a:t>	protected:</a:t>
            </a:r>
          </a:p>
          <a:p>
            <a:pPr marL="0" indent="0">
              <a:buNone/>
            </a:pPr>
            <a:r>
              <a:rPr lang="en-IN" sz="1800" b="1" dirty="0"/>
              <a:t>	void display()</a:t>
            </a:r>
          </a:p>
          <a:p>
            <a:pPr marL="0" indent="0">
              <a:buNone/>
            </a:pPr>
            <a:r>
              <a:rPr lang="en-IN" sz="1800" b="1" dirty="0"/>
              <a:t>	{</a:t>
            </a:r>
          </a:p>
          <a:p>
            <a:pPr marL="0" indent="0">
              <a:buNone/>
            </a:pPr>
            <a:r>
              <a:rPr lang="en-IN" sz="1800" b="1" dirty="0"/>
              <a:t>		</a:t>
            </a:r>
            <a:r>
              <a:rPr lang="en-IN" sz="1800" b="1" dirty="0" err="1"/>
              <a:t>cout</a:t>
            </a:r>
            <a:r>
              <a:rPr lang="en-IN" sz="1800" b="1" dirty="0"/>
              <a:t>&lt;&lt;</a:t>
            </a:r>
            <a:r>
              <a:rPr lang="en-IN" sz="1800" b="1" dirty="0" err="1"/>
              <a:t>cno</a:t>
            </a:r>
            <a:r>
              <a:rPr lang="en-IN" sz="1800" b="1" dirty="0"/>
              <a:t>&lt;&lt;</a:t>
            </a:r>
            <a:r>
              <a:rPr lang="en-IN" sz="1800" b="1" dirty="0" err="1"/>
              <a:t>endl</a:t>
            </a:r>
            <a:r>
              <a:rPr lang="en-IN" sz="1800" b="1" dirty="0"/>
              <a:t>;</a:t>
            </a:r>
          </a:p>
          <a:p>
            <a:pPr marL="0" indent="0">
              <a:buNone/>
            </a:pPr>
            <a:r>
              <a:rPr lang="en-IN" sz="1800" b="1" dirty="0"/>
              <a:t>	}</a:t>
            </a:r>
          </a:p>
          <a:p>
            <a:pPr marL="0" indent="0">
              <a:buNone/>
            </a:pPr>
            <a:r>
              <a:rPr lang="en-IN" sz="1800" b="1" dirty="0"/>
              <a:t>	public:</a:t>
            </a:r>
          </a:p>
          <a:p>
            <a:pPr marL="0" indent="0">
              <a:buNone/>
            </a:pPr>
            <a:r>
              <a:rPr lang="en-IN" sz="1800" b="1" dirty="0"/>
              <a:t>	customer(</a:t>
            </a:r>
            <a:r>
              <a:rPr lang="en-IN" sz="1800" b="1" dirty="0" err="1"/>
              <a:t>int</a:t>
            </a:r>
            <a:r>
              <a:rPr lang="en-IN" sz="1800" b="1" dirty="0"/>
              <a:t> c)</a:t>
            </a:r>
          </a:p>
          <a:p>
            <a:pPr marL="0" indent="0">
              <a:buNone/>
            </a:pPr>
            <a:r>
              <a:rPr lang="en-IN" sz="1800" b="1" dirty="0"/>
              <a:t>	{</a:t>
            </a:r>
          </a:p>
          <a:p>
            <a:pPr marL="0" indent="0">
              <a:buNone/>
            </a:pPr>
            <a:r>
              <a:rPr lang="en-IN" sz="1800" b="1" dirty="0"/>
              <a:t>		</a:t>
            </a:r>
            <a:r>
              <a:rPr lang="en-IN" sz="1800" b="1" dirty="0" err="1"/>
              <a:t>cno</a:t>
            </a:r>
            <a:r>
              <a:rPr lang="en-IN" sz="1800" b="1" dirty="0"/>
              <a:t>=c;</a:t>
            </a:r>
          </a:p>
          <a:p>
            <a:pPr marL="0" indent="0">
              <a:buNone/>
            </a:pPr>
            <a:r>
              <a:rPr lang="en-IN" sz="1800" b="1" dirty="0"/>
              <a:t>	}</a:t>
            </a:r>
          </a:p>
          <a:p>
            <a:pPr marL="0" indent="0">
              <a:buNone/>
            </a:pPr>
            <a:r>
              <a:rPr lang="en-IN" sz="1800" b="1" dirty="0" smtClean="0"/>
              <a:t>};</a:t>
            </a:r>
            <a:endParaRPr lang="en-IN" sz="1800" b="1" dirty="0"/>
          </a:p>
        </p:txBody>
      </p:sp>
      <p:sp>
        <p:nvSpPr>
          <p:cNvPr id="5" name="Rectangle 4"/>
          <p:cNvSpPr/>
          <p:nvPr/>
        </p:nvSpPr>
        <p:spPr>
          <a:xfrm>
            <a:off x="3581400" y="533400"/>
            <a:ext cx="5867400" cy="4247317"/>
          </a:xfrm>
          <a:prstGeom prst="rect">
            <a:avLst/>
          </a:prstGeom>
        </p:spPr>
        <p:txBody>
          <a:bodyPr wrap="square">
            <a:spAutoFit/>
          </a:bodyPr>
          <a:lstStyle/>
          <a:p>
            <a:r>
              <a:rPr lang="en-IN" b="1" dirty="0"/>
              <a:t>class </a:t>
            </a:r>
            <a:r>
              <a:rPr lang="en-IN" b="1" dirty="0" err="1"/>
              <a:t>account:protected</a:t>
            </a:r>
            <a:r>
              <a:rPr lang="en-IN" b="1" dirty="0"/>
              <a:t> customer</a:t>
            </a:r>
          </a:p>
          <a:p>
            <a:r>
              <a:rPr lang="en-IN" b="1" dirty="0"/>
              <a:t>{</a:t>
            </a:r>
          </a:p>
          <a:p>
            <a:r>
              <a:rPr lang="en-IN" b="1" dirty="0"/>
              <a:t>	</a:t>
            </a:r>
            <a:r>
              <a:rPr lang="en-IN" b="1" dirty="0" err="1"/>
              <a:t>int</a:t>
            </a:r>
            <a:r>
              <a:rPr lang="en-IN" b="1" dirty="0"/>
              <a:t> </a:t>
            </a:r>
            <a:r>
              <a:rPr lang="en-IN" b="1" dirty="0" err="1"/>
              <a:t>intr,deposit</a:t>
            </a:r>
            <a:r>
              <a:rPr lang="en-IN" b="1" dirty="0"/>
              <a:t>;</a:t>
            </a:r>
          </a:p>
          <a:p>
            <a:r>
              <a:rPr lang="en-IN" b="1" dirty="0"/>
              <a:t>	protected:</a:t>
            </a:r>
          </a:p>
          <a:p>
            <a:r>
              <a:rPr lang="en-IN" b="1" dirty="0"/>
              <a:t>	void display()</a:t>
            </a:r>
          </a:p>
          <a:p>
            <a:r>
              <a:rPr lang="en-IN" b="1" dirty="0"/>
              <a:t>	{</a:t>
            </a:r>
          </a:p>
          <a:p>
            <a:r>
              <a:rPr lang="en-IN" b="1" dirty="0"/>
              <a:t>		</a:t>
            </a:r>
            <a:r>
              <a:rPr lang="en-IN" b="1" dirty="0" err="1"/>
              <a:t>cout</a:t>
            </a:r>
            <a:r>
              <a:rPr lang="en-IN" b="1" dirty="0"/>
              <a:t>&lt;&lt;</a:t>
            </a:r>
            <a:r>
              <a:rPr lang="en-IN" b="1" dirty="0" err="1"/>
              <a:t>intr</a:t>
            </a:r>
            <a:r>
              <a:rPr lang="en-IN" b="1" dirty="0"/>
              <a:t>&lt;&lt;" "&lt;&lt;deposit&lt;&lt;</a:t>
            </a:r>
            <a:r>
              <a:rPr lang="en-IN" b="1" dirty="0" err="1"/>
              <a:t>endl</a:t>
            </a:r>
            <a:r>
              <a:rPr lang="en-IN" b="1" dirty="0"/>
              <a:t>;</a:t>
            </a:r>
          </a:p>
          <a:p>
            <a:r>
              <a:rPr lang="en-IN" b="1" dirty="0"/>
              <a:t>	}</a:t>
            </a:r>
          </a:p>
          <a:p>
            <a:r>
              <a:rPr lang="en-IN" b="1" dirty="0"/>
              <a:t>	public:</a:t>
            </a:r>
          </a:p>
          <a:p>
            <a:r>
              <a:rPr lang="en-IN" b="1" dirty="0"/>
              <a:t>	account(</a:t>
            </a:r>
            <a:r>
              <a:rPr lang="en-IN" b="1" dirty="0" err="1"/>
              <a:t>int</a:t>
            </a:r>
            <a:r>
              <a:rPr lang="en-IN" b="1" dirty="0"/>
              <a:t> </a:t>
            </a:r>
            <a:r>
              <a:rPr lang="en-IN" b="1" dirty="0" err="1"/>
              <a:t>cn,int</a:t>
            </a:r>
            <a:r>
              <a:rPr lang="en-IN" b="1" dirty="0"/>
              <a:t> </a:t>
            </a:r>
            <a:r>
              <a:rPr lang="en-IN" b="1" dirty="0" err="1"/>
              <a:t>depo</a:t>
            </a:r>
            <a:r>
              <a:rPr lang="en-IN" b="1" dirty="0"/>
              <a:t>):customer(</a:t>
            </a:r>
            <a:r>
              <a:rPr lang="en-IN" b="1" dirty="0" err="1"/>
              <a:t>cn</a:t>
            </a:r>
            <a:r>
              <a:rPr lang="en-IN" b="1" dirty="0"/>
              <a:t>)</a:t>
            </a:r>
          </a:p>
          <a:p>
            <a:r>
              <a:rPr lang="en-IN" b="1" dirty="0"/>
              <a:t>	{</a:t>
            </a:r>
          </a:p>
          <a:p>
            <a:r>
              <a:rPr lang="en-IN" b="1" dirty="0"/>
              <a:t>		deposit=</a:t>
            </a:r>
            <a:r>
              <a:rPr lang="en-IN" b="1" dirty="0" err="1"/>
              <a:t>depo</a:t>
            </a:r>
            <a:r>
              <a:rPr lang="en-IN" b="1" dirty="0"/>
              <a:t>;</a:t>
            </a:r>
          </a:p>
          <a:p>
            <a:r>
              <a:rPr lang="en-IN" b="1" dirty="0"/>
              <a:t>		</a:t>
            </a:r>
            <a:r>
              <a:rPr lang="en-IN" b="1" dirty="0" err="1"/>
              <a:t>intr</a:t>
            </a:r>
            <a:r>
              <a:rPr lang="en-IN" b="1" dirty="0"/>
              <a:t>=deposit*0.05*3;</a:t>
            </a:r>
          </a:p>
          <a:p>
            <a:r>
              <a:rPr lang="en-IN" b="1" dirty="0"/>
              <a:t>	}</a:t>
            </a:r>
          </a:p>
          <a:p>
            <a:r>
              <a:rPr lang="en-IN" b="1" dirty="0"/>
              <a:t>};</a:t>
            </a:r>
          </a:p>
        </p:txBody>
      </p:sp>
      <p:sp>
        <p:nvSpPr>
          <p:cNvPr id="6" name="Rectangle 5"/>
          <p:cNvSpPr/>
          <p:nvPr/>
        </p:nvSpPr>
        <p:spPr>
          <a:xfrm>
            <a:off x="7696200" y="60198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CONTD</a:t>
            </a:r>
            <a:endParaRPr lang="en-IN" dirty="0"/>
          </a:p>
        </p:txBody>
      </p:sp>
    </p:spTree>
    <p:extLst>
      <p:ext uri="{BB962C8B-B14F-4D97-AF65-F5344CB8AC3E}">
        <p14:creationId xmlns:p14="http://schemas.microsoft.com/office/powerpoint/2010/main" val="398457042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339090"/>
            <a:ext cx="6781800" cy="5909310"/>
          </a:xfrm>
          <a:prstGeom prst="rect">
            <a:avLst/>
          </a:prstGeom>
        </p:spPr>
        <p:txBody>
          <a:bodyPr wrap="square">
            <a:spAutoFit/>
          </a:bodyPr>
          <a:lstStyle/>
          <a:p>
            <a:r>
              <a:rPr lang="en-IN" b="1" dirty="0"/>
              <a:t>class </a:t>
            </a:r>
            <a:r>
              <a:rPr lang="en-IN" b="1" dirty="0" err="1"/>
              <a:t>person:protected</a:t>
            </a:r>
            <a:r>
              <a:rPr lang="en-IN" b="1" dirty="0"/>
              <a:t> account</a:t>
            </a:r>
          </a:p>
          <a:p>
            <a:r>
              <a:rPr lang="en-IN" b="1" dirty="0"/>
              <a:t>{</a:t>
            </a:r>
          </a:p>
          <a:p>
            <a:r>
              <a:rPr lang="en-IN" b="1" dirty="0"/>
              <a:t>	char name[30];</a:t>
            </a:r>
          </a:p>
          <a:p>
            <a:r>
              <a:rPr lang="en-IN" b="1" dirty="0"/>
              <a:t>	protected:</a:t>
            </a:r>
          </a:p>
          <a:p>
            <a:r>
              <a:rPr lang="en-IN" b="1" dirty="0"/>
              <a:t>	void display()</a:t>
            </a:r>
          </a:p>
          <a:p>
            <a:r>
              <a:rPr lang="en-IN" b="1" dirty="0"/>
              <a:t>	{</a:t>
            </a:r>
          </a:p>
          <a:p>
            <a:r>
              <a:rPr lang="en-IN" b="1" dirty="0"/>
              <a:t>		</a:t>
            </a:r>
            <a:r>
              <a:rPr lang="en-IN" b="1" dirty="0" err="1"/>
              <a:t>cout</a:t>
            </a:r>
            <a:r>
              <a:rPr lang="en-IN" b="1" dirty="0"/>
              <a:t>&lt;&lt;name&lt;&lt;</a:t>
            </a:r>
            <a:r>
              <a:rPr lang="en-IN" b="1" dirty="0" err="1"/>
              <a:t>endl</a:t>
            </a:r>
            <a:r>
              <a:rPr lang="en-IN" b="1" dirty="0"/>
              <a:t>;</a:t>
            </a:r>
          </a:p>
          <a:p>
            <a:r>
              <a:rPr lang="en-IN" b="1" dirty="0"/>
              <a:t>	}</a:t>
            </a:r>
          </a:p>
          <a:p>
            <a:r>
              <a:rPr lang="en-IN" b="1" dirty="0"/>
              <a:t>	public:</a:t>
            </a:r>
          </a:p>
          <a:p>
            <a:r>
              <a:rPr lang="en-IN" b="1" dirty="0"/>
              <a:t>	person(</a:t>
            </a:r>
            <a:r>
              <a:rPr lang="en-IN" b="1" dirty="0" err="1"/>
              <a:t>int</a:t>
            </a:r>
            <a:r>
              <a:rPr lang="en-IN" b="1" dirty="0"/>
              <a:t> </a:t>
            </a:r>
            <a:r>
              <a:rPr lang="en-IN" b="1" dirty="0" err="1"/>
              <a:t>cc,int</a:t>
            </a:r>
            <a:r>
              <a:rPr lang="en-IN" b="1" dirty="0"/>
              <a:t> </a:t>
            </a:r>
            <a:r>
              <a:rPr lang="en-IN" b="1" dirty="0" err="1"/>
              <a:t>dd</a:t>
            </a:r>
            <a:r>
              <a:rPr lang="en-IN" b="1" dirty="0"/>
              <a:t>, char *s):account(</a:t>
            </a:r>
            <a:r>
              <a:rPr lang="en-IN" b="1" dirty="0" err="1"/>
              <a:t>cc,dd</a:t>
            </a:r>
            <a:r>
              <a:rPr lang="en-IN" b="1" dirty="0"/>
              <a:t>)</a:t>
            </a:r>
          </a:p>
          <a:p>
            <a:r>
              <a:rPr lang="en-IN" b="1" dirty="0"/>
              <a:t>	{</a:t>
            </a:r>
          </a:p>
          <a:p>
            <a:r>
              <a:rPr lang="en-IN" b="1" dirty="0"/>
              <a:t>		</a:t>
            </a:r>
            <a:r>
              <a:rPr lang="en-IN" b="1" dirty="0" err="1"/>
              <a:t>strcpy</a:t>
            </a:r>
            <a:r>
              <a:rPr lang="en-IN" b="1" dirty="0"/>
              <a:t>(</a:t>
            </a:r>
            <a:r>
              <a:rPr lang="en-IN" b="1" dirty="0" err="1"/>
              <a:t>name,s</a:t>
            </a:r>
            <a:r>
              <a:rPr lang="en-IN" b="1" dirty="0"/>
              <a:t>);</a:t>
            </a:r>
          </a:p>
          <a:p>
            <a:r>
              <a:rPr lang="en-IN" b="1" dirty="0"/>
              <a:t>		customer::display();</a:t>
            </a:r>
          </a:p>
          <a:p>
            <a:r>
              <a:rPr lang="en-IN" b="1" dirty="0"/>
              <a:t>		account::display();</a:t>
            </a:r>
          </a:p>
          <a:p>
            <a:r>
              <a:rPr lang="en-IN" b="1" dirty="0"/>
              <a:t>		display();</a:t>
            </a:r>
          </a:p>
          <a:p>
            <a:r>
              <a:rPr lang="en-IN" b="1" dirty="0"/>
              <a:t>	}</a:t>
            </a:r>
          </a:p>
          <a:p>
            <a:r>
              <a:rPr lang="en-IN" b="1" dirty="0"/>
              <a:t>};</a:t>
            </a:r>
          </a:p>
          <a:p>
            <a:r>
              <a:rPr lang="en-IN" b="1" dirty="0" err="1"/>
              <a:t>int</a:t>
            </a:r>
            <a:r>
              <a:rPr lang="en-IN" b="1" dirty="0"/>
              <a:t> main()</a:t>
            </a:r>
          </a:p>
          <a:p>
            <a:r>
              <a:rPr lang="en-IN" b="1" dirty="0"/>
              <a:t>{</a:t>
            </a:r>
          </a:p>
          <a:p>
            <a:r>
              <a:rPr lang="en-IN" b="1" dirty="0"/>
              <a:t>	person z(1234,10000,"xyz");</a:t>
            </a:r>
          </a:p>
          <a:p>
            <a:r>
              <a:rPr lang="en-IN" b="1" dirty="0"/>
              <a:t>}</a:t>
            </a:r>
          </a:p>
        </p:txBody>
      </p:sp>
    </p:spTree>
    <p:extLst>
      <p:ext uri="{BB962C8B-B14F-4D97-AF65-F5344CB8AC3E}">
        <p14:creationId xmlns:p14="http://schemas.microsoft.com/office/powerpoint/2010/main" val="3458646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rmAutofit lnSpcReduction="10000"/>
          </a:bodyPr>
          <a:lstStyle/>
          <a:p>
            <a:r>
              <a:rPr lang="en-IN" sz="1800" dirty="0" smtClean="0"/>
              <a:t>Declare an abstract class named customer which has the following members:</a:t>
            </a:r>
          </a:p>
          <a:p>
            <a:r>
              <a:rPr lang="en-IN" sz="1800" dirty="0" smtClean="0"/>
              <a:t>1)</a:t>
            </a:r>
            <a:r>
              <a:rPr lang="en-IN" sz="1800" dirty="0" err="1" smtClean="0"/>
              <a:t>cno:of</a:t>
            </a:r>
            <a:r>
              <a:rPr lang="en-IN" sz="1800" dirty="0" smtClean="0"/>
              <a:t> type integer under private visibility label.</a:t>
            </a:r>
          </a:p>
          <a:p>
            <a:r>
              <a:rPr lang="en-IN" sz="1800" dirty="0" smtClean="0"/>
              <a:t>2)display():a function under public visibility label to display data member </a:t>
            </a:r>
            <a:r>
              <a:rPr lang="en-IN" sz="1800" dirty="0" err="1" smtClean="0"/>
              <a:t>cno</a:t>
            </a:r>
            <a:r>
              <a:rPr lang="en-IN" sz="1800" dirty="0" smtClean="0"/>
              <a:t>.</a:t>
            </a:r>
          </a:p>
          <a:p>
            <a:r>
              <a:rPr lang="en-IN" sz="1800" dirty="0" smtClean="0"/>
              <a:t>3)Define a constructor to initialise the data member </a:t>
            </a:r>
            <a:r>
              <a:rPr lang="en-IN" sz="1800" dirty="0" err="1" smtClean="0"/>
              <a:t>cno</a:t>
            </a:r>
            <a:r>
              <a:rPr lang="en-IN" sz="1800" dirty="0" smtClean="0"/>
              <a:t>.</a:t>
            </a:r>
          </a:p>
          <a:p>
            <a:endParaRPr lang="en-IN" sz="1800" dirty="0"/>
          </a:p>
          <a:p>
            <a:r>
              <a:rPr lang="en-IN" sz="1800" dirty="0" smtClean="0"/>
              <a:t>Declare an abstract class named account which has the following members:</a:t>
            </a:r>
          </a:p>
          <a:p>
            <a:r>
              <a:rPr lang="en-IN" sz="1800" dirty="0" smtClean="0"/>
              <a:t>1)Deposit: of type integer under private visibility label.</a:t>
            </a:r>
          </a:p>
          <a:p>
            <a:r>
              <a:rPr lang="en-IN" sz="1800" dirty="0" smtClean="0"/>
              <a:t>2)</a:t>
            </a:r>
            <a:r>
              <a:rPr lang="en-IN" sz="1800" dirty="0"/>
              <a:t> display():a function under public visibility label to display data member </a:t>
            </a:r>
            <a:r>
              <a:rPr lang="en-IN" sz="1800" dirty="0" smtClean="0"/>
              <a:t>deposit.</a:t>
            </a:r>
          </a:p>
          <a:p>
            <a:r>
              <a:rPr lang="en-IN" sz="1800" dirty="0" smtClean="0"/>
              <a:t>3)Define a constructor to initialise data member deposit.</a:t>
            </a:r>
          </a:p>
          <a:p>
            <a:endParaRPr lang="en-IN" sz="1800" dirty="0"/>
          </a:p>
          <a:p>
            <a:r>
              <a:rPr lang="en-IN" sz="1800" dirty="0" smtClean="0"/>
              <a:t>Declare a class named person which has the following members:</a:t>
            </a:r>
          </a:p>
          <a:p>
            <a:r>
              <a:rPr lang="en-IN" sz="1800" dirty="0" smtClean="0"/>
              <a:t>1)</a:t>
            </a:r>
            <a:r>
              <a:rPr lang="en-IN" sz="1800" dirty="0" err="1" smtClean="0"/>
              <a:t>a:of</a:t>
            </a:r>
            <a:r>
              <a:rPr lang="en-IN" sz="1800" dirty="0" smtClean="0"/>
              <a:t> type customer under private visibility label.</a:t>
            </a:r>
          </a:p>
          <a:p>
            <a:r>
              <a:rPr lang="en-IN" sz="1800" dirty="0" smtClean="0"/>
              <a:t>2)b of type account under private visibility label.</a:t>
            </a:r>
          </a:p>
          <a:p>
            <a:r>
              <a:rPr lang="en-IN" sz="1800" dirty="0" smtClean="0"/>
              <a:t>3)name a character array of size 30 under private visibility label.</a:t>
            </a:r>
          </a:p>
          <a:p>
            <a:r>
              <a:rPr lang="en-IN" sz="1800" dirty="0" smtClean="0"/>
              <a:t>4)Define a constructor to initialise the data member name.</a:t>
            </a:r>
          </a:p>
          <a:p>
            <a:r>
              <a:rPr lang="en-IN" sz="1800" dirty="0" smtClean="0"/>
              <a:t>5)display() a function under protected visibility label to display the data member name.</a:t>
            </a:r>
          </a:p>
          <a:p>
            <a:endParaRPr lang="en-IN" sz="1800" dirty="0"/>
          </a:p>
          <a:p>
            <a:r>
              <a:rPr lang="en-IN" sz="1800" dirty="0" smtClean="0"/>
              <a:t>Write a main program to create an object of class person to initialise data members of all </a:t>
            </a:r>
            <a:r>
              <a:rPr lang="en-IN" sz="1800" dirty="0" err="1" smtClean="0"/>
              <a:t>classes.Also</a:t>
            </a:r>
            <a:r>
              <a:rPr lang="en-IN" sz="1800" dirty="0" smtClean="0"/>
              <a:t> display the data members of all classes.</a:t>
            </a:r>
          </a:p>
          <a:p>
            <a:endParaRPr lang="en-IN" sz="2000" dirty="0"/>
          </a:p>
          <a:p>
            <a:endParaRPr lang="en-IN" dirty="0"/>
          </a:p>
        </p:txBody>
      </p:sp>
    </p:spTree>
    <p:extLst>
      <p:ext uri="{BB962C8B-B14F-4D97-AF65-F5344CB8AC3E}">
        <p14:creationId xmlns:p14="http://schemas.microsoft.com/office/powerpoint/2010/main" val="317862197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52400" y="228600"/>
            <a:ext cx="4038600" cy="6019800"/>
          </a:xfrm>
        </p:spPr>
        <p:txBody>
          <a:bodyPr>
            <a:noAutofit/>
          </a:bodyPr>
          <a:lstStyle/>
          <a:p>
            <a:pPr marL="0" indent="0">
              <a:buNone/>
            </a:pPr>
            <a:r>
              <a:rPr lang="en-IN" sz="2000" b="1" dirty="0"/>
              <a:t>#include&lt;</a:t>
            </a:r>
            <a:r>
              <a:rPr lang="en-IN" sz="2000" b="1" dirty="0" err="1"/>
              <a:t>iostream.h</a:t>
            </a:r>
            <a:r>
              <a:rPr lang="en-IN" sz="2000" b="1" dirty="0"/>
              <a:t>&gt;</a:t>
            </a:r>
          </a:p>
          <a:p>
            <a:pPr marL="0" indent="0">
              <a:buNone/>
            </a:pPr>
            <a:r>
              <a:rPr lang="en-IN" sz="2000" b="1" dirty="0"/>
              <a:t>#include&lt;</a:t>
            </a:r>
            <a:r>
              <a:rPr lang="en-IN" sz="2000" b="1" dirty="0" err="1"/>
              <a:t>string.h</a:t>
            </a:r>
            <a:r>
              <a:rPr lang="en-IN" sz="2000" b="1" dirty="0"/>
              <a:t>&gt;</a:t>
            </a:r>
          </a:p>
          <a:p>
            <a:pPr marL="0" indent="0">
              <a:buNone/>
            </a:pPr>
            <a:r>
              <a:rPr lang="en-IN" sz="2000" b="1" dirty="0"/>
              <a:t>class customer</a:t>
            </a:r>
          </a:p>
          <a:p>
            <a:pPr marL="0" indent="0">
              <a:buNone/>
            </a:pPr>
            <a:r>
              <a:rPr lang="en-IN" sz="2000" b="1" dirty="0"/>
              <a:t>{</a:t>
            </a:r>
          </a:p>
          <a:p>
            <a:pPr marL="0" indent="0">
              <a:buNone/>
            </a:pPr>
            <a:r>
              <a:rPr lang="en-IN" sz="2000" b="1" dirty="0"/>
              <a:t>	</a:t>
            </a:r>
            <a:r>
              <a:rPr lang="en-IN" sz="2000" b="1" dirty="0" err="1"/>
              <a:t>int</a:t>
            </a:r>
            <a:r>
              <a:rPr lang="en-IN" sz="2000" b="1" dirty="0"/>
              <a:t> </a:t>
            </a:r>
            <a:r>
              <a:rPr lang="en-IN" sz="2000" b="1" dirty="0" err="1"/>
              <a:t>cno</a:t>
            </a:r>
            <a:r>
              <a:rPr lang="en-IN" sz="2000" b="1" dirty="0"/>
              <a:t>;</a:t>
            </a:r>
          </a:p>
          <a:p>
            <a:pPr marL="0" indent="0">
              <a:buNone/>
            </a:pPr>
            <a:r>
              <a:rPr lang="en-IN" sz="2000" b="1" dirty="0"/>
              <a:t>	</a:t>
            </a:r>
            <a:r>
              <a:rPr lang="en-IN" sz="2000" b="1" dirty="0" smtClean="0"/>
              <a:t>public:</a:t>
            </a:r>
            <a:endParaRPr lang="en-IN" sz="2000" b="1" dirty="0"/>
          </a:p>
          <a:p>
            <a:pPr marL="0" indent="0">
              <a:buNone/>
            </a:pPr>
            <a:r>
              <a:rPr lang="en-IN" sz="2000" b="1" dirty="0" smtClean="0"/>
              <a:t>	customer(</a:t>
            </a:r>
            <a:r>
              <a:rPr lang="en-IN" sz="2000" b="1" dirty="0" err="1" smtClean="0"/>
              <a:t>int</a:t>
            </a:r>
            <a:r>
              <a:rPr lang="en-IN" sz="2000" b="1" dirty="0" smtClean="0"/>
              <a:t> c)</a:t>
            </a:r>
          </a:p>
          <a:p>
            <a:pPr marL="0" indent="0">
              <a:buNone/>
            </a:pPr>
            <a:r>
              <a:rPr lang="en-IN" sz="2000" b="1" dirty="0"/>
              <a:t>	</a:t>
            </a:r>
            <a:r>
              <a:rPr lang="en-IN" sz="2000" b="1" dirty="0" smtClean="0"/>
              <a:t>{</a:t>
            </a:r>
          </a:p>
          <a:p>
            <a:pPr marL="0" indent="0">
              <a:buNone/>
            </a:pPr>
            <a:r>
              <a:rPr lang="en-IN" sz="2000" b="1" dirty="0"/>
              <a:t>	</a:t>
            </a:r>
            <a:r>
              <a:rPr lang="en-IN" sz="2000" b="1" dirty="0" smtClean="0"/>
              <a:t>	</a:t>
            </a:r>
            <a:r>
              <a:rPr lang="en-IN" sz="2000" b="1" dirty="0" err="1" smtClean="0"/>
              <a:t>cno</a:t>
            </a:r>
            <a:r>
              <a:rPr lang="en-IN" sz="2000" b="1" dirty="0" smtClean="0"/>
              <a:t>=c;</a:t>
            </a:r>
          </a:p>
          <a:p>
            <a:pPr marL="0" indent="0">
              <a:buNone/>
            </a:pPr>
            <a:r>
              <a:rPr lang="en-IN" sz="2000" b="1" dirty="0"/>
              <a:t>	</a:t>
            </a:r>
            <a:r>
              <a:rPr lang="en-IN" sz="2000" b="1" dirty="0" smtClean="0"/>
              <a:t>}</a:t>
            </a:r>
          </a:p>
          <a:p>
            <a:pPr marL="0" indent="0">
              <a:buNone/>
            </a:pPr>
            <a:r>
              <a:rPr lang="en-IN" sz="2000" b="1" dirty="0"/>
              <a:t>	</a:t>
            </a:r>
            <a:r>
              <a:rPr lang="en-IN" sz="2000" b="1" dirty="0" smtClean="0"/>
              <a:t>void display()</a:t>
            </a:r>
          </a:p>
          <a:p>
            <a:pPr marL="0" indent="0">
              <a:buNone/>
            </a:pPr>
            <a:r>
              <a:rPr lang="en-IN" sz="2000" b="1" dirty="0"/>
              <a:t>	</a:t>
            </a:r>
            <a:r>
              <a:rPr lang="en-IN" sz="2000" b="1" dirty="0" smtClean="0"/>
              <a:t>{</a:t>
            </a:r>
          </a:p>
          <a:p>
            <a:pPr marL="0" indent="0">
              <a:buNone/>
            </a:pPr>
            <a:r>
              <a:rPr lang="en-IN" sz="2000" b="1" dirty="0"/>
              <a:t>	</a:t>
            </a:r>
            <a:r>
              <a:rPr lang="en-IN" sz="2000" b="1" dirty="0" smtClean="0"/>
              <a:t>	</a:t>
            </a:r>
            <a:r>
              <a:rPr lang="en-IN" sz="2000" b="1" dirty="0" err="1" smtClean="0"/>
              <a:t>cout</a:t>
            </a:r>
            <a:r>
              <a:rPr lang="en-IN" sz="2000" b="1" dirty="0" smtClean="0"/>
              <a:t>&lt;&lt;</a:t>
            </a:r>
            <a:r>
              <a:rPr lang="en-IN" sz="2000" b="1" dirty="0" err="1" smtClean="0"/>
              <a:t>cno</a:t>
            </a:r>
            <a:r>
              <a:rPr lang="en-IN" sz="2000" b="1" dirty="0" smtClean="0"/>
              <a:t>&lt;&lt;</a:t>
            </a:r>
            <a:r>
              <a:rPr lang="en-IN" sz="2000" b="1" dirty="0" err="1" smtClean="0"/>
              <a:t>endl</a:t>
            </a:r>
            <a:r>
              <a:rPr lang="en-IN" sz="2000" b="1" dirty="0" smtClean="0"/>
              <a:t>;</a:t>
            </a:r>
          </a:p>
          <a:p>
            <a:pPr marL="0" indent="0">
              <a:buNone/>
            </a:pPr>
            <a:r>
              <a:rPr lang="en-IN" sz="2000" b="1" dirty="0"/>
              <a:t>	</a:t>
            </a:r>
            <a:r>
              <a:rPr lang="en-IN" sz="2000" b="1" dirty="0" smtClean="0"/>
              <a:t>}</a:t>
            </a:r>
            <a:r>
              <a:rPr lang="en-IN" sz="2000" b="1" dirty="0"/>
              <a:t>	</a:t>
            </a:r>
            <a:endParaRPr lang="en-IN" sz="2000" b="1" dirty="0" smtClean="0"/>
          </a:p>
          <a:p>
            <a:pPr marL="0" indent="0">
              <a:buNone/>
            </a:pPr>
            <a:r>
              <a:rPr lang="en-IN" sz="2000" b="1" dirty="0" smtClean="0"/>
              <a:t>};</a:t>
            </a:r>
          </a:p>
        </p:txBody>
      </p:sp>
      <p:sp>
        <p:nvSpPr>
          <p:cNvPr id="5" name="Rectangle 4"/>
          <p:cNvSpPr/>
          <p:nvPr/>
        </p:nvSpPr>
        <p:spPr>
          <a:xfrm>
            <a:off x="3962400" y="76200"/>
            <a:ext cx="4572000" cy="5016758"/>
          </a:xfrm>
          <a:prstGeom prst="rect">
            <a:avLst/>
          </a:prstGeom>
        </p:spPr>
        <p:txBody>
          <a:bodyPr>
            <a:spAutoFit/>
          </a:bodyPr>
          <a:lstStyle/>
          <a:p>
            <a:r>
              <a:rPr lang="en-IN" sz="2000" b="1" dirty="0"/>
              <a:t>Class account</a:t>
            </a:r>
          </a:p>
          <a:p>
            <a:r>
              <a:rPr lang="en-IN" sz="2000" b="1" dirty="0"/>
              <a:t>{</a:t>
            </a:r>
          </a:p>
          <a:p>
            <a:r>
              <a:rPr lang="en-IN" sz="2000" b="1" dirty="0"/>
              <a:t>	</a:t>
            </a:r>
            <a:r>
              <a:rPr lang="en-IN" sz="2000" b="1" dirty="0" err="1"/>
              <a:t>int</a:t>
            </a:r>
            <a:r>
              <a:rPr lang="en-IN" sz="2000" b="1" dirty="0"/>
              <a:t> </a:t>
            </a:r>
            <a:r>
              <a:rPr lang="en-IN" sz="2000" b="1" dirty="0" err="1"/>
              <a:t>intr,deposit</a:t>
            </a:r>
            <a:r>
              <a:rPr lang="en-IN" sz="2000" b="1" dirty="0"/>
              <a:t>;</a:t>
            </a:r>
          </a:p>
          <a:p>
            <a:r>
              <a:rPr lang="en-IN" sz="2000" b="1" dirty="0"/>
              <a:t>	protected:</a:t>
            </a:r>
          </a:p>
          <a:p>
            <a:r>
              <a:rPr lang="en-IN" sz="2000" b="1" dirty="0"/>
              <a:t>	public:</a:t>
            </a:r>
          </a:p>
          <a:p>
            <a:r>
              <a:rPr lang="en-IN" sz="2000" b="1" dirty="0"/>
              <a:t>	account(</a:t>
            </a:r>
            <a:r>
              <a:rPr lang="en-IN" sz="2000" b="1" dirty="0" err="1"/>
              <a:t>int</a:t>
            </a:r>
            <a:r>
              <a:rPr lang="en-IN" sz="2000" b="1" dirty="0"/>
              <a:t> </a:t>
            </a:r>
            <a:r>
              <a:rPr lang="en-IN" sz="2000" b="1" dirty="0" err="1"/>
              <a:t>depo</a:t>
            </a:r>
            <a:r>
              <a:rPr lang="en-IN" sz="2000" b="1" dirty="0"/>
              <a:t>)</a:t>
            </a:r>
          </a:p>
          <a:p>
            <a:r>
              <a:rPr lang="en-IN" sz="2000" b="1" dirty="0"/>
              <a:t>	{</a:t>
            </a:r>
          </a:p>
          <a:p>
            <a:r>
              <a:rPr lang="en-IN" sz="2000" b="1" dirty="0"/>
              <a:t>		deposit=</a:t>
            </a:r>
            <a:r>
              <a:rPr lang="en-IN" sz="2000" b="1" dirty="0" err="1"/>
              <a:t>depo</a:t>
            </a:r>
            <a:r>
              <a:rPr lang="en-IN" sz="2000" b="1" dirty="0"/>
              <a:t>;</a:t>
            </a:r>
          </a:p>
          <a:p>
            <a:r>
              <a:rPr lang="en-IN" sz="2000" b="1" dirty="0"/>
              <a:t>	}</a:t>
            </a:r>
          </a:p>
          <a:p>
            <a:r>
              <a:rPr lang="en-IN" sz="2000" b="1" dirty="0"/>
              <a:t>	void display()</a:t>
            </a:r>
          </a:p>
          <a:p>
            <a:r>
              <a:rPr lang="en-IN" sz="2000" b="1" dirty="0"/>
              <a:t>	{</a:t>
            </a:r>
          </a:p>
          <a:p>
            <a:r>
              <a:rPr lang="en-IN" sz="2000" b="1" dirty="0"/>
              <a:t>		</a:t>
            </a:r>
            <a:r>
              <a:rPr lang="en-IN" sz="2000" b="1" dirty="0" err="1"/>
              <a:t>cout</a:t>
            </a:r>
            <a:r>
              <a:rPr lang="en-IN" sz="2000" b="1" dirty="0"/>
              <a:t>&lt;&lt;deposit&lt;&lt;</a:t>
            </a:r>
            <a:r>
              <a:rPr lang="en-IN" sz="2000" b="1" dirty="0" err="1"/>
              <a:t>endl</a:t>
            </a:r>
            <a:r>
              <a:rPr lang="en-IN" sz="2000" b="1" dirty="0"/>
              <a:t>;</a:t>
            </a:r>
          </a:p>
          <a:p>
            <a:r>
              <a:rPr lang="en-IN" sz="2000" b="1" dirty="0"/>
              <a:t>	}</a:t>
            </a:r>
          </a:p>
          <a:p>
            <a:endParaRPr lang="en-IN" sz="2000" b="1" dirty="0"/>
          </a:p>
          <a:p>
            <a:r>
              <a:rPr lang="en-IN" sz="2000" b="1" dirty="0"/>
              <a:t>};</a:t>
            </a:r>
            <a:endParaRPr lang="en-IN" sz="2000" b="1" dirty="0"/>
          </a:p>
        </p:txBody>
      </p:sp>
      <p:sp>
        <p:nvSpPr>
          <p:cNvPr id="6" name="Rectangle 5"/>
          <p:cNvSpPr/>
          <p:nvPr/>
        </p:nvSpPr>
        <p:spPr>
          <a:xfrm>
            <a:off x="7772400" y="63246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CONTD</a:t>
            </a:r>
            <a:endParaRPr lang="en-IN" b="1" dirty="0"/>
          </a:p>
        </p:txBody>
      </p:sp>
    </p:spTree>
    <p:extLst>
      <p:ext uri="{BB962C8B-B14F-4D97-AF65-F5344CB8AC3E}">
        <p14:creationId xmlns:p14="http://schemas.microsoft.com/office/powerpoint/2010/main" val="1869922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When a base class is </a:t>
            </a:r>
            <a:r>
              <a:rPr lang="en-US" b="1" dirty="0" smtClean="0">
                <a:solidFill>
                  <a:srgbClr val="FF0000"/>
                </a:solidFill>
              </a:rPr>
              <a:t>publicly</a:t>
            </a:r>
            <a:r>
              <a:rPr lang="en-US" dirty="0" smtClean="0"/>
              <a:t> inherited public members of the base class become </a:t>
            </a:r>
            <a:r>
              <a:rPr lang="en-US" b="1" dirty="0" smtClean="0">
                <a:solidFill>
                  <a:srgbClr val="FF0000"/>
                </a:solidFill>
              </a:rPr>
              <a:t>public</a:t>
            </a:r>
            <a:r>
              <a:rPr lang="en-US" dirty="0" smtClean="0"/>
              <a:t> members of the derived class and therefore they are accessible to the objects of the derived class.</a:t>
            </a:r>
          </a:p>
          <a:p>
            <a:endParaRPr lang="en-US" dirty="0"/>
          </a:p>
          <a:p>
            <a:endParaRPr lang="en-US" dirty="0"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304800"/>
            <a:ext cx="5562600" cy="6019800"/>
          </a:xfrm>
        </p:spPr>
        <p:txBody>
          <a:bodyPr>
            <a:noAutofit/>
          </a:bodyPr>
          <a:lstStyle/>
          <a:p>
            <a:pPr marL="0" indent="0">
              <a:buNone/>
            </a:pPr>
            <a:r>
              <a:rPr lang="en-IN" sz="1800" b="1" dirty="0" smtClean="0"/>
              <a:t>class person</a:t>
            </a:r>
            <a:endParaRPr lang="en-IN" sz="1800" b="1" dirty="0"/>
          </a:p>
          <a:p>
            <a:pPr marL="0" indent="0">
              <a:buNone/>
            </a:pPr>
            <a:r>
              <a:rPr lang="en-IN" sz="1800" b="1" dirty="0"/>
              <a:t>{</a:t>
            </a:r>
          </a:p>
          <a:p>
            <a:pPr marL="0" indent="0">
              <a:buNone/>
            </a:pPr>
            <a:r>
              <a:rPr lang="en-IN" sz="1800" b="1" dirty="0" smtClean="0"/>
              <a:t>	char name[30];</a:t>
            </a:r>
          </a:p>
          <a:p>
            <a:pPr marL="0" indent="0">
              <a:buNone/>
            </a:pPr>
            <a:r>
              <a:rPr lang="en-IN" sz="1800" b="1" dirty="0"/>
              <a:t>	</a:t>
            </a:r>
            <a:r>
              <a:rPr lang="en-IN" sz="1800" b="1" dirty="0" smtClean="0"/>
              <a:t>customer a;</a:t>
            </a:r>
          </a:p>
          <a:p>
            <a:pPr marL="0" indent="0">
              <a:buNone/>
            </a:pPr>
            <a:r>
              <a:rPr lang="en-IN" sz="1800" b="1" dirty="0"/>
              <a:t>	</a:t>
            </a:r>
            <a:r>
              <a:rPr lang="en-IN" sz="1800" b="1" dirty="0" smtClean="0"/>
              <a:t>account b;</a:t>
            </a:r>
          </a:p>
          <a:p>
            <a:pPr marL="0" indent="0">
              <a:buNone/>
            </a:pPr>
            <a:r>
              <a:rPr lang="en-IN" sz="1800" b="1" dirty="0"/>
              <a:t>	</a:t>
            </a:r>
            <a:r>
              <a:rPr lang="en-IN" sz="1800" b="1" dirty="0" smtClean="0"/>
              <a:t>protected:</a:t>
            </a:r>
          </a:p>
          <a:p>
            <a:pPr marL="0" indent="0">
              <a:buNone/>
            </a:pPr>
            <a:r>
              <a:rPr lang="en-IN" sz="1800" b="1" dirty="0"/>
              <a:t>	</a:t>
            </a:r>
            <a:r>
              <a:rPr lang="en-IN" sz="1800" b="1" dirty="0" smtClean="0"/>
              <a:t>void display()</a:t>
            </a:r>
          </a:p>
          <a:p>
            <a:pPr marL="0" indent="0">
              <a:buNone/>
            </a:pPr>
            <a:r>
              <a:rPr lang="en-IN" sz="1800" b="1" dirty="0"/>
              <a:t>	</a:t>
            </a:r>
            <a:r>
              <a:rPr lang="en-IN" sz="1800" b="1" dirty="0" smtClean="0"/>
              <a:t>{</a:t>
            </a:r>
          </a:p>
          <a:p>
            <a:pPr marL="0" indent="0">
              <a:buNone/>
            </a:pPr>
            <a:r>
              <a:rPr lang="en-IN" sz="1800" b="1" dirty="0"/>
              <a:t>	</a:t>
            </a:r>
            <a:r>
              <a:rPr lang="en-IN" sz="1800" b="1" dirty="0" smtClean="0"/>
              <a:t>	</a:t>
            </a:r>
            <a:r>
              <a:rPr lang="en-IN" sz="1800" b="1" dirty="0" err="1" smtClean="0"/>
              <a:t>cout</a:t>
            </a:r>
            <a:r>
              <a:rPr lang="en-IN" sz="1800" b="1" dirty="0" smtClean="0"/>
              <a:t>&lt;&lt;name&lt;&lt;</a:t>
            </a:r>
            <a:r>
              <a:rPr lang="en-IN" sz="1800" b="1" dirty="0" err="1" smtClean="0"/>
              <a:t>endl</a:t>
            </a:r>
            <a:r>
              <a:rPr lang="en-IN" sz="1800" b="1" dirty="0" smtClean="0"/>
              <a:t>;</a:t>
            </a:r>
          </a:p>
          <a:p>
            <a:pPr marL="0" indent="0">
              <a:buNone/>
            </a:pPr>
            <a:r>
              <a:rPr lang="en-IN" sz="1800" b="1" dirty="0" smtClean="0"/>
              <a:t>	}</a:t>
            </a:r>
            <a:r>
              <a:rPr lang="en-IN" sz="1800" b="1" dirty="0"/>
              <a:t>	</a:t>
            </a:r>
            <a:endParaRPr lang="en-IN" sz="1800" b="1" dirty="0" smtClean="0"/>
          </a:p>
          <a:p>
            <a:pPr marL="0" indent="0">
              <a:buNone/>
            </a:pPr>
            <a:r>
              <a:rPr lang="en-IN" sz="1800" b="1" dirty="0"/>
              <a:t>	</a:t>
            </a:r>
            <a:r>
              <a:rPr lang="en-IN" sz="1800" b="1" dirty="0" smtClean="0"/>
              <a:t>public:</a:t>
            </a:r>
          </a:p>
          <a:p>
            <a:pPr marL="0" indent="0">
              <a:buNone/>
            </a:pPr>
            <a:r>
              <a:rPr lang="en-IN" sz="1800" b="1" dirty="0"/>
              <a:t>	</a:t>
            </a:r>
            <a:r>
              <a:rPr lang="en-IN" sz="1800" b="1" dirty="0" smtClean="0"/>
              <a:t>person(</a:t>
            </a:r>
            <a:r>
              <a:rPr lang="en-IN" sz="1800" b="1" dirty="0" err="1" smtClean="0"/>
              <a:t>int</a:t>
            </a:r>
            <a:r>
              <a:rPr lang="en-IN" sz="1800" b="1" dirty="0" smtClean="0"/>
              <a:t> </a:t>
            </a:r>
            <a:r>
              <a:rPr lang="en-IN" sz="1800" b="1" dirty="0" err="1" smtClean="0"/>
              <a:t>cc,int</a:t>
            </a:r>
            <a:r>
              <a:rPr lang="en-IN" sz="1800" b="1" dirty="0" smtClean="0"/>
              <a:t> </a:t>
            </a:r>
            <a:r>
              <a:rPr lang="en-IN" sz="1800" b="1" dirty="0" err="1" smtClean="0"/>
              <a:t>dd,char</a:t>
            </a:r>
            <a:r>
              <a:rPr lang="en-IN" sz="1800" b="1" dirty="0" smtClean="0"/>
              <a:t> *s):a(cc),b(</a:t>
            </a:r>
            <a:r>
              <a:rPr lang="en-IN" sz="1800" b="1" dirty="0" err="1" smtClean="0"/>
              <a:t>dd</a:t>
            </a:r>
            <a:r>
              <a:rPr lang="en-IN" sz="1800" b="1" dirty="0" smtClean="0"/>
              <a:t>)</a:t>
            </a:r>
          </a:p>
          <a:p>
            <a:pPr marL="0" indent="0">
              <a:buNone/>
            </a:pPr>
            <a:r>
              <a:rPr lang="en-IN" sz="1800" b="1" dirty="0"/>
              <a:t>	</a:t>
            </a:r>
            <a:r>
              <a:rPr lang="en-IN" sz="1800" b="1" dirty="0" smtClean="0"/>
              <a:t>{</a:t>
            </a:r>
          </a:p>
          <a:p>
            <a:pPr marL="0" indent="0">
              <a:buNone/>
            </a:pPr>
            <a:r>
              <a:rPr lang="en-IN" sz="1800" b="1" dirty="0"/>
              <a:t>	</a:t>
            </a:r>
            <a:r>
              <a:rPr lang="en-IN" sz="1800" b="1" dirty="0" smtClean="0"/>
              <a:t>	</a:t>
            </a:r>
            <a:r>
              <a:rPr lang="en-IN" sz="1800" b="1" dirty="0" err="1" smtClean="0"/>
              <a:t>strcpy</a:t>
            </a:r>
            <a:r>
              <a:rPr lang="en-IN" sz="1800" b="1" dirty="0" smtClean="0"/>
              <a:t>(</a:t>
            </a:r>
            <a:r>
              <a:rPr lang="en-IN" sz="1800" b="1" dirty="0" err="1" smtClean="0"/>
              <a:t>name,s</a:t>
            </a:r>
            <a:r>
              <a:rPr lang="en-IN" sz="1800" b="1" dirty="0" smtClean="0"/>
              <a:t>);</a:t>
            </a:r>
          </a:p>
          <a:p>
            <a:pPr marL="0" indent="0">
              <a:buNone/>
            </a:pPr>
            <a:r>
              <a:rPr lang="en-IN" sz="1800" b="1" dirty="0"/>
              <a:t>	</a:t>
            </a:r>
            <a:r>
              <a:rPr lang="en-IN" sz="1800" b="1" dirty="0" smtClean="0"/>
              <a:t>	</a:t>
            </a:r>
            <a:r>
              <a:rPr lang="en-IN" sz="1800" b="1" dirty="0" err="1" smtClean="0"/>
              <a:t>a.display</a:t>
            </a:r>
            <a:r>
              <a:rPr lang="en-IN" sz="1800" b="1" dirty="0" smtClean="0"/>
              <a:t>();</a:t>
            </a:r>
          </a:p>
          <a:p>
            <a:pPr marL="0" indent="0">
              <a:buNone/>
            </a:pPr>
            <a:r>
              <a:rPr lang="en-IN" sz="1800" b="1" dirty="0" smtClean="0"/>
              <a:t>		</a:t>
            </a:r>
            <a:r>
              <a:rPr lang="en-IN" sz="1800" b="1" dirty="0" err="1" smtClean="0"/>
              <a:t>b.display</a:t>
            </a:r>
            <a:r>
              <a:rPr lang="en-IN" sz="1800" b="1" dirty="0" smtClean="0"/>
              <a:t>();</a:t>
            </a:r>
          </a:p>
          <a:p>
            <a:pPr marL="0" indent="0">
              <a:buNone/>
            </a:pPr>
            <a:r>
              <a:rPr lang="en-IN" sz="1800" b="1" dirty="0"/>
              <a:t>	</a:t>
            </a:r>
            <a:r>
              <a:rPr lang="en-IN" sz="1800" b="1" dirty="0" smtClean="0"/>
              <a:t>	display();</a:t>
            </a:r>
          </a:p>
          <a:p>
            <a:pPr marL="0" indent="0">
              <a:buNone/>
            </a:pPr>
            <a:r>
              <a:rPr lang="en-IN" sz="1800" b="1" dirty="0"/>
              <a:t>	</a:t>
            </a:r>
            <a:r>
              <a:rPr lang="en-IN" sz="1800" b="1" dirty="0" smtClean="0"/>
              <a:t>}</a:t>
            </a:r>
          </a:p>
          <a:p>
            <a:pPr marL="0" indent="0">
              <a:buNone/>
            </a:pPr>
            <a:r>
              <a:rPr lang="en-IN" sz="1800" b="1" dirty="0" smtClean="0"/>
              <a:t>};</a:t>
            </a:r>
          </a:p>
        </p:txBody>
      </p:sp>
      <p:sp>
        <p:nvSpPr>
          <p:cNvPr id="5" name="Content Placeholder 2"/>
          <p:cNvSpPr txBox="1">
            <a:spLocks/>
          </p:cNvSpPr>
          <p:nvPr/>
        </p:nvSpPr>
        <p:spPr>
          <a:xfrm>
            <a:off x="5257800" y="416168"/>
            <a:ext cx="4038600" cy="5474677"/>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a:buNone/>
            </a:pPr>
            <a:r>
              <a:rPr lang="en-IN" sz="1800" b="1" dirty="0" err="1" smtClean="0"/>
              <a:t>Int</a:t>
            </a:r>
            <a:r>
              <a:rPr lang="en-IN" sz="1800" b="1" dirty="0" smtClean="0"/>
              <a:t> main()</a:t>
            </a:r>
          </a:p>
          <a:p>
            <a:pPr marL="0" indent="0">
              <a:buFont typeface="Wingdings 2"/>
              <a:buNone/>
            </a:pPr>
            <a:r>
              <a:rPr lang="en-IN" sz="1800" b="1" dirty="0" smtClean="0"/>
              <a:t>{</a:t>
            </a:r>
          </a:p>
          <a:p>
            <a:pPr marL="0" indent="0">
              <a:buFont typeface="Wingdings 2"/>
              <a:buNone/>
            </a:pPr>
            <a:r>
              <a:rPr lang="en-IN" sz="1800" b="1" dirty="0" smtClean="0"/>
              <a:t>	person z(1234,1000,”xyz”</a:t>
            </a:r>
            <a:endParaRPr lang="en-IN" sz="1800" b="1" dirty="0"/>
          </a:p>
          <a:p>
            <a:pPr marL="0" indent="0">
              <a:buFont typeface="Wingdings 2"/>
              <a:buNone/>
            </a:pPr>
            <a:endParaRPr lang="en-IN" sz="1800" b="1" dirty="0" smtClean="0"/>
          </a:p>
          <a:p>
            <a:pPr marL="0" indent="0">
              <a:buFont typeface="Wingdings 2"/>
              <a:buNone/>
            </a:pPr>
            <a:endParaRPr lang="en-IN" sz="1800" b="1" dirty="0" smtClean="0"/>
          </a:p>
          <a:p>
            <a:pPr marL="0" indent="0">
              <a:buFont typeface="Wingdings 2"/>
              <a:buNone/>
            </a:pPr>
            <a:r>
              <a:rPr lang="en-IN" sz="1800" b="1" dirty="0"/>
              <a:t>}</a:t>
            </a:r>
            <a:endParaRPr lang="en-IN" sz="1800" b="1" dirty="0" smtClean="0"/>
          </a:p>
        </p:txBody>
      </p:sp>
    </p:spTree>
    <p:extLst>
      <p:ext uri="{BB962C8B-B14F-4D97-AF65-F5344CB8AC3E}">
        <p14:creationId xmlns:p14="http://schemas.microsoft.com/office/powerpoint/2010/main" val="3962748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i="1" dirty="0" smtClean="0">
                <a:solidFill>
                  <a:srgbClr val="FF0000"/>
                </a:solidFill>
              </a:rPr>
              <a:t>In both cases private members are not inherited and private members will never become members of the derived class.</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47500" lnSpcReduction="20000"/>
          </a:bodyPr>
          <a:lstStyle/>
          <a:p>
            <a:r>
              <a:rPr lang="en-US" sz="4600" dirty="0" smtClean="0"/>
              <a:t>For example :</a:t>
            </a:r>
          </a:p>
          <a:p>
            <a:endParaRPr lang="en-US" sz="4600" dirty="0" smtClean="0"/>
          </a:p>
          <a:p>
            <a:r>
              <a:rPr lang="en-US" sz="4600" dirty="0" smtClean="0"/>
              <a:t>class ABC : private XYZ	</a:t>
            </a:r>
          </a:p>
          <a:p>
            <a:r>
              <a:rPr lang="en-US" sz="4600" dirty="0" smtClean="0"/>
              <a:t>{</a:t>
            </a:r>
          </a:p>
          <a:p>
            <a:r>
              <a:rPr lang="en-US" sz="4600" dirty="0" smtClean="0"/>
              <a:t>Members of ABC</a:t>
            </a:r>
          </a:p>
          <a:p>
            <a:r>
              <a:rPr lang="en-US" sz="4600" dirty="0" smtClean="0"/>
              <a:t>};</a:t>
            </a:r>
          </a:p>
          <a:p>
            <a:endParaRPr lang="en-US" sz="4600" dirty="0" smtClean="0"/>
          </a:p>
          <a:p>
            <a:r>
              <a:rPr lang="en-US" sz="4600" dirty="0" smtClean="0"/>
              <a:t>class ABC : public XYZ	</a:t>
            </a:r>
          </a:p>
          <a:p>
            <a:r>
              <a:rPr lang="en-US" sz="4600" dirty="0" smtClean="0"/>
              <a:t>{</a:t>
            </a:r>
          </a:p>
          <a:p>
            <a:r>
              <a:rPr lang="en-US" sz="4600" dirty="0" smtClean="0"/>
              <a:t>Members of ABC</a:t>
            </a:r>
          </a:p>
          <a:p>
            <a:r>
              <a:rPr lang="en-US" sz="4600" dirty="0" smtClean="0"/>
              <a:t>};</a:t>
            </a:r>
          </a:p>
          <a:p>
            <a:endParaRPr lang="en-US" sz="4600" dirty="0" smtClean="0"/>
          </a:p>
          <a:p>
            <a:r>
              <a:rPr lang="en-US" sz="4600" dirty="0" smtClean="0"/>
              <a:t>class ABC :  XYZ	</a:t>
            </a:r>
          </a:p>
          <a:p>
            <a:r>
              <a:rPr lang="en-US" sz="4600" dirty="0" smtClean="0"/>
              <a:t>{</a:t>
            </a:r>
          </a:p>
          <a:p>
            <a:r>
              <a:rPr lang="en-US" sz="4600" dirty="0" smtClean="0"/>
              <a:t>Members of ABC</a:t>
            </a:r>
          </a:p>
          <a:p>
            <a:r>
              <a:rPr lang="en-US" sz="4600" dirty="0" smtClean="0"/>
              <a:t>};</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20000"/>
          </a:bodyPr>
          <a:lstStyle/>
          <a:p>
            <a:pPr algn="just">
              <a:lnSpc>
                <a:spcPct val="150000"/>
              </a:lnSpc>
              <a:spcBef>
                <a:spcPct val="25000"/>
              </a:spcBef>
            </a:pPr>
            <a:r>
              <a:rPr lang="en-US" sz="2800" dirty="0" smtClean="0"/>
              <a:t>In the first example class ABC privately inherits the properties of XYZ. So the </a:t>
            </a:r>
            <a:r>
              <a:rPr lang="en-US" sz="2800" i="1" dirty="0" smtClean="0">
                <a:solidFill>
                  <a:srgbClr val="FF0000"/>
                </a:solidFill>
              </a:rPr>
              <a:t>public members </a:t>
            </a:r>
            <a:r>
              <a:rPr lang="en-US" sz="2800" dirty="0" smtClean="0"/>
              <a:t>of the base class (XYZ) become </a:t>
            </a:r>
            <a:r>
              <a:rPr lang="en-US" sz="2800" i="1" dirty="0" smtClean="0">
                <a:solidFill>
                  <a:srgbClr val="FF0000"/>
                </a:solidFill>
              </a:rPr>
              <a:t>private members </a:t>
            </a:r>
            <a:r>
              <a:rPr lang="en-US" sz="2800" dirty="0" smtClean="0"/>
              <a:t>of the derived class and therefore the public members of the base class can only be accessed by the member function of the derived class. </a:t>
            </a:r>
            <a:r>
              <a:rPr lang="en-US" sz="2800" b="1" dirty="0" smtClean="0">
                <a:solidFill>
                  <a:srgbClr val="FF0000"/>
                </a:solidFill>
              </a:rPr>
              <a:t>The object of the derived class cannot access the member functions of the base class.</a:t>
            </a:r>
          </a:p>
          <a:p>
            <a:pPr algn="just">
              <a:lnSpc>
                <a:spcPct val="150000"/>
              </a:lnSpc>
              <a:spcBef>
                <a:spcPct val="25000"/>
              </a:spcBef>
            </a:pPr>
            <a:endParaRPr lang="en-US" sz="2800" dirty="0" smtClean="0"/>
          </a:p>
          <a:p>
            <a:pPr algn="just">
              <a:lnSpc>
                <a:spcPct val="150000"/>
              </a:lnSpc>
              <a:spcBef>
                <a:spcPct val="25000"/>
              </a:spcBef>
            </a:pPr>
            <a:r>
              <a:rPr lang="en-US" sz="2800" dirty="0" smtClean="0"/>
              <a:t>In a next example class ABC publicly inherits the properties of XYZ so the public member of the base class become public members of the derived class.</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ChangeArrowheads="1"/>
          </p:cNvSpPr>
          <p:nvPr/>
        </p:nvSpPr>
        <p:spPr bwMode="auto">
          <a:xfrm>
            <a:off x="304800" y="609600"/>
            <a:ext cx="2362200" cy="5632450"/>
          </a:xfrm>
          <a:prstGeom prst="rect">
            <a:avLst/>
          </a:prstGeom>
          <a:noFill/>
          <a:ln w="9525">
            <a:noFill/>
            <a:miter lim="800000"/>
            <a:headEnd/>
            <a:tailEnd/>
          </a:ln>
        </p:spPr>
        <p:txBody>
          <a:bodyPr>
            <a:spAutoFit/>
          </a:bodyPr>
          <a:lstStyle/>
          <a:p>
            <a:r>
              <a:rPr lang="en-US" dirty="0"/>
              <a:t>class b</a:t>
            </a:r>
          </a:p>
          <a:p>
            <a:r>
              <a:rPr lang="en-US" dirty="0"/>
              <a:t>{</a:t>
            </a:r>
          </a:p>
          <a:p>
            <a:r>
              <a:rPr lang="en-US" dirty="0" err="1"/>
              <a:t>int</a:t>
            </a:r>
            <a:r>
              <a:rPr lang="en-US" dirty="0"/>
              <a:t> a</a:t>
            </a:r>
            <a:r>
              <a:rPr lang="en-US" dirty="0" smtClean="0"/>
              <a:t>;/</a:t>
            </a:r>
            <a:r>
              <a:rPr lang="en-US" dirty="0" smtClean="0">
                <a:solidFill>
                  <a:srgbClr val="FF0000"/>
                </a:solidFill>
              </a:rPr>
              <a:t>/private</a:t>
            </a:r>
            <a:endParaRPr lang="en-US" dirty="0">
              <a:solidFill>
                <a:srgbClr val="FF0000"/>
              </a:solidFill>
            </a:endParaRPr>
          </a:p>
          <a:p>
            <a:r>
              <a:rPr lang="en-US" dirty="0"/>
              <a:t>public:</a:t>
            </a:r>
          </a:p>
          <a:p>
            <a:r>
              <a:rPr lang="en-US" dirty="0" err="1"/>
              <a:t>int</a:t>
            </a:r>
            <a:r>
              <a:rPr lang="en-US" dirty="0"/>
              <a:t> b;</a:t>
            </a:r>
          </a:p>
          <a:p>
            <a:r>
              <a:rPr lang="en-US" dirty="0"/>
              <a:t>void </a:t>
            </a:r>
            <a:r>
              <a:rPr lang="en-US" dirty="0" err="1"/>
              <a:t>get_ab</a:t>
            </a:r>
            <a:r>
              <a:rPr lang="en-US" dirty="0"/>
              <a:t>();</a:t>
            </a:r>
          </a:p>
          <a:p>
            <a:r>
              <a:rPr lang="en-US" dirty="0" err="1"/>
              <a:t>int</a:t>
            </a:r>
            <a:r>
              <a:rPr lang="en-US" dirty="0"/>
              <a:t> </a:t>
            </a:r>
            <a:r>
              <a:rPr lang="en-US" dirty="0" err="1"/>
              <a:t>get_a</a:t>
            </a:r>
            <a:r>
              <a:rPr lang="en-US" dirty="0"/>
              <a:t>(void);</a:t>
            </a:r>
          </a:p>
          <a:p>
            <a:r>
              <a:rPr lang="en-US" dirty="0"/>
              <a:t>void </a:t>
            </a:r>
            <a:r>
              <a:rPr lang="en-US" dirty="0" err="1"/>
              <a:t>show_a</a:t>
            </a:r>
            <a:r>
              <a:rPr lang="en-US" dirty="0"/>
              <a:t>(void);</a:t>
            </a:r>
          </a:p>
          <a:p>
            <a:r>
              <a:rPr lang="en-US" dirty="0"/>
              <a:t>}; class d:private b</a:t>
            </a:r>
          </a:p>
          <a:p>
            <a:r>
              <a:rPr lang="en-US" dirty="0"/>
              <a:t>{</a:t>
            </a:r>
          </a:p>
          <a:p>
            <a:endParaRPr lang="en-US" dirty="0"/>
          </a:p>
          <a:p>
            <a:r>
              <a:rPr lang="en-US" dirty="0" err="1"/>
              <a:t>int</a:t>
            </a:r>
            <a:r>
              <a:rPr lang="en-US" dirty="0"/>
              <a:t> c;</a:t>
            </a:r>
          </a:p>
          <a:p>
            <a:r>
              <a:rPr lang="en-US" dirty="0"/>
              <a:t>public:</a:t>
            </a:r>
          </a:p>
          <a:p>
            <a:r>
              <a:rPr lang="en-US" dirty="0"/>
              <a:t>void </a:t>
            </a:r>
            <a:r>
              <a:rPr lang="en-US" dirty="0" err="1"/>
              <a:t>mul</a:t>
            </a:r>
            <a:r>
              <a:rPr lang="en-US" dirty="0"/>
              <a:t>(void);</a:t>
            </a:r>
          </a:p>
          <a:p>
            <a:r>
              <a:rPr lang="en-US" dirty="0"/>
              <a:t>void display(void);</a:t>
            </a:r>
          </a:p>
          <a:p>
            <a:r>
              <a:rPr lang="en-US" dirty="0"/>
              <a:t>};</a:t>
            </a:r>
          </a:p>
          <a:p>
            <a:r>
              <a:rPr lang="en-US" dirty="0"/>
              <a:t>void b::</a:t>
            </a:r>
            <a:r>
              <a:rPr lang="en-US" dirty="0" err="1"/>
              <a:t>get_ab</a:t>
            </a:r>
            <a:r>
              <a:rPr lang="en-US" dirty="0"/>
              <a:t>(void)</a:t>
            </a:r>
          </a:p>
          <a:p>
            <a:r>
              <a:rPr lang="en-US" dirty="0"/>
              <a:t>{</a:t>
            </a:r>
          </a:p>
          <a:p>
            <a:r>
              <a:rPr lang="en-US" dirty="0"/>
              <a:t>a=5,b=10;</a:t>
            </a:r>
          </a:p>
          <a:p>
            <a:r>
              <a:rPr lang="en-US" dirty="0"/>
              <a:t>}</a:t>
            </a:r>
          </a:p>
        </p:txBody>
      </p:sp>
      <p:sp>
        <p:nvSpPr>
          <p:cNvPr id="13315" name="Line 6"/>
          <p:cNvSpPr>
            <a:spLocks noChangeShapeType="1"/>
          </p:cNvSpPr>
          <p:nvPr/>
        </p:nvSpPr>
        <p:spPr bwMode="auto">
          <a:xfrm>
            <a:off x="2971800" y="0"/>
            <a:ext cx="0" cy="6858000"/>
          </a:xfrm>
          <a:prstGeom prst="line">
            <a:avLst/>
          </a:prstGeom>
          <a:noFill/>
          <a:ln w="9525">
            <a:solidFill>
              <a:schemeClr val="tx1"/>
            </a:solidFill>
            <a:round/>
            <a:headEnd/>
            <a:tailEnd/>
          </a:ln>
        </p:spPr>
        <p:txBody>
          <a:bodyPr/>
          <a:lstStyle/>
          <a:p>
            <a:endParaRPr lang="en-IN"/>
          </a:p>
        </p:txBody>
      </p:sp>
      <p:sp>
        <p:nvSpPr>
          <p:cNvPr id="13316" name="Rectangle 7"/>
          <p:cNvSpPr>
            <a:spLocks noChangeArrowheads="1"/>
          </p:cNvSpPr>
          <p:nvPr/>
        </p:nvSpPr>
        <p:spPr bwMode="auto">
          <a:xfrm>
            <a:off x="3124200" y="762000"/>
            <a:ext cx="3048000" cy="5355312"/>
          </a:xfrm>
          <a:prstGeom prst="rect">
            <a:avLst/>
          </a:prstGeom>
          <a:noFill/>
          <a:ln w="9525">
            <a:noFill/>
            <a:miter lim="800000"/>
            <a:headEnd/>
            <a:tailEnd/>
          </a:ln>
        </p:spPr>
        <p:txBody>
          <a:bodyPr wrap="square">
            <a:spAutoFit/>
          </a:bodyPr>
          <a:lstStyle/>
          <a:p>
            <a:r>
              <a:rPr lang="en-US" dirty="0"/>
              <a:t>void b::</a:t>
            </a:r>
            <a:r>
              <a:rPr lang="en-US" dirty="0" err="1"/>
              <a:t>show_a</a:t>
            </a:r>
            <a:r>
              <a:rPr lang="en-US" dirty="0"/>
              <a:t>()</a:t>
            </a:r>
          </a:p>
          <a:p>
            <a:r>
              <a:rPr lang="en-US" dirty="0"/>
              <a:t>{</a:t>
            </a:r>
          </a:p>
          <a:p>
            <a:r>
              <a:rPr lang="en-US" dirty="0" err="1"/>
              <a:t>cout</a:t>
            </a:r>
            <a:r>
              <a:rPr lang="en-US" dirty="0"/>
              <a:t>&lt;&lt;"A="&lt;&lt;a&lt;&lt;</a:t>
            </a:r>
            <a:r>
              <a:rPr lang="en-US" dirty="0" err="1"/>
              <a:t>endl</a:t>
            </a:r>
            <a:r>
              <a:rPr lang="en-US" dirty="0"/>
              <a:t>;</a:t>
            </a:r>
          </a:p>
          <a:p>
            <a:r>
              <a:rPr lang="en-US" dirty="0"/>
              <a:t>}</a:t>
            </a:r>
          </a:p>
          <a:p>
            <a:endParaRPr lang="en-US" dirty="0"/>
          </a:p>
          <a:p>
            <a:r>
              <a:rPr lang="en-US" dirty="0" err="1"/>
              <a:t>int</a:t>
            </a:r>
            <a:r>
              <a:rPr lang="en-US" dirty="0"/>
              <a:t> b::</a:t>
            </a:r>
            <a:r>
              <a:rPr lang="en-US" dirty="0" err="1"/>
              <a:t>get_a</a:t>
            </a:r>
            <a:r>
              <a:rPr lang="en-US" dirty="0"/>
              <a:t>()</a:t>
            </a:r>
          </a:p>
          <a:p>
            <a:r>
              <a:rPr lang="en-US" dirty="0"/>
              <a:t>{</a:t>
            </a:r>
          </a:p>
          <a:p>
            <a:r>
              <a:rPr lang="en-US" dirty="0"/>
              <a:t>return a;</a:t>
            </a:r>
          </a:p>
          <a:p>
            <a:r>
              <a:rPr lang="en-US" dirty="0"/>
              <a:t>}</a:t>
            </a:r>
          </a:p>
          <a:p>
            <a:r>
              <a:rPr lang="en-US" dirty="0"/>
              <a:t>void d::</a:t>
            </a:r>
            <a:r>
              <a:rPr lang="en-US" dirty="0" err="1"/>
              <a:t>mul</a:t>
            </a:r>
            <a:r>
              <a:rPr lang="en-US" dirty="0"/>
              <a:t>(void)</a:t>
            </a:r>
          </a:p>
          <a:p>
            <a:r>
              <a:rPr lang="en-US" dirty="0"/>
              <a:t>{</a:t>
            </a:r>
          </a:p>
          <a:p>
            <a:r>
              <a:rPr lang="en-US" dirty="0"/>
              <a:t>c=b*</a:t>
            </a:r>
            <a:r>
              <a:rPr lang="en-US" dirty="0" err="1"/>
              <a:t>get_a</a:t>
            </a:r>
            <a:r>
              <a:rPr lang="en-US" sz="1600" dirty="0" smtClean="0"/>
              <a:t>();</a:t>
            </a:r>
            <a:endParaRPr lang="en-US" sz="1600" dirty="0">
              <a:solidFill>
                <a:srgbClr val="FF0000"/>
              </a:solidFill>
            </a:endParaRPr>
          </a:p>
          <a:p>
            <a:r>
              <a:rPr lang="en-US" dirty="0"/>
              <a:t>}</a:t>
            </a:r>
          </a:p>
          <a:p>
            <a:r>
              <a:rPr lang="en-US" dirty="0"/>
              <a:t>void d::display()</a:t>
            </a:r>
          </a:p>
          <a:p>
            <a:r>
              <a:rPr lang="en-US" dirty="0"/>
              <a:t>{</a:t>
            </a:r>
          </a:p>
          <a:p>
            <a:r>
              <a:rPr lang="en-US" dirty="0" err="1"/>
              <a:t>cout</a:t>
            </a:r>
            <a:r>
              <a:rPr lang="en-US" dirty="0"/>
              <a:t>&lt;&lt;"\</a:t>
            </a:r>
            <a:r>
              <a:rPr lang="en-US" dirty="0" err="1"/>
              <a:t>nA</a:t>
            </a:r>
            <a:r>
              <a:rPr lang="en-US" dirty="0"/>
              <a:t>="&lt;&lt;</a:t>
            </a:r>
            <a:r>
              <a:rPr lang="en-US" dirty="0" err="1"/>
              <a:t>get_a</a:t>
            </a:r>
            <a:r>
              <a:rPr lang="en-US" dirty="0"/>
              <a:t>();</a:t>
            </a:r>
          </a:p>
          <a:p>
            <a:r>
              <a:rPr lang="en-US" dirty="0" err="1"/>
              <a:t>cout</a:t>
            </a:r>
            <a:r>
              <a:rPr lang="en-US" dirty="0"/>
              <a:t>&lt;&lt;"\</a:t>
            </a:r>
            <a:r>
              <a:rPr lang="en-US" dirty="0" err="1"/>
              <a:t>nB</a:t>
            </a:r>
            <a:r>
              <a:rPr lang="en-US" dirty="0"/>
              <a:t>="&lt;&lt;b;</a:t>
            </a:r>
          </a:p>
          <a:p>
            <a:r>
              <a:rPr lang="en-US" dirty="0" err="1"/>
              <a:t>cout</a:t>
            </a:r>
            <a:r>
              <a:rPr lang="en-US" dirty="0"/>
              <a:t>&lt;&lt;"\</a:t>
            </a:r>
            <a:r>
              <a:rPr lang="en-US" dirty="0" err="1"/>
              <a:t>nC</a:t>
            </a:r>
            <a:r>
              <a:rPr lang="en-US" dirty="0"/>
              <a:t>="&lt;&lt;c;</a:t>
            </a:r>
          </a:p>
          <a:p>
            <a:r>
              <a:rPr lang="en-US" dirty="0"/>
              <a:t>}</a:t>
            </a:r>
          </a:p>
        </p:txBody>
      </p:sp>
      <p:sp>
        <p:nvSpPr>
          <p:cNvPr id="13317" name="Line 8"/>
          <p:cNvSpPr>
            <a:spLocks noChangeShapeType="1"/>
          </p:cNvSpPr>
          <p:nvPr/>
        </p:nvSpPr>
        <p:spPr bwMode="auto">
          <a:xfrm>
            <a:off x="6248400" y="0"/>
            <a:ext cx="0" cy="6858000"/>
          </a:xfrm>
          <a:prstGeom prst="line">
            <a:avLst/>
          </a:prstGeom>
          <a:noFill/>
          <a:ln w="9525">
            <a:solidFill>
              <a:schemeClr val="tx1"/>
            </a:solidFill>
            <a:round/>
            <a:headEnd/>
            <a:tailEnd/>
          </a:ln>
        </p:spPr>
        <p:txBody>
          <a:bodyPr/>
          <a:lstStyle/>
          <a:p>
            <a:endParaRPr lang="en-IN"/>
          </a:p>
        </p:txBody>
      </p:sp>
      <p:sp>
        <p:nvSpPr>
          <p:cNvPr id="13318" name="Text Box 11"/>
          <p:cNvSpPr txBox="1">
            <a:spLocks noChangeArrowheads="1"/>
          </p:cNvSpPr>
          <p:nvPr/>
        </p:nvSpPr>
        <p:spPr bwMode="auto">
          <a:xfrm>
            <a:off x="6324600" y="914400"/>
            <a:ext cx="2819400" cy="4108817"/>
          </a:xfrm>
          <a:prstGeom prst="rect">
            <a:avLst/>
          </a:prstGeom>
          <a:noFill/>
          <a:ln w="9525">
            <a:noFill/>
            <a:miter lim="800000"/>
            <a:headEnd/>
            <a:tailEnd/>
          </a:ln>
        </p:spPr>
        <p:txBody>
          <a:bodyPr wrap="square">
            <a:spAutoFit/>
          </a:bodyPr>
          <a:lstStyle/>
          <a:p>
            <a:r>
              <a:rPr lang="en-US" dirty="0"/>
              <a:t>void main()</a:t>
            </a:r>
          </a:p>
          <a:p>
            <a:r>
              <a:rPr lang="en-US" dirty="0"/>
              <a:t>{</a:t>
            </a:r>
          </a:p>
          <a:p>
            <a:r>
              <a:rPr lang="en-US" dirty="0" err="1"/>
              <a:t>clrscr</a:t>
            </a:r>
            <a:r>
              <a:rPr lang="en-US" dirty="0"/>
              <a:t>();</a:t>
            </a:r>
          </a:p>
          <a:p>
            <a:r>
              <a:rPr lang="en-US" dirty="0"/>
              <a:t>d </a:t>
            </a:r>
            <a:r>
              <a:rPr lang="en-US" dirty="0" err="1"/>
              <a:t>D</a:t>
            </a:r>
            <a:r>
              <a:rPr lang="en-US" dirty="0"/>
              <a:t>;</a:t>
            </a:r>
          </a:p>
          <a:p>
            <a:r>
              <a:rPr lang="en-US" dirty="0" err="1"/>
              <a:t>D.get_ab</a:t>
            </a:r>
            <a:r>
              <a:rPr lang="en-US" dirty="0" smtClean="0"/>
              <a:t>();</a:t>
            </a:r>
            <a:endParaRPr lang="en-US" dirty="0">
              <a:solidFill>
                <a:srgbClr val="FF0000"/>
              </a:solidFill>
            </a:endParaRPr>
          </a:p>
          <a:p>
            <a:r>
              <a:rPr lang="en-US" dirty="0"/>
              <a:t>D.mul();</a:t>
            </a:r>
          </a:p>
          <a:p>
            <a:r>
              <a:rPr lang="en-US" dirty="0" err="1"/>
              <a:t>D.show_a</a:t>
            </a:r>
            <a:r>
              <a:rPr lang="en-US" dirty="0" smtClean="0"/>
              <a:t>();</a:t>
            </a:r>
            <a:r>
              <a:rPr lang="en-US" dirty="0" smtClean="0">
                <a:solidFill>
                  <a:srgbClr val="FF0000"/>
                </a:solidFill>
              </a:rPr>
              <a:t> </a:t>
            </a:r>
            <a:endParaRPr lang="en-US" dirty="0"/>
          </a:p>
          <a:p>
            <a:r>
              <a:rPr lang="en-US" dirty="0" err="1"/>
              <a:t>D.display</a:t>
            </a:r>
            <a:r>
              <a:rPr lang="en-US" dirty="0"/>
              <a:t>();</a:t>
            </a:r>
          </a:p>
          <a:p>
            <a:r>
              <a:rPr lang="en-US" dirty="0" err="1"/>
              <a:t>D.b</a:t>
            </a:r>
            <a:r>
              <a:rPr lang="en-US" dirty="0"/>
              <a:t>=20</a:t>
            </a:r>
            <a:r>
              <a:rPr lang="en-US" dirty="0" smtClean="0"/>
              <a:t>;</a:t>
            </a:r>
            <a:r>
              <a:rPr lang="en-US" dirty="0" smtClean="0">
                <a:solidFill>
                  <a:srgbClr val="FF0000"/>
                </a:solidFill>
              </a:rPr>
              <a:t> </a:t>
            </a:r>
            <a:endParaRPr lang="en-US" dirty="0"/>
          </a:p>
          <a:p>
            <a:r>
              <a:rPr lang="en-US" dirty="0"/>
              <a:t>D.mul();</a:t>
            </a:r>
          </a:p>
          <a:p>
            <a:r>
              <a:rPr lang="en-US" dirty="0" err="1"/>
              <a:t>D.display</a:t>
            </a:r>
            <a:r>
              <a:rPr lang="en-US" dirty="0"/>
              <a:t>();</a:t>
            </a:r>
          </a:p>
          <a:p>
            <a:r>
              <a:rPr lang="en-US" dirty="0" smtClean="0"/>
              <a:t>}</a:t>
            </a:r>
            <a:endParaRPr lang="en-US" dirty="0"/>
          </a:p>
          <a:p>
            <a:endParaRPr lang="en-US" dirty="0"/>
          </a:p>
          <a:p>
            <a:pPr>
              <a:spcBef>
                <a:spcPct val="50000"/>
              </a:spcBef>
            </a:pPr>
            <a:endParaRPr lang="en-US" dirty="0"/>
          </a:p>
        </p:txBody>
      </p:sp>
      <p:sp>
        <p:nvSpPr>
          <p:cNvPr id="8" name="Rectangle 7"/>
          <p:cNvSpPr/>
          <p:nvPr/>
        </p:nvSpPr>
        <p:spPr>
          <a:xfrm>
            <a:off x="4495800" y="3581400"/>
            <a:ext cx="1600200" cy="923330"/>
          </a:xfrm>
          <a:prstGeom prst="rect">
            <a:avLst/>
          </a:prstGeom>
        </p:spPr>
        <p:txBody>
          <a:bodyPr wrap="square">
            <a:spAutoFit/>
          </a:bodyPr>
          <a:lstStyle/>
          <a:p>
            <a:r>
              <a:rPr lang="en-US" dirty="0" smtClean="0">
                <a:solidFill>
                  <a:srgbClr val="FF0000"/>
                </a:solidFill>
              </a:rPr>
              <a:t>//a cannot be </a:t>
            </a:r>
            <a:r>
              <a:rPr lang="en-US" dirty="0" err="1" smtClean="0">
                <a:solidFill>
                  <a:srgbClr val="FF0000"/>
                </a:solidFill>
              </a:rPr>
              <a:t>accesed</a:t>
            </a:r>
            <a:r>
              <a:rPr lang="en-US" dirty="0" smtClean="0">
                <a:solidFill>
                  <a:srgbClr val="FF0000"/>
                </a:solidFill>
              </a:rPr>
              <a:t> directly</a:t>
            </a:r>
            <a:endParaRPr lang="en-US" dirty="0"/>
          </a:p>
        </p:txBody>
      </p:sp>
      <p:sp>
        <p:nvSpPr>
          <p:cNvPr id="9" name="Rectangle 8"/>
          <p:cNvSpPr/>
          <p:nvPr/>
        </p:nvSpPr>
        <p:spPr>
          <a:xfrm>
            <a:off x="7543800" y="1981200"/>
            <a:ext cx="1418209" cy="369332"/>
          </a:xfrm>
          <a:prstGeom prst="rect">
            <a:avLst/>
          </a:prstGeom>
        </p:spPr>
        <p:txBody>
          <a:bodyPr wrap="none">
            <a:spAutoFit/>
          </a:bodyPr>
          <a:lstStyle/>
          <a:p>
            <a:r>
              <a:rPr lang="en-US" dirty="0" smtClean="0">
                <a:solidFill>
                  <a:srgbClr val="FF0000"/>
                </a:solidFill>
              </a:rPr>
              <a:t>//wont work</a:t>
            </a:r>
            <a:endParaRPr lang="en-US" dirty="0"/>
          </a:p>
        </p:txBody>
      </p:sp>
      <p:sp>
        <p:nvSpPr>
          <p:cNvPr id="11" name="Rectangle 10"/>
          <p:cNvSpPr/>
          <p:nvPr/>
        </p:nvSpPr>
        <p:spPr>
          <a:xfrm>
            <a:off x="7725791" y="2514600"/>
            <a:ext cx="1418209" cy="369332"/>
          </a:xfrm>
          <a:prstGeom prst="rect">
            <a:avLst/>
          </a:prstGeom>
        </p:spPr>
        <p:txBody>
          <a:bodyPr wrap="none">
            <a:spAutoFit/>
          </a:bodyPr>
          <a:lstStyle/>
          <a:p>
            <a:r>
              <a:rPr lang="en-US" dirty="0" smtClean="0">
                <a:solidFill>
                  <a:srgbClr val="FF0000"/>
                </a:solidFill>
              </a:rPr>
              <a:t>//wont work</a:t>
            </a:r>
            <a:endParaRPr lang="en-US" dirty="0"/>
          </a:p>
        </p:txBody>
      </p:sp>
      <p:sp>
        <p:nvSpPr>
          <p:cNvPr id="12" name="Rectangle 11"/>
          <p:cNvSpPr/>
          <p:nvPr/>
        </p:nvSpPr>
        <p:spPr>
          <a:xfrm>
            <a:off x="7543800" y="3124200"/>
            <a:ext cx="1418209" cy="369332"/>
          </a:xfrm>
          <a:prstGeom prst="rect">
            <a:avLst/>
          </a:prstGeom>
        </p:spPr>
        <p:txBody>
          <a:bodyPr wrap="none">
            <a:spAutoFit/>
          </a:bodyPr>
          <a:lstStyle/>
          <a:p>
            <a:r>
              <a:rPr lang="en-US" dirty="0" smtClean="0">
                <a:solidFill>
                  <a:srgbClr val="FF0000"/>
                </a:solidFill>
              </a:rPr>
              <a:t>//wont work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0" y="457200"/>
            <a:ext cx="9144000" cy="5584825"/>
          </a:xfrm>
          <a:prstGeom prst="rect">
            <a:avLst/>
          </a:prstGeom>
          <a:noFill/>
          <a:ln w="9525">
            <a:noFill/>
            <a:miter lim="800000"/>
            <a:headEnd/>
            <a:tailEnd/>
          </a:ln>
        </p:spPr>
        <p:txBody>
          <a:bodyPr>
            <a:spAutoFit/>
          </a:bodyPr>
          <a:lstStyle/>
          <a:p>
            <a:r>
              <a:rPr lang="en-US" dirty="0"/>
              <a:t>class b</a:t>
            </a:r>
          </a:p>
          <a:p>
            <a:r>
              <a:rPr lang="en-US" dirty="0"/>
              <a:t>{</a:t>
            </a:r>
          </a:p>
          <a:p>
            <a:r>
              <a:rPr lang="en-US" dirty="0" err="1"/>
              <a:t>int</a:t>
            </a:r>
            <a:r>
              <a:rPr lang="en-US" dirty="0"/>
              <a:t> a;</a:t>
            </a:r>
          </a:p>
          <a:p>
            <a:r>
              <a:rPr lang="en-US" dirty="0"/>
              <a:t>public:</a:t>
            </a:r>
          </a:p>
          <a:p>
            <a:r>
              <a:rPr lang="en-US" dirty="0" err="1"/>
              <a:t>int</a:t>
            </a:r>
            <a:r>
              <a:rPr lang="en-US" dirty="0"/>
              <a:t> b;</a:t>
            </a:r>
          </a:p>
          <a:p>
            <a:r>
              <a:rPr lang="en-US" dirty="0"/>
              <a:t>void </a:t>
            </a:r>
            <a:r>
              <a:rPr lang="en-US" dirty="0" err="1"/>
              <a:t>get_ab</a:t>
            </a:r>
            <a:r>
              <a:rPr lang="en-US" dirty="0"/>
              <a:t>();</a:t>
            </a:r>
          </a:p>
          <a:p>
            <a:r>
              <a:rPr lang="en-US" dirty="0" err="1"/>
              <a:t>int</a:t>
            </a:r>
            <a:r>
              <a:rPr lang="en-US" dirty="0"/>
              <a:t> </a:t>
            </a:r>
            <a:r>
              <a:rPr lang="en-US" dirty="0" err="1"/>
              <a:t>get_a</a:t>
            </a:r>
            <a:r>
              <a:rPr lang="en-US" dirty="0"/>
              <a:t>(void);</a:t>
            </a:r>
          </a:p>
          <a:p>
            <a:r>
              <a:rPr lang="en-US" dirty="0"/>
              <a:t>void </a:t>
            </a:r>
            <a:r>
              <a:rPr lang="en-US" dirty="0" err="1"/>
              <a:t>show_a</a:t>
            </a:r>
            <a:r>
              <a:rPr lang="en-US" dirty="0"/>
              <a:t>(void);</a:t>
            </a:r>
          </a:p>
          <a:p>
            <a:r>
              <a:rPr lang="en-US" dirty="0"/>
              <a:t>};</a:t>
            </a:r>
          </a:p>
          <a:p>
            <a:r>
              <a:rPr lang="en-US" dirty="0"/>
              <a:t>class d:public b</a:t>
            </a:r>
          </a:p>
          <a:p>
            <a:r>
              <a:rPr lang="en-US" dirty="0"/>
              <a:t>{</a:t>
            </a:r>
          </a:p>
          <a:p>
            <a:r>
              <a:rPr lang="en-US" dirty="0" err="1"/>
              <a:t>int</a:t>
            </a:r>
            <a:r>
              <a:rPr lang="en-US" dirty="0"/>
              <a:t> c;</a:t>
            </a:r>
          </a:p>
          <a:p>
            <a:r>
              <a:rPr lang="en-US" dirty="0"/>
              <a:t>public:</a:t>
            </a:r>
          </a:p>
          <a:p>
            <a:r>
              <a:rPr lang="en-US" dirty="0"/>
              <a:t>void </a:t>
            </a:r>
            <a:r>
              <a:rPr lang="en-US" dirty="0" err="1"/>
              <a:t>mul</a:t>
            </a:r>
            <a:r>
              <a:rPr lang="en-US" dirty="0"/>
              <a:t>(void);</a:t>
            </a:r>
          </a:p>
          <a:p>
            <a:r>
              <a:rPr lang="en-US" dirty="0"/>
              <a:t>void display(void);</a:t>
            </a:r>
          </a:p>
          <a:p>
            <a:r>
              <a:rPr lang="en-US" dirty="0"/>
              <a:t>};</a:t>
            </a:r>
          </a:p>
          <a:p>
            <a:r>
              <a:rPr lang="en-US" dirty="0"/>
              <a:t>void b::</a:t>
            </a:r>
            <a:r>
              <a:rPr lang="en-US" dirty="0" err="1"/>
              <a:t>get_ab</a:t>
            </a:r>
            <a:r>
              <a:rPr lang="en-US" dirty="0"/>
              <a:t>(void)</a:t>
            </a:r>
          </a:p>
          <a:p>
            <a:r>
              <a:rPr lang="en-US" dirty="0"/>
              <a:t>{</a:t>
            </a:r>
          </a:p>
          <a:p>
            <a:r>
              <a:rPr lang="en-US" dirty="0"/>
              <a:t>a=5,b=10;</a:t>
            </a:r>
          </a:p>
          <a:p>
            <a:r>
              <a:rPr lang="en-US" dirty="0"/>
              <a:t>}</a:t>
            </a:r>
          </a:p>
        </p:txBody>
      </p:sp>
      <p:sp>
        <p:nvSpPr>
          <p:cNvPr id="12291" name="Line 3"/>
          <p:cNvSpPr>
            <a:spLocks noChangeShapeType="1"/>
          </p:cNvSpPr>
          <p:nvPr/>
        </p:nvSpPr>
        <p:spPr bwMode="auto">
          <a:xfrm>
            <a:off x="2971800" y="0"/>
            <a:ext cx="0" cy="6858000"/>
          </a:xfrm>
          <a:prstGeom prst="line">
            <a:avLst/>
          </a:prstGeom>
          <a:noFill/>
          <a:ln w="9525">
            <a:solidFill>
              <a:schemeClr val="tx1"/>
            </a:solidFill>
            <a:round/>
            <a:headEnd/>
            <a:tailEnd/>
          </a:ln>
        </p:spPr>
        <p:txBody>
          <a:bodyPr/>
          <a:lstStyle/>
          <a:p>
            <a:endParaRPr lang="en-IN"/>
          </a:p>
        </p:txBody>
      </p:sp>
      <p:sp>
        <p:nvSpPr>
          <p:cNvPr id="12292" name="Text Box 4"/>
          <p:cNvSpPr txBox="1">
            <a:spLocks noChangeArrowheads="1"/>
          </p:cNvSpPr>
          <p:nvPr/>
        </p:nvSpPr>
        <p:spPr bwMode="auto">
          <a:xfrm>
            <a:off x="3200400" y="457200"/>
            <a:ext cx="2590800" cy="5310188"/>
          </a:xfrm>
          <a:prstGeom prst="rect">
            <a:avLst/>
          </a:prstGeom>
          <a:noFill/>
          <a:ln w="9525">
            <a:noFill/>
            <a:miter lim="800000"/>
            <a:headEnd/>
            <a:tailEnd/>
          </a:ln>
        </p:spPr>
        <p:txBody>
          <a:bodyPr>
            <a:spAutoFit/>
          </a:bodyPr>
          <a:lstStyle/>
          <a:p>
            <a:r>
              <a:rPr lang="en-US" dirty="0"/>
              <a:t>void b::</a:t>
            </a:r>
            <a:r>
              <a:rPr lang="en-US" dirty="0" err="1"/>
              <a:t>show_a</a:t>
            </a:r>
            <a:r>
              <a:rPr lang="en-US" dirty="0"/>
              <a:t>()</a:t>
            </a:r>
          </a:p>
          <a:p>
            <a:r>
              <a:rPr lang="en-US" dirty="0"/>
              <a:t>{</a:t>
            </a:r>
          </a:p>
          <a:p>
            <a:r>
              <a:rPr lang="en-US" dirty="0" err="1"/>
              <a:t>cout</a:t>
            </a:r>
            <a:r>
              <a:rPr lang="en-US" dirty="0"/>
              <a:t>&lt;&lt;"A="&lt;&lt;a&lt;&lt;</a:t>
            </a:r>
            <a:r>
              <a:rPr lang="en-US" dirty="0" err="1"/>
              <a:t>endl</a:t>
            </a:r>
            <a:r>
              <a:rPr lang="en-US" dirty="0"/>
              <a:t>;</a:t>
            </a:r>
          </a:p>
          <a:p>
            <a:r>
              <a:rPr lang="en-US" dirty="0"/>
              <a:t>}</a:t>
            </a:r>
          </a:p>
          <a:p>
            <a:endParaRPr lang="en-US" dirty="0"/>
          </a:p>
          <a:p>
            <a:r>
              <a:rPr lang="en-US" dirty="0" err="1"/>
              <a:t>int</a:t>
            </a:r>
            <a:r>
              <a:rPr lang="en-US" dirty="0"/>
              <a:t> b::</a:t>
            </a:r>
            <a:r>
              <a:rPr lang="en-US" dirty="0" err="1"/>
              <a:t>get_a</a:t>
            </a:r>
            <a:r>
              <a:rPr lang="en-US" dirty="0"/>
              <a:t>()</a:t>
            </a:r>
          </a:p>
          <a:p>
            <a:r>
              <a:rPr lang="en-US" dirty="0"/>
              <a:t>{</a:t>
            </a:r>
          </a:p>
          <a:p>
            <a:r>
              <a:rPr lang="en-US" dirty="0"/>
              <a:t>return a;</a:t>
            </a:r>
          </a:p>
          <a:p>
            <a:r>
              <a:rPr lang="en-US" dirty="0"/>
              <a:t>}</a:t>
            </a:r>
          </a:p>
          <a:p>
            <a:r>
              <a:rPr lang="en-US" dirty="0"/>
              <a:t>void d::</a:t>
            </a:r>
            <a:r>
              <a:rPr lang="en-US" dirty="0" err="1"/>
              <a:t>mul</a:t>
            </a:r>
            <a:r>
              <a:rPr lang="en-US" dirty="0"/>
              <a:t>(void)</a:t>
            </a:r>
          </a:p>
          <a:p>
            <a:r>
              <a:rPr lang="en-US" dirty="0"/>
              <a:t>{</a:t>
            </a:r>
          </a:p>
          <a:p>
            <a:r>
              <a:rPr lang="en-US" dirty="0"/>
              <a:t>c=b*</a:t>
            </a:r>
            <a:r>
              <a:rPr lang="en-US" dirty="0" err="1"/>
              <a:t>get_a</a:t>
            </a:r>
            <a:r>
              <a:rPr lang="en-US" dirty="0"/>
              <a:t>();</a:t>
            </a:r>
          </a:p>
          <a:p>
            <a:r>
              <a:rPr lang="en-US" dirty="0"/>
              <a:t>}</a:t>
            </a:r>
          </a:p>
          <a:p>
            <a:r>
              <a:rPr lang="en-US" dirty="0"/>
              <a:t>void d::display()</a:t>
            </a:r>
          </a:p>
          <a:p>
            <a:r>
              <a:rPr lang="en-US" dirty="0"/>
              <a:t>{</a:t>
            </a:r>
          </a:p>
          <a:p>
            <a:r>
              <a:rPr lang="en-US" dirty="0" err="1"/>
              <a:t>cout</a:t>
            </a:r>
            <a:r>
              <a:rPr lang="en-US" dirty="0"/>
              <a:t>&lt;&lt;"\</a:t>
            </a:r>
            <a:r>
              <a:rPr lang="en-US" dirty="0" err="1"/>
              <a:t>nA</a:t>
            </a:r>
            <a:r>
              <a:rPr lang="en-US" dirty="0"/>
              <a:t>="&lt;&lt;</a:t>
            </a:r>
            <a:r>
              <a:rPr lang="en-US" dirty="0" err="1"/>
              <a:t>get_a</a:t>
            </a:r>
            <a:r>
              <a:rPr lang="en-US" dirty="0"/>
              <a:t>();</a:t>
            </a:r>
          </a:p>
          <a:p>
            <a:r>
              <a:rPr lang="en-US" dirty="0" err="1"/>
              <a:t>cout</a:t>
            </a:r>
            <a:r>
              <a:rPr lang="en-US" dirty="0"/>
              <a:t>&lt;&lt;"\</a:t>
            </a:r>
            <a:r>
              <a:rPr lang="en-US" dirty="0" err="1"/>
              <a:t>nB</a:t>
            </a:r>
            <a:r>
              <a:rPr lang="en-US" dirty="0"/>
              <a:t>="&lt;&lt;b;</a:t>
            </a:r>
          </a:p>
          <a:p>
            <a:r>
              <a:rPr lang="en-US" dirty="0" err="1"/>
              <a:t>cout</a:t>
            </a:r>
            <a:r>
              <a:rPr lang="en-US" dirty="0"/>
              <a:t>&lt;&lt;"\</a:t>
            </a:r>
            <a:r>
              <a:rPr lang="en-US" dirty="0" err="1"/>
              <a:t>nC</a:t>
            </a:r>
            <a:r>
              <a:rPr lang="en-US" dirty="0"/>
              <a:t>="&lt;&lt;c;</a:t>
            </a:r>
          </a:p>
          <a:p>
            <a:r>
              <a:rPr lang="en-US" dirty="0"/>
              <a:t>}</a:t>
            </a:r>
          </a:p>
        </p:txBody>
      </p:sp>
      <p:sp>
        <p:nvSpPr>
          <p:cNvPr id="12293" name="Text Box 5"/>
          <p:cNvSpPr txBox="1">
            <a:spLocks noChangeArrowheads="1"/>
          </p:cNvSpPr>
          <p:nvPr/>
        </p:nvSpPr>
        <p:spPr bwMode="auto">
          <a:xfrm>
            <a:off x="6172200" y="685800"/>
            <a:ext cx="3505200" cy="4624388"/>
          </a:xfrm>
          <a:prstGeom prst="rect">
            <a:avLst/>
          </a:prstGeom>
          <a:noFill/>
          <a:ln w="9525">
            <a:noFill/>
            <a:miter lim="800000"/>
            <a:headEnd/>
            <a:tailEnd/>
          </a:ln>
        </p:spPr>
        <p:txBody>
          <a:bodyPr>
            <a:spAutoFit/>
          </a:bodyPr>
          <a:lstStyle/>
          <a:p>
            <a:r>
              <a:rPr lang="en-US" dirty="0"/>
              <a:t>void main()</a:t>
            </a:r>
          </a:p>
          <a:p>
            <a:r>
              <a:rPr lang="en-US" dirty="0"/>
              <a:t>{</a:t>
            </a:r>
          </a:p>
          <a:p>
            <a:r>
              <a:rPr lang="en-US" dirty="0" err="1"/>
              <a:t>clrscr</a:t>
            </a:r>
            <a:r>
              <a:rPr lang="en-US" dirty="0"/>
              <a:t>();</a:t>
            </a:r>
          </a:p>
          <a:p>
            <a:r>
              <a:rPr lang="en-US" dirty="0"/>
              <a:t>d </a:t>
            </a:r>
            <a:r>
              <a:rPr lang="en-US" dirty="0" err="1"/>
              <a:t>D</a:t>
            </a:r>
            <a:r>
              <a:rPr lang="en-US" dirty="0"/>
              <a:t>;</a:t>
            </a:r>
          </a:p>
          <a:p>
            <a:r>
              <a:rPr lang="en-US" dirty="0" err="1"/>
              <a:t>D.get_ab</a:t>
            </a:r>
            <a:r>
              <a:rPr lang="en-US" dirty="0"/>
              <a:t>();</a:t>
            </a:r>
          </a:p>
          <a:p>
            <a:r>
              <a:rPr lang="en-US" dirty="0"/>
              <a:t>D.mul();</a:t>
            </a:r>
          </a:p>
          <a:p>
            <a:r>
              <a:rPr lang="en-US" dirty="0" err="1"/>
              <a:t>D.show_a</a:t>
            </a:r>
            <a:r>
              <a:rPr lang="en-US" dirty="0"/>
              <a:t>();</a:t>
            </a:r>
          </a:p>
          <a:p>
            <a:r>
              <a:rPr lang="en-US" dirty="0" err="1"/>
              <a:t>D.display</a:t>
            </a:r>
            <a:r>
              <a:rPr lang="en-US" dirty="0"/>
              <a:t>();</a:t>
            </a:r>
          </a:p>
          <a:p>
            <a:r>
              <a:rPr lang="en-US" dirty="0" err="1"/>
              <a:t>D.b</a:t>
            </a:r>
            <a:r>
              <a:rPr lang="en-US" dirty="0"/>
              <a:t>=20;</a:t>
            </a:r>
          </a:p>
          <a:p>
            <a:r>
              <a:rPr lang="en-US" dirty="0"/>
              <a:t>D.mul();</a:t>
            </a:r>
          </a:p>
          <a:p>
            <a:r>
              <a:rPr lang="en-US" dirty="0" err="1"/>
              <a:t>D.display</a:t>
            </a:r>
            <a:r>
              <a:rPr lang="en-US" dirty="0"/>
              <a:t>();</a:t>
            </a:r>
          </a:p>
          <a:p>
            <a:r>
              <a:rPr lang="en-US" dirty="0" err="1"/>
              <a:t>getch</a:t>
            </a:r>
            <a:r>
              <a:rPr lang="en-US" dirty="0"/>
              <a:t>();</a:t>
            </a:r>
          </a:p>
          <a:p>
            <a:r>
              <a:rPr lang="en-US" dirty="0"/>
              <a:t>}</a:t>
            </a:r>
          </a:p>
          <a:p>
            <a:endParaRPr lang="en-US" dirty="0"/>
          </a:p>
          <a:p>
            <a:endParaRPr lang="en-US" dirty="0">
              <a:solidFill>
                <a:schemeClr val="accent2"/>
              </a:solidFill>
            </a:endParaRPr>
          </a:p>
          <a:p>
            <a:pPr>
              <a:spcBef>
                <a:spcPct val="50000"/>
              </a:spcBef>
            </a:pPr>
            <a:endParaRPr lang="en-US" dirty="0">
              <a:solidFill>
                <a:schemeClr val="accent2"/>
              </a:solidFill>
            </a:endParaRPr>
          </a:p>
        </p:txBody>
      </p:sp>
      <p:sp>
        <p:nvSpPr>
          <p:cNvPr id="12294" name="Line 6"/>
          <p:cNvSpPr>
            <a:spLocks noChangeShapeType="1"/>
          </p:cNvSpPr>
          <p:nvPr/>
        </p:nvSpPr>
        <p:spPr bwMode="auto">
          <a:xfrm>
            <a:off x="6096000" y="0"/>
            <a:ext cx="0" cy="6858000"/>
          </a:xfrm>
          <a:prstGeom prst="line">
            <a:avLst/>
          </a:prstGeom>
          <a:noFill/>
          <a:ln w="9525">
            <a:solidFill>
              <a:schemeClr val="tx1"/>
            </a:solidFill>
            <a:round/>
            <a:headEnd/>
            <a:tailEnd/>
          </a:ln>
        </p:spPr>
        <p:txBody>
          <a:bodyPr/>
          <a:lstStyle/>
          <a:p>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 Box 4"/>
          <p:cNvSpPr txBox="1">
            <a:spLocks noChangeArrowheads="1"/>
          </p:cNvSpPr>
          <p:nvPr/>
        </p:nvSpPr>
        <p:spPr bwMode="auto">
          <a:xfrm>
            <a:off x="0" y="0"/>
            <a:ext cx="9144000" cy="4770537"/>
          </a:xfrm>
          <a:prstGeom prst="rect">
            <a:avLst/>
          </a:prstGeom>
          <a:noFill/>
          <a:ln w="9525">
            <a:noFill/>
            <a:miter lim="800000"/>
            <a:headEnd/>
            <a:tailEnd/>
          </a:ln>
        </p:spPr>
        <p:txBody>
          <a:bodyPr>
            <a:spAutoFit/>
          </a:bodyPr>
          <a:lstStyle/>
          <a:p>
            <a:pPr algn="ctr">
              <a:spcBef>
                <a:spcPct val="25000"/>
              </a:spcBef>
            </a:pPr>
            <a:r>
              <a:rPr lang="en-US" sz="2800" b="1" dirty="0">
                <a:solidFill>
                  <a:srgbClr val="0066FF"/>
                </a:solidFill>
              </a:rPr>
              <a:t>TYPES OF DERIVATION</a:t>
            </a:r>
          </a:p>
          <a:p>
            <a:pPr algn="just">
              <a:spcBef>
                <a:spcPct val="25000"/>
              </a:spcBef>
            </a:pPr>
            <a:endParaRPr lang="en-US" sz="2400" dirty="0" smtClean="0">
              <a:solidFill>
                <a:srgbClr val="FF0000"/>
              </a:solidFill>
            </a:endParaRPr>
          </a:p>
          <a:p>
            <a:pPr algn="just">
              <a:spcBef>
                <a:spcPct val="25000"/>
              </a:spcBef>
            </a:pPr>
            <a:r>
              <a:rPr lang="en-US" sz="2400" dirty="0" smtClean="0"/>
              <a:t>We have seen that private member of a base class cannot be inherited and therefore it is not available for the derived class directly. </a:t>
            </a:r>
          </a:p>
          <a:p>
            <a:pPr algn="just">
              <a:spcBef>
                <a:spcPct val="25000"/>
              </a:spcBef>
            </a:pPr>
            <a:r>
              <a:rPr lang="en-US" sz="2400" dirty="0" smtClean="0"/>
              <a:t>What do we do if the private data need to be inherited by a derived class?</a:t>
            </a:r>
          </a:p>
          <a:p>
            <a:pPr algn="just">
              <a:spcBef>
                <a:spcPct val="25000"/>
              </a:spcBef>
            </a:pPr>
            <a:endParaRPr lang="en-US" sz="2400" dirty="0" smtClean="0"/>
          </a:p>
          <a:p>
            <a:pPr algn="just">
              <a:spcBef>
                <a:spcPct val="25000"/>
              </a:spcBef>
            </a:pPr>
            <a:r>
              <a:rPr lang="en-US" sz="2400" dirty="0" smtClean="0"/>
              <a:t>This can be accomplished by modifying the visibility limit of the private member by making it public. </a:t>
            </a:r>
          </a:p>
          <a:p>
            <a:pPr algn="just">
              <a:spcBef>
                <a:spcPct val="25000"/>
              </a:spcBef>
            </a:pPr>
            <a:r>
              <a:rPr lang="en-US" sz="2400" dirty="0" smtClean="0"/>
              <a:t>This would make it accessible to all the other functions of the program, thus taking away the advantage of data hiding.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animEffect transition="in" filter="checkerboard(across)">
                                      <p:cBhvr>
                                        <p:cTn id="7" dur="500"/>
                                        <p:tgtEl>
                                          <p:spTgt spid="122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12292">
                                            <p:txEl>
                                              <p:pRg st="2" end="2"/>
                                            </p:txEl>
                                          </p:spTgt>
                                        </p:tgtEl>
                                        <p:attrNameLst>
                                          <p:attrName>style.visibility</p:attrName>
                                        </p:attrNameLst>
                                      </p:cBhvr>
                                      <p:to>
                                        <p:strVal val="visible"/>
                                      </p:to>
                                    </p:set>
                                    <p:anim calcmode="lin" valueType="num">
                                      <p:cBhvr>
                                        <p:cTn id="12" dur="1000" fill="hold"/>
                                        <p:tgtEl>
                                          <p:spTgt spid="12292">
                                            <p:txEl>
                                              <p:pRg st="2" end="2"/>
                                            </p:txEl>
                                          </p:spTgt>
                                        </p:tgtEl>
                                        <p:attrNameLst>
                                          <p:attrName>ppt_w</p:attrName>
                                        </p:attrNameLst>
                                      </p:cBhvr>
                                      <p:tavLst>
                                        <p:tav tm="0">
                                          <p:val>
                                            <p:strVal val="#ppt_w*0.70"/>
                                          </p:val>
                                        </p:tav>
                                        <p:tav tm="100000">
                                          <p:val>
                                            <p:strVal val="#ppt_w"/>
                                          </p:val>
                                        </p:tav>
                                      </p:tavLst>
                                    </p:anim>
                                    <p:anim calcmode="lin" valueType="num">
                                      <p:cBhvr>
                                        <p:cTn id="13" dur="1000" fill="hold"/>
                                        <p:tgtEl>
                                          <p:spTgt spid="12292">
                                            <p:txEl>
                                              <p:pRg st="2" end="2"/>
                                            </p:txEl>
                                          </p:spTgt>
                                        </p:tgtEl>
                                        <p:attrNameLst>
                                          <p:attrName>ppt_h</p:attrName>
                                        </p:attrNameLst>
                                      </p:cBhvr>
                                      <p:tavLst>
                                        <p:tav tm="0">
                                          <p:val>
                                            <p:strVal val="#ppt_h"/>
                                          </p:val>
                                        </p:tav>
                                        <p:tav tm="100000">
                                          <p:val>
                                            <p:strVal val="#ppt_h"/>
                                          </p:val>
                                        </p:tav>
                                      </p:tavLst>
                                    </p:anim>
                                    <p:animEffect transition="in" filter="fade">
                                      <p:cBhvr>
                                        <p:cTn id="14" dur="1000"/>
                                        <p:tgtEl>
                                          <p:spTgt spid="12292">
                                            <p:txEl>
                                              <p:pRg st="2" end="2"/>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nodeType="clickEffect">
                                  <p:stCondLst>
                                    <p:cond delay="0"/>
                                  </p:stCondLst>
                                  <p:childTnLst>
                                    <p:set>
                                      <p:cBhvr>
                                        <p:cTn id="18" dur="1" fill="hold">
                                          <p:stCondLst>
                                            <p:cond delay="0"/>
                                          </p:stCondLst>
                                        </p:cTn>
                                        <p:tgtEl>
                                          <p:spTgt spid="12292">
                                            <p:txEl>
                                              <p:pRg st="3" end="3"/>
                                            </p:txEl>
                                          </p:spTgt>
                                        </p:tgtEl>
                                        <p:attrNameLst>
                                          <p:attrName>style.visibility</p:attrName>
                                        </p:attrNameLst>
                                      </p:cBhvr>
                                      <p:to>
                                        <p:strVal val="visible"/>
                                      </p:to>
                                    </p:set>
                                    <p:anim calcmode="lin" valueType="num">
                                      <p:cBhvr>
                                        <p:cTn id="19" dur="1000" fill="hold"/>
                                        <p:tgtEl>
                                          <p:spTgt spid="12292">
                                            <p:txEl>
                                              <p:pRg st="3" end="3"/>
                                            </p:txEl>
                                          </p:spTgt>
                                        </p:tgtEl>
                                        <p:attrNameLst>
                                          <p:attrName>ppt_w</p:attrName>
                                        </p:attrNameLst>
                                      </p:cBhvr>
                                      <p:tavLst>
                                        <p:tav tm="0">
                                          <p:val>
                                            <p:strVal val="#ppt_w*0.70"/>
                                          </p:val>
                                        </p:tav>
                                        <p:tav tm="100000">
                                          <p:val>
                                            <p:strVal val="#ppt_w"/>
                                          </p:val>
                                        </p:tav>
                                      </p:tavLst>
                                    </p:anim>
                                    <p:anim calcmode="lin" valueType="num">
                                      <p:cBhvr>
                                        <p:cTn id="20" dur="1000" fill="hold"/>
                                        <p:tgtEl>
                                          <p:spTgt spid="12292">
                                            <p:txEl>
                                              <p:pRg st="3" end="3"/>
                                            </p:txEl>
                                          </p:spTgt>
                                        </p:tgtEl>
                                        <p:attrNameLst>
                                          <p:attrName>ppt_h</p:attrName>
                                        </p:attrNameLst>
                                      </p:cBhvr>
                                      <p:tavLst>
                                        <p:tav tm="0">
                                          <p:val>
                                            <p:strVal val="#ppt_h"/>
                                          </p:val>
                                        </p:tav>
                                        <p:tav tm="100000">
                                          <p:val>
                                            <p:strVal val="#ppt_h"/>
                                          </p:val>
                                        </p:tav>
                                      </p:tavLst>
                                    </p:anim>
                                    <p:animEffect transition="in" filter="fade">
                                      <p:cBhvr>
                                        <p:cTn id="21" dur="1000"/>
                                        <p:tgtEl>
                                          <p:spTgt spid="12292">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5" presetClass="entr" presetSubtype="0" fill="hold" nodeType="clickEffect">
                                  <p:stCondLst>
                                    <p:cond delay="0"/>
                                  </p:stCondLst>
                                  <p:childTnLst>
                                    <p:set>
                                      <p:cBhvr>
                                        <p:cTn id="25" dur="1" fill="hold">
                                          <p:stCondLst>
                                            <p:cond delay="0"/>
                                          </p:stCondLst>
                                        </p:cTn>
                                        <p:tgtEl>
                                          <p:spTgt spid="12292">
                                            <p:txEl>
                                              <p:pRg st="5" end="5"/>
                                            </p:txEl>
                                          </p:spTgt>
                                        </p:tgtEl>
                                        <p:attrNameLst>
                                          <p:attrName>style.visibility</p:attrName>
                                        </p:attrNameLst>
                                      </p:cBhvr>
                                      <p:to>
                                        <p:strVal val="visible"/>
                                      </p:to>
                                    </p:set>
                                    <p:anim calcmode="lin" valueType="num">
                                      <p:cBhvr>
                                        <p:cTn id="26" dur="1000" fill="hold"/>
                                        <p:tgtEl>
                                          <p:spTgt spid="12292">
                                            <p:txEl>
                                              <p:pRg st="5" end="5"/>
                                            </p:txEl>
                                          </p:spTgt>
                                        </p:tgtEl>
                                        <p:attrNameLst>
                                          <p:attrName>ppt_w</p:attrName>
                                        </p:attrNameLst>
                                      </p:cBhvr>
                                      <p:tavLst>
                                        <p:tav tm="0">
                                          <p:val>
                                            <p:strVal val="#ppt_w*0.70"/>
                                          </p:val>
                                        </p:tav>
                                        <p:tav tm="100000">
                                          <p:val>
                                            <p:strVal val="#ppt_w"/>
                                          </p:val>
                                        </p:tav>
                                      </p:tavLst>
                                    </p:anim>
                                    <p:anim calcmode="lin" valueType="num">
                                      <p:cBhvr>
                                        <p:cTn id="27" dur="1000" fill="hold"/>
                                        <p:tgtEl>
                                          <p:spTgt spid="12292">
                                            <p:txEl>
                                              <p:pRg st="5" end="5"/>
                                            </p:txEl>
                                          </p:spTgt>
                                        </p:tgtEl>
                                        <p:attrNameLst>
                                          <p:attrName>ppt_h</p:attrName>
                                        </p:attrNameLst>
                                      </p:cBhvr>
                                      <p:tavLst>
                                        <p:tav tm="0">
                                          <p:val>
                                            <p:strVal val="#ppt_h"/>
                                          </p:val>
                                        </p:tav>
                                        <p:tav tm="100000">
                                          <p:val>
                                            <p:strVal val="#ppt_h"/>
                                          </p:val>
                                        </p:tav>
                                      </p:tavLst>
                                    </p:anim>
                                    <p:animEffect transition="in" filter="fade">
                                      <p:cBhvr>
                                        <p:cTn id="28" dur="1000"/>
                                        <p:tgtEl>
                                          <p:spTgt spid="12292">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5" presetClass="entr" presetSubtype="0" fill="hold" nodeType="clickEffect">
                                  <p:stCondLst>
                                    <p:cond delay="0"/>
                                  </p:stCondLst>
                                  <p:childTnLst>
                                    <p:set>
                                      <p:cBhvr>
                                        <p:cTn id="32" dur="1" fill="hold">
                                          <p:stCondLst>
                                            <p:cond delay="0"/>
                                          </p:stCondLst>
                                        </p:cTn>
                                        <p:tgtEl>
                                          <p:spTgt spid="12292">
                                            <p:txEl>
                                              <p:pRg st="6" end="6"/>
                                            </p:txEl>
                                          </p:spTgt>
                                        </p:tgtEl>
                                        <p:attrNameLst>
                                          <p:attrName>style.visibility</p:attrName>
                                        </p:attrNameLst>
                                      </p:cBhvr>
                                      <p:to>
                                        <p:strVal val="visible"/>
                                      </p:to>
                                    </p:set>
                                    <p:anim calcmode="lin" valueType="num">
                                      <p:cBhvr>
                                        <p:cTn id="33" dur="1000" fill="hold"/>
                                        <p:tgtEl>
                                          <p:spTgt spid="12292">
                                            <p:txEl>
                                              <p:pRg st="6" end="6"/>
                                            </p:txEl>
                                          </p:spTgt>
                                        </p:tgtEl>
                                        <p:attrNameLst>
                                          <p:attrName>ppt_w</p:attrName>
                                        </p:attrNameLst>
                                      </p:cBhvr>
                                      <p:tavLst>
                                        <p:tav tm="0">
                                          <p:val>
                                            <p:strVal val="#ppt_w*0.70"/>
                                          </p:val>
                                        </p:tav>
                                        <p:tav tm="100000">
                                          <p:val>
                                            <p:strVal val="#ppt_w"/>
                                          </p:val>
                                        </p:tav>
                                      </p:tavLst>
                                    </p:anim>
                                    <p:anim calcmode="lin" valueType="num">
                                      <p:cBhvr>
                                        <p:cTn id="34" dur="1000" fill="hold"/>
                                        <p:tgtEl>
                                          <p:spTgt spid="12292">
                                            <p:txEl>
                                              <p:pRg st="6" end="6"/>
                                            </p:txEl>
                                          </p:spTgt>
                                        </p:tgtEl>
                                        <p:attrNameLst>
                                          <p:attrName>ppt_h</p:attrName>
                                        </p:attrNameLst>
                                      </p:cBhvr>
                                      <p:tavLst>
                                        <p:tav tm="0">
                                          <p:val>
                                            <p:strVal val="#ppt_h"/>
                                          </p:val>
                                        </p:tav>
                                        <p:tav tm="100000">
                                          <p:val>
                                            <p:strVal val="#ppt_h"/>
                                          </p:val>
                                        </p:tav>
                                      </p:tavLst>
                                    </p:anim>
                                    <p:animEffect transition="in" filter="fade">
                                      <p:cBhvr>
                                        <p:cTn id="35" dur="1000"/>
                                        <p:tgtEl>
                                          <p:spTgt spid="1229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smtClean="0"/>
              <a:t>The mechanism of deriving a new class from an old one is called </a:t>
            </a:r>
            <a:r>
              <a:rPr lang="en-US" i="1" dirty="0" smtClean="0">
                <a:solidFill>
                  <a:srgbClr val="FF0000"/>
                </a:solidFill>
              </a:rPr>
              <a:t>inheritance</a:t>
            </a:r>
            <a:r>
              <a:rPr lang="en-US" dirty="0" smtClean="0"/>
              <a:t> or </a:t>
            </a:r>
            <a:r>
              <a:rPr lang="en-US" i="1" dirty="0" smtClean="0">
                <a:solidFill>
                  <a:srgbClr val="FF0000"/>
                </a:solidFill>
              </a:rPr>
              <a:t>derivation.</a:t>
            </a:r>
            <a:r>
              <a:rPr lang="en-US" dirty="0" smtClean="0">
                <a:solidFill>
                  <a:srgbClr val="FF0000"/>
                </a:solidFill>
              </a:rPr>
              <a:t> </a:t>
            </a:r>
          </a:p>
          <a:p>
            <a:endParaRPr lang="en-US" dirty="0"/>
          </a:p>
          <a:p>
            <a:pPr>
              <a:spcBef>
                <a:spcPct val="50000"/>
              </a:spcBef>
            </a:pPr>
            <a:r>
              <a:rPr lang="en-US" dirty="0" smtClean="0"/>
              <a:t>The old class is referred to as the base class and the new one is called the </a:t>
            </a:r>
            <a:r>
              <a:rPr lang="en-US" i="1" dirty="0" smtClean="0">
                <a:solidFill>
                  <a:srgbClr val="FF0000"/>
                </a:solidFill>
              </a:rPr>
              <a:t>derived class </a:t>
            </a:r>
            <a:r>
              <a:rPr lang="en-US" dirty="0" smtClean="0"/>
              <a:t>or </a:t>
            </a:r>
            <a:r>
              <a:rPr lang="en-US" i="1" dirty="0" smtClean="0">
                <a:solidFill>
                  <a:srgbClr val="FF0000"/>
                </a:solidFill>
              </a:rPr>
              <a:t>subclass.</a:t>
            </a:r>
            <a:r>
              <a:rPr lang="en-US" dirty="0" smtClean="0">
                <a:solidFill>
                  <a:srgbClr val="FF0066"/>
                </a:solidFill>
              </a:rPr>
              <a:t> </a:t>
            </a:r>
          </a:p>
          <a:p>
            <a:pPr>
              <a:spcBef>
                <a:spcPct val="50000"/>
              </a:spcBef>
            </a:pPr>
            <a:r>
              <a:rPr lang="en-US" b="1" dirty="0" smtClean="0"/>
              <a:t>The main advantages of the inheritance  are:-</a:t>
            </a:r>
          </a:p>
          <a:p>
            <a:pPr>
              <a:spcBef>
                <a:spcPct val="50000"/>
              </a:spcBef>
              <a:buFont typeface="Wingdings" pitchFamily="2" charset="2"/>
              <a:buChar char="§"/>
            </a:pPr>
            <a:r>
              <a:rPr lang="en-US" i="1" dirty="0" smtClean="0">
                <a:solidFill>
                  <a:srgbClr val="00B050"/>
                </a:solidFill>
              </a:rPr>
              <a:t>reusability of the code</a:t>
            </a:r>
          </a:p>
          <a:p>
            <a:pPr>
              <a:spcBef>
                <a:spcPct val="50000"/>
              </a:spcBef>
              <a:buFont typeface="Wingdings" pitchFamily="2" charset="2"/>
              <a:buChar char="§"/>
            </a:pPr>
            <a:r>
              <a:rPr lang="en-US" i="1" dirty="0" smtClean="0">
                <a:solidFill>
                  <a:srgbClr val="00B050"/>
                </a:solidFill>
              </a:rPr>
              <a:t>to increase the reliability of the code and</a:t>
            </a:r>
          </a:p>
          <a:p>
            <a:pPr>
              <a:spcBef>
                <a:spcPct val="50000"/>
              </a:spcBef>
              <a:buFont typeface="Wingdings" pitchFamily="2" charset="2"/>
              <a:buChar char="§"/>
            </a:pPr>
            <a:r>
              <a:rPr lang="en-US" i="1" dirty="0" smtClean="0">
                <a:solidFill>
                  <a:srgbClr val="00B050"/>
                </a:solidFill>
              </a:rPr>
              <a:t>to add some enhancement to the base class.</a:t>
            </a:r>
          </a:p>
          <a:p>
            <a:endParaRPr lang="en-US" i="1"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Text Box 5"/>
          <p:cNvSpPr txBox="1">
            <a:spLocks noChangeArrowheads="1"/>
          </p:cNvSpPr>
          <p:nvPr/>
        </p:nvSpPr>
        <p:spPr bwMode="auto">
          <a:xfrm>
            <a:off x="0" y="71438"/>
            <a:ext cx="9144000" cy="6924973"/>
          </a:xfrm>
          <a:prstGeom prst="rect">
            <a:avLst/>
          </a:prstGeom>
          <a:noFill/>
          <a:ln w="9525">
            <a:noFill/>
            <a:miter lim="800000"/>
            <a:headEnd/>
            <a:tailEnd/>
          </a:ln>
        </p:spPr>
        <p:txBody>
          <a:bodyPr>
            <a:spAutoFit/>
          </a:bodyPr>
          <a:lstStyle/>
          <a:p>
            <a:pPr algn="just">
              <a:spcBef>
                <a:spcPct val="25000"/>
              </a:spcBef>
            </a:pPr>
            <a:r>
              <a:rPr lang="en-US" sz="2400" dirty="0">
                <a:solidFill>
                  <a:srgbClr val="FF0000"/>
                </a:solidFill>
              </a:rPr>
              <a:t>C++ provides a third visibility </a:t>
            </a:r>
            <a:r>
              <a:rPr lang="en-US" sz="2400" i="1" dirty="0">
                <a:solidFill>
                  <a:schemeClr val="accent2"/>
                </a:solidFill>
              </a:rPr>
              <a:t>modifier</a:t>
            </a:r>
            <a:r>
              <a:rPr lang="en-US" sz="2400" dirty="0">
                <a:solidFill>
                  <a:srgbClr val="FF0000"/>
                </a:solidFill>
              </a:rPr>
              <a:t>, </a:t>
            </a:r>
            <a:r>
              <a:rPr lang="en-US" sz="3200" b="1" dirty="0">
                <a:solidFill>
                  <a:srgbClr val="FF0000"/>
                </a:solidFill>
              </a:rPr>
              <a:t>protected</a:t>
            </a:r>
            <a:r>
              <a:rPr lang="en-US" sz="2400" dirty="0">
                <a:solidFill>
                  <a:srgbClr val="FF0000"/>
                </a:solidFill>
              </a:rPr>
              <a:t>, which serve a limited purpose in inheritance. A member declared as </a:t>
            </a:r>
            <a:r>
              <a:rPr lang="en-US" sz="3200" b="1" dirty="0">
                <a:solidFill>
                  <a:srgbClr val="FF0000"/>
                </a:solidFill>
              </a:rPr>
              <a:t>protected</a:t>
            </a:r>
            <a:r>
              <a:rPr lang="en-US" sz="2400" dirty="0">
                <a:solidFill>
                  <a:srgbClr val="FF0000"/>
                </a:solidFill>
              </a:rPr>
              <a:t> in accessible by the member function within its class and any class </a:t>
            </a:r>
            <a:r>
              <a:rPr lang="en-US" sz="3200" b="1" dirty="0">
                <a:solidFill>
                  <a:srgbClr val="FF0000"/>
                </a:solidFill>
              </a:rPr>
              <a:t>immediately </a:t>
            </a:r>
            <a:r>
              <a:rPr lang="en-US" sz="2400" dirty="0">
                <a:solidFill>
                  <a:srgbClr val="FF0000"/>
                </a:solidFill>
              </a:rPr>
              <a:t>derived from it. It cannot be accessed by the functions outside these two classes.  </a:t>
            </a:r>
          </a:p>
          <a:p>
            <a:pPr>
              <a:spcBef>
                <a:spcPct val="50000"/>
              </a:spcBef>
            </a:pPr>
            <a:r>
              <a:rPr lang="en-US" sz="2400" b="1" dirty="0">
                <a:solidFill>
                  <a:srgbClr val="008000"/>
                </a:solidFill>
              </a:rPr>
              <a:t>class alpha</a:t>
            </a:r>
          </a:p>
          <a:p>
            <a:r>
              <a:rPr lang="en-US" sz="2400" b="1" dirty="0">
                <a:solidFill>
                  <a:srgbClr val="008000"/>
                </a:solidFill>
              </a:rPr>
              <a:t>{</a:t>
            </a:r>
          </a:p>
          <a:p>
            <a:r>
              <a:rPr lang="en-US" sz="2400" b="1" dirty="0">
                <a:solidFill>
                  <a:srgbClr val="008000"/>
                </a:solidFill>
              </a:rPr>
              <a:t>private:		//optional</a:t>
            </a:r>
          </a:p>
          <a:p>
            <a:r>
              <a:rPr lang="en-US" sz="2400" b="1" dirty="0">
                <a:solidFill>
                  <a:srgbClr val="008000"/>
                </a:solidFill>
              </a:rPr>
              <a:t>…..			//visible to member functions</a:t>
            </a:r>
          </a:p>
          <a:p>
            <a:r>
              <a:rPr lang="en-US" sz="2400" b="1" dirty="0">
                <a:solidFill>
                  <a:srgbClr val="008000"/>
                </a:solidFill>
              </a:rPr>
              <a:t>…..			//within its class</a:t>
            </a:r>
          </a:p>
          <a:p>
            <a:r>
              <a:rPr lang="en-US" sz="2400" b="1" dirty="0">
                <a:solidFill>
                  <a:srgbClr val="008000"/>
                </a:solidFill>
              </a:rPr>
              <a:t>Protected:		</a:t>
            </a:r>
          </a:p>
          <a:p>
            <a:r>
              <a:rPr lang="en-US" sz="2400" b="1" dirty="0">
                <a:solidFill>
                  <a:srgbClr val="008000"/>
                </a:solidFill>
              </a:rPr>
              <a:t>…..			//visible to member functions</a:t>
            </a:r>
          </a:p>
          <a:p>
            <a:r>
              <a:rPr lang="en-US" sz="2400" b="1" dirty="0">
                <a:solidFill>
                  <a:srgbClr val="008000"/>
                </a:solidFill>
              </a:rPr>
              <a:t>…..			//of its own and derived class</a:t>
            </a:r>
          </a:p>
          <a:p>
            <a:r>
              <a:rPr lang="en-US" sz="2400" b="1" dirty="0">
                <a:solidFill>
                  <a:srgbClr val="008000"/>
                </a:solidFill>
              </a:rPr>
              <a:t>Public:		</a:t>
            </a:r>
          </a:p>
          <a:p>
            <a:r>
              <a:rPr lang="en-US" sz="2400" b="1" dirty="0">
                <a:solidFill>
                  <a:srgbClr val="008000"/>
                </a:solidFill>
              </a:rPr>
              <a:t>…..			//Visible to all functions</a:t>
            </a:r>
          </a:p>
          <a:p>
            <a:r>
              <a:rPr lang="en-US" sz="2400" b="1" dirty="0">
                <a:solidFill>
                  <a:srgbClr val="008000"/>
                </a:solidFill>
              </a:rPr>
              <a:t>…..			//in the program</a:t>
            </a:r>
          </a:p>
          <a:p>
            <a:r>
              <a:rPr lang="en-US" sz="2400" b="1" dirty="0">
                <a:solidFill>
                  <a:srgbClr val="008000"/>
                </a:solidFill>
              </a:rPr>
              <a:t>};</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anim calcmode="lin" valueType="num">
                                      <p:cBhvr>
                                        <p:cTn id="7" dur="1000" fill="hold"/>
                                        <p:tgtEl>
                                          <p:spTgt spid="13317">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3317">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3317">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13317">
                                            <p:txEl>
                                              <p:pRg st="1" end="1"/>
                                            </p:txEl>
                                          </p:spTgt>
                                        </p:tgtEl>
                                        <p:attrNameLst>
                                          <p:attrName>style.visibility</p:attrName>
                                        </p:attrNameLst>
                                      </p:cBhvr>
                                      <p:to>
                                        <p:strVal val="visible"/>
                                      </p:to>
                                    </p:set>
                                    <p:anim calcmode="lin" valueType="num">
                                      <p:cBhvr>
                                        <p:cTn id="14" dur="1000" fill="hold"/>
                                        <p:tgtEl>
                                          <p:spTgt spid="13317">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13317">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13317">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13317">
                                            <p:txEl>
                                              <p:pRg st="2" end="2"/>
                                            </p:txEl>
                                          </p:spTgt>
                                        </p:tgtEl>
                                        <p:attrNameLst>
                                          <p:attrName>style.visibility</p:attrName>
                                        </p:attrNameLst>
                                      </p:cBhvr>
                                      <p:to>
                                        <p:strVal val="visible"/>
                                      </p:to>
                                    </p:set>
                                    <p:anim calcmode="lin" valueType="num">
                                      <p:cBhvr>
                                        <p:cTn id="21" dur="1000" fill="hold"/>
                                        <p:tgtEl>
                                          <p:spTgt spid="13317">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13317">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13317">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13317">
                                            <p:txEl>
                                              <p:pRg st="3" end="3"/>
                                            </p:txEl>
                                          </p:spTgt>
                                        </p:tgtEl>
                                        <p:attrNameLst>
                                          <p:attrName>style.visibility</p:attrName>
                                        </p:attrNameLst>
                                      </p:cBhvr>
                                      <p:to>
                                        <p:strVal val="visible"/>
                                      </p:to>
                                    </p:set>
                                    <p:anim calcmode="lin" valueType="num">
                                      <p:cBhvr>
                                        <p:cTn id="28" dur="1000" fill="hold"/>
                                        <p:tgtEl>
                                          <p:spTgt spid="13317">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13317">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13317">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nodeType="clickEffect">
                                  <p:stCondLst>
                                    <p:cond delay="0"/>
                                  </p:stCondLst>
                                  <p:childTnLst>
                                    <p:set>
                                      <p:cBhvr>
                                        <p:cTn id="34" dur="1" fill="hold">
                                          <p:stCondLst>
                                            <p:cond delay="0"/>
                                          </p:stCondLst>
                                        </p:cTn>
                                        <p:tgtEl>
                                          <p:spTgt spid="13317">
                                            <p:txEl>
                                              <p:pRg st="4" end="4"/>
                                            </p:txEl>
                                          </p:spTgt>
                                        </p:tgtEl>
                                        <p:attrNameLst>
                                          <p:attrName>style.visibility</p:attrName>
                                        </p:attrNameLst>
                                      </p:cBhvr>
                                      <p:to>
                                        <p:strVal val="visible"/>
                                      </p:to>
                                    </p:set>
                                    <p:anim calcmode="lin" valueType="num">
                                      <p:cBhvr>
                                        <p:cTn id="35" dur="1000" fill="hold"/>
                                        <p:tgtEl>
                                          <p:spTgt spid="13317">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13317">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13317">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nodeType="clickEffect">
                                  <p:stCondLst>
                                    <p:cond delay="0"/>
                                  </p:stCondLst>
                                  <p:childTnLst>
                                    <p:set>
                                      <p:cBhvr>
                                        <p:cTn id="41" dur="1" fill="hold">
                                          <p:stCondLst>
                                            <p:cond delay="0"/>
                                          </p:stCondLst>
                                        </p:cTn>
                                        <p:tgtEl>
                                          <p:spTgt spid="13317">
                                            <p:txEl>
                                              <p:pRg st="5" end="5"/>
                                            </p:txEl>
                                          </p:spTgt>
                                        </p:tgtEl>
                                        <p:attrNameLst>
                                          <p:attrName>style.visibility</p:attrName>
                                        </p:attrNameLst>
                                      </p:cBhvr>
                                      <p:to>
                                        <p:strVal val="visible"/>
                                      </p:to>
                                    </p:set>
                                    <p:anim calcmode="lin" valueType="num">
                                      <p:cBhvr>
                                        <p:cTn id="42" dur="1000" fill="hold"/>
                                        <p:tgtEl>
                                          <p:spTgt spid="13317">
                                            <p:txEl>
                                              <p:pRg st="5" end="5"/>
                                            </p:txEl>
                                          </p:spTgt>
                                        </p:tgtEl>
                                        <p:attrNameLst>
                                          <p:attrName>ppt_w</p:attrName>
                                        </p:attrNameLst>
                                      </p:cBhvr>
                                      <p:tavLst>
                                        <p:tav tm="0">
                                          <p:val>
                                            <p:strVal val="#ppt_w*0.70"/>
                                          </p:val>
                                        </p:tav>
                                        <p:tav tm="100000">
                                          <p:val>
                                            <p:strVal val="#ppt_w"/>
                                          </p:val>
                                        </p:tav>
                                      </p:tavLst>
                                    </p:anim>
                                    <p:anim calcmode="lin" valueType="num">
                                      <p:cBhvr>
                                        <p:cTn id="43" dur="1000" fill="hold"/>
                                        <p:tgtEl>
                                          <p:spTgt spid="13317">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13317">
                                            <p:txEl>
                                              <p:pRg st="5" end="5"/>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5" presetClass="entr" presetSubtype="0" fill="hold" nodeType="clickEffect">
                                  <p:stCondLst>
                                    <p:cond delay="0"/>
                                  </p:stCondLst>
                                  <p:childTnLst>
                                    <p:set>
                                      <p:cBhvr>
                                        <p:cTn id="48" dur="1" fill="hold">
                                          <p:stCondLst>
                                            <p:cond delay="0"/>
                                          </p:stCondLst>
                                        </p:cTn>
                                        <p:tgtEl>
                                          <p:spTgt spid="13317">
                                            <p:txEl>
                                              <p:pRg st="6" end="6"/>
                                            </p:txEl>
                                          </p:spTgt>
                                        </p:tgtEl>
                                        <p:attrNameLst>
                                          <p:attrName>style.visibility</p:attrName>
                                        </p:attrNameLst>
                                      </p:cBhvr>
                                      <p:to>
                                        <p:strVal val="visible"/>
                                      </p:to>
                                    </p:set>
                                    <p:anim calcmode="lin" valueType="num">
                                      <p:cBhvr>
                                        <p:cTn id="49" dur="1000" fill="hold"/>
                                        <p:tgtEl>
                                          <p:spTgt spid="13317">
                                            <p:txEl>
                                              <p:pRg st="6" end="6"/>
                                            </p:txEl>
                                          </p:spTgt>
                                        </p:tgtEl>
                                        <p:attrNameLst>
                                          <p:attrName>ppt_w</p:attrName>
                                        </p:attrNameLst>
                                      </p:cBhvr>
                                      <p:tavLst>
                                        <p:tav tm="0">
                                          <p:val>
                                            <p:strVal val="#ppt_w*0.70"/>
                                          </p:val>
                                        </p:tav>
                                        <p:tav tm="100000">
                                          <p:val>
                                            <p:strVal val="#ppt_w"/>
                                          </p:val>
                                        </p:tav>
                                      </p:tavLst>
                                    </p:anim>
                                    <p:anim calcmode="lin" valueType="num">
                                      <p:cBhvr>
                                        <p:cTn id="50" dur="1000" fill="hold"/>
                                        <p:tgtEl>
                                          <p:spTgt spid="13317">
                                            <p:txEl>
                                              <p:pRg st="6" end="6"/>
                                            </p:txEl>
                                          </p:spTgt>
                                        </p:tgtEl>
                                        <p:attrNameLst>
                                          <p:attrName>ppt_h</p:attrName>
                                        </p:attrNameLst>
                                      </p:cBhvr>
                                      <p:tavLst>
                                        <p:tav tm="0">
                                          <p:val>
                                            <p:strVal val="#ppt_h"/>
                                          </p:val>
                                        </p:tav>
                                        <p:tav tm="100000">
                                          <p:val>
                                            <p:strVal val="#ppt_h"/>
                                          </p:val>
                                        </p:tav>
                                      </p:tavLst>
                                    </p:anim>
                                    <p:animEffect transition="in" filter="fade">
                                      <p:cBhvr>
                                        <p:cTn id="51" dur="1000"/>
                                        <p:tgtEl>
                                          <p:spTgt spid="13317">
                                            <p:txEl>
                                              <p:pRg st="6" end="6"/>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5" presetClass="entr" presetSubtype="0" fill="hold" nodeType="clickEffect">
                                  <p:stCondLst>
                                    <p:cond delay="0"/>
                                  </p:stCondLst>
                                  <p:childTnLst>
                                    <p:set>
                                      <p:cBhvr>
                                        <p:cTn id="55" dur="1" fill="hold">
                                          <p:stCondLst>
                                            <p:cond delay="0"/>
                                          </p:stCondLst>
                                        </p:cTn>
                                        <p:tgtEl>
                                          <p:spTgt spid="13317">
                                            <p:txEl>
                                              <p:pRg st="7" end="7"/>
                                            </p:txEl>
                                          </p:spTgt>
                                        </p:tgtEl>
                                        <p:attrNameLst>
                                          <p:attrName>style.visibility</p:attrName>
                                        </p:attrNameLst>
                                      </p:cBhvr>
                                      <p:to>
                                        <p:strVal val="visible"/>
                                      </p:to>
                                    </p:set>
                                    <p:anim calcmode="lin" valueType="num">
                                      <p:cBhvr>
                                        <p:cTn id="56" dur="1000" fill="hold"/>
                                        <p:tgtEl>
                                          <p:spTgt spid="13317">
                                            <p:txEl>
                                              <p:pRg st="7" end="7"/>
                                            </p:txEl>
                                          </p:spTgt>
                                        </p:tgtEl>
                                        <p:attrNameLst>
                                          <p:attrName>ppt_w</p:attrName>
                                        </p:attrNameLst>
                                      </p:cBhvr>
                                      <p:tavLst>
                                        <p:tav tm="0">
                                          <p:val>
                                            <p:strVal val="#ppt_w*0.70"/>
                                          </p:val>
                                        </p:tav>
                                        <p:tav tm="100000">
                                          <p:val>
                                            <p:strVal val="#ppt_w"/>
                                          </p:val>
                                        </p:tav>
                                      </p:tavLst>
                                    </p:anim>
                                    <p:anim calcmode="lin" valueType="num">
                                      <p:cBhvr>
                                        <p:cTn id="57" dur="1000" fill="hold"/>
                                        <p:tgtEl>
                                          <p:spTgt spid="13317">
                                            <p:txEl>
                                              <p:pRg st="7" end="7"/>
                                            </p:txEl>
                                          </p:spTgt>
                                        </p:tgtEl>
                                        <p:attrNameLst>
                                          <p:attrName>ppt_h</p:attrName>
                                        </p:attrNameLst>
                                      </p:cBhvr>
                                      <p:tavLst>
                                        <p:tav tm="0">
                                          <p:val>
                                            <p:strVal val="#ppt_h"/>
                                          </p:val>
                                        </p:tav>
                                        <p:tav tm="100000">
                                          <p:val>
                                            <p:strVal val="#ppt_h"/>
                                          </p:val>
                                        </p:tav>
                                      </p:tavLst>
                                    </p:anim>
                                    <p:animEffect transition="in" filter="fade">
                                      <p:cBhvr>
                                        <p:cTn id="58" dur="1000"/>
                                        <p:tgtEl>
                                          <p:spTgt spid="13317">
                                            <p:txEl>
                                              <p:pRg st="7" end="7"/>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5" presetClass="entr" presetSubtype="0" fill="hold" nodeType="clickEffect">
                                  <p:stCondLst>
                                    <p:cond delay="0"/>
                                  </p:stCondLst>
                                  <p:childTnLst>
                                    <p:set>
                                      <p:cBhvr>
                                        <p:cTn id="62" dur="1" fill="hold">
                                          <p:stCondLst>
                                            <p:cond delay="0"/>
                                          </p:stCondLst>
                                        </p:cTn>
                                        <p:tgtEl>
                                          <p:spTgt spid="13317">
                                            <p:txEl>
                                              <p:pRg st="8" end="8"/>
                                            </p:txEl>
                                          </p:spTgt>
                                        </p:tgtEl>
                                        <p:attrNameLst>
                                          <p:attrName>style.visibility</p:attrName>
                                        </p:attrNameLst>
                                      </p:cBhvr>
                                      <p:to>
                                        <p:strVal val="visible"/>
                                      </p:to>
                                    </p:set>
                                    <p:anim calcmode="lin" valueType="num">
                                      <p:cBhvr>
                                        <p:cTn id="63" dur="1000" fill="hold"/>
                                        <p:tgtEl>
                                          <p:spTgt spid="13317">
                                            <p:txEl>
                                              <p:pRg st="8" end="8"/>
                                            </p:txEl>
                                          </p:spTgt>
                                        </p:tgtEl>
                                        <p:attrNameLst>
                                          <p:attrName>ppt_w</p:attrName>
                                        </p:attrNameLst>
                                      </p:cBhvr>
                                      <p:tavLst>
                                        <p:tav tm="0">
                                          <p:val>
                                            <p:strVal val="#ppt_w*0.70"/>
                                          </p:val>
                                        </p:tav>
                                        <p:tav tm="100000">
                                          <p:val>
                                            <p:strVal val="#ppt_w"/>
                                          </p:val>
                                        </p:tav>
                                      </p:tavLst>
                                    </p:anim>
                                    <p:anim calcmode="lin" valueType="num">
                                      <p:cBhvr>
                                        <p:cTn id="64" dur="1000" fill="hold"/>
                                        <p:tgtEl>
                                          <p:spTgt spid="13317">
                                            <p:txEl>
                                              <p:pRg st="8" end="8"/>
                                            </p:txEl>
                                          </p:spTgt>
                                        </p:tgtEl>
                                        <p:attrNameLst>
                                          <p:attrName>ppt_h</p:attrName>
                                        </p:attrNameLst>
                                      </p:cBhvr>
                                      <p:tavLst>
                                        <p:tav tm="0">
                                          <p:val>
                                            <p:strVal val="#ppt_h"/>
                                          </p:val>
                                        </p:tav>
                                        <p:tav tm="100000">
                                          <p:val>
                                            <p:strVal val="#ppt_h"/>
                                          </p:val>
                                        </p:tav>
                                      </p:tavLst>
                                    </p:anim>
                                    <p:animEffect transition="in" filter="fade">
                                      <p:cBhvr>
                                        <p:cTn id="65" dur="1000"/>
                                        <p:tgtEl>
                                          <p:spTgt spid="13317">
                                            <p:txEl>
                                              <p:pRg st="8" end="8"/>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5" presetClass="entr" presetSubtype="0" fill="hold" nodeType="clickEffect">
                                  <p:stCondLst>
                                    <p:cond delay="0"/>
                                  </p:stCondLst>
                                  <p:childTnLst>
                                    <p:set>
                                      <p:cBhvr>
                                        <p:cTn id="69" dur="1" fill="hold">
                                          <p:stCondLst>
                                            <p:cond delay="0"/>
                                          </p:stCondLst>
                                        </p:cTn>
                                        <p:tgtEl>
                                          <p:spTgt spid="13317">
                                            <p:txEl>
                                              <p:pRg st="9" end="9"/>
                                            </p:txEl>
                                          </p:spTgt>
                                        </p:tgtEl>
                                        <p:attrNameLst>
                                          <p:attrName>style.visibility</p:attrName>
                                        </p:attrNameLst>
                                      </p:cBhvr>
                                      <p:to>
                                        <p:strVal val="visible"/>
                                      </p:to>
                                    </p:set>
                                    <p:anim calcmode="lin" valueType="num">
                                      <p:cBhvr>
                                        <p:cTn id="70" dur="1000" fill="hold"/>
                                        <p:tgtEl>
                                          <p:spTgt spid="13317">
                                            <p:txEl>
                                              <p:pRg st="9" end="9"/>
                                            </p:txEl>
                                          </p:spTgt>
                                        </p:tgtEl>
                                        <p:attrNameLst>
                                          <p:attrName>ppt_w</p:attrName>
                                        </p:attrNameLst>
                                      </p:cBhvr>
                                      <p:tavLst>
                                        <p:tav tm="0">
                                          <p:val>
                                            <p:strVal val="#ppt_w*0.70"/>
                                          </p:val>
                                        </p:tav>
                                        <p:tav tm="100000">
                                          <p:val>
                                            <p:strVal val="#ppt_w"/>
                                          </p:val>
                                        </p:tav>
                                      </p:tavLst>
                                    </p:anim>
                                    <p:anim calcmode="lin" valueType="num">
                                      <p:cBhvr>
                                        <p:cTn id="71" dur="1000" fill="hold"/>
                                        <p:tgtEl>
                                          <p:spTgt spid="13317">
                                            <p:txEl>
                                              <p:pRg st="9" end="9"/>
                                            </p:txEl>
                                          </p:spTgt>
                                        </p:tgtEl>
                                        <p:attrNameLst>
                                          <p:attrName>ppt_h</p:attrName>
                                        </p:attrNameLst>
                                      </p:cBhvr>
                                      <p:tavLst>
                                        <p:tav tm="0">
                                          <p:val>
                                            <p:strVal val="#ppt_h"/>
                                          </p:val>
                                        </p:tav>
                                        <p:tav tm="100000">
                                          <p:val>
                                            <p:strVal val="#ppt_h"/>
                                          </p:val>
                                        </p:tav>
                                      </p:tavLst>
                                    </p:anim>
                                    <p:animEffect transition="in" filter="fade">
                                      <p:cBhvr>
                                        <p:cTn id="72" dur="1000"/>
                                        <p:tgtEl>
                                          <p:spTgt spid="13317">
                                            <p:txEl>
                                              <p:pRg st="9" end="9"/>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55" presetClass="entr" presetSubtype="0" fill="hold" nodeType="clickEffect">
                                  <p:stCondLst>
                                    <p:cond delay="0"/>
                                  </p:stCondLst>
                                  <p:childTnLst>
                                    <p:set>
                                      <p:cBhvr>
                                        <p:cTn id="76" dur="1" fill="hold">
                                          <p:stCondLst>
                                            <p:cond delay="0"/>
                                          </p:stCondLst>
                                        </p:cTn>
                                        <p:tgtEl>
                                          <p:spTgt spid="13317">
                                            <p:txEl>
                                              <p:pRg st="10" end="10"/>
                                            </p:txEl>
                                          </p:spTgt>
                                        </p:tgtEl>
                                        <p:attrNameLst>
                                          <p:attrName>style.visibility</p:attrName>
                                        </p:attrNameLst>
                                      </p:cBhvr>
                                      <p:to>
                                        <p:strVal val="visible"/>
                                      </p:to>
                                    </p:set>
                                    <p:anim calcmode="lin" valueType="num">
                                      <p:cBhvr>
                                        <p:cTn id="77" dur="1000" fill="hold"/>
                                        <p:tgtEl>
                                          <p:spTgt spid="13317">
                                            <p:txEl>
                                              <p:pRg st="10" end="10"/>
                                            </p:txEl>
                                          </p:spTgt>
                                        </p:tgtEl>
                                        <p:attrNameLst>
                                          <p:attrName>ppt_w</p:attrName>
                                        </p:attrNameLst>
                                      </p:cBhvr>
                                      <p:tavLst>
                                        <p:tav tm="0">
                                          <p:val>
                                            <p:strVal val="#ppt_w*0.70"/>
                                          </p:val>
                                        </p:tav>
                                        <p:tav tm="100000">
                                          <p:val>
                                            <p:strVal val="#ppt_w"/>
                                          </p:val>
                                        </p:tav>
                                      </p:tavLst>
                                    </p:anim>
                                    <p:anim calcmode="lin" valueType="num">
                                      <p:cBhvr>
                                        <p:cTn id="78" dur="1000" fill="hold"/>
                                        <p:tgtEl>
                                          <p:spTgt spid="13317">
                                            <p:txEl>
                                              <p:pRg st="10" end="10"/>
                                            </p:txEl>
                                          </p:spTgt>
                                        </p:tgtEl>
                                        <p:attrNameLst>
                                          <p:attrName>ppt_h</p:attrName>
                                        </p:attrNameLst>
                                      </p:cBhvr>
                                      <p:tavLst>
                                        <p:tav tm="0">
                                          <p:val>
                                            <p:strVal val="#ppt_h"/>
                                          </p:val>
                                        </p:tav>
                                        <p:tav tm="100000">
                                          <p:val>
                                            <p:strVal val="#ppt_h"/>
                                          </p:val>
                                        </p:tav>
                                      </p:tavLst>
                                    </p:anim>
                                    <p:animEffect transition="in" filter="fade">
                                      <p:cBhvr>
                                        <p:cTn id="79" dur="1000"/>
                                        <p:tgtEl>
                                          <p:spTgt spid="13317">
                                            <p:txEl>
                                              <p:pRg st="10" end="10"/>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55" presetClass="entr" presetSubtype="0" fill="hold" nodeType="clickEffect">
                                  <p:stCondLst>
                                    <p:cond delay="0"/>
                                  </p:stCondLst>
                                  <p:childTnLst>
                                    <p:set>
                                      <p:cBhvr>
                                        <p:cTn id="83" dur="1" fill="hold">
                                          <p:stCondLst>
                                            <p:cond delay="0"/>
                                          </p:stCondLst>
                                        </p:cTn>
                                        <p:tgtEl>
                                          <p:spTgt spid="13317">
                                            <p:txEl>
                                              <p:pRg st="11" end="11"/>
                                            </p:txEl>
                                          </p:spTgt>
                                        </p:tgtEl>
                                        <p:attrNameLst>
                                          <p:attrName>style.visibility</p:attrName>
                                        </p:attrNameLst>
                                      </p:cBhvr>
                                      <p:to>
                                        <p:strVal val="visible"/>
                                      </p:to>
                                    </p:set>
                                    <p:anim calcmode="lin" valueType="num">
                                      <p:cBhvr>
                                        <p:cTn id="84" dur="1000" fill="hold"/>
                                        <p:tgtEl>
                                          <p:spTgt spid="13317">
                                            <p:txEl>
                                              <p:pRg st="11" end="11"/>
                                            </p:txEl>
                                          </p:spTgt>
                                        </p:tgtEl>
                                        <p:attrNameLst>
                                          <p:attrName>ppt_w</p:attrName>
                                        </p:attrNameLst>
                                      </p:cBhvr>
                                      <p:tavLst>
                                        <p:tav tm="0">
                                          <p:val>
                                            <p:strVal val="#ppt_w*0.70"/>
                                          </p:val>
                                        </p:tav>
                                        <p:tav tm="100000">
                                          <p:val>
                                            <p:strVal val="#ppt_w"/>
                                          </p:val>
                                        </p:tav>
                                      </p:tavLst>
                                    </p:anim>
                                    <p:anim calcmode="lin" valueType="num">
                                      <p:cBhvr>
                                        <p:cTn id="85" dur="1000" fill="hold"/>
                                        <p:tgtEl>
                                          <p:spTgt spid="13317">
                                            <p:txEl>
                                              <p:pRg st="11" end="11"/>
                                            </p:txEl>
                                          </p:spTgt>
                                        </p:tgtEl>
                                        <p:attrNameLst>
                                          <p:attrName>ppt_h</p:attrName>
                                        </p:attrNameLst>
                                      </p:cBhvr>
                                      <p:tavLst>
                                        <p:tav tm="0">
                                          <p:val>
                                            <p:strVal val="#ppt_h"/>
                                          </p:val>
                                        </p:tav>
                                        <p:tav tm="100000">
                                          <p:val>
                                            <p:strVal val="#ppt_h"/>
                                          </p:val>
                                        </p:tav>
                                      </p:tavLst>
                                    </p:anim>
                                    <p:animEffect transition="in" filter="fade">
                                      <p:cBhvr>
                                        <p:cTn id="86" dur="1000"/>
                                        <p:tgtEl>
                                          <p:spTgt spid="13317">
                                            <p:txEl>
                                              <p:pRg st="11" end="11"/>
                                            </p:txEl>
                                          </p:spTgt>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55" presetClass="entr" presetSubtype="0" fill="hold" nodeType="clickEffect">
                                  <p:stCondLst>
                                    <p:cond delay="0"/>
                                  </p:stCondLst>
                                  <p:childTnLst>
                                    <p:set>
                                      <p:cBhvr>
                                        <p:cTn id="90" dur="1" fill="hold">
                                          <p:stCondLst>
                                            <p:cond delay="0"/>
                                          </p:stCondLst>
                                        </p:cTn>
                                        <p:tgtEl>
                                          <p:spTgt spid="13317">
                                            <p:txEl>
                                              <p:pRg st="12" end="12"/>
                                            </p:txEl>
                                          </p:spTgt>
                                        </p:tgtEl>
                                        <p:attrNameLst>
                                          <p:attrName>style.visibility</p:attrName>
                                        </p:attrNameLst>
                                      </p:cBhvr>
                                      <p:to>
                                        <p:strVal val="visible"/>
                                      </p:to>
                                    </p:set>
                                    <p:anim calcmode="lin" valueType="num">
                                      <p:cBhvr>
                                        <p:cTn id="91" dur="1000" fill="hold"/>
                                        <p:tgtEl>
                                          <p:spTgt spid="13317">
                                            <p:txEl>
                                              <p:pRg st="12" end="12"/>
                                            </p:txEl>
                                          </p:spTgt>
                                        </p:tgtEl>
                                        <p:attrNameLst>
                                          <p:attrName>ppt_w</p:attrName>
                                        </p:attrNameLst>
                                      </p:cBhvr>
                                      <p:tavLst>
                                        <p:tav tm="0">
                                          <p:val>
                                            <p:strVal val="#ppt_w*0.70"/>
                                          </p:val>
                                        </p:tav>
                                        <p:tav tm="100000">
                                          <p:val>
                                            <p:strVal val="#ppt_w"/>
                                          </p:val>
                                        </p:tav>
                                      </p:tavLst>
                                    </p:anim>
                                    <p:anim calcmode="lin" valueType="num">
                                      <p:cBhvr>
                                        <p:cTn id="92" dur="1000" fill="hold"/>
                                        <p:tgtEl>
                                          <p:spTgt spid="13317">
                                            <p:txEl>
                                              <p:pRg st="12" end="12"/>
                                            </p:txEl>
                                          </p:spTgt>
                                        </p:tgtEl>
                                        <p:attrNameLst>
                                          <p:attrName>ppt_h</p:attrName>
                                        </p:attrNameLst>
                                      </p:cBhvr>
                                      <p:tavLst>
                                        <p:tav tm="0">
                                          <p:val>
                                            <p:strVal val="#ppt_h"/>
                                          </p:val>
                                        </p:tav>
                                        <p:tav tm="100000">
                                          <p:val>
                                            <p:strVal val="#ppt_h"/>
                                          </p:val>
                                        </p:tav>
                                      </p:tavLst>
                                    </p:anim>
                                    <p:animEffect transition="in" filter="fade">
                                      <p:cBhvr>
                                        <p:cTn id="93" dur="1000"/>
                                        <p:tgtEl>
                                          <p:spTgt spid="1331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4"/>
          <p:cNvSpPr txBox="1">
            <a:spLocks noChangeArrowheads="1"/>
          </p:cNvSpPr>
          <p:nvPr/>
        </p:nvSpPr>
        <p:spPr bwMode="auto">
          <a:xfrm>
            <a:off x="0" y="458788"/>
            <a:ext cx="9144000" cy="3185487"/>
          </a:xfrm>
          <a:prstGeom prst="rect">
            <a:avLst/>
          </a:prstGeom>
          <a:noFill/>
          <a:ln w="9525">
            <a:noFill/>
            <a:miter lim="800000"/>
            <a:headEnd/>
            <a:tailEnd/>
          </a:ln>
        </p:spPr>
        <p:txBody>
          <a:bodyPr>
            <a:spAutoFit/>
          </a:bodyPr>
          <a:lstStyle/>
          <a:p>
            <a:pPr algn="just">
              <a:spcBef>
                <a:spcPct val="25000"/>
              </a:spcBef>
            </a:pPr>
            <a:r>
              <a:rPr lang="en-US" sz="2400" dirty="0">
                <a:solidFill>
                  <a:srgbClr val="FF0000"/>
                </a:solidFill>
              </a:rPr>
              <a:t>When a </a:t>
            </a:r>
            <a:r>
              <a:rPr lang="en-US" sz="3200" b="1" dirty="0">
                <a:solidFill>
                  <a:srgbClr val="FF0000"/>
                </a:solidFill>
              </a:rPr>
              <a:t>protected</a:t>
            </a:r>
            <a:r>
              <a:rPr lang="en-US" sz="2400" b="1" dirty="0">
                <a:solidFill>
                  <a:schemeClr val="accent2"/>
                </a:solidFill>
              </a:rPr>
              <a:t> </a:t>
            </a:r>
            <a:r>
              <a:rPr lang="en-US" sz="2400" dirty="0">
                <a:solidFill>
                  <a:srgbClr val="FF0000"/>
                </a:solidFill>
              </a:rPr>
              <a:t>member is inherited in </a:t>
            </a:r>
            <a:r>
              <a:rPr lang="en-US" sz="3200" b="1" dirty="0">
                <a:solidFill>
                  <a:schemeClr val="tx2">
                    <a:lumMod val="60000"/>
                    <a:lumOff val="40000"/>
                  </a:schemeClr>
                </a:solidFill>
              </a:rPr>
              <a:t>public</a:t>
            </a:r>
            <a:r>
              <a:rPr lang="en-US" sz="3200" dirty="0">
                <a:solidFill>
                  <a:schemeClr val="tx2">
                    <a:lumMod val="60000"/>
                    <a:lumOff val="40000"/>
                  </a:schemeClr>
                </a:solidFill>
              </a:rPr>
              <a:t> </a:t>
            </a:r>
            <a:r>
              <a:rPr lang="en-US" sz="2400" dirty="0">
                <a:solidFill>
                  <a:srgbClr val="FF0000"/>
                </a:solidFill>
              </a:rPr>
              <a:t>mode, it becomes </a:t>
            </a:r>
            <a:r>
              <a:rPr lang="en-US" sz="3200" b="1" dirty="0">
                <a:solidFill>
                  <a:srgbClr val="FF0000"/>
                </a:solidFill>
              </a:rPr>
              <a:t>protected</a:t>
            </a:r>
            <a:r>
              <a:rPr lang="en-US" sz="2400" b="1" dirty="0">
                <a:solidFill>
                  <a:schemeClr val="accent2"/>
                </a:solidFill>
              </a:rPr>
              <a:t> </a:t>
            </a:r>
            <a:r>
              <a:rPr lang="en-US" sz="2400" dirty="0">
                <a:solidFill>
                  <a:srgbClr val="FF0000"/>
                </a:solidFill>
              </a:rPr>
              <a:t>in the derived class too and therefore is accessible by the member functions of the derived class. It is also ready for further inheritance. A </a:t>
            </a:r>
            <a:r>
              <a:rPr lang="en-US" sz="3200" b="1" dirty="0">
                <a:solidFill>
                  <a:srgbClr val="FF0000"/>
                </a:solidFill>
              </a:rPr>
              <a:t>protected</a:t>
            </a:r>
            <a:r>
              <a:rPr lang="en-US" sz="2400" b="1" dirty="0">
                <a:solidFill>
                  <a:schemeClr val="accent2"/>
                </a:solidFill>
              </a:rPr>
              <a:t> </a:t>
            </a:r>
            <a:r>
              <a:rPr lang="en-US" sz="2400" dirty="0">
                <a:solidFill>
                  <a:srgbClr val="FF0000"/>
                </a:solidFill>
              </a:rPr>
              <a:t>member inherited in the </a:t>
            </a:r>
            <a:r>
              <a:rPr lang="en-US" sz="3200" b="1" dirty="0">
                <a:solidFill>
                  <a:schemeClr val="tx2">
                    <a:lumMod val="60000"/>
                    <a:lumOff val="40000"/>
                  </a:schemeClr>
                </a:solidFill>
              </a:rPr>
              <a:t>private</a:t>
            </a:r>
            <a:r>
              <a:rPr lang="en-US" sz="2400" dirty="0">
                <a:solidFill>
                  <a:srgbClr val="FF0000"/>
                </a:solidFill>
              </a:rPr>
              <a:t> mode derivation, becomes </a:t>
            </a:r>
            <a:r>
              <a:rPr lang="en-US" sz="3200" b="1" dirty="0">
                <a:solidFill>
                  <a:schemeClr val="tx2">
                    <a:lumMod val="60000"/>
                    <a:lumOff val="40000"/>
                  </a:schemeClr>
                </a:solidFill>
              </a:rPr>
              <a:t>private </a:t>
            </a:r>
            <a:r>
              <a:rPr lang="en-US" sz="2400" dirty="0">
                <a:solidFill>
                  <a:srgbClr val="FF0000"/>
                </a:solidFill>
              </a:rPr>
              <a:t>in the derived class.  </a:t>
            </a:r>
          </a:p>
          <a:p>
            <a:pPr algn="ctr">
              <a:lnSpc>
                <a:spcPct val="150000"/>
              </a:lnSpc>
              <a:spcBef>
                <a:spcPct val="25000"/>
              </a:spcBef>
            </a:pPr>
            <a:r>
              <a:rPr lang="en-US" sz="2800" b="1" dirty="0">
                <a:solidFill>
                  <a:srgbClr val="FF0000"/>
                </a:solidFill>
              </a:rPr>
              <a:t>VISIBILITY OF INHERITED MEMBERS</a:t>
            </a:r>
            <a:endParaRPr lang="en-US" sz="2400" b="1" dirty="0">
              <a:solidFill>
                <a:srgbClr val="FF0000"/>
              </a:solidFill>
            </a:endParaRPr>
          </a:p>
        </p:txBody>
      </p:sp>
      <p:graphicFrame>
        <p:nvGraphicFramePr>
          <p:cNvPr id="14364" name="Group 28"/>
          <p:cNvGraphicFramePr>
            <a:graphicFrameLocks noGrp="1"/>
          </p:cNvGraphicFramePr>
          <p:nvPr>
            <p:ph/>
          </p:nvPr>
        </p:nvGraphicFramePr>
        <p:xfrm>
          <a:off x="152400" y="3429000"/>
          <a:ext cx="8915400" cy="2906924"/>
        </p:xfrm>
        <a:graphic>
          <a:graphicData uri="http://schemas.openxmlformats.org/drawingml/2006/table">
            <a:tbl>
              <a:tblPr/>
              <a:tblGrid>
                <a:gridCol w="2189163"/>
                <a:gridCol w="2268537"/>
                <a:gridCol w="2189163"/>
                <a:gridCol w="2268537"/>
              </a:tblGrid>
              <a:tr h="628485">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Base class visibility</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Derived class visibility</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r>
              <a:tr h="895877">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smtClean="0">
                          <a:ln>
                            <a:noFill/>
                          </a:ln>
                          <a:solidFill>
                            <a:schemeClr val="tx1"/>
                          </a:solidFill>
                          <a:effectLst/>
                          <a:latin typeface="Times New Roman" pitchFamily="18" charset="0"/>
                        </a:rPr>
                        <a:t>Public derivation</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smtClean="0">
                          <a:ln>
                            <a:noFill/>
                          </a:ln>
                          <a:solidFill>
                            <a:schemeClr val="tx1"/>
                          </a:solidFill>
                          <a:effectLst/>
                          <a:latin typeface="Times New Roman" pitchFamily="18" charset="0"/>
                        </a:rPr>
                        <a:t>Private derivation</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smtClean="0">
                          <a:ln>
                            <a:noFill/>
                          </a:ln>
                          <a:solidFill>
                            <a:schemeClr val="tx1"/>
                          </a:solidFill>
                          <a:effectLst/>
                          <a:latin typeface="Times New Roman" pitchFamily="18" charset="0"/>
                        </a:rPr>
                        <a:t>Protected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smtClean="0">
                          <a:ln>
                            <a:noFill/>
                          </a:ln>
                          <a:solidFill>
                            <a:schemeClr val="tx1"/>
                          </a:solidFill>
                          <a:effectLst/>
                          <a:latin typeface="Times New Roman" pitchFamily="18" charset="0"/>
                        </a:rPr>
                        <a:t>derivation</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3823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Private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Protected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Public</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Not inherited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Protected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Public</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Not inherited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Private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Private</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Not Inherited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Protected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Protected</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4365" name="Line 29"/>
          <p:cNvSpPr>
            <a:spLocks noChangeShapeType="1"/>
          </p:cNvSpPr>
          <p:nvPr/>
        </p:nvSpPr>
        <p:spPr bwMode="auto">
          <a:xfrm>
            <a:off x="1752600" y="5207000"/>
            <a:ext cx="457200" cy="0"/>
          </a:xfrm>
          <a:prstGeom prst="line">
            <a:avLst/>
          </a:prstGeom>
          <a:noFill/>
          <a:ln w="9525">
            <a:solidFill>
              <a:schemeClr val="tx1"/>
            </a:solidFill>
            <a:round/>
            <a:headEnd/>
            <a:tailEnd type="triangle" w="med" len="med"/>
          </a:ln>
        </p:spPr>
        <p:txBody>
          <a:bodyPr/>
          <a:lstStyle/>
          <a:p>
            <a:endParaRPr lang="en-US"/>
          </a:p>
        </p:txBody>
      </p:sp>
      <p:sp>
        <p:nvSpPr>
          <p:cNvPr id="14366" name="Line 30"/>
          <p:cNvSpPr>
            <a:spLocks noChangeShapeType="1"/>
          </p:cNvSpPr>
          <p:nvPr/>
        </p:nvSpPr>
        <p:spPr bwMode="auto">
          <a:xfrm>
            <a:off x="1752600" y="5613400"/>
            <a:ext cx="457200" cy="0"/>
          </a:xfrm>
          <a:prstGeom prst="line">
            <a:avLst/>
          </a:prstGeom>
          <a:noFill/>
          <a:ln w="9525">
            <a:solidFill>
              <a:schemeClr val="tx1"/>
            </a:solidFill>
            <a:round/>
            <a:headEnd/>
            <a:tailEnd type="triangle" w="med" len="med"/>
          </a:ln>
        </p:spPr>
        <p:txBody>
          <a:bodyPr/>
          <a:lstStyle/>
          <a:p>
            <a:endParaRPr lang="en-US"/>
          </a:p>
        </p:txBody>
      </p:sp>
      <p:sp>
        <p:nvSpPr>
          <p:cNvPr id="14367" name="Line 31"/>
          <p:cNvSpPr>
            <a:spLocks noChangeShapeType="1"/>
          </p:cNvSpPr>
          <p:nvPr/>
        </p:nvSpPr>
        <p:spPr bwMode="auto">
          <a:xfrm>
            <a:off x="1752600" y="6061075"/>
            <a:ext cx="4572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 calcmode="lin" valueType="num">
                                      <p:cBhvr>
                                        <p:cTn id="7" dur="1000" fill="hold"/>
                                        <p:tgtEl>
                                          <p:spTgt spid="14340">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4340">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4340">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14340">
                                            <p:txEl>
                                              <p:pRg st="1" end="1"/>
                                            </p:txEl>
                                          </p:spTgt>
                                        </p:tgtEl>
                                        <p:attrNameLst>
                                          <p:attrName>style.visibility</p:attrName>
                                        </p:attrNameLst>
                                      </p:cBhvr>
                                      <p:to>
                                        <p:strVal val="visible"/>
                                      </p:to>
                                    </p:set>
                                    <p:anim calcmode="lin" valueType="num">
                                      <p:cBhvr>
                                        <p:cTn id="14" dur="1000" fill="hold"/>
                                        <p:tgtEl>
                                          <p:spTgt spid="14340">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14340">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14340">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8" presetClass="entr" presetSubtype="16" fill="hold" nodeType="clickEffect">
                                  <p:stCondLst>
                                    <p:cond delay="0"/>
                                  </p:stCondLst>
                                  <p:childTnLst>
                                    <p:set>
                                      <p:cBhvr>
                                        <p:cTn id="20" dur="1" fill="hold">
                                          <p:stCondLst>
                                            <p:cond delay="0"/>
                                          </p:stCondLst>
                                        </p:cTn>
                                        <p:tgtEl>
                                          <p:spTgt spid="14364"/>
                                        </p:tgtEl>
                                        <p:attrNameLst>
                                          <p:attrName>style.visibility</p:attrName>
                                        </p:attrNameLst>
                                      </p:cBhvr>
                                      <p:to>
                                        <p:strVal val="visible"/>
                                      </p:to>
                                    </p:set>
                                    <p:animEffect transition="in" filter="diamond(in)">
                                      <p:cBhvr>
                                        <p:cTn id="21" dur="2000"/>
                                        <p:tgtEl>
                                          <p:spTgt spid="14364"/>
                                        </p:tgtEl>
                                      </p:cBhvr>
                                    </p:animEffect>
                                  </p:childTnLst>
                                </p:cTn>
                              </p:par>
                              <p:par>
                                <p:cTn id="22" presetID="8" presetClass="entr" presetSubtype="16" fill="hold" grpId="0" nodeType="withEffect">
                                  <p:stCondLst>
                                    <p:cond delay="0"/>
                                  </p:stCondLst>
                                  <p:childTnLst>
                                    <p:set>
                                      <p:cBhvr>
                                        <p:cTn id="23" dur="1" fill="hold">
                                          <p:stCondLst>
                                            <p:cond delay="0"/>
                                          </p:stCondLst>
                                        </p:cTn>
                                        <p:tgtEl>
                                          <p:spTgt spid="14365"/>
                                        </p:tgtEl>
                                        <p:attrNameLst>
                                          <p:attrName>style.visibility</p:attrName>
                                        </p:attrNameLst>
                                      </p:cBhvr>
                                      <p:to>
                                        <p:strVal val="visible"/>
                                      </p:to>
                                    </p:set>
                                    <p:animEffect transition="in" filter="diamond(in)">
                                      <p:cBhvr>
                                        <p:cTn id="24" dur="2000"/>
                                        <p:tgtEl>
                                          <p:spTgt spid="14365"/>
                                        </p:tgtEl>
                                      </p:cBhvr>
                                    </p:animEffect>
                                  </p:childTnLst>
                                </p:cTn>
                              </p:par>
                              <p:par>
                                <p:cTn id="25" presetID="8" presetClass="entr" presetSubtype="16" fill="hold" grpId="0" nodeType="withEffect">
                                  <p:stCondLst>
                                    <p:cond delay="0"/>
                                  </p:stCondLst>
                                  <p:childTnLst>
                                    <p:set>
                                      <p:cBhvr>
                                        <p:cTn id="26" dur="1" fill="hold">
                                          <p:stCondLst>
                                            <p:cond delay="0"/>
                                          </p:stCondLst>
                                        </p:cTn>
                                        <p:tgtEl>
                                          <p:spTgt spid="14366"/>
                                        </p:tgtEl>
                                        <p:attrNameLst>
                                          <p:attrName>style.visibility</p:attrName>
                                        </p:attrNameLst>
                                      </p:cBhvr>
                                      <p:to>
                                        <p:strVal val="visible"/>
                                      </p:to>
                                    </p:set>
                                    <p:animEffect transition="in" filter="diamond(in)">
                                      <p:cBhvr>
                                        <p:cTn id="27" dur="2000"/>
                                        <p:tgtEl>
                                          <p:spTgt spid="14366"/>
                                        </p:tgtEl>
                                      </p:cBhvr>
                                    </p:animEffect>
                                  </p:childTnLst>
                                </p:cTn>
                              </p:par>
                              <p:par>
                                <p:cTn id="28" presetID="8" presetClass="entr" presetSubtype="16" fill="hold" grpId="0" nodeType="withEffect">
                                  <p:stCondLst>
                                    <p:cond delay="0"/>
                                  </p:stCondLst>
                                  <p:childTnLst>
                                    <p:set>
                                      <p:cBhvr>
                                        <p:cTn id="29" dur="1" fill="hold">
                                          <p:stCondLst>
                                            <p:cond delay="0"/>
                                          </p:stCondLst>
                                        </p:cTn>
                                        <p:tgtEl>
                                          <p:spTgt spid="14367"/>
                                        </p:tgtEl>
                                        <p:attrNameLst>
                                          <p:attrName>style.visibility</p:attrName>
                                        </p:attrNameLst>
                                      </p:cBhvr>
                                      <p:to>
                                        <p:strVal val="visible"/>
                                      </p:to>
                                    </p:set>
                                    <p:animEffect transition="in" filter="diamond(in)">
                                      <p:cBhvr>
                                        <p:cTn id="30" dur="2000"/>
                                        <p:tgtEl>
                                          <p:spTgt spid="14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5" grpId="0" animBg="1"/>
      <p:bldP spid="14366" grpId="0" animBg="1"/>
      <p:bldP spid="1436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304800" y="557213"/>
            <a:ext cx="8534400" cy="5755422"/>
          </a:xfrm>
          <a:prstGeom prst="rect">
            <a:avLst/>
          </a:prstGeom>
          <a:noFill/>
          <a:ln w="9525">
            <a:noFill/>
            <a:miter lim="800000"/>
            <a:headEnd/>
            <a:tailEnd/>
          </a:ln>
        </p:spPr>
        <p:txBody>
          <a:bodyPr>
            <a:spAutoFit/>
          </a:bodyPr>
          <a:lstStyle/>
          <a:p>
            <a:pPr algn="ctr">
              <a:spcBef>
                <a:spcPct val="50000"/>
              </a:spcBef>
            </a:pPr>
            <a:r>
              <a:rPr lang="en-US" sz="3200" b="1" dirty="0">
                <a:solidFill>
                  <a:srgbClr val="FF0000"/>
                </a:solidFill>
              </a:rPr>
              <a:t>PUBLIC INHERITANCE</a:t>
            </a:r>
          </a:p>
          <a:p>
            <a:pPr algn="just">
              <a:spcBef>
                <a:spcPct val="50000"/>
              </a:spcBef>
            </a:pPr>
            <a:r>
              <a:rPr lang="en-US" sz="2400" dirty="0">
                <a:solidFill>
                  <a:schemeClr val="tx1">
                    <a:lumMod val="85000"/>
                    <a:lumOff val="15000"/>
                  </a:schemeClr>
                </a:solidFill>
              </a:rPr>
              <a:t>In a public derivation </a:t>
            </a:r>
          </a:p>
          <a:p>
            <a:pPr algn="just">
              <a:spcBef>
                <a:spcPct val="50000"/>
              </a:spcBef>
              <a:buFontTx/>
              <a:buChar char="•"/>
            </a:pPr>
            <a:r>
              <a:rPr lang="en-US" sz="2400" dirty="0">
                <a:solidFill>
                  <a:schemeClr val="tx1">
                    <a:lumMod val="85000"/>
                    <a:lumOff val="15000"/>
                  </a:schemeClr>
                </a:solidFill>
              </a:rPr>
              <a:t> Each public member in the base class is public in the    </a:t>
            </a:r>
          </a:p>
          <a:p>
            <a:pPr algn="just">
              <a:spcBef>
                <a:spcPct val="50000"/>
              </a:spcBef>
            </a:pPr>
            <a:r>
              <a:rPr lang="en-US" sz="2400" dirty="0">
                <a:solidFill>
                  <a:schemeClr val="tx1">
                    <a:lumMod val="85000"/>
                    <a:lumOff val="15000"/>
                  </a:schemeClr>
                </a:solidFill>
              </a:rPr>
              <a:t>  derived class.</a:t>
            </a:r>
          </a:p>
          <a:p>
            <a:pPr algn="just">
              <a:spcBef>
                <a:spcPct val="50000"/>
              </a:spcBef>
              <a:buFontTx/>
              <a:buChar char="•"/>
            </a:pPr>
            <a:r>
              <a:rPr lang="en-US" sz="2400" dirty="0">
                <a:solidFill>
                  <a:schemeClr val="tx1">
                    <a:lumMod val="85000"/>
                    <a:lumOff val="15000"/>
                  </a:schemeClr>
                </a:solidFill>
              </a:rPr>
              <a:t> Each protected member in the base class is protected in the </a:t>
            </a:r>
          </a:p>
          <a:p>
            <a:pPr algn="just">
              <a:spcBef>
                <a:spcPct val="50000"/>
              </a:spcBef>
            </a:pPr>
            <a:r>
              <a:rPr lang="en-US" sz="2400" dirty="0">
                <a:solidFill>
                  <a:schemeClr val="tx1">
                    <a:lumMod val="85000"/>
                    <a:lumOff val="15000"/>
                  </a:schemeClr>
                </a:solidFill>
              </a:rPr>
              <a:t>  derived class.</a:t>
            </a:r>
          </a:p>
          <a:p>
            <a:pPr algn="just">
              <a:spcBef>
                <a:spcPct val="50000"/>
              </a:spcBef>
              <a:buFontTx/>
              <a:buChar char="•"/>
            </a:pPr>
            <a:r>
              <a:rPr lang="en-US" sz="2400" dirty="0">
                <a:solidFill>
                  <a:schemeClr val="tx1">
                    <a:lumMod val="85000"/>
                    <a:lumOff val="15000"/>
                  </a:schemeClr>
                </a:solidFill>
              </a:rPr>
              <a:t> Each private member in the base class is private in the </a:t>
            </a:r>
          </a:p>
          <a:p>
            <a:pPr algn="just">
              <a:spcBef>
                <a:spcPct val="50000"/>
              </a:spcBef>
            </a:pPr>
            <a:r>
              <a:rPr lang="en-US" sz="2400" dirty="0">
                <a:solidFill>
                  <a:schemeClr val="tx1">
                    <a:lumMod val="85000"/>
                    <a:lumOff val="15000"/>
                  </a:schemeClr>
                </a:solidFill>
              </a:rPr>
              <a:t>  derived class.</a:t>
            </a:r>
          </a:p>
          <a:p>
            <a:pPr algn="just">
              <a:spcBef>
                <a:spcPct val="50000"/>
              </a:spcBef>
            </a:pPr>
            <a:r>
              <a:rPr lang="en-US" sz="2400" dirty="0">
                <a:solidFill>
                  <a:schemeClr val="tx1">
                    <a:lumMod val="85000"/>
                    <a:lumOff val="15000"/>
                  </a:schemeClr>
                </a:solidFill>
              </a:rPr>
              <a:t>For example the following program segment illustrate how to access each member of the base class by the derived class member.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228600" y="269875"/>
            <a:ext cx="4495800" cy="7132638"/>
          </a:xfrm>
          <a:prstGeom prst="rect">
            <a:avLst/>
          </a:prstGeom>
          <a:noFill/>
          <a:ln w="9525">
            <a:noFill/>
            <a:miter lim="800000"/>
            <a:headEnd/>
            <a:tailEnd/>
          </a:ln>
        </p:spPr>
        <p:txBody>
          <a:bodyPr>
            <a:spAutoFit/>
          </a:bodyPr>
          <a:lstStyle/>
          <a:p>
            <a:r>
              <a:rPr lang="en-US" sz="2000" b="1">
                <a:solidFill>
                  <a:srgbClr val="008000"/>
                </a:solidFill>
              </a:rPr>
              <a:t>class baseA</a:t>
            </a:r>
          </a:p>
          <a:p>
            <a:r>
              <a:rPr lang="en-US" sz="2000" b="1">
                <a:solidFill>
                  <a:srgbClr val="008000"/>
                </a:solidFill>
              </a:rPr>
              <a:t>{</a:t>
            </a:r>
          </a:p>
          <a:p>
            <a:r>
              <a:rPr lang="en-US" sz="2000" b="1">
                <a:solidFill>
                  <a:srgbClr val="008000"/>
                </a:solidFill>
              </a:rPr>
              <a:t>private:</a:t>
            </a:r>
          </a:p>
          <a:p>
            <a:r>
              <a:rPr lang="en-US" sz="2000" b="1">
                <a:solidFill>
                  <a:srgbClr val="008000"/>
                </a:solidFill>
              </a:rPr>
              <a:t>int x;</a:t>
            </a:r>
          </a:p>
          <a:p>
            <a:r>
              <a:rPr lang="en-US" sz="2000" b="1">
                <a:solidFill>
                  <a:srgbClr val="008000"/>
                </a:solidFill>
              </a:rPr>
              <a:t>protected:</a:t>
            </a:r>
          </a:p>
          <a:p>
            <a:r>
              <a:rPr lang="en-US" sz="2000" b="1">
                <a:solidFill>
                  <a:srgbClr val="008000"/>
                </a:solidFill>
              </a:rPr>
              <a:t>int y;</a:t>
            </a:r>
          </a:p>
          <a:p>
            <a:r>
              <a:rPr lang="en-US" sz="2000" b="1">
                <a:solidFill>
                  <a:srgbClr val="008000"/>
                </a:solidFill>
              </a:rPr>
              <a:t>public:</a:t>
            </a:r>
          </a:p>
          <a:p>
            <a:r>
              <a:rPr lang="en-US" sz="2000" b="1">
                <a:solidFill>
                  <a:srgbClr val="008000"/>
                </a:solidFill>
              </a:rPr>
              <a:t>int z;</a:t>
            </a:r>
          </a:p>
          <a:p>
            <a:r>
              <a:rPr lang="en-US" sz="2000" b="1">
                <a:solidFill>
                  <a:srgbClr val="008000"/>
                </a:solidFill>
              </a:rPr>
              <a:t>};</a:t>
            </a:r>
          </a:p>
          <a:p>
            <a:r>
              <a:rPr lang="en-US" sz="2000" b="1">
                <a:solidFill>
                  <a:srgbClr val="008000"/>
                </a:solidFill>
              </a:rPr>
              <a:t>class derivedD:public basea</a:t>
            </a:r>
          </a:p>
          <a:p>
            <a:r>
              <a:rPr lang="en-US" sz="2000" b="1">
                <a:solidFill>
                  <a:srgbClr val="008000"/>
                </a:solidFill>
              </a:rPr>
              <a:t>{</a:t>
            </a:r>
          </a:p>
          <a:p>
            <a:r>
              <a:rPr lang="en-US" sz="2000" b="1">
                <a:solidFill>
                  <a:srgbClr val="008000"/>
                </a:solidFill>
              </a:rPr>
              <a:t>private:</a:t>
            </a:r>
          </a:p>
          <a:p>
            <a:r>
              <a:rPr lang="en-US" sz="2000" b="1">
                <a:solidFill>
                  <a:srgbClr val="008000"/>
                </a:solidFill>
              </a:rPr>
              <a:t>int w;</a:t>
            </a:r>
          </a:p>
          <a:p>
            <a:r>
              <a:rPr lang="en-US" sz="2000" b="1">
                <a:solidFill>
                  <a:srgbClr val="008000"/>
                </a:solidFill>
              </a:rPr>
              <a:t>};</a:t>
            </a:r>
          </a:p>
          <a:p>
            <a:r>
              <a:rPr lang="en-US" sz="2000" b="1">
                <a:solidFill>
                  <a:srgbClr val="FF0000"/>
                </a:solidFill>
              </a:rPr>
              <a:t>The datamembers of the derived </a:t>
            </a:r>
          </a:p>
          <a:p>
            <a:r>
              <a:rPr lang="en-US" sz="2000" b="1">
                <a:solidFill>
                  <a:srgbClr val="FF0000"/>
                </a:solidFill>
              </a:rPr>
              <a:t>class derivedD is</a:t>
            </a:r>
          </a:p>
          <a:p>
            <a:r>
              <a:rPr lang="en-US" sz="2000" b="1">
                <a:solidFill>
                  <a:srgbClr val="008000"/>
                </a:solidFill>
              </a:rPr>
              <a:t>int x;</a:t>
            </a:r>
          </a:p>
          <a:p>
            <a:r>
              <a:rPr lang="en-US" sz="2000" b="1">
                <a:solidFill>
                  <a:srgbClr val="008000"/>
                </a:solidFill>
              </a:rPr>
              <a:t>int y;</a:t>
            </a:r>
          </a:p>
          <a:p>
            <a:r>
              <a:rPr lang="en-US" sz="2000" b="1">
                <a:solidFill>
                  <a:srgbClr val="008000"/>
                </a:solidFill>
              </a:rPr>
              <a:t>int z;</a:t>
            </a:r>
          </a:p>
          <a:p>
            <a:r>
              <a:rPr lang="en-US" sz="2000" b="1">
                <a:solidFill>
                  <a:srgbClr val="008000"/>
                </a:solidFill>
              </a:rPr>
              <a:t>int w;</a:t>
            </a:r>
          </a:p>
          <a:p>
            <a:endParaRPr lang="en-US" b="1">
              <a:solidFill>
                <a:srgbClr val="FF0000"/>
              </a:solidFill>
            </a:endParaRPr>
          </a:p>
          <a:p>
            <a:endParaRPr lang="en-US" sz="2000" b="1">
              <a:solidFill>
                <a:srgbClr val="008000"/>
              </a:solidFill>
            </a:endParaRPr>
          </a:p>
          <a:p>
            <a:endParaRPr lang="en-US" sz="2400" b="1">
              <a:solidFill>
                <a:srgbClr val="008000"/>
              </a:solidFill>
            </a:endParaRPr>
          </a:p>
        </p:txBody>
      </p:sp>
      <p:sp>
        <p:nvSpPr>
          <p:cNvPr id="18435" name="Text Box 5"/>
          <p:cNvSpPr txBox="1">
            <a:spLocks noChangeArrowheads="1"/>
          </p:cNvSpPr>
          <p:nvPr/>
        </p:nvSpPr>
        <p:spPr bwMode="auto">
          <a:xfrm>
            <a:off x="5029200" y="0"/>
            <a:ext cx="3733800" cy="2682875"/>
          </a:xfrm>
          <a:prstGeom prst="rect">
            <a:avLst/>
          </a:prstGeom>
          <a:noFill/>
          <a:ln w="9525">
            <a:noFill/>
            <a:miter lim="800000"/>
            <a:headEnd/>
            <a:tailEnd/>
          </a:ln>
        </p:spPr>
        <p:txBody>
          <a:bodyPr>
            <a:spAutoFit/>
          </a:bodyPr>
          <a:lstStyle/>
          <a:p>
            <a:pPr>
              <a:spcBef>
                <a:spcPct val="50000"/>
              </a:spcBef>
            </a:pPr>
            <a:r>
              <a:rPr lang="en-US" sz="2000" b="1">
                <a:solidFill>
                  <a:srgbClr val="008000"/>
                </a:solidFill>
              </a:rPr>
              <a:t>Members in</a:t>
            </a:r>
          </a:p>
          <a:p>
            <a:pPr>
              <a:spcBef>
                <a:spcPct val="50000"/>
              </a:spcBef>
            </a:pPr>
            <a:r>
              <a:rPr lang="en-US" sz="2000" b="1">
                <a:solidFill>
                  <a:srgbClr val="008000"/>
                </a:solidFill>
              </a:rPr>
              <a:t>DerivedD</a:t>
            </a:r>
          </a:p>
          <a:p>
            <a:pPr>
              <a:spcBef>
                <a:spcPct val="50000"/>
              </a:spcBef>
            </a:pPr>
            <a:r>
              <a:rPr lang="en-US" sz="2000" b="1">
                <a:solidFill>
                  <a:srgbClr val="008000"/>
                </a:solidFill>
              </a:rPr>
              <a:t>x	not accessible</a:t>
            </a:r>
          </a:p>
          <a:p>
            <a:pPr>
              <a:spcBef>
                <a:spcPct val="50000"/>
              </a:spcBef>
            </a:pPr>
            <a:r>
              <a:rPr lang="en-US" sz="2000" b="1">
                <a:solidFill>
                  <a:srgbClr val="008000"/>
                </a:solidFill>
              </a:rPr>
              <a:t>y	protected</a:t>
            </a:r>
          </a:p>
          <a:p>
            <a:pPr>
              <a:spcBef>
                <a:spcPct val="50000"/>
              </a:spcBef>
            </a:pPr>
            <a:r>
              <a:rPr lang="en-US" sz="2000" b="1">
                <a:solidFill>
                  <a:srgbClr val="008000"/>
                </a:solidFill>
              </a:rPr>
              <a:t>z	public</a:t>
            </a:r>
          </a:p>
          <a:p>
            <a:pPr>
              <a:spcBef>
                <a:spcPct val="50000"/>
              </a:spcBef>
            </a:pPr>
            <a:r>
              <a:rPr lang="en-US" sz="2000" b="1">
                <a:solidFill>
                  <a:srgbClr val="008000"/>
                </a:solidFill>
              </a:rPr>
              <a:t>W	private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2971800" cy="5867400"/>
          </a:xfrm>
        </p:spPr>
        <p:txBody>
          <a:bodyPr/>
          <a:lstStyle/>
          <a:p>
            <a:pPr>
              <a:buNone/>
            </a:pPr>
            <a:r>
              <a:rPr lang="en-US" sz="2400" dirty="0" smtClean="0"/>
              <a:t>class student</a:t>
            </a:r>
          </a:p>
          <a:p>
            <a:pPr>
              <a:buNone/>
            </a:pPr>
            <a:r>
              <a:rPr lang="en-US" sz="2400" dirty="0" smtClean="0"/>
              <a:t>{</a:t>
            </a:r>
          </a:p>
          <a:p>
            <a:pPr>
              <a:buNone/>
            </a:pPr>
            <a:r>
              <a:rPr lang="en-US" sz="2400" dirty="0" smtClean="0"/>
              <a:t>	   private:</a:t>
            </a:r>
          </a:p>
          <a:p>
            <a:pPr lvl="1">
              <a:buNone/>
            </a:pPr>
            <a:r>
              <a:rPr lang="en-US" dirty="0" err="1" smtClean="0"/>
              <a:t>int</a:t>
            </a:r>
            <a:r>
              <a:rPr lang="en-US" dirty="0" smtClean="0"/>
              <a:t> x;</a:t>
            </a:r>
          </a:p>
          <a:p>
            <a:pPr lvl="1">
              <a:buNone/>
            </a:pPr>
            <a:r>
              <a:rPr lang="en-US" dirty="0" smtClean="0"/>
              <a:t>void </a:t>
            </a:r>
            <a:r>
              <a:rPr lang="en-US" dirty="0" err="1" smtClean="0"/>
              <a:t>getdata</a:t>
            </a:r>
            <a:r>
              <a:rPr lang="en-US" dirty="0" smtClean="0"/>
              <a:t>();</a:t>
            </a:r>
          </a:p>
          <a:p>
            <a:pPr lvl="1">
              <a:buNone/>
            </a:pPr>
            <a:r>
              <a:rPr lang="en-US" dirty="0" smtClean="0"/>
              <a:t>public:</a:t>
            </a:r>
          </a:p>
          <a:p>
            <a:pPr lvl="1">
              <a:buNone/>
            </a:pPr>
            <a:r>
              <a:rPr lang="en-US" dirty="0" err="1" smtClean="0"/>
              <a:t>int</a:t>
            </a:r>
            <a:r>
              <a:rPr lang="en-US" dirty="0" smtClean="0"/>
              <a:t> y;</a:t>
            </a:r>
          </a:p>
          <a:p>
            <a:pPr lvl="1">
              <a:buNone/>
            </a:pPr>
            <a:r>
              <a:rPr lang="en-US" dirty="0" smtClean="0"/>
              <a:t>void </a:t>
            </a:r>
            <a:r>
              <a:rPr lang="en-US" dirty="0" err="1" smtClean="0"/>
              <a:t>putdata</a:t>
            </a:r>
            <a:r>
              <a:rPr lang="en-US" dirty="0" smtClean="0"/>
              <a:t>();</a:t>
            </a:r>
          </a:p>
          <a:p>
            <a:pPr lvl="1">
              <a:buNone/>
            </a:pPr>
            <a:r>
              <a:rPr lang="en-US" dirty="0" smtClean="0"/>
              <a:t>protected:</a:t>
            </a:r>
          </a:p>
          <a:p>
            <a:pPr lvl="1">
              <a:buNone/>
            </a:pPr>
            <a:r>
              <a:rPr lang="en-US" dirty="0" err="1" smtClean="0"/>
              <a:t>int</a:t>
            </a:r>
            <a:r>
              <a:rPr lang="en-US" dirty="0" smtClean="0"/>
              <a:t> z;</a:t>
            </a:r>
          </a:p>
          <a:p>
            <a:pPr lvl="1">
              <a:buNone/>
            </a:pPr>
            <a:r>
              <a:rPr lang="en-US" dirty="0" smtClean="0"/>
              <a:t>void check();</a:t>
            </a:r>
          </a:p>
          <a:p>
            <a:pPr lvl="1">
              <a:buNone/>
            </a:pPr>
            <a:r>
              <a:rPr lang="en-US" dirty="0" smtClean="0"/>
              <a:t>};</a:t>
            </a:r>
          </a:p>
          <a:p>
            <a:pPr lvl="1">
              <a:buNone/>
            </a:pPr>
            <a:endParaRPr lang="en-US" sz="1800" dirty="0" smtClean="0"/>
          </a:p>
          <a:p>
            <a:pPr lvl="1">
              <a:buNone/>
            </a:pPr>
            <a:endParaRPr lang="en-US" dirty="0" smtClean="0"/>
          </a:p>
          <a:p>
            <a:pPr lvl="1"/>
            <a:endParaRPr lang="en-US" dirty="0" smtClean="0"/>
          </a:p>
        </p:txBody>
      </p:sp>
      <p:sp>
        <p:nvSpPr>
          <p:cNvPr id="4" name="Content Placeholder 2"/>
          <p:cNvSpPr txBox="1">
            <a:spLocks/>
          </p:cNvSpPr>
          <p:nvPr/>
        </p:nvSpPr>
        <p:spPr>
          <a:xfrm>
            <a:off x="4191000" y="990600"/>
            <a:ext cx="3962400" cy="58674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Class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marks:</a:t>
            </a:r>
            <a:r>
              <a:rPr kumimoji="0" lang="en-US" sz="2400" b="1" i="0" u="none" strike="noStrike" kern="1200" cap="none" spc="0" normalizeH="0" baseline="0" noProof="0" dirty="0" err="1" smtClean="0">
                <a:ln>
                  <a:noFill/>
                </a:ln>
                <a:solidFill>
                  <a:srgbClr val="FF0000"/>
                </a:solidFill>
                <a:effectLst/>
                <a:uLnTx/>
                <a:uFillTx/>
                <a:latin typeface="+mn-lt"/>
                <a:ea typeface="+mn-ea"/>
                <a:cs typeface="+mn-cs"/>
              </a:rPr>
              <a:t>private</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student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400" dirty="0" smtClean="0"/>
              <a:t>{</a:t>
            </a:r>
          </a:p>
          <a:p>
            <a:pPr marL="731520" lvl="1" indent="-274320">
              <a:spcBef>
                <a:spcPct val="20000"/>
              </a:spcBef>
              <a:buClr>
                <a:schemeClr val="accent3"/>
              </a:buClr>
              <a:buSzPct val="95000"/>
              <a:buFont typeface="Wingdings 2"/>
              <a:buNone/>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private:</a:t>
            </a:r>
          </a:p>
          <a:p>
            <a:pPr marL="731520" lvl="1" indent="-274320">
              <a:spcBef>
                <a:spcPct val="20000"/>
              </a:spcBef>
              <a:buClr>
                <a:schemeClr val="accent3"/>
              </a:buClr>
              <a:buSzPct val="95000"/>
              <a:buFont typeface="Wingdings 2"/>
              <a:buNone/>
            </a:pPr>
            <a:r>
              <a:rPr lang="en-US" sz="2400" dirty="0" err="1" smtClean="0"/>
              <a:t>int</a:t>
            </a:r>
            <a:r>
              <a:rPr lang="en-US" sz="2400" dirty="0" smtClean="0"/>
              <a:t> a;</a:t>
            </a:r>
          </a:p>
          <a:p>
            <a:pPr marL="731520" lvl="1" indent="-274320">
              <a:spcBef>
                <a:spcPct val="20000"/>
              </a:spcBef>
              <a:buClr>
                <a:schemeClr val="accent3"/>
              </a:buClr>
              <a:buSzPct val="95000"/>
              <a:buFont typeface="Wingdings 2"/>
              <a:buNone/>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void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readdata</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731520" lvl="1" indent="-274320">
              <a:spcBef>
                <a:spcPct val="20000"/>
              </a:spcBef>
              <a:buClr>
                <a:schemeClr val="accent3"/>
              </a:buClr>
              <a:buSzPct val="95000"/>
              <a:buFont typeface="Wingdings 2"/>
              <a:buNone/>
            </a:pPr>
            <a:r>
              <a:rPr lang="en-US" sz="2400" dirty="0" smtClean="0"/>
              <a:t>public:</a:t>
            </a:r>
          </a:p>
          <a:p>
            <a:pPr marL="731520" lvl="1" indent="-274320">
              <a:spcBef>
                <a:spcPct val="20000"/>
              </a:spcBef>
              <a:buClr>
                <a:schemeClr val="accent3"/>
              </a:buClr>
              <a:buSzPct val="95000"/>
              <a:buFont typeface="Wingdings 2"/>
              <a:buNone/>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b;</a:t>
            </a:r>
          </a:p>
          <a:p>
            <a:pPr marL="731520" lvl="1" indent="-274320">
              <a:spcBef>
                <a:spcPct val="20000"/>
              </a:spcBef>
              <a:buClr>
                <a:schemeClr val="accent3"/>
              </a:buClr>
              <a:buSzPct val="95000"/>
              <a:buFont typeface="Wingdings 2"/>
              <a:buNone/>
            </a:pPr>
            <a:r>
              <a:rPr lang="en-US" sz="2400" dirty="0" smtClean="0"/>
              <a:t>void </a:t>
            </a:r>
            <a:r>
              <a:rPr lang="en-US" sz="2400" dirty="0" err="1" smtClean="0"/>
              <a:t>writedata</a:t>
            </a:r>
            <a:r>
              <a:rPr lang="en-US" sz="2400" dirty="0" smtClean="0"/>
              <a:t>();</a:t>
            </a:r>
          </a:p>
          <a:p>
            <a:pPr marL="731520" lvl="1" indent="-274320">
              <a:spcBef>
                <a:spcPct val="20000"/>
              </a:spcBef>
              <a:buClr>
                <a:schemeClr val="accent3"/>
              </a:buClr>
              <a:buSzPct val="95000"/>
              <a:buFont typeface="Wingdings 2"/>
              <a:buNone/>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protected:</a:t>
            </a:r>
          </a:p>
          <a:p>
            <a:pPr marL="731520" lvl="1" indent="-274320">
              <a:spcBef>
                <a:spcPct val="20000"/>
              </a:spcBef>
              <a:buClr>
                <a:schemeClr val="accent3"/>
              </a:buClr>
              <a:buSzPct val="95000"/>
              <a:buFont typeface="Wingdings 2"/>
              <a:buNone/>
            </a:pPr>
            <a:r>
              <a:rPr lang="en-US" sz="2400" dirty="0" err="1" smtClean="0"/>
              <a:t>int</a:t>
            </a:r>
            <a:r>
              <a:rPr lang="en-US" sz="2400" dirty="0" smtClean="0"/>
              <a:t> c;</a:t>
            </a:r>
          </a:p>
          <a:p>
            <a:pPr marL="731520" lvl="1" indent="-274320">
              <a:spcBef>
                <a:spcPct val="20000"/>
              </a:spcBef>
              <a:buClr>
                <a:schemeClr val="accent3"/>
              </a:buClr>
              <a:buSzPct val="95000"/>
              <a:buFont typeface="Wingdings 2"/>
              <a:buNone/>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void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checkvalue</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400" dirty="0" smtClean="0"/>
              <a: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Box 4"/>
          <p:cNvSpPr txBox="1"/>
          <p:nvPr/>
        </p:nvSpPr>
        <p:spPr>
          <a:xfrm>
            <a:off x="457200" y="228600"/>
            <a:ext cx="4800600" cy="523220"/>
          </a:xfrm>
          <a:prstGeom prst="rect">
            <a:avLst/>
          </a:prstGeom>
          <a:noFill/>
        </p:spPr>
        <p:txBody>
          <a:bodyPr wrap="square" rtlCol="0">
            <a:spAutoFit/>
          </a:bodyPr>
          <a:lstStyle/>
          <a:p>
            <a:r>
              <a:rPr lang="en-US" sz="2800" b="1" dirty="0" smtClean="0">
                <a:solidFill>
                  <a:srgbClr val="FF0000"/>
                </a:solidFill>
              </a:rPr>
              <a:t>Showing Private Derivation</a:t>
            </a:r>
            <a:endParaRPr lang="en-US" sz="2800" b="1" dirty="0">
              <a:solidFill>
                <a:srgbClr val="FF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HSS 5\Desktop\private_decl.jpg"/>
          <p:cNvPicPr>
            <a:picLocks noChangeAspect="1" noChangeArrowheads="1"/>
          </p:cNvPicPr>
          <p:nvPr/>
        </p:nvPicPr>
        <p:blipFill>
          <a:blip r:embed="rId2"/>
          <a:srcRect/>
          <a:stretch>
            <a:fillRect/>
          </a:stretch>
        </p:blipFill>
        <p:spPr bwMode="auto">
          <a:xfrm>
            <a:off x="228600" y="609600"/>
            <a:ext cx="8183954" cy="60198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3733800" cy="5334000"/>
          </a:xfrm>
        </p:spPr>
        <p:txBody>
          <a:bodyPr/>
          <a:lstStyle/>
          <a:p>
            <a:pPr>
              <a:buNone/>
            </a:pPr>
            <a:r>
              <a:rPr lang="en-US" sz="2000" dirty="0" smtClean="0">
                <a:solidFill>
                  <a:srgbClr val="FF0000"/>
                </a:solidFill>
              </a:rPr>
              <a:t> </a:t>
            </a:r>
            <a:r>
              <a:rPr lang="en-US" sz="2000" dirty="0" smtClean="0"/>
              <a:t>class student</a:t>
            </a:r>
          </a:p>
          <a:p>
            <a:pPr>
              <a:buNone/>
            </a:pPr>
            <a:r>
              <a:rPr lang="en-US" sz="2000" dirty="0" smtClean="0"/>
              <a:t>{</a:t>
            </a:r>
          </a:p>
          <a:p>
            <a:pPr lvl="1">
              <a:buNone/>
            </a:pPr>
            <a:r>
              <a:rPr lang="en-US" sz="2000" dirty="0" smtClean="0"/>
              <a:t>private:</a:t>
            </a:r>
          </a:p>
          <a:p>
            <a:pPr lvl="1">
              <a:buNone/>
            </a:pPr>
            <a:r>
              <a:rPr lang="en-US" sz="2000" dirty="0" err="1" smtClean="0"/>
              <a:t>int</a:t>
            </a:r>
            <a:r>
              <a:rPr lang="en-US" sz="2000" dirty="0" smtClean="0"/>
              <a:t> x;</a:t>
            </a:r>
          </a:p>
          <a:p>
            <a:pPr lvl="1">
              <a:buNone/>
            </a:pPr>
            <a:r>
              <a:rPr lang="en-US" sz="2000" dirty="0" smtClean="0"/>
              <a:t>void </a:t>
            </a:r>
            <a:r>
              <a:rPr lang="en-US" sz="2000" dirty="0" err="1" smtClean="0"/>
              <a:t>getdata</a:t>
            </a:r>
            <a:r>
              <a:rPr lang="en-US" sz="2000" dirty="0" smtClean="0"/>
              <a:t>();</a:t>
            </a:r>
          </a:p>
          <a:p>
            <a:pPr lvl="1">
              <a:buNone/>
            </a:pPr>
            <a:r>
              <a:rPr lang="en-US" sz="2000" dirty="0" smtClean="0"/>
              <a:t>public:</a:t>
            </a:r>
          </a:p>
          <a:p>
            <a:pPr lvl="1">
              <a:buNone/>
            </a:pPr>
            <a:r>
              <a:rPr lang="en-US" sz="2000" dirty="0" err="1" smtClean="0"/>
              <a:t>int</a:t>
            </a:r>
            <a:r>
              <a:rPr lang="en-US" sz="2000" dirty="0" smtClean="0"/>
              <a:t> y;</a:t>
            </a:r>
          </a:p>
          <a:p>
            <a:pPr lvl="1">
              <a:buNone/>
            </a:pPr>
            <a:r>
              <a:rPr lang="en-US" sz="2000" dirty="0" smtClean="0"/>
              <a:t>void </a:t>
            </a:r>
            <a:r>
              <a:rPr lang="en-US" sz="2000" dirty="0" err="1" smtClean="0"/>
              <a:t>putdata</a:t>
            </a:r>
            <a:r>
              <a:rPr lang="en-US" sz="2000" dirty="0" smtClean="0"/>
              <a:t>();</a:t>
            </a:r>
          </a:p>
          <a:p>
            <a:pPr lvl="1">
              <a:buNone/>
            </a:pPr>
            <a:r>
              <a:rPr lang="en-US" sz="2000" dirty="0" smtClean="0"/>
              <a:t>protected:</a:t>
            </a:r>
          </a:p>
          <a:p>
            <a:pPr lvl="1">
              <a:buNone/>
            </a:pPr>
            <a:r>
              <a:rPr lang="en-US" sz="2000" dirty="0" err="1" smtClean="0"/>
              <a:t>int</a:t>
            </a:r>
            <a:r>
              <a:rPr lang="en-US" sz="2000" dirty="0" smtClean="0"/>
              <a:t> z;</a:t>
            </a:r>
          </a:p>
          <a:p>
            <a:pPr lvl="1">
              <a:buNone/>
            </a:pPr>
            <a:r>
              <a:rPr lang="en-US" sz="2000" dirty="0" smtClean="0"/>
              <a:t>void check();</a:t>
            </a:r>
          </a:p>
          <a:p>
            <a:pPr lvl="1">
              <a:buNone/>
            </a:pPr>
            <a:endParaRPr lang="en-US" sz="2000" dirty="0" smtClean="0"/>
          </a:p>
          <a:p>
            <a:pPr lvl="1">
              <a:buNone/>
            </a:pPr>
            <a:r>
              <a:rPr lang="en-US" sz="2000" dirty="0" smtClean="0"/>
              <a:t>};</a:t>
            </a:r>
          </a:p>
          <a:p>
            <a:pPr lvl="1">
              <a:buNone/>
            </a:pPr>
            <a:endParaRPr lang="en-US" sz="2000" dirty="0" smtClean="0"/>
          </a:p>
          <a:p>
            <a:endParaRPr lang="en-US" b="1" dirty="0">
              <a:solidFill>
                <a:srgbClr val="FF0000"/>
              </a:solidFill>
            </a:endParaRPr>
          </a:p>
        </p:txBody>
      </p:sp>
      <p:sp>
        <p:nvSpPr>
          <p:cNvPr id="4" name="TextBox 3"/>
          <p:cNvSpPr txBox="1"/>
          <p:nvPr/>
        </p:nvSpPr>
        <p:spPr>
          <a:xfrm>
            <a:off x="533400" y="457200"/>
            <a:ext cx="3124200" cy="461665"/>
          </a:xfrm>
          <a:prstGeom prst="rect">
            <a:avLst/>
          </a:prstGeom>
          <a:noFill/>
        </p:spPr>
        <p:txBody>
          <a:bodyPr wrap="square" rtlCol="0">
            <a:spAutoFit/>
          </a:bodyPr>
          <a:lstStyle/>
          <a:p>
            <a:r>
              <a:rPr lang="en-US" sz="2400" b="1" dirty="0" smtClean="0">
                <a:solidFill>
                  <a:srgbClr val="FF0000"/>
                </a:solidFill>
              </a:rPr>
              <a:t>Showing Protected</a:t>
            </a:r>
            <a:endParaRPr lang="en-US" sz="2400" dirty="0"/>
          </a:p>
        </p:txBody>
      </p:sp>
      <p:sp>
        <p:nvSpPr>
          <p:cNvPr id="5" name="Content Placeholder 2"/>
          <p:cNvSpPr txBox="1">
            <a:spLocks/>
          </p:cNvSpPr>
          <p:nvPr/>
        </p:nvSpPr>
        <p:spPr>
          <a:xfrm>
            <a:off x="3505200" y="990600"/>
            <a:ext cx="4876800" cy="5334000"/>
          </a:xfrm>
          <a:prstGeom prst="rect">
            <a:avLst/>
          </a:prstGeom>
        </p:spPr>
        <p:txBody>
          <a:bodyPr vert="horz">
            <a:normAutofit/>
          </a:bodyPr>
          <a:lstStyle/>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class marks: </a:t>
            </a:r>
            <a:r>
              <a:rPr kumimoji="0" lang="en-US" sz="2000" b="0" i="0" u="none" strike="noStrike" kern="1200" cap="none" spc="0" normalizeH="0" baseline="0" noProof="0" dirty="0" smtClean="0">
                <a:ln>
                  <a:noFill/>
                </a:ln>
                <a:solidFill>
                  <a:srgbClr val="FF0000"/>
                </a:solidFill>
                <a:effectLst/>
                <a:uLnTx/>
                <a:uFillTx/>
                <a:latin typeface="+mn-lt"/>
                <a:ea typeface="+mn-ea"/>
                <a:cs typeface="+mn-cs"/>
              </a:rPr>
              <a:t>protected</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student   </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lang="en-US" sz="2000" dirty="0" smtClean="0"/>
              <a:t>{</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private:</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lang="en-US" sz="2000" dirty="0" smtClean="0"/>
              <a:t>	   </a:t>
            </a:r>
            <a:r>
              <a:rPr lang="en-US" sz="2000" dirty="0" err="1" smtClean="0"/>
              <a:t>int</a:t>
            </a:r>
            <a:r>
              <a:rPr lang="en-US" sz="2000" dirty="0" smtClean="0"/>
              <a:t> a;</a:t>
            </a:r>
          </a:p>
          <a:p>
            <a:pPr marL="1097280" lvl="2" indent="-246888">
              <a:spcBef>
                <a:spcPct val="20000"/>
              </a:spcBef>
              <a:buClr>
                <a:schemeClr val="accent1"/>
              </a:buClr>
              <a:buSzPct val="85000"/>
              <a:buFont typeface="Wingdings 2"/>
              <a:buNone/>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void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readdata</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1097280" lvl="2" indent="-246888">
              <a:spcBef>
                <a:spcPct val="20000"/>
              </a:spcBef>
              <a:buClr>
                <a:schemeClr val="accent1"/>
              </a:buClr>
              <a:buSzPct val="85000"/>
              <a:buFont typeface="Wingdings 2"/>
              <a:buNone/>
            </a:pPr>
            <a:r>
              <a:rPr lang="en-US" sz="2000" dirty="0" smtClean="0"/>
              <a:t>public:</a:t>
            </a:r>
          </a:p>
          <a:p>
            <a:pPr marL="1097280" lvl="2" indent="-246888">
              <a:spcBef>
                <a:spcPct val="20000"/>
              </a:spcBef>
              <a:buClr>
                <a:schemeClr val="accent1"/>
              </a:buClr>
              <a:buSzPct val="85000"/>
              <a:buFont typeface="Wingdings 2"/>
              <a:buNone/>
            </a:pP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b;</a:t>
            </a:r>
          </a:p>
          <a:p>
            <a:pPr marL="1097280" lvl="2" indent="-246888">
              <a:spcBef>
                <a:spcPct val="20000"/>
              </a:spcBef>
              <a:buClr>
                <a:schemeClr val="accent1"/>
              </a:buClr>
              <a:buSzPct val="85000"/>
              <a:buFont typeface="Wingdings 2"/>
              <a:buNone/>
            </a:pPr>
            <a:r>
              <a:rPr lang="en-US" sz="2000" dirty="0" smtClean="0"/>
              <a:t>void </a:t>
            </a:r>
            <a:r>
              <a:rPr lang="en-US" sz="2000" dirty="0" err="1" smtClean="0"/>
              <a:t>writedata</a:t>
            </a:r>
            <a:r>
              <a:rPr lang="en-US" sz="2000" dirty="0" smtClean="0"/>
              <a:t>();</a:t>
            </a:r>
          </a:p>
          <a:p>
            <a:pPr marL="1097280" lvl="2" indent="-246888">
              <a:spcBef>
                <a:spcPct val="20000"/>
              </a:spcBef>
              <a:buClr>
                <a:schemeClr val="accent1"/>
              </a:buClr>
              <a:buSzPct val="85000"/>
              <a:buFont typeface="Wingdings 2"/>
              <a:buNone/>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protected:</a:t>
            </a:r>
          </a:p>
          <a:p>
            <a:pPr marL="1097280" lvl="2" indent="-246888">
              <a:spcBef>
                <a:spcPct val="20000"/>
              </a:spcBef>
              <a:buClr>
                <a:schemeClr val="accent1"/>
              </a:buClr>
              <a:buSzPct val="85000"/>
              <a:buFont typeface="Wingdings 2"/>
              <a:buNone/>
            </a:pPr>
            <a:r>
              <a:rPr lang="en-US" sz="2000" dirty="0" err="1" smtClean="0"/>
              <a:t>int</a:t>
            </a:r>
            <a:r>
              <a:rPr lang="en-US" sz="2000" dirty="0" smtClean="0"/>
              <a:t> c;</a:t>
            </a:r>
          </a:p>
          <a:p>
            <a:pPr marL="1097280" lvl="2" indent="-246888">
              <a:spcBef>
                <a:spcPct val="20000"/>
              </a:spcBef>
              <a:buClr>
                <a:schemeClr val="accent1"/>
              </a:buClr>
              <a:buSzPct val="85000"/>
              <a:buFont typeface="Wingdings 2"/>
              <a:buNone/>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void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checkvalue</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lang="en-US" sz="2000" dirty="0" smtClean="0"/>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lang="en-US" sz="2000" dirty="0" smtClean="0"/>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lang="en-US" sz="2000" dirty="0" smtClean="0"/>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lang="en-US" sz="2000" dirty="0" smtClean="0"/>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lang="en-US" sz="2000" dirty="0" smtClean="0"/>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1"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RHSS 5\Desktop\Protected.jpg"/>
          <p:cNvPicPr>
            <a:picLocks noGrp="1" noChangeAspect="1" noChangeArrowheads="1"/>
          </p:cNvPicPr>
          <p:nvPr>
            <p:ph idx="1"/>
          </p:nvPr>
        </p:nvPicPr>
        <p:blipFill>
          <a:blip r:embed="rId2"/>
          <a:srcRect/>
          <a:stretch>
            <a:fillRect/>
          </a:stretch>
        </p:blipFill>
        <p:spPr bwMode="auto">
          <a:xfrm>
            <a:off x="609600" y="457200"/>
            <a:ext cx="7848600" cy="62484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3733800" cy="6019800"/>
          </a:xfrm>
        </p:spPr>
        <p:txBody>
          <a:bodyPr>
            <a:normAutofit/>
          </a:bodyPr>
          <a:lstStyle/>
          <a:p>
            <a:pPr>
              <a:buNone/>
            </a:pPr>
            <a:r>
              <a:rPr lang="en-US" sz="2400" dirty="0" smtClean="0"/>
              <a:t>class student</a:t>
            </a:r>
          </a:p>
          <a:p>
            <a:pPr>
              <a:buNone/>
            </a:pPr>
            <a:r>
              <a:rPr lang="en-US" sz="2400" dirty="0" smtClean="0"/>
              <a:t>{</a:t>
            </a:r>
          </a:p>
          <a:p>
            <a:pPr lvl="1">
              <a:buNone/>
            </a:pPr>
            <a:r>
              <a:rPr lang="en-US" sz="2200" dirty="0" smtClean="0"/>
              <a:t>private:</a:t>
            </a:r>
          </a:p>
          <a:p>
            <a:pPr lvl="1">
              <a:buNone/>
            </a:pPr>
            <a:r>
              <a:rPr lang="en-US" sz="2200" dirty="0" err="1" smtClean="0"/>
              <a:t>int</a:t>
            </a:r>
            <a:r>
              <a:rPr lang="en-US" sz="2200" dirty="0" smtClean="0"/>
              <a:t> x;</a:t>
            </a:r>
          </a:p>
          <a:p>
            <a:pPr lvl="1">
              <a:buNone/>
            </a:pPr>
            <a:r>
              <a:rPr lang="en-US" sz="2200" dirty="0" smtClean="0"/>
              <a:t>void </a:t>
            </a:r>
            <a:r>
              <a:rPr lang="en-US" sz="2200" dirty="0" err="1" smtClean="0"/>
              <a:t>getdata</a:t>
            </a:r>
            <a:r>
              <a:rPr lang="en-US" sz="2200" dirty="0" smtClean="0"/>
              <a:t>();</a:t>
            </a:r>
          </a:p>
          <a:p>
            <a:pPr lvl="1">
              <a:buNone/>
            </a:pPr>
            <a:r>
              <a:rPr lang="en-US" sz="2200" dirty="0" smtClean="0"/>
              <a:t>public:</a:t>
            </a:r>
          </a:p>
          <a:p>
            <a:pPr lvl="1">
              <a:buNone/>
            </a:pPr>
            <a:r>
              <a:rPr lang="en-US" sz="2200" dirty="0" err="1" smtClean="0"/>
              <a:t>int</a:t>
            </a:r>
            <a:r>
              <a:rPr lang="en-US" sz="2200" dirty="0" smtClean="0"/>
              <a:t> y;</a:t>
            </a:r>
          </a:p>
          <a:p>
            <a:pPr lvl="1">
              <a:buNone/>
            </a:pPr>
            <a:r>
              <a:rPr lang="en-US" sz="2200" dirty="0" smtClean="0"/>
              <a:t>void </a:t>
            </a:r>
            <a:r>
              <a:rPr lang="en-US" sz="2200" dirty="0" err="1" smtClean="0"/>
              <a:t>putdata</a:t>
            </a:r>
            <a:r>
              <a:rPr lang="en-US" sz="2200" dirty="0" smtClean="0"/>
              <a:t>();</a:t>
            </a:r>
          </a:p>
          <a:p>
            <a:pPr lvl="1">
              <a:buNone/>
            </a:pPr>
            <a:r>
              <a:rPr lang="en-US" sz="2200" dirty="0" smtClean="0"/>
              <a:t>protected:</a:t>
            </a:r>
          </a:p>
          <a:p>
            <a:pPr lvl="1">
              <a:buNone/>
            </a:pPr>
            <a:r>
              <a:rPr lang="en-US" sz="2200" dirty="0" err="1" smtClean="0"/>
              <a:t>int</a:t>
            </a:r>
            <a:r>
              <a:rPr lang="en-US" sz="2200" dirty="0" smtClean="0"/>
              <a:t> z;</a:t>
            </a:r>
          </a:p>
          <a:p>
            <a:pPr lvl="1">
              <a:buNone/>
            </a:pPr>
            <a:r>
              <a:rPr lang="en-US" sz="2200" dirty="0" smtClean="0"/>
              <a:t>void check();</a:t>
            </a:r>
          </a:p>
          <a:p>
            <a:pPr>
              <a:buNone/>
            </a:pPr>
            <a:r>
              <a:rPr lang="en-US" sz="2400" dirty="0" smtClean="0"/>
              <a:t>};</a:t>
            </a:r>
            <a:endParaRPr lang="en-US" sz="2400" dirty="0"/>
          </a:p>
        </p:txBody>
      </p:sp>
      <p:sp>
        <p:nvSpPr>
          <p:cNvPr id="4" name="TextBox 3"/>
          <p:cNvSpPr txBox="1"/>
          <p:nvPr/>
        </p:nvSpPr>
        <p:spPr>
          <a:xfrm>
            <a:off x="533400" y="304800"/>
            <a:ext cx="5638800" cy="523220"/>
          </a:xfrm>
          <a:prstGeom prst="rect">
            <a:avLst/>
          </a:prstGeom>
          <a:noFill/>
        </p:spPr>
        <p:txBody>
          <a:bodyPr wrap="square" rtlCol="0">
            <a:spAutoFit/>
          </a:bodyPr>
          <a:lstStyle/>
          <a:p>
            <a:r>
              <a:rPr lang="en-US" sz="2800" b="1" dirty="0" smtClean="0">
                <a:solidFill>
                  <a:srgbClr val="FF0000"/>
                </a:solidFill>
              </a:rPr>
              <a:t>Showing Public Derivation</a:t>
            </a:r>
          </a:p>
        </p:txBody>
      </p:sp>
      <p:sp>
        <p:nvSpPr>
          <p:cNvPr id="5" name="Content Placeholder 2"/>
          <p:cNvSpPr txBox="1">
            <a:spLocks/>
          </p:cNvSpPr>
          <p:nvPr/>
        </p:nvSpPr>
        <p:spPr>
          <a:xfrm>
            <a:off x="4724400" y="838200"/>
            <a:ext cx="3733800" cy="6019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Content Placeholder 2"/>
          <p:cNvSpPr txBox="1">
            <a:spLocks/>
          </p:cNvSpPr>
          <p:nvPr/>
        </p:nvSpPr>
        <p:spPr>
          <a:xfrm>
            <a:off x="3886200" y="838200"/>
            <a:ext cx="4876800" cy="5562600"/>
          </a:xfrm>
          <a:prstGeom prst="rect">
            <a:avLst/>
          </a:prstGeom>
        </p:spPr>
        <p:txBody>
          <a:bodyPr vert="horz">
            <a:normAutofit lnSpcReduction="10000"/>
          </a:bodyPr>
          <a:lstStyle/>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class marks: </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public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student   </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lang="en-US" sz="2400" dirty="0" smtClean="0"/>
              <a:t>{</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private:</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lang="en-US" sz="2400" dirty="0" smtClean="0"/>
              <a:t>	   </a:t>
            </a:r>
            <a:r>
              <a:rPr lang="en-US" sz="2400" dirty="0" err="1" smtClean="0"/>
              <a:t>int</a:t>
            </a:r>
            <a:r>
              <a:rPr lang="en-US" sz="2400" dirty="0" smtClean="0"/>
              <a:t> a;</a:t>
            </a:r>
          </a:p>
          <a:p>
            <a:pPr marL="1097280" lvl="2" indent="-246888">
              <a:spcBef>
                <a:spcPct val="20000"/>
              </a:spcBef>
              <a:buClr>
                <a:schemeClr val="accent1"/>
              </a:buClr>
              <a:buSzPct val="85000"/>
              <a:buFont typeface="Wingdings 2"/>
              <a:buNone/>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void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readdata</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1097280" lvl="2" indent="-246888">
              <a:spcBef>
                <a:spcPct val="20000"/>
              </a:spcBef>
              <a:buClr>
                <a:schemeClr val="accent1"/>
              </a:buClr>
              <a:buSzPct val="85000"/>
              <a:buFont typeface="Wingdings 2"/>
              <a:buNone/>
            </a:pPr>
            <a:r>
              <a:rPr lang="en-US" sz="2400" dirty="0" smtClean="0"/>
              <a:t>public:</a:t>
            </a:r>
          </a:p>
          <a:p>
            <a:pPr marL="1097280" lvl="2" indent="-246888">
              <a:spcBef>
                <a:spcPct val="20000"/>
              </a:spcBef>
              <a:buClr>
                <a:schemeClr val="accent1"/>
              </a:buClr>
              <a:buSzPct val="85000"/>
              <a:buFont typeface="Wingdings 2"/>
              <a:buNone/>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b;</a:t>
            </a:r>
          </a:p>
          <a:p>
            <a:pPr marL="1097280" lvl="2" indent="-246888">
              <a:spcBef>
                <a:spcPct val="20000"/>
              </a:spcBef>
              <a:buClr>
                <a:schemeClr val="accent1"/>
              </a:buClr>
              <a:buSzPct val="85000"/>
              <a:buFont typeface="Wingdings 2"/>
              <a:buNone/>
            </a:pPr>
            <a:r>
              <a:rPr lang="en-US" sz="2400" dirty="0" smtClean="0"/>
              <a:t>void </a:t>
            </a:r>
            <a:r>
              <a:rPr lang="en-US" sz="2400" dirty="0" err="1" smtClean="0"/>
              <a:t>writedata</a:t>
            </a:r>
            <a:r>
              <a:rPr lang="en-US" sz="2400" dirty="0" smtClean="0"/>
              <a:t>();</a:t>
            </a:r>
          </a:p>
          <a:p>
            <a:pPr marL="1097280" lvl="2" indent="-246888">
              <a:spcBef>
                <a:spcPct val="20000"/>
              </a:spcBef>
              <a:buClr>
                <a:schemeClr val="accent1"/>
              </a:buClr>
              <a:buSzPct val="85000"/>
              <a:buFont typeface="Wingdings 2"/>
              <a:buNone/>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protected:</a:t>
            </a:r>
          </a:p>
          <a:p>
            <a:pPr marL="1097280" lvl="2" indent="-246888">
              <a:spcBef>
                <a:spcPct val="20000"/>
              </a:spcBef>
              <a:buClr>
                <a:schemeClr val="accent1"/>
              </a:buClr>
              <a:buSzPct val="85000"/>
              <a:buFont typeface="Wingdings 2"/>
              <a:buNone/>
            </a:pPr>
            <a:r>
              <a:rPr lang="en-US" sz="2400" dirty="0" err="1" smtClean="0"/>
              <a:t>int</a:t>
            </a:r>
            <a:r>
              <a:rPr lang="en-US" sz="2400" dirty="0" smtClean="0"/>
              <a:t> c;</a:t>
            </a:r>
          </a:p>
          <a:p>
            <a:pPr marL="1097280" lvl="2" indent="-246888">
              <a:spcBef>
                <a:spcPct val="20000"/>
              </a:spcBef>
              <a:buClr>
                <a:schemeClr val="accent1"/>
              </a:buClr>
              <a:buSzPct val="85000"/>
              <a:buFont typeface="Wingdings 2"/>
              <a:buNone/>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void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checkvalue</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lang="en-US" sz="2400" dirty="0" smtClean="0"/>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lang="en-US" sz="2000" dirty="0" smtClean="0"/>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lang="en-US" sz="2000" dirty="0" smtClean="0"/>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lang="en-US" sz="2000" dirty="0" smtClean="0"/>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lang="en-US" sz="2000" dirty="0" smtClean="0"/>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1"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RHSS 5\Desktop\Public.jpg"/>
          <p:cNvPicPr>
            <a:picLocks noGrp="1" noChangeAspect="1" noChangeArrowheads="1"/>
          </p:cNvPicPr>
          <p:nvPr>
            <p:ph idx="1"/>
          </p:nvPr>
        </p:nvPicPr>
        <p:blipFill>
          <a:blip r:embed="rId2"/>
          <a:srcRect/>
          <a:stretch>
            <a:fillRect/>
          </a:stretch>
        </p:blipFill>
        <p:spPr bwMode="auto">
          <a:xfrm>
            <a:off x="382797" y="228599"/>
            <a:ext cx="8456403" cy="6460387"/>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The derived class inherits some or all the traits from the base class.</a:t>
            </a:r>
          </a:p>
          <a:p>
            <a:endParaRPr lang="en-US" dirty="0"/>
          </a:p>
          <a:p>
            <a:r>
              <a:rPr lang="en-US" dirty="0" smtClean="0"/>
              <a:t>A derived class with only one base class is called </a:t>
            </a:r>
            <a:r>
              <a:rPr lang="en-US" b="1" dirty="0" smtClean="0">
                <a:solidFill>
                  <a:srgbClr val="FF0000"/>
                </a:solidFill>
              </a:rPr>
              <a:t>single inheritance.</a:t>
            </a:r>
          </a:p>
          <a:p>
            <a:endParaRPr lang="en-US" b="1" dirty="0">
              <a:solidFill>
                <a:srgbClr val="FF0000"/>
              </a:solidFill>
            </a:endParaRPr>
          </a:p>
          <a:p>
            <a:r>
              <a:rPr lang="en-US" dirty="0"/>
              <a:t>A </a:t>
            </a:r>
            <a:r>
              <a:rPr lang="en-US" dirty="0" err="1"/>
              <a:t>dervied</a:t>
            </a:r>
            <a:r>
              <a:rPr lang="en-US" dirty="0"/>
              <a:t> class with several base classes is called</a:t>
            </a:r>
            <a:r>
              <a:rPr lang="en-US" b="1" dirty="0" smtClean="0">
                <a:solidFill>
                  <a:srgbClr val="FF0000"/>
                </a:solidFill>
              </a:rPr>
              <a:t> multiple inheritance.</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42" name="Text Box 58"/>
          <p:cNvSpPr txBox="1">
            <a:spLocks noChangeArrowheads="1"/>
          </p:cNvSpPr>
          <p:nvPr/>
        </p:nvSpPr>
        <p:spPr bwMode="auto">
          <a:xfrm>
            <a:off x="0" y="138113"/>
            <a:ext cx="9144000" cy="2092881"/>
          </a:xfrm>
          <a:prstGeom prst="rect">
            <a:avLst/>
          </a:prstGeom>
          <a:noFill/>
          <a:ln w="9525">
            <a:noFill/>
            <a:miter lim="800000"/>
            <a:headEnd/>
            <a:tailEnd/>
          </a:ln>
        </p:spPr>
        <p:txBody>
          <a:bodyPr>
            <a:spAutoFit/>
          </a:bodyPr>
          <a:lstStyle/>
          <a:p>
            <a:pPr algn="ctr">
              <a:spcBef>
                <a:spcPct val="25000"/>
              </a:spcBef>
            </a:pPr>
            <a:r>
              <a:rPr lang="en-US" sz="2800" b="1" dirty="0">
                <a:solidFill>
                  <a:srgbClr val="FF0000"/>
                </a:solidFill>
              </a:rPr>
              <a:t>MULTIPLE INHERITANCE</a:t>
            </a:r>
          </a:p>
          <a:p>
            <a:pPr algn="just">
              <a:spcBef>
                <a:spcPct val="25000"/>
              </a:spcBef>
            </a:pPr>
            <a:r>
              <a:rPr lang="en-US" sz="2400" dirty="0">
                <a:solidFill>
                  <a:schemeClr val="tx1">
                    <a:lumMod val="95000"/>
                    <a:lumOff val="5000"/>
                  </a:schemeClr>
                </a:solidFill>
              </a:rPr>
              <a:t>A class can inherit the attributes of two or more classes as shown in below given figure. In known as</a:t>
            </a:r>
            <a:r>
              <a:rPr lang="en-US" sz="2400" b="1" dirty="0">
                <a:solidFill>
                  <a:schemeClr val="tx1">
                    <a:lumMod val="95000"/>
                    <a:lumOff val="5000"/>
                  </a:schemeClr>
                </a:solidFill>
              </a:rPr>
              <a:t> multiple inheritance. </a:t>
            </a:r>
            <a:r>
              <a:rPr lang="en-US" sz="2400" dirty="0">
                <a:solidFill>
                  <a:schemeClr val="tx1">
                    <a:lumMod val="95000"/>
                    <a:lumOff val="5000"/>
                  </a:schemeClr>
                </a:solidFill>
              </a:rPr>
              <a:t>Multiple inheritance allows us to combine the features of several existing classes as a starting point for defining new classes.</a:t>
            </a:r>
          </a:p>
        </p:txBody>
      </p:sp>
      <p:sp>
        <p:nvSpPr>
          <p:cNvPr id="16443" name="Text Box 59"/>
          <p:cNvSpPr txBox="1">
            <a:spLocks noChangeArrowheads="1"/>
          </p:cNvSpPr>
          <p:nvPr/>
        </p:nvSpPr>
        <p:spPr bwMode="auto">
          <a:xfrm>
            <a:off x="0" y="5441950"/>
            <a:ext cx="9144000" cy="1200329"/>
          </a:xfrm>
          <a:prstGeom prst="rect">
            <a:avLst/>
          </a:prstGeom>
          <a:noFill/>
          <a:ln w="9525">
            <a:noFill/>
            <a:miter lim="800000"/>
            <a:headEnd/>
            <a:tailEnd/>
          </a:ln>
        </p:spPr>
        <p:txBody>
          <a:bodyPr>
            <a:spAutoFit/>
          </a:bodyPr>
          <a:lstStyle/>
          <a:p>
            <a:pPr algn="just">
              <a:spcBef>
                <a:spcPct val="50000"/>
              </a:spcBef>
            </a:pPr>
            <a:r>
              <a:rPr lang="en-US" sz="2400" dirty="0">
                <a:solidFill>
                  <a:schemeClr val="tx1">
                    <a:lumMod val="85000"/>
                    <a:lumOff val="15000"/>
                  </a:schemeClr>
                </a:solidFill>
              </a:rPr>
              <a:t>Multiple inheritance is the process of creating a new class from more than one base classes. The syntax for multiple inheritance is similar to that of single inheritance.</a:t>
            </a:r>
          </a:p>
        </p:txBody>
      </p:sp>
      <p:sp>
        <p:nvSpPr>
          <p:cNvPr id="16444" name="Rectangle 60"/>
          <p:cNvSpPr>
            <a:spLocks noChangeArrowheads="1"/>
          </p:cNvSpPr>
          <p:nvPr/>
        </p:nvSpPr>
        <p:spPr bwMode="auto">
          <a:xfrm>
            <a:off x="838200" y="2570163"/>
            <a:ext cx="1676400" cy="762000"/>
          </a:xfrm>
          <a:prstGeom prst="rect">
            <a:avLst/>
          </a:prstGeom>
          <a:solidFill>
            <a:schemeClr val="accent1"/>
          </a:solidFill>
          <a:ln w="9525">
            <a:solidFill>
              <a:schemeClr val="tx1"/>
            </a:solidFill>
            <a:miter lim="800000"/>
            <a:headEnd/>
            <a:tailEnd/>
          </a:ln>
        </p:spPr>
        <p:txBody>
          <a:bodyPr wrap="none" anchor="ctr"/>
          <a:lstStyle/>
          <a:p>
            <a:pPr algn="ctr"/>
            <a:r>
              <a:rPr lang="en-US" sz="2400" b="1" dirty="0">
                <a:solidFill>
                  <a:srgbClr val="FF0000"/>
                </a:solidFill>
              </a:rPr>
              <a:t>B-1</a:t>
            </a:r>
          </a:p>
        </p:txBody>
      </p:sp>
      <p:sp>
        <p:nvSpPr>
          <p:cNvPr id="16445" name="Rectangle 61"/>
          <p:cNvSpPr>
            <a:spLocks noChangeArrowheads="1"/>
          </p:cNvSpPr>
          <p:nvPr/>
        </p:nvSpPr>
        <p:spPr bwMode="auto">
          <a:xfrm>
            <a:off x="3657600" y="2590800"/>
            <a:ext cx="1676400" cy="762000"/>
          </a:xfrm>
          <a:prstGeom prst="rect">
            <a:avLst/>
          </a:prstGeom>
          <a:solidFill>
            <a:schemeClr val="accent1"/>
          </a:solidFill>
          <a:ln w="9525">
            <a:solidFill>
              <a:schemeClr val="tx1"/>
            </a:solidFill>
            <a:miter lim="800000"/>
            <a:headEnd/>
            <a:tailEnd/>
          </a:ln>
        </p:spPr>
        <p:txBody>
          <a:bodyPr wrap="none" anchor="ctr"/>
          <a:lstStyle/>
          <a:p>
            <a:pPr algn="ctr"/>
            <a:r>
              <a:rPr lang="en-US" sz="2400" b="1">
                <a:solidFill>
                  <a:srgbClr val="FF0000"/>
                </a:solidFill>
              </a:rPr>
              <a:t>B-2</a:t>
            </a:r>
          </a:p>
        </p:txBody>
      </p:sp>
      <p:sp>
        <p:nvSpPr>
          <p:cNvPr id="16446" name="Rectangle 62"/>
          <p:cNvSpPr>
            <a:spLocks noChangeArrowheads="1"/>
          </p:cNvSpPr>
          <p:nvPr/>
        </p:nvSpPr>
        <p:spPr bwMode="auto">
          <a:xfrm>
            <a:off x="6553200" y="2551113"/>
            <a:ext cx="1676400" cy="762000"/>
          </a:xfrm>
          <a:prstGeom prst="rect">
            <a:avLst/>
          </a:prstGeom>
          <a:solidFill>
            <a:schemeClr val="accent1"/>
          </a:solidFill>
          <a:ln w="9525">
            <a:solidFill>
              <a:schemeClr val="tx1"/>
            </a:solidFill>
            <a:miter lim="800000"/>
            <a:headEnd/>
            <a:tailEnd/>
          </a:ln>
        </p:spPr>
        <p:txBody>
          <a:bodyPr wrap="none" anchor="ctr"/>
          <a:lstStyle/>
          <a:p>
            <a:pPr algn="ctr"/>
            <a:r>
              <a:rPr lang="en-US" sz="2400" b="1">
                <a:solidFill>
                  <a:srgbClr val="FF0000"/>
                </a:solidFill>
              </a:rPr>
              <a:t>B-n</a:t>
            </a:r>
          </a:p>
        </p:txBody>
      </p:sp>
      <p:sp>
        <p:nvSpPr>
          <p:cNvPr id="16447" name="Text Box 63"/>
          <p:cNvSpPr txBox="1">
            <a:spLocks noChangeArrowheads="1"/>
          </p:cNvSpPr>
          <p:nvPr/>
        </p:nvSpPr>
        <p:spPr bwMode="auto">
          <a:xfrm>
            <a:off x="5562600" y="2646363"/>
            <a:ext cx="914400" cy="457200"/>
          </a:xfrm>
          <a:prstGeom prst="rect">
            <a:avLst/>
          </a:prstGeom>
          <a:noFill/>
          <a:ln w="9525">
            <a:noFill/>
            <a:miter lim="800000"/>
            <a:headEnd/>
            <a:tailEnd/>
          </a:ln>
        </p:spPr>
        <p:txBody>
          <a:bodyPr>
            <a:spAutoFit/>
          </a:bodyPr>
          <a:lstStyle/>
          <a:p>
            <a:pPr>
              <a:spcBef>
                <a:spcPct val="50000"/>
              </a:spcBef>
            </a:pPr>
            <a:r>
              <a:rPr lang="en-US" sz="2400" b="1">
                <a:solidFill>
                  <a:schemeClr val="accent2"/>
                </a:solidFill>
              </a:rPr>
              <a:t>……</a:t>
            </a:r>
          </a:p>
        </p:txBody>
      </p:sp>
      <p:sp>
        <p:nvSpPr>
          <p:cNvPr id="16448" name="Rectangle 64"/>
          <p:cNvSpPr>
            <a:spLocks noChangeArrowheads="1"/>
          </p:cNvSpPr>
          <p:nvPr/>
        </p:nvSpPr>
        <p:spPr bwMode="auto">
          <a:xfrm>
            <a:off x="3657600" y="4343400"/>
            <a:ext cx="1676400" cy="762000"/>
          </a:xfrm>
          <a:prstGeom prst="rect">
            <a:avLst/>
          </a:prstGeom>
          <a:solidFill>
            <a:schemeClr val="accent1"/>
          </a:solidFill>
          <a:ln w="9525">
            <a:solidFill>
              <a:schemeClr val="tx1"/>
            </a:solidFill>
            <a:miter lim="800000"/>
            <a:headEnd/>
            <a:tailEnd/>
          </a:ln>
        </p:spPr>
        <p:txBody>
          <a:bodyPr wrap="none" anchor="ctr"/>
          <a:lstStyle/>
          <a:p>
            <a:pPr algn="ctr"/>
            <a:r>
              <a:rPr lang="en-US" sz="2400" b="1">
                <a:solidFill>
                  <a:srgbClr val="FF0000"/>
                </a:solidFill>
              </a:rPr>
              <a:t>D</a:t>
            </a:r>
          </a:p>
        </p:txBody>
      </p:sp>
      <p:sp>
        <p:nvSpPr>
          <p:cNvPr id="16449" name="Line 65"/>
          <p:cNvSpPr>
            <a:spLocks noChangeShapeType="1"/>
          </p:cNvSpPr>
          <p:nvPr/>
        </p:nvSpPr>
        <p:spPr bwMode="auto">
          <a:xfrm>
            <a:off x="1676400" y="3352800"/>
            <a:ext cx="0" cy="457200"/>
          </a:xfrm>
          <a:prstGeom prst="line">
            <a:avLst/>
          </a:prstGeom>
          <a:noFill/>
          <a:ln w="9525">
            <a:solidFill>
              <a:schemeClr val="tx1"/>
            </a:solidFill>
            <a:round/>
            <a:headEnd/>
            <a:tailEnd/>
          </a:ln>
        </p:spPr>
        <p:txBody>
          <a:bodyPr/>
          <a:lstStyle/>
          <a:p>
            <a:endParaRPr lang="en-US"/>
          </a:p>
        </p:txBody>
      </p:sp>
      <p:sp>
        <p:nvSpPr>
          <p:cNvPr id="16450" name="Line 66"/>
          <p:cNvSpPr>
            <a:spLocks noChangeShapeType="1"/>
          </p:cNvSpPr>
          <p:nvPr/>
        </p:nvSpPr>
        <p:spPr bwMode="auto">
          <a:xfrm>
            <a:off x="1676400" y="3810000"/>
            <a:ext cx="2286000" cy="0"/>
          </a:xfrm>
          <a:prstGeom prst="line">
            <a:avLst/>
          </a:prstGeom>
          <a:noFill/>
          <a:ln w="9525">
            <a:solidFill>
              <a:schemeClr val="tx1"/>
            </a:solidFill>
            <a:round/>
            <a:headEnd/>
            <a:tailEnd/>
          </a:ln>
        </p:spPr>
        <p:txBody>
          <a:bodyPr/>
          <a:lstStyle/>
          <a:p>
            <a:endParaRPr lang="en-US"/>
          </a:p>
        </p:txBody>
      </p:sp>
      <p:sp>
        <p:nvSpPr>
          <p:cNvPr id="16451" name="Line 67"/>
          <p:cNvSpPr>
            <a:spLocks noChangeShapeType="1"/>
          </p:cNvSpPr>
          <p:nvPr/>
        </p:nvSpPr>
        <p:spPr bwMode="auto">
          <a:xfrm>
            <a:off x="3962400" y="3810000"/>
            <a:ext cx="0" cy="457200"/>
          </a:xfrm>
          <a:prstGeom prst="line">
            <a:avLst/>
          </a:prstGeom>
          <a:noFill/>
          <a:ln w="9525">
            <a:solidFill>
              <a:schemeClr val="tx1"/>
            </a:solidFill>
            <a:round/>
            <a:headEnd/>
            <a:tailEnd type="triangle" w="med" len="med"/>
          </a:ln>
        </p:spPr>
        <p:txBody>
          <a:bodyPr/>
          <a:lstStyle/>
          <a:p>
            <a:endParaRPr lang="en-US"/>
          </a:p>
        </p:txBody>
      </p:sp>
      <p:sp>
        <p:nvSpPr>
          <p:cNvPr id="16452" name="Line 68"/>
          <p:cNvSpPr>
            <a:spLocks noChangeShapeType="1"/>
          </p:cNvSpPr>
          <p:nvPr/>
        </p:nvSpPr>
        <p:spPr bwMode="auto">
          <a:xfrm>
            <a:off x="7315200" y="3352800"/>
            <a:ext cx="0" cy="457200"/>
          </a:xfrm>
          <a:prstGeom prst="line">
            <a:avLst/>
          </a:prstGeom>
          <a:noFill/>
          <a:ln w="9525">
            <a:solidFill>
              <a:schemeClr val="tx1"/>
            </a:solidFill>
            <a:round/>
            <a:headEnd/>
            <a:tailEnd/>
          </a:ln>
        </p:spPr>
        <p:txBody>
          <a:bodyPr/>
          <a:lstStyle/>
          <a:p>
            <a:endParaRPr lang="en-US"/>
          </a:p>
        </p:txBody>
      </p:sp>
      <p:sp>
        <p:nvSpPr>
          <p:cNvPr id="16453" name="Line 69"/>
          <p:cNvSpPr>
            <a:spLocks noChangeShapeType="1"/>
          </p:cNvSpPr>
          <p:nvPr/>
        </p:nvSpPr>
        <p:spPr bwMode="auto">
          <a:xfrm>
            <a:off x="5029200" y="3810000"/>
            <a:ext cx="2286000" cy="0"/>
          </a:xfrm>
          <a:prstGeom prst="line">
            <a:avLst/>
          </a:prstGeom>
          <a:noFill/>
          <a:ln w="9525">
            <a:solidFill>
              <a:schemeClr val="tx1"/>
            </a:solidFill>
            <a:round/>
            <a:headEnd/>
            <a:tailEnd/>
          </a:ln>
        </p:spPr>
        <p:txBody>
          <a:bodyPr/>
          <a:lstStyle/>
          <a:p>
            <a:endParaRPr lang="en-US"/>
          </a:p>
        </p:txBody>
      </p:sp>
      <p:sp>
        <p:nvSpPr>
          <p:cNvPr id="16454" name="Line 70"/>
          <p:cNvSpPr>
            <a:spLocks noChangeShapeType="1"/>
          </p:cNvSpPr>
          <p:nvPr/>
        </p:nvSpPr>
        <p:spPr bwMode="auto">
          <a:xfrm>
            <a:off x="5029200" y="3810000"/>
            <a:ext cx="0" cy="457200"/>
          </a:xfrm>
          <a:prstGeom prst="line">
            <a:avLst/>
          </a:prstGeom>
          <a:noFill/>
          <a:ln w="9525">
            <a:solidFill>
              <a:schemeClr val="tx1"/>
            </a:solidFill>
            <a:round/>
            <a:headEnd/>
            <a:tailEnd type="triangle" w="med" len="med"/>
          </a:ln>
        </p:spPr>
        <p:txBody>
          <a:bodyPr/>
          <a:lstStyle/>
          <a:p>
            <a:endParaRPr lang="en-US"/>
          </a:p>
        </p:txBody>
      </p:sp>
      <p:sp>
        <p:nvSpPr>
          <p:cNvPr id="16456" name="Line 72"/>
          <p:cNvSpPr>
            <a:spLocks noChangeShapeType="1"/>
          </p:cNvSpPr>
          <p:nvPr/>
        </p:nvSpPr>
        <p:spPr bwMode="auto">
          <a:xfrm>
            <a:off x="4495800" y="3352800"/>
            <a:ext cx="0" cy="9144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16442">
                                            <p:txEl>
                                              <p:pRg st="0" end="0"/>
                                            </p:txEl>
                                          </p:spTgt>
                                        </p:tgtEl>
                                        <p:attrNameLst>
                                          <p:attrName>style.visibility</p:attrName>
                                        </p:attrNameLst>
                                      </p:cBhvr>
                                      <p:to>
                                        <p:strVal val="visible"/>
                                      </p:to>
                                    </p:set>
                                    <p:anim calcmode="lin" valueType="num">
                                      <p:cBhvr>
                                        <p:cTn id="7" dur="1000" fill="hold"/>
                                        <p:tgtEl>
                                          <p:spTgt spid="1644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644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6442">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16442">
                                            <p:txEl>
                                              <p:pRg st="1" end="1"/>
                                            </p:txEl>
                                          </p:spTgt>
                                        </p:tgtEl>
                                        <p:attrNameLst>
                                          <p:attrName>style.visibility</p:attrName>
                                        </p:attrNameLst>
                                      </p:cBhvr>
                                      <p:to>
                                        <p:strVal val="visible"/>
                                      </p:to>
                                    </p:set>
                                    <p:anim calcmode="lin" valueType="num">
                                      <p:cBhvr>
                                        <p:cTn id="14" dur="1000" fill="hold"/>
                                        <p:tgtEl>
                                          <p:spTgt spid="16442">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16442">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16442">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8" presetClass="entr" presetSubtype="16" fill="hold" nodeType="clickEffect">
                                  <p:stCondLst>
                                    <p:cond delay="0"/>
                                  </p:stCondLst>
                                  <p:childTnLst>
                                    <p:set>
                                      <p:cBhvr>
                                        <p:cTn id="20" dur="1" fill="hold">
                                          <p:stCondLst>
                                            <p:cond delay="0"/>
                                          </p:stCondLst>
                                        </p:cTn>
                                        <p:tgtEl>
                                          <p:spTgt spid="16444"/>
                                        </p:tgtEl>
                                        <p:attrNameLst>
                                          <p:attrName>style.visibility</p:attrName>
                                        </p:attrNameLst>
                                      </p:cBhvr>
                                      <p:to>
                                        <p:strVal val="visible"/>
                                      </p:to>
                                    </p:set>
                                    <p:animEffect transition="in" filter="diamond(in)">
                                      <p:cBhvr>
                                        <p:cTn id="21" dur="2000"/>
                                        <p:tgtEl>
                                          <p:spTgt spid="16444"/>
                                        </p:tgtEl>
                                      </p:cBhvr>
                                    </p:animEffect>
                                  </p:childTnLst>
                                </p:cTn>
                              </p:par>
                              <p:par>
                                <p:cTn id="22" presetID="8" presetClass="entr" presetSubtype="16" fill="hold" grpId="0" nodeType="withEffect">
                                  <p:stCondLst>
                                    <p:cond delay="0"/>
                                  </p:stCondLst>
                                  <p:childTnLst>
                                    <p:set>
                                      <p:cBhvr>
                                        <p:cTn id="23" dur="1" fill="hold">
                                          <p:stCondLst>
                                            <p:cond delay="0"/>
                                          </p:stCondLst>
                                        </p:cTn>
                                        <p:tgtEl>
                                          <p:spTgt spid="16445"/>
                                        </p:tgtEl>
                                        <p:attrNameLst>
                                          <p:attrName>style.visibility</p:attrName>
                                        </p:attrNameLst>
                                      </p:cBhvr>
                                      <p:to>
                                        <p:strVal val="visible"/>
                                      </p:to>
                                    </p:set>
                                    <p:animEffect transition="in" filter="diamond(in)">
                                      <p:cBhvr>
                                        <p:cTn id="24" dur="2000"/>
                                        <p:tgtEl>
                                          <p:spTgt spid="16445"/>
                                        </p:tgtEl>
                                      </p:cBhvr>
                                    </p:animEffect>
                                  </p:childTnLst>
                                </p:cTn>
                              </p:par>
                              <p:par>
                                <p:cTn id="25" presetID="8" presetClass="entr" presetSubtype="16" fill="hold" grpId="0" nodeType="withEffect">
                                  <p:stCondLst>
                                    <p:cond delay="0"/>
                                  </p:stCondLst>
                                  <p:childTnLst>
                                    <p:set>
                                      <p:cBhvr>
                                        <p:cTn id="26" dur="1" fill="hold">
                                          <p:stCondLst>
                                            <p:cond delay="0"/>
                                          </p:stCondLst>
                                        </p:cTn>
                                        <p:tgtEl>
                                          <p:spTgt spid="16446"/>
                                        </p:tgtEl>
                                        <p:attrNameLst>
                                          <p:attrName>style.visibility</p:attrName>
                                        </p:attrNameLst>
                                      </p:cBhvr>
                                      <p:to>
                                        <p:strVal val="visible"/>
                                      </p:to>
                                    </p:set>
                                    <p:animEffect transition="in" filter="diamond(in)">
                                      <p:cBhvr>
                                        <p:cTn id="27" dur="2000"/>
                                        <p:tgtEl>
                                          <p:spTgt spid="16446"/>
                                        </p:tgtEl>
                                      </p:cBhvr>
                                    </p:animEffect>
                                  </p:childTnLst>
                                </p:cTn>
                              </p:par>
                              <p:par>
                                <p:cTn id="28" presetID="8" presetClass="entr" presetSubtype="16" fill="hold" grpId="0" nodeType="withEffect">
                                  <p:stCondLst>
                                    <p:cond delay="0"/>
                                  </p:stCondLst>
                                  <p:childTnLst>
                                    <p:set>
                                      <p:cBhvr>
                                        <p:cTn id="29" dur="1" fill="hold">
                                          <p:stCondLst>
                                            <p:cond delay="0"/>
                                          </p:stCondLst>
                                        </p:cTn>
                                        <p:tgtEl>
                                          <p:spTgt spid="16447"/>
                                        </p:tgtEl>
                                        <p:attrNameLst>
                                          <p:attrName>style.visibility</p:attrName>
                                        </p:attrNameLst>
                                      </p:cBhvr>
                                      <p:to>
                                        <p:strVal val="visible"/>
                                      </p:to>
                                    </p:set>
                                    <p:animEffect transition="in" filter="diamond(in)">
                                      <p:cBhvr>
                                        <p:cTn id="30" dur="2000"/>
                                        <p:tgtEl>
                                          <p:spTgt spid="16447"/>
                                        </p:tgtEl>
                                      </p:cBhvr>
                                    </p:animEffect>
                                  </p:childTnLst>
                                </p:cTn>
                              </p:par>
                              <p:par>
                                <p:cTn id="31" presetID="8" presetClass="entr" presetSubtype="16" fill="hold" grpId="0" nodeType="withEffect">
                                  <p:stCondLst>
                                    <p:cond delay="0"/>
                                  </p:stCondLst>
                                  <p:childTnLst>
                                    <p:set>
                                      <p:cBhvr>
                                        <p:cTn id="32" dur="1" fill="hold">
                                          <p:stCondLst>
                                            <p:cond delay="0"/>
                                          </p:stCondLst>
                                        </p:cTn>
                                        <p:tgtEl>
                                          <p:spTgt spid="16448"/>
                                        </p:tgtEl>
                                        <p:attrNameLst>
                                          <p:attrName>style.visibility</p:attrName>
                                        </p:attrNameLst>
                                      </p:cBhvr>
                                      <p:to>
                                        <p:strVal val="visible"/>
                                      </p:to>
                                    </p:set>
                                    <p:animEffect transition="in" filter="diamond(in)">
                                      <p:cBhvr>
                                        <p:cTn id="33" dur="2000"/>
                                        <p:tgtEl>
                                          <p:spTgt spid="16448"/>
                                        </p:tgtEl>
                                      </p:cBhvr>
                                    </p:animEffect>
                                  </p:childTnLst>
                                </p:cTn>
                              </p:par>
                              <p:par>
                                <p:cTn id="34" presetID="8" presetClass="entr" presetSubtype="16" fill="hold" grpId="0" nodeType="withEffect">
                                  <p:stCondLst>
                                    <p:cond delay="0"/>
                                  </p:stCondLst>
                                  <p:childTnLst>
                                    <p:set>
                                      <p:cBhvr>
                                        <p:cTn id="35" dur="1" fill="hold">
                                          <p:stCondLst>
                                            <p:cond delay="0"/>
                                          </p:stCondLst>
                                        </p:cTn>
                                        <p:tgtEl>
                                          <p:spTgt spid="16449"/>
                                        </p:tgtEl>
                                        <p:attrNameLst>
                                          <p:attrName>style.visibility</p:attrName>
                                        </p:attrNameLst>
                                      </p:cBhvr>
                                      <p:to>
                                        <p:strVal val="visible"/>
                                      </p:to>
                                    </p:set>
                                    <p:animEffect transition="in" filter="diamond(in)">
                                      <p:cBhvr>
                                        <p:cTn id="36" dur="2000"/>
                                        <p:tgtEl>
                                          <p:spTgt spid="16449"/>
                                        </p:tgtEl>
                                      </p:cBhvr>
                                    </p:animEffect>
                                  </p:childTnLst>
                                </p:cTn>
                              </p:par>
                              <p:par>
                                <p:cTn id="37" presetID="8" presetClass="entr" presetSubtype="16" fill="hold" grpId="0" nodeType="withEffect">
                                  <p:stCondLst>
                                    <p:cond delay="0"/>
                                  </p:stCondLst>
                                  <p:childTnLst>
                                    <p:set>
                                      <p:cBhvr>
                                        <p:cTn id="38" dur="1" fill="hold">
                                          <p:stCondLst>
                                            <p:cond delay="0"/>
                                          </p:stCondLst>
                                        </p:cTn>
                                        <p:tgtEl>
                                          <p:spTgt spid="16450"/>
                                        </p:tgtEl>
                                        <p:attrNameLst>
                                          <p:attrName>style.visibility</p:attrName>
                                        </p:attrNameLst>
                                      </p:cBhvr>
                                      <p:to>
                                        <p:strVal val="visible"/>
                                      </p:to>
                                    </p:set>
                                    <p:animEffect transition="in" filter="diamond(in)">
                                      <p:cBhvr>
                                        <p:cTn id="39" dur="2000"/>
                                        <p:tgtEl>
                                          <p:spTgt spid="16450"/>
                                        </p:tgtEl>
                                      </p:cBhvr>
                                    </p:animEffect>
                                  </p:childTnLst>
                                </p:cTn>
                              </p:par>
                              <p:par>
                                <p:cTn id="40" presetID="8" presetClass="entr" presetSubtype="16" fill="hold" grpId="0" nodeType="withEffect">
                                  <p:stCondLst>
                                    <p:cond delay="0"/>
                                  </p:stCondLst>
                                  <p:childTnLst>
                                    <p:set>
                                      <p:cBhvr>
                                        <p:cTn id="41" dur="1" fill="hold">
                                          <p:stCondLst>
                                            <p:cond delay="0"/>
                                          </p:stCondLst>
                                        </p:cTn>
                                        <p:tgtEl>
                                          <p:spTgt spid="16451"/>
                                        </p:tgtEl>
                                        <p:attrNameLst>
                                          <p:attrName>style.visibility</p:attrName>
                                        </p:attrNameLst>
                                      </p:cBhvr>
                                      <p:to>
                                        <p:strVal val="visible"/>
                                      </p:to>
                                    </p:set>
                                    <p:animEffect transition="in" filter="diamond(in)">
                                      <p:cBhvr>
                                        <p:cTn id="42" dur="2000"/>
                                        <p:tgtEl>
                                          <p:spTgt spid="16451"/>
                                        </p:tgtEl>
                                      </p:cBhvr>
                                    </p:animEffect>
                                  </p:childTnLst>
                                </p:cTn>
                              </p:par>
                              <p:par>
                                <p:cTn id="43" presetID="8" presetClass="entr" presetSubtype="16" fill="hold" grpId="0" nodeType="withEffect">
                                  <p:stCondLst>
                                    <p:cond delay="0"/>
                                  </p:stCondLst>
                                  <p:childTnLst>
                                    <p:set>
                                      <p:cBhvr>
                                        <p:cTn id="44" dur="1" fill="hold">
                                          <p:stCondLst>
                                            <p:cond delay="0"/>
                                          </p:stCondLst>
                                        </p:cTn>
                                        <p:tgtEl>
                                          <p:spTgt spid="16452"/>
                                        </p:tgtEl>
                                        <p:attrNameLst>
                                          <p:attrName>style.visibility</p:attrName>
                                        </p:attrNameLst>
                                      </p:cBhvr>
                                      <p:to>
                                        <p:strVal val="visible"/>
                                      </p:to>
                                    </p:set>
                                    <p:animEffect transition="in" filter="diamond(in)">
                                      <p:cBhvr>
                                        <p:cTn id="45" dur="2000"/>
                                        <p:tgtEl>
                                          <p:spTgt spid="16452"/>
                                        </p:tgtEl>
                                      </p:cBhvr>
                                    </p:animEffect>
                                  </p:childTnLst>
                                </p:cTn>
                              </p:par>
                              <p:par>
                                <p:cTn id="46" presetID="8" presetClass="entr" presetSubtype="16" fill="hold" grpId="0" nodeType="withEffect">
                                  <p:stCondLst>
                                    <p:cond delay="0"/>
                                  </p:stCondLst>
                                  <p:childTnLst>
                                    <p:set>
                                      <p:cBhvr>
                                        <p:cTn id="47" dur="1" fill="hold">
                                          <p:stCondLst>
                                            <p:cond delay="0"/>
                                          </p:stCondLst>
                                        </p:cTn>
                                        <p:tgtEl>
                                          <p:spTgt spid="16453"/>
                                        </p:tgtEl>
                                        <p:attrNameLst>
                                          <p:attrName>style.visibility</p:attrName>
                                        </p:attrNameLst>
                                      </p:cBhvr>
                                      <p:to>
                                        <p:strVal val="visible"/>
                                      </p:to>
                                    </p:set>
                                    <p:animEffect transition="in" filter="diamond(in)">
                                      <p:cBhvr>
                                        <p:cTn id="48" dur="2000"/>
                                        <p:tgtEl>
                                          <p:spTgt spid="16453"/>
                                        </p:tgtEl>
                                      </p:cBhvr>
                                    </p:animEffect>
                                  </p:childTnLst>
                                </p:cTn>
                              </p:par>
                              <p:par>
                                <p:cTn id="49" presetID="8" presetClass="entr" presetSubtype="16" fill="hold" grpId="0" nodeType="withEffect">
                                  <p:stCondLst>
                                    <p:cond delay="0"/>
                                  </p:stCondLst>
                                  <p:childTnLst>
                                    <p:set>
                                      <p:cBhvr>
                                        <p:cTn id="50" dur="1" fill="hold">
                                          <p:stCondLst>
                                            <p:cond delay="0"/>
                                          </p:stCondLst>
                                        </p:cTn>
                                        <p:tgtEl>
                                          <p:spTgt spid="16454"/>
                                        </p:tgtEl>
                                        <p:attrNameLst>
                                          <p:attrName>style.visibility</p:attrName>
                                        </p:attrNameLst>
                                      </p:cBhvr>
                                      <p:to>
                                        <p:strVal val="visible"/>
                                      </p:to>
                                    </p:set>
                                    <p:animEffect transition="in" filter="diamond(in)">
                                      <p:cBhvr>
                                        <p:cTn id="51" dur="2000"/>
                                        <p:tgtEl>
                                          <p:spTgt spid="16454"/>
                                        </p:tgtEl>
                                      </p:cBhvr>
                                    </p:animEffect>
                                  </p:childTnLst>
                                </p:cTn>
                              </p:par>
                              <p:par>
                                <p:cTn id="52" presetID="8" presetClass="entr" presetSubtype="16" fill="hold" grpId="0" nodeType="withEffect">
                                  <p:stCondLst>
                                    <p:cond delay="0"/>
                                  </p:stCondLst>
                                  <p:childTnLst>
                                    <p:set>
                                      <p:cBhvr>
                                        <p:cTn id="53" dur="1" fill="hold">
                                          <p:stCondLst>
                                            <p:cond delay="0"/>
                                          </p:stCondLst>
                                        </p:cTn>
                                        <p:tgtEl>
                                          <p:spTgt spid="16456"/>
                                        </p:tgtEl>
                                        <p:attrNameLst>
                                          <p:attrName>style.visibility</p:attrName>
                                        </p:attrNameLst>
                                      </p:cBhvr>
                                      <p:to>
                                        <p:strVal val="visible"/>
                                      </p:to>
                                    </p:set>
                                    <p:animEffect transition="in" filter="diamond(in)">
                                      <p:cBhvr>
                                        <p:cTn id="54" dur="2000"/>
                                        <p:tgtEl>
                                          <p:spTgt spid="1645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5" presetClass="entr" presetSubtype="0" fill="hold" grpId="0" nodeType="clickEffect">
                                  <p:stCondLst>
                                    <p:cond delay="0"/>
                                  </p:stCondLst>
                                  <p:childTnLst>
                                    <p:set>
                                      <p:cBhvr>
                                        <p:cTn id="58" dur="1" fill="hold">
                                          <p:stCondLst>
                                            <p:cond delay="0"/>
                                          </p:stCondLst>
                                        </p:cTn>
                                        <p:tgtEl>
                                          <p:spTgt spid="16443"/>
                                        </p:tgtEl>
                                        <p:attrNameLst>
                                          <p:attrName>style.visibility</p:attrName>
                                        </p:attrNameLst>
                                      </p:cBhvr>
                                      <p:to>
                                        <p:strVal val="visible"/>
                                      </p:to>
                                    </p:set>
                                    <p:anim calcmode="lin" valueType="num">
                                      <p:cBhvr>
                                        <p:cTn id="59" dur="1000" fill="hold"/>
                                        <p:tgtEl>
                                          <p:spTgt spid="16443"/>
                                        </p:tgtEl>
                                        <p:attrNameLst>
                                          <p:attrName>ppt_w</p:attrName>
                                        </p:attrNameLst>
                                      </p:cBhvr>
                                      <p:tavLst>
                                        <p:tav tm="0">
                                          <p:val>
                                            <p:strVal val="#ppt_w*0.70"/>
                                          </p:val>
                                        </p:tav>
                                        <p:tav tm="100000">
                                          <p:val>
                                            <p:strVal val="#ppt_w"/>
                                          </p:val>
                                        </p:tav>
                                      </p:tavLst>
                                    </p:anim>
                                    <p:anim calcmode="lin" valueType="num">
                                      <p:cBhvr>
                                        <p:cTn id="60" dur="1000" fill="hold"/>
                                        <p:tgtEl>
                                          <p:spTgt spid="16443"/>
                                        </p:tgtEl>
                                        <p:attrNameLst>
                                          <p:attrName>ppt_h</p:attrName>
                                        </p:attrNameLst>
                                      </p:cBhvr>
                                      <p:tavLst>
                                        <p:tav tm="0">
                                          <p:val>
                                            <p:strVal val="#ppt_h"/>
                                          </p:val>
                                        </p:tav>
                                        <p:tav tm="100000">
                                          <p:val>
                                            <p:strVal val="#ppt_h"/>
                                          </p:val>
                                        </p:tav>
                                      </p:tavLst>
                                    </p:anim>
                                    <p:animEffect transition="in" filter="fade">
                                      <p:cBhvr>
                                        <p:cTn id="61" dur="1000"/>
                                        <p:tgtEl>
                                          <p:spTgt spid="16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43" grpId="0"/>
      <p:bldP spid="16445" grpId="0" animBg="1"/>
      <p:bldP spid="16446" grpId="0" animBg="1"/>
      <p:bldP spid="16447" grpId="0"/>
      <p:bldP spid="16448" grpId="0" animBg="1"/>
      <p:bldP spid="16449" grpId="0" animBg="1"/>
      <p:bldP spid="16450" grpId="0" animBg="1"/>
      <p:bldP spid="16451" grpId="0" animBg="1"/>
      <p:bldP spid="16452" grpId="0" animBg="1"/>
      <p:bldP spid="16453" grpId="0" animBg="1"/>
      <p:bldP spid="16454" grpId="0" animBg="1"/>
      <p:bldP spid="1645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4"/>
          <p:cNvSpPr txBox="1">
            <a:spLocks noChangeArrowheads="1"/>
          </p:cNvSpPr>
          <p:nvPr/>
        </p:nvSpPr>
        <p:spPr bwMode="auto">
          <a:xfrm>
            <a:off x="0" y="1149350"/>
            <a:ext cx="9144000" cy="4565650"/>
          </a:xfrm>
          <a:prstGeom prst="rect">
            <a:avLst/>
          </a:prstGeom>
          <a:noFill/>
          <a:ln w="9525">
            <a:noFill/>
            <a:miter lim="800000"/>
            <a:headEnd/>
            <a:tailEnd/>
          </a:ln>
        </p:spPr>
        <p:txBody>
          <a:bodyPr>
            <a:spAutoFit/>
          </a:bodyPr>
          <a:lstStyle/>
          <a:p>
            <a:pPr algn="just">
              <a:spcBef>
                <a:spcPct val="25000"/>
              </a:spcBef>
            </a:pPr>
            <a:r>
              <a:rPr lang="en-US" sz="2400" dirty="0">
                <a:solidFill>
                  <a:srgbClr val="FF0000"/>
                </a:solidFill>
              </a:rPr>
              <a:t>The syntax of a derived class with multiple base classes is as follows :</a:t>
            </a:r>
          </a:p>
          <a:p>
            <a:pPr algn="just">
              <a:spcBef>
                <a:spcPct val="25000"/>
              </a:spcBef>
            </a:pPr>
            <a:endParaRPr lang="en-US" sz="2400" dirty="0">
              <a:solidFill>
                <a:srgbClr val="FF0000"/>
              </a:solidFill>
            </a:endParaRPr>
          </a:p>
          <a:p>
            <a:r>
              <a:rPr lang="en-US" sz="2400" b="1" dirty="0">
                <a:solidFill>
                  <a:srgbClr val="008000"/>
                </a:solidFill>
                <a:latin typeface="Courier New" pitchFamily="49" charset="0"/>
              </a:rPr>
              <a:t>class D : visibility B-1, Visibility B-2…</a:t>
            </a:r>
          </a:p>
          <a:p>
            <a:r>
              <a:rPr lang="en-US" sz="2400" b="1" dirty="0">
                <a:solidFill>
                  <a:srgbClr val="008000"/>
                </a:solidFill>
                <a:latin typeface="Courier New" pitchFamily="49" charset="0"/>
              </a:rPr>
              <a:t>{</a:t>
            </a:r>
          </a:p>
          <a:p>
            <a:r>
              <a:rPr lang="en-US" sz="2400" b="1" dirty="0">
                <a:solidFill>
                  <a:srgbClr val="008000"/>
                </a:solidFill>
                <a:latin typeface="Courier New" pitchFamily="49" charset="0"/>
              </a:rPr>
              <a:t>	…..			</a:t>
            </a:r>
          </a:p>
          <a:p>
            <a:r>
              <a:rPr lang="en-US" sz="2400" b="1" dirty="0">
                <a:solidFill>
                  <a:srgbClr val="008000"/>
                </a:solidFill>
                <a:latin typeface="Courier New" pitchFamily="49" charset="0"/>
              </a:rPr>
              <a:t>	…..		(Body of D)			</a:t>
            </a:r>
          </a:p>
          <a:p>
            <a:r>
              <a:rPr lang="en-US" sz="2400" b="1" dirty="0">
                <a:solidFill>
                  <a:srgbClr val="008000"/>
                </a:solidFill>
                <a:latin typeface="Courier New" pitchFamily="49" charset="0"/>
              </a:rPr>
              <a:t>	…..			</a:t>
            </a:r>
          </a:p>
          <a:p>
            <a:r>
              <a:rPr lang="en-US" sz="2400" b="1" dirty="0">
                <a:solidFill>
                  <a:srgbClr val="008000"/>
                </a:solidFill>
                <a:latin typeface="Courier New" pitchFamily="49" charset="0"/>
              </a:rPr>
              <a:t>};</a:t>
            </a:r>
          </a:p>
          <a:p>
            <a:endParaRPr lang="en-US" sz="2400" b="1" dirty="0">
              <a:solidFill>
                <a:srgbClr val="008000"/>
              </a:solidFill>
              <a:latin typeface="Courier New" pitchFamily="49" charset="0"/>
            </a:endParaRPr>
          </a:p>
          <a:p>
            <a:r>
              <a:rPr lang="en-US" sz="2400" b="1" dirty="0">
                <a:solidFill>
                  <a:srgbClr val="FF0000"/>
                </a:solidFill>
                <a:latin typeface="Courier New" pitchFamily="49" charset="0"/>
              </a:rPr>
              <a:t>FOR EXAMPLE :</a:t>
            </a:r>
          </a:p>
          <a:p>
            <a:endParaRPr lang="en-US" sz="2400" b="1" dirty="0">
              <a:solidFill>
                <a:srgbClr val="FF0000"/>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 calcmode="lin" valueType="num">
                                      <p:cBhvr>
                                        <p:cTn id="7" dur="1000" fill="hold"/>
                                        <p:tgtEl>
                                          <p:spTgt spid="19460">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9460">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9460">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19460">
                                            <p:txEl>
                                              <p:pRg st="2" end="2"/>
                                            </p:txEl>
                                          </p:spTgt>
                                        </p:tgtEl>
                                        <p:attrNameLst>
                                          <p:attrName>style.visibility</p:attrName>
                                        </p:attrNameLst>
                                      </p:cBhvr>
                                      <p:to>
                                        <p:strVal val="visible"/>
                                      </p:to>
                                    </p:set>
                                    <p:anim calcmode="lin" valueType="num">
                                      <p:cBhvr>
                                        <p:cTn id="14" dur="1000" fill="hold"/>
                                        <p:tgtEl>
                                          <p:spTgt spid="19460">
                                            <p:txEl>
                                              <p:pRg st="2" end="2"/>
                                            </p:txEl>
                                          </p:spTgt>
                                        </p:tgtEl>
                                        <p:attrNameLst>
                                          <p:attrName>ppt_w</p:attrName>
                                        </p:attrNameLst>
                                      </p:cBhvr>
                                      <p:tavLst>
                                        <p:tav tm="0">
                                          <p:val>
                                            <p:strVal val="#ppt_w*0.70"/>
                                          </p:val>
                                        </p:tav>
                                        <p:tav tm="100000">
                                          <p:val>
                                            <p:strVal val="#ppt_w"/>
                                          </p:val>
                                        </p:tav>
                                      </p:tavLst>
                                    </p:anim>
                                    <p:anim calcmode="lin" valueType="num">
                                      <p:cBhvr>
                                        <p:cTn id="15" dur="1000" fill="hold"/>
                                        <p:tgtEl>
                                          <p:spTgt spid="19460">
                                            <p:txEl>
                                              <p:pRg st="2" end="2"/>
                                            </p:txEl>
                                          </p:spTgt>
                                        </p:tgtEl>
                                        <p:attrNameLst>
                                          <p:attrName>ppt_h</p:attrName>
                                        </p:attrNameLst>
                                      </p:cBhvr>
                                      <p:tavLst>
                                        <p:tav tm="0">
                                          <p:val>
                                            <p:strVal val="#ppt_h"/>
                                          </p:val>
                                        </p:tav>
                                        <p:tav tm="100000">
                                          <p:val>
                                            <p:strVal val="#ppt_h"/>
                                          </p:val>
                                        </p:tav>
                                      </p:tavLst>
                                    </p:anim>
                                    <p:animEffect transition="in" filter="fade">
                                      <p:cBhvr>
                                        <p:cTn id="16" dur="1000"/>
                                        <p:tgtEl>
                                          <p:spTgt spid="19460">
                                            <p:txEl>
                                              <p:pRg st="2" end="2"/>
                                            </p:txEl>
                                          </p:spTgt>
                                        </p:tgtEl>
                                      </p:cBhvr>
                                    </p:animEffect>
                                  </p:childTnLst>
                                </p:cTn>
                              </p:par>
                              <p:par>
                                <p:cTn id="17" presetID="55" presetClass="entr" presetSubtype="0" fill="hold" nodeType="withEffect">
                                  <p:stCondLst>
                                    <p:cond delay="0"/>
                                  </p:stCondLst>
                                  <p:childTnLst>
                                    <p:set>
                                      <p:cBhvr>
                                        <p:cTn id="18" dur="1" fill="hold">
                                          <p:stCondLst>
                                            <p:cond delay="0"/>
                                          </p:stCondLst>
                                        </p:cTn>
                                        <p:tgtEl>
                                          <p:spTgt spid="19460">
                                            <p:txEl>
                                              <p:pRg st="3" end="3"/>
                                            </p:txEl>
                                          </p:spTgt>
                                        </p:tgtEl>
                                        <p:attrNameLst>
                                          <p:attrName>style.visibility</p:attrName>
                                        </p:attrNameLst>
                                      </p:cBhvr>
                                      <p:to>
                                        <p:strVal val="visible"/>
                                      </p:to>
                                    </p:set>
                                    <p:anim calcmode="lin" valueType="num">
                                      <p:cBhvr>
                                        <p:cTn id="19" dur="1000" fill="hold"/>
                                        <p:tgtEl>
                                          <p:spTgt spid="19460">
                                            <p:txEl>
                                              <p:pRg st="3" end="3"/>
                                            </p:txEl>
                                          </p:spTgt>
                                        </p:tgtEl>
                                        <p:attrNameLst>
                                          <p:attrName>ppt_w</p:attrName>
                                        </p:attrNameLst>
                                      </p:cBhvr>
                                      <p:tavLst>
                                        <p:tav tm="0">
                                          <p:val>
                                            <p:strVal val="#ppt_w*0.70"/>
                                          </p:val>
                                        </p:tav>
                                        <p:tav tm="100000">
                                          <p:val>
                                            <p:strVal val="#ppt_w"/>
                                          </p:val>
                                        </p:tav>
                                      </p:tavLst>
                                    </p:anim>
                                    <p:anim calcmode="lin" valueType="num">
                                      <p:cBhvr>
                                        <p:cTn id="20" dur="1000" fill="hold"/>
                                        <p:tgtEl>
                                          <p:spTgt spid="19460">
                                            <p:txEl>
                                              <p:pRg st="3" end="3"/>
                                            </p:txEl>
                                          </p:spTgt>
                                        </p:tgtEl>
                                        <p:attrNameLst>
                                          <p:attrName>ppt_h</p:attrName>
                                        </p:attrNameLst>
                                      </p:cBhvr>
                                      <p:tavLst>
                                        <p:tav tm="0">
                                          <p:val>
                                            <p:strVal val="#ppt_h"/>
                                          </p:val>
                                        </p:tav>
                                        <p:tav tm="100000">
                                          <p:val>
                                            <p:strVal val="#ppt_h"/>
                                          </p:val>
                                        </p:tav>
                                      </p:tavLst>
                                    </p:anim>
                                    <p:animEffect transition="in" filter="fade">
                                      <p:cBhvr>
                                        <p:cTn id="21" dur="1000"/>
                                        <p:tgtEl>
                                          <p:spTgt spid="19460">
                                            <p:txEl>
                                              <p:pRg st="3" end="3"/>
                                            </p:txEl>
                                          </p:spTgt>
                                        </p:tgtEl>
                                      </p:cBhvr>
                                    </p:animEffect>
                                  </p:childTnLst>
                                </p:cTn>
                              </p:par>
                              <p:par>
                                <p:cTn id="22" presetID="55" presetClass="entr" presetSubtype="0" fill="hold" nodeType="withEffect">
                                  <p:stCondLst>
                                    <p:cond delay="0"/>
                                  </p:stCondLst>
                                  <p:childTnLst>
                                    <p:set>
                                      <p:cBhvr>
                                        <p:cTn id="23" dur="1" fill="hold">
                                          <p:stCondLst>
                                            <p:cond delay="0"/>
                                          </p:stCondLst>
                                        </p:cTn>
                                        <p:tgtEl>
                                          <p:spTgt spid="19460">
                                            <p:txEl>
                                              <p:pRg st="4" end="4"/>
                                            </p:txEl>
                                          </p:spTgt>
                                        </p:tgtEl>
                                        <p:attrNameLst>
                                          <p:attrName>style.visibility</p:attrName>
                                        </p:attrNameLst>
                                      </p:cBhvr>
                                      <p:to>
                                        <p:strVal val="visible"/>
                                      </p:to>
                                    </p:set>
                                    <p:anim calcmode="lin" valueType="num">
                                      <p:cBhvr>
                                        <p:cTn id="24" dur="1000" fill="hold"/>
                                        <p:tgtEl>
                                          <p:spTgt spid="19460">
                                            <p:txEl>
                                              <p:pRg st="4" end="4"/>
                                            </p:txEl>
                                          </p:spTgt>
                                        </p:tgtEl>
                                        <p:attrNameLst>
                                          <p:attrName>ppt_w</p:attrName>
                                        </p:attrNameLst>
                                      </p:cBhvr>
                                      <p:tavLst>
                                        <p:tav tm="0">
                                          <p:val>
                                            <p:strVal val="#ppt_w*0.70"/>
                                          </p:val>
                                        </p:tav>
                                        <p:tav tm="100000">
                                          <p:val>
                                            <p:strVal val="#ppt_w"/>
                                          </p:val>
                                        </p:tav>
                                      </p:tavLst>
                                    </p:anim>
                                    <p:anim calcmode="lin" valueType="num">
                                      <p:cBhvr>
                                        <p:cTn id="25" dur="1000" fill="hold"/>
                                        <p:tgtEl>
                                          <p:spTgt spid="19460">
                                            <p:txEl>
                                              <p:pRg st="4" end="4"/>
                                            </p:txEl>
                                          </p:spTgt>
                                        </p:tgtEl>
                                        <p:attrNameLst>
                                          <p:attrName>ppt_h</p:attrName>
                                        </p:attrNameLst>
                                      </p:cBhvr>
                                      <p:tavLst>
                                        <p:tav tm="0">
                                          <p:val>
                                            <p:strVal val="#ppt_h"/>
                                          </p:val>
                                        </p:tav>
                                        <p:tav tm="100000">
                                          <p:val>
                                            <p:strVal val="#ppt_h"/>
                                          </p:val>
                                        </p:tav>
                                      </p:tavLst>
                                    </p:anim>
                                    <p:animEffect transition="in" filter="fade">
                                      <p:cBhvr>
                                        <p:cTn id="26" dur="1000"/>
                                        <p:tgtEl>
                                          <p:spTgt spid="19460">
                                            <p:txEl>
                                              <p:pRg st="4" end="4"/>
                                            </p:txEl>
                                          </p:spTgt>
                                        </p:tgtEl>
                                      </p:cBhvr>
                                    </p:animEffect>
                                  </p:childTnLst>
                                </p:cTn>
                              </p:par>
                              <p:par>
                                <p:cTn id="27" presetID="55" presetClass="entr" presetSubtype="0" fill="hold" nodeType="withEffect">
                                  <p:stCondLst>
                                    <p:cond delay="0"/>
                                  </p:stCondLst>
                                  <p:childTnLst>
                                    <p:set>
                                      <p:cBhvr>
                                        <p:cTn id="28" dur="1" fill="hold">
                                          <p:stCondLst>
                                            <p:cond delay="0"/>
                                          </p:stCondLst>
                                        </p:cTn>
                                        <p:tgtEl>
                                          <p:spTgt spid="19460">
                                            <p:txEl>
                                              <p:pRg st="5" end="5"/>
                                            </p:txEl>
                                          </p:spTgt>
                                        </p:tgtEl>
                                        <p:attrNameLst>
                                          <p:attrName>style.visibility</p:attrName>
                                        </p:attrNameLst>
                                      </p:cBhvr>
                                      <p:to>
                                        <p:strVal val="visible"/>
                                      </p:to>
                                    </p:set>
                                    <p:anim calcmode="lin" valueType="num">
                                      <p:cBhvr>
                                        <p:cTn id="29" dur="1000" fill="hold"/>
                                        <p:tgtEl>
                                          <p:spTgt spid="19460">
                                            <p:txEl>
                                              <p:pRg st="5" end="5"/>
                                            </p:txEl>
                                          </p:spTgt>
                                        </p:tgtEl>
                                        <p:attrNameLst>
                                          <p:attrName>ppt_w</p:attrName>
                                        </p:attrNameLst>
                                      </p:cBhvr>
                                      <p:tavLst>
                                        <p:tav tm="0">
                                          <p:val>
                                            <p:strVal val="#ppt_w*0.70"/>
                                          </p:val>
                                        </p:tav>
                                        <p:tav tm="100000">
                                          <p:val>
                                            <p:strVal val="#ppt_w"/>
                                          </p:val>
                                        </p:tav>
                                      </p:tavLst>
                                    </p:anim>
                                    <p:anim calcmode="lin" valueType="num">
                                      <p:cBhvr>
                                        <p:cTn id="30" dur="1000" fill="hold"/>
                                        <p:tgtEl>
                                          <p:spTgt spid="19460">
                                            <p:txEl>
                                              <p:pRg st="5" end="5"/>
                                            </p:txEl>
                                          </p:spTgt>
                                        </p:tgtEl>
                                        <p:attrNameLst>
                                          <p:attrName>ppt_h</p:attrName>
                                        </p:attrNameLst>
                                      </p:cBhvr>
                                      <p:tavLst>
                                        <p:tav tm="0">
                                          <p:val>
                                            <p:strVal val="#ppt_h"/>
                                          </p:val>
                                        </p:tav>
                                        <p:tav tm="100000">
                                          <p:val>
                                            <p:strVal val="#ppt_h"/>
                                          </p:val>
                                        </p:tav>
                                      </p:tavLst>
                                    </p:anim>
                                    <p:animEffect transition="in" filter="fade">
                                      <p:cBhvr>
                                        <p:cTn id="31" dur="1000"/>
                                        <p:tgtEl>
                                          <p:spTgt spid="19460">
                                            <p:txEl>
                                              <p:pRg st="5" end="5"/>
                                            </p:txEl>
                                          </p:spTgt>
                                        </p:tgtEl>
                                      </p:cBhvr>
                                    </p:animEffect>
                                  </p:childTnLst>
                                </p:cTn>
                              </p:par>
                              <p:par>
                                <p:cTn id="32" presetID="55" presetClass="entr" presetSubtype="0" fill="hold" nodeType="withEffect">
                                  <p:stCondLst>
                                    <p:cond delay="0"/>
                                  </p:stCondLst>
                                  <p:childTnLst>
                                    <p:set>
                                      <p:cBhvr>
                                        <p:cTn id="33" dur="1" fill="hold">
                                          <p:stCondLst>
                                            <p:cond delay="0"/>
                                          </p:stCondLst>
                                        </p:cTn>
                                        <p:tgtEl>
                                          <p:spTgt spid="19460">
                                            <p:txEl>
                                              <p:pRg st="6" end="6"/>
                                            </p:txEl>
                                          </p:spTgt>
                                        </p:tgtEl>
                                        <p:attrNameLst>
                                          <p:attrName>style.visibility</p:attrName>
                                        </p:attrNameLst>
                                      </p:cBhvr>
                                      <p:to>
                                        <p:strVal val="visible"/>
                                      </p:to>
                                    </p:set>
                                    <p:anim calcmode="lin" valueType="num">
                                      <p:cBhvr>
                                        <p:cTn id="34" dur="1000" fill="hold"/>
                                        <p:tgtEl>
                                          <p:spTgt spid="19460">
                                            <p:txEl>
                                              <p:pRg st="6" end="6"/>
                                            </p:txEl>
                                          </p:spTgt>
                                        </p:tgtEl>
                                        <p:attrNameLst>
                                          <p:attrName>ppt_w</p:attrName>
                                        </p:attrNameLst>
                                      </p:cBhvr>
                                      <p:tavLst>
                                        <p:tav tm="0">
                                          <p:val>
                                            <p:strVal val="#ppt_w*0.70"/>
                                          </p:val>
                                        </p:tav>
                                        <p:tav tm="100000">
                                          <p:val>
                                            <p:strVal val="#ppt_w"/>
                                          </p:val>
                                        </p:tav>
                                      </p:tavLst>
                                    </p:anim>
                                    <p:anim calcmode="lin" valueType="num">
                                      <p:cBhvr>
                                        <p:cTn id="35" dur="1000" fill="hold"/>
                                        <p:tgtEl>
                                          <p:spTgt spid="19460">
                                            <p:txEl>
                                              <p:pRg st="6" end="6"/>
                                            </p:txEl>
                                          </p:spTgt>
                                        </p:tgtEl>
                                        <p:attrNameLst>
                                          <p:attrName>ppt_h</p:attrName>
                                        </p:attrNameLst>
                                      </p:cBhvr>
                                      <p:tavLst>
                                        <p:tav tm="0">
                                          <p:val>
                                            <p:strVal val="#ppt_h"/>
                                          </p:val>
                                        </p:tav>
                                        <p:tav tm="100000">
                                          <p:val>
                                            <p:strVal val="#ppt_h"/>
                                          </p:val>
                                        </p:tav>
                                      </p:tavLst>
                                    </p:anim>
                                    <p:animEffect transition="in" filter="fade">
                                      <p:cBhvr>
                                        <p:cTn id="36" dur="1000"/>
                                        <p:tgtEl>
                                          <p:spTgt spid="19460">
                                            <p:txEl>
                                              <p:pRg st="6" end="6"/>
                                            </p:txEl>
                                          </p:spTgt>
                                        </p:tgtEl>
                                      </p:cBhvr>
                                    </p:animEffect>
                                  </p:childTnLst>
                                </p:cTn>
                              </p:par>
                              <p:par>
                                <p:cTn id="37" presetID="55" presetClass="entr" presetSubtype="0" fill="hold" nodeType="withEffect">
                                  <p:stCondLst>
                                    <p:cond delay="0"/>
                                  </p:stCondLst>
                                  <p:childTnLst>
                                    <p:set>
                                      <p:cBhvr>
                                        <p:cTn id="38" dur="1" fill="hold">
                                          <p:stCondLst>
                                            <p:cond delay="0"/>
                                          </p:stCondLst>
                                        </p:cTn>
                                        <p:tgtEl>
                                          <p:spTgt spid="19460">
                                            <p:txEl>
                                              <p:pRg st="7" end="7"/>
                                            </p:txEl>
                                          </p:spTgt>
                                        </p:tgtEl>
                                        <p:attrNameLst>
                                          <p:attrName>style.visibility</p:attrName>
                                        </p:attrNameLst>
                                      </p:cBhvr>
                                      <p:to>
                                        <p:strVal val="visible"/>
                                      </p:to>
                                    </p:set>
                                    <p:anim calcmode="lin" valueType="num">
                                      <p:cBhvr>
                                        <p:cTn id="39" dur="1000" fill="hold"/>
                                        <p:tgtEl>
                                          <p:spTgt spid="19460">
                                            <p:txEl>
                                              <p:pRg st="7" end="7"/>
                                            </p:txEl>
                                          </p:spTgt>
                                        </p:tgtEl>
                                        <p:attrNameLst>
                                          <p:attrName>ppt_w</p:attrName>
                                        </p:attrNameLst>
                                      </p:cBhvr>
                                      <p:tavLst>
                                        <p:tav tm="0">
                                          <p:val>
                                            <p:strVal val="#ppt_w*0.70"/>
                                          </p:val>
                                        </p:tav>
                                        <p:tav tm="100000">
                                          <p:val>
                                            <p:strVal val="#ppt_w"/>
                                          </p:val>
                                        </p:tav>
                                      </p:tavLst>
                                    </p:anim>
                                    <p:anim calcmode="lin" valueType="num">
                                      <p:cBhvr>
                                        <p:cTn id="40" dur="1000" fill="hold"/>
                                        <p:tgtEl>
                                          <p:spTgt spid="19460">
                                            <p:txEl>
                                              <p:pRg st="7" end="7"/>
                                            </p:txEl>
                                          </p:spTgt>
                                        </p:tgtEl>
                                        <p:attrNameLst>
                                          <p:attrName>ppt_h</p:attrName>
                                        </p:attrNameLst>
                                      </p:cBhvr>
                                      <p:tavLst>
                                        <p:tav tm="0">
                                          <p:val>
                                            <p:strVal val="#ppt_h"/>
                                          </p:val>
                                        </p:tav>
                                        <p:tav tm="100000">
                                          <p:val>
                                            <p:strVal val="#ppt_h"/>
                                          </p:val>
                                        </p:tav>
                                      </p:tavLst>
                                    </p:anim>
                                    <p:animEffect transition="in" filter="fade">
                                      <p:cBhvr>
                                        <p:cTn id="41" dur="1000"/>
                                        <p:tgtEl>
                                          <p:spTgt spid="19460">
                                            <p:txEl>
                                              <p:pRg st="7" end="7"/>
                                            </p:txEl>
                                          </p:spTgt>
                                        </p:tgtEl>
                                      </p:cBhvr>
                                    </p:animEffect>
                                  </p:childTnLst>
                                </p:cTn>
                              </p:par>
                              <p:par>
                                <p:cTn id="42" presetID="55" presetClass="entr" presetSubtype="0" fill="hold" nodeType="withEffect">
                                  <p:stCondLst>
                                    <p:cond delay="0"/>
                                  </p:stCondLst>
                                  <p:childTnLst>
                                    <p:set>
                                      <p:cBhvr>
                                        <p:cTn id="43" dur="1" fill="hold">
                                          <p:stCondLst>
                                            <p:cond delay="0"/>
                                          </p:stCondLst>
                                        </p:cTn>
                                        <p:tgtEl>
                                          <p:spTgt spid="19460">
                                            <p:txEl>
                                              <p:pRg st="9" end="9"/>
                                            </p:txEl>
                                          </p:spTgt>
                                        </p:tgtEl>
                                        <p:attrNameLst>
                                          <p:attrName>style.visibility</p:attrName>
                                        </p:attrNameLst>
                                      </p:cBhvr>
                                      <p:to>
                                        <p:strVal val="visible"/>
                                      </p:to>
                                    </p:set>
                                    <p:anim calcmode="lin" valueType="num">
                                      <p:cBhvr>
                                        <p:cTn id="44" dur="1000" fill="hold"/>
                                        <p:tgtEl>
                                          <p:spTgt spid="19460">
                                            <p:txEl>
                                              <p:pRg st="9" end="9"/>
                                            </p:txEl>
                                          </p:spTgt>
                                        </p:tgtEl>
                                        <p:attrNameLst>
                                          <p:attrName>ppt_w</p:attrName>
                                        </p:attrNameLst>
                                      </p:cBhvr>
                                      <p:tavLst>
                                        <p:tav tm="0">
                                          <p:val>
                                            <p:strVal val="#ppt_w*0.70"/>
                                          </p:val>
                                        </p:tav>
                                        <p:tav tm="100000">
                                          <p:val>
                                            <p:strVal val="#ppt_w"/>
                                          </p:val>
                                        </p:tav>
                                      </p:tavLst>
                                    </p:anim>
                                    <p:anim calcmode="lin" valueType="num">
                                      <p:cBhvr>
                                        <p:cTn id="45" dur="1000" fill="hold"/>
                                        <p:tgtEl>
                                          <p:spTgt spid="19460">
                                            <p:txEl>
                                              <p:pRg st="9" end="9"/>
                                            </p:txEl>
                                          </p:spTgt>
                                        </p:tgtEl>
                                        <p:attrNameLst>
                                          <p:attrName>ppt_h</p:attrName>
                                        </p:attrNameLst>
                                      </p:cBhvr>
                                      <p:tavLst>
                                        <p:tav tm="0">
                                          <p:val>
                                            <p:strVal val="#ppt_h"/>
                                          </p:val>
                                        </p:tav>
                                        <p:tav tm="100000">
                                          <p:val>
                                            <p:strVal val="#ppt_h"/>
                                          </p:val>
                                        </p:tav>
                                      </p:tavLst>
                                    </p:anim>
                                    <p:animEffect transition="in" filter="fade">
                                      <p:cBhvr>
                                        <p:cTn id="46" dur="1000"/>
                                        <p:tgtEl>
                                          <p:spTgt spid="1946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ChangeArrowheads="1"/>
          </p:cNvSpPr>
          <p:nvPr/>
        </p:nvSpPr>
        <p:spPr bwMode="auto">
          <a:xfrm>
            <a:off x="304800" y="82550"/>
            <a:ext cx="4191000" cy="6821098"/>
          </a:xfrm>
          <a:prstGeom prst="rect">
            <a:avLst/>
          </a:prstGeom>
          <a:noFill/>
          <a:ln w="9525">
            <a:noFill/>
            <a:miter lim="800000"/>
            <a:headEnd/>
            <a:tailEnd/>
          </a:ln>
        </p:spPr>
        <p:txBody>
          <a:bodyPr>
            <a:spAutoFit/>
          </a:bodyPr>
          <a:lstStyle/>
          <a:p>
            <a:pPr>
              <a:lnSpc>
                <a:spcPct val="95000"/>
              </a:lnSpc>
            </a:pPr>
            <a:r>
              <a:rPr lang="en-US" sz="2000" b="1" dirty="0">
                <a:solidFill>
                  <a:schemeClr val="tx1">
                    <a:lumMod val="85000"/>
                    <a:lumOff val="15000"/>
                  </a:schemeClr>
                </a:solidFill>
                <a:latin typeface="Courier New" pitchFamily="49" charset="0"/>
              </a:rPr>
              <a:t>class M</a:t>
            </a:r>
          </a:p>
          <a:p>
            <a:pPr>
              <a:lnSpc>
                <a:spcPct val="95000"/>
              </a:lnSpc>
            </a:pPr>
            <a:r>
              <a:rPr lang="en-US" sz="2000" b="1" dirty="0">
                <a:solidFill>
                  <a:schemeClr val="tx1">
                    <a:lumMod val="85000"/>
                    <a:lumOff val="15000"/>
                  </a:schemeClr>
                </a:solidFill>
                <a:latin typeface="Courier New" pitchFamily="49" charset="0"/>
              </a:rPr>
              <a:t>{</a:t>
            </a:r>
          </a:p>
          <a:p>
            <a:pPr>
              <a:lnSpc>
                <a:spcPct val="95000"/>
              </a:lnSpc>
            </a:pPr>
            <a:r>
              <a:rPr lang="en-US" sz="2000" b="1" dirty="0">
                <a:solidFill>
                  <a:schemeClr val="tx1">
                    <a:lumMod val="85000"/>
                    <a:lumOff val="15000"/>
                  </a:schemeClr>
                </a:solidFill>
                <a:latin typeface="Courier New" pitchFamily="49" charset="0"/>
              </a:rPr>
              <a:t>protected:</a:t>
            </a:r>
          </a:p>
          <a:p>
            <a:pPr>
              <a:lnSpc>
                <a:spcPct val="95000"/>
              </a:lnSpc>
            </a:pPr>
            <a:r>
              <a:rPr lang="en-US" sz="2000" b="1" dirty="0" err="1">
                <a:solidFill>
                  <a:schemeClr val="tx1">
                    <a:lumMod val="85000"/>
                    <a:lumOff val="15000"/>
                  </a:schemeClr>
                </a:solidFill>
                <a:latin typeface="Courier New" pitchFamily="49" charset="0"/>
              </a:rPr>
              <a:t>int</a:t>
            </a:r>
            <a:r>
              <a:rPr lang="en-US" sz="2000" b="1" dirty="0">
                <a:solidFill>
                  <a:schemeClr val="tx1">
                    <a:lumMod val="85000"/>
                    <a:lumOff val="15000"/>
                  </a:schemeClr>
                </a:solidFill>
                <a:latin typeface="Courier New" pitchFamily="49" charset="0"/>
              </a:rPr>
              <a:t> m;</a:t>
            </a:r>
          </a:p>
          <a:p>
            <a:pPr>
              <a:lnSpc>
                <a:spcPct val="95000"/>
              </a:lnSpc>
            </a:pPr>
            <a:r>
              <a:rPr lang="en-US" sz="2000" b="1" dirty="0">
                <a:solidFill>
                  <a:schemeClr val="tx1">
                    <a:lumMod val="85000"/>
                    <a:lumOff val="15000"/>
                  </a:schemeClr>
                </a:solidFill>
                <a:latin typeface="Courier New" pitchFamily="49" charset="0"/>
              </a:rPr>
              <a:t>public:</a:t>
            </a:r>
          </a:p>
          <a:p>
            <a:pPr>
              <a:lnSpc>
                <a:spcPct val="95000"/>
              </a:lnSpc>
            </a:pPr>
            <a:r>
              <a:rPr lang="en-US" sz="2000" b="1" dirty="0">
                <a:solidFill>
                  <a:schemeClr val="tx1">
                    <a:lumMod val="85000"/>
                    <a:lumOff val="15000"/>
                  </a:schemeClr>
                </a:solidFill>
                <a:latin typeface="Courier New" pitchFamily="49" charset="0"/>
              </a:rPr>
              <a:t>void </a:t>
            </a:r>
            <a:r>
              <a:rPr lang="en-US" sz="2000" b="1" dirty="0" err="1">
                <a:solidFill>
                  <a:schemeClr val="tx1">
                    <a:lumMod val="85000"/>
                    <a:lumOff val="15000"/>
                  </a:schemeClr>
                </a:solidFill>
                <a:latin typeface="Courier New" pitchFamily="49" charset="0"/>
              </a:rPr>
              <a:t>get_m</a:t>
            </a:r>
            <a:r>
              <a:rPr lang="en-US" sz="2000" b="1" dirty="0">
                <a:solidFill>
                  <a:schemeClr val="tx1">
                    <a:lumMod val="85000"/>
                    <a:lumOff val="15000"/>
                  </a:schemeClr>
                </a:solidFill>
                <a:latin typeface="Courier New" pitchFamily="49" charset="0"/>
              </a:rPr>
              <a:t>(</a:t>
            </a:r>
            <a:r>
              <a:rPr lang="en-US" sz="2000" b="1" dirty="0" err="1">
                <a:solidFill>
                  <a:schemeClr val="tx1">
                    <a:lumMod val="85000"/>
                    <a:lumOff val="15000"/>
                  </a:schemeClr>
                </a:solidFill>
                <a:latin typeface="Courier New" pitchFamily="49" charset="0"/>
              </a:rPr>
              <a:t>int</a:t>
            </a:r>
            <a:r>
              <a:rPr lang="en-US" sz="2000" b="1" dirty="0">
                <a:solidFill>
                  <a:schemeClr val="tx1">
                    <a:lumMod val="85000"/>
                    <a:lumOff val="15000"/>
                  </a:schemeClr>
                </a:solidFill>
                <a:latin typeface="Courier New" pitchFamily="49" charset="0"/>
              </a:rPr>
              <a:t>);</a:t>
            </a:r>
          </a:p>
          <a:p>
            <a:pPr>
              <a:lnSpc>
                <a:spcPct val="95000"/>
              </a:lnSpc>
            </a:pPr>
            <a:r>
              <a:rPr lang="en-US" sz="2000" b="1" dirty="0">
                <a:solidFill>
                  <a:schemeClr val="tx1">
                    <a:lumMod val="85000"/>
                    <a:lumOff val="15000"/>
                  </a:schemeClr>
                </a:solidFill>
                <a:latin typeface="Courier New" pitchFamily="49" charset="0"/>
              </a:rPr>
              <a:t>};</a:t>
            </a:r>
          </a:p>
          <a:p>
            <a:pPr>
              <a:lnSpc>
                <a:spcPct val="95000"/>
              </a:lnSpc>
            </a:pPr>
            <a:r>
              <a:rPr lang="en-US" sz="2000" b="1" dirty="0">
                <a:solidFill>
                  <a:schemeClr val="tx1">
                    <a:lumMod val="85000"/>
                    <a:lumOff val="15000"/>
                  </a:schemeClr>
                </a:solidFill>
                <a:latin typeface="Courier New" pitchFamily="49" charset="0"/>
              </a:rPr>
              <a:t>class N</a:t>
            </a:r>
          </a:p>
          <a:p>
            <a:pPr>
              <a:lnSpc>
                <a:spcPct val="95000"/>
              </a:lnSpc>
            </a:pPr>
            <a:r>
              <a:rPr lang="en-US" sz="2000" b="1" dirty="0">
                <a:solidFill>
                  <a:schemeClr val="tx1">
                    <a:lumMod val="85000"/>
                    <a:lumOff val="15000"/>
                  </a:schemeClr>
                </a:solidFill>
                <a:latin typeface="Courier New" pitchFamily="49" charset="0"/>
              </a:rPr>
              <a:t>{</a:t>
            </a:r>
          </a:p>
          <a:p>
            <a:pPr>
              <a:lnSpc>
                <a:spcPct val="95000"/>
              </a:lnSpc>
            </a:pPr>
            <a:r>
              <a:rPr lang="en-US" sz="2000" b="1" dirty="0">
                <a:solidFill>
                  <a:schemeClr val="tx1">
                    <a:lumMod val="85000"/>
                    <a:lumOff val="15000"/>
                  </a:schemeClr>
                </a:solidFill>
                <a:latin typeface="Courier New" pitchFamily="49" charset="0"/>
              </a:rPr>
              <a:t>protected:</a:t>
            </a:r>
          </a:p>
          <a:p>
            <a:pPr>
              <a:lnSpc>
                <a:spcPct val="95000"/>
              </a:lnSpc>
            </a:pPr>
            <a:r>
              <a:rPr lang="en-US" sz="2000" b="1" dirty="0" err="1">
                <a:solidFill>
                  <a:schemeClr val="tx1">
                    <a:lumMod val="85000"/>
                    <a:lumOff val="15000"/>
                  </a:schemeClr>
                </a:solidFill>
                <a:latin typeface="Courier New" pitchFamily="49" charset="0"/>
              </a:rPr>
              <a:t>int</a:t>
            </a:r>
            <a:r>
              <a:rPr lang="en-US" sz="2000" b="1" dirty="0">
                <a:solidFill>
                  <a:schemeClr val="tx1">
                    <a:lumMod val="85000"/>
                    <a:lumOff val="15000"/>
                  </a:schemeClr>
                </a:solidFill>
                <a:latin typeface="Courier New" pitchFamily="49" charset="0"/>
              </a:rPr>
              <a:t> n;</a:t>
            </a:r>
          </a:p>
          <a:p>
            <a:pPr>
              <a:lnSpc>
                <a:spcPct val="95000"/>
              </a:lnSpc>
            </a:pPr>
            <a:r>
              <a:rPr lang="en-US" sz="2000" b="1" dirty="0">
                <a:solidFill>
                  <a:schemeClr val="tx1">
                    <a:lumMod val="85000"/>
                    <a:lumOff val="15000"/>
                  </a:schemeClr>
                </a:solidFill>
                <a:latin typeface="Courier New" pitchFamily="49" charset="0"/>
              </a:rPr>
              <a:t>public:</a:t>
            </a:r>
          </a:p>
          <a:p>
            <a:pPr>
              <a:lnSpc>
                <a:spcPct val="95000"/>
              </a:lnSpc>
            </a:pPr>
            <a:r>
              <a:rPr lang="en-US" sz="2000" b="1" dirty="0">
                <a:solidFill>
                  <a:schemeClr val="tx1">
                    <a:lumMod val="85000"/>
                    <a:lumOff val="15000"/>
                  </a:schemeClr>
                </a:solidFill>
                <a:latin typeface="Courier New" pitchFamily="49" charset="0"/>
              </a:rPr>
              <a:t>void </a:t>
            </a:r>
            <a:r>
              <a:rPr lang="en-US" sz="2000" b="1" dirty="0" err="1">
                <a:solidFill>
                  <a:schemeClr val="tx1">
                    <a:lumMod val="85000"/>
                    <a:lumOff val="15000"/>
                  </a:schemeClr>
                </a:solidFill>
                <a:latin typeface="Courier New" pitchFamily="49" charset="0"/>
              </a:rPr>
              <a:t>get_n</a:t>
            </a:r>
            <a:r>
              <a:rPr lang="en-US" sz="2000" b="1" dirty="0">
                <a:solidFill>
                  <a:schemeClr val="tx1">
                    <a:lumMod val="85000"/>
                    <a:lumOff val="15000"/>
                  </a:schemeClr>
                </a:solidFill>
                <a:latin typeface="Courier New" pitchFamily="49" charset="0"/>
              </a:rPr>
              <a:t>(</a:t>
            </a:r>
            <a:r>
              <a:rPr lang="en-US" sz="2000" b="1" dirty="0" err="1">
                <a:solidFill>
                  <a:schemeClr val="tx1">
                    <a:lumMod val="85000"/>
                    <a:lumOff val="15000"/>
                  </a:schemeClr>
                </a:solidFill>
                <a:latin typeface="Courier New" pitchFamily="49" charset="0"/>
              </a:rPr>
              <a:t>int</a:t>
            </a:r>
            <a:r>
              <a:rPr lang="en-US" sz="2000" b="1" dirty="0">
                <a:solidFill>
                  <a:schemeClr val="tx1">
                    <a:lumMod val="85000"/>
                    <a:lumOff val="15000"/>
                  </a:schemeClr>
                </a:solidFill>
                <a:latin typeface="Courier New" pitchFamily="49" charset="0"/>
              </a:rPr>
              <a:t>);</a:t>
            </a:r>
          </a:p>
          <a:p>
            <a:pPr>
              <a:lnSpc>
                <a:spcPct val="95000"/>
              </a:lnSpc>
            </a:pPr>
            <a:r>
              <a:rPr lang="en-US" sz="2000" b="1" dirty="0">
                <a:solidFill>
                  <a:schemeClr val="tx1">
                    <a:lumMod val="85000"/>
                    <a:lumOff val="15000"/>
                  </a:schemeClr>
                </a:solidFill>
                <a:latin typeface="Courier New" pitchFamily="49" charset="0"/>
              </a:rPr>
              <a:t>};</a:t>
            </a:r>
          </a:p>
          <a:p>
            <a:pPr>
              <a:lnSpc>
                <a:spcPct val="95000"/>
              </a:lnSpc>
            </a:pPr>
            <a:r>
              <a:rPr lang="en-US" sz="2000" b="1" dirty="0">
                <a:solidFill>
                  <a:schemeClr val="tx1">
                    <a:lumMod val="85000"/>
                    <a:lumOff val="15000"/>
                  </a:schemeClr>
                </a:solidFill>
                <a:latin typeface="Courier New" pitchFamily="49" charset="0"/>
              </a:rPr>
              <a:t>class P:public M, public N</a:t>
            </a:r>
          </a:p>
          <a:p>
            <a:pPr>
              <a:lnSpc>
                <a:spcPct val="95000"/>
              </a:lnSpc>
            </a:pPr>
            <a:r>
              <a:rPr lang="en-US" sz="2000" b="1" dirty="0">
                <a:solidFill>
                  <a:schemeClr val="tx1">
                    <a:lumMod val="85000"/>
                    <a:lumOff val="15000"/>
                  </a:schemeClr>
                </a:solidFill>
                <a:latin typeface="Courier New" pitchFamily="49" charset="0"/>
              </a:rPr>
              <a:t>{</a:t>
            </a:r>
          </a:p>
          <a:p>
            <a:pPr>
              <a:lnSpc>
                <a:spcPct val="95000"/>
              </a:lnSpc>
            </a:pPr>
            <a:r>
              <a:rPr lang="en-US" sz="2000" b="1" dirty="0">
                <a:solidFill>
                  <a:schemeClr val="tx1">
                    <a:lumMod val="85000"/>
                    <a:lumOff val="15000"/>
                  </a:schemeClr>
                </a:solidFill>
              </a:rPr>
              <a:t>public:</a:t>
            </a:r>
          </a:p>
          <a:p>
            <a:pPr>
              <a:lnSpc>
                <a:spcPct val="95000"/>
              </a:lnSpc>
            </a:pPr>
            <a:r>
              <a:rPr lang="en-US" sz="2000" b="1" dirty="0">
                <a:solidFill>
                  <a:schemeClr val="tx1">
                    <a:lumMod val="85000"/>
                    <a:lumOff val="15000"/>
                  </a:schemeClr>
                </a:solidFill>
              </a:rPr>
              <a:t>void display(void);</a:t>
            </a:r>
          </a:p>
          <a:p>
            <a:pPr>
              <a:lnSpc>
                <a:spcPct val="95000"/>
              </a:lnSpc>
            </a:pPr>
            <a:r>
              <a:rPr lang="en-US" sz="2000" b="1" dirty="0">
                <a:solidFill>
                  <a:schemeClr val="tx1">
                    <a:lumMod val="85000"/>
                    <a:lumOff val="15000"/>
                  </a:schemeClr>
                </a:solidFill>
              </a:rPr>
              <a:t>};</a:t>
            </a:r>
          </a:p>
          <a:p>
            <a:pPr>
              <a:lnSpc>
                <a:spcPct val="95000"/>
              </a:lnSpc>
            </a:pPr>
            <a:r>
              <a:rPr lang="en-US" sz="2000" b="1" dirty="0">
                <a:solidFill>
                  <a:schemeClr val="tx1">
                    <a:lumMod val="85000"/>
                    <a:lumOff val="15000"/>
                  </a:schemeClr>
                </a:solidFill>
              </a:rPr>
              <a:t>void M::</a:t>
            </a:r>
            <a:r>
              <a:rPr lang="en-US" sz="2000" b="1" dirty="0" err="1">
                <a:solidFill>
                  <a:schemeClr val="tx1">
                    <a:lumMod val="85000"/>
                    <a:lumOff val="15000"/>
                  </a:schemeClr>
                </a:solidFill>
              </a:rPr>
              <a:t>get_m</a:t>
            </a:r>
            <a:r>
              <a:rPr lang="en-US" sz="2000" b="1" dirty="0">
                <a:solidFill>
                  <a:schemeClr val="tx1">
                    <a:lumMod val="85000"/>
                    <a:lumOff val="15000"/>
                  </a:schemeClr>
                </a:solidFill>
              </a:rPr>
              <a:t>(</a:t>
            </a:r>
            <a:r>
              <a:rPr lang="en-US" sz="2000" b="1" dirty="0" err="1">
                <a:solidFill>
                  <a:schemeClr val="tx1">
                    <a:lumMod val="85000"/>
                    <a:lumOff val="15000"/>
                  </a:schemeClr>
                </a:solidFill>
              </a:rPr>
              <a:t>int</a:t>
            </a:r>
            <a:r>
              <a:rPr lang="en-US" sz="2000" b="1" dirty="0">
                <a:solidFill>
                  <a:schemeClr val="tx1">
                    <a:lumMod val="85000"/>
                    <a:lumOff val="15000"/>
                  </a:schemeClr>
                </a:solidFill>
              </a:rPr>
              <a:t> x)</a:t>
            </a:r>
          </a:p>
          <a:p>
            <a:pPr>
              <a:lnSpc>
                <a:spcPct val="95000"/>
              </a:lnSpc>
            </a:pPr>
            <a:r>
              <a:rPr lang="en-US" sz="2000" b="1" dirty="0">
                <a:solidFill>
                  <a:schemeClr val="tx1">
                    <a:lumMod val="85000"/>
                    <a:lumOff val="15000"/>
                  </a:schemeClr>
                </a:solidFill>
              </a:rPr>
              <a:t>{</a:t>
            </a:r>
          </a:p>
          <a:p>
            <a:pPr>
              <a:lnSpc>
                <a:spcPct val="95000"/>
              </a:lnSpc>
            </a:pPr>
            <a:r>
              <a:rPr lang="en-US" sz="2000" b="1" dirty="0">
                <a:solidFill>
                  <a:schemeClr val="tx1">
                    <a:lumMod val="85000"/>
                    <a:lumOff val="15000"/>
                  </a:schemeClr>
                </a:solidFill>
              </a:rPr>
              <a:t>m=x;</a:t>
            </a:r>
          </a:p>
          <a:p>
            <a:pPr>
              <a:lnSpc>
                <a:spcPct val="95000"/>
              </a:lnSpc>
            </a:pPr>
            <a:r>
              <a:rPr lang="en-US" sz="2000" b="1" dirty="0">
                <a:solidFill>
                  <a:schemeClr val="tx1">
                    <a:lumMod val="85000"/>
                    <a:lumOff val="15000"/>
                  </a:schemeClr>
                </a:solidFill>
              </a:rPr>
              <a:t>}</a:t>
            </a:r>
            <a:endParaRPr lang="en-US" sz="2000" b="1" dirty="0">
              <a:solidFill>
                <a:schemeClr val="tx1">
                  <a:lumMod val="85000"/>
                  <a:lumOff val="15000"/>
                </a:schemeClr>
              </a:solidFill>
              <a:latin typeface="Courier New" pitchFamily="49" charset="0"/>
            </a:endParaRPr>
          </a:p>
        </p:txBody>
      </p:sp>
      <p:sp>
        <p:nvSpPr>
          <p:cNvPr id="20485" name="Text Box 5"/>
          <p:cNvSpPr txBox="1">
            <a:spLocks noChangeArrowheads="1"/>
          </p:cNvSpPr>
          <p:nvPr/>
        </p:nvSpPr>
        <p:spPr bwMode="auto">
          <a:xfrm>
            <a:off x="4800600" y="152400"/>
            <a:ext cx="4191000" cy="6232475"/>
          </a:xfrm>
          <a:prstGeom prst="rect">
            <a:avLst/>
          </a:prstGeom>
          <a:noFill/>
          <a:ln w="9525">
            <a:noFill/>
            <a:miter lim="800000"/>
            <a:headEnd/>
            <a:tailEnd/>
          </a:ln>
        </p:spPr>
        <p:txBody>
          <a:bodyPr>
            <a:spAutoFit/>
          </a:bodyPr>
          <a:lstStyle/>
          <a:p>
            <a:pPr>
              <a:lnSpc>
                <a:spcPct val="95000"/>
              </a:lnSpc>
            </a:pPr>
            <a:r>
              <a:rPr lang="en-US" sz="2000" b="1" dirty="0">
                <a:solidFill>
                  <a:schemeClr val="tx1">
                    <a:lumMod val="85000"/>
                    <a:lumOff val="15000"/>
                  </a:schemeClr>
                </a:solidFill>
              </a:rPr>
              <a:t>void N::</a:t>
            </a:r>
            <a:r>
              <a:rPr lang="en-US" sz="2000" b="1" dirty="0" err="1">
                <a:solidFill>
                  <a:schemeClr val="tx1">
                    <a:lumMod val="85000"/>
                    <a:lumOff val="15000"/>
                  </a:schemeClr>
                </a:solidFill>
              </a:rPr>
              <a:t>get_n</a:t>
            </a:r>
            <a:r>
              <a:rPr lang="en-US" sz="2000" b="1" dirty="0">
                <a:solidFill>
                  <a:schemeClr val="tx1">
                    <a:lumMod val="85000"/>
                    <a:lumOff val="15000"/>
                  </a:schemeClr>
                </a:solidFill>
              </a:rPr>
              <a:t>(</a:t>
            </a:r>
            <a:r>
              <a:rPr lang="en-US" sz="2000" b="1" dirty="0" err="1">
                <a:solidFill>
                  <a:schemeClr val="tx1">
                    <a:lumMod val="85000"/>
                    <a:lumOff val="15000"/>
                  </a:schemeClr>
                </a:solidFill>
              </a:rPr>
              <a:t>int</a:t>
            </a:r>
            <a:r>
              <a:rPr lang="en-US" sz="2000" b="1" dirty="0">
                <a:solidFill>
                  <a:schemeClr val="tx1">
                    <a:lumMod val="85000"/>
                    <a:lumOff val="15000"/>
                  </a:schemeClr>
                </a:solidFill>
              </a:rPr>
              <a:t> y)</a:t>
            </a:r>
          </a:p>
          <a:p>
            <a:pPr>
              <a:lnSpc>
                <a:spcPct val="95000"/>
              </a:lnSpc>
            </a:pPr>
            <a:r>
              <a:rPr lang="en-US" sz="2000" b="1" dirty="0">
                <a:solidFill>
                  <a:schemeClr val="tx1">
                    <a:lumMod val="85000"/>
                    <a:lumOff val="15000"/>
                  </a:schemeClr>
                </a:solidFill>
              </a:rPr>
              <a:t>{</a:t>
            </a:r>
          </a:p>
          <a:p>
            <a:pPr>
              <a:lnSpc>
                <a:spcPct val="95000"/>
              </a:lnSpc>
            </a:pPr>
            <a:r>
              <a:rPr lang="en-US" sz="2000" b="1" dirty="0">
                <a:solidFill>
                  <a:schemeClr val="tx1">
                    <a:lumMod val="85000"/>
                    <a:lumOff val="15000"/>
                  </a:schemeClr>
                </a:solidFill>
              </a:rPr>
              <a:t>n=y;</a:t>
            </a:r>
          </a:p>
          <a:p>
            <a:pPr>
              <a:lnSpc>
                <a:spcPct val="95000"/>
              </a:lnSpc>
            </a:pPr>
            <a:r>
              <a:rPr lang="en-US" sz="2000" b="1" dirty="0">
                <a:solidFill>
                  <a:schemeClr val="tx1">
                    <a:lumMod val="85000"/>
                    <a:lumOff val="15000"/>
                  </a:schemeClr>
                </a:solidFill>
              </a:rPr>
              <a:t>}</a:t>
            </a:r>
          </a:p>
          <a:p>
            <a:pPr>
              <a:lnSpc>
                <a:spcPct val="95000"/>
              </a:lnSpc>
            </a:pPr>
            <a:r>
              <a:rPr lang="en-US" sz="2000" b="1" dirty="0">
                <a:solidFill>
                  <a:schemeClr val="tx1">
                    <a:lumMod val="85000"/>
                    <a:lumOff val="15000"/>
                  </a:schemeClr>
                </a:solidFill>
              </a:rPr>
              <a:t>void P::display(void)</a:t>
            </a:r>
          </a:p>
          <a:p>
            <a:pPr>
              <a:lnSpc>
                <a:spcPct val="95000"/>
              </a:lnSpc>
            </a:pPr>
            <a:r>
              <a:rPr lang="en-US" sz="2000" b="1" dirty="0">
                <a:solidFill>
                  <a:schemeClr val="tx1">
                    <a:lumMod val="85000"/>
                    <a:lumOff val="15000"/>
                  </a:schemeClr>
                </a:solidFill>
              </a:rPr>
              <a:t>{</a:t>
            </a:r>
          </a:p>
          <a:p>
            <a:pPr>
              <a:lnSpc>
                <a:spcPct val="95000"/>
              </a:lnSpc>
            </a:pPr>
            <a:r>
              <a:rPr lang="en-US" sz="2000" b="1" dirty="0" err="1">
                <a:solidFill>
                  <a:schemeClr val="tx1">
                    <a:lumMod val="85000"/>
                    <a:lumOff val="15000"/>
                  </a:schemeClr>
                </a:solidFill>
              </a:rPr>
              <a:t>cout</a:t>
            </a:r>
            <a:r>
              <a:rPr lang="en-US" sz="2000" b="1" dirty="0">
                <a:solidFill>
                  <a:schemeClr val="tx1">
                    <a:lumMod val="85000"/>
                    <a:lumOff val="15000"/>
                  </a:schemeClr>
                </a:solidFill>
              </a:rPr>
              <a:t>&lt;&lt;"m="&lt;&lt;m&lt;&lt;"\n";</a:t>
            </a:r>
          </a:p>
          <a:p>
            <a:pPr>
              <a:lnSpc>
                <a:spcPct val="95000"/>
              </a:lnSpc>
            </a:pPr>
            <a:r>
              <a:rPr lang="en-US" sz="2000" b="1" dirty="0" err="1">
                <a:solidFill>
                  <a:schemeClr val="tx1">
                    <a:lumMod val="85000"/>
                    <a:lumOff val="15000"/>
                  </a:schemeClr>
                </a:solidFill>
              </a:rPr>
              <a:t>cout</a:t>
            </a:r>
            <a:r>
              <a:rPr lang="en-US" sz="2000" b="1" dirty="0">
                <a:solidFill>
                  <a:schemeClr val="tx1">
                    <a:lumMod val="85000"/>
                    <a:lumOff val="15000"/>
                  </a:schemeClr>
                </a:solidFill>
              </a:rPr>
              <a:t>&lt;&lt;"n="&lt;&lt;n&lt;&lt;"\n";</a:t>
            </a:r>
          </a:p>
          <a:p>
            <a:pPr>
              <a:lnSpc>
                <a:spcPct val="95000"/>
              </a:lnSpc>
            </a:pPr>
            <a:r>
              <a:rPr lang="en-US" sz="2000" b="1" dirty="0" err="1">
                <a:solidFill>
                  <a:schemeClr val="tx1">
                    <a:lumMod val="85000"/>
                    <a:lumOff val="15000"/>
                  </a:schemeClr>
                </a:solidFill>
              </a:rPr>
              <a:t>cout</a:t>
            </a:r>
            <a:r>
              <a:rPr lang="en-US" sz="2000" b="1" dirty="0">
                <a:solidFill>
                  <a:schemeClr val="tx1">
                    <a:lumMod val="85000"/>
                    <a:lumOff val="15000"/>
                  </a:schemeClr>
                </a:solidFill>
              </a:rPr>
              <a:t>&lt;&lt;"m*n="&lt;&lt;m*n&lt;&lt;"\n";</a:t>
            </a:r>
          </a:p>
          <a:p>
            <a:pPr>
              <a:lnSpc>
                <a:spcPct val="95000"/>
              </a:lnSpc>
            </a:pPr>
            <a:r>
              <a:rPr lang="en-US" sz="2000" b="1" dirty="0">
                <a:solidFill>
                  <a:schemeClr val="tx1">
                    <a:lumMod val="85000"/>
                    <a:lumOff val="15000"/>
                  </a:schemeClr>
                </a:solidFill>
              </a:rPr>
              <a:t>}</a:t>
            </a:r>
          </a:p>
          <a:p>
            <a:pPr>
              <a:lnSpc>
                <a:spcPct val="95000"/>
              </a:lnSpc>
            </a:pPr>
            <a:r>
              <a:rPr lang="en-US" sz="2000" b="1" dirty="0">
                <a:solidFill>
                  <a:schemeClr val="tx1">
                    <a:lumMod val="85000"/>
                    <a:lumOff val="15000"/>
                  </a:schemeClr>
                </a:solidFill>
              </a:rPr>
              <a:t>void main()</a:t>
            </a:r>
          </a:p>
          <a:p>
            <a:pPr>
              <a:lnSpc>
                <a:spcPct val="95000"/>
              </a:lnSpc>
            </a:pPr>
            <a:r>
              <a:rPr lang="en-US" sz="2000" b="1" dirty="0">
                <a:solidFill>
                  <a:schemeClr val="tx1">
                    <a:lumMod val="85000"/>
                    <a:lumOff val="15000"/>
                  </a:schemeClr>
                </a:solidFill>
              </a:rPr>
              <a:t>{</a:t>
            </a:r>
          </a:p>
          <a:p>
            <a:pPr>
              <a:lnSpc>
                <a:spcPct val="95000"/>
              </a:lnSpc>
            </a:pPr>
            <a:r>
              <a:rPr lang="en-US" sz="2000" b="1" dirty="0" err="1">
                <a:solidFill>
                  <a:schemeClr val="tx1">
                    <a:lumMod val="85000"/>
                    <a:lumOff val="15000"/>
                  </a:schemeClr>
                </a:solidFill>
              </a:rPr>
              <a:t>clrscr</a:t>
            </a:r>
            <a:r>
              <a:rPr lang="en-US" sz="2000" b="1" dirty="0">
                <a:solidFill>
                  <a:schemeClr val="tx1">
                    <a:lumMod val="85000"/>
                    <a:lumOff val="15000"/>
                  </a:schemeClr>
                </a:solidFill>
              </a:rPr>
              <a:t>();</a:t>
            </a:r>
          </a:p>
          <a:p>
            <a:pPr>
              <a:lnSpc>
                <a:spcPct val="95000"/>
              </a:lnSpc>
            </a:pPr>
            <a:r>
              <a:rPr lang="en-US" sz="2000" b="1" dirty="0" err="1">
                <a:solidFill>
                  <a:schemeClr val="tx1">
                    <a:lumMod val="85000"/>
                    <a:lumOff val="15000"/>
                  </a:schemeClr>
                </a:solidFill>
              </a:rPr>
              <a:t>int</a:t>
            </a:r>
            <a:r>
              <a:rPr lang="en-US" sz="2000" b="1" dirty="0">
                <a:solidFill>
                  <a:schemeClr val="tx1">
                    <a:lumMod val="85000"/>
                    <a:lumOff val="15000"/>
                  </a:schemeClr>
                </a:solidFill>
              </a:rPr>
              <a:t> </a:t>
            </a:r>
            <a:r>
              <a:rPr lang="en-US" sz="2000" b="1" dirty="0" err="1">
                <a:solidFill>
                  <a:schemeClr val="tx1">
                    <a:lumMod val="85000"/>
                    <a:lumOff val="15000"/>
                  </a:schemeClr>
                </a:solidFill>
              </a:rPr>
              <a:t>a,b</a:t>
            </a:r>
            <a:r>
              <a:rPr lang="en-US" sz="2000" b="1" dirty="0">
                <a:solidFill>
                  <a:schemeClr val="tx1">
                    <a:lumMod val="85000"/>
                    <a:lumOff val="15000"/>
                  </a:schemeClr>
                </a:solidFill>
              </a:rPr>
              <a:t>;</a:t>
            </a:r>
          </a:p>
          <a:p>
            <a:pPr>
              <a:lnSpc>
                <a:spcPct val="95000"/>
              </a:lnSpc>
            </a:pPr>
            <a:r>
              <a:rPr lang="en-US" sz="2000" b="1" dirty="0" err="1">
                <a:solidFill>
                  <a:schemeClr val="tx1">
                    <a:lumMod val="85000"/>
                    <a:lumOff val="15000"/>
                  </a:schemeClr>
                </a:solidFill>
              </a:rPr>
              <a:t>cout</a:t>
            </a:r>
            <a:r>
              <a:rPr lang="en-US" sz="2000" b="1" dirty="0">
                <a:solidFill>
                  <a:schemeClr val="tx1">
                    <a:lumMod val="85000"/>
                    <a:lumOff val="15000"/>
                  </a:schemeClr>
                </a:solidFill>
              </a:rPr>
              <a:t>&lt;&lt;"Enter the value of a &amp; b";</a:t>
            </a:r>
          </a:p>
          <a:p>
            <a:pPr>
              <a:lnSpc>
                <a:spcPct val="95000"/>
              </a:lnSpc>
            </a:pPr>
            <a:r>
              <a:rPr lang="en-US" sz="2000" b="1" dirty="0" err="1">
                <a:solidFill>
                  <a:schemeClr val="tx1">
                    <a:lumMod val="85000"/>
                    <a:lumOff val="15000"/>
                  </a:schemeClr>
                </a:solidFill>
              </a:rPr>
              <a:t>cin</a:t>
            </a:r>
            <a:r>
              <a:rPr lang="en-US" sz="2000" b="1" dirty="0">
                <a:solidFill>
                  <a:schemeClr val="tx1">
                    <a:lumMod val="85000"/>
                    <a:lumOff val="15000"/>
                  </a:schemeClr>
                </a:solidFill>
              </a:rPr>
              <a:t>&gt;&gt;a&gt;&gt;b;</a:t>
            </a:r>
          </a:p>
          <a:p>
            <a:pPr>
              <a:lnSpc>
                <a:spcPct val="95000"/>
              </a:lnSpc>
            </a:pPr>
            <a:r>
              <a:rPr lang="en-US" sz="2000" b="1" dirty="0">
                <a:solidFill>
                  <a:schemeClr val="tx1">
                    <a:lumMod val="85000"/>
                    <a:lumOff val="15000"/>
                  </a:schemeClr>
                </a:solidFill>
              </a:rPr>
              <a:t>P </a:t>
            </a:r>
            <a:r>
              <a:rPr lang="en-US" sz="2000" b="1" dirty="0" err="1">
                <a:solidFill>
                  <a:schemeClr val="tx1">
                    <a:lumMod val="85000"/>
                    <a:lumOff val="15000"/>
                  </a:schemeClr>
                </a:solidFill>
              </a:rPr>
              <a:t>p</a:t>
            </a:r>
            <a:r>
              <a:rPr lang="en-US" sz="2000" b="1" dirty="0">
                <a:solidFill>
                  <a:schemeClr val="tx1">
                    <a:lumMod val="85000"/>
                    <a:lumOff val="15000"/>
                  </a:schemeClr>
                </a:solidFill>
              </a:rPr>
              <a:t>;</a:t>
            </a:r>
          </a:p>
          <a:p>
            <a:pPr>
              <a:lnSpc>
                <a:spcPct val="95000"/>
              </a:lnSpc>
            </a:pPr>
            <a:r>
              <a:rPr lang="en-US" sz="2000" b="1" dirty="0" err="1">
                <a:solidFill>
                  <a:schemeClr val="tx1">
                    <a:lumMod val="85000"/>
                    <a:lumOff val="15000"/>
                  </a:schemeClr>
                </a:solidFill>
              </a:rPr>
              <a:t>p.get_m</a:t>
            </a:r>
            <a:r>
              <a:rPr lang="en-US" sz="2000" b="1" dirty="0">
                <a:solidFill>
                  <a:schemeClr val="tx1">
                    <a:lumMod val="85000"/>
                    <a:lumOff val="15000"/>
                  </a:schemeClr>
                </a:solidFill>
              </a:rPr>
              <a:t>(a);</a:t>
            </a:r>
          </a:p>
          <a:p>
            <a:pPr>
              <a:lnSpc>
                <a:spcPct val="95000"/>
              </a:lnSpc>
            </a:pPr>
            <a:r>
              <a:rPr lang="en-US" sz="2000" b="1" dirty="0" err="1">
                <a:solidFill>
                  <a:schemeClr val="tx1">
                    <a:lumMod val="85000"/>
                    <a:lumOff val="15000"/>
                  </a:schemeClr>
                </a:solidFill>
              </a:rPr>
              <a:t>p.get_n</a:t>
            </a:r>
            <a:r>
              <a:rPr lang="en-US" sz="2000" b="1" dirty="0">
                <a:solidFill>
                  <a:schemeClr val="tx1">
                    <a:lumMod val="85000"/>
                    <a:lumOff val="15000"/>
                  </a:schemeClr>
                </a:solidFill>
              </a:rPr>
              <a:t>(b);</a:t>
            </a:r>
          </a:p>
          <a:p>
            <a:pPr>
              <a:lnSpc>
                <a:spcPct val="95000"/>
              </a:lnSpc>
            </a:pPr>
            <a:r>
              <a:rPr lang="en-US" sz="2000" b="1" dirty="0" err="1">
                <a:solidFill>
                  <a:schemeClr val="tx1">
                    <a:lumMod val="85000"/>
                    <a:lumOff val="15000"/>
                  </a:schemeClr>
                </a:solidFill>
              </a:rPr>
              <a:t>p.display</a:t>
            </a:r>
            <a:r>
              <a:rPr lang="en-US" sz="2000" b="1" dirty="0">
                <a:solidFill>
                  <a:schemeClr val="tx1">
                    <a:lumMod val="85000"/>
                    <a:lumOff val="15000"/>
                  </a:schemeClr>
                </a:solidFill>
              </a:rPr>
              <a:t>();</a:t>
            </a:r>
          </a:p>
          <a:p>
            <a:pPr>
              <a:lnSpc>
                <a:spcPct val="95000"/>
              </a:lnSpc>
            </a:pPr>
            <a:r>
              <a:rPr lang="en-US" sz="2000" b="1" dirty="0">
                <a:solidFill>
                  <a:schemeClr val="tx1">
                    <a:lumMod val="85000"/>
                    <a:lumOff val="15000"/>
                  </a:schemeClr>
                </a:solidFill>
              </a:rPr>
              <a:t>}</a:t>
            </a:r>
            <a:endParaRPr lang="en-US" sz="2000" dirty="0">
              <a:solidFill>
                <a:schemeClr val="tx1">
                  <a:lumMod val="85000"/>
                  <a:lumOff val="15000"/>
                </a:schemeClr>
              </a:solidFill>
            </a:endParaRPr>
          </a:p>
        </p:txBody>
      </p:sp>
      <p:sp>
        <p:nvSpPr>
          <p:cNvPr id="20487" name="Rectangle 7"/>
          <p:cNvSpPr>
            <a:spLocks noChangeArrowheads="1"/>
          </p:cNvSpPr>
          <p:nvPr/>
        </p:nvSpPr>
        <p:spPr bwMode="auto">
          <a:xfrm>
            <a:off x="4572000" y="0"/>
            <a:ext cx="76200" cy="6858000"/>
          </a:xfrm>
          <a:prstGeom prst="rect">
            <a:avLst/>
          </a:prstGeom>
          <a:solidFill>
            <a:srgbClr val="FF0000"/>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 calcmode="lin" valueType="num">
                                      <p:cBhvr>
                                        <p:cTn id="7" dur="1000" fill="hold"/>
                                        <p:tgtEl>
                                          <p:spTgt spid="20484">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048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0484">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20484">
                                            <p:txEl>
                                              <p:pRg st="1" end="1"/>
                                            </p:txEl>
                                          </p:spTgt>
                                        </p:tgtEl>
                                        <p:attrNameLst>
                                          <p:attrName>style.visibility</p:attrName>
                                        </p:attrNameLst>
                                      </p:cBhvr>
                                      <p:to>
                                        <p:strVal val="visible"/>
                                      </p:to>
                                    </p:set>
                                    <p:anim calcmode="lin" valueType="num">
                                      <p:cBhvr>
                                        <p:cTn id="12" dur="1000" fill="hold"/>
                                        <p:tgtEl>
                                          <p:spTgt spid="20484">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20484">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20484">
                                            <p:txEl>
                                              <p:pRg st="1" end="1"/>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20484">
                                            <p:txEl>
                                              <p:pRg st="2" end="2"/>
                                            </p:txEl>
                                          </p:spTgt>
                                        </p:tgtEl>
                                        <p:attrNameLst>
                                          <p:attrName>style.visibility</p:attrName>
                                        </p:attrNameLst>
                                      </p:cBhvr>
                                      <p:to>
                                        <p:strVal val="visible"/>
                                      </p:to>
                                    </p:set>
                                    <p:anim calcmode="lin" valueType="num">
                                      <p:cBhvr>
                                        <p:cTn id="17" dur="1000" fill="hold"/>
                                        <p:tgtEl>
                                          <p:spTgt spid="20484">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20484">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20484">
                                            <p:txEl>
                                              <p:pRg st="2" end="2"/>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20484">
                                            <p:txEl>
                                              <p:pRg st="3" end="3"/>
                                            </p:txEl>
                                          </p:spTgt>
                                        </p:tgtEl>
                                        <p:attrNameLst>
                                          <p:attrName>style.visibility</p:attrName>
                                        </p:attrNameLst>
                                      </p:cBhvr>
                                      <p:to>
                                        <p:strVal val="visible"/>
                                      </p:to>
                                    </p:set>
                                    <p:anim calcmode="lin" valueType="num">
                                      <p:cBhvr>
                                        <p:cTn id="22" dur="1000" fill="hold"/>
                                        <p:tgtEl>
                                          <p:spTgt spid="20484">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20484">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20484">
                                            <p:txEl>
                                              <p:pRg st="3" end="3"/>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20484">
                                            <p:txEl>
                                              <p:pRg st="4" end="4"/>
                                            </p:txEl>
                                          </p:spTgt>
                                        </p:tgtEl>
                                        <p:attrNameLst>
                                          <p:attrName>style.visibility</p:attrName>
                                        </p:attrNameLst>
                                      </p:cBhvr>
                                      <p:to>
                                        <p:strVal val="visible"/>
                                      </p:to>
                                    </p:set>
                                    <p:anim calcmode="lin" valueType="num">
                                      <p:cBhvr>
                                        <p:cTn id="27" dur="1000" fill="hold"/>
                                        <p:tgtEl>
                                          <p:spTgt spid="20484">
                                            <p:txEl>
                                              <p:pRg st="4" end="4"/>
                                            </p:txEl>
                                          </p:spTgt>
                                        </p:tgtEl>
                                        <p:attrNameLst>
                                          <p:attrName>ppt_w</p:attrName>
                                        </p:attrNameLst>
                                      </p:cBhvr>
                                      <p:tavLst>
                                        <p:tav tm="0">
                                          <p:val>
                                            <p:strVal val="#ppt_w*0.70"/>
                                          </p:val>
                                        </p:tav>
                                        <p:tav tm="100000">
                                          <p:val>
                                            <p:strVal val="#ppt_w"/>
                                          </p:val>
                                        </p:tav>
                                      </p:tavLst>
                                    </p:anim>
                                    <p:anim calcmode="lin" valueType="num">
                                      <p:cBhvr>
                                        <p:cTn id="28" dur="1000" fill="hold"/>
                                        <p:tgtEl>
                                          <p:spTgt spid="20484">
                                            <p:txEl>
                                              <p:pRg st="4" end="4"/>
                                            </p:txEl>
                                          </p:spTgt>
                                        </p:tgtEl>
                                        <p:attrNameLst>
                                          <p:attrName>ppt_h</p:attrName>
                                        </p:attrNameLst>
                                      </p:cBhvr>
                                      <p:tavLst>
                                        <p:tav tm="0">
                                          <p:val>
                                            <p:strVal val="#ppt_h"/>
                                          </p:val>
                                        </p:tav>
                                        <p:tav tm="100000">
                                          <p:val>
                                            <p:strVal val="#ppt_h"/>
                                          </p:val>
                                        </p:tav>
                                      </p:tavLst>
                                    </p:anim>
                                    <p:animEffect transition="in" filter="fade">
                                      <p:cBhvr>
                                        <p:cTn id="29" dur="1000"/>
                                        <p:tgtEl>
                                          <p:spTgt spid="20484">
                                            <p:txEl>
                                              <p:pRg st="4" end="4"/>
                                            </p:txEl>
                                          </p:spTgt>
                                        </p:tgtEl>
                                      </p:cBhvr>
                                    </p:animEffect>
                                  </p:childTnLst>
                                </p:cTn>
                              </p:par>
                              <p:par>
                                <p:cTn id="30" presetID="55" presetClass="entr" presetSubtype="0" fill="hold" nodeType="withEffect">
                                  <p:stCondLst>
                                    <p:cond delay="0"/>
                                  </p:stCondLst>
                                  <p:childTnLst>
                                    <p:set>
                                      <p:cBhvr>
                                        <p:cTn id="31" dur="1" fill="hold">
                                          <p:stCondLst>
                                            <p:cond delay="0"/>
                                          </p:stCondLst>
                                        </p:cTn>
                                        <p:tgtEl>
                                          <p:spTgt spid="20484">
                                            <p:txEl>
                                              <p:pRg st="5" end="5"/>
                                            </p:txEl>
                                          </p:spTgt>
                                        </p:tgtEl>
                                        <p:attrNameLst>
                                          <p:attrName>style.visibility</p:attrName>
                                        </p:attrNameLst>
                                      </p:cBhvr>
                                      <p:to>
                                        <p:strVal val="visible"/>
                                      </p:to>
                                    </p:set>
                                    <p:anim calcmode="lin" valueType="num">
                                      <p:cBhvr>
                                        <p:cTn id="32" dur="1000" fill="hold"/>
                                        <p:tgtEl>
                                          <p:spTgt spid="20484">
                                            <p:txEl>
                                              <p:pRg st="5" end="5"/>
                                            </p:txEl>
                                          </p:spTgt>
                                        </p:tgtEl>
                                        <p:attrNameLst>
                                          <p:attrName>ppt_w</p:attrName>
                                        </p:attrNameLst>
                                      </p:cBhvr>
                                      <p:tavLst>
                                        <p:tav tm="0">
                                          <p:val>
                                            <p:strVal val="#ppt_w*0.70"/>
                                          </p:val>
                                        </p:tav>
                                        <p:tav tm="100000">
                                          <p:val>
                                            <p:strVal val="#ppt_w"/>
                                          </p:val>
                                        </p:tav>
                                      </p:tavLst>
                                    </p:anim>
                                    <p:anim calcmode="lin" valueType="num">
                                      <p:cBhvr>
                                        <p:cTn id="33" dur="1000" fill="hold"/>
                                        <p:tgtEl>
                                          <p:spTgt spid="20484">
                                            <p:txEl>
                                              <p:pRg st="5" end="5"/>
                                            </p:txEl>
                                          </p:spTgt>
                                        </p:tgtEl>
                                        <p:attrNameLst>
                                          <p:attrName>ppt_h</p:attrName>
                                        </p:attrNameLst>
                                      </p:cBhvr>
                                      <p:tavLst>
                                        <p:tav tm="0">
                                          <p:val>
                                            <p:strVal val="#ppt_h"/>
                                          </p:val>
                                        </p:tav>
                                        <p:tav tm="100000">
                                          <p:val>
                                            <p:strVal val="#ppt_h"/>
                                          </p:val>
                                        </p:tav>
                                      </p:tavLst>
                                    </p:anim>
                                    <p:animEffect transition="in" filter="fade">
                                      <p:cBhvr>
                                        <p:cTn id="34" dur="1000"/>
                                        <p:tgtEl>
                                          <p:spTgt spid="20484">
                                            <p:txEl>
                                              <p:pRg st="5" end="5"/>
                                            </p:txEl>
                                          </p:spTgt>
                                        </p:tgtEl>
                                      </p:cBhvr>
                                    </p:animEffect>
                                  </p:childTnLst>
                                </p:cTn>
                              </p:par>
                              <p:par>
                                <p:cTn id="35" presetID="55" presetClass="entr" presetSubtype="0" fill="hold" nodeType="withEffect">
                                  <p:stCondLst>
                                    <p:cond delay="0"/>
                                  </p:stCondLst>
                                  <p:childTnLst>
                                    <p:set>
                                      <p:cBhvr>
                                        <p:cTn id="36" dur="1" fill="hold">
                                          <p:stCondLst>
                                            <p:cond delay="0"/>
                                          </p:stCondLst>
                                        </p:cTn>
                                        <p:tgtEl>
                                          <p:spTgt spid="20484">
                                            <p:txEl>
                                              <p:pRg st="6" end="6"/>
                                            </p:txEl>
                                          </p:spTgt>
                                        </p:tgtEl>
                                        <p:attrNameLst>
                                          <p:attrName>style.visibility</p:attrName>
                                        </p:attrNameLst>
                                      </p:cBhvr>
                                      <p:to>
                                        <p:strVal val="visible"/>
                                      </p:to>
                                    </p:set>
                                    <p:anim calcmode="lin" valueType="num">
                                      <p:cBhvr>
                                        <p:cTn id="37" dur="1000" fill="hold"/>
                                        <p:tgtEl>
                                          <p:spTgt spid="20484">
                                            <p:txEl>
                                              <p:pRg st="6" end="6"/>
                                            </p:txEl>
                                          </p:spTgt>
                                        </p:tgtEl>
                                        <p:attrNameLst>
                                          <p:attrName>ppt_w</p:attrName>
                                        </p:attrNameLst>
                                      </p:cBhvr>
                                      <p:tavLst>
                                        <p:tav tm="0">
                                          <p:val>
                                            <p:strVal val="#ppt_w*0.70"/>
                                          </p:val>
                                        </p:tav>
                                        <p:tav tm="100000">
                                          <p:val>
                                            <p:strVal val="#ppt_w"/>
                                          </p:val>
                                        </p:tav>
                                      </p:tavLst>
                                    </p:anim>
                                    <p:anim calcmode="lin" valueType="num">
                                      <p:cBhvr>
                                        <p:cTn id="38" dur="1000" fill="hold"/>
                                        <p:tgtEl>
                                          <p:spTgt spid="20484">
                                            <p:txEl>
                                              <p:pRg st="6" end="6"/>
                                            </p:txEl>
                                          </p:spTgt>
                                        </p:tgtEl>
                                        <p:attrNameLst>
                                          <p:attrName>ppt_h</p:attrName>
                                        </p:attrNameLst>
                                      </p:cBhvr>
                                      <p:tavLst>
                                        <p:tav tm="0">
                                          <p:val>
                                            <p:strVal val="#ppt_h"/>
                                          </p:val>
                                        </p:tav>
                                        <p:tav tm="100000">
                                          <p:val>
                                            <p:strVal val="#ppt_h"/>
                                          </p:val>
                                        </p:tav>
                                      </p:tavLst>
                                    </p:anim>
                                    <p:animEffect transition="in" filter="fade">
                                      <p:cBhvr>
                                        <p:cTn id="39" dur="1000"/>
                                        <p:tgtEl>
                                          <p:spTgt spid="20484">
                                            <p:txEl>
                                              <p:pRg st="6" end="6"/>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5" presetClass="entr" presetSubtype="0" fill="hold" nodeType="clickEffect">
                                  <p:stCondLst>
                                    <p:cond delay="0"/>
                                  </p:stCondLst>
                                  <p:childTnLst>
                                    <p:set>
                                      <p:cBhvr>
                                        <p:cTn id="43" dur="1" fill="hold">
                                          <p:stCondLst>
                                            <p:cond delay="0"/>
                                          </p:stCondLst>
                                        </p:cTn>
                                        <p:tgtEl>
                                          <p:spTgt spid="20484">
                                            <p:txEl>
                                              <p:pRg st="7" end="7"/>
                                            </p:txEl>
                                          </p:spTgt>
                                        </p:tgtEl>
                                        <p:attrNameLst>
                                          <p:attrName>style.visibility</p:attrName>
                                        </p:attrNameLst>
                                      </p:cBhvr>
                                      <p:to>
                                        <p:strVal val="visible"/>
                                      </p:to>
                                    </p:set>
                                    <p:anim calcmode="lin" valueType="num">
                                      <p:cBhvr>
                                        <p:cTn id="44" dur="1000" fill="hold"/>
                                        <p:tgtEl>
                                          <p:spTgt spid="20484">
                                            <p:txEl>
                                              <p:pRg st="7" end="7"/>
                                            </p:txEl>
                                          </p:spTgt>
                                        </p:tgtEl>
                                        <p:attrNameLst>
                                          <p:attrName>ppt_w</p:attrName>
                                        </p:attrNameLst>
                                      </p:cBhvr>
                                      <p:tavLst>
                                        <p:tav tm="0">
                                          <p:val>
                                            <p:strVal val="#ppt_w*0.70"/>
                                          </p:val>
                                        </p:tav>
                                        <p:tav tm="100000">
                                          <p:val>
                                            <p:strVal val="#ppt_w"/>
                                          </p:val>
                                        </p:tav>
                                      </p:tavLst>
                                    </p:anim>
                                    <p:anim calcmode="lin" valueType="num">
                                      <p:cBhvr>
                                        <p:cTn id="45" dur="1000" fill="hold"/>
                                        <p:tgtEl>
                                          <p:spTgt spid="20484">
                                            <p:txEl>
                                              <p:pRg st="7" end="7"/>
                                            </p:txEl>
                                          </p:spTgt>
                                        </p:tgtEl>
                                        <p:attrNameLst>
                                          <p:attrName>ppt_h</p:attrName>
                                        </p:attrNameLst>
                                      </p:cBhvr>
                                      <p:tavLst>
                                        <p:tav tm="0">
                                          <p:val>
                                            <p:strVal val="#ppt_h"/>
                                          </p:val>
                                        </p:tav>
                                        <p:tav tm="100000">
                                          <p:val>
                                            <p:strVal val="#ppt_h"/>
                                          </p:val>
                                        </p:tav>
                                      </p:tavLst>
                                    </p:anim>
                                    <p:animEffect transition="in" filter="fade">
                                      <p:cBhvr>
                                        <p:cTn id="46" dur="1000"/>
                                        <p:tgtEl>
                                          <p:spTgt spid="20484">
                                            <p:txEl>
                                              <p:pRg st="7" end="7"/>
                                            </p:txEl>
                                          </p:spTgt>
                                        </p:tgtEl>
                                      </p:cBhvr>
                                    </p:animEffect>
                                  </p:childTnLst>
                                </p:cTn>
                              </p:par>
                              <p:par>
                                <p:cTn id="47" presetID="55" presetClass="entr" presetSubtype="0" fill="hold" nodeType="withEffect">
                                  <p:stCondLst>
                                    <p:cond delay="0"/>
                                  </p:stCondLst>
                                  <p:childTnLst>
                                    <p:set>
                                      <p:cBhvr>
                                        <p:cTn id="48" dur="1" fill="hold">
                                          <p:stCondLst>
                                            <p:cond delay="0"/>
                                          </p:stCondLst>
                                        </p:cTn>
                                        <p:tgtEl>
                                          <p:spTgt spid="20484">
                                            <p:txEl>
                                              <p:pRg st="8" end="8"/>
                                            </p:txEl>
                                          </p:spTgt>
                                        </p:tgtEl>
                                        <p:attrNameLst>
                                          <p:attrName>style.visibility</p:attrName>
                                        </p:attrNameLst>
                                      </p:cBhvr>
                                      <p:to>
                                        <p:strVal val="visible"/>
                                      </p:to>
                                    </p:set>
                                    <p:anim calcmode="lin" valueType="num">
                                      <p:cBhvr>
                                        <p:cTn id="49" dur="1000" fill="hold"/>
                                        <p:tgtEl>
                                          <p:spTgt spid="20484">
                                            <p:txEl>
                                              <p:pRg st="8" end="8"/>
                                            </p:txEl>
                                          </p:spTgt>
                                        </p:tgtEl>
                                        <p:attrNameLst>
                                          <p:attrName>ppt_w</p:attrName>
                                        </p:attrNameLst>
                                      </p:cBhvr>
                                      <p:tavLst>
                                        <p:tav tm="0">
                                          <p:val>
                                            <p:strVal val="#ppt_w*0.70"/>
                                          </p:val>
                                        </p:tav>
                                        <p:tav tm="100000">
                                          <p:val>
                                            <p:strVal val="#ppt_w"/>
                                          </p:val>
                                        </p:tav>
                                      </p:tavLst>
                                    </p:anim>
                                    <p:anim calcmode="lin" valueType="num">
                                      <p:cBhvr>
                                        <p:cTn id="50" dur="1000" fill="hold"/>
                                        <p:tgtEl>
                                          <p:spTgt spid="20484">
                                            <p:txEl>
                                              <p:pRg st="8" end="8"/>
                                            </p:txEl>
                                          </p:spTgt>
                                        </p:tgtEl>
                                        <p:attrNameLst>
                                          <p:attrName>ppt_h</p:attrName>
                                        </p:attrNameLst>
                                      </p:cBhvr>
                                      <p:tavLst>
                                        <p:tav tm="0">
                                          <p:val>
                                            <p:strVal val="#ppt_h"/>
                                          </p:val>
                                        </p:tav>
                                        <p:tav tm="100000">
                                          <p:val>
                                            <p:strVal val="#ppt_h"/>
                                          </p:val>
                                        </p:tav>
                                      </p:tavLst>
                                    </p:anim>
                                    <p:animEffect transition="in" filter="fade">
                                      <p:cBhvr>
                                        <p:cTn id="51" dur="1000"/>
                                        <p:tgtEl>
                                          <p:spTgt spid="20484">
                                            <p:txEl>
                                              <p:pRg st="8" end="8"/>
                                            </p:txEl>
                                          </p:spTgt>
                                        </p:tgtEl>
                                      </p:cBhvr>
                                    </p:animEffect>
                                  </p:childTnLst>
                                </p:cTn>
                              </p:par>
                              <p:par>
                                <p:cTn id="52" presetID="55" presetClass="entr" presetSubtype="0" fill="hold" nodeType="withEffect">
                                  <p:stCondLst>
                                    <p:cond delay="0"/>
                                  </p:stCondLst>
                                  <p:childTnLst>
                                    <p:set>
                                      <p:cBhvr>
                                        <p:cTn id="53" dur="1" fill="hold">
                                          <p:stCondLst>
                                            <p:cond delay="0"/>
                                          </p:stCondLst>
                                        </p:cTn>
                                        <p:tgtEl>
                                          <p:spTgt spid="20484">
                                            <p:txEl>
                                              <p:pRg st="9" end="9"/>
                                            </p:txEl>
                                          </p:spTgt>
                                        </p:tgtEl>
                                        <p:attrNameLst>
                                          <p:attrName>style.visibility</p:attrName>
                                        </p:attrNameLst>
                                      </p:cBhvr>
                                      <p:to>
                                        <p:strVal val="visible"/>
                                      </p:to>
                                    </p:set>
                                    <p:anim calcmode="lin" valueType="num">
                                      <p:cBhvr>
                                        <p:cTn id="54" dur="1000" fill="hold"/>
                                        <p:tgtEl>
                                          <p:spTgt spid="20484">
                                            <p:txEl>
                                              <p:pRg st="9" end="9"/>
                                            </p:txEl>
                                          </p:spTgt>
                                        </p:tgtEl>
                                        <p:attrNameLst>
                                          <p:attrName>ppt_w</p:attrName>
                                        </p:attrNameLst>
                                      </p:cBhvr>
                                      <p:tavLst>
                                        <p:tav tm="0">
                                          <p:val>
                                            <p:strVal val="#ppt_w*0.70"/>
                                          </p:val>
                                        </p:tav>
                                        <p:tav tm="100000">
                                          <p:val>
                                            <p:strVal val="#ppt_w"/>
                                          </p:val>
                                        </p:tav>
                                      </p:tavLst>
                                    </p:anim>
                                    <p:anim calcmode="lin" valueType="num">
                                      <p:cBhvr>
                                        <p:cTn id="55" dur="1000" fill="hold"/>
                                        <p:tgtEl>
                                          <p:spTgt spid="20484">
                                            <p:txEl>
                                              <p:pRg st="9" end="9"/>
                                            </p:txEl>
                                          </p:spTgt>
                                        </p:tgtEl>
                                        <p:attrNameLst>
                                          <p:attrName>ppt_h</p:attrName>
                                        </p:attrNameLst>
                                      </p:cBhvr>
                                      <p:tavLst>
                                        <p:tav tm="0">
                                          <p:val>
                                            <p:strVal val="#ppt_h"/>
                                          </p:val>
                                        </p:tav>
                                        <p:tav tm="100000">
                                          <p:val>
                                            <p:strVal val="#ppt_h"/>
                                          </p:val>
                                        </p:tav>
                                      </p:tavLst>
                                    </p:anim>
                                    <p:animEffect transition="in" filter="fade">
                                      <p:cBhvr>
                                        <p:cTn id="56" dur="1000"/>
                                        <p:tgtEl>
                                          <p:spTgt spid="20484">
                                            <p:txEl>
                                              <p:pRg st="9" end="9"/>
                                            </p:txEl>
                                          </p:spTgt>
                                        </p:tgtEl>
                                      </p:cBhvr>
                                    </p:animEffect>
                                  </p:childTnLst>
                                </p:cTn>
                              </p:par>
                              <p:par>
                                <p:cTn id="57" presetID="55" presetClass="entr" presetSubtype="0" fill="hold" nodeType="withEffect">
                                  <p:stCondLst>
                                    <p:cond delay="0"/>
                                  </p:stCondLst>
                                  <p:childTnLst>
                                    <p:set>
                                      <p:cBhvr>
                                        <p:cTn id="58" dur="1" fill="hold">
                                          <p:stCondLst>
                                            <p:cond delay="0"/>
                                          </p:stCondLst>
                                        </p:cTn>
                                        <p:tgtEl>
                                          <p:spTgt spid="20484">
                                            <p:txEl>
                                              <p:pRg st="10" end="10"/>
                                            </p:txEl>
                                          </p:spTgt>
                                        </p:tgtEl>
                                        <p:attrNameLst>
                                          <p:attrName>style.visibility</p:attrName>
                                        </p:attrNameLst>
                                      </p:cBhvr>
                                      <p:to>
                                        <p:strVal val="visible"/>
                                      </p:to>
                                    </p:set>
                                    <p:anim calcmode="lin" valueType="num">
                                      <p:cBhvr>
                                        <p:cTn id="59" dur="1000" fill="hold"/>
                                        <p:tgtEl>
                                          <p:spTgt spid="20484">
                                            <p:txEl>
                                              <p:pRg st="10" end="10"/>
                                            </p:txEl>
                                          </p:spTgt>
                                        </p:tgtEl>
                                        <p:attrNameLst>
                                          <p:attrName>ppt_w</p:attrName>
                                        </p:attrNameLst>
                                      </p:cBhvr>
                                      <p:tavLst>
                                        <p:tav tm="0">
                                          <p:val>
                                            <p:strVal val="#ppt_w*0.70"/>
                                          </p:val>
                                        </p:tav>
                                        <p:tav tm="100000">
                                          <p:val>
                                            <p:strVal val="#ppt_w"/>
                                          </p:val>
                                        </p:tav>
                                      </p:tavLst>
                                    </p:anim>
                                    <p:anim calcmode="lin" valueType="num">
                                      <p:cBhvr>
                                        <p:cTn id="60" dur="1000" fill="hold"/>
                                        <p:tgtEl>
                                          <p:spTgt spid="20484">
                                            <p:txEl>
                                              <p:pRg st="10" end="10"/>
                                            </p:txEl>
                                          </p:spTgt>
                                        </p:tgtEl>
                                        <p:attrNameLst>
                                          <p:attrName>ppt_h</p:attrName>
                                        </p:attrNameLst>
                                      </p:cBhvr>
                                      <p:tavLst>
                                        <p:tav tm="0">
                                          <p:val>
                                            <p:strVal val="#ppt_h"/>
                                          </p:val>
                                        </p:tav>
                                        <p:tav tm="100000">
                                          <p:val>
                                            <p:strVal val="#ppt_h"/>
                                          </p:val>
                                        </p:tav>
                                      </p:tavLst>
                                    </p:anim>
                                    <p:animEffect transition="in" filter="fade">
                                      <p:cBhvr>
                                        <p:cTn id="61" dur="1000"/>
                                        <p:tgtEl>
                                          <p:spTgt spid="20484">
                                            <p:txEl>
                                              <p:pRg st="10" end="10"/>
                                            </p:txEl>
                                          </p:spTgt>
                                        </p:tgtEl>
                                      </p:cBhvr>
                                    </p:animEffect>
                                  </p:childTnLst>
                                </p:cTn>
                              </p:par>
                              <p:par>
                                <p:cTn id="62" presetID="55" presetClass="entr" presetSubtype="0" fill="hold" nodeType="withEffect">
                                  <p:stCondLst>
                                    <p:cond delay="0"/>
                                  </p:stCondLst>
                                  <p:childTnLst>
                                    <p:set>
                                      <p:cBhvr>
                                        <p:cTn id="63" dur="1" fill="hold">
                                          <p:stCondLst>
                                            <p:cond delay="0"/>
                                          </p:stCondLst>
                                        </p:cTn>
                                        <p:tgtEl>
                                          <p:spTgt spid="20484">
                                            <p:txEl>
                                              <p:pRg st="11" end="11"/>
                                            </p:txEl>
                                          </p:spTgt>
                                        </p:tgtEl>
                                        <p:attrNameLst>
                                          <p:attrName>style.visibility</p:attrName>
                                        </p:attrNameLst>
                                      </p:cBhvr>
                                      <p:to>
                                        <p:strVal val="visible"/>
                                      </p:to>
                                    </p:set>
                                    <p:anim calcmode="lin" valueType="num">
                                      <p:cBhvr>
                                        <p:cTn id="64" dur="1000" fill="hold"/>
                                        <p:tgtEl>
                                          <p:spTgt spid="20484">
                                            <p:txEl>
                                              <p:pRg st="11" end="11"/>
                                            </p:txEl>
                                          </p:spTgt>
                                        </p:tgtEl>
                                        <p:attrNameLst>
                                          <p:attrName>ppt_w</p:attrName>
                                        </p:attrNameLst>
                                      </p:cBhvr>
                                      <p:tavLst>
                                        <p:tav tm="0">
                                          <p:val>
                                            <p:strVal val="#ppt_w*0.70"/>
                                          </p:val>
                                        </p:tav>
                                        <p:tav tm="100000">
                                          <p:val>
                                            <p:strVal val="#ppt_w"/>
                                          </p:val>
                                        </p:tav>
                                      </p:tavLst>
                                    </p:anim>
                                    <p:anim calcmode="lin" valueType="num">
                                      <p:cBhvr>
                                        <p:cTn id="65" dur="1000" fill="hold"/>
                                        <p:tgtEl>
                                          <p:spTgt spid="20484">
                                            <p:txEl>
                                              <p:pRg st="11" end="11"/>
                                            </p:txEl>
                                          </p:spTgt>
                                        </p:tgtEl>
                                        <p:attrNameLst>
                                          <p:attrName>ppt_h</p:attrName>
                                        </p:attrNameLst>
                                      </p:cBhvr>
                                      <p:tavLst>
                                        <p:tav tm="0">
                                          <p:val>
                                            <p:strVal val="#ppt_h"/>
                                          </p:val>
                                        </p:tav>
                                        <p:tav tm="100000">
                                          <p:val>
                                            <p:strVal val="#ppt_h"/>
                                          </p:val>
                                        </p:tav>
                                      </p:tavLst>
                                    </p:anim>
                                    <p:animEffect transition="in" filter="fade">
                                      <p:cBhvr>
                                        <p:cTn id="66" dur="1000"/>
                                        <p:tgtEl>
                                          <p:spTgt spid="20484">
                                            <p:txEl>
                                              <p:pRg st="11" end="11"/>
                                            </p:txEl>
                                          </p:spTgt>
                                        </p:tgtEl>
                                      </p:cBhvr>
                                    </p:animEffect>
                                  </p:childTnLst>
                                </p:cTn>
                              </p:par>
                              <p:par>
                                <p:cTn id="67" presetID="55" presetClass="entr" presetSubtype="0" fill="hold" nodeType="withEffect">
                                  <p:stCondLst>
                                    <p:cond delay="0"/>
                                  </p:stCondLst>
                                  <p:childTnLst>
                                    <p:set>
                                      <p:cBhvr>
                                        <p:cTn id="68" dur="1" fill="hold">
                                          <p:stCondLst>
                                            <p:cond delay="0"/>
                                          </p:stCondLst>
                                        </p:cTn>
                                        <p:tgtEl>
                                          <p:spTgt spid="20484">
                                            <p:txEl>
                                              <p:pRg st="12" end="12"/>
                                            </p:txEl>
                                          </p:spTgt>
                                        </p:tgtEl>
                                        <p:attrNameLst>
                                          <p:attrName>style.visibility</p:attrName>
                                        </p:attrNameLst>
                                      </p:cBhvr>
                                      <p:to>
                                        <p:strVal val="visible"/>
                                      </p:to>
                                    </p:set>
                                    <p:anim calcmode="lin" valueType="num">
                                      <p:cBhvr>
                                        <p:cTn id="69" dur="1000" fill="hold"/>
                                        <p:tgtEl>
                                          <p:spTgt spid="20484">
                                            <p:txEl>
                                              <p:pRg st="12" end="12"/>
                                            </p:txEl>
                                          </p:spTgt>
                                        </p:tgtEl>
                                        <p:attrNameLst>
                                          <p:attrName>ppt_w</p:attrName>
                                        </p:attrNameLst>
                                      </p:cBhvr>
                                      <p:tavLst>
                                        <p:tav tm="0">
                                          <p:val>
                                            <p:strVal val="#ppt_w*0.70"/>
                                          </p:val>
                                        </p:tav>
                                        <p:tav tm="100000">
                                          <p:val>
                                            <p:strVal val="#ppt_w"/>
                                          </p:val>
                                        </p:tav>
                                      </p:tavLst>
                                    </p:anim>
                                    <p:anim calcmode="lin" valueType="num">
                                      <p:cBhvr>
                                        <p:cTn id="70" dur="1000" fill="hold"/>
                                        <p:tgtEl>
                                          <p:spTgt spid="20484">
                                            <p:txEl>
                                              <p:pRg st="12" end="12"/>
                                            </p:txEl>
                                          </p:spTgt>
                                        </p:tgtEl>
                                        <p:attrNameLst>
                                          <p:attrName>ppt_h</p:attrName>
                                        </p:attrNameLst>
                                      </p:cBhvr>
                                      <p:tavLst>
                                        <p:tav tm="0">
                                          <p:val>
                                            <p:strVal val="#ppt_h"/>
                                          </p:val>
                                        </p:tav>
                                        <p:tav tm="100000">
                                          <p:val>
                                            <p:strVal val="#ppt_h"/>
                                          </p:val>
                                        </p:tav>
                                      </p:tavLst>
                                    </p:anim>
                                    <p:animEffect transition="in" filter="fade">
                                      <p:cBhvr>
                                        <p:cTn id="71" dur="1000"/>
                                        <p:tgtEl>
                                          <p:spTgt spid="20484">
                                            <p:txEl>
                                              <p:pRg st="12" end="12"/>
                                            </p:txEl>
                                          </p:spTgt>
                                        </p:tgtEl>
                                      </p:cBhvr>
                                    </p:animEffect>
                                  </p:childTnLst>
                                </p:cTn>
                              </p:par>
                              <p:par>
                                <p:cTn id="72" presetID="55" presetClass="entr" presetSubtype="0" fill="hold" nodeType="withEffect">
                                  <p:stCondLst>
                                    <p:cond delay="0"/>
                                  </p:stCondLst>
                                  <p:childTnLst>
                                    <p:set>
                                      <p:cBhvr>
                                        <p:cTn id="73" dur="1" fill="hold">
                                          <p:stCondLst>
                                            <p:cond delay="0"/>
                                          </p:stCondLst>
                                        </p:cTn>
                                        <p:tgtEl>
                                          <p:spTgt spid="20484">
                                            <p:txEl>
                                              <p:pRg st="13" end="13"/>
                                            </p:txEl>
                                          </p:spTgt>
                                        </p:tgtEl>
                                        <p:attrNameLst>
                                          <p:attrName>style.visibility</p:attrName>
                                        </p:attrNameLst>
                                      </p:cBhvr>
                                      <p:to>
                                        <p:strVal val="visible"/>
                                      </p:to>
                                    </p:set>
                                    <p:anim calcmode="lin" valueType="num">
                                      <p:cBhvr>
                                        <p:cTn id="74" dur="1000" fill="hold"/>
                                        <p:tgtEl>
                                          <p:spTgt spid="20484">
                                            <p:txEl>
                                              <p:pRg st="13" end="13"/>
                                            </p:txEl>
                                          </p:spTgt>
                                        </p:tgtEl>
                                        <p:attrNameLst>
                                          <p:attrName>ppt_w</p:attrName>
                                        </p:attrNameLst>
                                      </p:cBhvr>
                                      <p:tavLst>
                                        <p:tav tm="0">
                                          <p:val>
                                            <p:strVal val="#ppt_w*0.70"/>
                                          </p:val>
                                        </p:tav>
                                        <p:tav tm="100000">
                                          <p:val>
                                            <p:strVal val="#ppt_w"/>
                                          </p:val>
                                        </p:tav>
                                      </p:tavLst>
                                    </p:anim>
                                    <p:anim calcmode="lin" valueType="num">
                                      <p:cBhvr>
                                        <p:cTn id="75" dur="1000" fill="hold"/>
                                        <p:tgtEl>
                                          <p:spTgt spid="20484">
                                            <p:txEl>
                                              <p:pRg st="13" end="13"/>
                                            </p:txEl>
                                          </p:spTgt>
                                        </p:tgtEl>
                                        <p:attrNameLst>
                                          <p:attrName>ppt_h</p:attrName>
                                        </p:attrNameLst>
                                      </p:cBhvr>
                                      <p:tavLst>
                                        <p:tav tm="0">
                                          <p:val>
                                            <p:strVal val="#ppt_h"/>
                                          </p:val>
                                        </p:tav>
                                        <p:tav tm="100000">
                                          <p:val>
                                            <p:strVal val="#ppt_h"/>
                                          </p:val>
                                        </p:tav>
                                      </p:tavLst>
                                    </p:anim>
                                    <p:animEffect transition="in" filter="fade">
                                      <p:cBhvr>
                                        <p:cTn id="76" dur="1000"/>
                                        <p:tgtEl>
                                          <p:spTgt spid="20484">
                                            <p:txEl>
                                              <p:pRg st="13" end="13"/>
                                            </p:txEl>
                                          </p:spTgt>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55" presetClass="entr" presetSubtype="0" fill="hold" nodeType="clickEffect">
                                  <p:stCondLst>
                                    <p:cond delay="0"/>
                                  </p:stCondLst>
                                  <p:childTnLst>
                                    <p:set>
                                      <p:cBhvr>
                                        <p:cTn id="80" dur="1" fill="hold">
                                          <p:stCondLst>
                                            <p:cond delay="0"/>
                                          </p:stCondLst>
                                        </p:cTn>
                                        <p:tgtEl>
                                          <p:spTgt spid="20484">
                                            <p:txEl>
                                              <p:pRg st="14" end="14"/>
                                            </p:txEl>
                                          </p:spTgt>
                                        </p:tgtEl>
                                        <p:attrNameLst>
                                          <p:attrName>style.visibility</p:attrName>
                                        </p:attrNameLst>
                                      </p:cBhvr>
                                      <p:to>
                                        <p:strVal val="visible"/>
                                      </p:to>
                                    </p:set>
                                    <p:anim calcmode="lin" valueType="num">
                                      <p:cBhvr>
                                        <p:cTn id="81" dur="1000" fill="hold"/>
                                        <p:tgtEl>
                                          <p:spTgt spid="20484">
                                            <p:txEl>
                                              <p:pRg st="14" end="14"/>
                                            </p:txEl>
                                          </p:spTgt>
                                        </p:tgtEl>
                                        <p:attrNameLst>
                                          <p:attrName>ppt_w</p:attrName>
                                        </p:attrNameLst>
                                      </p:cBhvr>
                                      <p:tavLst>
                                        <p:tav tm="0">
                                          <p:val>
                                            <p:strVal val="#ppt_w*0.70"/>
                                          </p:val>
                                        </p:tav>
                                        <p:tav tm="100000">
                                          <p:val>
                                            <p:strVal val="#ppt_w"/>
                                          </p:val>
                                        </p:tav>
                                      </p:tavLst>
                                    </p:anim>
                                    <p:anim calcmode="lin" valueType="num">
                                      <p:cBhvr>
                                        <p:cTn id="82" dur="1000" fill="hold"/>
                                        <p:tgtEl>
                                          <p:spTgt spid="20484">
                                            <p:txEl>
                                              <p:pRg st="14" end="14"/>
                                            </p:txEl>
                                          </p:spTgt>
                                        </p:tgtEl>
                                        <p:attrNameLst>
                                          <p:attrName>ppt_h</p:attrName>
                                        </p:attrNameLst>
                                      </p:cBhvr>
                                      <p:tavLst>
                                        <p:tav tm="0">
                                          <p:val>
                                            <p:strVal val="#ppt_h"/>
                                          </p:val>
                                        </p:tav>
                                        <p:tav tm="100000">
                                          <p:val>
                                            <p:strVal val="#ppt_h"/>
                                          </p:val>
                                        </p:tav>
                                      </p:tavLst>
                                    </p:anim>
                                    <p:animEffect transition="in" filter="fade">
                                      <p:cBhvr>
                                        <p:cTn id="83" dur="1000"/>
                                        <p:tgtEl>
                                          <p:spTgt spid="20484">
                                            <p:txEl>
                                              <p:pRg st="14" end="14"/>
                                            </p:txEl>
                                          </p:spTgt>
                                        </p:tgtEl>
                                      </p:cBhvr>
                                    </p:animEffect>
                                  </p:childTnLst>
                                </p:cTn>
                              </p:par>
                              <p:par>
                                <p:cTn id="84" presetID="55" presetClass="entr" presetSubtype="0" fill="hold" nodeType="withEffect">
                                  <p:stCondLst>
                                    <p:cond delay="0"/>
                                  </p:stCondLst>
                                  <p:childTnLst>
                                    <p:set>
                                      <p:cBhvr>
                                        <p:cTn id="85" dur="1" fill="hold">
                                          <p:stCondLst>
                                            <p:cond delay="0"/>
                                          </p:stCondLst>
                                        </p:cTn>
                                        <p:tgtEl>
                                          <p:spTgt spid="20484">
                                            <p:txEl>
                                              <p:pRg st="15" end="15"/>
                                            </p:txEl>
                                          </p:spTgt>
                                        </p:tgtEl>
                                        <p:attrNameLst>
                                          <p:attrName>style.visibility</p:attrName>
                                        </p:attrNameLst>
                                      </p:cBhvr>
                                      <p:to>
                                        <p:strVal val="visible"/>
                                      </p:to>
                                    </p:set>
                                    <p:anim calcmode="lin" valueType="num">
                                      <p:cBhvr>
                                        <p:cTn id="86" dur="1000" fill="hold"/>
                                        <p:tgtEl>
                                          <p:spTgt spid="20484">
                                            <p:txEl>
                                              <p:pRg st="15" end="15"/>
                                            </p:txEl>
                                          </p:spTgt>
                                        </p:tgtEl>
                                        <p:attrNameLst>
                                          <p:attrName>ppt_w</p:attrName>
                                        </p:attrNameLst>
                                      </p:cBhvr>
                                      <p:tavLst>
                                        <p:tav tm="0">
                                          <p:val>
                                            <p:strVal val="#ppt_w*0.70"/>
                                          </p:val>
                                        </p:tav>
                                        <p:tav tm="100000">
                                          <p:val>
                                            <p:strVal val="#ppt_w"/>
                                          </p:val>
                                        </p:tav>
                                      </p:tavLst>
                                    </p:anim>
                                    <p:anim calcmode="lin" valueType="num">
                                      <p:cBhvr>
                                        <p:cTn id="87" dur="1000" fill="hold"/>
                                        <p:tgtEl>
                                          <p:spTgt spid="20484">
                                            <p:txEl>
                                              <p:pRg st="15" end="15"/>
                                            </p:txEl>
                                          </p:spTgt>
                                        </p:tgtEl>
                                        <p:attrNameLst>
                                          <p:attrName>ppt_h</p:attrName>
                                        </p:attrNameLst>
                                      </p:cBhvr>
                                      <p:tavLst>
                                        <p:tav tm="0">
                                          <p:val>
                                            <p:strVal val="#ppt_h"/>
                                          </p:val>
                                        </p:tav>
                                        <p:tav tm="100000">
                                          <p:val>
                                            <p:strVal val="#ppt_h"/>
                                          </p:val>
                                        </p:tav>
                                      </p:tavLst>
                                    </p:anim>
                                    <p:animEffect transition="in" filter="fade">
                                      <p:cBhvr>
                                        <p:cTn id="88" dur="1000"/>
                                        <p:tgtEl>
                                          <p:spTgt spid="20484">
                                            <p:txEl>
                                              <p:pRg st="15" end="15"/>
                                            </p:txEl>
                                          </p:spTgt>
                                        </p:tgtEl>
                                      </p:cBhvr>
                                    </p:animEffect>
                                  </p:childTnLst>
                                </p:cTn>
                              </p:par>
                              <p:par>
                                <p:cTn id="89" presetID="55" presetClass="entr" presetSubtype="0" fill="hold" nodeType="withEffect">
                                  <p:stCondLst>
                                    <p:cond delay="0"/>
                                  </p:stCondLst>
                                  <p:childTnLst>
                                    <p:set>
                                      <p:cBhvr>
                                        <p:cTn id="90" dur="1" fill="hold">
                                          <p:stCondLst>
                                            <p:cond delay="0"/>
                                          </p:stCondLst>
                                        </p:cTn>
                                        <p:tgtEl>
                                          <p:spTgt spid="20484">
                                            <p:txEl>
                                              <p:pRg st="16" end="16"/>
                                            </p:txEl>
                                          </p:spTgt>
                                        </p:tgtEl>
                                        <p:attrNameLst>
                                          <p:attrName>style.visibility</p:attrName>
                                        </p:attrNameLst>
                                      </p:cBhvr>
                                      <p:to>
                                        <p:strVal val="visible"/>
                                      </p:to>
                                    </p:set>
                                    <p:anim calcmode="lin" valueType="num">
                                      <p:cBhvr>
                                        <p:cTn id="91" dur="1000" fill="hold"/>
                                        <p:tgtEl>
                                          <p:spTgt spid="20484">
                                            <p:txEl>
                                              <p:pRg st="16" end="16"/>
                                            </p:txEl>
                                          </p:spTgt>
                                        </p:tgtEl>
                                        <p:attrNameLst>
                                          <p:attrName>ppt_w</p:attrName>
                                        </p:attrNameLst>
                                      </p:cBhvr>
                                      <p:tavLst>
                                        <p:tav tm="0">
                                          <p:val>
                                            <p:strVal val="#ppt_w*0.70"/>
                                          </p:val>
                                        </p:tav>
                                        <p:tav tm="100000">
                                          <p:val>
                                            <p:strVal val="#ppt_w"/>
                                          </p:val>
                                        </p:tav>
                                      </p:tavLst>
                                    </p:anim>
                                    <p:anim calcmode="lin" valueType="num">
                                      <p:cBhvr>
                                        <p:cTn id="92" dur="1000" fill="hold"/>
                                        <p:tgtEl>
                                          <p:spTgt spid="20484">
                                            <p:txEl>
                                              <p:pRg st="16" end="16"/>
                                            </p:txEl>
                                          </p:spTgt>
                                        </p:tgtEl>
                                        <p:attrNameLst>
                                          <p:attrName>ppt_h</p:attrName>
                                        </p:attrNameLst>
                                      </p:cBhvr>
                                      <p:tavLst>
                                        <p:tav tm="0">
                                          <p:val>
                                            <p:strVal val="#ppt_h"/>
                                          </p:val>
                                        </p:tav>
                                        <p:tav tm="100000">
                                          <p:val>
                                            <p:strVal val="#ppt_h"/>
                                          </p:val>
                                        </p:tav>
                                      </p:tavLst>
                                    </p:anim>
                                    <p:animEffect transition="in" filter="fade">
                                      <p:cBhvr>
                                        <p:cTn id="93" dur="1000"/>
                                        <p:tgtEl>
                                          <p:spTgt spid="20484">
                                            <p:txEl>
                                              <p:pRg st="16" end="16"/>
                                            </p:txEl>
                                          </p:spTgt>
                                        </p:tgtEl>
                                      </p:cBhvr>
                                    </p:animEffect>
                                  </p:childTnLst>
                                </p:cTn>
                              </p:par>
                              <p:par>
                                <p:cTn id="94" presetID="55" presetClass="entr" presetSubtype="0" fill="hold" nodeType="withEffect">
                                  <p:stCondLst>
                                    <p:cond delay="0"/>
                                  </p:stCondLst>
                                  <p:childTnLst>
                                    <p:set>
                                      <p:cBhvr>
                                        <p:cTn id="95" dur="1" fill="hold">
                                          <p:stCondLst>
                                            <p:cond delay="0"/>
                                          </p:stCondLst>
                                        </p:cTn>
                                        <p:tgtEl>
                                          <p:spTgt spid="20484">
                                            <p:txEl>
                                              <p:pRg st="17" end="17"/>
                                            </p:txEl>
                                          </p:spTgt>
                                        </p:tgtEl>
                                        <p:attrNameLst>
                                          <p:attrName>style.visibility</p:attrName>
                                        </p:attrNameLst>
                                      </p:cBhvr>
                                      <p:to>
                                        <p:strVal val="visible"/>
                                      </p:to>
                                    </p:set>
                                    <p:anim calcmode="lin" valueType="num">
                                      <p:cBhvr>
                                        <p:cTn id="96" dur="1000" fill="hold"/>
                                        <p:tgtEl>
                                          <p:spTgt spid="20484">
                                            <p:txEl>
                                              <p:pRg st="17" end="17"/>
                                            </p:txEl>
                                          </p:spTgt>
                                        </p:tgtEl>
                                        <p:attrNameLst>
                                          <p:attrName>ppt_w</p:attrName>
                                        </p:attrNameLst>
                                      </p:cBhvr>
                                      <p:tavLst>
                                        <p:tav tm="0">
                                          <p:val>
                                            <p:strVal val="#ppt_w*0.70"/>
                                          </p:val>
                                        </p:tav>
                                        <p:tav tm="100000">
                                          <p:val>
                                            <p:strVal val="#ppt_w"/>
                                          </p:val>
                                        </p:tav>
                                      </p:tavLst>
                                    </p:anim>
                                    <p:anim calcmode="lin" valueType="num">
                                      <p:cBhvr>
                                        <p:cTn id="97" dur="1000" fill="hold"/>
                                        <p:tgtEl>
                                          <p:spTgt spid="20484">
                                            <p:txEl>
                                              <p:pRg st="17" end="17"/>
                                            </p:txEl>
                                          </p:spTgt>
                                        </p:tgtEl>
                                        <p:attrNameLst>
                                          <p:attrName>ppt_h</p:attrName>
                                        </p:attrNameLst>
                                      </p:cBhvr>
                                      <p:tavLst>
                                        <p:tav tm="0">
                                          <p:val>
                                            <p:strVal val="#ppt_h"/>
                                          </p:val>
                                        </p:tav>
                                        <p:tav tm="100000">
                                          <p:val>
                                            <p:strVal val="#ppt_h"/>
                                          </p:val>
                                        </p:tav>
                                      </p:tavLst>
                                    </p:anim>
                                    <p:animEffect transition="in" filter="fade">
                                      <p:cBhvr>
                                        <p:cTn id="98" dur="1000"/>
                                        <p:tgtEl>
                                          <p:spTgt spid="20484">
                                            <p:txEl>
                                              <p:pRg st="17" end="17"/>
                                            </p:txEl>
                                          </p:spTgt>
                                        </p:tgtEl>
                                      </p:cBhvr>
                                    </p:animEffect>
                                  </p:childTnLst>
                                </p:cTn>
                              </p:par>
                              <p:par>
                                <p:cTn id="99" presetID="55" presetClass="entr" presetSubtype="0" fill="hold" nodeType="withEffect">
                                  <p:stCondLst>
                                    <p:cond delay="0"/>
                                  </p:stCondLst>
                                  <p:childTnLst>
                                    <p:set>
                                      <p:cBhvr>
                                        <p:cTn id="100" dur="1" fill="hold">
                                          <p:stCondLst>
                                            <p:cond delay="0"/>
                                          </p:stCondLst>
                                        </p:cTn>
                                        <p:tgtEl>
                                          <p:spTgt spid="20484">
                                            <p:txEl>
                                              <p:pRg st="18" end="18"/>
                                            </p:txEl>
                                          </p:spTgt>
                                        </p:tgtEl>
                                        <p:attrNameLst>
                                          <p:attrName>style.visibility</p:attrName>
                                        </p:attrNameLst>
                                      </p:cBhvr>
                                      <p:to>
                                        <p:strVal val="visible"/>
                                      </p:to>
                                    </p:set>
                                    <p:anim calcmode="lin" valueType="num">
                                      <p:cBhvr>
                                        <p:cTn id="101" dur="1000" fill="hold"/>
                                        <p:tgtEl>
                                          <p:spTgt spid="20484">
                                            <p:txEl>
                                              <p:pRg st="18" end="18"/>
                                            </p:txEl>
                                          </p:spTgt>
                                        </p:tgtEl>
                                        <p:attrNameLst>
                                          <p:attrName>ppt_w</p:attrName>
                                        </p:attrNameLst>
                                      </p:cBhvr>
                                      <p:tavLst>
                                        <p:tav tm="0">
                                          <p:val>
                                            <p:strVal val="#ppt_w*0.70"/>
                                          </p:val>
                                        </p:tav>
                                        <p:tav tm="100000">
                                          <p:val>
                                            <p:strVal val="#ppt_w"/>
                                          </p:val>
                                        </p:tav>
                                      </p:tavLst>
                                    </p:anim>
                                    <p:anim calcmode="lin" valueType="num">
                                      <p:cBhvr>
                                        <p:cTn id="102" dur="1000" fill="hold"/>
                                        <p:tgtEl>
                                          <p:spTgt spid="20484">
                                            <p:txEl>
                                              <p:pRg st="18" end="18"/>
                                            </p:txEl>
                                          </p:spTgt>
                                        </p:tgtEl>
                                        <p:attrNameLst>
                                          <p:attrName>ppt_h</p:attrName>
                                        </p:attrNameLst>
                                      </p:cBhvr>
                                      <p:tavLst>
                                        <p:tav tm="0">
                                          <p:val>
                                            <p:strVal val="#ppt_h"/>
                                          </p:val>
                                        </p:tav>
                                        <p:tav tm="100000">
                                          <p:val>
                                            <p:strVal val="#ppt_h"/>
                                          </p:val>
                                        </p:tav>
                                      </p:tavLst>
                                    </p:anim>
                                    <p:animEffect transition="in" filter="fade">
                                      <p:cBhvr>
                                        <p:cTn id="103" dur="1000"/>
                                        <p:tgtEl>
                                          <p:spTgt spid="20484">
                                            <p:txEl>
                                              <p:pRg st="18" end="18"/>
                                            </p:txEl>
                                          </p:spTgt>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55" presetClass="entr" presetSubtype="0" fill="hold" nodeType="clickEffect">
                                  <p:stCondLst>
                                    <p:cond delay="0"/>
                                  </p:stCondLst>
                                  <p:childTnLst>
                                    <p:set>
                                      <p:cBhvr>
                                        <p:cTn id="107" dur="1" fill="hold">
                                          <p:stCondLst>
                                            <p:cond delay="0"/>
                                          </p:stCondLst>
                                        </p:cTn>
                                        <p:tgtEl>
                                          <p:spTgt spid="20484">
                                            <p:txEl>
                                              <p:pRg st="19" end="19"/>
                                            </p:txEl>
                                          </p:spTgt>
                                        </p:tgtEl>
                                        <p:attrNameLst>
                                          <p:attrName>style.visibility</p:attrName>
                                        </p:attrNameLst>
                                      </p:cBhvr>
                                      <p:to>
                                        <p:strVal val="visible"/>
                                      </p:to>
                                    </p:set>
                                    <p:anim calcmode="lin" valueType="num">
                                      <p:cBhvr>
                                        <p:cTn id="108" dur="1000" fill="hold"/>
                                        <p:tgtEl>
                                          <p:spTgt spid="20484">
                                            <p:txEl>
                                              <p:pRg st="19" end="19"/>
                                            </p:txEl>
                                          </p:spTgt>
                                        </p:tgtEl>
                                        <p:attrNameLst>
                                          <p:attrName>ppt_w</p:attrName>
                                        </p:attrNameLst>
                                      </p:cBhvr>
                                      <p:tavLst>
                                        <p:tav tm="0">
                                          <p:val>
                                            <p:strVal val="#ppt_w*0.70"/>
                                          </p:val>
                                        </p:tav>
                                        <p:tav tm="100000">
                                          <p:val>
                                            <p:strVal val="#ppt_w"/>
                                          </p:val>
                                        </p:tav>
                                      </p:tavLst>
                                    </p:anim>
                                    <p:anim calcmode="lin" valueType="num">
                                      <p:cBhvr>
                                        <p:cTn id="109" dur="1000" fill="hold"/>
                                        <p:tgtEl>
                                          <p:spTgt spid="20484">
                                            <p:txEl>
                                              <p:pRg st="19" end="19"/>
                                            </p:txEl>
                                          </p:spTgt>
                                        </p:tgtEl>
                                        <p:attrNameLst>
                                          <p:attrName>ppt_h</p:attrName>
                                        </p:attrNameLst>
                                      </p:cBhvr>
                                      <p:tavLst>
                                        <p:tav tm="0">
                                          <p:val>
                                            <p:strVal val="#ppt_h"/>
                                          </p:val>
                                        </p:tav>
                                        <p:tav tm="100000">
                                          <p:val>
                                            <p:strVal val="#ppt_h"/>
                                          </p:val>
                                        </p:tav>
                                      </p:tavLst>
                                    </p:anim>
                                    <p:animEffect transition="in" filter="fade">
                                      <p:cBhvr>
                                        <p:cTn id="110" dur="1000"/>
                                        <p:tgtEl>
                                          <p:spTgt spid="20484">
                                            <p:txEl>
                                              <p:pRg st="19" end="19"/>
                                            </p:txEl>
                                          </p:spTgt>
                                        </p:tgtEl>
                                      </p:cBhvr>
                                    </p:animEffect>
                                  </p:childTnLst>
                                </p:cTn>
                              </p:par>
                              <p:par>
                                <p:cTn id="111" presetID="55" presetClass="entr" presetSubtype="0" fill="hold" nodeType="withEffect">
                                  <p:stCondLst>
                                    <p:cond delay="0"/>
                                  </p:stCondLst>
                                  <p:childTnLst>
                                    <p:set>
                                      <p:cBhvr>
                                        <p:cTn id="112" dur="1" fill="hold">
                                          <p:stCondLst>
                                            <p:cond delay="0"/>
                                          </p:stCondLst>
                                        </p:cTn>
                                        <p:tgtEl>
                                          <p:spTgt spid="20484">
                                            <p:txEl>
                                              <p:pRg st="20" end="20"/>
                                            </p:txEl>
                                          </p:spTgt>
                                        </p:tgtEl>
                                        <p:attrNameLst>
                                          <p:attrName>style.visibility</p:attrName>
                                        </p:attrNameLst>
                                      </p:cBhvr>
                                      <p:to>
                                        <p:strVal val="visible"/>
                                      </p:to>
                                    </p:set>
                                    <p:anim calcmode="lin" valueType="num">
                                      <p:cBhvr>
                                        <p:cTn id="113" dur="1000" fill="hold"/>
                                        <p:tgtEl>
                                          <p:spTgt spid="20484">
                                            <p:txEl>
                                              <p:pRg st="20" end="20"/>
                                            </p:txEl>
                                          </p:spTgt>
                                        </p:tgtEl>
                                        <p:attrNameLst>
                                          <p:attrName>ppt_w</p:attrName>
                                        </p:attrNameLst>
                                      </p:cBhvr>
                                      <p:tavLst>
                                        <p:tav tm="0">
                                          <p:val>
                                            <p:strVal val="#ppt_w*0.70"/>
                                          </p:val>
                                        </p:tav>
                                        <p:tav tm="100000">
                                          <p:val>
                                            <p:strVal val="#ppt_w"/>
                                          </p:val>
                                        </p:tav>
                                      </p:tavLst>
                                    </p:anim>
                                    <p:anim calcmode="lin" valueType="num">
                                      <p:cBhvr>
                                        <p:cTn id="114" dur="1000" fill="hold"/>
                                        <p:tgtEl>
                                          <p:spTgt spid="20484">
                                            <p:txEl>
                                              <p:pRg st="20" end="20"/>
                                            </p:txEl>
                                          </p:spTgt>
                                        </p:tgtEl>
                                        <p:attrNameLst>
                                          <p:attrName>ppt_h</p:attrName>
                                        </p:attrNameLst>
                                      </p:cBhvr>
                                      <p:tavLst>
                                        <p:tav tm="0">
                                          <p:val>
                                            <p:strVal val="#ppt_h"/>
                                          </p:val>
                                        </p:tav>
                                        <p:tav tm="100000">
                                          <p:val>
                                            <p:strVal val="#ppt_h"/>
                                          </p:val>
                                        </p:tav>
                                      </p:tavLst>
                                    </p:anim>
                                    <p:animEffect transition="in" filter="fade">
                                      <p:cBhvr>
                                        <p:cTn id="115" dur="1000"/>
                                        <p:tgtEl>
                                          <p:spTgt spid="20484">
                                            <p:txEl>
                                              <p:pRg st="20" end="20"/>
                                            </p:txEl>
                                          </p:spTgt>
                                        </p:tgtEl>
                                      </p:cBhvr>
                                    </p:animEffect>
                                  </p:childTnLst>
                                </p:cTn>
                              </p:par>
                              <p:par>
                                <p:cTn id="116" presetID="55" presetClass="entr" presetSubtype="0" fill="hold" nodeType="withEffect">
                                  <p:stCondLst>
                                    <p:cond delay="0"/>
                                  </p:stCondLst>
                                  <p:childTnLst>
                                    <p:set>
                                      <p:cBhvr>
                                        <p:cTn id="117" dur="1" fill="hold">
                                          <p:stCondLst>
                                            <p:cond delay="0"/>
                                          </p:stCondLst>
                                        </p:cTn>
                                        <p:tgtEl>
                                          <p:spTgt spid="20484">
                                            <p:txEl>
                                              <p:pRg st="21" end="21"/>
                                            </p:txEl>
                                          </p:spTgt>
                                        </p:tgtEl>
                                        <p:attrNameLst>
                                          <p:attrName>style.visibility</p:attrName>
                                        </p:attrNameLst>
                                      </p:cBhvr>
                                      <p:to>
                                        <p:strVal val="visible"/>
                                      </p:to>
                                    </p:set>
                                    <p:anim calcmode="lin" valueType="num">
                                      <p:cBhvr>
                                        <p:cTn id="118" dur="1000" fill="hold"/>
                                        <p:tgtEl>
                                          <p:spTgt spid="20484">
                                            <p:txEl>
                                              <p:pRg st="21" end="21"/>
                                            </p:txEl>
                                          </p:spTgt>
                                        </p:tgtEl>
                                        <p:attrNameLst>
                                          <p:attrName>ppt_w</p:attrName>
                                        </p:attrNameLst>
                                      </p:cBhvr>
                                      <p:tavLst>
                                        <p:tav tm="0">
                                          <p:val>
                                            <p:strVal val="#ppt_w*0.70"/>
                                          </p:val>
                                        </p:tav>
                                        <p:tav tm="100000">
                                          <p:val>
                                            <p:strVal val="#ppt_w"/>
                                          </p:val>
                                        </p:tav>
                                      </p:tavLst>
                                    </p:anim>
                                    <p:anim calcmode="lin" valueType="num">
                                      <p:cBhvr>
                                        <p:cTn id="119" dur="1000" fill="hold"/>
                                        <p:tgtEl>
                                          <p:spTgt spid="20484">
                                            <p:txEl>
                                              <p:pRg st="21" end="21"/>
                                            </p:txEl>
                                          </p:spTgt>
                                        </p:tgtEl>
                                        <p:attrNameLst>
                                          <p:attrName>ppt_h</p:attrName>
                                        </p:attrNameLst>
                                      </p:cBhvr>
                                      <p:tavLst>
                                        <p:tav tm="0">
                                          <p:val>
                                            <p:strVal val="#ppt_h"/>
                                          </p:val>
                                        </p:tav>
                                        <p:tav tm="100000">
                                          <p:val>
                                            <p:strVal val="#ppt_h"/>
                                          </p:val>
                                        </p:tav>
                                      </p:tavLst>
                                    </p:anim>
                                    <p:animEffect transition="in" filter="fade">
                                      <p:cBhvr>
                                        <p:cTn id="120" dur="1000"/>
                                        <p:tgtEl>
                                          <p:spTgt spid="20484">
                                            <p:txEl>
                                              <p:pRg st="21" end="21"/>
                                            </p:txEl>
                                          </p:spTgt>
                                        </p:tgtEl>
                                      </p:cBhvr>
                                    </p:animEffect>
                                  </p:childTnLst>
                                </p:cTn>
                              </p:par>
                              <p:par>
                                <p:cTn id="121" presetID="55" presetClass="entr" presetSubtype="0" fill="hold" nodeType="withEffect">
                                  <p:stCondLst>
                                    <p:cond delay="0"/>
                                  </p:stCondLst>
                                  <p:childTnLst>
                                    <p:set>
                                      <p:cBhvr>
                                        <p:cTn id="122" dur="1" fill="hold">
                                          <p:stCondLst>
                                            <p:cond delay="0"/>
                                          </p:stCondLst>
                                        </p:cTn>
                                        <p:tgtEl>
                                          <p:spTgt spid="20484">
                                            <p:txEl>
                                              <p:pRg st="22" end="22"/>
                                            </p:txEl>
                                          </p:spTgt>
                                        </p:tgtEl>
                                        <p:attrNameLst>
                                          <p:attrName>style.visibility</p:attrName>
                                        </p:attrNameLst>
                                      </p:cBhvr>
                                      <p:to>
                                        <p:strVal val="visible"/>
                                      </p:to>
                                    </p:set>
                                    <p:anim calcmode="lin" valueType="num">
                                      <p:cBhvr>
                                        <p:cTn id="123" dur="1000" fill="hold"/>
                                        <p:tgtEl>
                                          <p:spTgt spid="20484">
                                            <p:txEl>
                                              <p:pRg st="22" end="22"/>
                                            </p:txEl>
                                          </p:spTgt>
                                        </p:tgtEl>
                                        <p:attrNameLst>
                                          <p:attrName>ppt_w</p:attrName>
                                        </p:attrNameLst>
                                      </p:cBhvr>
                                      <p:tavLst>
                                        <p:tav tm="0">
                                          <p:val>
                                            <p:strVal val="#ppt_w*0.70"/>
                                          </p:val>
                                        </p:tav>
                                        <p:tav tm="100000">
                                          <p:val>
                                            <p:strVal val="#ppt_w"/>
                                          </p:val>
                                        </p:tav>
                                      </p:tavLst>
                                    </p:anim>
                                    <p:anim calcmode="lin" valueType="num">
                                      <p:cBhvr>
                                        <p:cTn id="124" dur="1000" fill="hold"/>
                                        <p:tgtEl>
                                          <p:spTgt spid="20484">
                                            <p:txEl>
                                              <p:pRg st="22" end="22"/>
                                            </p:txEl>
                                          </p:spTgt>
                                        </p:tgtEl>
                                        <p:attrNameLst>
                                          <p:attrName>ppt_h</p:attrName>
                                        </p:attrNameLst>
                                      </p:cBhvr>
                                      <p:tavLst>
                                        <p:tav tm="0">
                                          <p:val>
                                            <p:strVal val="#ppt_h"/>
                                          </p:val>
                                        </p:tav>
                                        <p:tav tm="100000">
                                          <p:val>
                                            <p:strVal val="#ppt_h"/>
                                          </p:val>
                                        </p:tav>
                                      </p:tavLst>
                                    </p:anim>
                                    <p:animEffect transition="in" filter="fade">
                                      <p:cBhvr>
                                        <p:cTn id="125" dur="1000"/>
                                        <p:tgtEl>
                                          <p:spTgt spid="20484">
                                            <p:txEl>
                                              <p:pRg st="22" end="22"/>
                                            </p:txEl>
                                          </p:spTgt>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4" presetClass="entr" presetSubtype="16" fill="hold" grpId="0" nodeType="clickEffect">
                                  <p:stCondLst>
                                    <p:cond delay="0"/>
                                  </p:stCondLst>
                                  <p:childTnLst>
                                    <p:set>
                                      <p:cBhvr>
                                        <p:cTn id="129" dur="1" fill="hold">
                                          <p:stCondLst>
                                            <p:cond delay="0"/>
                                          </p:stCondLst>
                                        </p:cTn>
                                        <p:tgtEl>
                                          <p:spTgt spid="20487"/>
                                        </p:tgtEl>
                                        <p:attrNameLst>
                                          <p:attrName>style.visibility</p:attrName>
                                        </p:attrNameLst>
                                      </p:cBhvr>
                                      <p:to>
                                        <p:strVal val="visible"/>
                                      </p:to>
                                    </p:set>
                                    <p:animEffect transition="in" filter="box(in)">
                                      <p:cBhvr>
                                        <p:cTn id="130" dur="500"/>
                                        <p:tgtEl>
                                          <p:spTgt spid="20487"/>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55" presetClass="entr" presetSubtype="0" fill="hold" nodeType="clickEffect">
                                  <p:stCondLst>
                                    <p:cond delay="0"/>
                                  </p:stCondLst>
                                  <p:childTnLst>
                                    <p:set>
                                      <p:cBhvr>
                                        <p:cTn id="134" dur="1" fill="hold">
                                          <p:stCondLst>
                                            <p:cond delay="0"/>
                                          </p:stCondLst>
                                        </p:cTn>
                                        <p:tgtEl>
                                          <p:spTgt spid="20485">
                                            <p:txEl>
                                              <p:pRg st="0" end="0"/>
                                            </p:txEl>
                                          </p:spTgt>
                                        </p:tgtEl>
                                        <p:attrNameLst>
                                          <p:attrName>style.visibility</p:attrName>
                                        </p:attrNameLst>
                                      </p:cBhvr>
                                      <p:to>
                                        <p:strVal val="visible"/>
                                      </p:to>
                                    </p:set>
                                    <p:anim calcmode="lin" valueType="num">
                                      <p:cBhvr>
                                        <p:cTn id="135" dur="1000" fill="hold"/>
                                        <p:tgtEl>
                                          <p:spTgt spid="20485">
                                            <p:txEl>
                                              <p:pRg st="0" end="0"/>
                                            </p:txEl>
                                          </p:spTgt>
                                        </p:tgtEl>
                                        <p:attrNameLst>
                                          <p:attrName>ppt_w</p:attrName>
                                        </p:attrNameLst>
                                      </p:cBhvr>
                                      <p:tavLst>
                                        <p:tav tm="0">
                                          <p:val>
                                            <p:strVal val="#ppt_w*0.70"/>
                                          </p:val>
                                        </p:tav>
                                        <p:tav tm="100000">
                                          <p:val>
                                            <p:strVal val="#ppt_w"/>
                                          </p:val>
                                        </p:tav>
                                      </p:tavLst>
                                    </p:anim>
                                    <p:anim calcmode="lin" valueType="num">
                                      <p:cBhvr>
                                        <p:cTn id="136" dur="1000" fill="hold"/>
                                        <p:tgtEl>
                                          <p:spTgt spid="20485">
                                            <p:txEl>
                                              <p:pRg st="0" end="0"/>
                                            </p:txEl>
                                          </p:spTgt>
                                        </p:tgtEl>
                                        <p:attrNameLst>
                                          <p:attrName>ppt_h</p:attrName>
                                        </p:attrNameLst>
                                      </p:cBhvr>
                                      <p:tavLst>
                                        <p:tav tm="0">
                                          <p:val>
                                            <p:strVal val="#ppt_h"/>
                                          </p:val>
                                        </p:tav>
                                        <p:tav tm="100000">
                                          <p:val>
                                            <p:strVal val="#ppt_h"/>
                                          </p:val>
                                        </p:tav>
                                      </p:tavLst>
                                    </p:anim>
                                    <p:animEffect transition="in" filter="fade">
                                      <p:cBhvr>
                                        <p:cTn id="137" dur="1000"/>
                                        <p:tgtEl>
                                          <p:spTgt spid="20485">
                                            <p:txEl>
                                              <p:pRg st="0" end="0"/>
                                            </p:txEl>
                                          </p:spTgt>
                                        </p:tgtEl>
                                      </p:cBhvr>
                                    </p:animEffect>
                                  </p:childTnLst>
                                </p:cTn>
                              </p:par>
                              <p:par>
                                <p:cTn id="138" presetID="55" presetClass="entr" presetSubtype="0" fill="hold" nodeType="withEffect">
                                  <p:stCondLst>
                                    <p:cond delay="0"/>
                                  </p:stCondLst>
                                  <p:childTnLst>
                                    <p:set>
                                      <p:cBhvr>
                                        <p:cTn id="139" dur="1" fill="hold">
                                          <p:stCondLst>
                                            <p:cond delay="0"/>
                                          </p:stCondLst>
                                        </p:cTn>
                                        <p:tgtEl>
                                          <p:spTgt spid="20485">
                                            <p:txEl>
                                              <p:pRg st="1" end="1"/>
                                            </p:txEl>
                                          </p:spTgt>
                                        </p:tgtEl>
                                        <p:attrNameLst>
                                          <p:attrName>style.visibility</p:attrName>
                                        </p:attrNameLst>
                                      </p:cBhvr>
                                      <p:to>
                                        <p:strVal val="visible"/>
                                      </p:to>
                                    </p:set>
                                    <p:anim calcmode="lin" valueType="num">
                                      <p:cBhvr>
                                        <p:cTn id="140" dur="1000" fill="hold"/>
                                        <p:tgtEl>
                                          <p:spTgt spid="20485">
                                            <p:txEl>
                                              <p:pRg st="1" end="1"/>
                                            </p:txEl>
                                          </p:spTgt>
                                        </p:tgtEl>
                                        <p:attrNameLst>
                                          <p:attrName>ppt_w</p:attrName>
                                        </p:attrNameLst>
                                      </p:cBhvr>
                                      <p:tavLst>
                                        <p:tav tm="0">
                                          <p:val>
                                            <p:strVal val="#ppt_w*0.70"/>
                                          </p:val>
                                        </p:tav>
                                        <p:tav tm="100000">
                                          <p:val>
                                            <p:strVal val="#ppt_w"/>
                                          </p:val>
                                        </p:tav>
                                      </p:tavLst>
                                    </p:anim>
                                    <p:anim calcmode="lin" valueType="num">
                                      <p:cBhvr>
                                        <p:cTn id="141" dur="1000" fill="hold"/>
                                        <p:tgtEl>
                                          <p:spTgt spid="20485">
                                            <p:txEl>
                                              <p:pRg st="1" end="1"/>
                                            </p:txEl>
                                          </p:spTgt>
                                        </p:tgtEl>
                                        <p:attrNameLst>
                                          <p:attrName>ppt_h</p:attrName>
                                        </p:attrNameLst>
                                      </p:cBhvr>
                                      <p:tavLst>
                                        <p:tav tm="0">
                                          <p:val>
                                            <p:strVal val="#ppt_h"/>
                                          </p:val>
                                        </p:tav>
                                        <p:tav tm="100000">
                                          <p:val>
                                            <p:strVal val="#ppt_h"/>
                                          </p:val>
                                        </p:tav>
                                      </p:tavLst>
                                    </p:anim>
                                    <p:animEffect transition="in" filter="fade">
                                      <p:cBhvr>
                                        <p:cTn id="142" dur="1000"/>
                                        <p:tgtEl>
                                          <p:spTgt spid="20485">
                                            <p:txEl>
                                              <p:pRg st="1" end="1"/>
                                            </p:txEl>
                                          </p:spTgt>
                                        </p:tgtEl>
                                      </p:cBhvr>
                                    </p:animEffect>
                                  </p:childTnLst>
                                </p:cTn>
                              </p:par>
                              <p:par>
                                <p:cTn id="143" presetID="55" presetClass="entr" presetSubtype="0" fill="hold" nodeType="withEffect">
                                  <p:stCondLst>
                                    <p:cond delay="0"/>
                                  </p:stCondLst>
                                  <p:childTnLst>
                                    <p:set>
                                      <p:cBhvr>
                                        <p:cTn id="144" dur="1" fill="hold">
                                          <p:stCondLst>
                                            <p:cond delay="0"/>
                                          </p:stCondLst>
                                        </p:cTn>
                                        <p:tgtEl>
                                          <p:spTgt spid="20485">
                                            <p:txEl>
                                              <p:pRg st="2" end="2"/>
                                            </p:txEl>
                                          </p:spTgt>
                                        </p:tgtEl>
                                        <p:attrNameLst>
                                          <p:attrName>style.visibility</p:attrName>
                                        </p:attrNameLst>
                                      </p:cBhvr>
                                      <p:to>
                                        <p:strVal val="visible"/>
                                      </p:to>
                                    </p:set>
                                    <p:anim calcmode="lin" valueType="num">
                                      <p:cBhvr>
                                        <p:cTn id="145" dur="1000" fill="hold"/>
                                        <p:tgtEl>
                                          <p:spTgt spid="20485">
                                            <p:txEl>
                                              <p:pRg st="2" end="2"/>
                                            </p:txEl>
                                          </p:spTgt>
                                        </p:tgtEl>
                                        <p:attrNameLst>
                                          <p:attrName>ppt_w</p:attrName>
                                        </p:attrNameLst>
                                      </p:cBhvr>
                                      <p:tavLst>
                                        <p:tav tm="0">
                                          <p:val>
                                            <p:strVal val="#ppt_w*0.70"/>
                                          </p:val>
                                        </p:tav>
                                        <p:tav tm="100000">
                                          <p:val>
                                            <p:strVal val="#ppt_w"/>
                                          </p:val>
                                        </p:tav>
                                      </p:tavLst>
                                    </p:anim>
                                    <p:anim calcmode="lin" valueType="num">
                                      <p:cBhvr>
                                        <p:cTn id="146" dur="1000" fill="hold"/>
                                        <p:tgtEl>
                                          <p:spTgt spid="20485">
                                            <p:txEl>
                                              <p:pRg st="2" end="2"/>
                                            </p:txEl>
                                          </p:spTgt>
                                        </p:tgtEl>
                                        <p:attrNameLst>
                                          <p:attrName>ppt_h</p:attrName>
                                        </p:attrNameLst>
                                      </p:cBhvr>
                                      <p:tavLst>
                                        <p:tav tm="0">
                                          <p:val>
                                            <p:strVal val="#ppt_h"/>
                                          </p:val>
                                        </p:tav>
                                        <p:tav tm="100000">
                                          <p:val>
                                            <p:strVal val="#ppt_h"/>
                                          </p:val>
                                        </p:tav>
                                      </p:tavLst>
                                    </p:anim>
                                    <p:animEffect transition="in" filter="fade">
                                      <p:cBhvr>
                                        <p:cTn id="147" dur="1000"/>
                                        <p:tgtEl>
                                          <p:spTgt spid="20485">
                                            <p:txEl>
                                              <p:pRg st="2" end="2"/>
                                            </p:txEl>
                                          </p:spTgt>
                                        </p:tgtEl>
                                      </p:cBhvr>
                                    </p:animEffect>
                                  </p:childTnLst>
                                </p:cTn>
                              </p:par>
                              <p:par>
                                <p:cTn id="148" presetID="55" presetClass="entr" presetSubtype="0" fill="hold" nodeType="withEffect">
                                  <p:stCondLst>
                                    <p:cond delay="0"/>
                                  </p:stCondLst>
                                  <p:childTnLst>
                                    <p:set>
                                      <p:cBhvr>
                                        <p:cTn id="149" dur="1" fill="hold">
                                          <p:stCondLst>
                                            <p:cond delay="0"/>
                                          </p:stCondLst>
                                        </p:cTn>
                                        <p:tgtEl>
                                          <p:spTgt spid="20485">
                                            <p:txEl>
                                              <p:pRg st="3" end="3"/>
                                            </p:txEl>
                                          </p:spTgt>
                                        </p:tgtEl>
                                        <p:attrNameLst>
                                          <p:attrName>style.visibility</p:attrName>
                                        </p:attrNameLst>
                                      </p:cBhvr>
                                      <p:to>
                                        <p:strVal val="visible"/>
                                      </p:to>
                                    </p:set>
                                    <p:anim calcmode="lin" valueType="num">
                                      <p:cBhvr>
                                        <p:cTn id="150" dur="1000" fill="hold"/>
                                        <p:tgtEl>
                                          <p:spTgt spid="20485">
                                            <p:txEl>
                                              <p:pRg st="3" end="3"/>
                                            </p:txEl>
                                          </p:spTgt>
                                        </p:tgtEl>
                                        <p:attrNameLst>
                                          <p:attrName>ppt_w</p:attrName>
                                        </p:attrNameLst>
                                      </p:cBhvr>
                                      <p:tavLst>
                                        <p:tav tm="0">
                                          <p:val>
                                            <p:strVal val="#ppt_w*0.70"/>
                                          </p:val>
                                        </p:tav>
                                        <p:tav tm="100000">
                                          <p:val>
                                            <p:strVal val="#ppt_w"/>
                                          </p:val>
                                        </p:tav>
                                      </p:tavLst>
                                    </p:anim>
                                    <p:anim calcmode="lin" valueType="num">
                                      <p:cBhvr>
                                        <p:cTn id="151" dur="1000" fill="hold"/>
                                        <p:tgtEl>
                                          <p:spTgt spid="20485">
                                            <p:txEl>
                                              <p:pRg st="3" end="3"/>
                                            </p:txEl>
                                          </p:spTgt>
                                        </p:tgtEl>
                                        <p:attrNameLst>
                                          <p:attrName>ppt_h</p:attrName>
                                        </p:attrNameLst>
                                      </p:cBhvr>
                                      <p:tavLst>
                                        <p:tav tm="0">
                                          <p:val>
                                            <p:strVal val="#ppt_h"/>
                                          </p:val>
                                        </p:tav>
                                        <p:tav tm="100000">
                                          <p:val>
                                            <p:strVal val="#ppt_h"/>
                                          </p:val>
                                        </p:tav>
                                      </p:tavLst>
                                    </p:anim>
                                    <p:animEffect transition="in" filter="fade">
                                      <p:cBhvr>
                                        <p:cTn id="152" dur="1000"/>
                                        <p:tgtEl>
                                          <p:spTgt spid="20485">
                                            <p:txEl>
                                              <p:pRg st="3" end="3"/>
                                            </p:txEl>
                                          </p:spTgt>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55" presetClass="entr" presetSubtype="0" fill="hold" nodeType="clickEffect">
                                  <p:stCondLst>
                                    <p:cond delay="0"/>
                                  </p:stCondLst>
                                  <p:childTnLst>
                                    <p:set>
                                      <p:cBhvr>
                                        <p:cTn id="156" dur="1" fill="hold">
                                          <p:stCondLst>
                                            <p:cond delay="0"/>
                                          </p:stCondLst>
                                        </p:cTn>
                                        <p:tgtEl>
                                          <p:spTgt spid="20485">
                                            <p:txEl>
                                              <p:pRg st="4" end="4"/>
                                            </p:txEl>
                                          </p:spTgt>
                                        </p:tgtEl>
                                        <p:attrNameLst>
                                          <p:attrName>style.visibility</p:attrName>
                                        </p:attrNameLst>
                                      </p:cBhvr>
                                      <p:to>
                                        <p:strVal val="visible"/>
                                      </p:to>
                                    </p:set>
                                    <p:anim calcmode="lin" valueType="num">
                                      <p:cBhvr>
                                        <p:cTn id="157" dur="1000" fill="hold"/>
                                        <p:tgtEl>
                                          <p:spTgt spid="20485">
                                            <p:txEl>
                                              <p:pRg st="4" end="4"/>
                                            </p:txEl>
                                          </p:spTgt>
                                        </p:tgtEl>
                                        <p:attrNameLst>
                                          <p:attrName>ppt_w</p:attrName>
                                        </p:attrNameLst>
                                      </p:cBhvr>
                                      <p:tavLst>
                                        <p:tav tm="0">
                                          <p:val>
                                            <p:strVal val="#ppt_w*0.70"/>
                                          </p:val>
                                        </p:tav>
                                        <p:tav tm="100000">
                                          <p:val>
                                            <p:strVal val="#ppt_w"/>
                                          </p:val>
                                        </p:tav>
                                      </p:tavLst>
                                    </p:anim>
                                    <p:anim calcmode="lin" valueType="num">
                                      <p:cBhvr>
                                        <p:cTn id="158" dur="1000" fill="hold"/>
                                        <p:tgtEl>
                                          <p:spTgt spid="20485">
                                            <p:txEl>
                                              <p:pRg st="4" end="4"/>
                                            </p:txEl>
                                          </p:spTgt>
                                        </p:tgtEl>
                                        <p:attrNameLst>
                                          <p:attrName>ppt_h</p:attrName>
                                        </p:attrNameLst>
                                      </p:cBhvr>
                                      <p:tavLst>
                                        <p:tav tm="0">
                                          <p:val>
                                            <p:strVal val="#ppt_h"/>
                                          </p:val>
                                        </p:tav>
                                        <p:tav tm="100000">
                                          <p:val>
                                            <p:strVal val="#ppt_h"/>
                                          </p:val>
                                        </p:tav>
                                      </p:tavLst>
                                    </p:anim>
                                    <p:animEffect transition="in" filter="fade">
                                      <p:cBhvr>
                                        <p:cTn id="159" dur="1000"/>
                                        <p:tgtEl>
                                          <p:spTgt spid="20485">
                                            <p:txEl>
                                              <p:pRg st="4" end="4"/>
                                            </p:txEl>
                                          </p:spTgt>
                                        </p:tgtEl>
                                      </p:cBhvr>
                                    </p:animEffect>
                                  </p:childTnLst>
                                </p:cTn>
                              </p:par>
                              <p:par>
                                <p:cTn id="160" presetID="55" presetClass="entr" presetSubtype="0" fill="hold" nodeType="withEffect">
                                  <p:stCondLst>
                                    <p:cond delay="0"/>
                                  </p:stCondLst>
                                  <p:childTnLst>
                                    <p:set>
                                      <p:cBhvr>
                                        <p:cTn id="161" dur="1" fill="hold">
                                          <p:stCondLst>
                                            <p:cond delay="0"/>
                                          </p:stCondLst>
                                        </p:cTn>
                                        <p:tgtEl>
                                          <p:spTgt spid="20485">
                                            <p:txEl>
                                              <p:pRg st="5" end="5"/>
                                            </p:txEl>
                                          </p:spTgt>
                                        </p:tgtEl>
                                        <p:attrNameLst>
                                          <p:attrName>style.visibility</p:attrName>
                                        </p:attrNameLst>
                                      </p:cBhvr>
                                      <p:to>
                                        <p:strVal val="visible"/>
                                      </p:to>
                                    </p:set>
                                    <p:anim calcmode="lin" valueType="num">
                                      <p:cBhvr>
                                        <p:cTn id="162" dur="1000" fill="hold"/>
                                        <p:tgtEl>
                                          <p:spTgt spid="20485">
                                            <p:txEl>
                                              <p:pRg st="5" end="5"/>
                                            </p:txEl>
                                          </p:spTgt>
                                        </p:tgtEl>
                                        <p:attrNameLst>
                                          <p:attrName>ppt_w</p:attrName>
                                        </p:attrNameLst>
                                      </p:cBhvr>
                                      <p:tavLst>
                                        <p:tav tm="0">
                                          <p:val>
                                            <p:strVal val="#ppt_w*0.70"/>
                                          </p:val>
                                        </p:tav>
                                        <p:tav tm="100000">
                                          <p:val>
                                            <p:strVal val="#ppt_w"/>
                                          </p:val>
                                        </p:tav>
                                      </p:tavLst>
                                    </p:anim>
                                    <p:anim calcmode="lin" valueType="num">
                                      <p:cBhvr>
                                        <p:cTn id="163" dur="1000" fill="hold"/>
                                        <p:tgtEl>
                                          <p:spTgt spid="20485">
                                            <p:txEl>
                                              <p:pRg st="5" end="5"/>
                                            </p:txEl>
                                          </p:spTgt>
                                        </p:tgtEl>
                                        <p:attrNameLst>
                                          <p:attrName>ppt_h</p:attrName>
                                        </p:attrNameLst>
                                      </p:cBhvr>
                                      <p:tavLst>
                                        <p:tav tm="0">
                                          <p:val>
                                            <p:strVal val="#ppt_h"/>
                                          </p:val>
                                        </p:tav>
                                        <p:tav tm="100000">
                                          <p:val>
                                            <p:strVal val="#ppt_h"/>
                                          </p:val>
                                        </p:tav>
                                      </p:tavLst>
                                    </p:anim>
                                    <p:animEffect transition="in" filter="fade">
                                      <p:cBhvr>
                                        <p:cTn id="164" dur="1000"/>
                                        <p:tgtEl>
                                          <p:spTgt spid="20485">
                                            <p:txEl>
                                              <p:pRg st="5" end="5"/>
                                            </p:txEl>
                                          </p:spTgt>
                                        </p:tgtEl>
                                      </p:cBhvr>
                                    </p:animEffect>
                                  </p:childTnLst>
                                </p:cTn>
                              </p:par>
                              <p:par>
                                <p:cTn id="165" presetID="55" presetClass="entr" presetSubtype="0" fill="hold" nodeType="withEffect">
                                  <p:stCondLst>
                                    <p:cond delay="0"/>
                                  </p:stCondLst>
                                  <p:childTnLst>
                                    <p:set>
                                      <p:cBhvr>
                                        <p:cTn id="166" dur="1" fill="hold">
                                          <p:stCondLst>
                                            <p:cond delay="0"/>
                                          </p:stCondLst>
                                        </p:cTn>
                                        <p:tgtEl>
                                          <p:spTgt spid="20485">
                                            <p:txEl>
                                              <p:pRg st="6" end="6"/>
                                            </p:txEl>
                                          </p:spTgt>
                                        </p:tgtEl>
                                        <p:attrNameLst>
                                          <p:attrName>style.visibility</p:attrName>
                                        </p:attrNameLst>
                                      </p:cBhvr>
                                      <p:to>
                                        <p:strVal val="visible"/>
                                      </p:to>
                                    </p:set>
                                    <p:anim calcmode="lin" valueType="num">
                                      <p:cBhvr>
                                        <p:cTn id="167" dur="1000" fill="hold"/>
                                        <p:tgtEl>
                                          <p:spTgt spid="20485">
                                            <p:txEl>
                                              <p:pRg st="6" end="6"/>
                                            </p:txEl>
                                          </p:spTgt>
                                        </p:tgtEl>
                                        <p:attrNameLst>
                                          <p:attrName>ppt_w</p:attrName>
                                        </p:attrNameLst>
                                      </p:cBhvr>
                                      <p:tavLst>
                                        <p:tav tm="0">
                                          <p:val>
                                            <p:strVal val="#ppt_w*0.70"/>
                                          </p:val>
                                        </p:tav>
                                        <p:tav tm="100000">
                                          <p:val>
                                            <p:strVal val="#ppt_w"/>
                                          </p:val>
                                        </p:tav>
                                      </p:tavLst>
                                    </p:anim>
                                    <p:anim calcmode="lin" valueType="num">
                                      <p:cBhvr>
                                        <p:cTn id="168" dur="1000" fill="hold"/>
                                        <p:tgtEl>
                                          <p:spTgt spid="20485">
                                            <p:txEl>
                                              <p:pRg st="6" end="6"/>
                                            </p:txEl>
                                          </p:spTgt>
                                        </p:tgtEl>
                                        <p:attrNameLst>
                                          <p:attrName>ppt_h</p:attrName>
                                        </p:attrNameLst>
                                      </p:cBhvr>
                                      <p:tavLst>
                                        <p:tav tm="0">
                                          <p:val>
                                            <p:strVal val="#ppt_h"/>
                                          </p:val>
                                        </p:tav>
                                        <p:tav tm="100000">
                                          <p:val>
                                            <p:strVal val="#ppt_h"/>
                                          </p:val>
                                        </p:tav>
                                      </p:tavLst>
                                    </p:anim>
                                    <p:animEffect transition="in" filter="fade">
                                      <p:cBhvr>
                                        <p:cTn id="169" dur="1000"/>
                                        <p:tgtEl>
                                          <p:spTgt spid="20485">
                                            <p:txEl>
                                              <p:pRg st="6" end="6"/>
                                            </p:txEl>
                                          </p:spTgt>
                                        </p:tgtEl>
                                      </p:cBhvr>
                                    </p:animEffect>
                                  </p:childTnLst>
                                </p:cTn>
                              </p:par>
                              <p:par>
                                <p:cTn id="170" presetID="55" presetClass="entr" presetSubtype="0" fill="hold" nodeType="withEffect">
                                  <p:stCondLst>
                                    <p:cond delay="0"/>
                                  </p:stCondLst>
                                  <p:childTnLst>
                                    <p:set>
                                      <p:cBhvr>
                                        <p:cTn id="171" dur="1" fill="hold">
                                          <p:stCondLst>
                                            <p:cond delay="0"/>
                                          </p:stCondLst>
                                        </p:cTn>
                                        <p:tgtEl>
                                          <p:spTgt spid="20485">
                                            <p:txEl>
                                              <p:pRg st="7" end="7"/>
                                            </p:txEl>
                                          </p:spTgt>
                                        </p:tgtEl>
                                        <p:attrNameLst>
                                          <p:attrName>style.visibility</p:attrName>
                                        </p:attrNameLst>
                                      </p:cBhvr>
                                      <p:to>
                                        <p:strVal val="visible"/>
                                      </p:to>
                                    </p:set>
                                    <p:anim calcmode="lin" valueType="num">
                                      <p:cBhvr>
                                        <p:cTn id="172" dur="1000" fill="hold"/>
                                        <p:tgtEl>
                                          <p:spTgt spid="20485">
                                            <p:txEl>
                                              <p:pRg st="7" end="7"/>
                                            </p:txEl>
                                          </p:spTgt>
                                        </p:tgtEl>
                                        <p:attrNameLst>
                                          <p:attrName>ppt_w</p:attrName>
                                        </p:attrNameLst>
                                      </p:cBhvr>
                                      <p:tavLst>
                                        <p:tav tm="0">
                                          <p:val>
                                            <p:strVal val="#ppt_w*0.70"/>
                                          </p:val>
                                        </p:tav>
                                        <p:tav tm="100000">
                                          <p:val>
                                            <p:strVal val="#ppt_w"/>
                                          </p:val>
                                        </p:tav>
                                      </p:tavLst>
                                    </p:anim>
                                    <p:anim calcmode="lin" valueType="num">
                                      <p:cBhvr>
                                        <p:cTn id="173" dur="1000" fill="hold"/>
                                        <p:tgtEl>
                                          <p:spTgt spid="20485">
                                            <p:txEl>
                                              <p:pRg st="7" end="7"/>
                                            </p:txEl>
                                          </p:spTgt>
                                        </p:tgtEl>
                                        <p:attrNameLst>
                                          <p:attrName>ppt_h</p:attrName>
                                        </p:attrNameLst>
                                      </p:cBhvr>
                                      <p:tavLst>
                                        <p:tav tm="0">
                                          <p:val>
                                            <p:strVal val="#ppt_h"/>
                                          </p:val>
                                        </p:tav>
                                        <p:tav tm="100000">
                                          <p:val>
                                            <p:strVal val="#ppt_h"/>
                                          </p:val>
                                        </p:tav>
                                      </p:tavLst>
                                    </p:anim>
                                    <p:animEffect transition="in" filter="fade">
                                      <p:cBhvr>
                                        <p:cTn id="174" dur="1000"/>
                                        <p:tgtEl>
                                          <p:spTgt spid="20485">
                                            <p:txEl>
                                              <p:pRg st="7" end="7"/>
                                            </p:txEl>
                                          </p:spTgt>
                                        </p:tgtEl>
                                      </p:cBhvr>
                                    </p:animEffect>
                                  </p:childTnLst>
                                </p:cTn>
                              </p:par>
                              <p:par>
                                <p:cTn id="175" presetID="55" presetClass="entr" presetSubtype="0" fill="hold" nodeType="withEffect">
                                  <p:stCondLst>
                                    <p:cond delay="0"/>
                                  </p:stCondLst>
                                  <p:childTnLst>
                                    <p:set>
                                      <p:cBhvr>
                                        <p:cTn id="176" dur="1" fill="hold">
                                          <p:stCondLst>
                                            <p:cond delay="0"/>
                                          </p:stCondLst>
                                        </p:cTn>
                                        <p:tgtEl>
                                          <p:spTgt spid="20485">
                                            <p:txEl>
                                              <p:pRg st="8" end="8"/>
                                            </p:txEl>
                                          </p:spTgt>
                                        </p:tgtEl>
                                        <p:attrNameLst>
                                          <p:attrName>style.visibility</p:attrName>
                                        </p:attrNameLst>
                                      </p:cBhvr>
                                      <p:to>
                                        <p:strVal val="visible"/>
                                      </p:to>
                                    </p:set>
                                    <p:anim calcmode="lin" valueType="num">
                                      <p:cBhvr>
                                        <p:cTn id="177" dur="1000" fill="hold"/>
                                        <p:tgtEl>
                                          <p:spTgt spid="20485">
                                            <p:txEl>
                                              <p:pRg st="8" end="8"/>
                                            </p:txEl>
                                          </p:spTgt>
                                        </p:tgtEl>
                                        <p:attrNameLst>
                                          <p:attrName>ppt_w</p:attrName>
                                        </p:attrNameLst>
                                      </p:cBhvr>
                                      <p:tavLst>
                                        <p:tav tm="0">
                                          <p:val>
                                            <p:strVal val="#ppt_w*0.70"/>
                                          </p:val>
                                        </p:tav>
                                        <p:tav tm="100000">
                                          <p:val>
                                            <p:strVal val="#ppt_w"/>
                                          </p:val>
                                        </p:tav>
                                      </p:tavLst>
                                    </p:anim>
                                    <p:anim calcmode="lin" valueType="num">
                                      <p:cBhvr>
                                        <p:cTn id="178" dur="1000" fill="hold"/>
                                        <p:tgtEl>
                                          <p:spTgt spid="20485">
                                            <p:txEl>
                                              <p:pRg st="8" end="8"/>
                                            </p:txEl>
                                          </p:spTgt>
                                        </p:tgtEl>
                                        <p:attrNameLst>
                                          <p:attrName>ppt_h</p:attrName>
                                        </p:attrNameLst>
                                      </p:cBhvr>
                                      <p:tavLst>
                                        <p:tav tm="0">
                                          <p:val>
                                            <p:strVal val="#ppt_h"/>
                                          </p:val>
                                        </p:tav>
                                        <p:tav tm="100000">
                                          <p:val>
                                            <p:strVal val="#ppt_h"/>
                                          </p:val>
                                        </p:tav>
                                      </p:tavLst>
                                    </p:anim>
                                    <p:animEffect transition="in" filter="fade">
                                      <p:cBhvr>
                                        <p:cTn id="179" dur="1000"/>
                                        <p:tgtEl>
                                          <p:spTgt spid="20485">
                                            <p:txEl>
                                              <p:pRg st="8" end="8"/>
                                            </p:txEl>
                                          </p:spTgt>
                                        </p:tgtEl>
                                      </p:cBhvr>
                                    </p:animEffect>
                                  </p:childTnLst>
                                </p:cTn>
                              </p:par>
                              <p:par>
                                <p:cTn id="180" presetID="55" presetClass="entr" presetSubtype="0" fill="hold" nodeType="withEffect">
                                  <p:stCondLst>
                                    <p:cond delay="0"/>
                                  </p:stCondLst>
                                  <p:childTnLst>
                                    <p:set>
                                      <p:cBhvr>
                                        <p:cTn id="181" dur="1" fill="hold">
                                          <p:stCondLst>
                                            <p:cond delay="0"/>
                                          </p:stCondLst>
                                        </p:cTn>
                                        <p:tgtEl>
                                          <p:spTgt spid="20485">
                                            <p:txEl>
                                              <p:pRg st="9" end="9"/>
                                            </p:txEl>
                                          </p:spTgt>
                                        </p:tgtEl>
                                        <p:attrNameLst>
                                          <p:attrName>style.visibility</p:attrName>
                                        </p:attrNameLst>
                                      </p:cBhvr>
                                      <p:to>
                                        <p:strVal val="visible"/>
                                      </p:to>
                                    </p:set>
                                    <p:anim calcmode="lin" valueType="num">
                                      <p:cBhvr>
                                        <p:cTn id="182" dur="1000" fill="hold"/>
                                        <p:tgtEl>
                                          <p:spTgt spid="20485">
                                            <p:txEl>
                                              <p:pRg st="9" end="9"/>
                                            </p:txEl>
                                          </p:spTgt>
                                        </p:tgtEl>
                                        <p:attrNameLst>
                                          <p:attrName>ppt_w</p:attrName>
                                        </p:attrNameLst>
                                      </p:cBhvr>
                                      <p:tavLst>
                                        <p:tav tm="0">
                                          <p:val>
                                            <p:strVal val="#ppt_w*0.70"/>
                                          </p:val>
                                        </p:tav>
                                        <p:tav tm="100000">
                                          <p:val>
                                            <p:strVal val="#ppt_w"/>
                                          </p:val>
                                        </p:tav>
                                      </p:tavLst>
                                    </p:anim>
                                    <p:anim calcmode="lin" valueType="num">
                                      <p:cBhvr>
                                        <p:cTn id="183" dur="1000" fill="hold"/>
                                        <p:tgtEl>
                                          <p:spTgt spid="20485">
                                            <p:txEl>
                                              <p:pRg st="9" end="9"/>
                                            </p:txEl>
                                          </p:spTgt>
                                        </p:tgtEl>
                                        <p:attrNameLst>
                                          <p:attrName>ppt_h</p:attrName>
                                        </p:attrNameLst>
                                      </p:cBhvr>
                                      <p:tavLst>
                                        <p:tav tm="0">
                                          <p:val>
                                            <p:strVal val="#ppt_h"/>
                                          </p:val>
                                        </p:tav>
                                        <p:tav tm="100000">
                                          <p:val>
                                            <p:strVal val="#ppt_h"/>
                                          </p:val>
                                        </p:tav>
                                      </p:tavLst>
                                    </p:anim>
                                    <p:animEffect transition="in" filter="fade">
                                      <p:cBhvr>
                                        <p:cTn id="184" dur="1000"/>
                                        <p:tgtEl>
                                          <p:spTgt spid="20485">
                                            <p:txEl>
                                              <p:pRg st="9" end="9"/>
                                            </p:txEl>
                                          </p:spTgt>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55" presetClass="entr" presetSubtype="0" fill="hold" nodeType="clickEffect">
                                  <p:stCondLst>
                                    <p:cond delay="0"/>
                                  </p:stCondLst>
                                  <p:childTnLst>
                                    <p:set>
                                      <p:cBhvr>
                                        <p:cTn id="188" dur="1" fill="hold">
                                          <p:stCondLst>
                                            <p:cond delay="0"/>
                                          </p:stCondLst>
                                        </p:cTn>
                                        <p:tgtEl>
                                          <p:spTgt spid="20485">
                                            <p:txEl>
                                              <p:pRg st="10" end="10"/>
                                            </p:txEl>
                                          </p:spTgt>
                                        </p:tgtEl>
                                        <p:attrNameLst>
                                          <p:attrName>style.visibility</p:attrName>
                                        </p:attrNameLst>
                                      </p:cBhvr>
                                      <p:to>
                                        <p:strVal val="visible"/>
                                      </p:to>
                                    </p:set>
                                    <p:anim calcmode="lin" valueType="num">
                                      <p:cBhvr>
                                        <p:cTn id="189" dur="1000" fill="hold"/>
                                        <p:tgtEl>
                                          <p:spTgt spid="20485">
                                            <p:txEl>
                                              <p:pRg st="10" end="10"/>
                                            </p:txEl>
                                          </p:spTgt>
                                        </p:tgtEl>
                                        <p:attrNameLst>
                                          <p:attrName>ppt_w</p:attrName>
                                        </p:attrNameLst>
                                      </p:cBhvr>
                                      <p:tavLst>
                                        <p:tav tm="0">
                                          <p:val>
                                            <p:strVal val="#ppt_w*0.70"/>
                                          </p:val>
                                        </p:tav>
                                        <p:tav tm="100000">
                                          <p:val>
                                            <p:strVal val="#ppt_w"/>
                                          </p:val>
                                        </p:tav>
                                      </p:tavLst>
                                    </p:anim>
                                    <p:anim calcmode="lin" valueType="num">
                                      <p:cBhvr>
                                        <p:cTn id="190" dur="1000" fill="hold"/>
                                        <p:tgtEl>
                                          <p:spTgt spid="20485">
                                            <p:txEl>
                                              <p:pRg st="10" end="10"/>
                                            </p:txEl>
                                          </p:spTgt>
                                        </p:tgtEl>
                                        <p:attrNameLst>
                                          <p:attrName>ppt_h</p:attrName>
                                        </p:attrNameLst>
                                      </p:cBhvr>
                                      <p:tavLst>
                                        <p:tav tm="0">
                                          <p:val>
                                            <p:strVal val="#ppt_h"/>
                                          </p:val>
                                        </p:tav>
                                        <p:tav tm="100000">
                                          <p:val>
                                            <p:strVal val="#ppt_h"/>
                                          </p:val>
                                        </p:tav>
                                      </p:tavLst>
                                    </p:anim>
                                    <p:animEffect transition="in" filter="fade">
                                      <p:cBhvr>
                                        <p:cTn id="191" dur="1000"/>
                                        <p:tgtEl>
                                          <p:spTgt spid="20485">
                                            <p:txEl>
                                              <p:pRg st="10" end="10"/>
                                            </p:txEl>
                                          </p:spTgt>
                                        </p:tgtEl>
                                      </p:cBhvr>
                                    </p:animEffect>
                                  </p:childTnLst>
                                </p:cTn>
                              </p:par>
                              <p:par>
                                <p:cTn id="192" presetID="55" presetClass="entr" presetSubtype="0" fill="hold" nodeType="withEffect">
                                  <p:stCondLst>
                                    <p:cond delay="0"/>
                                  </p:stCondLst>
                                  <p:childTnLst>
                                    <p:set>
                                      <p:cBhvr>
                                        <p:cTn id="193" dur="1" fill="hold">
                                          <p:stCondLst>
                                            <p:cond delay="0"/>
                                          </p:stCondLst>
                                        </p:cTn>
                                        <p:tgtEl>
                                          <p:spTgt spid="20485">
                                            <p:txEl>
                                              <p:pRg st="11" end="11"/>
                                            </p:txEl>
                                          </p:spTgt>
                                        </p:tgtEl>
                                        <p:attrNameLst>
                                          <p:attrName>style.visibility</p:attrName>
                                        </p:attrNameLst>
                                      </p:cBhvr>
                                      <p:to>
                                        <p:strVal val="visible"/>
                                      </p:to>
                                    </p:set>
                                    <p:anim calcmode="lin" valueType="num">
                                      <p:cBhvr>
                                        <p:cTn id="194" dur="1000" fill="hold"/>
                                        <p:tgtEl>
                                          <p:spTgt spid="20485">
                                            <p:txEl>
                                              <p:pRg st="11" end="11"/>
                                            </p:txEl>
                                          </p:spTgt>
                                        </p:tgtEl>
                                        <p:attrNameLst>
                                          <p:attrName>ppt_w</p:attrName>
                                        </p:attrNameLst>
                                      </p:cBhvr>
                                      <p:tavLst>
                                        <p:tav tm="0">
                                          <p:val>
                                            <p:strVal val="#ppt_w*0.70"/>
                                          </p:val>
                                        </p:tav>
                                        <p:tav tm="100000">
                                          <p:val>
                                            <p:strVal val="#ppt_w"/>
                                          </p:val>
                                        </p:tav>
                                      </p:tavLst>
                                    </p:anim>
                                    <p:anim calcmode="lin" valueType="num">
                                      <p:cBhvr>
                                        <p:cTn id="195" dur="1000" fill="hold"/>
                                        <p:tgtEl>
                                          <p:spTgt spid="20485">
                                            <p:txEl>
                                              <p:pRg st="11" end="11"/>
                                            </p:txEl>
                                          </p:spTgt>
                                        </p:tgtEl>
                                        <p:attrNameLst>
                                          <p:attrName>ppt_h</p:attrName>
                                        </p:attrNameLst>
                                      </p:cBhvr>
                                      <p:tavLst>
                                        <p:tav tm="0">
                                          <p:val>
                                            <p:strVal val="#ppt_h"/>
                                          </p:val>
                                        </p:tav>
                                        <p:tav tm="100000">
                                          <p:val>
                                            <p:strVal val="#ppt_h"/>
                                          </p:val>
                                        </p:tav>
                                      </p:tavLst>
                                    </p:anim>
                                    <p:animEffect transition="in" filter="fade">
                                      <p:cBhvr>
                                        <p:cTn id="196" dur="1000"/>
                                        <p:tgtEl>
                                          <p:spTgt spid="20485">
                                            <p:txEl>
                                              <p:pRg st="11" end="11"/>
                                            </p:txEl>
                                          </p:spTgt>
                                        </p:tgtEl>
                                      </p:cBhvr>
                                    </p:animEffect>
                                  </p:childTnLst>
                                </p:cTn>
                              </p:par>
                              <p:par>
                                <p:cTn id="197" presetID="55" presetClass="entr" presetSubtype="0" fill="hold" nodeType="withEffect">
                                  <p:stCondLst>
                                    <p:cond delay="0"/>
                                  </p:stCondLst>
                                  <p:childTnLst>
                                    <p:set>
                                      <p:cBhvr>
                                        <p:cTn id="198" dur="1" fill="hold">
                                          <p:stCondLst>
                                            <p:cond delay="0"/>
                                          </p:stCondLst>
                                        </p:cTn>
                                        <p:tgtEl>
                                          <p:spTgt spid="20485">
                                            <p:txEl>
                                              <p:pRg st="12" end="12"/>
                                            </p:txEl>
                                          </p:spTgt>
                                        </p:tgtEl>
                                        <p:attrNameLst>
                                          <p:attrName>style.visibility</p:attrName>
                                        </p:attrNameLst>
                                      </p:cBhvr>
                                      <p:to>
                                        <p:strVal val="visible"/>
                                      </p:to>
                                    </p:set>
                                    <p:anim calcmode="lin" valueType="num">
                                      <p:cBhvr>
                                        <p:cTn id="199" dur="1000" fill="hold"/>
                                        <p:tgtEl>
                                          <p:spTgt spid="20485">
                                            <p:txEl>
                                              <p:pRg st="12" end="12"/>
                                            </p:txEl>
                                          </p:spTgt>
                                        </p:tgtEl>
                                        <p:attrNameLst>
                                          <p:attrName>ppt_w</p:attrName>
                                        </p:attrNameLst>
                                      </p:cBhvr>
                                      <p:tavLst>
                                        <p:tav tm="0">
                                          <p:val>
                                            <p:strVal val="#ppt_w*0.70"/>
                                          </p:val>
                                        </p:tav>
                                        <p:tav tm="100000">
                                          <p:val>
                                            <p:strVal val="#ppt_w"/>
                                          </p:val>
                                        </p:tav>
                                      </p:tavLst>
                                    </p:anim>
                                    <p:anim calcmode="lin" valueType="num">
                                      <p:cBhvr>
                                        <p:cTn id="200" dur="1000" fill="hold"/>
                                        <p:tgtEl>
                                          <p:spTgt spid="20485">
                                            <p:txEl>
                                              <p:pRg st="12" end="12"/>
                                            </p:txEl>
                                          </p:spTgt>
                                        </p:tgtEl>
                                        <p:attrNameLst>
                                          <p:attrName>ppt_h</p:attrName>
                                        </p:attrNameLst>
                                      </p:cBhvr>
                                      <p:tavLst>
                                        <p:tav tm="0">
                                          <p:val>
                                            <p:strVal val="#ppt_h"/>
                                          </p:val>
                                        </p:tav>
                                        <p:tav tm="100000">
                                          <p:val>
                                            <p:strVal val="#ppt_h"/>
                                          </p:val>
                                        </p:tav>
                                      </p:tavLst>
                                    </p:anim>
                                    <p:animEffect transition="in" filter="fade">
                                      <p:cBhvr>
                                        <p:cTn id="201" dur="1000"/>
                                        <p:tgtEl>
                                          <p:spTgt spid="20485">
                                            <p:txEl>
                                              <p:pRg st="12" end="12"/>
                                            </p:txEl>
                                          </p:spTgt>
                                        </p:tgtEl>
                                      </p:cBhvr>
                                    </p:animEffect>
                                  </p:childTnLst>
                                </p:cTn>
                              </p:par>
                              <p:par>
                                <p:cTn id="202" presetID="55" presetClass="entr" presetSubtype="0" fill="hold" nodeType="withEffect">
                                  <p:stCondLst>
                                    <p:cond delay="0"/>
                                  </p:stCondLst>
                                  <p:childTnLst>
                                    <p:set>
                                      <p:cBhvr>
                                        <p:cTn id="203" dur="1" fill="hold">
                                          <p:stCondLst>
                                            <p:cond delay="0"/>
                                          </p:stCondLst>
                                        </p:cTn>
                                        <p:tgtEl>
                                          <p:spTgt spid="20485">
                                            <p:txEl>
                                              <p:pRg st="13" end="13"/>
                                            </p:txEl>
                                          </p:spTgt>
                                        </p:tgtEl>
                                        <p:attrNameLst>
                                          <p:attrName>style.visibility</p:attrName>
                                        </p:attrNameLst>
                                      </p:cBhvr>
                                      <p:to>
                                        <p:strVal val="visible"/>
                                      </p:to>
                                    </p:set>
                                    <p:anim calcmode="lin" valueType="num">
                                      <p:cBhvr>
                                        <p:cTn id="204" dur="1000" fill="hold"/>
                                        <p:tgtEl>
                                          <p:spTgt spid="20485">
                                            <p:txEl>
                                              <p:pRg st="13" end="13"/>
                                            </p:txEl>
                                          </p:spTgt>
                                        </p:tgtEl>
                                        <p:attrNameLst>
                                          <p:attrName>ppt_w</p:attrName>
                                        </p:attrNameLst>
                                      </p:cBhvr>
                                      <p:tavLst>
                                        <p:tav tm="0">
                                          <p:val>
                                            <p:strVal val="#ppt_w*0.70"/>
                                          </p:val>
                                        </p:tav>
                                        <p:tav tm="100000">
                                          <p:val>
                                            <p:strVal val="#ppt_w"/>
                                          </p:val>
                                        </p:tav>
                                      </p:tavLst>
                                    </p:anim>
                                    <p:anim calcmode="lin" valueType="num">
                                      <p:cBhvr>
                                        <p:cTn id="205" dur="1000" fill="hold"/>
                                        <p:tgtEl>
                                          <p:spTgt spid="20485">
                                            <p:txEl>
                                              <p:pRg st="13" end="13"/>
                                            </p:txEl>
                                          </p:spTgt>
                                        </p:tgtEl>
                                        <p:attrNameLst>
                                          <p:attrName>ppt_h</p:attrName>
                                        </p:attrNameLst>
                                      </p:cBhvr>
                                      <p:tavLst>
                                        <p:tav tm="0">
                                          <p:val>
                                            <p:strVal val="#ppt_h"/>
                                          </p:val>
                                        </p:tav>
                                        <p:tav tm="100000">
                                          <p:val>
                                            <p:strVal val="#ppt_h"/>
                                          </p:val>
                                        </p:tav>
                                      </p:tavLst>
                                    </p:anim>
                                    <p:animEffect transition="in" filter="fade">
                                      <p:cBhvr>
                                        <p:cTn id="206" dur="1000"/>
                                        <p:tgtEl>
                                          <p:spTgt spid="20485">
                                            <p:txEl>
                                              <p:pRg st="13" end="13"/>
                                            </p:txEl>
                                          </p:spTgt>
                                        </p:tgtEl>
                                      </p:cBhvr>
                                    </p:animEffect>
                                  </p:childTnLst>
                                </p:cTn>
                              </p:par>
                              <p:par>
                                <p:cTn id="207" presetID="55" presetClass="entr" presetSubtype="0" fill="hold" nodeType="withEffect">
                                  <p:stCondLst>
                                    <p:cond delay="0"/>
                                  </p:stCondLst>
                                  <p:childTnLst>
                                    <p:set>
                                      <p:cBhvr>
                                        <p:cTn id="208" dur="1" fill="hold">
                                          <p:stCondLst>
                                            <p:cond delay="0"/>
                                          </p:stCondLst>
                                        </p:cTn>
                                        <p:tgtEl>
                                          <p:spTgt spid="20485">
                                            <p:txEl>
                                              <p:pRg st="14" end="14"/>
                                            </p:txEl>
                                          </p:spTgt>
                                        </p:tgtEl>
                                        <p:attrNameLst>
                                          <p:attrName>style.visibility</p:attrName>
                                        </p:attrNameLst>
                                      </p:cBhvr>
                                      <p:to>
                                        <p:strVal val="visible"/>
                                      </p:to>
                                    </p:set>
                                    <p:anim calcmode="lin" valueType="num">
                                      <p:cBhvr>
                                        <p:cTn id="209" dur="1000" fill="hold"/>
                                        <p:tgtEl>
                                          <p:spTgt spid="20485">
                                            <p:txEl>
                                              <p:pRg st="14" end="14"/>
                                            </p:txEl>
                                          </p:spTgt>
                                        </p:tgtEl>
                                        <p:attrNameLst>
                                          <p:attrName>ppt_w</p:attrName>
                                        </p:attrNameLst>
                                      </p:cBhvr>
                                      <p:tavLst>
                                        <p:tav tm="0">
                                          <p:val>
                                            <p:strVal val="#ppt_w*0.70"/>
                                          </p:val>
                                        </p:tav>
                                        <p:tav tm="100000">
                                          <p:val>
                                            <p:strVal val="#ppt_w"/>
                                          </p:val>
                                        </p:tav>
                                      </p:tavLst>
                                    </p:anim>
                                    <p:anim calcmode="lin" valueType="num">
                                      <p:cBhvr>
                                        <p:cTn id="210" dur="1000" fill="hold"/>
                                        <p:tgtEl>
                                          <p:spTgt spid="20485">
                                            <p:txEl>
                                              <p:pRg st="14" end="14"/>
                                            </p:txEl>
                                          </p:spTgt>
                                        </p:tgtEl>
                                        <p:attrNameLst>
                                          <p:attrName>ppt_h</p:attrName>
                                        </p:attrNameLst>
                                      </p:cBhvr>
                                      <p:tavLst>
                                        <p:tav tm="0">
                                          <p:val>
                                            <p:strVal val="#ppt_h"/>
                                          </p:val>
                                        </p:tav>
                                        <p:tav tm="100000">
                                          <p:val>
                                            <p:strVal val="#ppt_h"/>
                                          </p:val>
                                        </p:tav>
                                      </p:tavLst>
                                    </p:anim>
                                    <p:animEffect transition="in" filter="fade">
                                      <p:cBhvr>
                                        <p:cTn id="211" dur="1000"/>
                                        <p:tgtEl>
                                          <p:spTgt spid="20485">
                                            <p:txEl>
                                              <p:pRg st="14" end="14"/>
                                            </p:txEl>
                                          </p:spTgt>
                                        </p:tgtEl>
                                      </p:cBhvr>
                                    </p:animEffect>
                                  </p:childTnLst>
                                </p:cTn>
                              </p:par>
                              <p:par>
                                <p:cTn id="212" presetID="55" presetClass="entr" presetSubtype="0" fill="hold" nodeType="withEffect">
                                  <p:stCondLst>
                                    <p:cond delay="0"/>
                                  </p:stCondLst>
                                  <p:childTnLst>
                                    <p:set>
                                      <p:cBhvr>
                                        <p:cTn id="213" dur="1" fill="hold">
                                          <p:stCondLst>
                                            <p:cond delay="0"/>
                                          </p:stCondLst>
                                        </p:cTn>
                                        <p:tgtEl>
                                          <p:spTgt spid="20485">
                                            <p:txEl>
                                              <p:pRg st="15" end="15"/>
                                            </p:txEl>
                                          </p:spTgt>
                                        </p:tgtEl>
                                        <p:attrNameLst>
                                          <p:attrName>style.visibility</p:attrName>
                                        </p:attrNameLst>
                                      </p:cBhvr>
                                      <p:to>
                                        <p:strVal val="visible"/>
                                      </p:to>
                                    </p:set>
                                    <p:anim calcmode="lin" valueType="num">
                                      <p:cBhvr>
                                        <p:cTn id="214" dur="1000" fill="hold"/>
                                        <p:tgtEl>
                                          <p:spTgt spid="20485">
                                            <p:txEl>
                                              <p:pRg st="15" end="15"/>
                                            </p:txEl>
                                          </p:spTgt>
                                        </p:tgtEl>
                                        <p:attrNameLst>
                                          <p:attrName>ppt_w</p:attrName>
                                        </p:attrNameLst>
                                      </p:cBhvr>
                                      <p:tavLst>
                                        <p:tav tm="0">
                                          <p:val>
                                            <p:strVal val="#ppt_w*0.70"/>
                                          </p:val>
                                        </p:tav>
                                        <p:tav tm="100000">
                                          <p:val>
                                            <p:strVal val="#ppt_w"/>
                                          </p:val>
                                        </p:tav>
                                      </p:tavLst>
                                    </p:anim>
                                    <p:anim calcmode="lin" valueType="num">
                                      <p:cBhvr>
                                        <p:cTn id="215" dur="1000" fill="hold"/>
                                        <p:tgtEl>
                                          <p:spTgt spid="20485">
                                            <p:txEl>
                                              <p:pRg st="15" end="15"/>
                                            </p:txEl>
                                          </p:spTgt>
                                        </p:tgtEl>
                                        <p:attrNameLst>
                                          <p:attrName>ppt_h</p:attrName>
                                        </p:attrNameLst>
                                      </p:cBhvr>
                                      <p:tavLst>
                                        <p:tav tm="0">
                                          <p:val>
                                            <p:strVal val="#ppt_h"/>
                                          </p:val>
                                        </p:tav>
                                        <p:tav tm="100000">
                                          <p:val>
                                            <p:strVal val="#ppt_h"/>
                                          </p:val>
                                        </p:tav>
                                      </p:tavLst>
                                    </p:anim>
                                    <p:animEffect transition="in" filter="fade">
                                      <p:cBhvr>
                                        <p:cTn id="216" dur="1000"/>
                                        <p:tgtEl>
                                          <p:spTgt spid="20485">
                                            <p:txEl>
                                              <p:pRg st="15" end="15"/>
                                            </p:txEl>
                                          </p:spTgt>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55" presetClass="entr" presetSubtype="0" fill="hold" nodeType="clickEffect">
                                  <p:stCondLst>
                                    <p:cond delay="0"/>
                                  </p:stCondLst>
                                  <p:childTnLst>
                                    <p:set>
                                      <p:cBhvr>
                                        <p:cTn id="220" dur="1" fill="hold">
                                          <p:stCondLst>
                                            <p:cond delay="0"/>
                                          </p:stCondLst>
                                        </p:cTn>
                                        <p:tgtEl>
                                          <p:spTgt spid="20485">
                                            <p:txEl>
                                              <p:pRg st="16" end="16"/>
                                            </p:txEl>
                                          </p:spTgt>
                                        </p:tgtEl>
                                        <p:attrNameLst>
                                          <p:attrName>style.visibility</p:attrName>
                                        </p:attrNameLst>
                                      </p:cBhvr>
                                      <p:to>
                                        <p:strVal val="visible"/>
                                      </p:to>
                                    </p:set>
                                    <p:anim calcmode="lin" valueType="num">
                                      <p:cBhvr>
                                        <p:cTn id="221" dur="1000" fill="hold"/>
                                        <p:tgtEl>
                                          <p:spTgt spid="20485">
                                            <p:txEl>
                                              <p:pRg st="16" end="16"/>
                                            </p:txEl>
                                          </p:spTgt>
                                        </p:tgtEl>
                                        <p:attrNameLst>
                                          <p:attrName>ppt_w</p:attrName>
                                        </p:attrNameLst>
                                      </p:cBhvr>
                                      <p:tavLst>
                                        <p:tav tm="0">
                                          <p:val>
                                            <p:strVal val="#ppt_w*0.70"/>
                                          </p:val>
                                        </p:tav>
                                        <p:tav tm="100000">
                                          <p:val>
                                            <p:strVal val="#ppt_w"/>
                                          </p:val>
                                        </p:tav>
                                      </p:tavLst>
                                    </p:anim>
                                    <p:anim calcmode="lin" valueType="num">
                                      <p:cBhvr>
                                        <p:cTn id="222" dur="1000" fill="hold"/>
                                        <p:tgtEl>
                                          <p:spTgt spid="20485">
                                            <p:txEl>
                                              <p:pRg st="16" end="16"/>
                                            </p:txEl>
                                          </p:spTgt>
                                        </p:tgtEl>
                                        <p:attrNameLst>
                                          <p:attrName>ppt_h</p:attrName>
                                        </p:attrNameLst>
                                      </p:cBhvr>
                                      <p:tavLst>
                                        <p:tav tm="0">
                                          <p:val>
                                            <p:strVal val="#ppt_h"/>
                                          </p:val>
                                        </p:tav>
                                        <p:tav tm="100000">
                                          <p:val>
                                            <p:strVal val="#ppt_h"/>
                                          </p:val>
                                        </p:tav>
                                      </p:tavLst>
                                    </p:anim>
                                    <p:animEffect transition="in" filter="fade">
                                      <p:cBhvr>
                                        <p:cTn id="223" dur="1000"/>
                                        <p:tgtEl>
                                          <p:spTgt spid="20485">
                                            <p:txEl>
                                              <p:pRg st="16" end="16"/>
                                            </p:txEl>
                                          </p:spTgt>
                                        </p:tgtEl>
                                      </p:cBhvr>
                                    </p:animEffect>
                                  </p:childTnLst>
                                </p:cTn>
                              </p:par>
                              <p:par>
                                <p:cTn id="224" presetID="55" presetClass="entr" presetSubtype="0" fill="hold" nodeType="withEffect">
                                  <p:stCondLst>
                                    <p:cond delay="0"/>
                                  </p:stCondLst>
                                  <p:childTnLst>
                                    <p:set>
                                      <p:cBhvr>
                                        <p:cTn id="225" dur="1" fill="hold">
                                          <p:stCondLst>
                                            <p:cond delay="0"/>
                                          </p:stCondLst>
                                        </p:cTn>
                                        <p:tgtEl>
                                          <p:spTgt spid="20485">
                                            <p:txEl>
                                              <p:pRg st="17" end="17"/>
                                            </p:txEl>
                                          </p:spTgt>
                                        </p:tgtEl>
                                        <p:attrNameLst>
                                          <p:attrName>style.visibility</p:attrName>
                                        </p:attrNameLst>
                                      </p:cBhvr>
                                      <p:to>
                                        <p:strVal val="visible"/>
                                      </p:to>
                                    </p:set>
                                    <p:anim calcmode="lin" valueType="num">
                                      <p:cBhvr>
                                        <p:cTn id="226" dur="1000" fill="hold"/>
                                        <p:tgtEl>
                                          <p:spTgt spid="20485">
                                            <p:txEl>
                                              <p:pRg st="17" end="17"/>
                                            </p:txEl>
                                          </p:spTgt>
                                        </p:tgtEl>
                                        <p:attrNameLst>
                                          <p:attrName>ppt_w</p:attrName>
                                        </p:attrNameLst>
                                      </p:cBhvr>
                                      <p:tavLst>
                                        <p:tav tm="0">
                                          <p:val>
                                            <p:strVal val="#ppt_w*0.70"/>
                                          </p:val>
                                        </p:tav>
                                        <p:tav tm="100000">
                                          <p:val>
                                            <p:strVal val="#ppt_w"/>
                                          </p:val>
                                        </p:tav>
                                      </p:tavLst>
                                    </p:anim>
                                    <p:anim calcmode="lin" valueType="num">
                                      <p:cBhvr>
                                        <p:cTn id="227" dur="1000" fill="hold"/>
                                        <p:tgtEl>
                                          <p:spTgt spid="20485">
                                            <p:txEl>
                                              <p:pRg st="17" end="17"/>
                                            </p:txEl>
                                          </p:spTgt>
                                        </p:tgtEl>
                                        <p:attrNameLst>
                                          <p:attrName>ppt_h</p:attrName>
                                        </p:attrNameLst>
                                      </p:cBhvr>
                                      <p:tavLst>
                                        <p:tav tm="0">
                                          <p:val>
                                            <p:strVal val="#ppt_h"/>
                                          </p:val>
                                        </p:tav>
                                        <p:tav tm="100000">
                                          <p:val>
                                            <p:strVal val="#ppt_h"/>
                                          </p:val>
                                        </p:tav>
                                      </p:tavLst>
                                    </p:anim>
                                    <p:animEffect transition="in" filter="fade">
                                      <p:cBhvr>
                                        <p:cTn id="228" dur="1000"/>
                                        <p:tgtEl>
                                          <p:spTgt spid="20485">
                                            <p:txEl>
                                              <p:pRg st="17" end="17"/>
                                            </p:txEl>
                                          </p:spTgt>
                                        </p:tgtEl>
                                      </p:cBhvr>
                                    </p:animEffect>
                                  </p:childTnLst>
                                </p:cTn>
                              </p:par>
                              <p:par>
                                <p:cTn id="229" presetID="55" presetClass="entr" presetSubtype="0" fill="hold" nodeType="withEffect">
                                  <p:stCondLst>
                                    <p:cond delay="0"/>
                                  </p:stCondLst>
                                  <p:childTnLst>
                                    <p:set>
                                      <p:cBhvr>
                                        <p:cTn id="230" dur="1" fill="hold">
                                          <p:stCondLst>
                                            <p:cond delay="0"/>
                                          </p:stCondLst>
                                        </p:cTn>
                                        <p:tgtEl>
                                          <p:spTgt spid="20485">
                                            <p:txEl>
                                              <p:pRg st="18" end="18"/>
                                            </p:txEl>
                                          </p:spTgt>
                                        </p:tgtEl>
                                        <p:attrNameLst>
                                          <p:attrName>style.visibility</p:attrName>
                                        </p:attrNameLst>
                                      </p:cBhvr>
                                      <p:to>
                                        <p:strVal val="visible"/>
                                      </p:to>
                                    </p:set>
                                    <p:anim calcmode="lin" valueType="num">
                                      <p:cBhvr>
                                        <p:cTn id="231" dur="1000" fill="hold"/>
                                        <p:tgtEl>
                                          <p:spTgt spid="20485">
                                            <p:txEl>
                                              <p:pRg st="18" end="18"/>
                                            </p:txEl>
                                          </p:spTgt>
                                        </p:tgtEl>
                                        <p:attrNameLst>
                                          <p:attrName>ppt_w</p:attrName>
                                        </p:attrNameLst>
                                      </p:cBhvr>
                                      <p:tavLst>
                                        <p:tav tm="0">
                                          <p:val>
                                            <p:strVal val="#ppt_w*0.70"/>
                                          </p:val>
                                        </p:tav>
                                        <p:tav tm="100000">
                                          <p:val>
                                            <p:strVal val="#ppt_w"/>
                                          </p:val>
                                        </p:tav>
                                      </p:tavLst>
                                    </p:anim>
                                    <p:anim calcmode="lin" valueType="num">
                                      <p:cBhvr>
                                        <p:cTn id="232" dur="1000" fill="hold"/>
                                        <p:tgtEl>
                                          <p:spTgt spid="20485">
                                            <p:txEl>
                                              <p:pRg st="18" end="18"/>
                                            </p:txEl>
                                          </p:spTgt>
                                        </p:tgtEl>
                                        <p:attrNameLst>
                                          <p:attrName>ppt_h</p:attrName>
                                        </p:attrNameLst>
                                      </p:cBhvr>
                                      <p:tavLst>
                                        <p:tav tm="0">
                                          <p:val>
                                            <p:strVal val="#ppt_h"/>
                                          </p:val>
                                        </p:tav>
                                        <p:tav tm="100000">
                                          <p:val>
                                            <p:strVal val="#ppt_h"/>
                                          </p:val>
                                        </p:tav>
                                      </p:tavLst>
                                    </p:anim>
                                    <p:animEffect transition="in" filter="fade">
                                      <p:cBhvr>
                                        <p:cTn id="233" dur="1000"/>
                                        <p:tgtEl>
                                          <p:spTgt spid="20485">
                                            <p:txEl>
                                              <p:pRg st="18" end="18"/>
                                            </p:txEl>
                                          </p:spTgt>
                                        </p:tgtEl>
                                      </p:cBhvr>
                                    </p:animEffect>
                                  </p:childTnLst>
                                </p:cTn>
                              </p:par>
                              <p:par>
                                <p:cTn id="234" presetID="55" presetClass="entr" presetSubtype="0" fill="hold" nodeType="withEffect">
                                  <p:stCondLst>
                                    <p:cond delay="0"/>
                                  </p:stCondLst>
                                  <p:childTnLst>
                                    <p:set>
                                      <p:cBhvr>
                                        <p:cTn id="235" dur="1" fill="hold">
                                          <p:stCondLst>
                                            <p:cond delay="0"/>
                                          </p:stCondLst>
                                        </p:cTn>
                                        <p:tgtEl>
                                          <p:spTgt spid="20485">
                                            <p:txEl>
                                              <p:pRg st="19" end="19"/>
                                            </p:txEl>
                                          </p:spTgt>
                                        </p:tgtEl>
                                        <p:attrNameLst>
                                          <p:attrName>style.visibility</p:attrName>
                                        </p:attrNameLst>
                                      </p:cBhvr>
                                      <p:to>
                                        <p:strVal val="visible"/>
                                      </p:to>
                                    </p:set>
                                    <p:anim calcmode="lin" valueType="num">
                                      <p:cBhvr>
                                        <p:cTn id="236" dur="1000" fill="hold"/>
                                        <p:tgtEl>
                                          <p:spTgt spid="20485">
                                            <p:txEl>
                                              <p:pRg st="19" end="19"/>
                                            </p:txEl>
                                          </p:spTgt>
                                        </p:tgtEl>
                                        <p:attrNameLst>
                                          <p:attrName>ppt_w</p:attrName>
                                        </p:attrNameLst>
                                      </p:cBhvr>
                                      <p:tavLst>
                                        <p:tav tm="0">
                                          <p:val>
                                            <p:strVal val="#ppt_w*0.70"/>
                                          </p:val>
                                        </p:tav>
                                        <p:tav tm="100000">
                                          <p:val>
                                            <p:strVal val="#ppt_w"/>
                                          </p:val>
                                        </p:tav>
                                      </p:tavLst>
                                    </p:anim>
                                    <p:anim calcmode="lin" valueType="num">
                                      <p:cBhvr>
                                        <p:cTn id="237" dur="1000" fill="hold"/>
                                        <p:tgtEl>
                                          <p:spTgt spid="20485">
                                            <p:txEl>
                                              <p:pRg st="19" end="19"/>
                                            </p:txEl>
                                          </p:spTgt>
                                        </p:tgtEl>
                                        <p:attrNameLst>
                                          <p:attrName>ppt_h</p:attrName>
                                        </p:attrNameLst>
                                      </p:cBhvr>
                                      <p:tavLst>
                                        <p:tav tm="0">
                                          <p:val>
                                            <p:strVal val="#ppt_h"/>
                                          </p:val>
                                        </p:tav>
                                        <p:tav tm="100000">
                                          <p:val>
                                            <p:strVal val="#ppt_h"/>
                                          </p:val>
                                        </p:tav>
                                      </p:tavLst>
                                    </p:anim>
                                    <p:animEffect transition="in" filter="fade">
                                      <p:cBhvr>
                                        <p:cTn id="238" dur="1000"/>
                                        <p:tgtEl>
                                          <p:spTgt spid="20485">
                                            <p:txEl>
                                              <p:pRg st="19" end="19"/>
                                            </p:txEl>
                                          </p:spTgt>
                                        </p:tgtEl>
                                      </p:cBhvr>
                                    </p:animEffect>
                                  </p:childTnLst>
                                </p:cTn>
                              </p:par>
                              <p:par>
                                <p:cTn id="239" presetID="55" presetClass="entr" presetSubtype="0" fill="hold" nodeType="withEffect">
                                  <p:stCondLst>
                                    <p:cond delay="0"/>
                                  </p:stCondLst>
                                  <p:childTnLst>
                                    <p:set>
                                      <p:cBhvr>
                                        <p:cTn id="240" dur="1" fill="hold">
                                          <p:stCondLst>
                                            <p:cond delay="0"/>
                                          </p:stCondLst>
                                        </p:cTn>
                                        <p:tgtEl>
                                          <p:spTgt spid="20485">
                                            <p:txEl>
                                              <p:pRg st="20" end="20"/>
                                            </p:txEl>
                                          </p:spTgt>
                                        </p:tgtEl>
                                        <p:attrNameLst>
                                          <p:attrName>style.visibility</p:attrName>
                                        </p:attrNameLst>
                                      </p:cBhvr>
                                      <p:to>
                                        <p:strVal val="visible"/>
                                      </p:to>
                                    </p:set>
                                    <p:anim calcmode="lin" valueType="num">
                                      <p:cBhvr>
                                        <p:cTn id="241" dur="1000" fill="hold"/>
                                        <p:tgtEl>
                                          <p:spTgt spid="20485">
                                            <p:txEl>
                                              <p:pRg st="20" end="20"/>
                                            </p:txEl>
                                          </p:spTgt>
                                        </p:tgtEl>
                                        <p:attrNameLst>
                                          <p:attrName>ppt_w</p:attrName>
                                        </p:attrNameLst>
                                      </p:cBhvr>
                                      <p:tavLst>
                                        <p:tav tm="0">
                                          <p:val>
                                            <p:strVal val="#ppt_w*0.70"/>
                                          </p:val>
                                        </p:tav>
                                        <p:tav tm="100000">
                                          <p:val>
                                            <p:strVal val="#ppt_w"/>
                                          </p:val>
                                        </p:tav>
                                      </p:tavLst>
                                    </p:anim>
                                    <p:anim calcmode="lin" valueType="num">
                                      <p:cBhvr>
                                        <p:cTn id="242" dur="1000" fill="hold"/>
                                        <p:tgtEl>
                                          <p:spTgt spid="20485">
                                            <p:txEl>
                                              <p:pRg st="20" end="20"/>
                                            </p:txEl>
                                          </p:spTgt>
                                        </p:tgtEl>
                                        <p:attrNameLst>
                                          <p:attrName>ppt_h</p:attrName>
                                        </p:attrNameLst>
                                      </p:cBhvr>
                                      <p:tavLst>
                                        <p:tav tm="0">
                                          <p:val>
                                            <p:strVal val="#ppt_h"/>
                                          </p:val>
                                        </p:tav>
                                        <p:tav tm="100000">
                                          <p:val>
                                            <p:strVal val="#ppt_h"/>
                                          </p:val>
                                        </p:tav>
                                      </p:tavLst>
                                    </p:anim>
                                    <p:animEffect transition="in" filter="fade">
                                      <p:cBhvr>
                                        <p:cTn id="243" dur="1000"/>
                                        <p:tgtEl>
                                          <p:spTgt spid="2048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Text Box 4"/>
          <p:cNvSpPr txBox="1">
            <a:spLocks noChangeArrowheads="1"/>
          </p:cNvSpPr>
          <p:nvPr/>
        </p:nvSpPr>
        <p:spPr bwMode="auto">
          <a:xfrm>
            <a:off x="0" y="0"/>
            <a:ext cx="9144000" cy="2831544"/>
          </a:xfrm>
          <a:prstGeom prst="rect">
            <a:avLst/>
          </a:prstGeom>
          <a:noFill/>
          <a:ln w="9525">
            <a:noFill/>
            <a:miter lim="800000"/>
            <a:headEnd/>
            <a:tailEnd/>
          </a:ln>
        </p:spPr>
        <p:txBody>
          <a:bodyPr>
            <a:spAutoFit/>
          </a:bodyPr>
          <a:lstStyle/>
          <a:p>
            <a:pPr algn="ctr">
              <a:spcBef>
                <a:spcPct val="25000"/>
              </a:spcBef>
            </a:pPr>
            <a:r>
              <a:rPr lang="en-US" sz="2800" b="1" dirty="0">
                <a:solidFill>
                  <a:srgbClr val="FF0000"/>
                </a:solidFill>
              </a:rPr>
              <a:t>AMBIGUITY RESOLUTION IN INHERITANCE</a:t>
            </a:r>
          </a:p>
          <a:p>
            <a:pPr algn="just">
              <a:spcBef>
                <a:spcPct val="25000"/>
              </a:spcBef>
            </a:pPr>
            <a:r>
              <a:rPr lang="en-US" sz="2400" dirty="0">
                <a:solidFill>
                  <a:schemeClr val="tx1">
                    <a:lumMod val="85000"/>
                    <a:lumOff val="15000"/>
                  </a:schemeClr>
                </a:solidFill>
              </a:rPr>
              <a:t>Occasionally, we may face a problem in using the multiple inheritance, When a function or data members with the same name appears in more than one base class, to avoid ambiguity between the derived class and one of the base classes or between the base class themselves it is better to use the scope resolution operator (</a:t>
            </a:r>
            <a:r>
              <a:rPr lang="en-US" sz="2400" b="1" dirty="0">
                <a:solidFill>
                  <a:schemeClr val="tx1">
                    <a:lumMod val="85000"/>
                    <a:lumOff val="15000"/>
                  </a:schemeClr>
                </a:solidFill>
              </a:rPr>
              <a:t>::</a:t>
            </a:r>
            <a:r>
              <a:rPr lang="en-US" sz="2400" dirty="0">
                <a:solidFill>
                  <a:schemeClr val="tx1">
                    <a:lumMod val="85000"/>
                    <a:lumOff val="15000"/>
                  </a:schemeClr>
                </a:solidFill>
              </a:rPr>
              <a:t>) along with data members and member function.</a:t>
            </a:r>
          </a:p>
        </p:txBody>
      </p:sp>
      <p:sp>
        <p:nvSpPr>
          <p:cNvPr id="21511" name="Text Box 7"/>
          <p:cNvSpPr txBox="1">
            <a:spLocks noChangeArrowheads="1"/>
          </p:cNvSpPr>
          <p:nvPr/>
        </p:nvSpPr>
        <p:spPr bwMode="auto">
          <a:xfrm>
            <a:off x="0" y="3276600"/>
            <a:ext cx="1639888" cy="3016210"/>
          </a:xfrm>
          <a:prstGeom prst="rect">
            <a:avLst/>
          </a:prstGeom>
          <a:noFill/>
          <a:ln w="9525">
            <a:noFill/>
            <a:miter lim="800000"/>
            <a:headEnd/>
            <a:tailEnd/>
          </a:ln>
        </p:spPr>
        <p:txBody>
          <a:bodyPr>
            <a:spAutoFit/>
          </a:bodyPr>
          <a:lstStyle/>
          <a:p>
            <a:pPr>
              <a:spcBef>
                <a:spcPct val="50000"/>
              </a:spcBef>
            </a:pPr>
            <a:r>
              <a:rPr lang="en-US" sz="2000" dirty="0">
                <a:solidFill>
                  <a:schemeClr val="tx1">
                    <a:lumMod val="95000"/>
                    <a:lumOff val="5000"/>
                  </a:schemeClr>
                </a:solidFill>
              </a:rPr>
              <a:t>Class  </a:t>
            </a:r>
            <a:r>
              <a:rPr lang="en-US" sz="2000" dirty="0" err="1">
                <a:solidFill>
                  <a:schemeClr val="tx1">
                    <a:lumMod val="95000"/>
                    <a:lumOff val="5000"/>
                  </a:schemeClr>
                </a:solidFill>
              </a:rPr>
              <a:t>baseA</a:t>
            </a:r>
            <a:endParaRPr lang="en-US" sz="2000" dirty="0">
              <a:solidFill>
                <a:schemeClr val="tx1">
                  <a:lumMod val="95000"/>
                  <a:lumOff val="5000"/>
                </a:schemeClr>
              </a:solidFill>
            </a:endParaRPr>
          </a:p>
          <a:p>
            <a:pPr>
              <a:spcBef>
                <a:spcPct val="50000"/>
              </a:spcBef>
            </a:pPr>
            <a:r>
              <a:rPr lang="en-US" sz="2000" dirty="0">
                <a:solidFill>
                  <a:schemeClr val="tx1">
                    <a:lumMod val="95000"/>
                    <a:lumOff val="5000"/>
                  </a:schemeClr>
                </a:solidFill>
              </a:rPr>
              <a:t>{</a:t>
            </a:r>
          </a:p>
          <a:p>
            <a:pPr>
              <a:spcBef>
                <a:spcPct val="50000"/>
              </a:spcBef>
            </a:pPr>
            <a:r>
              <a:rPr lang="en-US" sz="2000" dirty="0">
                <a:solidFill>
                  <a:schemeClr val="tx1">
                    <a:lumMod val="95000"/>
                    <a:lumOff val="5000"/>
                  </a:schemeClr>
                </a:solidFill>
              </a:rPr>
              <a:t>Public:</a:t>
            </a:r>
          </a:p>
          <a:p>
            <a:pPr>
              <a:spcBef>
                <a:spcPct val="50000"/>
              </a:spcBef>
            </a:pPr>
            <a:r>
              <a:rPr lang="en-US" sz="2000" dirty="0" err="1">
                <a:solidFill>
                  <a:schemeClr val="tx1">
                    <a:lumMod val="95000"/>
                    <a:lumOff val="5000"/>
                  </a:schemeClr>
                </a:solidFill>
              </a:rPr>
              <a:t>Int</a:t>
            </a:r>
            <a:r>
              <a:rPr lang="en-US" sz="2000" dirty="0">
                <a:solidFill>
                  <a:schemeClr val="tx1">
                    <a:lumMod val="95000"/>
                    <a:lumOff val="5000"/>
                  </a:schemeClr>
                </a:solidFill>
              </a:rPr>
              <a:t> I;</a:t>
            </a:r>
          </a:p>
          <a:p>
            <a:pPr>
              <a:spcBef>
                <a:spcPct val="50000"/>
              </a:spcBef>
            </a:pPr>
            <a:r>
              <a:rPr lang="en-US" sz="2000" dirty="0">
                <a:solidFill>
                  <a:schemeClr val="tx1">
                    <a:lumMod val="95000"/>
                    <a:lumOff val="5000"/>
                  </a:schemeClr>
                </a:solidFill>
              </a:rPr>
              <a:t>Void </a:t>
            </a:r>
            <a:r>
              <a:rPr lang="en-US" sz="2000" dirty="0" err="1">
                <a:solidFill>
                  <a:schemeClr val="tx1">
                    <a:lumMod val="95000"/>
                    <a:lumOff val="5000"/>
                  </a:schemeClr>
                </a:solidFill>
              </a:rPr>
              <a:t>getdata</a:t>
            </a:r>
            <a:r>
              <a:rPr lang="en-US" sz="2000" dirty="0">
                <a:solidFill>
                  <a:schemeClr val="tx1">
                    <a:lumMod val="95000"/>
                    <a:lumOff val="5000"/>
                  </a:schemeClr>
                </a:solidFill>
              </a:rPr>
              <a:t>();</a:t>
            </a:r>
          </a:p>
          <a:p>
            <a:pPr>
              <a:spcBef>
                <a:spcPct val="50000"/>
              </a:spcBef>
            </a:pPr>
            <a:r>
              <a:rPr lang="en-US" sz="2000" dirty="0">
                <a:solidFill>
                  <a:schemeClr val="tx1">
                    <a:lumMod val="95000"/>
                    <a:lumOff val="5000"/>
                  </a:schemeClr>
                </a:solidFill>
              </a:rPr>
              <a:t>};</a:t>
            </a:r>
          </a:p>
        </p:txBody>
      </p:sp>
      <p:sp>
        <p:nvSpPr>
          <p:cNvPr id="21512" name="Text Box 8"/>
          <p:cNvSpPr txBox="1">
            <a:spLocks noChangeArrowheads="1"/>
          </p:cNvSpPr>
          <p:nvPr/>
        </p:nvSpPr>
        <p:spPr bwMode="auto">
          <a:xfrm>
            <a:off x="2209800" y="3657600"/>
            <a:ext cx="1995488" cy="2682875"/>
          </a:xfrm>
          <a:prstGeom prst="rect">
            <a:avLst/>
          </a:prstGeom>
          <a:noFill/>
          <a:ln w="9525">
            <a:noFill/>
            <a:miter lim="800000"/>
            <a:headEnd/>
            <a:tailEnd/>
          </a:ln>
        </p:spPr>
        <p:txBody>
          <a:bodyPr>
            <a:spAutoFit/>
          </a:bodyPr>
          <a:lstStyle/>
          <a:p>
            <a:pPr>
              <a:spcBef>
                <a:spcPct val="50000"/>
              </a:spcBef>
            </a:pPr>
            <a:r>
              <a:rPr lang="en-US" sz="2000" dirty="0">
                <a:solidFill>
                  <a:schemeClr val="tx1">
                    <a:lumMod val="95000"/>
                    <a:lumOff val="5000"/>
                  </a:schemeClr>
                </a:solidFill>
              </a:rPr>
              <a:t>Class </a:t>
            </a:r>
            <a:r>
              <a:rPr lang="en-US" sz="2000" dirty="0" err="1">
                <a:solidFill>
                  <a:schemeClr val="tx1">
                    <a:lumMod val="95000"/>
                    <a:lumOff val="5000"/>
                  </a:schemeClr>
                </a:solidFill>
              </a:rPr>
              <a:t>baseB</a:t>
            </a:r>
            <a:endParaRPr lang="en-US" sz="2000" dirty="0">
              <a:solidFill>
                <a:schemeClr val="tx1">
                  <a:lumMod val="95000"/>
                  <a:lumOff val="5000"/>
                </a:schemeClr>
              </a:solidFill>
            </a:endParaRPr>
          </a:p>
          <a:p>
            <a:pPr>
              <a:spcBef>
                <a:spcPct val="50000"/>
              </a:spcBef>
            </a:pPr>
            <a:r>
              <a:rPr lang="en-US" sz="2000" dirty="0">
                <a:solidFill>
                  <a:schemeClr val="tx1">
                    <a:lumMod val="95000"/>
                    <a:lumOff val="5000"/>
                  </a:schemeClr>
                </a:solidFill>
              </a:rPr>
              <a:t>{</a:t>
            </a:r>
          </a:p>
          <a:p>
            <a:pPr>
              <a:spcBef>
                <a:spcPct val="50000"/>
              </a:spcBef>
            </a:pPr>
            <a:r>
              <a:rPr lang="en-US" sz="2000" dirty="0">
                <a:solidFill>
                  <a:schemeClr val="tx1">
                    <a:lumMod val="95000"/>
                    <a:lumOff val="5000"/>
                  </a:schemeClr>
                </a:solidFill>
              </a:rPr>
              <a:t>Public:</a:t>
            </a:r>
          </a:p>
          <a:p>
            <a:pPr>
              <a:spcBef>
                <a:spcPct val="50000"/>
              </a:spcBef>
            </a:pPr>
            <a:r>
              <a:rPr lang="en-US" sz="2000" dirty="0" err="1">
                <a:solidFill>
                  <a:schemeClr val="tx1">
                    <a:lumMod val="95000"/>
                    <a:lumOff val="5000"/>
                  </a:schemeClr>
                </a:solidFill>
              </a:rPr>
              <a:t>Int</a:t>
            </a:r>
            <a:r>
              <a:rPr lang="en-US" sz="2000" dirty="0">
                <a:solidFill>
                  <a:schemeClr val="tx1">
                    <a:lumMod val="95000"/>
                    <a:lumOff val="5000"/>
                  </a:schemeClr>
                </a:solidFill>
              </a:rPr>
              <a:t> I;</a:t>
            </a:r>
          </a:p>
          <a:p>
            <a:pPr>
              <a:spcBef>
                <a:spcPct val="50000"/>
              </a:spcBef>
            </a:pPr>
            <a:r>
              <a:rPr lang="en-US" sz="2000" dirty="0">
                <a:solidFill>
                  <a:schemeClr val="tx1">
                    <a:lumMod val="95000"/>
                    <a:lumOff val="5000"/>
                  </a:schemeClr>
                </a:solidFill>
              </a:rPr>
              <a:t>Void </a:t>
            </a:r>
            <a:r>
              <a:rPr lang="en-US" sz="2000" dirty="0" err="1">
                <a:solidFill>
                  <a:schemeClr val="tx1">
                    <a:lumMod val="95000"/>
                    <a:lumOff val="5000"/>
                  </a:schemeClr>
                </a:solidFill>
              </a:rPr>
              <a:t>getdata</a:t>
            </a:r>
            <a:r>
              <a:rPr lang="en-US" sz="2000" dirty="0">
                <a:solidFill>
                  <a:schemeClr val="tx1">
                    <a:lumMod val="95000"/>
                    <a:lumOff val="5000"/>
                  </a:schemeClr>
                </a:solidFill>
              </a:rPr>
              <a:t>();</a:t>
            </a:r>
          </a:p>
          <a:p>
            <a:pPr>
              <a:spcBef>
                <a:spcPct val="50000"/>
              </a:spcBef>
            </a:pPr>
            <a:r>
              <a:rPr lang="en-US" sz="2000" dirty="0">
                <a:solidFill>
                  <a:schemeClr val="tx1">
                    <a:lumMod val="95000"/>
                    <a:lumOff val="5000"/>
                  </a:schemeClr>
                </a:solidFill>
              </a:rPr>
              <a:t>};</a:t>
            </a:r>
          </a:p>
        </p:txBody>
      </p:sp>
      <p:sp>
        <p:nvSpPr>
          <p:cNvPr id="21513" name="Text Box 9"/>
          <p:cNvSpPr txBox="1">
            <a:spLocks noChangeArrowheads="1"/>
          </p:cNvSpPr>
          <p:nvPr/>
        </p:nvSpPr>
        <p:spPr bwMode="auto">
          <a:xfrm>
            <a:off x="4267200" y="3581400"/>
            <a:ext cx="4876800" cy="2708434"/>
          </a:xfrm>
          <a:prstGeom prst="rect">
            <a:avLst/>
          </a:prstGeom>
          <a:noFill/>
          <a:ln w="9525">
            <a:noFill/>
            <a:miter lim="800000"/>
            <a:headEnd/>
            <a:tailEnd/>
          </a:ln>
        </p:spPr>
        <p:txBody>
          <a:bodyPr>
            <a:spAutoFit/>
          </a:bodyPr>
          <a:lstStyle/>
          <a:p>
            <a:pPr>
              <a:spcBef>
                <a:spcPct val="50000"/>
              </a:spcBef>
            </a:pPr>
            <a:r>
              <a:rPr lang="en-US" sz="2000" dirty="0">
                <a:solidFill>
                  <a:schemeClr val="tx1">
                    <a:lumMod val="95000"/>
                    <a:lumOff val="5000"/>
                  </a:schemeClr>
                </a:solidFill>
              </a:rPr>
              <a:t>Class </a:t>
            </a:r>
            <a:r>
              <a:rPr lang="en-US" sz="2000" dirty="0" err="1">
                <a:solidFill>
                  <a:schemeClr val="tx1">
                    <a:lumMod val="95000"/>
                    <a:lumOff val="5000"/>
                  </a:schemeClr>
                </a:solidFill>
              </a:rPr>
              <a:t>deriveC:public</a:t>
            </a:r>
            <a:r>
              <a:rPr lang="en-US" sz="2000" dirty="0">
                <a:solidFill>
                  <a:schemeClr val="tx1">
                    <a:lumMod val="95000"/>
                    <a:lumOff val="5000"/>
                  </a:schemeClr>
                </a:solidFill>
              </a:rPr>
              <a:t> </a:t>
            </a:r>
            <a:r>
              <a:rPr lang="en-US" sz="2000" dirty="0" err="1">
                <a:solidFill>
                  <a:schemeClr val="tx1">
                    <a:lumMod val="95000"/>
                    <a:lumOff val="5000"/>
                  </a:schemeClr>
                </a:solidFill>
              </a:rPr>
              <a:t>baseA</a:t>
            </a:r>
            <a:r>
              <a:rPr lang="en-US" sz="2000" dirty="0">
                <a:solidFill>
                  <a:schemeClr val="tx1">
                    <a:lumMod val="95000"/>
                    <a:lumOff val="5000"/>
                  </a:schemeClr>
                </a:solidFill>
              </a:rPr>
              <a:t>, public </a:t>
            </a:r>
            <a:r>
              <a:rPr lang="en-US" sz="2000" dirty="0" err="1">
                <a:solidFill>
                  <a:schemeClr val="tx1">
                    <a:lumMod val="95000"/>
                    <a:lumOff val="5000"/>
                  </a:schemeClr>
                </a:solidFill>
              </a:rPr>
              <a:t>baseB</a:t>
            </a:r>
            <a:endParaRPr lang="en-US" sz="2000" dirty="0">
              <a:solidFill>
                <a:schemeClr val="tx1">
                  <a:lumMod val="95000"/>
                  <a:lumOff val="5000"/>
                </a:schemeClr>
              </a:solidFill>
            </a:endParaRPr>
          </a:p>
          <a:p>
            <a:pPr>
              <a:spcBef>
                <a:spcPct val="50000"/>
              </a:spcBef>
            </a:pPr>
            <a:r>
              <a:rPr lang="en-US" sz="2000" dirty="0">
                <a:solidFill>
                  <a:schemeClr val="tx1">
                    <a:lumMod val="95000"/>
                    <a:lumOff val="5000"/>
                  </a:schemeClr>
                </a:solidFill>
              </a:rPr>
              <a:t>{</a:t>
            </a:r>
          </a:p>
          <a:p>
            <a:pPr>
              <a:spcBef>
                <a:spcPct val="50000"/>
              </a:spcBef>
            </a:pPr>
            <a:r>
              <a:rPr lang="en-US" sz="2000" dirty="0">
                <a:solidFill>
                  <a:schemeClr val="tx1">
                    <a:lumMod val="95000"/>
                    <a:lumOff val="5000"/>
                  </a:schemeClr>
                </a:solidFill>
              </a:rPr>
              <a:t>Public:</a:t>
            </a:r>
          </a:p>
          <a:p>
            <a:pPr>
              <a:spcBef>
                <a:spcPct val="50000"/>
              </a:spcBef>
            </a:pPr>
            <a:r>
              <a:rPr lang="en-US" sz="2000" dirty="0" err="1">
                <a:solidFill>
                  <a:schemeClr val="tx1">
                    <a:lumMod val="95000"/>
                    <a:lumOff val="5000"/>
                  </a:schemeClr>
                </a:solidFill>
              </a:rPr>
              <a:t>Int</a:t>
            </a:r>
            <a:r>
              <a:rPr lang="en-US" sz="2000" dirty="0">
                <a:solidFill>
                  <a:schemeClr val="tx1">
                    <a:lumMod val="95000"/>
                    <a:lumOff val="5000"/>
                  </a:schemeClr>
                </a:solidFill>
              </a:rPr>
              <a:t> I;</a:t>
            </a:r>
          </a:p>
          <a:p>
            <a:pPr>
              <a:spcBef>
                <a:spcPct val="50000"/>
              </a:spcBef>
            </a:pPr>
            <a:r>
              <a:rPr lang="en-US" sz="2000" dirty="0">
                <a:solidFill>
                  <a:schemeClr val="tx1">
                    <a:lumMod val="95000"/>
                    <a:lumOff val="5000"/>
                  </a:schemeClr>
                </a:solidFill>
              </a:rPr>
              <a:t>Void </a:t>
            </a:r>
            <a:r>
              <a:rPr lang="en-US" sz="2000" dirty="0" err="1">
                <a:solidFill>
                  <a:schemeClr val="tx1">
                    <a:lumMod val="95000"/>
                    <a:lumOff val="5000"/>
                  </a:schemeClr>
                </a:solidFill>
              </a:rPr>
              <a:t>getdata</a:t>
            </a:r>
            <a:r>
              <a:rPr lang="en-US" sz="2000" dirty="0">
                <a:solidFill>
                  <a:schemeClr val="tx1">
                    <a:lumMod val="95000"/>
                    <a:lumOff val="5000"/>
                  </a:schemeClr>
                </a:solidFill>
              </a:rPr>
              <a:t>();</a:t>
            </a:r>
          </a:p>
          <a:p>
            <a:pPr>
              <a:spcBef>
                <a:spcPct val="50000"/>
              </a:spcBef>
            </a:pPr>
            <a:r>
              <a:rPr lang="en-US" sz="2000" dirty="0">
                <a:solidFill>
                  <a:schemeClr val="tx1">
                    <a:lumMod val="95000"/>
                    <a:lumOff val="5000"/>
                  </a:schemeClr>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animEffect transition="in" filter="checkerboard(across)">
                                      <p:cBhvr>
                                        <p:cTn id="7" dur="500"/>
                                        <p:tgtEl>
                                          <p:spTgt spid="215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8">
                                            <p:txEl>
                                              <p:pRg st="1" end="1"/>
                                            </p:txEl>
                                          </p:spTgt>
                                        </p:tgtEl>
                                        <p:attrNameLst>
                                          <p:attrName>style.visibility</p:attrName>
                                        </p:attrNameLst>
                                      </p:cBhvr>
                                      <p:to>
                                        <p:strVal val="visible"/>
                                      </p:to>
                                    </p:set>
                                    <p:animEffect transition="in" filter="checkerboard(across)">
                                      <p:cBhvr>
                                        <p:cTn id="12" dur="500"/>
                                        <p:tgtEl>
                                          <p:spTgt spid="2150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nodeType="clickEffect">
                                  <p:stCondLst>
                                    <p:cond delay="0"/>
                                  </p:stCondLst>
                                  <p:childTnLst>
                                    <p:set>
                                      <p:cBhvr>
                                        <p:cTn id="16" dur="1" fill="hold">
                                          <p:stCondLst>
                                            <p:cond delay="0"/>
                                          </p:stCondLst>
                                        </p:cTn>
                                        <p:tgtEl>
                                          <p:spTgt spid="21508">
                                            <p:txEl>
                                              <p:pRg st="1" end="1"/>
                                            </p:txEl>
                                          </p:spTgt>
                                        </p:tgtEl>
                                        <p:attrNameLst>
                                          <p:attrName>style.visibility</p:attrName>
                                        </p:attrNameLst>
                                      </p:cBhvr>
                                      <p:to>
                                        <p:strVal val="visible"/>
                                      </p:to>
                                    </p:set>
                                    <p:anim calcmode="lin" valueType="num">
                                      <p:cBhvr>
                                        <p:cTn id="17" dur="1000" fill="hold"/>
                                        <p:tgtEl>
                                          <p:spTgt spid="21508">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21508">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21508">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5" presetClass="entr" presetSubtype="0" fill="hold" nodeType="clickEffect">
                                  <p:stCondLst>
                                    <p:cond delay="0"/>
                                  </p:stCondLst>
                                  <p:childTnLst>
                                    <p:set>
                                      <p:cBhvr>
                                        <p:cTn id="23" dur="1" fill="hold">
                                          <p:stCondLst>
                                            <p:cond delay="0"/>
                                          </p:stCondLst>
                                        </p:cTn>
                                        <p:tgtEl>
                                          <p:spTgt spid="21511">
                                            <p:txEl>
                                              <p:pRg st="0" end="0"/>
                                            </p:txEl>
                                          </p:spTgt>
                                        </p:tgtEl>
                                        <p:attrNameLst>
                                          <p:attrName>style.visibility</p:attrName>
                                        </p:attrNameLst>
                                      </p:cBhvr>
                                      <p:to>
                                        <p:strVal val="visible"/>
                                      </p:to>
                                    </p:set>
                                    <p:anim calcmode="lin" valueType="num">
                                      <p:cBhvr>
                                        <p:cTn id="24" dur="1000" fill="hold"/>
                                        <p:tgtEl>
                                          <p:spTgt spid="21511">
                                            <p:txEl>
                                              <p:pRg st="0" end="0"/>
                                            </p:txEl>
                                          </p:spTgt>
                                        </p:tgtEl>
                                        <p:attrNameLst>
                                          <p:attrName>ppt_w</p:attrName>
                                        </p:attrNameLst>
                                      </p:cBhvr>
                                      <p:tavLst>
                                        <p:tav tm="0">
                                          <p:val>
                                            <p:strVal val="#ppt_w*0.70"/>
                                          </p:val>
                                        </p:tav>
                                        <p:tav tm="100000">
                                          <p:val>
                                            <p:strVal val="#ppt_w"/>
                                          </p:val>
                                        </p:tav>
                                      </p:tavLst>
                                    </p:anim>
                                    <p:anim calcmode="lin" valueType="num">
                                      <p:cBhvr>
                                        <p:cTn id="25" dur="1000" fill="hold"/>
                                        <p:tgtEl>
                                          <p:spTgt spid="21511">
                                            <p:txEl>
                                              <p:pRg st="0" end="0"/>
                                            </p:txEl>
                                          </p:spTgt>
                                        </p:tgtEl>
                                        <p:attrNameLst>
                                          <p:attrName>ppt_h</p:attrName>
                                        </p:attrNameLst>
                                      </p:cBhvr>
                                      <p:tavLst>
                                        <p:tav tm="0">
                                          <p:val>
                                            <p:strVal val="#ppt_h"/>
                                          </p:val>
                                        </p:tav>
                                        <p:tav tm="100000">
                                          <p:val>
                                            <p:strVal val="#ppt_h"/>
                                          </p:val>
                                        </p:tav>
                                      </p:tavLst>
                                    </p:anim>
                                    <p:animEffect transition="in" filter="fade">
                                      <p:cBhvr>
                                        <p:cTn id="26" dur="1000"/>
                                        <p:tgtEl>
                                          <p:spTgt spid="21511">
                                            <p:txEl>
                                              <p:pRg st="0" end="0"/>
                                            </p:txEl>
                                          </p:spTgt>
                                        </p:tgtEl>
                                      </p:cBhvr>
                                    </p:animEffect>
                                  </p:childTnLst>
                                </p:cTn>
                              </p:par>
                              <p:par>
                                <p:cTn id="27" presetID="55" presetClass="entr" presetSubtype="0" fill="hold" nodeType="withEffect">
                                  <p:stCondLst>
                                    <p:cond delay="0"/>
                                  </p:stCondLst>
                                  <p:childTnLst>
                                    <p:set>
                                      <p:cBhvr>
                                        <p:cTn id="28" dur="1" fill="hold">
                                          <p:stCondLst>
                                            <p:cond delay="0"/>
                                          </p:stCondLst>
                                        </p:cTn>
                                        <p:tgtEl>
                                          <p:spTgt spid="21511">
                                            <p:txEl>
                                              <p:pRg st="1" end="1"/>
                                            </p:txEl>
                                          </p:spTgt>
                                        </p:tgtEl>
                                        <p:attrNameLst>
                                          <p:attrName>style.visibility</p:attrName>
                                        </p:attrNameLst>
                                      </p:cBhvr>
                                      <p:to>
                                        <p:strVal val="visible"/>
                                      </p:to>
                                    </p:set>
                                    <p:anim calcmode="lin" valueType="num">
                                      <p:cBhvr>
                                        <p:cTn id="29" dur="1000" fill="hold"/>
                                        <p:tgtEl>
                                          <p:spTgt spid="21511">
                                            <p:txEl>
                                              <p:pRg st="1" end="1"/>
                                            </p:txEl>
                                          </p:spTgt>
                                        </p:tgtEl>
                                        <p:attrNameLst>
                                          <p:attrName>ppt_w</p:attrName>
                                        </p:attrNameLst>
                                      </p:cBhvr>
                                      <p:tavLst>
                                        <p:tav tm="0">
                                          <p:val>
                                            <p:strVal val="#ppt_w*0.70"/>
                                          </p:val>
                                        </p:tav>
                                        <p:tav tm="100000">
                                          <p:val>
                                            <p:strVal val="#ppt_w"/>
                                          </p:val>
                                        </p:tav>
                                      </p:tavLst>
                                    </p:anim>
                                    <p:anim calcmode="lin" valueType="num">
                                      <p:cBhvr>
                                        <p:cTn id="30" dur="1000" fill="hold"/>
                                        <p:tgtEl>
                                          <p:spTgt spid="21511">
                                            <p:txEl>
                                              <p:pRg st="1" end="1"/>
                                            </p:txEl>
                                          </p:spTgt>
                                        </p:tgtEl>
                                        <p:attrNameLst>
                                          <p:attrName>ppt_h</p:attrName>
                                        </p:attrNameLst>
                                      </p:cBhvr>
                                      <p:tavLst>
                                        <p:tav tm="0">
                                          <p:val>
                                            <p:strVal val="#ppt_h"/>
                                          </p:val>
                                        </p:tav>
                                        <p:tav tm="100000">
                                          <p:val>
                                            <p:strVal val="#ppt_h"/>
                                          </p:val>
                                        </p:tav>
                                      </p:tavLst>
                                    </p:anim>
                                    <p:animEffect transition="in" filter="fade">
                                      <p:cBhvr>
                                        <p:cTn id="31" dur="1000"/>
                                        <p:tgtEl>
                                          <p:spTgt spid="21511">
                                            <p:txEl>
                                              <p:pRg st="1" end="1"/>
                                            </p:txEl>
                                          </p:spTgt>
                                        </p:tgtEl>
                                      </p:cBhvr>
                                    </p:animEffect>
                                  </p:childTnLst>
                                </p:cTn>
                              </p:par>
                              <p:par>
                                <p:cTn id="32" presetID="55" presetClass="entr" presetSubtype="0" fill="hold" nodeType="withEffect">
                                  <p:stCondLst>
                                    <p:cond delay="0"/>
                                  </p:stCondLst>
                                  <p:childTnLst>
                                    <p:set>
                                      <p:cBhvr>
                                        <p:cTn id="33" dur="1" fill="hold">
                                          <p:stCondLst>
                                            <p:cond delay="0"/>
                                          </p:stCondLst>
                                        </p:cTn>
                                        <p:tgtEl>
                                          <p:spTgt spid="21511">
                                            <p:txEl>
                                              <p:pRg st="2" end="2"/>
                                            </p:txEl>
                                          </p:spTgt>
                                        </p:tgtEl>
                                        <p:attrNameLst>
                                          <p:attrName>style.visibility</p:attrName>
                                        </p:attrNameLst>
                                      </p:cBhvr>
                                      <p:to>
                                        <p:strVal val="visible"/>
                                      </p:to>
                                    </p:set>
                                    <p:anim calcmode="lin" valueType="num">
                                      <p:cBhvr>
                                        <p:cTn id="34" dur="1000" fill="hold"/>
                                        <p:tgtEl>
                                          <p:spTgt spid="21511">
                                            <p:txEl>
                                              <p:pRg st="2" end="2"/>
                                            </p:txEl>
                                          </p:spTgt>
                                        </p:tgtEl>
                                        <p:attrNameLst>
                                          <p:attrName>ppt_w</p:attrName>
                                        </p:attrNameLst>
                                      </p:cBhvr>
                                      <p:tavLst>
                                        <p:tav tm="0">
                                          <p:val>
                                            <p:strVal val="#ppt_w*0.70"/>
                                          </p:val>
                                        </p:tav>
                                        <p:tav tm="100000">
                                          <p:val>
                                            <p:strVal val="#ppt_w"/>
                                          </p:val>
                                        </p:tav>
                                      </p:tavLst>
                                    </p:anim>
                                    <p:anim calcmode="lin" valueType="num">
                                      <p:cBhvr>
                                        <p:cTn id="35" dur="1000" fill="hold"/>
                                        <p:tgtEl>
                                          <p:spTgt spid="21511">
                                            <p:txEl>
                                              <p:pRg st="2" end="2"/>
                                            </p:txEl>
                                          </p:spTgt>
                                        </p:tgtEl>
                                        <p:attrNameLst>
                                          <p:attrName>ppt_h</p:attrName>
                                        </p:attrNameLst>
                                      </p:cBhvr>
                                      <p:tavLst>
                                        <p:tav tm="0">
                                          <p:val>
                                            <p:strVal val="#ppt_h"/>
                                          </p:val>
                                        </p:tav>
                                        <p:tav tm="100000">
                                          <p:val>
                                            <p:strVal val="#ppt_h"/>
                                          </p:val>
                                        </p:tav>
                                      </p:tavLst>
                                    </p:anim>
                                    <p:animEffect transition="in" filter="fade">
                                      <p:cBhvr>
                                        <p:cTn id="36" dur="1000"/>
                                        <p:tgtEl>
                                          <p:spTgt spid="21511">
                                            <p:txEl>
                                              <p:pRg st="2" end="2"/>
                                            </p:txEl>
                                          </p:spTgt>
                                        </p:tgtEl>
                                      </p:cBhvr>
                                    </p:animEffect>
                                  </p:childTnLst>
                                </p:cTn>
                              </p:par>
                              <p:par>
                                <p:cTn id="37" presetID="55" presetClass="entr" presetSubtype="0" fill="hold" nodeType="withEffect">
                                  <p:stCondLst>
                                    <p:cond delay="0"/>
                                  </p:stCondLst>
                                  <p:childTnLst>
                                    <p:set>
                                      <p:cBhvr>
                                        <p:cTn id="38" dur="1" fill="hold">
                                          <p:stCondLst>
                                            <p:cond delay="0"/>
                                          </p:stCondLst>
                                        </p:cTn>
                                        <p:tgtEl>
                                          <p:spTgt spid="21511">
                                            <p:txEl>
                                              <p:pRg st="3" end="3"/>
                                            </p:txEl>
                                          </p:spTgt>
                                        </p:tgtEl>
                                        <p:attrNameLst>
                                          <p:attrName>style.visibility</p:attrName>
                                        </p:attrNameLst>
                                      </p:cBhvr>
                                      <p:to>
                                        <p:strVal val="visible"/>
                                      </p:to>
                                    </p:set>
                                    <p:anim calcmode="lin" valueType="num">
                                      <p:cBhvr>
                                        <p:cTn id="39" dur="1000" fill="hold"/>
                                        <p:tgtEl>
                                          <p:spTgt spid="21511">
                                            <p:txEl>
                                              <p:pRg st="3" end="3"/>
                                            </p:txEl>
                                          </p:spTgt>
                                        </p:tgtEl>
                                        <p:attrNameLst>
                                          <p:attrName>ppt_w</p:attrName>
                                        </p:attrNameLst>
                                      </p:cBhvr>
                                      <p:tavLst>
                                        <p:tav tm="0">
                                          <p:val>
                                            <p:strVal val="#ppt_w*0.70"/>
                                          </p:val>
                                        </p:tav>
                                        <p:tav tm="100000">
                                          <p:val>
                                            <p:strVal val="#ppt_w"/>
                                          </p:val>
                                        </p:tav>
                                      </p:tavLst>
                                    </p:anim>
                                    <p:anim calcmode="lin" valueType="num">
                                      <p:cBhvr>
                                        <p:cTn id="40" dur="1000" fill="hold"/>
                                        <p:tgtEl>
                                          <p:spTgt spid="21511">
                                            <p:txEl>
                                              <p:pRg st="3" end="3"/>
                                            </p:txEl>
                                          </p:spTgt>
                                        </p:tgtEl>
                                        <p:attrNameLst>
                                          <p:attrName>ppt_h</p:attrName>
                                        </p:attrNameLst>
                                      </p:cBhvr>
                                      <p:tavLst>
                                        <p:tav tm="0">
                                          <p:val>
                                            <p:strVal val="#ppt_h"/>
                                          </p:val>
                                        </p:tav>
                                        <p:tav tm="100000">
                                          <p:val>
                                            <p:strVal val="#ppt_h"/>
                                          </p:val>
                                        </p:tav>
                                      </p:tavLst>
                                    </p:anim>
                                    <p:animEffect transition="in" filter="fade">
                                      <p:cBhvr>
                                        <p:cTn id="41" dur="1000"/>
                                        <p:tgtEl>
                                          <p:spTgt spid="21511">
                                            <p:txEl>
                                              <p:pRg st="3" end="3"/>
                                            </p:txEl>
                                          </p:spTgt>
                                        </p:tgtEl>
                                      </p:cBhvr>
                                    </p:animEffect>
                                  </p:childTnLst>
                                </p:cTn>
                              </p:par>
                              <p:par>
                                <p:cTn id="42" presetID="55" presetClass="entr" presetSubtype="0" fill="hold" nodeType="withEffect">
                                  <p:stCondLst>
                                    <p:cond delay="0"/>
                                  </p:stCondLst>
                                  <p:childTnLst>
                                    <p:set>
                                      <p:cBhvr>
                                        <p:cTn id="43" dur="1" fill="hold">
                                          <p:stCondLst>
                                            <p:cond delay="0"/>
                                          </p:stCondLst>
                                        </p:cTn>
                                        <p:tgtEl>
                                          <p:spTgt spid="21511">
                                            <p:txEl>
                                              <p:pRg st="4" end="4"/>
                                            </p:txEl>
                                          </p:spTgt>
                                        </p:tgtEl>
                                        <p:attrNameLst>
                                          <p:attrName>style.visibility</p:attrName>
                                        </p:attrNameLst>
                                      </p:cBhvr>
                                      <p:to>
                                        <p:strVal val="visible"/>
                                      </p:to>
                                    </p:set>
                                    <p:anim calcmode="lin" valueType="num">
                                      <p:cBhvr>
                                        <p:cTn id="44" dur="1000" fill="hold"/>
                                        <p:tgtEl>
                                          <p:spTgt spid="21511">
                                            <p:txEl>
                                              <p:pRg st="4" end="4"/>
                                            </p:txEl>
                                          </p:spTgt>
                                        </p:tgtEl>
                                        <p:attrNameLst>
                                          <p:attrName>ppt_w</p:attrName>
                                        </p:attrNameLst>
                                      </p:cBhvr>
                                      <p:tavLst>
                                        <p:tav tm="0">
                                          <p:val>
                                            <p:strVal val="#ppt_w*0.70"/>
                                          </p:val>
                                        </p:tav>
                                        <p:tav tm="100000">
                                          <p:val>
                                            <p:strVal val="#ppt_w"/>
                                          </p:val>
                                        </p:tav>
                                      </p:tavLst>
                                    </p:anim>
                                    <p:anim calcmode="lin" valueType="num">
                                      <p:cBhvr>
                                        <p:cTn id="45" dur="1000" fill="hold"/>
                                        <p:tgtEl>
                                          <p:spTgt spid="21511">
                                            <p:txEl>
                                              <p:pRg st="4" end="4"/>
                                            </p:txEl>
                                          </p:spTgt>
                                        </p:tgtEl>
                                        <p:attrNameLst>
                                          <p:attrName>ppt_h</p:attrName>
                                        </p:attrNameLst>
                                      </p:cBhvr>
                                      <p:tavLst>
                                        <p:tav tm="0">
                                          <p:val>
                                            <p:strVal val="#ppt_h"/>
                                          </p:val>
                                        </p:tav>
                                        <p:tav tm="100000">
                                          <p:val>
                                            <p:strVal val="#ppt_h"/>
                                          </p:val>
                                        </p:tav>
                                      </p:tavLst>
                                    </p:anim>
                                    <p:animEffect transition="in" filter="fade">
                                      <p:cBhvr>
                                        <p:cTn id="46" dur="1000"/>
                                        <p:tgtEl>
                                          <p:spTgt spid="21511">
                                            <p:txEl>
                                              <p:pRg st="4" end="4"/>
                                            </p:txEl>
                                          </p:spTgt>
                                        </p:tgtEl>
                                      </p:cBhvr>
                                    </p:animEffect>
                                  </p:childTnLst>
                                </p:cTn>
                              </p:par>
                              <p:par>
                                <p:cTn id="47" presetID="55" presetClass="entr" presetSubtype="0" fill="hold" nodeType="withEffect">
                                  <p:stCondLst>
                                    <p:cond delay="0"/>
                                  </p:stCondLst>
                                  <p:childTnLst>
                                    <p:set>
                                      <p:cBhvr>
                                        <p:cTn id="48" dur="1" fill="hold">
                                          <p:stCondLst>
                                            <p:cond delay="0"/>
                                          </p:stCondLst>
                                        </p:cTn>
                                        <p:tgtEl>
                                          <p:spTgt spid="21511">
                                            <p:txEl>
                                              <p:pRg st="5" end="5"/>
                                            </p:txEl>
                                          </p:spTgt>
                                        </p:tgtEl>
                                        <p:attrNameLst>
                                          <p:attrName>style.visibility</p:attrName>
                                        </p:attrNameLst>
                                      </p:cBhvr>
                                      <p:to>
                                        <p:strVal val="visible"/>
                                      </p:to>
                                    </p:set>
                                    <p:anim calcmode="lin" valueType="num">
                                      <p:cBhvr>
                                        <p:cTn id="49" dur="1000" fill="hold"/>
                                        <p:tgtEl>
                                          <p:spTgt spid="21511">
                                            <p:txEl>
                                              <p:pRg st="5" end="5"/>
                                            </p:txEl>
                                          </p:spTgt>
                                        </p:tgtEl>
                                        <p:attrNameLst>
                                          <p:attrName>ppt_w</p:attrName>
                                        </p:attrNameLst>
                                      </p:cBhvr>
                                      <p:tavLst>
                                        <p:tav tm="0">
                                          <p:val>
                                            <p:strVal val="#ppt_w*0.70"/>
                                          </p:val>
                                        </p:tav>
                                        <p:tav tm="100000">
                                          <p:val>
                                            <p:strVal val="#ppt_w"/>
                                          </p:val>
                                        </p:tav>
                                      </p:tavLst>
                                    </p:anim>
                                    <p:anim calcmode="lin" valueType="num">
                                      <p:cBhvr>
                                        <p:cTn id="50" dur="1000" fill="hold"/>
                                        <p:tgtEl>
                                          <p:spTgt spid="21511">
                                            <p:txEl>
                                              <p:pRg st="5" end="5"/>
                                            </p:txEl>
                                          </p:spTgt>
                                        </p:tgtEl>
                                        <p:attrNameLst>
                                          <p:attrName>ppt_h</p:attrName>
                                        </p:attrNameLst>
                                      </p:cBhvr>
                                      <p:tavLst>
                                        <p:tav tm="0">
                                          <p:val>
                                            <p:strVal val="#ppt_h"/>
                                          </p:val>
                                        </p:tav>
                                        <p:tav tm="100000">
                                          <p:val>
                                            <p:strVal val="#ppt_h"/>
                                          </p:val>
                                        </p:tav>
                                      </p:tavLst>
                                    </p:anim>
                                    <p:animEffect transition="in" filter="fade">
                                      <p:cBhvr>
                                        <p:cTn id="51" dur="1000"/>
                                        <p:tgtEl>
                                          <p:spTgt spid="21511">
                                            <p:txEl>
                                              <p:pRg st="5" end="5"/>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5" presetClass="entr" presetSubtype="0" fill="hold" nodeType="clickEffect">
                                  <p:stCondLst>
                                    <p:cond delay="0"/>
                                  </p:stCondLst>
                                  <p:childTnLst>
                                    <p:set>
                                      <p:cBhvr>
                                        <p:cTn id="55" dur="1" fill="hold">
                                          <p:stCondLst>
                                            <p:cond delay="0"/>
                                          </p:stCondLst>
                                        </p:cTn>
                                        <p:tgtEl>
                                          <p:spTgt spid="21512">
                                            <p:txEl>
                                              <p:pRg st="0" end="0"/>
                                            </p:txEl>
                                          </p:spTgt>
                                        </p:tgtEl>
                                        <p:attrNameLst>
                                          <p:attrName>style.visibility</p:attrName>
                                        </p:attrNameLst>
                                      </p:cBhvr>
                                      <p:to>
                                        <p:strVal val="visible"/>
                                      </p:to>
                                    </p:set>
                                    <p:anim calcmode="lin" valueType="num">
                                      <p:cBhvr>
                                        <p:cTn id="56" dur="1000" fill="hold"/>
                                        <p:tgtEl>
                                          <p:spTgt spid="21512">
                                            <p:txEl>
                                              <p:pRg st="0" end="0"/>
                                            </p:txEl>
                                          </p:spTgt>
                                        </p:tgtEl>
                                        <p:attrNameLst>
                                          <p:attrName>ppt_w</p:attrName>
                                        </p:attrNameLst>
                                      </p:cBhvr>
                                      <p:tavLst>
                                        <p:tav tm="0">
                                          <p:val>
                                            <p:strVal val="#ppt_w*0.70"/>
                                          </p:val>
                                        </p:tav>
                                        <p:tav tm="100000">
                                          <p:val>
                                            <p:strVal val="#ppt_w"/>
                                          </p:val>
                                        </p:tav>
                                      </p:tavLst>
                                    </p:anim>
                                    <p:anim calcmode="lin" valueType="num">
                                      <p:cBhvr>
                                        <p:cTn id="57" dur="1000" fill="hold"/>
                                        <p:tgtEl>
                                          <p:spTgt spid="21512">
                                            <p:txEl>
                                              <p:pRg st="0" end="0"/>
                                            </p:txEl>
                                          </p:spTgt>
                                        </p:tgtEl>
                                        <p:attrNameLst>
                                          <p:attrName>ppt_h</p:attrName>
                                        </p:attrNameLst>
                                      </p:cBhvr>
                                      <p:tavLst>
                                        <p:tav tm="0">
                                          <p:val>
                                            <p:strVal val="#ppt_h"/>
                                          </p:val>
                                        </p:tav>
                                        <p:tav tm="100000">
                                          <p:val>
                                            <p:strVal val="#ppt_h"/>
                                          </p:val>
                                        </p:tav>
                                      </p:tavLst>
                                    </p:anim>
                                    <p:animEffect transition="in" filter="fade">
                                      <p:cBhvr>
                                        <p:cTn id="58" dur="1000"/>
                                        <p:tgtEl>
                                          <p:spTgt spid="21512">
                                            <p:txEl>
                                              <p:pRg st="0" end="0"/>
                                            </p:txEl>
                                          </p:spTgt>
                                        </p:tgtEl>
                                      </p:cBhvr>
                                    </p:animEffect>
                                  </p:childTnLst>
                                </p:cTn>
                              </p:par>
                              <p:par>
                                <p:cTn id="59" presetID="55" presetClass="entr" presetSubtype="0" fill="hold" nodeType="withEffect">
                                  <p:stCondLst>
                                    <p:cond delay="0"/>
                                  </p:stCondLst>
                                  <p:childTnLst>
                                    <p:set>
                                      <p:cBhvr>
                                        <p:cTn id="60" dur="1" fill="hold">
                                          <p:stCondLst>
                                            <p:cond delay="0"/>
                                          </p:stCondLst>
                                        </p:cTn>
                                        <p:tgtEl>
                                          <p:spTgt spid="21512">
                                            <p:txEl>
                                              <p:pRg st="1" end="1"/>
                                            </p:txEl>
                                          </p:spTgt>
                                        </p:tgtEl>
                                        <p:attrNameLst>
                                          <p:attrName>style.visibility</p:attrName>
                                        </p:attrNameLst>
                                      </p:cBhvr>
                                      <p:to>
                                        <p:strVal val="visible"/>
                                      </p:to>
                                    </p:set>
                                    <p:anim calcmode="lin" valueType="num">
                                      <p:cBhvr>
                                        <p:cTn id="61" dur="1000" fill="hold"/>
                                        <p:tgtEl>
                                          <p:spTgt spid="21512">
                                            <p:txEl>
                                              <p:pRg st="1" end="1"/>
                                            </p:txEl>
                                          </p:spTgt>
                                        </p:tgtEl>
                                        <p:attrNameLst>
                                          <p:attrName>ppt_w</p:attrName>
                                        </p:attrNameLst>
                                      </p:cBhvr>
                                      <p:tavLst>
                                        <p:tav tm="0">
                                          <p:val>
                                            <p:strVal val="#ppt_w*0.70"/>
                                          </p:val>
                                        </p:tav>
                                        <p:tav tm="100000">
                                          <p:val>
                                            <p:strVal val="#ppt_w"/>
                                          </p:val>
                                        </p:tav>
                                      </p:tavLst>
                                    </p:anim>
                                    <p:anim calcmode="lin" valueType="num">
                                      <p:cBhvr>
                                        <p:cTn id="62" dur="1000" fill="hold"/>
                                        <p:tgtEl>
                                          <p:spTgt spid="21512">
                                            <p:txEl>
                                              <p:pRg st="1" end="1"/>
                                            </p:txEl>
                                          </p:spTgt>
                                        </p:tgtEl>
                                        <p:attrNameLst>
                                          <p:attrName>ppt_h</p:attrName>
                                        </p:attrNameLst>
                                      </p:cBhvr>
                                      <p:tavLst>
                                        <p:tav tm="0">
                                          <p:val>
                                            <p:strVal val="#ppt_h"/>
                                          </p:val>
                                        </p:tav>
                                        <p:tav tm="100000">
                                          <p:val>
                                            <p:strVal val="#ppt_h"/>
                                          </p:val>
                                        </p:tav>
                                      </p:tavLst>
                                    </p:anim>
                                    <p:animEffect transition="in" filter="fade">
                                      <p:cBhvr>
                                        <p:cTn id="63" dur="1000"/>
                                        <p:tgtEl>
                                          <p:spTgt spid="21512">
                                            <p:txEl>
                                              <p:pRg st="1" end="1"/>
                                            </p:txEl>
                                          </p:spTgt>
                                        </p:tgtEl>
                                      </p:cBhvr>
                                    </p:animEffect>
                                  </p:childTnLst>
                                </p:cTn>
                              </p:par>
                              <p:par>
                                <p:cTn id="64" presetID="55" presetClass="entr" presetSubtype="0" fill="hold" nodeType="withEffect">
                                  <p:stCondLst>
                                    <p:cond delay="0"/>
                                  </p:stCondLst>
                                  <p:childTnLst>
                                    <p:set>
                                      <p:cBhvr>
                                        <p:cTn id="65" dur="1" fill="hold">
                                          <p:stCondLst>
                                            <p:cond delay="0"/>
                                          </p:stCondLst>
                                        </p:cTn>
                                        <p:tgtEl>
                                          <p:spTgt spid="21512">
                                            <p:txEl>
                                              <p:pRg st="2" end="2"/>
                                            </p:txEl>
                                          </p:spTgt>
                                        </p:tgtEl>
                                        <p:attrNameLst>
                                          <p:attrName>style.visibility</p:attrName>
                                        </p:attrNameLst>
                                      </p:cBhvr>
                                      <p:to>
                                        <p:strVal val="visible"/>
                                      </p:to>
                                    </p:set>
                                    <p:anim calcmode="lin" valueType="num">
                                      <p:cBhvr>
                                        <p:cTn id="66" dur="1000" fill="hold"/>
                                        <p:tgtEl>
                                          <p:spTgt spid="21512">
                                            <p:txEl>
                                              <p:pRg st="2" end="2"/>
                                            </p:txEl>
                                          </p:spTgt>
                                        </p:tgtEl>
                                        <p:attrNameLst>
                                          <p:attrName>ppt_w</p:attrName>
                                        </p:attrNameLst>
                                      </p:cBhvr>
                                      <p:tavLst>
                                        <p:tav tm="0">
                                          <p:val>
                                            <p:strVal val="#ppt_w*0.70"/>
                                          </p:val>
                                        </p:tav>
                                        <p:tav tm="100000">
                                          <p:val>
                                            <p:strVal val="#ppt_w"/>
                                          </p:val>
                                        </p:tav>
                                      </p:tavLst>
                                    </p:anim>
                                    <p:anim calcmode="lin" valueType="num">
                                      <p:cBhvr>
                                        <p:cTn id="67" dur="1000" fill="hold"/>
                                        <p:tgtEl>
                                          <p:spTgt spid="21512">
                                            <p:txEl>
                                              <p:pRg st="2" end="2"/>
                                            </p:txEl>
                                          </p:spTgt>
                                        </p:tgtEl>
                                        <p:attrNameLst>
                                          <p:attrName>ppt_h</p:attrName>
                                        </p:attrNameLst>
                                      </p:cBhvr>
                                      <p:tavLst>
                                        <p:tav tm="0">
                                          <p:val>
                                            <p:strVal val="#ppt_h"/>
                                          </p:val>
                                        </p:tav>
                                        <p:tav tm="100000">
                                          <p:val>
                                            <p:strVal val="#ppt_h"/>
                                          </p:val>
                                        </p:tav>
                                      </p:tavLst>
                                    </p:anim>
                                    <p:animEffect transition="in" filter="fade">
                                      <p:cBhvr>
                                        <p:cTn id="68" dur="1000"/>
                                        <p:tgtEl>
                                          <p:spTgt spid="21512">
                                            <p:txEl>
                                              <p:pRg st="2" end="2"/>
                                            </p:txEl>
                                          </p:spTgt>
                                        </p:tgtEl>
                                      </p:cBhvr>
                                    </p:animEffect>
                                  </p:childTnLst>
                                </p:cTn>
                              </p:par>
                              <p:par>
                                <p:cTn id="69" presetID="55" presetClass="entr" presetSubtype="0" fill="hold" nodeType="withEffect">
                                  <p:stCondLst>
                                    <p:cond delay="0"/>
                                  </p:stCondLst>
                                  <p:childTnLst>
                                    <p:set>
                                      <p:cBhvr>
                                        <p:cTn id="70" dur="1" fill="hold">
                                          <p:stCondLst>
                                            <p:cond delay="0"/>
                                          </p:stCondLst>
                                        </p:cTn>
                                        <p:tgtEl>
                                          <p:spTgt spid="21512">
                                            <p:txEl>
                                              <p:pRg st="3" end="3"/>
                                            </p:txEl>
                                          </p:spTgt>
                                        </p:tgtEl>
                                        <p:attrNameLst>
                                          <p:attrName>style.visibility</p:attrName>
                                        </p:attrNameLst>
                                      </p:cBhvr>
                                      <p:to>
                                        <p:strVal val="visible"/>
                                      </p:to>
                                    </p:set>
                                    <p:anim calcmode="lin" valueType="num">
                                      <p:cBhvr>
                                        <p:cTn id="71" dur="1000" fill="hold"/>
                                        <p:tgtEl>
                                          <p:spTgt spid="21512">
                                            <p:txEl>
                                              <p:pRg st="3" end="3"/>
                                            </p:txEl>
                                          </p:spTgt>
                                        </p:tgtEl>
                                        <p:attrNameLst>
                                          <p:attrName>ppt_w</p:attrName>
                                        </p:attrNameLst>
                                      </p:cBhvr>
                                      <p:tavLst>
                                        <p:tav tm="0">
                                          <p:val>
                                            <p:strVal val="#ppt_w*0.70"/>
                                          </p:val>
                                        </p:tav>
                                        <p:tav tm="100000">
                                          <p:val>
                                            <p:strVal val="#ppt_w"/>
                                          </p:val>
                                        </p:tav>
                                      </p:tavLst>
                                    </p:anim>
                                    <p:anim calcmode="lin" valueType="num">
                                      <p:cBhvr>
                                        <p:cTn id="72" dur="1000" fill="hold"/>
                                        <p:tgtEl>
                                          <p:spTgt spid="21512">
                                            <p:txEl>
                                              <p:pRg st="3" end="3"/>
                                            </p:txEl>
                                          </p:spTgt>
                                        </p:tgtEl>
                                        <p:attrNameLst>
                                          <p:attrName>ppt_h</p:attrName>
                                        </p:attrNameLst>
                                      </p:cBhvr>
                                      <p:tavLst>
                                        <p:tav tm="0">
                                          <p:val>
                                            <p:strVal val="#ppt_h"/>
                                          </p:val>
                                        </p:tav>
                                        <p:tav tm="100000">
                                          <p:val>
                                            <p:strVal val="#ppt_h"/>
                                          </p:val>
                                        </p:tav>
                                      </p:tavLst>
                                    </p:anim>
                                    <p:animEffect transition="in" filter="fade">
                                      <p:cBhvr>
                                        <p:cTn id="73" dur="1000"/>
                                        <p:tgtEl>
                                          <p:spTgt spid="21512">
                                            <p:txEl>
                                              <p:pRg st="3" end="3"/>
                                            </p:txEl>
                                          </p:spTgt>
                                        </p:tgtEl>
                                      </p:cBhvr>
                                    </p:animEffect>
                                  </p:childTnLst>
                                </p:cTn>
                              </p:par>
                              <p:par>
                                <p:cTn id="74" presetID="55" presetClass="entr" presetSubtype="0" fill="hold" nodeType="withEffect">
                                  <p:stCondLst>
                                    <p:cond delay="0"/>
                                  </p:stCondLst>
                                  <p:childTnLst>
                                    <p:set>
                                      <p:cBhvr>
                                        <p:cTn id="75" dur="1" fill="hold">
                                          <p:stCondLst>
                                            <p:cond delay="0"/>
                                          </p:stCondLst>
                                        </p:cTn>
                                        <p:tgtEl>
                                          <p:spTgt spid="21512">
                                            <p:txEl>
                                              <p:pRg st="4" end="4"/>
                                            </p:txEl>
                                          </p:spTgt>
                                        </p:tgtEl>
                                        <p:attrNameLst>
                                          <p:attrName>style.visibility</p:attrName>
                                        </p:attrNameLst>
                                      </p:cBhvr>
                                      <p:to>
                                        <p:strVal val="visible"/>
                                      </p:to>
                                    </p:set>
                                    <p:anim calcmode="lin" valueType="num">
                                      <p:cBhvr>
                                        <p:cTn id="76" dur="1000" fill="hold"/>
                                        <p:tgtEl>
                                          <p:spTgt spid="21512">
                                            <p:txEl>
                                              <p:pRg st="4" end="4"/>
                                            </p:txEl>
                                          </p:spTgt>
                                        </p:tgtEl>
                                        <p:attrNameLst>
                                          <p:attrName>ppt_w</p:attrName>
                                        </p:attrNameLst>
                                      </p:cBhvr>
                                      <p:tavLst>
                                        <p:tav tm="0">
                                          <p:val>
                                            <p:strVal val="#ppt_w*0.70"/>
                                          </p:val>
                                        </p:tav>
                                        <p:tav tm="100000">
                                          <p:val>
                                            <p:strVal val="#ppt_w"/>
                                          </p:val>
                                        </p:tav>
                                      </p:tavLst>
                                    </p:anim>
                                    <p:anim calcmode="lin" valueType="num">
                                      <p:cBhvr>
                                        <p:cTn id="77" dur="1000" fill="hold"/>
                                        <p:tgtEl>
                                          <p:spTgt spid="21512">
                                            <p:txEl>
                                              <p:pRg st="4" end="4"/>
                                            </p:txEl>
                                          </p:spTgt>
                                        </p:tgtEl>
                                        <p:attrNameLst>
                                          <p:attrName>ppt_h</p:attrName>
                                        </p:attrNameLst>
                                      </p:cBhvr>
                                      <p:tavLst>
                                        <p:tav tm="0">
                                          <p:val>
                                            <p:strVal val="#ppt_h"/>
                                          </p:val>
                                        </p:tav>
                                        <p:tav tm="100000">
                                          <p:val>
                                            <p:strVal val="#ppt_h"/>
                                          </p:val>
                                        </p:tav>
                                      </p:tavLst>
                                    </p:anim>
                                    <p:animEffect transition="in" filter="fade">
                                      <p:cBhvr>
                                        <p:cTn id="78" dur="1000"/>
                                        <p:tgtEl>
                                          <p:spTgt spid="21512">
                                            <p:txEl>
                                              <p:pRg st="4" end="4"/>
                                            </p:txEl>
                                          </p:spTgt>
                                        </p:tgtEl>
                                      </p:cBhvr>
                                    </p:animEffect>
                                  </p:childTnLst>
                                </p:cTn>
                              </p:par>
                              <p:par>
                                <p:cTn id="79" presetID="55" presetClass="entr" presetSubtype="0" fill="hold" nodeType="withEffect">
                                  <p:stCondLst>
                                    <p:cond delay="0"/>
                                  </p:stCondLst>
                                  <p:childTnLst>
                                    <p:set>
                                      <p:cBhvr>
                                        <p:cTn id="80" dur="1" fill="hold">
                                          <p:stCondLst>
                                            <p:cond delay="0"/>
                                          </p:stCondLst>
                                        </p:cTn>
                                        <p:tgtEl>
                                          <p:spTgt spid="21512">
                                            <p:txEl>
                                              <p:pRg st="5" end="5"/>
                                            </p:txEl>
                                          </p:spTgt>
                                        </p:tgtEl>
                                        <p:attrNameLst>
                                          <p:attrName>style.visibility</p:attrName>
                                        </p:attrNameLst>
                                      </p:cBhvr>
                                      <p:to>
                                        <p:strVal val="visible"/>
                                      </p:to>
                                    </p:set>
                                    <p:anim calcmode="lin" valueType="num">
                                      <p:cBhvr>
                                        <p:cTn id="81" dur="1000" fill="hold"/>
                                        <p:tgtEl>
                                          <p:spTgt spid="21512">
                                            <p:txEl>
                                              <p:pRg st="5" end="5"/>
                                            </p:txEl>
                                          </p:spTgt>
                                        </p:tgtEl>
                                        <p:attrNameLst>
                                          <p:attrName>ppt_w</p:attrName>
                                        </p:attrNameLst>
                                      </p:cBhvr>
                                      <p:tavLst>
                                        <p:tav tm="0">
                                          <p:val>
                                            <p:strVal val="#ppt_w*0.70"/>
                                          </p:val>
                                        </p:tav>
                                        <p:tav tm="100000">
                                          <p:val>
                                            <p:strVal val="#ppt_w"/>
                                          </p:val>
                                        </p:tav>
                                      </p:tavLst>
                                    </p:anim>
                                    <p:anim calcmode="lin" valueType="num">
                                      <p:cBhvr>
                                        <p:cTn id="82" dur="1000" fill="hold"/>
                                        <p:tgtEl>
                                          <p:spTgt spid="21512">
                                            <p:txEl>
                                              <p:pRg st="5" end="5"/>
                                            </p:txEl>
                                          </p:spTgt>
                                        </p:tgtEl>
                                        <p:attrNameLst>
                                          <p:attrName>ppt_h</p:attrName>
                                        </p:attrNameLst>
                                      </p:cBhvr>
                                      <p:tavLst>
                                        <p:tav tm="0">
                                          <p:val>
                                            <p:strVal val="#ppt_h"/>
                                          </p:val>
                                        </p:tav>
                                        <p:tav tm="100000">
                                          <p:val>
                                            <p:strVal val="#ppt_h"/>
                                          </p:val>
                                        </p:tav>
                                      </p:tavLst>
                                    </p:anim>
                                    <p:animEffect transition="in" filter="fade">
                                      <p:cBhvr>
                                        <p:cTn id="83" dur="1000"/>
                                        <p:tgtEl>
                                          <p:spTgt spid="21512">
                                            <p:txEl>
                                              <p:pRg st="5" end="5"/>
                                            </p:txEl>
                                          </p:spTgt>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55" presetClass="entr" presetSubtype="0" fill="hold" nodeType="clickEffect">
                                  <p:stCondLst>
                                    <p:cond delay="0"/>
                                  </p:stCondLst>
                                  <p:childTnLst>
                                    <p:set>
                                      <p:cBhvr>
                                        <p:cTn id="87" dur="1" fill="hold">
                                          <p:stCondLst>
                                            <p:cond delay="0"/>
                                          </p:stCondLst>
                                        </p:cTn>
                                        <p:tgtEl>
                                          <p:spTgt spid="21513">
                                            <p:txEl>
                                              <p:pRg st="0" end="0"/>
                                            </p:txEl>
                                          </p:spTgt>
                                        </p:tgtEl>
                                        <p:attrNameLst>
                                          <p:attrName>style.visibility</p:attrName>
                                        </p:attrNameLst>
                                      </p:cBhvr>
                                      <p:to>
                                        <p:strVal val="visible"/>
                                      </p:to>
                                    </p:set>
                                    <p:anim calcmode="lin" valueType="num">
                                      <p:cBhvr>
                                        <p:cTn id="88" dur="1000" fill="hold"/>
                                        <p:tgtEl>
                                          <p:spTgt spid="21513">
                                            <p:txEl>
                                              <p:pRg st="0" end="0"/>
                                            </p:txEl>
                                          </p:spTgt>
                                        </p:tgtEl>
                                        <p:attrNameLst>
                                          <p:attrName>ppt_w</p:attrName>
                                        </p:attrNameLst>
                                      </p:cBhvr>
                                      <p:tavLst>
                                        <p:tav tm="0">
                                          <p:val>
                                            <p:strVal val="#ppt_w*0.70"/>
                                          </p:val>
                                        </p:tav>
                                        <p:tav tm="100000">
                                          <p:val>
                                            <p:strVal val="#ppt_w"/>
                                          </p:val>
                                        </p:tav>
                                      </p:tavLst>
                                    </p:anim>
                                    <p:anim calcmode="lin" valueType="num">
                                      <p:cBhvr>
                                        <p:cTn id="89" dur="1000" fill="hold"/>
                                        <p:tgtEl>
                                          <p:spTgt spid="21513">
                                            <p:txEl>
                                              <p:pRg st="0" end="0"/>
                                            </p:txEl>
                                          </p:spTgt>
                                        </p:tgtEl>
                                        <p:attrNameLst>
                                          <p:attrName>ppt_h</p:attrName>
                                        </p:attrNameLst>
                                      </p:cBhvr>
                                      <p:tavLst>
                                        <p:tav tm="0">
                                          <p:val>
                                            <p:strVal val="#ppt_h"/>
                                          </p:val>
                                        </p:tav>
                                        <p:tav tm="100000">
                                          <p:val>
                                            <p:strVal val="#ppt_h"/>
                                          </p:val>
                                        </p:tav>
                                      </p:tavLst>
                                    </p:anim>
                                    <p:animEffect transition="in" filter="fade">
                                      <p:cBhvr>
                                        <p:cTn id="90" dur="1000"/>
                                        <p:tgtEl>
                                          <p:spTgt spid="21513">
                                            <p:txEl>
                                              <p:pRg st="0" end="0"/>
                                            </p:txEl>
                                          </p:spTgt>
                                        </p:tgtEl>
                                      </p:cBhvr>
                                    </p:animEffect>
                                  </p:childTnLst>
                                </p:cTn>
                              </p:par>
                              <p:par>
                                <p:cTn id="91" presetID="55" presetClass="entr" presetSubtype="0" fill="hold" nodeType="withEffect">
                                  <p:stCondLst>
                                    <p:cond delay="0"/>
                                  </p:stCondLst>
                                  <p:childTnLst>
                                    <p:set>
                                      <p:cBhvr>
                                        <p:cTn id="92" dur="1" fill="hold">
                                          <p:stCondLst>
                                            <p:cond delay="0"/>
                                          </p:stCondLst>
                                        </p:cTn>
                                        <p:tgtEl>
                                          <p:spTgt spid="21513">
                                            <p:txEl>
                                              <p:pRg st="1" end="1"/>
                                            </p:txEl>
                                          </p:spTgt>
                                        </p:tgtEl>
                                        <p:attrNameLst>
                                          <p:attrName>style.visibility</p:attrName>
                                        </p:attrNameLst>
                                      </p:cBhvr>
                                      <p:to>
                                        <p:strVal val="visible"/>
                                      </p:to>
                                    </p:set>
                                    <p:anim calcmode="lin" valueType="num">
                                      <p:cBhvr>
                                        <p:cTn id="93" dur="1000" fill="hold"/>
                                        <p:tgtEl>
                                          <p:spTgt spid="21513">
                                            <p:txEl>
                                              <p:pRg st="1" end="1"/>
                                            </p:txEl>
                                          </p:spTgt>
                                        </p:tgtEl>
                                        <p:attrNameLst>
                                          <p:attrName>ppt_w</p:attrName>
                                        </p:attrNameLst>
                                      </p:cBhvr>
                                      <p:tavLst>
                                        <p:tav tm="0">
                                          <p:val>
                                            <p:strVal val="#ppt_w*0.70"/>
                                          </p:val>
                                        </p:tav>
                                        <p:tav tm="100000">
                                          <p:val>
                                            <p:strVal val="#ppt_w"/>
                                          </p:val>
                                        </p:tav>
                                      </p:tavLst>
                                    </p:anim>
                                    <p:anim calcmode="lin" valueType="num">
                                      <p:cBhvr>
                                        <p:cTn id="94" dur="1000" fill="hold"/>
                                        <p:tgtEl>
                                          <p:spTgt spid="21513">
                                            <p:txEl>
                                              <p:pRg st="1" end="1"/>
                                            </p:txEl>
                                          </p:spTgt>
                                        </p:tgtEl>
                                        <p:attrNameLst>
                                          <p:attrName>ppt_h</p:attrName>
                                        </p:attrNameLst>
                                      </p:cBhvr>
                                      <p:tavLst>
                                        <p:tav tm="0">
                                          <p:val>
                                            <p:strVal val="#ppt_h"/>
                                          </p:val>
                                        </p:tav>
                                        <p:tav tm="100000">
                                          <p:val>
                                            <p:strVal val="#ppt_h"/>
                                          </p:val>
                                        </p:tav>
                                      </p:tavLst>
                                    </p:anim>
                                    <p:animEffect transition="in" filter="fade">
                                      <p:cBhvr>
                                        <p:cTn id="95" dur="1000"/>
                                        <p:tgtEl>
                                          <p:spTgt spid="21513">
                                            <p:txEl>
                                              <p:pRg st="1" end="1"/>
                                            </p:txEl>
                                          </p:spTgt>
                                        </p:tgtEl>
                                      </p:cBhvr>
                                    </p:animEffect>
                                  </p:childTnLst>
                                </p:cTn>
                              </p:par>
                              <p:par>
                                <p:cTn id="96" presetID="55" presetClass="entr" presetSubtype="0" fill="hold" nodeType="withEffect">
                                  <p:stCondLst>
                                    <p:cond delay="0"/>
                                  </p:stCondLst>
                                  <p:childTnLst>
                                    <p:set>
                                      <p:cBhvr>
                                        <p:cTn id="97" dur="1" fill="hold">
                                          <p:stCondLst>
                                            <p:cond delay="0"/>
                                          </p:stCondLst>
                                        </p:cTn>
                                        <p:tgtEl>
                                          <p:spTgt spid="21513">
                                            <p:txEl>
                                              <p:pRg st="2" end="2"/>
                                            </p:txEl>
                                          </p:spTgt>
                                        </p:tgtEl>
                                        <p:attrNameLst>
                                          <p:attrName>style.visibility</p:attrName>
                                        </p:attrNameLst>
                                      </p:cBhvr>
                                      <p:to>
                                        <p:strVal val="visible"/>
                                      </p:to>
                                    </p:set>
                                    <p:anim calcmode="lin" valueType="num">
                                      <p:cBhvr>
                                        <p:cTn id="98" dur="1000" fill="hold"/>
                                        <p:tgtEl>
                                          <p:spTgt spid="21513">
                                            <p:txEl>
                                              <p:pRg st="2" end="2"/>
                                            </p:txEl>
                                          </p:spTgt>
                                        </p:tgtEl>
                                        <p:attrNameLst>
                                          <p:attrName>ppt_w</p:attrName>
                                        </p:attrNameLst>
                                      </p:cBhvr>
                                      <p:tavLst>
                                        <p:tav tm="0">
                                          <p:val>
                                            <p:strVal val="#ppt_w*0.70"/>
                                          </p:val>
                                        </p:tav>
                                        <p:tav tm="100000">
                                          <p:val>
                                            <p:strVal val="#ppt_w"/>
                                          </p:val>
                                        </p:tav>
                                      </p:tavLst>
                                    </p:anim>
                                    <p:anim calcmode="lin" valueType="num">
                                      <p:cBhvr>
                                        <p:cTn id="99" dur="1000" fill="hold"/>
                                        <p:tgtEl>
                                          <p:spTgt spid="21513">
                                            <p:txEl>
                                              <p:pRg st="2" end="2"/>
                                            </p:txEl>
                                          </p:spTgt>
                                        </p:tgtEl>
                                        <p:attrNameLst>
                                          <p:attrName>ppt_h</p:attrName>
                                        </p:attrNameLst>
                                      </p:cBhvr>
                                      <p:tavLst>
                                        <p:tav tm="0">
                                          <p:val>
                                            <p:strVal val="#ppt_h"/>
                                          </p:val>
                                        </p:tav>
                                        <p:tav tm="100000">
                                          <p:val>
                                            <p:strVal val="#ppt_h"/>
                                          </p:val>
                                        </p:tav>
                                      </p:tavLst>
                                    </p:anim>
                                    <p:animEffect transition="in" filter="fade">
                                      <p:cBhvr>
                                        <p:cTn id="100" dur="1000"/>
                                        <p:tgtEl>
                                          <p:spTgt spid="21513">
                                            <p:txEl>
                                              <p:pRg st="2" end="2"/>
                                            </p:txEl>
                                          </p:spTgt>
                                        </p:tgtEl>
                                      </p:cBhvr>
                                    </p:animEffect>
                                  </p:childTnLst>
                                </p:cTn>
                              </p:par>
                              <p:par>
                                <p:cTn id="101" presetID="55" presetClass="entr" presetSubtype="0" fill="hold" nodeType="withEffect">
                                  <p:stCondLst>
                                    <p:cond delay="0"/>
                                  </p:stCondLst>
                                  <p:childTnLst>
                                    <p:set>
                                      <p:cBhvr>
                                        <p:cTn id="102" dur="1" fill="hold">
                                          <p:stCondLst>
                                            <p:cond delay="0"/>
                                          </p:stCondLst>
                                        </p:cTn>
                                        <p:tgtEl>
                                          <p:spTgt spid="21513">
                                            <p:txEl>
                                              <p:pRg st="3" end="3"/>
                                            </p:txEl>
                                          </p:spTgt>
                                        </p:tgtEl>
                                        <p:attrNameLst>
                                          <p:attrName>style.visibility</p:attrName>
                                        </p:attrNameLst>
                                      </p:cBhvr>
                                      <p:to>
                                        <p:strVal val="visible"/>
                                      </p:to>
                                    </p:set>
                                    <p:anim calcmode="lin" valueType="num">
                                      <p:cBhvr>
                                        <p:cTn id="103" dur="1000" fill="hold"/>
                                        <p:tgtEl>
                                          <p:spTgt spid="21513">
                                            <p:txEl>
                                              <p:pRg st="3" end="3"/>
                                            </p:txEl>
                                          </p:spTgt>
                                        </p:tgtEl>
                                        <p:attrNameLst>
                                          <p:attrName>ppt_w</p:attrName>
                                        </p:attrNameLst>
                                      </p:cBhvr>
                                      <p:tavLst>
                                        <p:tav tm="0">
                                          <p:val>
                                            <p:strVal val="#ppt_w*0.70"/>
                                          </p:val>
                                        </p:tav>
                                        <p:tav tm="100000">
                                          <p:val>
                                            <p:strVal val="#ppt_w"/>
                                          </p:val>
                                        </p:tav>
                                      </p:tavLst>
                                    </p:anim>
                                    <p:anim calcmode="lin" valueType="num">
                                      <p:cBhvr>
                                        <p:cTn id="104" dur="1000" fill="hold"/>
                                        <p:tgtEl>
                                          <p:spTgt spid="21513">
                                            <p:txEl>
                                              <p:pRg st="3" end="3"/>
                                            </p:txEl>
                                          </p:spTgt>
                                        </p:tgtEl>
                                        <p:attrNameLst>
                                          <p:attrName>ppt_h</p:attrName>
                                        </p:attrNameLst>
                                      </p:cBhvr>
                                      <p:tavLst>
                                        <p:tav tm="0">
                                          <p:val>
                                            <p:strVal val="#ppt_h"/>
                                          </p:val>
                                        </p:tav>
                                        <p:tav tm="100000">
                                          <p:val>
                                            <p:strVal val="#ppt_h"/>
                                          </p:val>
                                        </p:tav>
                                      </p:tavLst>
                                    </p:anim>
                                    <p:animEffect transition="in" filter="fade">
                                      <p:cBhvr>
                                        <p:cTn id="105" dur="1000"/>
                                        <p:tgtEl>
                                          <p:spTgt spid="21513">
                                            <p:txEl>
                                              <p:pRg st="3" end="3"/>
                                            </p:txEl>
                                          </p:spTgt>
                                        </p:tgtEl>
                                      </p:cBhvr>
                                    </p:animEffect>
                                  </p:childTnLst>
                                </p:cTn>
                              </p:par>
                              <p:par>
                                <p:cTn id="106" presetID="55" presetClass="entr" presetSubtype="0" fill="hold" nodeType="withEffect">
                                  <p:stCondLst>
                                    <p:cond delay="0"/>
                                  </p:stCondLst>
                                  <p:childTnLst>
                                    <p:set>
                                      <p:cBhvr>
                                        <p:cTn id="107" dur="1" fill="hold">
                                          <p:stCondLst>
                                            <p:cond delay="0"/>
                                          </p:stCondLst>
                                        </p:cTn>
                                        <p:tgtEl>
                                          <p:spTgt spid="21513">
                                            <p:txEl>
                                              <p:pRg st="4" end="4"/>
                                            </p:txEl>
                                          </p:spTgt>
                                        </p:tgtEl>
                                        <p:attrNameLst>
                                          <p:attrName>style.visibility</p:attrName>
                                        </p:attrNameLst>
                                      </p:cBhvr>
                                      <p:to>
                                        <p:strVal val="visible"/>
                                      </p:to>
                                    </p:set>
                                    <p:anim calcmode="lin" valueType="num">
                                      <p:cBhvr>
                                        <p:cTn id="108" dur="1000" fill="hold"/>
                                        <p:tgtEl>
                                          <p:spTgt spid="21513">
                                            <p:txEl>
                                              <p:pRg st="4" end="4"/>
                                            </p:txEl>
                                          </p:spTgt>
                                        </p:tgtEl>
                                        <p:attrNameLst>
                                          <p:attrName>ppt_w</p:attrName>
                                        </p:attrNameLst>
                                      </p:cBhvr>
                                      <p:tavLst>
                                        <p:tav tm="0">
                                          <p:val>
                                            <p:strVal val="#ppt_w*0.70"/>
                                          </p:val>
                                        </p:tav>
                                        <p:tav tm="100000">
                                          <p:val>
                                            <p:strVal val="#ppt_w"/>
                                          </p:val>
                                        </p:tav>
                                      </p:tavLst>
                                    </p:anim>
                                    <p:anim calcmode="lin" valueType="num">
                                      <p:cBhvr>
                                        <p:cTn id="109" dur="1000" fill="hold"/>
                                        <p:tgtEl>
                                          <p:spTgt spid="21513">
                                            <p:txEl>
                                              <p:pRg st="4" end="4"/>
                                            </p:txEl>
                                          </p:spTgt>
                                        </p:tgtEl>
                                        <p:attrNameLst>
                                          <p:attrName>ppt_h</p:attrName>
                                        </p:attrNameLst>
                                      </p:cBhvr>
                                      <p:tavLst>
                                        <p:tav tm="0">
                                          <p:val>
                                            <p:strVal val="#ppt_h"/>
                                          </p:val>
                                        </p:tav>
                                        <p:tav tm="100000">
                                          <p:val>
                                            <p:strVal val="#ppt_h"/>
                                          </p:val>
                                        </p:tav>
                                      </p:tavLst>
                                    </p:anim>
                                    <p:animEffect transition="in" filter="fade">
                                      <p:cBhvr>
                                        <p:cTn id="110" dur="1000"/>
                                        <p:tgtEl>
                                          <p:spTgt spid="21513">
                                            <p:txEl>
                                              <p:pRg st="4" end="4"/>
                                            </p:txEl>
                                          </p:spTgt>
                                        </p:tgtEl>
                                      </p:cBhvr>
                                    </p:animEffect>
                                  </p:childTnLst>
                                </p:cTn>
                              </p:par>
                              <p:par>
                                <p:cTn id="111" presetID="55" presetClass="entr" presetSubtype="0" fill="hold" nodeType="withEffect">
                                  <p:stCondLst>
                                    <p:cond delay="0"/>
                                  </p:stCondLst>
                                  <p:childTnLst>
                                    <p:set>
                                      <p:cBhvr>
                                        <p:cTn id="112" dur="1" fill="hold">
                                          <p:stCondLst>
                                            <p:cond delay="0"/>
                                          </p:stCondLst>
                                        </p:cTn>
                                        <p:tgtEl>
                                          <p:spTgt spid="21513">
                                            <p:txEl>
                                              <p:pRg st="5" end="5"/>
                                            </p:txEl>
                                          </p:spTgt>
                                        </p:tgtEl>
                                        <p:attrNameLst>
                                          <p:attrName>style.visibility</p:attrName>
                                        </p:attrNameLst>
                                      </p:cBhvr>
                                      <p:to>
                                        <p:strVal val="visible"/>
                                      </p:to>
                                    </p:set>
                                    <p:anim calcmode="lin" valueType="num">
                                      <p:cBhvr>
                                        <p:cTn id="113" dur="1000" fill="hold"/>
                                        <p:tgtEl>
                                          <p:spTgt spid="21513">
                                            <p:txEl>
                                              <p:pRg st="5" end="5"/>
                                            </p:txEl>
                                          </p:spTgt>
                                        </p:tgtEl>
                                        <p:attrNameLst>
                                          <p:attrName>ppt_w</p:attrName>
                                        </p:attrNameLst>
                                      </p:cBhvr>
                                      <p:tavLst>
                                        <p:tav tm="0">
                                          <p:val>
                                            <p:strVal val="#ppt_w*0.70"/>
                                          </p:val>
                                        </p:tav>
                                        <p:tav tm="100000">
                                          <p:val>
                                            <p:strVal val="#ppt_w"/>
                                          </p:val>
                                        </p:tav>
                                      </p:tavLst>
                                    </p:anim>
                                    <p:anim calcmode="lin" valueType="num">
                                      <p:cBhvr>
                                        <p:cTn id="114" dur="1000" fill="hold"/>
                                        <p:tgtEl>
                                          <p:spTgt spid="21513">
                                            <p:txEl>
                                              <p:pRg st="5" end="5"/>
                                            </p:txEl>
                                          </p:spTgt>
                                        </p:tgtEl>
                                        <p:attrNameLst>
                                          <p:attrName>ppt_h</p:attrName>
                                        </p:attrNameLst>
                                      </p:cBhvr>
                                      <p:tavLst>
                                        <p:tav tm="0">
                                          <p:val>
                                            <p:strVal val="#ppt_h"/>
                                          </p:val>
                                        </p:tav>
                                        <p:tav tm="100000">
                                          <p:val>
                                            <p:strVal val="#ppt_h"/>
                                          </p:val>
                                        </p:tav>
                                      </p:tavLst>
                                    </p:anim>
                                    <p:animEffect transition="in" filter="fade">
                                      <p:cBhvr>
                                        <p:cTn id="115" dur="1000"/>
                                        <p:tgtEl>
                                          <p:spTgt spid="215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4"/>
          <p:cNvSpPr txBox="1">
            <a:spLocks noChangeArrowheads="1"/>
          </p:cNvSpPr>
          <p:nvPr/>
        </p:nvSpPr>
        <p:spPr bwMode="auto">
          <a:xfrm>
            <a:off x="0" y="0"/>
            <a:ext cx="8991600" cy="6186309"/>
          </a:xfrm>
          <a:prstGeom prst="rect">
            <a:avLst/>
          </a:prstGeom>
          <a:noFill/>
          <a:ln w="9525">
            <a:noFill/>
            <a:miter lim="800000"/>
            <a:headEnd/>
            <a:tailEnd/>
          </a:ln>
        </p:spPr>
        <p:txBody>
          <a:bodyPr>
            <a:spAutoFit/>
          </a:bodyPr>
          <a:lstStyle/>
          <a:p>
            <a:pPr>
              <a:spcBef>
                <a:spcPct val="50000"/>
              </a:spcBef>
            </a:pPr>
            <a:r>
              <a:rPr lang="en-US" sz="2400" dirty="0">
                <a:solidFill>
                  <a:srgbClr val="008000"/>
                </a:solidFill>
              </a:rPr>
              <a:t>void main()</a:t>
            </a:r>
          </a:p>
          <a:p>
            <a:pPr>
              <a:spcBef>
                <a:spcPct val="50000"/>
              </a:spcBef>
            </a:pPr>
            <a:r>
              <a:rPr lang="en-US" sz="2400" dirty="0">
                <a:solidFill>
                  <a:srgbClr val="008000"/>
                </a:solidFill>
              </a:rPr>
              <a:t>{</a:t>
            </a:r>
          </a:p>
          <a:p>
            <a:pPr>
              <a:spcBef>
                <a:spcPct val="50000"/>
              </a:spcBef>
            </a:pPr>
            <a:r>
              <a:rPr lang="en-US" sz="2400" dirty="0">
                <a:solidFill>
                  <a:srgbClr val="008000"/>
                </a:solidFill>
              </a:rPr>
              <a:t>derived </a:t>
            </a:r>
            <a:r>
              <a:rPr lang="en-US" sz="2400" dirty="0" err="1">
                <a:solidFill>
                  <a:srgbClr val="008000"/>
                </a:solidFill>
              </a:rPr>
              <a:t>obg</a:t>
            </a:r>
            <a:r>
              <a:rPr lang="en-US" sz="2400" dirty="0" smtClean="0">
                <a:solidFill>
                  <a:srgbClr val="008000"/>
                </a:solidFill>
              </a:rPr>
              <a:t>;</a:t>
            </a:r>
          </a:p>
          <a:p>
            <a:pPr>
              <a:spcBef>
                <a:spcPct val="50000"/>
              </a:spcBef>
            </a:pPr>
            <a:r>
              <a:rPr lang="en-US" sz="2400" dirty="0" err="1" smtClean="0">
                <a:solidFill>
                  <a:srgbClr val="008000"/>
                </a:solidFill>
              </a:rPr>
              <a:t>Obg.getdata</a:t>
            </a:r>
            <a:r>
              <a:rPr lang="en-US" sz="2400" dirty="0" smtClean="0">
                <a:solidFill>
                  <a:srgbClr val="008000"/>
                </a:solidFill>
              </a:rPr>
              <a:t>();</a:t>
            </a:r>
            <a:endParaRPr lang="en-US" sz="2400" dirty="0">
              <a:solidFill>
                <a:srgbClr val="008000"/>
              </a:solidFill>
            </a:endParaRPr>
          </a:p>
          <a:p>
            <a:pPr>
              <a:spcBef>
                <a:spcPct val="50000"/>
              </a:spcBef>
            </a:pPr>
            <a:r>
              <a:rPr lang="en-US" sz="2400" dirty="0" smtClean="0">
                <a:solidFill>
                  <a:srgbClr val="008000"/>
                </a:solidFill>
              </a:rPr>
              <a:t>};</a:t>
            </a:r>
            <a:endParaRPr lang="en-US" sz="2400" dirty="0">
              <a:solidFill>
                <a:srgbClr val="008000"/>
              </a:solidFill>
            </a:endParaRPr>
          </a:p>
          <a:p>
            <a:pPr>
              <a:spcBef>
                <a:spcPct val="50000"/>
              </a:spcBef>
            </a:pPr>
            <a:r>
              <a:rPr lang="en-US" sz="2400" dirty="0">
                <a:solidFill>
                  <a:schemeClr val="tx1">
                    <a:lumMod val="95000"/>
                    <a:lumOff val="5000"/>
                  </a:schemeClr>
                </a:solidFill>
              </a:rPr>
              <a:t>The members are ambiguous without scope operators. When the member function </a:t>
            </a:r>
            <a:r>
              <a:rPr lang="en-US" sz="2400" dirty="0" err="1">
                <a:solidFill>
                  <a:schemeClr val="tx1">
                    <a:lumMod val="95000"/>
                    <a:lumOff val="5000"/>
                  </a:schemeClr>
                </a:solidFill>
              </a:rPr>
              <a:t>getdata</a:t>
            </a:r>
            <a:r>
              <a:rPr lang="en-US" sz="2400" dirty="0">
                <a:solidFill>
                  <a:schemeClr val="tx1">
                    <a:lumMod val="95000"/>
                    <a:lumOff val="5000"/>
                  </a:schemeClr>
                </a:solidFill>
              </a:rPr>
              <a:t>() is accessed by the class object, naturally, the compiler cannot distinguish between the member function of the class </a:t>
            </a:r>
            <a:r>
              <a:rPr lang="en-US" sz="2400" dirty="0" err="1">
                <a:solidFill>
                  <a:schemeClr val="tx1">
                    <a:lumMod val="95000"/>
                    <a:lumOff val="5000"/>
                  </a:schemeClr>
                </a:solidFill>
              </a:rPr>
              <a:t>baseA</a:t>
            </a:r>
            <a:r>
              <a:rPr lang="en-US" sz="2400" dirty="0">
                <a:solidFill>
                  <a:schemeClr val="tx1">
                    <a:lumMod val="95000"/>
                    <a:lumOff val="5000"/>
                  </a:schemeClr>
                </a:solidFill>
              </a:rPr>
              <a:t> and the class </a:t>
            </a:r>
            <a:r>
              <a:rPr lang="en-US" sz="2400" dirty="0" err="1">
                <a:solidFill>
                  <a:schemeClr val="tx1">
                    <a:lumMod val="95000"/>
                    <a:lumOff val="5000"/>
                  </a:schemeClr>
                </a:solidFill>
              </a:rPr>
              <a:t>baseB</a:t>
            </a:r>
            <a:r>
              <a:rPr lang="en-US" sz="2400" dirty="0">
                <a:solidFill>
                  <a:schemeClr val="tx1">
                    <a:lumMod val="95000"/>
                    <a:lumOff val="5000"/>
                  </a:schemeClr>
                </a:solidFill>
              </a:rPr>
              <a:t>. Therefore it is essential to declare the scope operator to call a base class member as illustrated below:</a:t>
            </a:r>
          </a:p>
          <a:p>
            <a:pPr>
              <a:spcBef>
                <a:spcPct val="50000"/>
              </a:spcBef>
            </a:pPr>
            <a:r>
              <a:rPr lang="en-US" sz="2400" dirty="0" err="1">
                <a:solidFill>
                  <a:srgbClr val="008000"/>
                </a:solidFill>
              </a:rPr>
              <a:t>obj.basea</a:t>
            </a:r>
            <a:r>
              <a:rPr lang="en-US" sz="2400" dirty="0">
                <a:solidFill>
                  <a:srgbClr val="008000"/>
                </a:solidFill>
              </a:rPr>
              <a:t>::</a:t>
            </a:r>
            <a:r>
              <a:rPr lang="en-US" sz="2400" dirty="0" err="1">
                <a:solidFill>
                  <a:srgbClr val="008000"/>
                </a:solidFill>
              </a:rPr>
              <a:t>getdata</a:t>
            </a:r>
            <a:r>
              <a:rPr lang="en-US" sz="2400" dirty="0">
                <a:solidFill>
                  <a:srgbClr val="008000"/>
                </a:solidFill>
              </a:rPr>
              <a:t>();</a:t>
            </a:r>
          </a:p>
          <a:p>
            <a:pPr>
              <a:spcBef>
                <a:spcPct val="50000"/>
              </a:spcBef>
            </a:pPr>
            <a:r>
              <a:rPr lang="en-US" sz="2400" dirty="0" err="1">
                <a:solidFill>
                  <a:srgbClr val="008000"/>
                </a:solidFill>
              </a:rPr>
              <a:t>obj.baseb</a:t>
            </a:r>
            <a:r>
              <a:rPr lang="en-US" sz="2400" dirty="0">
                <a:solidFill>
                  <a:srgbClr val="008000"/>
                </a:solidFill>
              </a:rPr>
              <a:t>::</a:t>
            </a:r>
            <a:r>
              <a:rPr lang="en-US" sz="2400" dirty="0" err="1">
                <a:solidFill>
                  <a:srgbClr val="008000"/>
                </a:solidFill>
              </a:rPr>
              <a:t>getdata</a:t>
            </a:r>
            <a:r>
              <a:rPr lang="en-US" sz="2400" dirty="0">
                <a:solidFill>
                  <a:srgbClr val="008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 calcmode="lin" valueType="num">
                                      <p:cBhvr>
                                        <p:cTn id="7" dur="1000" fill="hold"/>
                                        <p:tgtEl>
                                          <p:spTgt spid="2253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253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2532">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22532">
                                            <p:txEl>
                                              <p:pRg st="1" end="1"/>
                                            </p:txEl>
                                          </p:spTgt>
                                        </p:tgtEl>
                                        <p:attrNameLst>
                                          <p:attrName>style.visibility</p:attrName>
                                        </p:attrNameLst>
                                      </p:cBhvr>
                                      <p:to>
                                        <p:strVal val="visible"/>
                                      </p:to>
                                    </p:set>
                                    <p:anim calcmode="lin" valueType="num">
                                      <p:cBhvr>
                                        <p:cTn id="12" dur="1000" fill="hold"/>
                                        <p:tgtEl>
                                          <p:spTgt spid="22532">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22532">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22532">
                                            <p:txEl>
                                              <p:pRg st="1" end="1"/>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22532">
                                            <p:txEl>
                                              <p:pRg st="2" end="2"/>
                                            </p:txEl>
                                          </p:spTgt>
                                        </p:tgtEl>
                                        <p:attrNameLst>
                                          <p:attrName>style.visibility</p:attrName>
                                        </p:attrNameLst>
                                      </p:cBhvr>
                                      <p:to>
                                        <p:strVal val="visible"/>
                                      </p:to>
                                    </p:set>
                                    <p:anim calcmode="lin" valueType="num">
                                      <p:cBhvr>
                                        <p:cTn id="17" dur="1000" fill="hold"/>
                                        <p:tgtEl>
                                          <p:spTgt spid="22532">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22532">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22532">
                                            <p:txEl>
                                              <p:pRg st="2" end="2"/>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22532">
                                            <p:txEl>
                                              <p:pRg st="3" end="3"/>
                                            </p:txEl>
                                          </p:spTgt>
                                        </p:tgtEl>
                                        <p:attrNameLst>
                                          <p:attrName>style.visibility</p:attrName>
                                        </p:attrNameLst>
                                      </p:cBhvr>
                                      <p:to>
                                        <p:strVal val="visible"/>
                                      </p:to>
                                    </p:set>
                                    <p:anim calcmode="lin" valueType="num">
                                      <p:cBhvr>
                                        <p:cTn id="22" dur="1000" fill="hold"/>
                                        <p:tgtEl>
                                          <p:spTgt spid="22532">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22532">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22532">
                                            <p:txEl>
                                              <p:pRg st="3" end="3"/>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22532">
                                            <p:txEl>
                                              <p:pRg st="4" end="4"/>
                                            </p:txEl>
                                          </p:spTgt>
                                        </p:tgtEl>
                                        <p:attrNameLst>
                                          <p:attrName>style.visibility</p:attrName>
                                        </p:attrNameLst>
                                      </p:cBhvr>
                                      <p:to>
                                        <p:strVal val="visible"/>
                                      </p:to>
                                    </p:set>
                                    <p:anim calcmode="lin" valueType="num">
                                      <p:cBhvr>
                                        <p:cTn id="27" dur="1000" fill="hold"/>
                                        <p:tgtEl>
                                          <p:spTgt spid="22532">
                                            <p:txEl>
                                              <p:pRg st="4" end="4"/>
                                            </p:txEl>
                                          </p:spTgt>
                                        </p:tgtEl>
                                        <p:attrNameLst>
                                          <p:attrName>ppt_w</p:attrName>
                                        </p:attrNameLst>
                                      </p:cBhvr>
                                      <p:tavLst>
                                        <p:tav tm="0">
                                          <p:val>
                                            <p:strVal val="#ppt_w*0.70"/>
                                          </p:val>
                                        </p:tav>
                                        <p:tav tm="100000">
                                          <p:val>
                                            <p:strVal val="#ppt_w"/>
                                          </p:val>
                                        </p:tav>
                                      </p:tavLst>
                                    </p:anim>
                                    <p:anim calcmode="lin" valueType="num">
                                      <p:cBhvr>
                                        <p:cTn id="28" dur="1000" fill="hold"/>
                                        <p:tgtEl>
                                          <p:spTgt spid="22532">
                                            <p:txEl>
                                              <p:pRg st="4" end="4"/>
                                            </p:txEl>
                                          </p:spTgt>
                                        </p:tgtEl>
                                        <p:attrNameLst>
                                          <p:attrName>ppt_h</p:attrName>
                                        </p:attrNameLst>
                                      </p:cBhvr>
                                      <p:tavLst>
                                        <p:tav tm="0">
                                          <p:val>
                                            <p:strVal val="#ppt_h"/>
                                          </p:val>
                                        </p:tav>
                                        <p:tav tm="100000">
                                          <p:val>
                                            <p:strVal val="#ppt_h"/>
                                          </p:val>
                                        </p:tav>
                                      </p:tavLst>
                                    </p:anim>
                                    <p:animEffect transition="in" filter="fade">
                                      <p:cBhvr>
                                        <p:cTn id="29" dur="1000"/>
                                        <p:tgtEl>
                                          <p:spTgt spid="22532">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5" presetClass="entr" presetSubtype="0" fill="hold" nodeType="clickEffect">
                                  <p:stCondLst>
                                    <p:cond delay="0"/>
                                  </p:stCondLst>
                                  <p:childTnLst>
                                    <p:set>
                                      <p:cBhvr>
                                        <p:cTn id="33" dur="1" fill="hold">
                                          <p:stCondLst>
                                            <p:cond delay="0"/>
                                          </p:stCondLst>
                                        </p:cTn>
                                        <p:tgtEl>
                                          <p:spTgt spid="22532">
                                            <p:txEl>
                                              <p:pRg st="5" end="5"/>
                                            </p:txEl>
                                          </p:spTgt>
                                        </p:tgtEl>
                                        <p:attrNameLst>
                                          <p:attrName>style.visibility</p:attrName>
                                        </p:attrNameLst>
                                      </p:cBhvr>
                                      <p:to>
                                        <p:strVal val="visible"/>
                                      </p:to>
                                    </p:set>
                                    <p:anim calcmode="lin" valueType="num">
                                      <p:cBhvr>
                                        <p:cTn id="34" dur="1000" fill="hold"/>
                                        <p:tgtEl>
                                          <p:spTgt spid="22532">
                                            <p:txEl>
                                              <p:pRg st="5" end="5"/>
                                            </p:txEl>
                                          </p:spTgt>
                                        </p:tgtEl>
                                        <p:attrNameLst>
                                          <p:attrName>ppt_w</p:attrName>
                                        </p:attrNameLst>
                                      </p:cBhvr>
                                      <p:tavLst>
                                        <p:tav tm="0">
                                          <p:val>
                                            <p:strVal val="#ppt_w*0.70"/>
                                          </p:val>
                                        </p:tav>
                                        <p:tav tm="100000">
                                          <p:val>
                                            <p:strVal val="#ppt_w"/>
                                          </p:val>
                                        </p:tav>
                                      </p:tavLst>
                                    </p:anim>
                                    <p:anim calcmode="lin" valueType="num">
                                      <p:cBhvr>
                                        <p:cTn id="35" dur="1000" fill="hold"/>
                                        <p:tgtEl>
                                          <p:spTgt spid="22532">
                                            <p:txEl>
                                              <p:pRg st="5" end="5"/>
                                            </p:txEl>
                                          </p:spTgt>
                                        </p:tgtEl>
                                        <p:attrNameLst>
                                          <p:attrName>ppt_h</p:attrName>
                                        </p:attrNameLst>
                                      </p:cBhvr>
                                      <p:tavLst>
                                        <p:tav tm="0">
                                          <p:val>
                                            <p:strVal val="#ppt_h"/>
                                          </p:val>
                                        </p:tav>
                                        <p:tav tm="100000">
                                          <p:val>
                                            <p:strVal val="#ppt_h"/>
                                          </p:val>
                                        </p:tav>
                                      </p:tavLst>
                                    </p:anim>
                                    <p:animEffect transition="in" filter="fade">
                                      <p:cBhvr>
                                        <p:cTn id="36" dur="1000"/>
                                        <p:tgtEl>
                                          <p:spTgt spid="22532">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5" presetClass="entr" presetSubtype="0" fill="hold" nodeType="clickEffect">
                                  <p:stCondLst>
                                    <p:cond delay="0"/>
                                  </p:stCondLst>
                                  <p:childTnLst>
                                    <p:set>
                                      <p:cBhvr>
                                        <p:cTn id="40" dur="1" fill="hold">
                                          <p:stCondLst>
                                            <p:cond delay="0"/>
                                          </p:stCondLst>
                                        </p:cTn>
                                        <p:tgtEl>
                                          <p:spTgt spid="22532">
                                            <p:txEl>
                                              <p:pRg st="6" end="6"/>
                                            </p:txEl>
                                          </p:spTgt>
                                        </p:tgtEl>
                                        <p:attrNameLst>
                                          <p:attrName>style.visibility</p:attrName>
                                        </p:attrNameLst>
                                      </p:cBhvr>
                                      <p:to>
                                        <p:strVal val="visible"/>
                                      </p:to>
                                    </p:set>
                                    <p:anim calcmode="lin" valueType="num">
                                      <p:cBhvr>
                                        <p:cTn id="41" dur="1000" fill="hold"/>
                                        <p:tgtEl>
                                          <p:spTgt spid="22532">
                                            <p:txEl>
                                              <p:pRg st="6" end="6"/>
                                            </p:txEl>
                                          </p:spTgt>
                                        </p:tgtEl>
                                        <p:attrNameLst>
                                          <p:attrName>ppt_w</p:attrName>
                                        </p:attrNameLst>
                                      </p:cBhvr>
                                      <p:tavLst>
                                        <p:tav tm="0">
                                          <p:val>
                                            <p:strVal val="#ppt_w*0.70"/>
                                          </p:val>
                                        </p:tav>
                                        <p:tav tm="100000">
                                          <p:val>
                                            <p:strVal val="#ppt_w"/>
                                          </p:val>
                                        </p:tav>
                                      </p:tavLst>
                                    </p:anim>
                                    <p:anim calcmode="lin" valueType="num">
                                      <p:cBhvr>
                                        <p:cTn id="42" dur="1000" fill="hold"/>
                                        <p:tgtEl>
                                          <p:spTgt spid="22532">
                                            <p:txEl>
                                              <p:pRg st="6" end="6"/>
                                            </p:txEl>
                                          </p:spTgt>
                                        </p:tgtEl>
                                        <p:attrNameLst>
                                          <p:attrName>ppt_h</p:attrName>
                                        </p:attrNameLst>
                                      </p:cBhvr>
                                      <p:tavLst>
                                        <p:tav tm="0">
                                          <p:val>
                                            <p:strVal val="#ppt_h"/>
                                          </p:val>
                                        </p:tav>
                                        <p:tav tm="100000">
                                          <p:val>
                                            <p:strVal val="#ppt_h"/>
                                          </p:val>
                                        </p:tav>
                                      </p:tavLst>
                                    </p:anim>
                                    <p:animEffect transition="in" filter="fade">
                                      <p:cBhvr>
                                        <p:cTn id="43" dur="1000"/>
                                        <p:tgtEl>
                                          <p:spTgt spid="22532">
                                            <p:txEl>
                                              <p:pRg st="6" end="6"/>
                                            </p:txEl>
                                          </p:spTgt>
                                        </p:tgtEl>
                                      </p:cBhvr>
                                    </p:animEffect>
                                  </p:childTnLst>
                                </p:cTn>
                              </p:par>
                              <p:par>
                                <p:cTn id="44" presetID="55" presetClass="entr" presetSubtype="0" fill="hold" nodeType="withEffect">
                                  <p:stCondLst>
                                    <p:cond delay="0"/>
                                  </p:stCondLst>
                                  <p:childTnLst>
                                    <p:set>
                                      <p:cBhvr>
                                        <p:cTn id="45" dur="1" fill="hold">
                                          <p:stCondLst>
                                            <p:cond delay="0"/>
                                          </p:stCondLst>
                                        </p:cTn>
                                        <p:tgtEl>
                                          <p:spTgt spid="22532">
                                            <p:txEl>
                                              <p:pRg st="7" end="7"/>
                                            </p:txEl>
                                          </p:spTgt>
                                        </p:tgtEl>
                                        <p:attrNameLst>
                                          <p:attrName>style.visibility</p:attrName>
                                        </p:attrNameLst>
                                      </p:cBhvr>
                                      <p:to>
                                        <p:strVal val="visible"/>
                                      </p:to>
                                    </p:set>
                                    <p:anim calcmode="lin" valueType="num">
                                      <p:cBhvr>
                                        <p:cTn id="46" dur="1000" fill="hold"/>
                                        <p:tgtEl>
                                          <p:spTgt spid="22532">
                                            <p:txEl>
                                              <p:pRg st="7" end="7"/>
                                            </p:txEl>
                                          </p:spTgt>
                                        </p:tgtEl>
                                        <p:attrNameLst>
                                          <p:attrName>ppt_w</p:attrName>
                                        </p:attrNameLst>
                                      </p:cBhvr>
                                      <p:tavLst>
                                        <p:tav tm="0">
                                          <p:val>
                                            <p:strVal val="#ppt_w*0.70"/>
                                          </p:val>
                                        </p:tav>
                                        <p:tav tm="100000">
                                          <p:val>
                                            <p:strVal val="#ppt_w"/>
                                          </p:val>
                                        </p:tav>
                                      </p:tavLst>
                                    </p:anim>
                                    <p:anim calcmode="lin" valueType="num">
                                      <p:cBhvr>
                                        <p:cTn id="47" dur="1000" fill="hold"/>
                                        <p:tgtEl>
                                          <p:spTgt spid="22532">
                                            <p:txEl>
                                              <p:pRg st="7" end="7"/>
                                            </p:txEl>
                                          </p:spTgt>
                                        </p:tgtEl>
                                        <p:attrNameLst>
                                          <p:attrName>ppt_h</p:attrName>
                                        </p:attrNameLst>
                                      </p:cBhvr>
                                      <p:tavLst>
                                        <p:tav tm="0">
                                          <p:val>
                                            <p:strVal val="#ppt_h"/>
                                          </p:val>
                                        </p:tav>
                                        <p:tav tm="100000">
                                          <p:val>
                                            <p:strVal val="#ppt_h"/>
                                          </p:val>
                                        </p:tav>
                                      </p:tavLst>
                                    </p:anim>
                                    <p:animEffect transition="in" filter="fade">
                                      <p:cBhvr>
                                        <p:cTn id="48" dur="1000"/>
                                        <p:tgtEl>
                                          <p:spTgt spid="2253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Text Box 4"/>
          <p:cNvSpPr txBox="1">
            <a:spLocks noChangeArrowheads="1"/>
          </p:cNvSpPr>
          <p:nvPr/>
        </p:nvSpPr>
        <p:spPr bwMode="auto">
          <a:xfrm>
            <a:off x="0" y="0"/>
            <a:ext cx="9144000" cy="3897313"/>
          </a:xfrm>
          <a:prstGeom prst="rect">
            <a:avLst/>
          </a:prstGeom>
          <a:noFill/>
          <a:ln w="9525">
            <a:noFill/>
            <a:miter lim="800000"/>
            <a:headEnd/>
            <a:tailEnd/>
          </a:ln>
        </p:spPr>
        <p:txBody>
          <a:bodyPr>
            <a:spAutoFit/>
          </a:bodyPr>
          <a:lstStyle/>
          <a:p>
            <a:pPr algn="ctr">
              <a:spcBef>
                <a:spcPct val="25000"/>
              </a:spcBef>
            </a:pPr>
            <a:r>
              <a:rPr lang="en-US" sz="2800" b="1" dirty="0">
                <a:solidFill>
                  <a:srgbClr val="0066FF"/>
                </a:solidFill>
              </a:rPr>
              <a:t>MULTILEVEL INHERITANCE</a:t>
            </a:r>
          </a:p>
          <a:p>
            <a:pPr algn="just">
              <a:spcBef>
                <a:spcPct val="25000"/>
              </a:spcBef>
            </a:pPr>
            <a:r>
              <a:rPr lang="en-US" sz="2400" dirty="0">
                <a:solidFill>
                  <a:srgbClr val="FF0000"/>
                </a:solidFill>
              </a:rPr>
              <a:t>In single inheritance we have seen that we can derive a class from single base class. </a:t>
            </a:r>
            <a:r>
              <a:rPr lang="en-US" sz="2400" dirty="0">
                <a:solidFill>
                  <a:schemeClr val="accent2"/>
                </a:solidFill>
              </a:rPr>
              <a:t>Sometimes it is possible that the derived class is also the base class for another class. This type of inheritance is known as multilevel inheritance.</a:t>
            </a:r>
            <a:r>
              <a:rPr lang="en-US" sz="2400" dirty="0">
                <a:solidFill>
                  <a:srgbClr val="FF0000"/>
                </a:solidFill>
              </a:rPr>
              <a:t> Below figure shows a multilevel inheritance between three classes A, B and C. The class A serves as a base class for the derived class B which in turn serves as a base class for the derived class C. The class B is known as intermediate base class since it provides a link for the </a:t>
            </a:r>
            <a:r>
              <a:rPr lang="en-US" sz="2400" dirty="0" err="1">
                <a:solidFill>
                  <a:srgbClr val="FF0000"/>
                </a:solidFill>
              </a:rPr>
              <a:t>inheritanc</a:t>
            </a:r>
            <a:r>
              <a:rPr lang="en-US" sz="2400" dirty="0">
                <a:solidFill>
                  <a:srgbClr val="FF0000"/>
                </a:solidFill>
              </a:rPr>
              <a:t> </a:t>
            </a:r>
            <a:r>
              <a:rPr lang="en-US" sz="2400" dirty="0" err="1">
                <a:solidFill>
                  <a:srgbClr val="FF0000"/>
                </a:solidFill>
              </a:rPr>
              <a:t>ebetween</a:t>
            </a:r>
            <a:r>
              <a:rPr lang="en-US" sz="2400" dirty="0">
                <a:solidFill>
                  <a:srgbClr val="FF0000"/>
                </a:solidFill>
              </a:rPr>
              <a:t> A and C.</a:t>
            </a:r>
          </a:p>
        </p:txBody>
      </p:sp>
      <p:sp>
        <p:nvSpPr>
          <p:cNvPr id="27651" name="Rectangle 5"/>
          <p:cNvSpPr>
            <a:spLocks noChangeArrowheads="1"/>
          </p:cNvSpPr>
          <p:nvPr/>
        </p:nvSpPr>
        <p:spPr bwMode="auto">
          <a:xfrm>
            <a:off x="3352800" y="4038600"/>
            <a:ext cx="2057400" cy="533400"/>
          </a:xfrm>
          <a:prstGeom prst="rect">
            <a:avLst/>
          </a:prstGeom>
          <a:solidFill>
            <a:schemeClr val="accent1"/>
          </a:solidFill>
          <a:ln w="9525">
            <a:solidFill>
              <a:schemeClr val="tx1"/>
            </a:solidFill>
            <a:miter lim="800000"/>
            <a:headEnd/>
            <a:tailEnd/>
          </a:ln>
        </p:spPr>
        <p:txBody>
          <a:bodyPr wrap="none" anchor="ctr"/>
          <a:lstStyle/>
          <a:p>
            <a:pPr algn="ctr"/>
            <a:r>
              <a:rPr lang="en-US" sz="3200" b="1">
                <a:solidFill>
                  <a:srgbClr val="FF0000"/>
                </a:solidFill>
              </a:rPr>
              <a:t>A</a:t>
            </a:r>
          </a:p>
        </p:txBody>
      </p:sp>
      <p:sp>
        <p:nvSpPr>
          <p:cNvPr id="27652" name="Rectangle 6"/>
          <p:cNvSpPr>
            <a:spLocks noChangeArrowheads="1"/>
          </p:cNvSpPr>
          <p:nvPr/>
        </p:nvSpPr>
        <p:spPr bwMode="auto">
          <a:xfrm>
            <a:off x="3352800" y="5029200"/>
            <a:ext cx="2057400" cy="533400"/>
          </a:xfrm>
          <a:prstGeom prst="rect">
            <a:avLst/>
          </a:prstGeom>
          <a:solidFill>
            <a:schemeClr val="accent1"/>
          </a:solidFill>
          <a:ln w="9525">
            <a:solidFill>
              <a:schemeClr val="tx1"/>
            </a:solidFill>
            <a:miter lim="800000"/>
            <a:headEnd/>
            <a:tailEnd/>
          </a:ln>
        </p:spPr>
        <p:txBody>
          <a:bodyPr wrap="none" anchor="ctr"/>
          <a:lstStyle/>
          <a:p>
            <a:pPr algn="ctr"/>
            <a:r>
              <a:rPr lang="en-US" sz="2800" b="1">
                <a:solidFill>
                  <a:srgbClr val="FF0000"/>
                </a:solidFill>
              </a:rPr>
              <a:t>B</a:t>
            </a:r>
          </a:p>
        </p:txBody>
      </p:sp>
      <p:sp>
        <p:nvSpPr>
          <p:cNvPr id="27653" name="Rectangle 7"/>
          <p:cNvSpPr>
            <a:spLocks noChangeArrowheads="1"/>
          </p:cNvSpPr>
          <p:nvPr/>
        </p:nvSpPr>
        <p:spPr bwMode="auto">
          <a:xfrm>
            <a:off x="3352800" y="6019800"/>
            <a:ext cx="2057400" cy="533400"/>
          </a:xfrm>
          <a:prstGeom prst="rect">
            <a:avLst/>
          </a:prstGeom>
          <a:solidFill>
            <a:schemeClr val="accent1"/>
          </a:solidFill>
          <a:ln w="9525">
            <a:solidFill>
              <a:schemeClr val="tx1"/>
            </a:solidFill>
            <a:miter lim="800000"/>
            <a:headEnd/>
            <a:tailEnd/>
          </a:ln>
        </p:spPr>
        <p:txBody>
          <a:bodyPr wrap="none" anchor="ctr"/>
          <a:lstStyle/>
          <a:p>
            <a:pPr algn="ctr"/>
            <a:r>
              <a:rPr lang="en-US" sz="3200" b="1">
                <a:solidFill>
                  <a:srgbClr val="FF0000"/>
                </a:solidFill>
              </a:rPr>
              <a:t>C</a:t>
            </a:r>
          </a:p>
        </p:txBody>
      </p:sp>
      <p:sp>
        <p:nvSpPr>
          <p:cNvPr id="27654" name="Line 8"/>
          <p:cNvSpPr>
            <a:spLocks noChangeShapeType="1"/>
          </p:cNvSpPr>
          <p:nvPr/>
        </p:nvSpPr>
        <p:spPr bwMode="auto">
          <a:xfrm>
            <a:off x="4343400" y="4572000"/>
            <a:ext cx="0" cy="457200"/>
          </a:xfrm>
          <a:prstGeom prst="line">
            <a:avLst/>
          </a:prstGeom>
          <a:noFill/>
          <a:ln w="38100">
            <a:solidFill>
              <a:schemeClr val="tx1"/>
            </a:solidFill>
            <a:round/>
            <a:headEnd/>
            <a:tailEnd type="triangle" w="med" len="med"/>
          </a:ln>
        </p:spPr>
        <p:txBody>
          <a:bodyPr/>
          <a:lstStyle/>
          <a:p>
            <a:endParaRPr lang="en-US"/>
          </a:p>
        </p:txBody>
      </p:sp>
      <p:sp>
        <p:nvSpPr>
          <p:cNvPr id="27655" name="Line 9"/>
          <p:cNvSpPr>
            <a:spLocks noChangeShapeType="1"/>
          </p:cNvSpPr>
          <p:nvPr/>
        </p:nvSpPr>
        <p:spPr bwMode="auto">
          <a:xfrm>
            <a:off x="4343400" y="5562600"/>
            <a:ext cx="0" cy="457200"/>
          </a:xfrm>
          <a:prstGeom prst="line">
            <a:avLst/>
          </a:prstGeom>
          <a:noFill/>
          <a:ln w="38100">
            <a:solidFill>
              <a:schemeClr val="tx1"/>
            </a:solidFill>
            <a:round/>
            <a:headEnd/>
            <a:tailEnd type="triangle" w="med" len="med"/>
          </a:ln>
        </p:spPr>
        <p:txBody>
          <a:bodyPr/>
          <a:lstStyle/>
          <a:p>
            <a:endParaRPr lang="en-US"/>
          </a:p>
        </p:txBody>
      </p:sp>
      <p:sp>
        <p:nvSpPr>
          <p:cNvPr id="27656" name="Text Box 10"/>
          <p:cNvSpPr txBox="1">
            <a:spLocks noChangeArrowheads="1"/>
          </p:cNvSpPr>
          <p:nvPr/>
        </p:nvSpPr>
        <p:spPr bwMode="auto">
          <a:xfrm>
            <a:off x="1524000" y="4114800"/>
            <a:ext cx="1676400" cy="396875"/>
          </a:xfrm>
          <a:prstGeom prst="rect">
            <a:avLst/>
          </a:prstGeom>
          <a:noFill/>
          <a:ln w="9525">
            <a:noFill/>
            <a:miter lim="800000"/>
            <a:headEnd/>
            <a:tailEnd/>
          </a:ln>
        </p:spPr>
        <p:txBody>
          <a:bodyPr>
            <a:spAutoFit/>
          </a:bodyPr>
          <a:lstStyle/>
          <a:p>
            <a:pPr>
              <a:spcBef>
                <a:spcPct val="50000"/>
              </a:spcBef>
            </a:pPr>
            <a:r>
              <a:rPr lang="en-US" sz="2000" b="1">
                <a:solidFill>
                  <a:srgbClr val="0066FF"/>
                </a:solidFill>
              </a:rPr>
              <a:t>Base class</a:t>
            </a:r>
          </a:p>
        </p:txBody>
      </p:sp>
      <p:sp>
        <p:nvSpPr>
          <p:cNvPr id="27657" name="Text Box 11"/>
          <p:cNvSpPr txBox="1">
            <a:spLocks noChangeArrowheads="1"/>
          </p:cNvSpPr>
          <p:nvPr/>
        </p:nvSpPr>
        <p:spPr bwMode="auto">
          <a:xfrm>
            <a:off x="1447800" y="4953000"/>
            <a:ext cx="1828800" cy="701675"/>
          </a:xfrm>
          <a:prstGeom prst="rect">
            <a:avLst/>
          </a:prstGeom>
          <a:noFill/>
          <a:ln w="9525">
            <a:noFill/>
            <a:miter lim="800000"/>
            <a:headEnd/>
            <a:tailEnd/>
          </a:ln>
        </p:spPr>
        <p:txBody>
          <a:bodyPr>
            <a:spAutoFit/>
          </a:bodyPr>
          <a:lstStyle/>
          <a:p>
            <a:pPr>
              <a:spcBef>
                <a:spcPct val="50000"/>
              </a:spcBef>
            </a:pPr>
            <a:r>
              <a:rPr lang="en-US" sz="2000" b="1">
                <a:solidFill>
                  <a:srgbClr val="0066FF"/>
                </a:solidFill>
              </a:rPr>
              <a:t>Intermediate base class</a:t>
            </a:r>
          </a:p>
        </p:txBody>
      </p:sp>
      <p:sp>
        <p:nvSpPr>
          <p:cNvPr id="27658" name="Text Box 12"/>
          <p:cNvSpPr txBox="1">
            <a:spLocks noChangeArrowheads="1"/>
          </p:cNvSpPr>
          <p:nvPr/>
        </p:nvSpPr>
        <p:spPr bwMode="auto">
          <a:xfrm>
            <a:off x="1371600" y="6096000"/>
            <a:ext cx="1981200" cy="396875"/>
          </a:xfrm>
          <a:prstGeom prst="rect">
            <a:avLst/>
          </a:prstGeom>
          <a:noFill/>
          <a:ln w="9525">
            <a:noFill/>
            <a:miter lim="800000"/>
            <a:headEnd/>
            <a:tailEnd/>
          </a:ln>
        </p:spPr>
        <p:txBody>
          <a:bodyPr>
            <a:spAutoFit/>
          </a:bodyPr>
          <a:lstStyle/>
          <a:p>
            <a:pPr>
              <a:spcBef>
                <a:spcPct val="50000"/>
              </a:spcBef>
            </a:pPr>
            <a:r>
              <a:rPr lang="en-US" sz="2000" b="1">
                <a:solidFill>
                  <a:srgbClr val="0066FF"/>
                </a:solidFill>
              </a:rPr>
              <a:t>Derived Class</a:t>
            </a:r>
          </a:p>
        </p:txBody>
      </p:sp>
      <p:sp>
        <p:nvSpPr>
          <p:cNvPr id="27659" name="Text Box 13"/>
          <p:cNvSpPr txBox="1">
            <a:spLocks noChangeArrowheads="1"/>
          </p:cNvSpPr>
          <p:nvPr/>
        </p:nvSpPr>
        <p:spPr bwMode="auto">
          <a:xfrm>
            <a:off x="5562600" y="4098925"/>
            <a:ext cx="1676400" cy="396875"/>
          </a:xfrm>
          <a:prstGeom prst="rect">
            <a:avLst/>
          </a:prstGeom>
          <a:noFill/>
          <a:ln w="9525">
            <a:noFill/>
            <a:miter lim="800000"/>
            <a:headEnd/>
            <a:tailEnd/>
          </a:ln>
        </p:spPr>
        <p:txBody>
          <a:bodyPr>
            <a:spAutoFit/>
          </a:bodyPr>
          <a:lstStyle/>
          <a:p>
            <a:pPr>
              <a:spcBef>
                <a:spcPct val="50000"/>
              </a:spcBef>
            </a:pPr>
            <a:r>
              <a:rPr lang="en-US" sz="2000" b="1">
                <a:solidFill>
                  <a:srgbClr val="0066FF"/>
                </a:solidFill>
              </a:rPr>
              <a:t>Grandfather</a:t>
            </a:r>
          </a:p>
        </p:txBody>
      </p:sp>
      <p:sp>
        <p:nvSpPr>
          <p:cNvPr id="27660" name="Text Box 14"/>
          <p:cNvSpPr txBox="1">
            <a:spLocks noChangeArrowheads="1"/>
          </p:cNvSpPr>
          <p:nvPr/>
        </p:nvSpPr>
        <p:spPr bwMode="auto">
          <a:xfrm>
            <a:off x="5562600" y="5089525"/>
            <a:ext cx="1828800" cy="396875"/>
          </a:xfrm>
          <a:prstGeom prst="rect">
            <a:avLst/>
          </a:prstGeom>
          <a:noFill/>
          <a:ln w="9525">
            <a:noFill/>
            <a:miter lim="800000"/>
            <a:headEnd/>
            <a:tailEnd/>
          </a:ln>
        </p:spPr>
        <p:txBody>
          <a:bodyPr>
            <a:spAutoFit/>
          </a:bodyPr>
          <a:lstStyle/>
          <a:p>
            <a:pPr>
              <a:spcBef>
                <a:spcPct val="50000"/>
              </a:spcBef>
            </a:pPr>
            <a:r>
              <a:rPr lang="en-US" sz="2000" b="1">
                <a:solidFill>
                  <a:srgbClr val="0066FF"/>
                </a:solidFill>
              </a:rPr>
              <a:t>Father</a:t>
            </a:r>
          </a:p>
        </p:txBody>
      </p:sp>
      <p:sp>
        <p:nvSpPr>
          <p:cNvPr id="27661" name="Text Box 15"/>
          <p:cNvSpPr txBox="1">
            <a:spLocks noChangeArrowheads="1"/>
          </p:cNvSpPr>
          <p:nvPr/>
        </p:nvSpPr>
        <p:spPr bwMode="auto">
          <a:xfrm>
            <a:off x="5562600" y="6080125"/>
            <a:ext cx="1981200" cy="396875"/>
          </a:xfrm>
          <a:prstGeom prst="rect">
            <a:avLst/>
          </a:prstGeom>
          <a:noFill/>
          <a:ln w="9525">
            <a:noFill/>
            <a:miter lim="800000"/>
            <a:headEnd/>
            <a:tailEnd/>
          </a:ln>
        </p:spPr>
        <p:txBody>
          <a:bodyPr>
            <a:spAutoFit/>
          </a:bodyPr>
          <a:lstStyle/>
          <a:p>
            <a:pPr>
              <a:spcBef>
                <a:spcPct val="50000"/>
              </a:spcBef>
            </a:pPr>
            <a:r>
              <a:rPr lang="en-US" sz="2000" b="1">
                <a:solidFill>
                  <a:srgbClr val="0066FF"/>
                </a:solidFill>
              </a:rPr>
              <a:t>Child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animEffect transition="in" filter="checkerboard(across)">
                                      <p:cBhvr>
                                        <p:cTn id="7" dur="500"/>
                                        <p:tgtEl>
                                          <p:spTgt spid="317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1748">
                                            <p:txEl>
                                              <p:pRg st="1" end="1"/>
                                            </p:txEl>
                                          </p:spTgt>
                                        </p:tgtEl>
                                        <p:attrNameLst>
                                          <p:attrName>style.visibility</p:attrName>
                                        </p:attrNameLst>
                                      </p:cBhvr>
                                      <p:to>
                                        <p:strVal val="visible"/>
                                      </p:to>
                                    </p:set>
                                    <p:animEffect transition="in" filter="checkerboard(across)">
                                      <p:cBhvr>
                                        <p:cTn id="12" dur="500"/>
                                        <p:tgtEl>
                                          <p:spTgt spid="3174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nodeType="clickEffect">
                                  <p:stCondLst>
                                    <p:cond delay="0"/>
                                  </p:stCondLst>
                                  <p:childTnLst>
                                    <p:set>
                                      <p:cBhvr>
                                        <p:cTn id="16" dur="1" fill="hold">
                                          <p:stCondLst>
                                            <p:cond delay="0"/>
                                          </p:stCondLst>
                                        </p:cTn>
                                        <p:tgtEl>
                                          <p:spTgt spid="31748">
                                            <p:txEl>
                                              <p:pRg st="1" end="1"/>
                                            </p:txEl>
                                          </p:spTgt>
                                        </p:tgtEl>
                                        <p:attrNameLst>
                                          <p:attrName>style.visibility</p:attrName>
                                        </p:attrNameLst>
                                      </p:cBhvr>
                                      <p:to>
                                        <p:strVal val="visible"/>
                                      </p:to>
                                    </p:set>
                                    <p:anim calcmode="lin" valueType="num">
                                      <p:cBhvr>
                                        <p:cTn id="17" dur="1000" fill="hold"/>
                                        <p:tgtEl>
                                          <p:spTgt spid="31748">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31748">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3174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4"/>
          <p:cNvSpPr txBox="1">
            <a:spLocks noChangeArrowheads="1"/>
          </p:cNvSpPr>
          <p:nvPr/>
        </p:nvSpPr>
        <p:spPr bwMode="auto">
          <a:xfrm>
            <a:off x="0" y="0"/>
            <a:ext cx="8991600" cy="2100263"/>
          </a:xfrm>
          <a:prstGeom prst="rect">
            <a:avLst/>
          </a:prstGeom>
          <a:noFill/>
          <a:ln w="9525">
            <a:noFill/>
            <a:miter lim="800000"/>
            <a:headEnd/>
            <a:tailEnd/>
          </a:ln>
        </p:spPr>
        <p:txBody>
          <a:bodyPr>
            <a:spAutoFit/>
          </a:bodyPr>
          <a:lstStyle/>
          <a:p>
            <a:pPr>
              <a:spcBef>
                <a:spcPct val="50000"/>
              </a:spcBef>
            </a:pPr>
            <a:r>
              <a:rPr lang="en-US" sz="2400">
                <a:solidFill>
                  <a:srgbClr val="FF0066"/>
                </a:solidFill>
              </a:rPr>
              <a:t>A derived class with multilevel inheritance is declared as follows :</a:t>
            </a:r>
          </a:p>
          <a:p>
            <a:pPr>
              <a:spcBef>
                <a:spcPct val="50000"/>
              </a:spcBef>
            </a:pPr>
            <a:r>
              <a:rPr lang="en-US" sz="2400" b="1" i="1">
                <a:solidFill>
                  <a:srgbClr val="008000"/>
                </a:solidFill>
              </a:rPr>
              <a:t>Class A {…..}		//Base class</a:t>
            </a:r>
          </a:p>
          <a:p>
            <a:pPr>
              <a:spcBef>
                <a:spcPct val="50000"/>
              </a:spcBef>
            </a:pPr>
            <a:r>
              <a:rPr lang="en-US" sz="2400" b="1" i="1">
                <a:solidFill>
                  <a:srgbClr val="008000"/>
                </a:solidFill>
              </a:rPr>
              <a:t>Class B: public A {…..};	//B derived from A</a:t>
            </a:r>
          </a:p>
          <a:p>
            <a:pPr>
              <a:spcBef>
                <a:spcPct val="50000"/>
              </a:spcBef>
            </a:pPr>
            <a:r>
              <a:rPr lang="en-US" sz="2400" b="1" i="1">
                <a:solidFill>
                  <a:srgbClr val="008000"/>
                </a:solidFill>
              </a:rPr>
              <a:t>Class C: public B {…..};	//C derived from 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anim calcmode="lin" valueType="num">
                                      <p:cBhvr>
                                        <p:cTn id="7" dur="1000" fill="hold"/>
                                        <p:tgtEl>
                                          <p:spTgt spid="3277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277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2772">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32772">
                                            <p:txEl>
                                              <p:pRg st="1" end="1"/>
                                            </p:txEl>
                                          </p:spTgt>
                                        </p:tgtEl>
                                        <p:attrNameLst>
                                          <p:attrName>style.visibility</p:attrName>
                                        </p:attrNameLst>
                                      </p:cBhvr>
                                      <p:to>
                                        <p:strVal val="visible"/>
                                      </p:to>
                                    </p:set>
                                    <p:anim calcmode="lin" valueType="num">
                                      <p:cBhvr>
                                        <p:cTn id="12" dur="1000" fill="hold"/>
                                        <p:tgtEl>
                                          <p:spTgt spid="32772">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32772">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32772">
                                            <p:txEl>
                                              <p:pRg st="1" end="1"/>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32772">
                                            <p:txEl>
                                              <p:pRg st="2" end="2"/>
                                            </p:txEl>
                                          </p:spTgt>
                                        </p:tgtEl>
                                        <p:attrNameLst>
                                          <p:attrName>style.visibility</p:attrName>
                                        </p:attrNameLst>
                                      </p:cBhvr>
                                      <p:to>
                                        <p:strVal val="visible"/>
                                      </p:to>
                                    </p:set>
                                    <p:anim calcmode="lin" valueType="num">
                                      <p:cBhvr>
                                        <p:cTn id="17" dur="1000" fill="hold"/>
                                        <p:tgtEl>
                                          <p:spTgt spid="32772">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32772">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32772">
                                            <p:txEl>
                                              <p:pRg st="2" end="2"/>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32772">
                                            <p:txEl>
                                              <p:pRg st="3" end="3"/>
                                            </p:txEl>
                                          </p:spTgt>
                                        </p:tgtEl>
                                        <p:attrNameLst>
                                          <p:attrName>style.visibility</p:attrName>
                                        </p:attrNameLst>
                                      </p:cBhvr>
                                      <p:to>
                                        <p:strVal val="visible"/>
                                      </p:to>
                                    </p:set>
                                    <p:anim calcmode="lin" valueType="num">
                                      <p:cBhvr>
                                        <p:cTn id="22" dur="1000" fill="hold"/>
                                        <p:tgtEl>
                                          <p:spTgt spid="32772">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32772">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3277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ChangeArrowheads="1"/>
          </p:cNvSpPr>
          <p:nvPr/>
        </p:nvSpPr>
        <p:spPr bwMode="auto">
          <a:xfrm>
            <a:off x="228600" y="228600"/>
            <a:ext cx="4572000" cy="5883275"/>
          </a:xfrm>
          <a:prstGeom prst="rect">
            <a:avLst/>
          </a:prstGeom>
          <a:noFill/>
          <a:ln w="9525">
            <a:noFill/>
            <a:miter lim="800000"/>
            <a:headEnd/>
            <a:tailEnd/>
          </a:ln>
        </p:spPr>
        <p:txBody>
          <a:bodyPr>
            <a:spAutoFit/>
          </a:bodyPr>
          <a:lstStyle/>
          <a:p>
            <a:r>
              <a:rPr lang="en-US" sz="2000" b="1" dirty="0">
                <a:solidFill>
                  <a:srgbClr val="008000"/>
                </a:solidFill>
                <a:latin typeface="Courier New" pitchFamily="49" charset="0"/>
              </a:rPr>
              <a:t>#include&lt;</a:t>
            </a:r>
            <a:r>
              <a:rPr lang="en-US" sz="2000" b="1" dirty="0" err="1">
                <a:solidFill>
                  <a:srgbClr val="008000"/>
                </a:solidFill>
                <a:latin typeface="Courier New" pitchFamily="49" charset="0"/>
              </a:rPr>
              <a:t>iostream.h</a:t>
            </a:r>
            <a:r>
              <a:rPr lang="en-US" sz="2000" b="1" dirty="0">
                <a:solidFill>
                  <a:srgbClr val="008000"/>
                </a:solidFill>
                <a:latin typeface="Courier New" pitchFamily="49" charset="0"/>
              </a:rPr>
              <a:t>&gt;</a:t>
            </a:r>
          </a:p>
          <a:p>
            <a:r>
              <a:rPr lang="en-US" sz="2000" b="1" dirty="0">
                <a:solidFill>
                  <a:srgbClr val="008000"/>
                </a:solidFill>
                <a:latin typeface="Courier New" pitchFamily="49" charset="0"/>
              </a:rPr>
              <a:t>class student</a:t>
            </a:r>
          </a:p>
          <a:p>
            <a:r>
              <a:rPr lang="en-US" sz="2000" b="1" dirty="0">
                <a:solidFill>
                  <a:srgbClr val="008000"/>
                </a:solidFill>
                <a:latin typeface="Courier New" pitchFamily="49" charset="0"/>
              </a:rPr>
              <a:t>{</a:t>
            </a:r>
          </a:p>
          <a:p>
            <a:r>
              <a:rPr lang="en-US" sz="2000" b="1" dirty="0">
                <a:solidFill>
                  <a:srgbClr val="008000"/>
                </a:solidFill>
                <a:latin typeface="Courier New" pitchFamily="49" charset="0"/>
              </a:rPr>
              <a:t>protected:</a:t>
            </a:r>
          </a:p>
          <a:p>
            <a:r>
              <a:rPr lang="en-US" sz="2000" b="1" dirty="0" err="1">
                <a:solidFill>
                  <a:srgbClr val="008000"/>
                </a:solidFill>
                <a:latin typeface="Courier New" pitchFamily="49" charset="0"/>
              </a:rPr>
              <a:t>int</a:t>
            </a:r>
            <a:r>
              <a:rPr lang="en-US" sz="2000" b="1" dirty="0">
                <a:solidFill>
                  <a:srgbClr val="008000"/>
                </a:solidFill>
                <a:latin typeface="Courier New" pitchFamily="49" charset="0"/>
              </a:rPr>
              <a:t> </a:t>
            </a:r>
            <a:r>
              <a:rPr lang="en-US" sz="2000" b="1" dirty="0" err="1">
                <a:solidFill>
                  <a:srgbClr val="008000"/>
                </a:solidFill>
                <a:latin typeface="Courier New" pitchFamily="49" charset="0"/>
              </a:rPr>
              <a:t>roll_number</a:t>
            </a:r>
            <a:r>
              <a:rPr lang="en-US" sz="2000" b="1" dirty="0">
                <a:solidFill>
                  <a:srgbClr val="008000"/>
                </a:solidFill>
                <a:latin typeface="Courier New" pitchFamily="49" charset="0"/>
              </a:rPr>
              <a:t>;</a:t>
            </a:r>
          </a:p>
          <a:p>
            <a:r>
              <a:rPr lang="en-US" sz="2000" b="1" dirty="0">
                <a:solidFill>
                  <a:srgbClr val="008000"/>
                </a:solidFill>
                <a:latin typeface="Courier New" pitchFamily="49" charset="0"/>
              </a:rPr>
              <a:t>public:</a:t>
            </a:r>
          </a:p>
          <a:p>
            <a:r>
              <a:rPr lang="en-US" sz="2000" b="1" dirty="0">
                <a:solidFill>
                  <a:srgbClr val="008000"/>
                </a:solidFill>
                <a:latin typeface="Courier New" pitchFamily="49" charset="0"/>
              </a:rPr>
              <a:t>void </a:t>
            </a:r>
            <a:r>
              <a:rPr lang="en-US" sz="2000" b="1" dirty="0" err="1">
                <a:solidFill>
                  <a:srgbClr val="008000"/>
                </a:solidFill>
                <a:latin typeface="Courier New" pitchFamily="49" charset="0"/>
              </a:rPr>
              <a:t>get_number</a:t>
            </a:r>
            <a:r>
              <a:rPr lang="en-US" sz="2000" b="1" dirty="0">
                <a:solidFill>
                  <a:srgbClr val="008000"/>
                </a:solidFill>
                <a:latin typeface="Courier New" pitchFamily="49" charset="0"/>
              </a:rPr>
              <a:t>(</a:t>
            </a:r>
            <a:r>
              <a:rPr lang="en-US" sz="2000" b="1" dirty="0" err="1">
                <a:solidFill>
                  <a:srgbClr val="008000"/>
                </a:solidFill>
                <a:latin typeface="Courier New" pitchFamily="49" charset="0"/>
              </a:rPr>
              <a:t>int</a:t>
            </a:r>
            <a:r>
              <a:rPr lang="en-US" sz="2000" b="1" dirty="0">
                <a:solidFill>
                  <a:srgbClr val="008000"/>
                </a:solidFill>
                <a:latin typeface="Courier New" pitchFamily="49" charset="0"/>
              </a:rPr>
              <a:t>);</a:t>
            </a:r>
          </a:p>
          <a:p>
            <a:r>
              <a:rPr lang="en-US" sz="2000" b="1" dirty="0">
                <a:solidFill>
                  <a:srgbClr val="008000"/>
                </a:solidFill>
                <a:latin typeface="Courier New" pitchFamily="49" charset="0"/>
              </a:rPr>
              <a:t>void </a:t>
            </a:r>
            <a:r>
              <a:rPr lang="en-US" sz="2000" b="1" dirty="0" err="1">
                <a:solidFill>
                  <a:srgbClr val="008000"/>
                </a:solidFill>
                <a:latin typeface="Courier New" pitchFamily="49" charset="0"/>
              </a:rPr>
              <a:t>put_number</a:t>
            </a:r>
            <a:r>
              <a:rPr lang="en-US" sz="2000" b="1" dirty="0">
                <a:solidFill>
                  <a:srgbClr val="008000"/>
                </a:solidFill>
                <a:latin typeface="Courier New" pitchFamily="49" charset="0"/>
              </a:rPr>
              <a:t>(void);</a:t>
            </a:r>
          </a:p>
          <a:p>
            <a:r>
              <a:rPr lang="en-US" sz="2000" b="1" dirty="0">
                <a:solidFill>
                  <a:srgbClr val="008000"/>
                </a:solidFill>
                <a:latin typeface="Courier New" pitchFamily="49" charset="0"/>
              </a:rPr>
              <a:t>};</a:t>
            </a:r>
          </a:p>
          <a:p>
            <a:r>
              <a:rPr lang="en-US" sz="2000" b="1" dirty="0">
                <a:solidFill>
                  <a:srgbClr val="008000"/>
                </a:solidFill>
                <a:latin typeface="Courier New" pitchFamily="49" charset="0"/>
              </a:rPr>
              <a:t>void student::</a:t>
            </a:r>
            <a:r>
              <a:rPr lang="en-US" sz="2000" b="1" dirty="0" err="1">
                <a:solidFill>
                  <a:srgbClr val="008000"/>
                </a:solidFill>
                <a:latin typeface="Courier New" pitchFamily="49" charset="0"/>
              </a:rPr>
              <a:t>get_number</a:t>
            </a:r>
            <a:r>
              <a:rPr lang="en-US" sz="2000" b="1" dirty="0">
                <a:solidFill>
                  <a:srgbClr val="008000"/>
                </a:solidFill>
                <a:latin typeface="Courier New" pitchFamily="49" charset="0"/>
              </a:rPr>
              <a:t>(</a:t>
            </a:r>
            <a:r>
              <a:rPr lang="en-US" sz="2000" b="1" dirty="0" err="1">
                <a:solidFill>
                  <a:srgbClr val="008000"/>
                </a:solidFill>
                <a:latin typeface="Courier New" pitchFamily="49" charset="0"/>
              </a:rPr>
              <a:t>int</a:t>
            </a:r>
            <a:r>
              <a:rPr lang="en-US" sz="2000" b="1" dirty="0">
                <a:solidFill>
                  <a:srgbClr val="008000"/>
                </a:solidFill>
                <a:latin typeface="Courier New" pitchFamily="49" charset="0"/>
              </a:rPr>
              <a:t> a)</a:t>
            </a:r>
          </a:p>
          <a:p>
            <a:r>
              <a:rPr lang="en-US" sz="2000" b="1" dirty="0">
                <a:solidFill>
                  <a:srgbClr val="008000"/>
                </a:solidFill>
                <a:latin typeface="Courier New" pitchFamily="49" charset="0"/>
              </a:rPr>
              <a:t>{</a:t>
            </a:r>
          </a:p>
          <a:p>
            <a:r>
              <a:rPr lang="en-US" sz="2000" b="1" dirty="0" err="1">
                <a:solidFill>
                  <a:srgbClr val="008000"/>
                </a:solidFill>
                <a:latin typeface="Courier New" pitchFamily="49" charset="0"/>
              </a:rPr>
              <a:t>roll_number</a:t>
            </a:r>
            <a:r>
              <a:rPr lang="en-US" sz="2000" b="1" dirty="0">
                <a:solidFill>
                  <a:srgbClr val="008000"/>
                </a:solidFill>
                <a:latin typeface="Courier New" pitchFamily="49" charset="0"/>
              </a:rPr>
              <a:t>=a;</a:t>
            </a:r>
          </a:p>
          <a:p>
            <a:r>
              <a:rPr lang="en-US" sz="2000" b="1" dirty="0">
                <a:solidFill>
                  <a:srgbClr val="008000"/>
                </a:solidFill>
                <a:latin typeface="Courier New" pitchFamily="49" charset="0"/>
              </a:rPr>
              <a:t>}</a:t>
            </a:r>
          </a:p>
          <a:p>
            <a:r>
              <a:rPr lang="en-US" sz="2000" b="1" dirty="0">
                <a:solidFill>
                  <a:srgbClr val="008000"/>
                </a:solidFill>
                <a:latin typeface="Courier New" pitchFamily="49" charset="0"/>
              </a:rPr>
              <a:t>void student::</a:t>
            </a:r>
            <a:r>
              <a:rPr lang="en-US" sz="2000" b="1" dirty="0" err="1">
                <a:solidFill>
                  <a:srgbClr val="008000"/>
                </a:solidFill>
                <a:latin typeface="Courier New" pitchFamily="49" charset="0"/>
              </a:rPr>
              <a:t>put_number</a:t>
            </a:r>
            <a:r>
              <a:rPr lang="en-US" sz="2000" b="1" dirty="0">
                <a:solidFill>
                  <a:srgbClr val="008000"/>
                </a:solidFill>
                <a:latin typeface="Courier New" pitchFamily="49" charset="0"/>
              </a:rPr>
              <a:t>()</a:t>
            </a:r>
          </a:p>
          <a:p>
            <a:r>
              <a:rPr lang="en-US" sz="2000" b="1" dirty="0">
                <a:solidFill>
                  <a:srgbClr val="008000"/>
                </a:solidFill>
                <a:latin typeface="Courier New" pitchFamily="49" charset="0"/>
              </a:rPr>
              <a:t>{</a:t>
            </a:r>
          </a:p>
          <a:p>
            <a:r>
              <a:rPr lang="en-US" sz="2000" b="1" dirty="0" err="1">
                <a:solidFill>
                  <a:srgbClr val="008000"/>
                </a:solidFill>
                <a:latin typeface="Courier New" pitchFamily="49" charset="0"/>
              </a:rPr>
              <a:t>cout</a:t>
            </a:r>
            <a:r>
              <a:rPr lang="en-US" sz="2000" b="1" dirty="0">
                <a:solidFill>
                  <a:srgbClr val="008000"/>
                </a:solidFill>
                <a:latin typeface="Courier New" pitchFamily="49" charset="0"/>
              </a:rPr>
              <a:t>&lt;&lt;"Roll Number:"&lt;&lt;</a:t>
            </a:r>
            <a:r>
              <a:rPr lang="en-US" sz="2000" b="1" dirty="0" err="1">
                <a:solidFill>
                  <a:srgbClr val="008000"/>
                </a:solidFill>
                <a:latin typeface="Courier New" pitchFamily="49" charset="0"/>
              </a:rPr>
              <a:t>roll_number</a:t>
            </a:r>
            <a:r>
              <a:rPr lang="en-US" sz="2000" b="1" dirty="0">
                <a:solidFill>
                  <a:srgbClr val="008000"/>
                </a:solidFill>
                <a:latin typeface="Courier New" pitchFamily="49" charset="0"/>
              </a:rPr>
              <a:t>&lt;&lt;</a:t>
            </a:r>
            <a:r>
              <a:rPr lang="en-US" sz="2000" b="1" dirty="0" err="1">
                <a:solidFill>
                  <a:srgbClr val="008000"/>
                </a:solidFill>
                <a:latin typeface="Courier New" pitchFamily="49" charset="0"/>
              </a:rPr>
              <a:t>endl</a:t>
            </a:r>
            <a:r>
              <a:rPr lang="en-US" sz="2000" b="1" dirty="0">
                <a:solidFill>
                  <a:srgbClr val="008000"/>
                </a:solidFill>
                <a:latin typeface="Courier New" pitchFamily="49" charset="0"/>
              </a:rPr>
              <a:t>;</a:t>
            </a:r>
          </a:p>
          <a:p>
            <a:r>
              <a:rPr lang="en-US" sz="2000" b="1" dirty="0">
                <a:solidFill>
                  <a:srgbClr val="008000"/>
                </a:solidFill>
                <a:latin typeface="Courier New" pitchFamily="49" charset="0"/>
              </a:rPr>
              <a:t>}</a:t>
            </a:r>
          </a:p>
        </p:txBody>
      </p:sp>
      <p:sp>
        <p:nvSpPr>
          <p:cNvPr id="29699" name="Rectangle 5"/>
          <p:cNvSpPr>
            <a:spLocks noChangeArrowheads="1"/>
          </p:cNvSpPr>
          <p:nvPr/>
        </p:nvSpPr>
        <p:spPr bwMode="auto">
          <a:xfrm>
            <a:off x="4724400" y="-92075"/>
            <a:ext cx="4572000" cy="7102475"/>
          </a:xfrm>
          <a:prstGeom prst="rect">
            <a:avLst/>
          </a:prstGeom>
          <a:noFill/>
          <a:ln w="9525">
            <a:noFill/>
            <a:miter lim="800000"/>
            <a:headEnd/>
            <a:tailEnd/>
          </a:ln>
        </p:spPr>
        <p:txBody>
          <a:bodyPr>
            <a:spAutoFit/>
          </a:bodyPr>
          <a:lstStyle/>
          <a:p>
            <a:r>
              <a:rPr lang="en-US" sz="2000" b="1">
                <a:solidFill>
                  <a:srgbClr val="008000"/>
                </a:solidFill>
                <a:latin typeface="Courier New" pitchFamily="49" charset="0"/>
              </a:rPr>
              <a:t>class test:public student</a:t>
            </a:r>
          </a:p>
          <a:p>
            <a:r>
              <a:rPr lang="en-US" sz="2000" b="1">
                <a:solidFill>
                  <a:srgbClr val="008000"/>
                </a:solidFill>
                <a:latin typeface="Courier New" pitchFamily="49" charset="0"/>
              </a:rPr>
              <a:t>{</a:t>
            </a:r>
          </a:p>
          <a:p>
            <a:r>
              <a:rPr lang="en-US" sz="2000" b="1">
                <a:solidFill>
                  <a:srgbClr val="008000"/>
                </a:solidFill>
                <a:latin typeface="Courier New" pitchFamily="49" charset="0"/>
              </a:rPr>
              <a:t>protected:</a:t>
            </a:r>
          </a:p>
          <a:p>
            <a:r>
              <a:rPr lang="en-US" sz="2000" b="1">
                <a:solidFill>
                  <a:srgbClr val="008000"/>
                </a:solidFill>
                <a:latin typeface="Courier New" pitchFamily="49" charset="0"/>
              </a:rPr>
              <a:t>float sub1;</a:t>
            </a:r>
          </a:p>
          <a:p>
            <a:r>
              <a:rPr lang="en-US" sz="2000" b="1">
                <a:solidFill>
                  <a:srgbClr val="008000"/>
                </a:solidFill>
                <a:latin typeface="Courier New" pitchFamily="49" charset="0"/>
              </a:rPr>
              <a:t>float sub2;</a:t>
            </a:r>
          </a:p>
          <a:p>
            <a:r>
              <a:rPr lang="en-US" sz="2000" b="1">
                <a:solidFill>
                  <a:srgbClr val="008000"/>
                </a:solidFill>
                <a:latin typeface="Courier New" pitchFamily="49" charset="0"/>
              </a:rPr>
              <a:t>public:</a:t>
            </a:r>
          </a:p>
          <a:p>
            <a:r>
              <a:rPr lang="en-US" sz="2000" b="1">
                <a:solidFill>
                  <a:srgbClr val="008000"/>
                </a:solidFill>
                <a:latin typeface="Courier New" pitchFamily="49" charset="0"/>
              </a:rPr>
              <a:t>void get_marks(float, float);</a:t>
            </a:r>
          </a:p>
          <a:p>
            <a:r>
              <a:rPr lang="en-US" sz="2000" b="1">
                <a:solidFill>
                  <a:srgbClr val="008000"/>
                </a:solidFill>
                <a:latin typeface="Courier New" pitchFamily="49" charset="0"/>
              </a:rPr>
              <a:t>void put_marks(void);</a:t>
            </a:r>
          </a:p>
          <a:p>
            <a:r>
              <a:rPr lang="en-US" sz="2000" b="1">
                <a:solidFill>
                  <a:srgbClr val="008000"/>
                </a:solidFill>
                <a:latin typeface="Courier New" pitchFamily="49" charset="0"/>
              </a:rPr>
              <a:t>};</a:t>
            </a:r>
          </a:p>
          <a:p>
            <a:r>
              <a:rPr lang="en-US" sz="2000" b="1">
                <a:solidFill>
                  <a:srgbClr val="008000"/>
                </a:solidFill>
                <a:latin typeface="Courier New" pitchFamily="49" charset="0"/>
              </a:rPr>
              <a:t>void test::get_marks(float x,float y)</a:t>
            </a:r>
          </a:p>
          <a:p>
            <a:r>
              <a:rPr lang="en-US" sz="2000" b="1">
                <a:solidFill>
                  <a:srgbClr val="008000"/>
                </a:solidFill>
                <a:latin typeface="Courier New" pitchFamily="49" charset="0"/>
              </a:rPr>
              <a:t>{</a:t>
            </a:r>
          </a:p>
          <a:p>
            <a:r>
              <a:rPr lang="en-US" sz="2000" b="1">
                <a:solidFill>
                  <a:srgbClr val="008000"/>
                </a:solidFill>
                <a:latin typeface="Courier New" pitchFamily="49" charset="0"/>
              </a:rPr>
              <a:t>sub1=x;</a:t>
            </a:r>
          </a:p>
          <a:p>
            <a:r>
              <a:rPr lang="en-US" sz="2000" b="1">
                <a:solidFill>
                  <a:srgbClr val="008000"/>
                </a:solidFill>
                <a:latin typeface="Courier New" pitchFamily="49" charset="0"/>
              </a:rPr>
              <a:t>sub2=y;</a:t>
            </a:r>
          </a:p>
          <a:p>
            <a:r>
              <a:rPr lang="en-US" sz="2000" b="1">
                <a:solidFill>
                  <a:srgbClr val="008000"/>
                </a:solidFill>
                <a:latin typeface="Courier New" pitchFamily="49" charset="0"/>
              </a:rPr>
              <a:t>}</a:t>
            </a:r>
          </a:p>
          <a:p>
            <a:r>
              <a:rPr lang="en-US" sz="2000" b="1">
                <a:solidFill>
                  <a:srgbClr val="008000"/>
                </a:solidFill>
                <a:latin typeface="Courier New" pitchFamily="49" charset="0"/>
              </a:rPr>
              <a:t>void test::put_marks()</a:t>
            </a:r>
          </a:p>
          <a:p>
            <a:r>
              <a:rPr lang="en-US" sz="2000" b="1">
                <a:solidFill>
                  <a:srgbClr val="008000"/>
                </a:solidFill>
                <a:latin typeface="Courier New" pitchFamily="49" charset="0"/>
              </a:rPr>
              <a:t>{</a:t>
            </a:r>
          </a:p>
          <a:p>
            <a:r>
              <a:rPr lang="en-US" sz="2000" b="1">
                <a:solidFill>
                  <a:srgbClr val="008000"/>
                </a:solidFill>
                <a:latin typeface="Courier New" pitchFamily="49" charset="0"/>
              </a:rPr>
              <a:t>cout&lt;&lt;"Marks in SUB1="&lt;&lt;sub1&lt;&lt;"\n";</a:t>
            </a:r>
          </a:p>
          <a:p>
            <a:r>
              <a:rPr lang="en-US" sz="2000" b="1">
                <a:solidFill>
                  <a:srgbClr val="008000"/>
                </a:solidFill>
                <a:latin typeface="Courier New" pitchFamily="49" charset="0"/>
              </a:rPr>
              <a:t>cout&lt;&lt;"Marks in SUB2="&lt;&lt;sub2&lt;&lt;"\n";</a:t>
            </a:r>
          </a:p>
          <a:p>
            <a:r>
              <a:rPr lang="en-US" sz="2000" b="1">
                <a:solidFill>
                  <a:srgbClr val="008000"/>
                </a:solidFill>
                <a:latin typeface="Courier New" pitchFamily="49" charset="0"/>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ChangeArrowheads="1"/>
          </p:cNvSpPr>
          <p:nvPr/>
        </p:nvSpPr>
        <p:spPr bwMode="auto">
          <a:xfrm>
            <a:off x="304800" y="266700"/>
            <a:ext cx="4572000" cy="7417415"/>
          </a:xfrm>
          <a:prstGeom prst="rect">
            <a:avLst/>
          </a:prstGeom>
          <a:noFill/>
          <a:ln w="9525">
            <a:noFill/>
            <a:miter lim="800000"/>
            <a:headEnd/>
            <a:tailEnd/>
          </a:ln>
        </p:spPr>
        <p:txBody>
          <a:bodyPr>
            <a:spAutoFit/>
          </a:bodyPr>
          <a:lstStyle/>
          <a:p>
            <a:r>
              <a:rPr lang="en-US" sz="2000" b="1" dirty="0">
                <a:solidFill>
                  <a:srgbClr val="008000"/>
                </a:solidFill>
              </a:rPr>
              <a:t>class </a:t>
            </a:r>
            <a:r>
              <a:rPr lang="en-US" sz="2000" b="1" dirty="0" err="1">
                <a:solidFill>
                  <a:srgbClr val="008000"/>
                </a:solidFill>
              </a:rPr>
              <a:t>result:public</a:t>
            </a:r>
            <a:r>
              <a:rPr lang="en-US" sz="2000" b="1" dirty="0">
                <a:solidFill>
                  <a:srgbClr val="008000"/>
                </a:solidFill>
              </a:rPr>
              <a:t> test</a:t>
            </a:r>
          </a:p>
          <a:p>
            <a:r>
              <a:rPr lang="en-US" sz="2000" b="1" dirty="0">
                <a:solidFill>
                  <a:srgbClr val="008000"/>
                </a:solidFill>
              </a:rPr>
              <a:t>{</a:t>
            </a:r>
          </a:p>
          <a:p>
            <a:r>
              <a:rPr lang="en-US" sz="2000" b="1" dirty="0">
                <a:solidFill>
                  <a:srgbClr val="008000"/>
                </a:solidFill>
              </a:rPr>
              <a:t>float total;</a:t>
            </a:r>
          </a:p>
          <a:p>
            <a:r>
              <a:rPr lang="en-US" sz="2000" b="1" dirty="0">
                <a:solidFill>
                  <a:srgbClr val="008000"/>
                </a:solidFill>
              </a:rPr>
              <a:t>public:</a:t>
            </a:r>
          </a:p>
          <a:p>
            <a:r>
              <a:rPr lang="en-US" sz="2000" b="1" dirty="0">
                <a:solidFill>
                  <a:srgbClr val="008000"/>
                </a:solidFill>
              </a:rPr>
              <a:t>void display(void);</a:t>
            </a:r>
          </a:p>
          <a:p>
            <a:r>
              <a:rPr lang="en-US" sz="2000" b="1" dirty="0">
                <a:solidFill>
                  <a:srgbClr val="008000"/>
                </a:solidFill>
              </a:rPr>
              <a:t>};</a:t>
            </a:r>
          </a:p>
          <a:p>
            <a:r>
              <a:rPr lang="en-US" sz="2000" b="1" dirty="0">
                <a:solidFill>
                  <a:srgbClr val="008000"/>
                </a:solidFill>
              </a:rPr>
              <a:t>void result::display(void)</a:t>
            </a:r>
          </a:p>
          <a:p>
            <a:r>
              <a:rPr lang="en-US" sz="2000" b="1" dirty="0">
                <a:solidFill>
                  <a:srgbClr val="008000"/>
                </a:solidFill>
              </a:rPr>
              <a:t>{</a:t>
            </a:r>
          </a:p>
          <a:p>
            <a:r>
              <a:rPr lang="en-US" sz="2000" b="1" dirty="0" smtClean="0">
                <a:solidFill>
                  <a:srgbClr val="008000"/>
                </a:solidFill>
              </a:rPr>
              <a:t>total=sub1+sub2</a:t>
            </a:r>
            <a:r>
              <a:rPr lang="en-US" sz="2000" b="1" dirty="0">
                <a:solidFill>
                  <a:srgbClr val="008000"/>
                </a:solidFill>
              </a:rPr>
              <a:t>;</a:t>
            </a:r>
          </a:p>
          <a:p>
            <a:r>
              <a:rPr lang="en-US" sz="2000" b="1" dirty="0" err="1">
                <a:solidFill>
                  <a:srgbClr val="008000"/>
                </a:solidFill>
              </a:rPr>
              <a:t>put_number</a:t>
            </a:r>
            <a:r>
              <a:rPr lang="en-US" sz="2000" b="1" dirty="0">
                <a:solidFill>
                  <a:srgbClr val="008000"/>
                </a:solidFill>
              </a:rPr>
              <a:t>();</a:t>
            </a:r>
          </a:p>
          <a:p>
            <a:r>
              <a:rPr lang="en-US" sz="2000" b="1" dirty="0" err="1">
                <a:solidFill>
                  <a:srgbClr val="008000"/>
                </a:solidFill>
              </a:rPr>
              <a:t>put_marks</a:t>
            </a:r>
            <a:r>
              <a:rPr lang="en-US" sz="2000" b="1" dirty="0">
                <a:solidFill>
                  <a:srgbClr val="008000"/>
                </a:solidFill>
              </a:rPr>
              <a:t>();</a:t>
            </a:r>
          </a:p>
          <a:p>
            <a:r>
              <a:rPr lang="en-US" sz="2000" b="1" dirty="0" err="1">
                <a:solidFill>
                  <a:srgbClr val="008000"/>
                </a:solidFill>
              </a:rPr>
              <a:t>cout</a:t>
            </a:r>
            <a:r>
              <a:rPr lang="en-US" sz="2000" b="1" dirty="0">
                <a:solidFill>
                  <a:srgbClr val="008000"/>
                </a:solidFill>
              </a:rPr>
              <a:t>&lt;&lt;"Total="&lt;&lt;total&lt;&lt;"\n";</a:t>
            </a:r>
          </a:p>
          <a:p>
            <a:r>
              <a:rPr lang="en-US" sz="2000" b="1" dirty="0">
                <a:solidFill>
                  <a:srgbClr val="008000"/>
                </a:solidFill>
              </a:rPr>
              <a:t>}</a:t>
            </a:r>
          </a:p>
          <a:p>
            <a:r>
              <a:rPr lang="en-US" sz="2000" b="1" dirty="0" err="1">
                <a:solidFill>
                  <a:srgbClr val="008000"/>
                </a:solidFill>
              </a:rPr>
              <a:t>int</a:t>
            </a:r>
            <a:r>
              <a:rPr lang="en-US" sz="2000" b="1" dirty="0">
                <a:solidFill>
                  <a:srgbClr val="008000"/>
                </a:solidFill>
              </a:rPr>
              <a:t> main()</a:t>
            </a:r>
          </a:p>
          <a:p>
            <a:r>
              <a:rPr lang="en-US" sz="2000" b="1" dirty="0">
                <a:solidFill>
                  <a:srgbClr val="008000"/>
                </a:solidFill>
              </a:rPr>
              <a:t>{</a:t>
            </a:r>
          </a:p>
          <a:p>
            <a:r>
              <a:rPr lang="en-US" sz="2000" b="1" dirty="0">
                <a:solidFill>
                  <a:srgbClr val="008000"/>
                </a:solidFill>
              </a:rPr>
              <a:t>result student1;</a:t>
            </a:r>
          </a:p>
          <a:p>
            <a:r>
              <a:rPr lang="en-US" sz="2000" b="1" dirty="0">
                <a:solidFill>
                  <a:srgbClr val="008000"/>
                </a:solidFill>
              </a:rPr>
              <a:t>student1.get_number(111);</a:t>
            </a:r>
          </a:p>
          <a:p>
            <a:r>
              <a:rPr lang="en-US" sz="2000" b="1" dirty="0">
                <a:solidFill>
                  <a:srgbClr val="008000"/>
                </a:solidFill>
              </a:rPr>
              <a:t>student1.get_marks(75.0,59.0);</a:t>
            </a:r>
          </a:p>
          <a:p>
            <a:r>
              <a:rPr lang="en-US" sz="2000" b="1" dirty="0">
                <a:solidFill>
                  <a:srgbClr val="008000"/>
                </a:solidFill>
              </a:rPr>
              <a:t>student1.display();</a:t>
            </a:r>
          </a:p>
          <a:p>
            <a:r>
              <a:rPr lang="en-US" sz="2000" b="1" dirty="0">
                <a:solidFill>
                  <a:srgbClr val="008000"/>
                </a:solidFill>
              </a:rPr>
              <a:t>return 0;</a:t>
            </a:r>
          </a:p>
          <a:p>
            <a:r>
              <a:rPr lang="en-US" sz="2000" b="1" dirty="0">
                <a:solidFill>
                  <a:srgbClr val="008000"/>
                </a:solidFill>
              </a:rPr>
              <a:t>}</a:t>
            </a:r>
          </a:p>
          <a:p>
            <a:endParaRPr lang="en-US" sz="2000" b="1" dirty="0">
              <a:solidFill>
                <a:srgbClr val="008000"/>
              </a:solidFill>
            </a:endParaRPr>
          </a:p>
          <a:p>
            <a:pPr>
              <a:spcBef>
                <a:spcPct val="50000"/>
              </a:spcBef>
            </a:pPr>
            <a:endParaRPr lang="en-US" sz="2400" b="1" dirty="0">
              <a:solidFill>
                <a:srgbClr val="008000"/>
              </a:solidFill>
              <a:latin typeface="Courier New"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0"/>
            <a:ext cx="8229600" cy="1143000"/>
          </a:xfrm>
        </p:spPr>
        <p:txBody>
          <a:bodyPr>
            <a:normAutofit fontScale="90000"/>
          </a:bodyPr>
          <a:lstStyle/>
          <a:p>
            <a:r>
              <a:rPr lang="en-US" dirty="0" smtClean="0"/>
              <a:t>Practice Questions on Inheritance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smtClean="0"/>
              <a:t>The traits of one class may be inherited by more than one class .This is called as </a:t>
            </a:r>
            <a:r>
              <a:rPr lang="en-US" b="1" dirty="0" smtClean="0">
                <a:solidFill>
                  <a:srgbClr val="FF0000"/>
                </a:solidFill>
              </a:rPr>
              <a:t>hierarchical inheritance.</a:t>
            </a:r>
          </a:p>
          <a:p>
            <a:endParaRPr lang="en-US" b="1" dirty="0">
              <a:solidFill>
                <a:srgbClr val="FF0000"/>
              </a:solidFill>
            </a:endParaRPr>
          </a:p>
          <a:p>
            <a:pPr>
              <a:buNone/>
            </a:pPr>
            <a:r>
              <a:rPr lang="en-US" b="1" dirty="0">
                <a:solidFill>
                  <a:srgbClr val="FF0000"/>
                </a:solidFill>
              </a:rPr>
              <a:t> </a:t>
            </a:r>
            <a:r>
              <a:rPr lang="en-US" b="1" dirty="0" smtClean="0">
                <a:solidFill>
                  <a:srgbClr val="FF0000"/>
                </a:solidFill>
              </a:rPr>
              <a:t> 	</a:t>
            </a:r>
            <a:r>
              <a:rPr lang="en-US" dirty="0" smtClean="0"/>
              <a:t>The </a:t>
            </a:r>
            <a:r>
              <a:rPr lang="en-US" dirty="0"/>
              <a:t>mechanism of </a:t>
            </a:r>
            <a:r>
              <a:rPr lang="en-US" dirty="0" smtClean="0"/>
              <a:t>deriving </a:t>
            </a:r>
            <a:r>
              <a:rPr lang="en-US" dirty="0"/>
              <a:t>a class from another derived class is called as </a:t>
            </a:r>
            <a:r>
              <a:rPr lang="en-US" b="1" dirty="0" smtClean="0">
                <a:solidFill>
                  <a:srgbClr val="FF0000"/>
                </a:solidFill>
              </a:rPr>
              <a:t>multilevel inheritance.</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3429000" cy="6324600"/>
          </a:xfrm>
        </p:spPr>
        <p:txBody>
          <a:bodyPr>
            <a:normAutofit fontScale="25000" lnSpcReduction="20000"/>
          </a:bodyPr>
          <a:lstStyle/>
          <a:p>
            <a:pPr>
              <a:buNone/>
            </a:pPr>
            <a:r>
              <a:rPr lang="en-US" sz="7200" dirty="0" smtClean="0"/>
              <a:t>Class student</a:t>
            </a:r>
          </a:p>
          <a:p>
            <a:pPr>
              <a:buNone/>
            </a:pPr>
            <a:r>
              <a:rPr lang="en-US" sz="7200" dirty="0" smtClean="0"/>
              <a:t>{</a:t>
            </a:r>
          </a:p>
          <a:p>
            <a:pPr lvl="1">
              <a:buNone/>
            </a:pPr>
            <a:r>
              <a:rPr lang="en-US" sz="7200" dirty="0" err="1" smtClean="0"/>
              <a:t>int</a:t>
            </a:r>
            <a:r>
              <a:rPr lang="en-US" sz="7200" dirty="0" smtClean="0"/>
              <a:t> </a:t>
            </a:r>
            <a:r>
              <a:rPr lang="en-US" sz="7200" dirty="0" err="1" smtClean="0"/>
              <a:t>rno</a:t>
            </a:r>
            <a:r>
              <a:rPr lang="en-US" sz="7200" dirty="0" smtClean="0"/>
              <a:t>;</a:t>
            </a:r>
          </a:p>
          <a:p>
            <a:pPr lvl="1">
              <a:buNone/>
            </a:pPr>
            <a:r>
              <a:rPr lang="en-US" sz="7200" dirty="0" smtClean="0"/>
              <a:t>char name[20];</a:t>
            </a:r>
          </a:p>
          <a:p>
            <a:pPr lvl="1">
              <a:buNone/>
            </a:pPr>
            <a:r>
              <a:rPr lang="en-US" sz="7200" dirty="0" smtClean="0"/>
              <a:t>float marks;</a:t>
            </a:r>
          </a:p>
          <a:p>
            <a:pPr lvl="1">
              <a:buNone/>
            </a:pPr>
            <a:r>
              <a:rPr lang="en-US" sz="7200" dirty="0" smtClean="0"/>
              <a:t>protected:</a:t>
            </a:r>
          </a:p>
          <a:p>
            <a:pPr lvl="1">
              <a:buNone/>
            </a:pPr>
            <a:r>
              <a:rPr lang="en-US" sz="7200" dirty="0" smtClean="0"/>
              <a:t>void result();</a:t>
            </a:r>
          </a:p>
          <a:p>
            <a:pPr lvl="1">
              <a:buNone/>
            </a:pPr>
            <a:r>
              <a:rPr lang="en-US" sz="7200" dirty="0" smtClean="0"/>
              <a:t>public:</a:t>
            </a:r>
          </a:p>
          <a:p>
            <a:pPr lvl="1">
              <a:buNone/>
            </a:pPr>
            <a:r>
              <a:rPr lang="en-US" sz="7200" dirty="0" smtClean="0"/>
              <a:t>student();</a:t>
            </a:r>
          </a:p>
          <a:p>
            <a:pPr lvl="1">
              <a:buNone/>
            </a:pPr>
            <a:r>
              <a:rPr lang="en-US" sz="7200" dirty="0" smtClean="0"/>
              <a:t>void register();</a:t>
            </a:r>
          </a:p>
          <a:p>
            <a:pPr lvl="1">
              <a:buNone/>
            </a:pPr>
            <a:r>
              <a:rPr lang="en-US" sz="7200" dirty="0" smtClean="0"/>
              <a:t>void display();</a:t>
            </a:r>
          </a:p>
          <a:p>
            <a:pPr>
              <a:buNone/>
            </a:pPr>
            <a:r>
              <a:rPr lang="en-US" sz="7200" dirty="0" smtClean="0"/>
              <a:t>};</a:t>
            </a:r>
          </a:p>
          <a:p>
            <a:pPr>
              <a:buNone/>
            </a:pPr>
            <a:r>
              <a:rPr lang="en-US" sz="7200" dirty="0" smtClean="0"/>
              <a:t>Class faculty</a:t>
            </a:r>
          </a:p>
          <a:p>
            <a:pPr>
              <a:buNone/>
            </a:pPr>
            <a:r>
              <a:rPr lang="en-US" sz="7200" dirty="0" smtClean="0"/>
              <a:t>{</a:t>
            </a:r>
          </a:p>
          <a:p>
            <a:pPr lvl="1">
              <a:buNone/>
            </a:pPr>
            <a:r>
              <a:rPr lang="en-US" sz="7200" dirty="0" smtClean="0"/>
              <a:t>long </a:t>
            </a:r>
            <a:r>
              <a:rPr lang="en-US" sz="7200" dirty="0" err="1" smtClean="0"/>
              <a:t>fcode</a:t>
            </a:r>
            <a:r>
              <a:rPr lang="en-US" sz="7200" dirty="0" smtClean="0"/>
              <a:t>;</a:t>
            </a:r>
          </a:p>
          <a:p>
            <a:pPr lvl="1">
              <a:buNone/>
            </a:pPr>
            <a:r>
              <a:rPr lang="en-US" sz="7200" dirty="0" smtClean="0"/>
              <a:t>char name[20];</a:t>
            </a:r>
          </a:p>
          <a:p>
            <a:pPr lvl="1">
              <a:buNone/>
            </a:pPr>
            <a:r>
              <a:rPr lang="en-US" sz="7200" dirty="0" smtClean="0"/>
              <a:t>protected:</a:t>
            </a:r>
          </a:p>
          <a:p>
            <a:pPr lvl="1">
              <a:buNone/>
            </a:pPr>
            <a:r>
              <a:rPr lang="en-US" sz="7200" dirty="0" smtClean="0"/>
              <a:t>float pay;</a:t>
            </a:r>
          </a:p>
          <a:p>
            <a:pPr lvl="1">
              <a:buNone/>
            </a:pPr>
            <a:r>
              <a:rPr lang="en-US" sz="7200" dirty="0" smtClean="0"/>
              <a:t>public:</a:t>
            </a:r>
          </a:p>
          <a:p>
            <a:pPr lvl="1">
              <a:buNone/>
            </a:pPr>
            <a:r>
              <a:rPr lang="en-US" sz="7200" dirty="0" smtClean="0"/>
              <a:t>faculty();</a:t>
            </a:r>
          </a:p>
          <a:p>
            <a:pPr lvl="1">
              <a:buNone/>
            </a:pPr>
            <a:r>
              <a:rPr lang="en-US" sz="7200" dirty="0" smtClean="0"/>
              <a:t>void enter();</a:t>
            </a:r>
          </a:p>
          <a:p>
            <a:pPr lvl="1">
              <a:buNone/>
            </a:pPr>
            <a:r>
              <a:rPr lang="en-US" sz="7200" dirty="0" smtClean="0"/>
              <a:t>void show();</a:t>
            </a:r>
          </a:p>
          <a:p>
            <a:pPr>
              <a:buNone/>
            </a:pPr>
            <a:r>
              <a:rPr lang="en-US" sz="7200" dirty="0" smtClean="0"/>
              <a:t>};</a:t>
            </a:r>
          </a:p>
          <a:p>
            <a:endParaRPr lang="en-US" dirty="0"/>
          </a:p>
        </p:txBody>
      </p:sp>
      <p:sp>
        <p:nvSpPr>
          <p:cNvPr id="4" name="Content Placeholder 2"/>
          <p:cNvSpPr txBox="1">
            <a:spLocks/>
          </p:cNvSpPr>
          <p:nvPr/>
        </p:nvSpPr>
        <p:spPr>
          <a:xfrm>
            <a:off x="4648200" y="304800"/>
            <a:ext cx="3429000" cy="63246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4"/>
          <p:cNvSpPr/>
          <p:nvPr/>
        </p:nvSpPr>
        <p:spPr>
          <a:xfrm>
            <a:off x="3886200" y="381000"/>
            <a:ext cx="4724400" cy="2585323"/>
          </a:xfrm>
          <a:prstGeom prst="rect">
            <a:avLst/>
          </a:prstGeom>
        </p:spPr>
        <p:txBody>
          <a:bodyPr wrap="square">
            <a:spAutoFit/>
          </a:bodyPr>
          <a:lstStyle/>
          <a:p>
            <a:r>
              <a:rPr lang="en-US" dirty="0" smtClean="0"/>
              <a:t>Class </a:t>
            </a:r>
            <a:r>
              <a:rPr lang="en-US" dirty="0" err="1" smtClean="0"/>
              <a:t>course:</a:t>
            </a:r>
            <a:r>
              <a:rPr lang="en-US" b="1" dirty="0" err="1" smtClean="0">
                <a:solidFill>
                  <a:srgbClr val="FF0000"/>
                </a:solidFill>
              </a:rPr>
              <a:t>public</a:t>
            </a:r>
            <a:r>
              <a:rPr lang="en-US" dirty="0" smtClean="0"/>
              <a:t> </a:t>
            </a:r>
            <a:r>
              <a:rPr lang="en-US" dirty="0" err="1" smtClean="0"/>
              <a:t>student,</a:t>
            </a:r>
            <a:r>
              <a:rPr lang="en-US" b="1" dirty="0" err="1" smtClean="0">
                <a:solidFill>
                  <a:srgbClr val="FF0000"/>
                </a:solidFill>
              </a:rPr>
              <a:t>private</a:t>
            </a:r>
            <a:r>
              <a:rPr lang="en-US" dirty="0" smtClean="0"/>
              <a:t> faculty</a:t>
            </a:r>
          </a:p>
          <a:p>
            <a:r>
              <a:rPr lang="en-US" dirty="0" smtClean="0"/>
              <a:t>{</a:t>
            </a:r>
          </a:p>
          <a:p>
            <a:pPr lvl="1"/>
            <a:r>
              <a:rPr lang="en-US" dirty="0" smtClean="0"/>
              <a:t>long </a:t>
            </a:r>
            <a:r>
              <a:rPr lang="en-US" dirty="0" err="1" smtClean="0"/>
              <a:t>ccode</a:t>
            </a:r>
            <a:r>
              <a:rPr lang="en-US" dirty="0" smtClean="0"/>
              <a:t>[10];char </a:t>
            </a:r>
            <a:r>
              <a:rPr lang="en-US" dirty="0" err="1" smtClean="0"/>
              <a:t>coursename</a:t>
            </a:r>
            <a:r>
              <a:rPr lang="en-US" dirty="0" smtClean="0"/>
              <a:t>[50];</a:t>
            </a:r>
          </a:p>
          <a:p>
            <a:pPr lvl="1"/>
            <a:r>
              <a:rPr lang="en-US" dirty="0" smtClean="0"/>
              <a:t>char </a:t>
            </a:r>
            <a:r>
              <a:rPr lang="en-US" dirty="0" err="1" smtClean="0"/>
              <a:t>startdate</a:t>
            </a:r>
            <a:r>
              <a:rPr lang="en-US" dirty="0" smtClean="0"/>
              <a:t>[8],</a:t>
            </a:r>
            <a:r>
              <a:rPr lang="en-US" dirty="0" err="1" smtClean="0"/>
              <a:t>enddate</a:t>
            </a:r>
            <a:r>
              <a:rPr lang="en-US" dirty="0" smtClean="0"/>
              <a:t>[8];</a:t>
            </a:r>
          </a:p>
          <a:p>
            <a:pPr lvl="1"/>
            <a:r>
              <a:rPr lang="en-US" dirty="0" smtClean="0"/>
              <a:t>public();</a:t>
            </a:r>
          </a:p>
          <a:p>
            <a:pPr lvl="1"/>
            <a:r>
              <a:rPr lang="en-US" dirty="0" smtClean="0"/>
              <a:t>course();</a:t>
            </a:r>
          </a:p>
          <a:p>
            <a:pPr lvl="1"/>
            <a:r>
              <a:rPr lang="en-US" dirty="0" smtClean="0"/>
              <a:t>void commence();</a:t>
            </a:r>
          </a:p>
          <a:p>
            <a:pPr lvl="1"/>
            <a:r>
              <a:rPr lang="en-US" dirty="0" smtClean="0"/>
              <a:t>void </a:t>
            </a:r>
            <a:r>
              <a:rPr lang="en-US" dirty="0" err="1" smtClean="0"/>
              <a:t>cdetail</a:t>
            </a:r>
            <a:r>
              <a:rPr lang="en-US" dirty="0" smtClean="0"/>
              <a:t>();</a:t>
            </a:r>
          </a:p>
          <a:p>
            <a:r>
              <a:rPr lang="en-US" dirty="0" smtClean="0"/>
              <a:t>};</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r>
              <a:rPr lang="en-US" dirty="0" smtClean="0"/>
              <a:t>1)Which type of inheritance is illustrated in the above code?</a:t>
            </a:r>
          </a:p>
          <a:p>
            <a:endParaRPr lang="en-US" dirty="0" smtClean="0"/>
          </a:p>
          <a:p>
            <a:r>
              <a:rPr lang="en-US" dirty="0" smtClean="0"/>
              <a:t>2)Write the names of all the data members, which is are accessible from member function commence of class course.</a:t>
            </a:r>
          </a:p>
          <a:p>
            <a:endParaRPr lang="en-US" dirty="0" smtClean="0"/>
          </a:p>
          <a:p>
            <a:r>
              <a:rPr lang="en-US" dirty="0" smtClean="0"/>
              <a:t>3)Write the names of member functions which are accessible from objects of class course.</a:t>
            </a:r>
          </a:p>
          <a:p>
            <a:endParaRPr lang="en-US" dirty="0" smtClean="0"/>
          </a:p>
          <a:p>
            <a:r>
              <a:rPr lang="en-US" dirty="0" smtClean="0"/>
              <a:t>4)Write the names of all members which are accessible from objects of class faculty.</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pPr>
              <a:buNone/>
            </a:pPr>
            <a:r>
              <a:rPr lang="en-US" dirty="0" smtClean="0"/>
              <a:t>1)Multiple Inheritance</a:t>
            </a:r>
          </a:p>
          <a:p>
            <a:pPr>
              <a:buNone/>
            </a:pPr>
            <a:r>
              <a:rPr lang="en-US" dirty="0" smtClean="0"/>
              <a:t>2)</a:t>
            </a:r>
            <a:r>
              <a:rPr lang="en-US" dirty="0" err="1" smtClean="0"/>
              <a:t>CCode,Coursename,startdate,enddate,pay</a:t>
            </a:r>
            <a:endParaRPr lang="en-US" dirty="0" smtClean="0"/>
          </a:p>
          <a:p>
            <a:pPr>
              <a:buNone/>
            </a:pPr>
            <a:r>
              <a:rPr lang="en-US" dirty="0" smtClean="0"/>
              <a:t>3)Commerce(),</a:t>
            </a:r>
            <a:r>
              <a:rPr lang="en-US" dirty="0" err="1" smtClean="0"/>
              <a:t>Cdetail</a:t>
            </a:r>
            <a:r>
              <a:rPr lang="en-US" dirty="0" smtClean="0"/>
              <a:t>(),Register(),Display()</a:t>
            </a:r>
          </a:p>
          <a:p>
            <a:pPr>
              <a:buNone/>
            </a:pPr>
            <a:r>
              <a:rPr lang="en-US" dirty="0" smtClean="0"/>
              <a:t>4)Enter(),Show()</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81000" y="228600"/>
            <a:ext cx="4267200" cy="6324600"/>
          </a:xfrm>
        </p:spPr>
        <p:txBody>
          <a:bodyPr>
            <a:normAutofit fontScale="25000" lnSpcReduction="20000"/>
          </a:bodyPr>
          <a:lstStyle/>
          <a:p>
            <a:pPr>
              <a:buNone/>
            </a:pPr>
            <a:r>
              <a:rPr lang="en-US" sz="7200" dirty="0" smtClean="0"/>
              <a:t>Class student</a:t>
            </a:r>
          </a:p>
          <a:p>
            <a:pPr>
              <a:buNone/>
            </a:pPr>
            <a:r>
              <a:rPr lang="en-US" sz="7200" dirty="0" smtClean="0"/>
              <a:t>{</a:t>
            </a:r>
          </a:p>
          <a:p>
            <a:pPr lvl="1">
              <a:buNone/>
            </a:pPr>
            <a:r>
              <a:rPr lang="en-US" sz="7200" dirty="0" err="1" smtClean="0"/>
              <a:t>int</a:t>
            </a:r>
            <a:r>
              <a:rPr lang="en-US" sz="7200" dirty="0" smtClean="0"/>
              <a:t> </a:t>
            </a:r>
            <a:r>
              <a:rPr lang="en-US" sz="7200" dirty="0" err="1" smtClean="0"/>
              <a:t>rno</a:t>
            </a:r>
            <a:r>
              <a:rPr lang="en-US" sz="7200" dirty="0" smtClean="0"/>
              <a:t>;</a:t>
            </a:r>
          </a:p>
          <a:p>
            <a:pPr lvl="1">
              <a:buNone/>
            </a:pPr>
            <a:r>
              <a:rPr lang="en-US" sz="7200" dirty="0" smtClean="0"/>
              <a:t>char name[20];</a:t>
            </a:r>
          </a:p>
          <a:p>
            <a:pPr lvl="1">
              <a:buNone/>
            </a:pPr>
            <a:r>
              <a:rPr lang="en-US" sz="7200" dirty="0" smtClean="0"/>
              <a:t>float marks;</a:t>
            </a:r>
          </a:p>
          <a:p>
            <a:pPr lvl="1">
              <a:buNone/>
            </a:pPr>
            <a:r>
              <a:rPr lang="en-US" sz="7200" dirty="0" smtClean="0"/>
              <a:t>protected:</a:t>
            </a:r>
          </a:p>
          <a:p>
            <a:pPr lvl="1">
              <a:buNone/>
            </a:pPr>
            <a:r>
              <a:rPr lang="en-US" sz="7200" dirty="0" smtClean="0"/>
              <a:t>void result();</a:t>
            </a:r>
          </a:p>
          <a:p>
            <a:pPr lvl="1">
              <a:buNone/>
            </a:pPr>
            <a:r>
              <a:rPr lang="en-US" sz="7200" dirty="0" smtClean="0"/>
              <a:t>public:</a:t>
            </a:r>
          </a:p>
          <a:p>
            <a:pPr lvl="1">
              <a:buNone/>
            </a:pPr>
            <a:r>
              <a:rPr lang="en-US" sz="7200" dirty="0" smtClean="0"/>
              <a:t>student();</a:t>
            </a:r>
          </a:p>
          <a:p>
            <a:pPr lvl="1">
              <a:buNone/>
            </a:pPr>
            <a:r>
              <a:rPr lang="en-US" sz="7200" dirty="0" smtClean="0"/>
              <a:t>void register();</a:t>
            </a:r>
          </a:p>
          <a:p>
            <a:pPr lvl="1">
              <a:buNone/>
            </a:pPr>
            <a:r>
              <a:rPr lang="en-US" sz="7200" dirty="0" smtClean="0"/>
              <a:t>void display();</a:t>
            </a:r>
          </a:p>
          <a:p>
            <a:pPr>
              <a:buNone/>
            </a:pPr>
            <a:r>
              <a:rPr lang="en-US" sz="7200" dirty="0" smtClean="0"/>
              <a:t>};</a:t>
            </a:r>
          </a:p>
          <a:p>
            <a:pPr>
              <a:buNone/>
            </a:pPr>
            <a:r>
              <a:rPr lang="en-US" sz="7200" dirty="0" smtClean="0"/>
              <a:t>Class faculty</a:t>
            </a:r>
          </a:p>
          <a:p>
            <a:pPr>
              <a:buNone/>
            </a:pPr>
            <a:r>
              <a:rPr lang="en-US" sz="7200" dirty="0" smtClean="0"/>
              <a:t>{</a:t>
            </a:r>
          </a:p>
          <a:p>
            <a:pPr lvl="1">
              <a:buNone/>
            </a:pPr>
            <a:r>
              <a:rPr lang="en-US" sz="7200" dirty="0" smtClean="0"/>
              <a:t>long </a:t>
            </a:r>
            <a:r>
              <a:rPr lang="en-US" sz="7200" dirty="0" err="1" smtClean="0"/>
              <a:t>fcode</a:t>
            </a:r>
            <a:r>
              <a:rPr lang="en-US" sz="7200" dirty="0" smtClean="0"/>
              <a:t>;</a:t>
            </a:r>
          </a:p>
          <a:p>
            <a:pPr lvl="1">
              <a:buNone/>
            </a:pPr>
            <a:r>
              <a:rPr lang="en-US" sz="7200" dirty="0" smtClean="0"/>
              <a:t>char name[20];</a:t>
            </a:r>
          </a:p>
          <a:p>
            <a:pPr lvl="1">
              <a:buNone/>
            </a:pPr>
            <a:r>
              <a:rPr lang="en-US" sz="7200" dirty="0" smtClean="0"/>
              <a:t>protected:</a:t>
            </a:r>
          </a:p>
          <a:p>
            <a:pPr lvl="1">
              <a:buNone/>
            </a:pPr>
            <a:r>
              <a:rPr lang="en-US" sz="7200" dirty="0" smtClean="0"/>
              <a:t>float pay;</a:t>
            </a:r>
          </a:p>
          <a:p>
            <a:pPr lvl="1">
              <a:buNone/>
            </a:pPr>
            <a:r>
              <a:rPr lang="en-US" sz="7200" dirty="0" smtClean="0"/>
              <a:t>public:</a:t>
            </a:r>
          </a:p>
          <a:p>
            <a:pPr lvl="1">
              <a:buNone/>
            </a:pPr>
            <a:r>
              <a:rPr lang="en-US" sz="7200" dirty="0" smtClean="0"/>
              <a:t>faculty();</a:t>
            </a:r>
          </a:p>
          <a:p>
            <a:pPr lvl="1">
              <a:buNone/>
            </a:pPr>
            <a:r>
              <a:rPr lang="en-US" sz="7200" dirty="0" smtClean="0"/>
              <a:t>void enter();</a:t>
            </a:r>
          </a:p>
          <a:p>
            <a:pPr lvl="1">
              <a:buNone/>
            </a:pPr>
            <a:r>
              <a:rPr lang="en-US" sz="7200" dirty="0" smtClean="0"/>
              <a:t>void show();</a:t>
            </a:r>
          </a:p>
          <a:p>
            <a:pPr>
              <a:buNone/>
            </a:pPr>
            <a:r>
              <a:rPr lang="en-US" sz="7200" dirty="0" smtClean="0"/>
              <a:t>};</a:t>
            </a:r>
          </a:p>
          <a:p>
            <a:endParaRPr lang="en-US" dirty="0"/>
          </a:p>
        </p:txBody>
      </p:sp>
      <p:sp>
        <p:nvSpPr>
          <p:cNvPr id="5" name="Content Placeholder 2"/>
          <p:cNvSpPr txBox="1">
            <a:spLocks/>
          </p:cNvSpPr>
          <p:nvPr/>
        </p:nvSpPr>
        <p:spPr>
          <a:xfrm>
            <a:off x="3276600" y="381000"/>
            <a:ext cx="5867400" cy="6324600"/>
          </a:xfrm>
          <a:prstGeom prst="rect">
            <a:avLst/>
          </a:prstGeom>
        </p:spPr>
        <p:txBody>
          <a:bodyPr vert="horz">
            <a:normAutofit/>
          </a:bodyPr>
          <a:lstStyle/>
          <a:p>
            <a:r>
              <a:rPr lang="en-US" sz="2000" dirty="0" smtClean="0"/>
              <a:t>class </a:t>
            </a:r>
            <a:r>
              <a:rPr lang="en-US" sz="2000" dirty="0" err="1" smtClean="0"/>
              <a:t>course:public</a:t>
            </a:r>
            <a:r>
              <a:rPr lang="en-US" sz="2000" dirty="0" smtClean="0"/>
              <a:t> </a:t>
            </a:r>
            <a:r>
              <a:rPr lang="en-US" sz="2000" dirty="0" err="1" smtClean="0"/>
              <a:t>student,private</a:t>
            </a:r>
            <a:r>
              <a:rPr lang="en-US" sz="2000" dirty="0" smtClean="0"/>
              <a:t> teacher</a:t>
            </a:r>
          </a:p>
          <a:p>
            <a:r>
              <a:rPr lang="en-US" sz="2000" dirty="0" smtClean="0"/>
              <a:t>{</a:t>
            </a:r>
          </a:p>
          <a:p>
            <a:pPr lvl="1"/>
            <a:r>
              <a:rPr lang="en-US" sz="2000" dirty="0" smtClean="0"/>
              <a:t>long </a:t>
            </a:r>
            <a:r>
              <a:rPr lang="en-US" sz="2000" dirty="0" err="1" smtClean="0"/>
              <a:t>ccode</a:t>
            </a:r>
            <a:r>
              <a:rPr lang="en-US" sz="2000" dirty="0" smtClean="0"/>
              <a:t>[10];char </a:t>
            </a:r>
            <a:r>
              <a:rPr lang="en-US" sz="2000" dirty="0" err="1" smtClean="0"/>
              <a:t>coursename</a:t>
            </a:r>
            <a:r>
              <a:rPr lang="en-US" sz="2000" dirty="0" smtClean="0"/>
              <a:t>[50];</a:t>
            </a:r>
          </a:p>
          <a:p>
            <a:pPr lvl="1"/>
            <a:r>
              <a:rPr lang="en-US" sz="2000" dirty="0" smtClean="0"/>
              <a:t>char </a:t>
            </a:r>
            <a:r>
              <a:rPr lang="en-US" sz="2000" dirty="0" err="1" smtClean="0"/>
              <a:t>startdate</a:t>
            </a:r>
            <a:r>
              <a:rPr lang="en-US" sz="2000" dirty="0" smtClean="0"/>
              <a:t>[8],</a:t>
            </a:r>
            <a:r>
              <a:rPr lang="en-US" sz="2000" dirty="0" err="1" smtClean="0"/>
              <a:t>enddate</a:t>
            </a:r>
            <a:r>
              <a:rPr lang="en-US" sz="2000" dirty="0" smtClean="0"/>
              <a:t>[8];</a:t>
            </a:r>
          </a:p>
          <a:p>
            <a:pPr lvl="1"/>
            <a:r>
              <a:rPr lang="en-US" sz="2000" dirty="0" smtClean="0"/>
              <a:t>public();</a:t>
            </a:r>
          </a:p>
          <a:p>
            <a:pPr lvl="1"/>
            <a:r>
              <a:rPr lang="en-US" sz="2000" dirty="0" smtClean="0"/>
              <a:t>course();</a:t>
            </a:r>
          </a:p>
          <a:p>
            <a:pPr lvl="1"/>
            <a:r>
              <a:rPr lang="en-US" sz="2000" dirty="0" smtClean="0"/>
              <a:t>void commence();</a:t>
            </a:r>
          </a:p>
          <a:p>
            <a:pPr lvl="1"/>
            <a:r>
              <a:rPr lang="en-US" sz="2000" dirty="0" smtClean="0"/>
              <a:t>void </a:t>
            </a:r>
            <a:r>
              <a:rPr lang="en-US" sz="2000" dirty="0" err="1" smtClean="0"/>
              <a:t>cdetail</a:t>
            </a:r>
            <a:r>
              <a:rPr lang="en-US" sz="2000" dirty="0" smtClean="0"/>
              <a:t>();</a:t>
            </a:r>
          </a:p>
          <a:p>
            <a:r>
              <a:rPr lang="en-US" sz="2000" dirty="0" smtClean="0"/>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r>
              <a:rPr lang="en-US" dirty="0" smtClean="0"/>
              <a:t> </a:t>
            </a:r>
          </a:p>
          <a:p>
            <a:r>
              <a:rPr lang="en-US" dirty="0" smtClean="0"/>
              <a:t>1)Write the names of member functions  which are accessible from objects of class course.</a:t>
            </a:r>
          </a:p>
          <a:p>
            <a:endParaRPr lang="en-US" dirty="0" smtClean="0"/>
          </a:p>
          <a:p>
            <a:r>
              <a:rPr lang="en-US" dirty="0" smtClean="0"/>
              <a:t>2)Write the names of all data </a:t>
            </a:r>
            <a:r>
              <a:rPr lang="en-US" dirty="0" err="1" smtClean="0"/>
              <a:t>members,which</a:t>
            </a:r>
            <a:r>
              <a:rPr lang="en-US" dirty="0" smtClean="0"/>
              <a:t> is/are accessible from member function commence of class course.</a:t>
            </a:r>
          </a:p>
          <a:p>
            <a:endParaRPr lang="en-US" dirty="0" smtClean="0"/>
          </a:p>
          <a:p>
            <a:r>
              <a:rPr lang="en-US" dirty="0" smtClean="0"/>
              <a:t>3)Write the names of all data members which are accessible from objects of class faculty.</a:t>
            </a:r>
          </a:p>
          <a:p>
            <a:endParaRPr lang="en-US" dirty="0" smtClean="0"/>
          </a:p>
          <a:p>
            <a:r>
              <a:rPr lang="en-US" dirty="0" smtClean="0"/>
              <a:t>4)Which type of inheritance is illustrated in the above C++ code.</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r>
              <a:rPr lang="en-US" dirty="0" smtClean="0"/>
              <a:t>1)Void commence(),void </a:t>
            </a:r>
            <a:r>
              <a:rPr lang="en-US" dirty="0" err="1" smtClean="0"/>
              <a:t>cdetail</a:t>
            </a:r>
            <a:r>
              <a:rPr lang="en-US" dirty="0" smtClean="0"/>
              <a:t>(),void enroll(),void display()</a:t>
            </a:r>
          </a:p>
          <a:p>
            <a:endParaRPr lang="en-US" dirty="0" smtClean="0"/>
          </a:p>
          <a:p>
            <a:endParaRPr lang="en-US" dirty="0" smtClean="0"/>
          </a:p>
          <a:p>
            <a:r>
              <a:rPr lang="en-US" dirty="0" smtClean="0"/>
              <a:t>2)</a:t>
            </a:r>
            <a:r>
              <a:rPr lang="en-US" dirty="0" err="1" smtClean="0"/>
              <a:t>ccode,coursename,startdate,enddate,salary</a:t>
            </a:r>
            <a:endParaRPr lang="en-US" dirty="0" smtClean="0"/>
          </a:p>
          <a:p>
            <a:endParaRPr lang="en-US" dirty="0" smtClean="0"/>
          </a:p>
          <a:p>
            <a:r>
              <a:rPr lang="en-US" dirty="0" smtClean="0"/>
              <a:t>3)void enter(),void show()</a:t>
            </a:r>
          </a:p>
          <a:p>
            <a:endParaRPr lang="en-US" dirty="0" smtClean="0"/>
          </a:p>
          <a:p>
            <a:r>
              <a:rPr lang="en-US" dirty="0" smtClean="0"/>
              <a:t>4)multiple inheritance</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33400" y="76200"/>
            <a:ext cx="2590800" cy="5867400"/>
          </a:xfrm>
        </p:spPr>
        <p:txBody>
          <a:bodyPr>
            <a:noAutofit/>
          </a:bodyPr>
          <a:lstStyle/>
          <a:p>
            <a:pPr>
              <a:buNone/>
            </a:pPr>
            <a:r>
              <a:rPr lang="en-US" sz="1600" dirty="0" smtClean="0"/>
              <a:t>Class chairperson</a:t>
            </a:r>
          </a:p>
          <a:p>
            <a:pPr>
              <a:buNone/>
            </a:pPr>
            <a:r>
              <a:rPr lang="en-US" sz="1600" dirty="0" smtClean="0"/>
              <a:t>{</a:t>
            </a:r>
          </a:p>
          <a:p>
            <a:pPr lvl="1">
              <a:buNone/>
            </a:pPr>
            <a:r>
              <a:rPr lang="en-US" sz="1600" dirty="0" smtClean="0"/>
              <a:t>Long cid;</a:t>
            </a:r>
          </a:p>
          <a:p>
            <a:pPr lvl="1">
              <a:buNone/>
            </a:pPr>
            <a:r>
              <a:rPr lang="en-US" sz="1600" dirty="0" smtClean="0"/>
              <a:t>Char </a:t>
            </a:r>
            <a:r>
              <a:rPr lang="en-US" sz="1600" dirty="0" err="1" smtClean="0"/>
              <a:t>cname</a:t>
            </a:r>
            <a:r>
              <a:rPr lang="en-US" sz="1600" dirty="0" smtClean="0"/>
              <a:t>[20];</a:t>
            </a:r>
          </a:p>
          <a:p>
            <a:pPr lvl="1">
              <a:buNone/>
            </a:pPr>
            <a:r>
              <a:rPr lang="en-US" sz="1600" dirty="0" smtClean="0"/>
              <a:t>Protected:</a:t>
            </a:r>
          </a:p>
          <a:p>
            <a:pPr lvl="1">
              <a:buNone/>
            </a:pPr>
            <a:r>
              <a:rPr lang="en-US" sz="1600" dirty="0" smtClean="0"/>
              <a:t>Char description[40];</a:t>
            </a:r>
          </a:p>
          <a:p>
            <a:pPr lvl="1">
              <a:buNone/>
            </a:pPr>
            <a:r>
              <a:rPr lang="en-US" sz="1600" dirty="0" smtClean="0"/>
              <a:t>Void allocate();</a:t>
            </a:r>
          </a:p>
          <a:p>
            <a:pPr lvl="1">
              <a:buNone/>
            </a:pPr>
            <a:r>
              <a:rPr lang="en-US" sz="1600" dirty="0" smtClean="0"/>
              <a:t>Public:</a:t>
            </a:r>
          </a:p>
          <a:p>
            <a:pPr lvl="1">
              <a:buNone/>
            </a:pPr>
            <a:r>
              <a:rPr lang="en-US" sz="1600" dirty="0" smtClean="0"/>
              <a:t>Chairperson();</a:t>
            </a:r>
          </a:p>
          <a:p>
            <a:pPr lvl="1">
              <a:buNone/>
            </a:pPr>
            <a:r>
              <a:rPr lang="en-US" sz="1600" dirty="0" smtClean="0"/>
              <a:t>Void assign();</a:t>
            </a:r>
          </a:p>
          <a:p>
            <a:pPr lvl="1">
              <a:buNone/>
            </a:pPr>
            <a:r>
              <a:rPr lang="en-US" sz="1600" dirty="0" smtClean="0"/>
              <a:t>Void show();</a:t>
            </a:r>
          </a:p>
          <a:p>
            <a:pPr>
              <a:buNone/>
            </a:pPr>
            <a:r>
              <a:rPr lang="en-US" sz="1600" dirty="0" smtClean="0"/>
              <a:t>};</a:t>
            </a:r>
          </a:p>
          <a:p>
            <a:pPr>
              <a:buNone/>
            </a:pPr>
            <a:r>
              <a:rPr lang="en-US" sz="1600" dirty="0" smtClean="0"/>
              <a:t>Class director</a:t>
            </a:r>
          </a:p>
          <a:p>
            <a:pPr>
              <a:buNone/>
            </a:pPr>
            <a:r>
              <a:rPr lang="en-US" sz="1600" dirty="0" smtClean="0"/>
              <a:t>{</a:t>
            </a:r>
          </a:p>
          <a:p>
            <a:pPr lvl="1">
              <a:buNone/>
            </a:pPr>
            <a:r>
              <a:rPr lang="en-US" sz="1600" dirty="0" err="1" smtClean="0"/>
              <a:t>int</a:t>
            </a:r>
            <a:r>
              <a:rPr lang="en-US" sz="1600" dirty="0" smtClean="0"/>
              <a:t> did;</a:t>
            </a:r>
          </a:p>
          <a:p>
            <a:pPr lvl="1">
              <a:buNone/>
            </a:pPr>
            <a:r>
              <a:rPr lang="en-US" sz="1600" dirty="0" smtClean="0"/>
              <a:t>char </a:t>
            </a:r>
            <a:r>
              <a:rPr lang="en-US" sz="1600" dirty="0" err="1" smtClean="0"/>
              <a:t>dname</a:t>
            </a:r>
            <a:r>
              <a:rPr lang="en-US" sz="1600" dirty="0" smtClean="0"/>
              <a:t>[20];</a:t>
            </a:r>
          </a:p>
          <a:p>
            <a:pPr lvl="1">
              <a:buNone/>
            </a:pPr>
            <a:r>
              <a:rPr lang="en-US" sz="1600" dirty="0" smtClean="0"/>
              <a:t>protected:</a:t>
            </a:r>
          </a:p>
          <a:p>
            <a:pPr lvl="1">
              <a:buNone/>
            </a:pPr>
            <a:r>
              <a:rPr lang="en-US" sz="1600" dirty="0" smtClean="0"/>
              <a:t>char profile[30];</a:t>
            </a:r>
          </a:p>
          <a:p>
            <a:pPr lvl="1">
              <a:buNone/>
            </a:pPr>
            <a:r>
              <a:rPr lang="en-US" sz="1600" dirty="0" smtClean="0"/>
              <a:t>public:</a:t>
            </a:r>
          </a:p>
          <a:p>
            <a:pPr lvl="1">
              <a:buNone/>
            </a:pPr>
            <a:r>
              <a:rPr lang="en-US" sz="1600" dirty="0" smtClean="0"/>
              <a:t>director();</a:t>
            </a:r>
          </a:p>
          <a:p>
            <a:pPr lvl="1">
              <a:buNone/>
            </a:pPr>
            <a:r>
              <a:rPr lang="en-US" sz="1600" dirty="0" smtClean="0"/>
              <a:t>void input();</a:t>
            </a:r>
          </a:p>
          <a:p>
            <a:pPr lvl="1">
              <a:buNone/>
            </a:pPr>
            <a:r>
              <a:rPr lang="en-US" sz="1600" dirty="0" smtClean="0"/>
              <a:t>void output();</a:t>
            </a:r>
          </a:p>
          <a:p>
            <a:pPr>
              <a:buNone/>
            </a:pPr>
            <a:r>
              <a:rPr lang="en-US" sz="1600" dirty="0" smtClean="0"/>
              <a:t>};</a:t>
            </a:r>
          </a:p>
          <a:p>
            <a:r>
              <a:rPr lang="en-US" sz="1600" dirty="0" smtClean="0"/>
              <a:t> </a:t>
            </a:r>
            <a:endParaRPr lang="en-US" sz="1600" dirty="0"/>
          </a:p>
        </p:txBody>
      </p:sp>
      <p:sp>
        <p:nvSpPr>
          <p:cNvPr id="6" name="Content Placeholder 2"/>
          <p:cNvSpPr txBox="1">
            <a:spLocks/>
          </p:cNvSpPr>
          <p:nvPr/>
        </p:nvSpPr>
        <p:spPr>
          <a:xfrm>
            <a:off x="3886200" y="533400"/>
            <a:ext cx="2590800" cy="58674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800" b="0" i="0" u="none" strike="noStrike" kern="1200" cap="none" spc="0" normalizeH="0" baseline="0" noProof="0" dirty="0">
              <a:ln>
                <a:noFill/>
              </a:ln>
              <a:solidFill>
                <a:schemeClr val="tx1"/>
              </a:solidFill>
              <a:effectLst/>
              <a:uLnTx/>
              <a:uFillTx/>
              <a:latin typeface="+mn-lt"/>
              <a:ea typeface="+mn-ea"/>
              <a:cs typeface="+mn-cs"/>
            </a:endParaRPr>
          </a:p>
        </p:txBody>
      </p:sp>
      <p:sp>
        <p:nvSpPr>
          <p:cNvPr id="1026" name="Rectangle 2"/>
          <p:cNvSpPr>
            <a:spLocks noChangeArrowheads="1"/>
          </p:cNvSpPr>
          <p:nvPr/>
        </p:nvSpPr>
        <p:spPr bwMode="auto">
          <a:xfrm>
            <a:off x="3761180" y="381000"/>
            <a:ext cx="5382820" cy="286232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Class </a:t>
            </a:r>
            <a:r>
              <a:rPr kumimoji="0" lang="en-US"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company:private</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chairperson,public</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director</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int</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cid;</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char city[20],country[20];</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public:</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company();</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void enter();</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void display();</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r>
              <a:rPr lang="en-US" dirty="0" smtClean="0"/>
              <a:t>1)What type of inheritance is illustrated in the above </a:t>
            </a:r>
            <a:r>
              <a:rPr lang="en-US" dirty="0" err="1" smtClean="0"/>
              <a:t>c++</a:t>
            </a:r>
            <a:r>
              <a:rPr lang="en-US" dirty="0" smtClean="0"/>
              <a:t> code.</a:t>
            </a:r>
          </a:p>
          <a:p>
            <a:endParaRPr lang="en-US" dirty="0" smtClean="0"/>
          </a:p>
          <a:p>
            <a:r>
              <a:rPr lang="en-US" dirty="0" smtClean="0"/>
              <a:t>2)Write the names of all the data members accessible by objects of type class company?</a:t>
            </a:r>
          </a:p>
          <a:p>
            <a:endParaRPr lang="en-US" dirty="0" smtClean="0"/>
          </a:p>
          <a:p>
            <a:r>
              <a:rPr lang="en-US" dirty="0" smtClean="0"/>
              <a:t>3)Write the names of all member functions which are accessible by objects of class type company.</a:t>
            </a:r>
          </a:p>
          <a:p>
            <a:endParaRPr lang="en-US" dirty="0" smtClean="0"/>
          </a:p>
          <a:p>
            <a:r>
              <a:rPr lang="en-US" dirty="0" smtClean="0"/>
              <a:t>4)Write the names of all members which are accessible from member functions of class director.</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r>
              <a:rPr lang="en-US" dirty="0" smtClean="0"/>
              <a:t>1)Multiple Inheritance</a:t>
            </a:r>
          </a:p>
          <a:p>
            <a:endParaRPr lang="en-US" dirty="0" smtClean="0"/>
          </a:p>
          <a:p>
            <a:r>
              <a:rPr lang="en-US" dirty="0" smtClean="0"/>
              <a:t>2)No data members</a:t>
            </a:r>
          </a:p>
          <a:p>
            <a:endParaRPr lang="en-US" dirty="0" smtClean="0"/>
          </a:p>
          <a:p>
            <a:r>
              <a:rPr lang="en-US" dirty="0" smtClean="0"/>
              <a:t>3)Enter(),Display(),Input(),Output()</a:t>
            </a:r>
          </a:p>
          <a:p>
            <a:endParaRPr lang="en-US" dirty="0" smtClean="0"/>
          </a:p>
          <a:p>
            <a:r>
              <a:rPr lang="en-US" dirty="0" smtClean="0"/>
              <a:t>4)Data </a:t>
            </a:r>
            <a:r>
              <a:rPr lang="en-US" dirty="0" err="1" smtClean="0"/>
              <a:t>members:Did,Dname,Profile</a:t>
            </a:r>
            <a:endParaRPr lang="en-US" dirty="0" smtClean="0"/>
          </a:p>
          <a:p>
            <a:r>
              <a:rPr lang="en-US" dirty="0" smtClean="0"/>
              <a:t>Member </a:t>
            </a:r>
            <a:r>
              <a:rPr lang="en-US" dirty="0" err="1" smtClean="0"/>
              <a:t>Functions:Input</a:t>
            </a:r>
            <a:r>
              <a:rPr lang="en-US" dirty="0" smtClean="0"/>
              <a:t>(),Output()</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3886200" cy="5943600"/>
          </a:xfrm>
        </p:spPr>
        <p:txBody>
          <a:bodyPr>
            <a:normAutofit fontScale="92500" lnSpcReduction="10000"/>
          </a:bodyPr>
          <a:lstStyle/>
          <a:p>
            <a:pPr>
              <a:buNone/>
            </a:pPr>
            <a:r>
              <a:rPr lang="en-US" dirty="0" smtClean="0"/>
              <a:t>class </a:t>
            </a:r>
            <a:r>
              <a:rPr lang="en-US" dirty="0" err="1" smtClean="0"/>
              <a:t>facetoface</a:t>
            </a:r>
            <a:endParaRPr lang="en-US" dirty="0" smtClean="0"/>
          </a:p>
          <a:p>
            <a:pPr>
              <a:buNone/>
            </a:pPr>
            <a:r>
              <a:rPr lang="en-US" dirty="0" smtClean="0"/>
              <a:t>{</a:t>
            </a:r>
          </a:p>
          <a:p>
            <a:pPr>
              <a:buNone/>
            </a:pPr>
            <a:r>
              <a:rPr lang="en-US" dirty="0" smtClean="0"/>
              <a:t>	char </a:t>
            </a:r>
            <a:r>
              <a:rPr lang="en-US" dirty="0" err="1" smtClean="0"/>
              <a:t>centercode</a:t>
            </a:r>
            <a:r>
              <a:rPr lang="en-US" dirty="0" smtClean="0"/>
              <a:t>[10];</a:t>
            </a:r>
          </a:p>
          <a:p>
            <a:pPr>
              <a:buNone/>
            </a:pPr>
            <a:r>
              <a:rPr lang="en-US" dirty="0" smtClean="0"/>
              <a:t>	public:</a:t>
            </a:r>
          </a:p>
          <a:p>
            <a:pPr>
              <a:buNone/>
            </a:pPr>
            <a:r>
              <a:rPr lang="en-US" dirty="0" smtClean="0"/>
              <a:t>	void input();</a:t>
            </a:r>
          </a:p>
          <a:p>
            <a:pPr>
              <a:buNone/>
            </a:pPr>
            <a:r>
              <a:rPr lang="en-US" dirty="0" smtClean="0"/>
              <a:t>	void output();</a:t>
            </a:r>
          </a:p>
          <a:p>
            <a:pPr>
              <a:buNone/>
            </a:pPr>
            <a:r>
              <a:rPr lang="en-US" dirty="0" smtClean="0"/>
              <a:t>};</a:t>
            </a:r>
          </a:p>
          <a:p>
            <a:pPr>
              <a:buNone/>
            </a:pPr>
            <a:r>
              <a:rPr lang="en-US" dirty="0" smtClean="0"/>
              <a:t>class online</a:t>
            </a:r>
          </a:p>
          <a:p>
            <a:pPr>
              <a:buNone/>
            </a:pPr>
            <a:r>
              <a:rPr lang="en-US" dirty="0" smtClean="0"/>
              <a:t>{</a:t>
            </a:r>
          </a:p>
          <a:p>
            <a:pPr>
              <a:buNone/>
            </a:pPr>
            <a:r>
              <a:rPr lang="en-US" dirty="0" smtClean="0"/>
              <a:t>	char website[50];</a:t>
            </a:r>
          </a:p>
          <a:p>
            <a:pPr>
              <a:buNone/>
            </a:pPr>
            <a:r>
              <a:rPr lang="en-US" dirty="0" smtClean="0"/>
              <a:t>	public:</a:t>
            </a:r>
          </a:p>
          <a:p>
            <a:pPr>
              <a:buNone/>
            </a:pPr>
            <a:r>
              <a:rPr lang="en-US" dirty="0" smtClean="0"/>
              <a:t>	void </a:t>
            </a:r>
            <a:r>
              <a:rPr lang="en-US" dirty="0" err="1" smtClean="0"/>
              <a:t>sitein</a:t>
            </a:r>
            <a:r>
              <a:rPr lang="en-US" dirty="0" smtClean="0"/>
              <a:t>();</a:t>
            </a:r>
          </a:p>
          <a:p>
            <a:pPr>
              <a:buNone/>
            </a:pPr>
            <a:r>
              <a:rPr lang="en-US" dirty="0" smtClean="0"/>
              <a:t>	void </a:t>
            </a:r>
            <a:r>
              <a:rPr lang="en-US" dirty="0" err="1" smtClean="0"/>
              <a:t>siteout</a:t>
            </a:r>
            <a:r>
              <a:rPr lang="en-US" dirty="0" smtClean="0"/>
              <a:t>();</a:t>
            </a:r>
          </a:p>
          <a:p>
            <a:pPr>
              <a:buNone/>
            </a:pPr>
            <a:r>
              <a:rPr lang="en-US" dirty="0" smtClean="0"/>
              <a:t>};</a:t>
            </a:r>
          </a:p>
          <a:p>
            <a:endParaRPr lang="en-US" dirty="0"/>
          </a:p>
        </p:txBody>
      </p:sp>
      <p:sp>
        <p:nvSpPr>
          <p:cNvPr id="4" name="Content Placeholder 2"/>
          <p:cNvSpPr txBox="1">
            <a:spLocks/>
          </p:cNvSpPr>
          <p:nvPr/>
        </p:nvSpPr>
        <p:spPr>
          <a:xfrm>
            <a:off x="3733800" y="533400"/>
            <a:ext cx="5638800" cy="5943600"/>
          </a:xfrm>
          <a:prstGeom prst="rect">
            <a:avLst/>
          </a:prstGeom>
        </p:spPr>
        <p:txBody>
          <a:bodyPr vert="horz">
            <a:normAutofit/>
          </a:bodyPr>
          <a:lstStyle/>
          <a:p>
            <a:r>
              <a:rPr lang="en-US" sz="2000" dirty="0" smtClean="0"/>
              <a:t>class </a:t>
            </a:r>
            <a:r>
              <a:rPr lang="en-US" sz="2000" dirty="0" err="1" smtClean="0"/>
              <a:t>training:public</a:t>
            </a:r>
            <a:r>
              <a:rPr lang="en-US" sz="2000" dirty="0" smtClean="0"/>
              <a:t>  </a:t>
            </a:r>
            <a:r>
              <a:rPr lang="en-US" sz="2000" dirty="0" err="1" smtClean="0"/>
              <a:t>facetoface,private</a:t>
            </a:r>
            <a:r>
              <a:rPr lang="en-US" sz="2000" dirty="0" smtClean="0"/>
              <a:t> online</a:t>
            </a:r>
          </a:p>
          <a:p>
            <a:r>
              <a:rPr lang="en-US" sz="2000" dirty="0" smtClean="0"/>
              <a:t>{</a:t>
            </a:r>
          </a:p>
          <a:p>
            <a:r>
              <a:rPr lang="en-US" sz="2000" dirty="0" smtClean="0"/>
              <a:t>	long </a:t>
            </a:r>
            <a:r>
              <a:rPr lang="en-US" sz="2000" dirty="0" err="1" smtClean="0"/>
              <a:t>tcode</a:t>
            </a:r>
            <a:r>
              <a:rPr lang="en-US" sz="2000" dirty="0" smtClean="0"/>
              <a:t>;</a:t>
            </a:r>
          </a:p>
          <a:p>
            <a:r>
              <a:rPr lang="en-US" sz="2000" dirty="0" smtClean="0"/>
              <a:t>	float charge;</a:t>
            </a:r>
          </a:p>
          <a:p>
            <a:r>
              <a:rPr lang="en-US" sz="2000" dirty="0" smtClean="0"/>
              <a:t>	</a:t>
            </a:r>
            <a:r>
              <a:rPr lang="en-US" sz="2000" dirty="0" err="1" smtClean="0"/>
              <a:t>int</a:t>
            </a:r>
            <a:r>
              <a:rPr lang="en-US" sz="2000" dirty="0" smtClean="0"/>
              <a:t> period;</a:t>
            </a:r>
          </a:p>
          <a:p>
            <a:r>
              <a:rPr lang="en-US" sz="2000" dirty="0" smtClean="0"/>
              <a:t>	public:</a:t>
            </a:r>
          </a:p>
          <a:p>
            <a:r>
              <a:rPr lang="en-US" sz="2000" dirty="0" smtClean="0"/>
              <a:t>	void register();</a:t>
            </a:r>
          </a:p>
          <a:p>
            <a:r>
              <a:rPr lang="en-US" sz="2000" dirty="0" smtClean="0"/>
              <a:t>	void show();</a:t>
            </a:r>
          </a:p>
          <a:p>
            <a:r>
              <a:rPr lang="en-US" sz="2000" dirty="0" smtClean="0"/>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dirty="0" smtClean="0"/>
              <a:t>Single Inheritance</a:t>
            </a:r>
            <a:endParaRPr lang="en-US" dirty="0"/>
          </a:p>
        </p:txBody>
      </p:sp>
      <p:sp>
        <p:nvSpPr>
          <p:cNvPr id="4" name="Rectangle 3"/>
          <p:cNvSpPr/>
          <p:nvPr/>
        </p:nvSpPr>
        <p:spPr>
          <a:xfrm>
            <a:off x="3886200" y="1295400"/>
            <a:ext cx="1752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a:t>
            </a:r>
            <a:endParaRPr lang="en-US" sz="3200" dirty="0"/>
          </a:p>
        </p:txBody>
      </p:sp>
      <p:cxnSp>
        <p:nvCxnSpPr>
          <p:cNvPr id="6" name="Straight Arrow Connector 5"/>
          <p:cNvCxnSpPr/>
          <p:nvPr/>
        </p:nvCxnSpPr>
        <p:spPr>
          <a:xfrm rot="5400000">
            <a:off x="4075906" y="30861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962400" y="3810000"/>
            <a:ext cx="1752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a:t>
            </a:r>
            <a:endParaRPr lang="en-US" sz="32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r>
              <a:rPr lang="en-US" dirty="0" smtClean="0"/>
              <a:t>1)Which type of inheritance is shown in the above example?</a:t>
            </a:r>
          </a:p>
          <a:p>
            <a:endParaRPr lang="en-US" dirty="0" smtClean="0"/>
          </a:p>
          <a:p>
            <a:r>
              <a:rPr lang="en-US" dirty="0" smtClean="0"/>
              <a:t>2)Write the names of all member functions accessible from show() function of class training.</a:t>
            </a:r>
          </a:p>
          <a:p>
            <a:endParaRPr lang="en-US" dirty="0" smtClean="0"/>
          </a:p>
          <a:p>
            <a:r>
              <a:rPr lang="en-US" dirty="0" smtClean="0"/>
              <a:t>3)Write names of all members accessible through an object of class training.</a:t>
            </a:r>
          </a:p>
          <a:p>
            <a:endParaRPr lang="en-US" dirty="0" smtClean="0"/>
          </a:p>
          <a:p>
            <a:r>
              <a:rPr lang="en-US" dirty="0" smtClean="0"/>
              <a:t>4)Is the function Output() accessible inside the function </a:t>
            </a:r>
            <a:r>
              <a:rPr lang="en-US" dirty="0" err="1" smtClean="0"/>
              <a:t>siteout</a:t>
            </a:r>
            <a:r>
              <a:rPr lang="en-US" dirty="0" smtClean="0"/>
              <a:t>()?Justify your answer.</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pPr>
              <a:buNone/>
            </a:pPr>
            <a:r>
              <a:rPr lang="en-US" dirty="0" smtClean="0"/>
              <a:t>1)Multiple Inheritance.</a:t>
            </a:r>
          </a:p>
          <a:p>
            <a:pPr>
              <a:buNone/>
            </a:pPr>
            <a:endParaRPr lang="en-US" dirty="0" smtClean="0"/>
          </a:p>
          <a:p>
            <a:pPr>
              <a:buNone/>
            </a:pPr>
            <a:r>
              <a:rPr lang="en-US" dirty="0" smtClean="0"/>
              <a:t>2)Register(),</a:t>
            </a:r>
            <a:r>
              <a:rPr lang="en-US" dirty="0" err="1" smtClean="0"/>
              <a:t>Sitein</a:t>
            </a:r>
            <a:r>
              <a:rPr lang="en-US" dirty="0" smtClean="0"/>
              <a:t>(),</a:t>
            </a:r>
            <a:r>
              <a:rPr lang="en-US" dirty="0" err="1" smtClean="0"/>
              <a:t>Siteout</a:t>
            </a:r>
            <a:r>
              <a:rPr lang="en-US" dirty="0" smtClean="0"/>
              <a:t>(),Input(),Output()</a:t>
            </a:r>
          </a:p>
          <a:p>
            <a:pPr>
              <a:buNone/>
            </a:pPr>
            <a:endParaRPr lang="en-US" dirty="0" smtClean="0"/>
          </a:p>
          <a:p>
            <a:pPr>
              <a:buNone/>
            </a:pPr>
            <a:r>
              <a:rPr lang="en-US" dirty="0" smtClean="0"/>
              <a:t>3)Register(),Show(),Input(),Output()</a:t>
            </a:r>
          </a:p>
          <a:p>
            <a:pPr>
              <a:buNone/>
            </a:pPr>
            <a:endParaRPr lang="en-US" dirty="0" smtClean="0"/>
          </a:p>
          <a:p>
            <a:pPr>
              <a:buNone/>
            </a:pPr>
            <a:r>
              <a:rPr lang="en-US" dirty="0" smtClean="0"/>
              <a:t>4)</a:t>
            </a:r>
            <a:r>
              <a:rPr lang="en-US" dirty="0" err="1" smtClean="0"/>
              <a:t>No.Not</a:t>
            </a:r>
            <a:r>
              <a:rPr lang="en-US" dirty="0" smtClean="0"/>
              <a:t> accessible ,Output() is member of class </a:t>
            </a:r>
            <a:r>
              <a:rPr lang="en-US" dirty="0" err="1" smtClean="0"/>
              <a:t>facetoface</a:t>
            </a:r>
            <a:r>
              <a:rPr lang="en-US" dirty="0" smtClean="0"/>
              <a:t> and </a:t>
            </a:r>
            <a:r>
              <a:rPr lang="en-US" dirty="0" err="1" smtClean="0"/>
              <a:t>siteout</a:t>
            </a:r>
            <a:r>
              <a:rPr lang="en-US" dirty="0" smtClean="0"/>
              <a:t>() is a member of class </a:t>
            </a:r>
            <a:r>
              <a:rPr lang="en-US" dirty="0" err="1" smtClean="0"/>
              <a:t>online,and</a:t>
            </a:r>
            <a:r>
              <a:rPr lang="en-US" dirty="0" smtClean="0"/>
              <a:t> both the classes are two independent classes.</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4114800" cy="5791200"/>
          </a:xfrm>
        </p:spPr>
        <p:txBody>
          <a:bodyPr>
            <a:normAutofit fontScale="92500" lnSpcReduction="10000"/>
          </a:bodyPr>
          <a:lstStyle/>
          <a:p>
            <a:pPr>
              <a:buNone/>
            </a:pPr>
            <a:r>
              <a:rPr lang="en-US" dirty="0" smtClean="0"/>
              <a:t>class regular</a:t>
            </a:r>
          </a:p>
          <a:p>
            <a:pPr>
              <a:buNone/>
            </a:pPr>
            <a:r>
              <a:rPr lang="en-US" dirty="0" smtClean="0"/>
              <a:t>{</a:t>
            </a:r>
          </a:p>
          <a:p>
            <a:pPr>
              <a:buNone/>
            </a:pPr>
            <a:r>
              <a:rPr lang="en-US" dirty="0" smtClean="0"/>
              <a:t>	char </a:t>
            </a:r>
            <a:r>
              <a:rPr lang="en-US" dirty="0" err="1" smtClean="0"/>
              <a:t>schoolcode</a:t>
            </a:r>
            <a:r>
              <a:rPr lang="en-US" dirty="0" smtClean="0"/>
              <a:t>[10];</a:t>
            </a:r>
          </a:p>
          <a:p>
            <a:pPr>
              <a:buNone/>
            </a:pPr>
            <a:r>
              <a:rPr lang="en-US" dirty="0" smtClean="0"/>
              <a:t>	public:</a:t>
            </a:r>
          </a:p>
          <a:p>
            <a:pPr>
              <a:buNone/>
            </a:pPr>
            <a:r>
              <a:rPr lang="en-US" dirty="0" smtClean="0"/>
              <a:t>	void </a:t>
            </a:r>
            <a:r>
              <a:rPr lang="en-US" dirty="0" err="1" smtClean="0"/>
              <a:t>inregular</a:t>
            </a:r>
            <a:r>
              <a:rPr lang="en-US" dirty="0" smtClean="0"/>
              <a:t>();</a:t>
            </a:r>
          </a:p>
          <a:p>
            <a:pPr>
              <a:buNone/>
            </a:pPr>
            <a:r>
              <a:rPr lang="en-US" dirty="0" smtClean="0"/>
              <a:t>	void </a:t>
            </a:r>
            <a:r>
              <a:rPr lang="en-US" dirty="0" err="1" smtClean="0"/>
              <a:t>outrgeular</a:t>
            </a:r>
            <a:r>
              <a:rPr lang="en-US" dirty="0" smtClean="0"/>
              <a:t>();</a:t>
            </a:r>
          </a:p>
          <a:p>
            <a:pPr>
              <a:buNone/>
            </a:pPr>
            <a:r>
              <a:rPr lang="en-US" dirty="0" smtClean="0"/>
              <a:t>};</a:t>
            </a:r>
          </a:p>
          <a:p>
            <a:pPr>
              <a:buNone/>
            </a:pPr>
            <a:r>
              <a:rPr lang="en-US" dirty="0" smtClean="0"/>
              <a:t>class distance</a:t>
            </a:r>
          </a:p>
          <a:p>
            <a:pPr>
              <a:buNone/>
            </a:pPr>
            <a:r>
              <a:rPr lang="en-US" dirty="0" smtClean="0"/>
              <a:t>{</a:t>
            </a:r>
          </a:p>
          <a:p>
            <a:pPr>
              <a:buNone/>
            </a:pPr>
            <a:r>
              <a:rPr lang="en-US" dirty="0" smtClean="0"/>
              <a:t>	char </a:t>
            </a:r>
            <a:r>
              <a:rPr lang="en-US" dirty="0" err="1" smtClean="0"/>
              <a:t>studycentrecode</a:t>
            </a:r>
            <a:r>
              <a:rPr lang="en-US" dirty="0" smtClean="0"/>
              <a:t>[5];</a:t>
            </a:r>
          </a:p>
          <a:p>
            <a:pPr>
              <a:buNone/>
            </a:pPr>
            <a:r>
              <a:rPr lang="en-US" dirty="0" smtClean="0"/>
              <a:t>	public:</a:t>
            </a:r>
          </a:p>
          <a:p>
            <a:pPr>
              <a:buNone/>
            </a:pPr>
            <a:r>
              <a:rPr lang="en-US" dirty="0" smtClean="0"/>
              <a:t>	void </a:t>
            </a:r>
            <a:r>
              <a:rPr lang="en-US" dirty="0" err="1" smtClean="0"/>
              <a:t>indistance</a:t>
            </a:r>
            <a:r>
              <a:rPr lang="en-US" dirty="0" smtClean="0"/>
              <a:t>();</a:t>
            </a:r>
          </a:p>
          <a:p>
            <a:pPr>
              <a:buNone/>
            </a:pPr>
            <a:r>
              <a:rPr lang="en-US" dirty="0" smtClean="0"/>
              <a:t>	void outdistance();</a:t>
            </a:r>
          </a:p>
          <a:p>
            <a:pPr>
              <a:buNone/>
            </a:pPr>
            <a:r>
              <a:rPr lang="en-US" dirty="0" smtClean="0"/>
              <a:t>};</a:t>
            </a:r>
          </a:p>
          <a:p>
            <a:endParaRPr lang="en-US" dirty="0"/>
          </a:p>
        </p:txBody>
      </p:sp>
      <p:sp>
        <p:nvSpPr>
          <p:cNvPr id="4" name="Content Placeholder 2"/>
          <p:cNvSpPr txBox="1">
            <a:spLocks/>
          </p:cNvSpPr>
          <p:nvPr/>
        </p:nvSpPr>
        <p:spPr>
          <a:xfrm>
            <a:off x="4191000" y="1143000"/>
            <a:ext cx="4648200" cy="3200400"/>
          </a:xfrm>
          <a:prstGeom prst="rect">
            <a:avLst/>
          </a:prstGeom>
        </p:spPr>
        <p:txBody>
          <a:bodyPr vert="horz">
            <a:normAutofit/>
          </a:bodyPr>
          <a:lstStyle/>
          <a:p>
            <a:r>
              <a:rPr lang="en-US" dirty="0" smtClean="0"/>
              <a:t>class </a:t>
            </a:r>
            <a:r>
              <a:rPr lang="en-US" dirty="0" err="1" smtClean="0"/>
              <a:t>course:public</a:t>
            </a:r>
            <a:r>
              <a:rPr lang="en-US" dirty="0" smtClean="0"/>
              <a:t> </a:t>
            </a:r>
            <a:r>
              <a:rPr lang="en-US" dirty="0" err="1" smtClean="0"/>
              <a:t>regular,private</a:t>
            </a:r>
            <a:r>
              <a:rPr lang="en-US" dirty="0" smtClean="0"/>
              <a:t> distance</a:t>
            </a:r>
          </a:p>
          <a:p>
            <a:r>
              <a:rPr lang="en-US" dirty="0" smtClean="0"/>
              <a:t>{</a:t>
            </a:r>
          </a:p>
          <a:p>
            <a:r>
              <a:rPr lang="en-US" dirty="0" smtClean="0"/>
              <a:t>	char code[5];</a:t>
            </a:r>
          </a:p>
          <a:p>
            <a:r>
              <a:rPr lang="en-US" dirty="0" smtClean="0"/>
              <a:t>	float fees;</a:t>
            </a:r>
          </a:p>
          <a:p>
            <a:r>
              <a:rPr lang="en-US" dirty="0" smtClean="0"/>
              <a:t>	</a:t>
            </a:r>
            <a:r>
              <a:rPr lang="en-US" dirty="0" err="1" smtClean="0"/>
              <a:t>int</a:t>
            </a:r>
            <a:r>
              <a:rPr lang="en-US" dirty="0" smtClean="0"/>
              <a:t> duration;</a:t>
            </a:r>
          </a:p>
          <a:p>
            <a:r>
              <a:rPr lang="en-US" dirty="0" smtClean="0"/>
              <a:t>	public:</a:t>
            </a:r>
          </a:p>
          <a:p>
            <a:r>
              <a:rPr lang="en-US" dirty="0" smtClean="0"/>
              <a:t>	void </a:t>
            </a:r>
            <a:r>
              <a:rPr lang="en-US" dirty="0" err="1" smtClean="0"/>
              <a:t>incourse</a:t>
            </a:r>
            <a:r>
              <a:rPr lang="en-US" dirty="0" smtClean="0"/>
              <a:t>();</a:t>
            </a:r>
          </a:p>
          <a:p>
            <a:r>
              <a:rPr lang="en-US" dirty="0" smtClean="0"/>
              <a:t>	void </a:t>
            </a:r>
            <a:r>
              <a:rPr lang="en-US" dirty="0" err="1" smtClean="0"/>
              <a:t>outcourse</a:t>
            </a:r>
            <a:r>
              <a:rPr lang="en-US" dirty="0" smtClean="0"/>
              <a:t>();</a:t>
            </a:r>
          </a:p>
          <a:p>
            <a:r>
              <a:rPr lang="en-US" dirty="0" smtClean="0"/>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r>
              <a:rPr lang="en-US" dirty="0" smtClean="0"/>
              <a:t>1)Which type of inheritance is shown in the above example?</a:t>
            </a:r>
          </a:p>
          <a:p>
            <a:endParaRPr lang="en-US" dirty="0" smtClean="0"/>
          </a:p>
          <a:p>
            <a:r>
              <a:rPr lang="en-US" dirty="0" smtClean="0"/>
              <a:t>2)write names of all member functions accessible from </a:t>
            </a:r>
            <a:r>
              <a:rPr lang="en-US" dirty="0" err="1" smtClean="0"/>
              <a:t>outcourse</a:t>
            </a:r>
            <a:r>
              <a:rPr lang="en-US" dirty="0" smtClean="0"/>
              <a:t> function of class course.</a:t>
            </a:r>
          </a:p>
          <a:p>
            <a:endParaRPr lang="en-US" dirty="0" smtClean="0"/>
          </a:p>
          <a:p>
            <a:r>
              <a:rPr lang="en-US" dirty="0" smtClean="0"/>
              <a:t>3)Write names of all members accessible through an object of class course.</a:t>
            </a:r>
          </a:p>
          <a:p>
            <a:endParaRPr lang="en-US" dirty="0" smtClean="0"/>
          </a:p>
          <a:p>
            <a:r>
              <a:rPr lang="en-US" dirty="0" smtClean="0"/>
              <a:t>4)Is the function </a:t>
            </a:r>
            <a:r>
              <a:rPr lang="en-US" dirty="0" err="1" smtClean="0"/>
              <a:t>Inregular</a:t>
            </a:r>
            <a:r>
              <a:rPr lang="en-US" dirty="0" smtClean="0"/>
              <a:t>() accessible inside the function </a:t>
            </a:r>
            <a:r>
              <a:rPr lang="en-US" dirty="0" err="1" smtClean="0"/>
              <a:t>indistane</a:t>
            </a:r>
            <a:r>
              <a:rPr lang="en-US" dirty="0" smtClean="0"/>
              <a:t>()?Justify your answer.</a:t>
            </a: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r>
              <a:rPr lang="en-US" dirty="0" smtClean="0"/>
              <a:t>1)Multiple Inheritance</a:t>
            </a:r>
          </a:p>
          <a:p>
            <a:endParaRPr lang="en-US" dirty="0" smtClean="0"/>
          </a:p>
          <a:p>
            <a:r>
              <a:rPr lang="en-US" dirty="0" smtClean="0"/>
              <a:t>2)</a:t>
            </a:r>
            <a:r>
              <a:rPr lang="en-US" dirty="0" err="1" smtClean="0"/>
              <a:t>Incourse,Indistance</a:t>
            </a:r>
            <a:r>
              <a:rPr lang="en-US" dirty="0" smtClean="0"/>
              <a:t>(),Outdistance(),</a:t>
            </a:r>
            <a:r>
              <a:rPr lang="en-US" dirty="0" err="1" smtClean="0"/>
              <a:t>Inregular</a:t>
            </a:r>
            <a:r>
              <a:rPr lang="en-US" dirty="0" smtClean="0"/>
              <a:t>(),</a:t>
            </a:r>
          </a:p>
          <a:p>
            <a:r>
              <a:rPr lang="en-US" dirty="0" err="1" smtClean="0"/>
              <a:t>outregular</a:t>
            </a:r>
            <a:r>
              <a:rPr lang="en-US" dirty="0" smtClean="0"/>
              <a:t>()</a:t>
            </a:r>
          </a:p>
          <a:p>
            <a:endParaRPr lang="en-US" dirty="0" smtClean="0"/>
          </a:p>
          <a:p>
            <a:r>
              <a:rPr lang="en-US" dirty="0" smtClean="0"/>
              <a:t>3)</a:t>
            </a:r>
            <a:r>
              <a:rPr lang="en-US" dirty="0" err="1" smtClean="0"/>
              <a:t>incourse</a:t>
            </a:r>
            <a:r>
              <a:rPr lang="en-US" dirty="0" smtClean="0"/>
              <a:t>(),</a:t>
            </a:r>
            <a:r>
              <a:rPr lang="en-US" dirty="0" err="1" smtClean="0"/>
              <a:t>outcourse</a:t>
            </a:r>
            <a:r>
              <a:rPr lang="en-US" dirty="0" smtClean="0"/>
              <a:t>(),</a:t>
            </a:r>
            <a:r>
              <a:rPr lang="en-US" dirty="0" err="1" smtClean="0"/>
              <a:t>inregular</a:t>
            </a:r>
            <a:r>
              <a:rPr lang="en-US" dirty="0" smtClean="0"/>
              <a:t>(),</a:t>
            </a:r>
            <a:r>
              <a:rPr lang="en-US" dirty="0" err="1" smtClean="0"/>
              <a:t>outrgegular</a:t>
            </a:r>
            <a:r>
              <a:rPr lang="en-US" smtClean="0"/>
              <a:t>()</a:t>
            </a:r>
          </a:p>
          <a:p>
            <a:endParaRPr lang="en-US" dirty="0" smtClean="0"/>
          </a:p>
          <a:p>
            <a:r>
              <a:rPr lang="en-US" dirty="0" smtClean="0"/>
              <a:t>4)No function is not accessible because </a:t>
            </a:r>
            <a:r>
              <a:rPr lang="en-US" dirty="0" err="1" smtClean="0"/>
              <a:t>inregular</a:t>
            </a:r>
            <a:r>
              <a:rPr lang="en-US" dirty="0" smtClean="0"/>
              <a:t>() is member of class regular and </a:t>
            </a:r>
            <a:r>
              <a:rPr lang="en-US" dirty="0" err="1" smtClean="0"/>
              <a:t>indistance</a:t>
            </a:r>
            <a:r>
              <a:rPr lang="en-US" dirty="0" smtClean="0"/>
              <a:t>() is a member of class distance and class regular and distance are two independent classes.</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 Box 4"/>
          <p:cNvSpPr txBox="1">
            <a:spLocks noChangeArrowheads="1"/>
          </p:cNvSpPr>
          <p:nvPr/>
        </p:nvSpPr>
        <p:spPr bwMode="auto">
          <a:xfrm>
            <a:off x="0" y="0"/>
            <a:ext cx="9144000" cy="2528888"/>
          </a:xfrm>
          <a:prstGeom prst="rect">
            <a:avLst/>
          </a:prstGeom>
          <a:noFill/>
          <a:ln w="9525">
            <a:noFill/>
            <a:miter lim="800000"/>
            <a:headEnd/>
            <a:tailEnd/>
          </a:ln>
        </p:spPr>
        <p:txBody>
          <a:bodyPr>
            <a:spAutoFit/>
          </a:bodyPr>
          <a:lstStyle/>
          <a:p>
            <a:pPr algn="ctr">
              <a:spcBef>
                <a:spcPct val="25000"/>
              </a:spcBef>
            </a:pPr>
            <a:r>
              <a:rPr lang="en-US" sz="2800" b="1">
                <a:solidFill>
                  <a:srgbClr val="0066FF"/>
                </a:solidFill>
              </a:rPr>
              <a:t>HIERARCHICAL INHERITANCE</a:t>
            </a:r>
          </a:p>
          <a:p>
            <a:pPr algn="just">
              <a:spcBef>
                <a:spcPct val="25000"/>
              </a:spcBef>
            </a:pPr>
            <a:r>
              <a:rPr lang="en-US" sz="2400">
                <a:solidFill>
                  <a:srgbClr val="FF0000"/>
                </a:solidFill>
              </a:rPr>
              <a:t>We have seen that we can derive one derived class from single base class and several base classes for a single derived class.</a:t>
            </a:r>
          </a:p>
          <a:p>
            <a:pPr algn="just">
              <a:spcBef>
                <a:spcPct val="25000"/>
              </a:spcBef>
            </a:pPr>
            <a:r>
              <a:rPr lang="en-US" sz="2400">
                <a:solidFill>
                  <a:srgbClr val="FF0000"/>
                </a:solidFill>
              </a:rPr>
              <a:t>It is possible to derive more than one derived class from a single class. This type of inheritance is shown as hierarchical inheritance.</a:t>
            </a:r>
          </a:p>
        </p:txBody>
      </p:sp>
      <p:sp>
        <p:nvSpPr>
          <p:cNvPr id="37893" name="Rectangle 5"/>
          <p:cNvSpPr>
            <a:spLocks noChangeArrowheads="1"/>
          </p:cNvSpPr>
          <p:nvPr/>
        </p:nvSpPr>
        <p:spPr bwMode="auto">
          <a:xfrm>
            <a:off x="3581400" y="2971800"/>
            <a:ext cx="2057400" cy="533400"/>
          </a:xfrm>
          <a:prstGeom prst="rect">
            <a:avLst/>
          </a:prstGeom>
          <a:solidFill>
            <a:schemeClr val="accent1"/>
          </a:solidFill>
          <a:ln w="9525">
            <a:solidFill>
              <a:schemeClr val="tx1"/>
            </a:solidFill>
            <a:miter lim="800000"/>
            <a:headEnd/>
            <a:tailEnd/>
          </a:ln>
        </p:spPr>
        <p:txBody>
          <a:bodyPr wrap="none" anchor="ctr"/>
          <a:lstStyle/>
          <a:p>
            <a:pPr algn="ctr"/>
            <a:r>
              <a:rPr lang="en-US" sz="2400" b="1">
                <a:solidFill>
                  <a:srgbClr val="FF0000"/>
                </a:solidFill>
              </a:rPr>
              <a:t>Student</a:t>
            </a:r>
          </a:p>
        </p:txBody>
      </p:sp>
      <p:sp>
        <p:nvSpPr>
          <p:cNvPr id="37894" name="Rectangle 6"/>
          <p:cNvSpPr>
            <a:spLocks noChangeArrowheads="1"/>
          </p:cNvSpPr>
          <p:nvPr/>
        </p:nvSpPr>
        <p:spPr bwMode="auto">
          <a:xfrm>
            <a:off x="3581400" y="4495800"/>
            <a:ext cx="2057400" cy="533400"/>
          </a:xfrm>
          <a:prstGeom prst="rect">
            <a:avLst/>
          </a:prstGeom>
          <a:solidFill>
            <a:schemeClr val="accent1"/>
          </a:solidFill>
          <a:ln w="9525">
            <a:solidFill>
              <a:schemeClr val="tx1"/>
            </a:solidFill>
            <a:miter lim="800000"/>
            <a:headEnd/>
            <a:tailEnd/>
          </a:ln>
        </p:spPr>
        <p:txBody>
          <a:bodyPr wrap="none" anchor="ctr"/>
          <a:lstStyle/>
          <a:p>
            <a:pPr algn="ctr"/>
            <a:r>
              <a:rPr lang="en-US" sz="2400" b="1">
                <a:solidFill>
                  <a:srgbClr val="FF0000"/>
                </a:solidFill>
              </a:rPr>
              <a:t>Science</a:t>
            </a:r>
          </a:p>
        </p:txBody>
      </p:sp>
      <p:sp>
        <p:nvSpPr>
          <p:cNvPr id="37895" name="Rectangle 7"/>
          <p:cNvSpPr>
            <a:spLocks noChangeArrowheads="1"/>
          </p:cNvSpPr>
          <p:nvPr/>
        </p:nvSpPr>
        <p:spPr bwMode="auto">
          <a:xfrm>
            <a:off x="1524000" y="5715000"/>
            <a:ext cx="2057400" cy="533400"/>
          </a:xfrm>
          <a:prstGeom prst="rect">
            <a:avLst/>
          </a:prstGeom>
          <a:solidFill>
            <a:schemeClr val="accent1"/>
          </a:solidFill>
          <a:ln w="9525">
            <a:solidFill>
              <a:schemeClr val="tx1"/>
            </a:solidFill>
            <a:miter lim="800000"/>
            <a:headEnd/>
            <a:tailEnd/>
          </a:ln>
        </p:spPr>
        <p:txBody>
          <a:bodyPr wrap="none" anchor="ctr"/>
          <a:lstStyle/>
          <a:p>
            <a:pPr algn="ctr"/>
            <a:r>
              <a:rPr lang="en-US" sz="2400" b="1">
                <a:solidFill>
                  <a:srgbClr val="FF0000"/>
                </a:solidFill>
              </a:rPr>
              <a:t>Medical</a:t>
            </a:r>
          </a:p>
        </p:txBody>
      </p:sp>
      <p:sp>
        <p:nvSpPr>
          <p:cNvPr id="37896" name="Line 8"/>
          <p:cNvSpPr>
            <a:spLocks noChangeShapeType="1"/>
          </p:cNvSpPr>
          <p:nvPr/>
        </p:nvSpPr>
        <p:spPr bwMode="auto">
          <a:xfrm>
            <a:off x="4572000" y="3505200"/>
            <a:ext cx="0" cy="990600"/>
          </a:xfrm>
          <a:prstGeom prst="line">
            <a:avLst/>
          </a:prstGeom>
          <a:noFill/>
          <a:ln w="38100">
            <a:solidFill>
              <a:schemeClr val="tx1"/>
            </a:solidFill>
            <a:round/>
            <a:headEnd/>
            <a:tailEnd type="triangle" w="med" len="med"/>
          </a:ln>
        </p:spPr>
        <p:txBody>
          <a:bodyPr/>
          <a:lstStyle/>
          <a:p>
            <a:endParaRPr lang="en-US"/>
          </a:p>
        </p:txBody>
      </p:sp>
      <p:sp>
        <p:nvSpPr>
          <p:cNvPr id="37904" name="Rectangle 16"/>
          <p:cNvSpPr>
            <a:spLocks noChangeArrowheads="1"/>
          </p:cNvSpPr>
          <p:nvPr/>
        </p:nvSpPr>
        <p:spPr bwMode="auto">
          <a:xfrm>
            <a:off x="5715000" y="5715000"/>
            <a:ext cx="2057400" cy="533400"/>
          </a:xfrm>
          <a:prstGeom prst="rect">
            <a:avLst/>
          </a:prstGeom>
          <a:solidFill>
            <a:schemeClr val="accent1"/>
          </a:solidFill>
          <a:ln w="9525">
            <a:solidFill>
              <a:schemeClr val="tx1"/>
            </a:solidFill>
            <a:miter lim="800000"/>
            <a:headEnd/>
            <a:tailEnd/>
          </a:ln>
        </p:spPr>
        <p:txBody>
          <a:bodyPr wrap="none" anchor="ctr"/>
          <a:lstStyle/>
          <a:p>
            <a:pPr algn="ctr"/>
            <a:r>
              <a:rPr lang="en-US" sz="2400" b="1">
                <a:solidFill>
                  <a:srgbClr val="FF0000"/>
                </a:solidFill>
              </a:rPr>
              <a:t>Non-Medical</a:t>
            </a:r>
          </a:p>
        </p:txBody>
      </p:sp>
      <p:sp>
        <p:nvSpPr>
          <p:cNvPr id="37905" name="Rectangle 17"/>
          <p:cNvSpPr>
            <a:spLocks noChangeArrowheads="1"/>
          </p:cNvSpPr>
          <p:nvPr/>
        </p:nvSpPr>
        <p:spPr bwMode="auto">
          <a:xfrm>
            <a:off x="762000" y="3810000"/>
            <a:ext cx="2057400" cy="533400"/>
          </a:xfrm>
          <a:prstGeom prst="rect">
            <a:avLst/>
          </a:prstGeom>
          <a:solidFill>
            <a:schemeClr val="accent1"/>
          </a:solidFill>
          <a:ln w="9525">
            <a:solidFill>
              <a:schemeClr val="tx1"/>
            </a:solidFill>
            <a:miter lim="800000"/>
            <a:headEnd/>
            <a:tailEnd/>
          </a:ln>
        </p:spPr>
        <p:txBody>
          <a:bodyPr wrap="none" anchor="ctr"/>
          <a:lstStyle/>
          <a:p>
            <a:pPr algn="ctr"/>
            <a:r>
              <a:rPr lang="en-US" sz="2400" b="1">
                <a:solidFill>
                  <a:srgbClr val="FF0000"/>
                </a:solidFill>
              </a:rPr>
              <a:t>Arts</a:t>
            </a:r>
          </a:p>
        </p:txBody>
      </p:sp>
      <p:sp>
        <p:nvSpPr>
          <p:cNvPr id="37906" name="Rectangle 18"/>
          <p:cNvSpPr>
            <a:spLocks noChangeArrowheads="1"/>
          </p:cNvSpPr>
          <p:nvPr/>
        </p:nvSpPr>
        <p:spPr bwMode="auto">
          <a:xfrm>
            <a:off x="6172200" y="3810000"/>
            <a:ext cx="2057400" cy="533400"/>
          </a:xfrm>
          <a:prstGeom prst="rect">
            <a:avLst/>
          </a:prstGeom>
          <a:solidFill>
            <a:schemeClr val="accent1"/>
          </a:solidFill>
          <a:ln w="9525">
            <a:solidFill>
              <a:schemeClr val="tx1"/>
            </a:solidFill>
            <a:miter lim="800000"/>
            <a:headEnd/>
            <a:tailEnd/>
          </a:ln>
        </p:spPr>
        <p:txBody>
          <a:bodyPr wrap="none" anchor="ctr"/>
          <a:lstStyle/>
          <a:p>
            <a:pPr algn="ctr"/>
            <a:r>
              <a:rPr lang="en-US" sz="2400" b="1">
                <a:solidFill>
                  <a:srgbClr val="FF0000"/>
                </a:solidFill>
              </a:rPr>
              <a:t>Commerce</a:t>
            </a:r>
          </a:p>
        </p:txBody>
      </p:sp>
      <p:sp>
        <p:nvSpPr>
          <p:cNvPr id="37908" name="Line 20"/>
          <p:cNvSpPr>
            <a:spLocks noChangeShapeType="1"/>
          </p:cNvSpPr>
          <p:nvPr/>
        </p:nvSpPr>
        <p:spPr bwMode="auto">
          <a:xfrm flipH="1">
            <a:off x="2819400" y="3505200"/>
            <a:ext cx="1752600" cy="609600"/>
          </a:xfrm>
          <a:prstGeom prst="line">
            <a:avLst/>
          </a:prstGeom>
          <a:noFill/>
          <a:ln w="28575">
            <a:solidFill>
              <a:schemeClr val="tx1"/>
            </a:solidFill>
            <a:round/>
            <a:headEnd/>
            <a:tailEnd type="triangle" w="med" len="med"/>
          </a:ln>
        </p:spPr>
        <p:txBody>
          <a:bodyPr/>
          <a:lstStyle/>
          <a:p>
            <a:endParaRPr lang="en-US"/>
          </a:p>
        </p:txBody>
      </p:sp>
      <p:sp>
        <p:nvSpPr>
          <p:cNvPr id="37909" name="Line 21"/>
          <p:cNvSpPr>
            <a:spLocks noChangeShapeType="1"/>
          </p:cNvSpPr>
          <p:nvPr/>
        </p:nvSpPr>
        <p:spPr bwMode="auto">
          <a:xfrm>
            <a:off x="4572000" y="3505200"/>
            <a:ext cx="1600200" cy="609600"/>
          </a:xfrm>
          <a:prstGeom prst="line">
            <a:avLst/>
          </a:prstGeom>
          <a:noFill/>
          <a:ln w="28575">
            <a:solidFill>
              <a:schemeClr val="tx1"/>
            </a:solidFill>
            <a:round/>
            <a:headEnd/>
            <a:tailEnd type="triangle" w="med" len="med"/>
          </a:ln>
        </p:spPr>
        <p:txBody>
          <a:bodyPr/>
          <a:lstStyle/>
          <a:p>
            <a:endParaRPr lang="en-US"/>
          </a:p>
        </p:txBody>
      </p:sp>
      <p:sp>
        <p:nvSpPr>
          <p:cNvPr id="37910" name="Line 22"/>
          <p:cNvSpPr>
            <a:spLocks noChangeShapeType="1"/>
          </p:cNvSpPr>
          <p:nvPr/>
        </p:nvSpPr>
        <p:spPr bwMode="auto">
          <a:xfrm flipH="1">
            <a:off x="2743200" y="5029200"/>
            <a:ext cx="1752600" cy="609600"/>
          </a:xfrm>
          <a:prstGeom prst="line">
            <a:avLst/>
          </a:prstGeom>
          <a:noFill/>
          <a:ln w="28575">
            <a:solidFill>
              <a:schemeClr val="tx1"/>
            </a:solidFill>
            <a:round/>
            <a:headEnd/>
            <a:tailEnd type="triangle" w="med" len="med"/>
          </a:ln>
        </p:spPr>
        <p:txBody>
          <a:bodyPr/>
          <a:lstStyle/>
          <a:p>
            <a:endParaRPr lang="en-US"/>
          </a:p>
        </p:txBody>
      </p:sp>
      <p:sp>
        <p:nvSpPr>
          <p:cNvPr id="37911" name="Line 23"/>
          <p:cNvSpPr>
            <a:spLocks noChangeShapeType="1"/>
          </p:cNvSpPr>
          <p:nvPr/>
        </p:nvSpPr>
        <p:spPr bwMode="auto">
          <a:xfrm>
            <a:off x="4724400" y="5029200"/>
            <a:ext cx="1600200" cy="609600"/>
          </a:xfrm>
          <a:prstGeom prst="line">
            <a:avLst/>
          </a:prstGeom>
          <a:noFill/>
          <a:ln w="2857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checkerboard(across)">
                                      <p:cBhvr>
                                        <p:cTn id="7" dur="500"/>
                                        <p:tgtEl>
                                          <p:spTgt spid="378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checkerboard(across)">
                                      <p:cBhvr>
                                        <p:cTn id="12" dur="500"/>
                                        <p:tgtEl>
                                          <p:spTgt spid="3789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7892">
                                            <p:txEl>
                                              <p:pRg st="2" end="2"/>
                                            </p:txEl>
                                          </p:spTgt>
                                        </p:tgtEl>
                                        <p:attrNameLst>
                                          <p:attrName>style.visibility</p:attrName>
                                        </p:attrNameLst>
                                      </p:cBhvr>
                                      <p:to>
                                        <p:strVal val="visible"/>
                                      </p:to>
                                    </p:set>
                                    <p:animEffect transition="in" filter="checkerboard(across)">
                                      <p:cBhvr>
                                        <p:cTn id="17" dur="500"/>
                                        <p:tgtEl>
                                          <p:spTgt spid="3789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7893"/>
                                        </p:tgtEl>
                                        <p:attrNameLst>
                                          <p:attrName>style.visibility</p:attrName>
                                        </p:attrNameLst>
                                      </p:cBhvr>
                                      <p:to>
                                        <p:strVal val="visible"/>
                                      </p:to>
                                    </p:set>
                                    <p:animEffect transition="in" filter="diamond(in)">
                                      <p:cBhvr>
                                        <p:cTn id="22" dur="2000"/>
                                        <p:tgtEl>
                                          <p:spTgt spid="37893"/>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37894"/>
                                        </p:tgtEl>
                                        <p:attrNameLst>
                                          <p:attrName>style.visibility</p:attrName>
                                        </p:attrNameLst>
                                      </p:cBhvr>
                                      <p:to>
                                        <p:strVal val="visible"/>
                                      </p:to>
                                    </p:set>
                                    <p:animEffect transition="in" filter="diamond(in)">
                                      <p:cBhvr>
                                        <p:cTn id="25" dur="2000"/>
                                        <p:tgtEl>
                                          <p:spTgt spid="37894"/>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37895"/>
                                        </p:tgtEl>
                                        <p:attrNameLst>
                                          <p:attrName>style.visibility</p:attrName>
                                        </p:attrNameLst>
                                      </p:cBhvr>
                                      <p:to>
                                        <p:strVal val="visible"/>
                                      </p:to>
                                    </p:set>
                                    <p:animEffect transition="in" filter="diamond(in)">
                                      <p:cBhvr>
                                        <p:cTn id="28" dur="2000"/>
                                        <p:tgtEl>
                                          <p:spTgt spid="37895"/>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37896"/>
                                        </p:tgtEl>
                                        <p:attrNameLst>
                                          <p:attrName>style.visibility</p:attrName>
                                        </p:attrNameLst>
                                      </p:cBhvr>
                                      <p:to>
                                        <p:strVal val="visible"/>
                                      </p:to>
                                    </p:set>
                                    <p:animEffect transition="in" filter="diamond(in)">
                                      <p:cBhvr>
                                        <p:cTn id="31" dur="2000"/>
                                        <p:tgtEl>
                                          <p:spTgt spid="37896"/>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37904"/>
                                        </p:tgtEl>
                                        <p:attrNameLst>
                                          <p:attrName>style.visibility</p:attrName>
                                        </p:attrNameLst>
                                      </p:cBhvr>
                                      <p:to>
                                        <p:strVal val="visible"/>
                                      </p:to>
                                    </p:set>
                                    <p:animEffect transition="in" filter="diamond(in)">
                                      <p:cBhvr>
                                        <p:cTn id="34" dur="2000"/>
                                        <p:tgtEl>
                                          <p:spTgt spid="37904"/>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37905"/>
                                        </p:tgtEl>
                                        <p:attrNameLst>
                                          <p:attrName>style.visibility</p:attrName>
                                        </p:attrNameLst>
                                      </p:cBhvr>
                                      <p:to>
                                        <p:strVal val="visible"/>
                                      </p:to>
                                    </p:set>
                                    <p:animEffect transition="in" filter="diamond(in)">
                                      <p:cBhvr>
                                        <p:cTn id="37" dur="2000"/>
                                        <p:tgtEl>
                                          <p:spTgt spid="37905"/>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37906"/>
                                        </p:tgtEl>
                                        <p:attrNameLst>
                                          <p:attrName>style.visibility</p:attrName>
                                        </p:attrNameLst>
                                      </p:cBhvr>
                                      <p:to>
                                        <p:strVal val="visible"/>
                                      </p:to>
                                    </p:set>
                                    <p:animEffect transition="in" filter="diamond(in)">
                                      <p:cBhvr>
                                        <p:cTn id="40" dur="2000"/>
                                        <p:tgtEl>
                                          <p:spTgt spid="37906"/>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37908"/>
                                        </p:tgtEl>
                                        <p:attrNameLst>
                                          <p:attrName>style.visibility</p:attrName>
                                        </p:attrNameLst>
                                      </p:cBhvr>
                                      <p:to>
                                        <p:strVal val="visible"/>
                                      </p:to>
                                    </p:set>
                                    <p:animEffect transition="in" filter="diamond(in)">
                                      <p:cBhvr>
                                        <p:cTn id="43" dur="2000"/>
                                        <p:tgtEl>
                                          <p:spTgt spid="37908"/>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37909"/>
                                        </p:tgtEl>
                                        <p:attrNameLst>
                                          <p:attrName>style.visibility</p:attrName>
                                        </p:attrNameLst>
                                      </p:cBhvr>
                                      <p:to>
                                        <p:strVal val="visible"/>
                                      </p:to>
                                    </p:set>
                                    <p:animEffect transition="in" filter="diamond(in)">
                                      <p:cBhvr>
                                        <p:cTn id="46" dur="2000"/>
                                        <p:tgtEl>
                                          <p:spTgt spid="37909"/>
                                        </p:tgtEl>
                                      </p:cBhvr>
                                    </p:animEffect>
                                  </p:childTnLst>
                                </p:cTn>
                              </p:par>
                              <p:par>
                                <p:cTn id="47" presetID="8" presetClass="entr" presetSubtype="16" fill="hold" grpId="0" nodeType="withEffect">
                                  <p:stCondLst>
                                    <p:cond delay="0"/>
                                  </p:stCondLst>
                                  <p:childTnLst>
                                    <p:set>
                                      <p:cBhvr>
                                        <p:cTn id="48" dur="1" fill="hold">
                                          <p:stCondLst>
                                            <p:cond delay="0"/>
                                          </p:stCondLst>
                                        </p:cTn>
                                        <p:tgtEl>
                                          <p:spTgt spid="37910"/>
                                        </p:tgtEl>
                                        <p:attrNameLst>
                                          <p:attrName>style.visibility</p:attrName>
                                        </p:attrNameLst>
                                      </p:cBhvr>
                                      <p:to>
                                        <p:strVal val="visible"/>
                                      </p:to>
                                    </p:set>
                                    <p:animEffect transition="in" filter="diamond(in)">
                                      <p:cBhvr>
                                        <p:cTn id="49" dur="2000"/>
                                        <p:tgtEl>
                                          <p:spTgt spid="37910"/>
                                        </p:tgtEl>
                                      </p:cBhvr>
                                    </p:animEffect>
                                  </p:childTnLst>
                                </p:cTn>
                              </p:par>
                              <p:par>
                                <p:cTn id="50" presetID="8" presetClass="entr" presetSubtype="16" fill="hold" grpId="0" nodeType="withEffect">
                                  <p:stCondLst>
                                    <p:cond delay="0"/>
                                  </p:stCondLst>
                                  <p:childTnLst>
                                    <p:set>
                                      <p:cBhvr>
                                        <p:cTn id="51" dur="1" fill="hold">
                                          <p:stCondLst>
                                            <p:cond delay="0"/>
                                          </p:stCondLst>
                                        </p:cTn>
                                        <p:tgtEl>
                                          <p:spTgt spid="37911"/>
                                        </p:tgtEl>
                                        <p:attrNameLst>
                                          <p:attrName>style.visibility</p:attrName>
                                        </p:attrNameLst>
                                      </p:cBhvr>
                                      <p:to>
                                        <p:strVal val="visible"/>
                                      </p:to>
                                    </p:set>
                                    <p:animEffect transition="in" filter="diamond(in)">
                                      <p:cBhvr>
                                        <p:cTn id="52" dur="2000"/>
                                        <p:tgtEl>
                                          <p:spTgt spid="37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animBg="1"/>
      <p:bldP spid="37894" grpId="0" animBg="1"/>
      <p:bldP spid="37895" grpId="0" animBg="1"/>
      <p:bldP spid="37896" grpId="0" animBg="1"/>
      <p:bldP spid="37904" grpId="0" animBg="1"/>
      <p:bldP spid="37905" grpId="0" animBg="1"/>
      <p:bldP spid="37906" grpId="0" animBg="1"/>
      <p:bldP spid="37908" grpId="0" animBg="1"/>
      <p:bldP spid="37909" grpId="0" animBg="1"/>
      <p:bldP spid="37910" grpId="0" animBg="1"/>
      <p:bldP spid="3791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4"/>
          <p:cNvSpPr txBox="1">
            <a:spLocks noChangeArrowheads="1"/>
          </p:cNvSpPr>
          <p:nvPr/>
        </p:nvSpPr>
        <p:spPr bwMode="auto">
          <a:xfrm>
            <a:off x="228600" y="0"/>
            <a:ext cx="4495800" cy="6134100"/>
          </a:xfrm>
          <a:prstGeom prst="rect">
            <a:avLst/>
          </a:prstGeom>
          <a:noFill/>
          <a:ln w="9525">
            <a:noFill/>
            <a:miter lim="800000"/>
            <a:headEnd/>
            <a:tailEnd/>
          </a:ln>
        </p:spPr>
        <p:txBody>
          <a:bodyPr>
            <a:spAutoFit/>
          </a:bodyPr>
          <a:lstStyle/>
          <a:p>
            <a:r>
              <a:rPr lang="en-US" b="1">
                <a:solidFill>
                  <a:srgbClr val="008000"/>
                </a:solidFill>
              </a:rPr>
              <a:t>#include&lt;iostream.h&gt;</a:t>
            </a:r>
          </a:p>
          <a:p>
            <a:r>
              <a:rPr lang="en-US" b="1">
                <a:solidFill>
                  <a:srgbClr val="008000"/>
                </a:solidFill>
              </a:rPr>
              <a:t>#include&lt;conio.h&gt;</a:t>
            </a:r>
          </a:p>
          <a:p>
            <a:r>
              <a:rPr lang="en-US" b="1">
                <a:solidFill>
                  <a:srgbClr val="008000"/>
                </a:solidFill>
              </a:rPr>
              <a:t>class baseemp</a:t>
            </a:r>
          </a:p>
          <a:p>
            <a:r>
              <a:rPr lang="en-US" b="1">
                <a:solidFill>
                  <a:srgbClr val="008000"/>
                </a:solidFill>
              </a:rPr>
              <a:t>{</a:t>
            </a:r>
          </a:p>
          <a:p>
            <a:r>
              <a:rPr lang="en-US" b="1">
                <a:solidFill>
                  <a:srgbClr val="008000"/>
                </a:solidFill>
              </a:rPr>
              <a:t>private:</a:t>
            </a:r>
          </a:p>
          <a:p>
            <a:r>
              <a:rPr lang="en-US" b="1">
                <a:solidFill>
                  <a:srgbClr val="008000"/>
                </a:solidFill>
              </a:rPr>
              <a:t>char name[25],address[25],city[15],state[5];</a:t>
            </a:r>
          </a:p>
          <a:p>
            <a:r>
              <a:rPr lang="en-US" b="1">
                <a:solidFill>
                  <a:srgbClr val="008000"/>
                </a:solidFill>
              </a:rPr>
              <a:t>public:</a:t>
            </a:r>
          </a:p>
          <a:p>
            <a:r>
              <a:rPr lang="en-US" b="1">
                <a:solidFill>
                  <a:srgbClr val="008000"/>
                </a:solidFill>
              </a:rPr>
              <a:t>void input_data(void);</a:t>
            </a:r>
          </a:p>
          <a:p>
            <a:r>
              <a:rPr lang="en-US" b="1">
                <a:solidFill>
                  <a:srgbClr val="008000"/>
                </a:solidFill>
              </a:rPr>
              <a:t>void print_data(void);</a:t>
            </a:r>
          </a:p>
          <a:p>
            <a:r>
              <a:rPr lang="en-US" b="1">
                <a:solidFill>
                  <a:srgbClr val="008000"/>
                </a:solidFill>
              </a:rPr>
              <a:t>};</a:t>
            </a:r>
          </a:p>
          <a:p>
            <a:r>
              <a:rPr lang="en-US" b="1">
                <a:solidFill>
                  <a:srgbClr val="008000"/>
                </a:solidFill>
              </a:rPr>
              <a:t>class derivedemp:public baseemp</a:t>
            </a:r>
          </a:p>
          <a:p>
            <a:r>
              <a:rPr lang="en-US" b="1">
                <a:solidFill>
                  <a:srgbClr val="008000"/>
                </a:solidFill>
              </a:rPr>
              <a:t>{</a:t>
            </a:r>
          </a:p>
          <a:p>
            <a:r>
              <a:rPr lang="en-US" b="1">
                <a:solidFill>
                  <a:srgbClr val="008000"/>
                </a:solidFill>
              </a:rPr>
              <a:t>double salary, gross;</a:t>
            </a:r>
          </a:p>
          <a:p>
            <a:r>
              <a:rPr lang="en-US" b="1">
                <a:solidFill>
                  <a:srgbClr val="008000"/>
                </a:solidFill>
              </a:rPr>
              <a:t>float da,hra;</a:t>
            </a:r>
          </a:p>
          <a:p>
            <a:r>
              <a:rPr lang="en-US" b="1">
                <a:solidFill>
                  <a:srgbClr val="008000"/>
                </a:solidFill>
              </a:rPr>
              <a:t>public:</a:t>
            </a:r>
          </a:p>
          <a:p>
            <a:r>
              <a:rPr lang="en-US" b="1">
                <a:solidFill>
                  <a:srgbClr val="008000"/>
                </a:solidFill>
              </a:rPr>
              <a:t>void input_salary(void);</a:t>
            </a:r>
          </a:p>
          <a:p>
            <a:r>
              <a:rPr lang="en-US" b="1">
                <a:solidFill>
                  <a:srgbClr val="008000"/>
                </a:solidFill>
              </a:rPr>
              <a:t>double cal_da(void);</a:t>
            </a:r>
          </a:p>
          <a:p>
            <a:r>
              <a:rPr lang="en-US" b="1">
                <a:solidFill>
                  <a:srgbClr val="008000"/>
                </a:solidFill>
              </a:rPr>
              <a:t>double cal_hra(void);</a:t>
            </a:r>
          </a:p>
          <a:p>
            <a:r>
              <a:rPr lang="en-US" b="1">
                <a:solidFill>
                  <a:srgbClr val="008000"/>
                </a:solidFill>
              </a:rPr>
              <a:t>double cal_gross(void);</a:t>
            </a:r>
          </a:p>
          <a:p>
            <a:r>
              <a:rPr lang="en-US" b="1">
                <a:solidFill>
                  <a:srgbClr val="008000"/>
                </a:solidFill>
              </a:rPr>
              <a:t>void print_salary(void);</a:t>
            </a:r>
          </a:p>
          <a:p>
            <a:r>
              <a:rPr lang="en-US" b="1">
                <a:solidFill>
                  <a:srgbClr val="008000"/>
                </a:solidFill>
              </a:rPr>
              <a:t>};</a:t>
            </a:r>
          </a:p>
        </p:txBody>
      </p:sp>
      <p:sp>
        <p:nvSpPr>
          <p:cNvPr id="35843" name="Text Box 6"/>
          <p:cNvSpPr txBox="1">
            <a:spLocks noChangeArrowheads="1"/>
          </p:cNvSpPr>
          <p:nvPr/>
        </p:nvSpPr>
        <p:spPr bwMode="auto">
          <a:xfrm>
            <a:off x="4800600" y="228600"/>
            <a:ext cx="4343400" cy="5035550"/>
          </a:xfrm>
          <a:prstGeom prst="rect">
            <a:avLst/>
          </a:prstGeom>
          <a:noFill/>
          <a:ln w="9525">
            <a:noFill/>
            <a:miter lim="800000"/>
            <a:headEnd/>
            <a:tailEnd/>
          </a:ln>
        </p:spPr>
        <p:txBody>
          <a:bodyPr>
            <a:spAutoFit/>
          </a:bodyPr>
          <a:lstStyle/>
          <a:p>
            <a:r>
              <a:rPr lang="en-US" b="1">
                <a:solidFill>
                  <a:srgbClr val="008000"/>
                </a:solidFill>
              </a:rPr>
              <a:t>class derivedcust:public baseemp</a:t>
            </a:r>
          </a:p>
          <a:p>
            <a:r>
              <a:rPr lang="en-US" b="1">
                <a:solidFill>
                  <a:srgbClr val="008000"/>
                </a:solidFill>
              </a:rPr>
              <a:t>{</a:t>
            </a:r>
          </a:p>
          <a:p>
            <a:r>
              <a:rPr lang="en-US" b="1">
                <a:solidFill>
                  <a:srgbClr val="008000"/>
                </a:solidFill>
              </a:rPr>
              <a:t>int acc_no, balance;</a:t>
            </a:r>
          </a:p>
          <a:p>
            <a:r>
              <a:rPr lang="en-US" b="1">
                <a:solidFill>
                  <a:srgbClr val="008000"/>
                </a:solidFill>
              </a:rPr>
              <a:t>public:</a:t>
            </a:r>
          </a:p>
          <a:p>
            <a:r>
              <a:rPr lang="en-US" b="1">
                <a:solidFill>
                  <a:srgbClr val="008000"/>
                </a:solidFill>
              </a:rPr>
              <a:t>void read_cust();</a:t>
            </a:r>
          </a:p>
          <a:p>
            <a:r>
              <a:rPr lang="en-US" b="1">
                <a:solidFill>
                  <a:srgbClr val="008000"/>
                </a:solidFill>
              </a:rPr>
              <a:t>void show_cust();</a:t>
            </a:r>
          </a:p>
          <a:p>
            <a:r>
              <a:rPr lang="en-US" b="1">
                <a:solidFill>
                  <a:srgbClr val="008000"/>
                </a:solidFill>
              </a:rPr>
              <a:t>};</a:t>
            </a:r>
          </a:p>
          <a:p>
            <a:r>
              <a:rPr lang="en-US" b="1">
                <a:solidFill>
                  <a:srgbClr val="008000"/>
                </a:solidFill>
              </a:rPr>
              <a:t>void baseemp::input_data(void)</a:t>
            </a:r>
          </a:p>
          <a:p>
            <a:r>
              <a:rPr lang="en-US" b="1">
                <a:solidFill>
                  <a:srgbClr val="008000"/>
                </a:solidFill>
              </a:rPr>
              <a:t>{</a:t>
            </a:r>
          </a:p>
          <a:p>
            <a:r>
              <a:rPr lang="en-US" b="1">
                <a:solidFill>
                  <a:srgbClr val="008000"/>
                </a:solidFill>
              </a:rPr>
              <a:t>cout&lt;&lt;"\nEnter the name:";</a:t>
            </a:r>
          </a:p>
          <a:p>
            <a:r>
              <a:rPr lang="en-US" b="1">
                <a:solidFill>
                  <a:srgbClr val="008000"/>
                </a:solidFill>
              </a:rPr>
              <a:t>cin&gt;&gt;name;</a:t>
            </a:r>
          </a:p>
          <a:p>
            <a:r>
              <a:rPr lang="en-US" b="1">
                <a:solidFill>
                  <a:srgbClr val="008000"/>
                </a:solidFill>
              </a:rPr>
              <a:t>cout&lt;&lt;"\nEnter the address:";</a:t>
            </a:r>
          </a:p>
          <a:p>
            <a:r>
              <a:rPr lang="en-US" b="1">
                <a:solidFill>
                  <a:srgbClr val="008000"/>
                </a:solidFill>
              </a:rPr>
              <a:t>cin&gt;&gt;address;</a:t>
            </a:r>
          </a:p>
          <a:p>
            <a:r>
              <a:rPr lang="en-US" b="1">
                <a:solidFill>
                  <a:srgbClr val="008000"/>
                </a:solidFill>
              </a:rPr>
              <a:t>cout&lt;&lt;"\nEnter city:";</a:t>
            </a:r>
          </a:p>
          <a:p>
            <a:r>
              <a:rPr lang="en-US" b="1">
                <a:solidFill>
                  <a:srgbClr val="008000"/>
                </a:solidFill>
              </a:rPr>
              <a:t>cin&gt;&gt;city;</a:t>
            </a:r>
          </a:p>
          <a:p>
            <a:r>
              <a:rPr lang="en-US" b="1">
                <a:solidFill>
                  <a:srgbClr val="008000"/>
                </a:solidFill>
              </a:rPr>
              <a:t>cout&lt;&lt;"\nEnter state:";</a:t>
            </a:r>
          </a:p>
          <a:p>
            <a:r>
              <a:rPr lang="en-US" b="1">
                <a:solidFill>
                  <a:srgbClr val="008000"/>
                </a:solidFill>
              </a:rPr>
              <a:t>cin&gt;&gt;state;</a:t>
            </a:r>
          </a:p>
          <a:p>
            <a:r>
              <a:rPr lang="en-US" b="1">
                <a:solidFill>
                  <a:srgbClr val="008000"/>
                </a:solidFill>
              </a:rPr>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4"/>
          <p:cNvSpPr txBox="1">
            <a:spLocks noChangeArrowheads="1"/>
          </p:cNvSpPr>
          <p:nvPr/>
        </p:nvSpPr>
        <p:spPr bwMode="auto">
          <a:xfrm>
            <a:off x="304800" y="228600"/>
            <a:ext cx="3962400" cy="6134100"/>
          </a:xfrm>
          <a:prstGeom prst="rect">
            <a:avLst/>
          </a:prstGeom>
          <a:noFill/>
          <a:ln w="9525">
            <a:noFill/>
            <a:miter lim="800000"/>
            <a:headEnd/>
            <a:tailEnd/>
          </a:ln>
        </p:spPr>
        <p:txBody>
          <a:bodyPr>
            <a:spAutoFit/>
          </a:bodyPr>
          <a:lstStyle/>
          <a:p>
            <a:r>
              <a:rPr lang="en-US" b="1">
                <a:solidFill>
                  <a:srgbClr val="008000"/>
                </a:solidFill>
              </a:rPr>
              <a:t>void baseemp::print_data(void)</a:t>
            </a:r>
          </a:p>
          <a:p>
            <a:r>
              <a:rPr lang="en-US" b="1">
                <a:solidFill>
                  <a:srgbClr val="008000"/>
                </a:solidFill>
              </a:rPr>
              <a:t>{</a:t>
            </a:r>
          </a:p>
          <a:p>
            <a:r>
              <a:rPr lang="en-US" b="1">
                <a:solidFill>
                  <a:srgbClr val="008000"/>
                </a:solidFill>
              </a:rPr>
              <a:t>cout&lt;&lt;"\nname\t\t\t\t\t:"&lt;&lt;name;</a:t>
            </a:r>
          </a:p>
          <a:p>
            <a:r>
              <a:rPr lang="en-US" b="1">
                <a:solidFill>
                  <a:srgbClr val="008000"/>
                </a:solidFill>
              </a:rPr>
              <a:t>cout&lt;&lt;"\nAddress\t\t\t\t\t:"&lt;&lt;address;</a:t>
            </a:r>
          </a:p>
          <a:p>
            <a:r>
              <a:rPr lang="en-US" b="1">
                <a:solidFill>
                  <a:srgbClr val="008000"/>
                </a:solidFill>
              </a:rPr>
              <a:t>cout&lt;&lt;"\nCity\t\t\t\t\t:"&lt;&lt;city;</a:t>
            </a:r>
          </a:p>
          <a:p>
            <a:r>
              <a:rPr lang="en-US" b="1">
                <a:solidFill>
                  <a:srgbClr val="008000"/>
                </a:solidFill>
              </a:rPr>
              <a:t>cout&lt;&lt;"\nState\t\t\t\t\t:"&lt;&lt;state;</a:t>
            </a:r>
          </a:p>
          <a:p>
            <a:r>
              <a:rPr lang="en-US" b="1">
                <a:solidFill>
                  <a:srgbClr val="008000"/>
                </a:solidFill>
              </a:rPr>
              <a:t>}</a:t>
            </a:r>
          </a:p>
          <a:p>
            <a:r>
              <a:rPr lang="en-US" b="1">
                <a:solidFill>
                  <a:srgbClr val="008000"/>
                </a:solidFill>
              </a:rPr>
              <a:t>void derivedemp::input_salary(void)</a:t>
            </a:r>
          </a:p>
          <a:p>
            <a:r>
              <a:rPr lang="en-US" b="1">
                <a:solidFill>
                  <a:srgbClr val="008000"/>
                </a:solidFill>
              </a:rPr>
              <a:t>{</a:t>
            </a:r>
          </a:p>
          <a:p>
            <a:r>
              <a:rPr lang="en-US" b="1">
                <a:solidFill>
                  <a:srgbClr val="008000"/>
                </a:solidFill>
              </a:rPr>
              <a:t>input_data();</a:t>
            </a:r>
          </a:p>
          <a:p>
            <a:r>
              <a:rPr lang="en-US" b="1">
                <a:solidFill>
                  <a:srgbClr val="008000"/>
                </a:solidFill>
              </a:rPr>
              <a:t>cout&lt;&lt;"\nEnter salary:";</a:t>
            </a:r>
          </a:p>
          <a:p>
            <a:r>
              <a:rPr lang="en-US" b="1">
                <a:solidFill>
                  <a:srgbClr val="008000"/>
                </a:solidFill>
              </a:rPr>
              <a:t>cin&gt;&gt;salary;</a:t>
            </a:r>
          </a:p>
          <a:p>
            <a:r>
              <a:rPr lang="en-US" b="1">
                <a:solidFill>
                  <a:srgbClr val="008000"/>
                </a:solidFill>
              </a:rPr>
              <a:t>da=cal_da();</a:t>
            </a:r>
          </a:p>
          <a:p>
            <a:r>
              <a:rPr lang="en-US" b="1">
                <a:solidFill>
                  <a:srgbClr val="008000"/>
                </a:solidFill>
              </a:rPr>
              <a:t>hra=cal_hra();</a:t>
            </a:r>
          </a:p>
          <a:p>
            <a:r>
              <a:rPr lang="en-US" b="1">
                <a:solidFill>
                  <a:srgbClr val="008000"/>
                </a:solidFill>
              </a:rPr>
              <a:t>gross=cal_gross();</a:t>
            </a:r>
          </a:p>
          <a:p>
            <a:r>
              <a:rPr lang="en-US" b="1">
                <a:solidFill>
                  <a:srgbClr val="008000"/>
                </a:solidFill>
              </a:rPr>
              <a:t>}</a:t>
            </a:r>
          </a:p>
          <a:p>
            <a:r>
              <a:rPr lang="en-US" b="1">
                <a:solidFill>
                  <a:srgbClr val="008000"/>
                </a:solidFill>
              </a:rPr>
              <a:t>double derivedemp::cal_da(void)</a:t>
            </a:r>
          </a:p>
          <a:p>
            <a:r>
              <a:rPr lang="en-US" b="1">
                <a:solidFill>
                  <a:srgbClr val="008000"/>
                </a:solidFill>
              </a:rPr>
              <a:t>{</a:t>
            </a:r>
          </a:p>
          <a:p>
            <a:r>
              <a:rPr lang="en-US" b="1">
                <a:solidFill>
                  <a:srgbClr val="008000"/>
                </a:solidFill>
              </a:rPr>
              <a:t>return(1.20*salary);</a:t>
            </a:r>
          </a:p>
          <a:p>
            <a:r>
              <a:rPr lang="en-US" b="1">
                <a:solidFill>
                  <a:srgbClr val="008000"/>
                </a:solidFill>
              </a:rPr>
              <a:t>}</a:t>
            </a:r>
          </a:p>
        </p:txBody>
      </p:sp>
      <p:sp>
        <p:nvSpPr>
          <p:cNvPr id="36867" name="Text Box 5"/>
          <p:cNvSpPr txBox="1">
            <a:spLocks noChangeArrowheads="1"/>
          </p:cNvSpPr>
          <p:nvPr/>
        </p:nvSpPr>
        <p:spPr bwMode="auto">
          <a:xfrm>
            <a:off x="4495800" y="0"/>
            <a:ext cx="4495800" cy="6683375"/>
          </a:xfrm>
          <a:prstGeom prst="rect">
            <a:avLst/>
          </a:prstGeom>
          <a:noFill/>
          <a:ln w="9525">
            <a:noFill/>
            <a:miter lim="800000"/>
            <a:headEnd/>
            <a:tailEnd/>
          </a:ln>
        </p:spPr>
        <p:txBody>
          <a:bodyPr>
            <a:spAutoFit/>
          </a:bodyPr>
          <a:lstStyle/>
          <a:p>
            <a:r>
              <a:rPr lang="en-US" b="1">
                <a:solidFill>
                  <a:srgbClr val="008000"/>
                </a:solidFill>
              </a:rPr>
              <a:t>double derivedemp::cal_hra(void)</a:t>
            </a:r>
          </a:p>
          <a:p>
            <a:r>
              <a:rPr lang="en-US" b="1">
                <a:solidFill>
                  <a:srgbClr val="008000"/>
                </a:solidFill>
              </a:rPr>
              <a:t>{</a:t>
            </a:r>
          </a:p>
          <a:p>
            <a:r>
              <a:rPr lang="en-US" b="1">
                <a:solidFill>
                  <a:srgbClr val="008000"/>
                </a:solidFill>
              </a:rPr>
              <a:t>return(0.15*salary);</a:t>
            </a:r>
          </a:p>
          <a:p>
            <a:r>
              <a:rPr lang="en-US" b="1">
                <a:solidFill>
                  <a:srgbClr val="008000"/>
                </a:solidFill>
              </a:rPr>
              <a:t>}</a:t>
            </a:r>
          </a:p>
          <a:p>
            <a:r>
              <a:rPr lang="en-US" b="1">
                <a:solidFill>
                  <a:srgbClr val="008000"/>
                </a:solidFill>
              </a:rPr>
              <a:t>double derivedemp::cal_gross(void)</a:t>
            </a:r>
          </a:p>
          <a:p>
            <a:r>
              <a:rPr lang="en-US" b="1">
                <a:solidFill>
                  <a:srgbClr val="008000"/>
                </a:solidFill>
              </a:rPr>
              <a:t>{</a:t>
            </a:r>
          </a:p>
          <a:p>
            <a:r>
              <a:rPr lang="en-US" b="1">
                <a:solidFill>
                  <a:srgbClr val="008000"/>
                </a:solidFill>
              </a:rPr>
              <a:t>return(salary+da+hra+salary);</a:t>
            </a:r>
          </a:p>
          <a:p>
            <a:r>
              <a:rPr lang="en-US" b="1">
                <a:solidFill>
                  <a:srgbClr val="008000"/>
                </a:solidFill>
              </a:rPr>
              <a:t>}</a:t>
            </a:r>
          </a:p>
          <a:p>
            <a:r>
              <a:rPr lang="en-US" b="1">
                <a:solidFill>
                  <a:srgbClr val="008000"/>
                </a:solidFill>
              </a:rPr>
              <a:t>void derivedemp::print_salary(void)</a:t>
            </a:r>
          </a:p>
          <a:p>
            <a:r>
              <a:rPr lang="en-US" b="1">
                <a:solidFill>
                  <a:srgbClr val="008000"/>
                </a:solidFill>
              </a:rPr>
              <a:t>{</a:t>
            </a:r>
          </a:p>
          <a:p>
            <a:r>
              <a:rPr lang="en-US" b="1">
                <a:solidFill>
                  <a:srgbClr val="008000"/>
                </a:solidFill>
              </a:rPr>
              <a:t>print_data();</a:t>
            </a:r>
          </a:p>
          <a:p>
            <a:r>
              <a:rPr lang="en-US" b="1">
                <a:solidFill>
                  <a:srgbClr val="008000"/>
                </a:solidFill>
              </a:rPr>
              <a:t>cout&lt;&lt;"\nBasic salary\t\t\t\t:"&lt;&lt;salary;</a:t>
            </a:r>
          </a:p>
          <a:p>
            <a:r>
              <a:rPr lang="en-US" b="1">
                <a:solidFill>
                  <a:srgbClr val="008000"/>
                </a:solidFill>
              </a:rPr>
              <a:t>cout&lt;&lt;"\nDearness allowance\t\t\t:"&lt;&lt;da;</a:t>
            </a:r>
          </a:p>
          <a:p>
            <a:r>
              <a:rPr lang="en-US" b="1">
                <a:solidFill>
                  <a:srgbClr val="008000"/>
                </a:solidFill>
              </a:rPr>
              <a:t>cout&lt;&lt;"\nHouse rent allowance\t\t\t:"&lt;&lt;hra;</a:t>
            </a:r>
          </a:p>
          <a:p>
            <a:r>
              <a:rPr lang="en-US" b="1">
                <a:solidFill>
                  <a:srgbClr val="008000"/>
                </a:solidFill>
              </a:rPr>
              <a:t>cout&lt;&lt;"\nGross\t\t\t\t\t:"&lt;&lt;gross;</a:t>
            </a:r>
          </a:p>
          <a:p>
            <a:r>
              <a:rPr lang="en-US" b="1">
                <a:solidFill>
                  <a:srgbClr val="008000"/>
                </a:solidFill>
              </a:rPr>
              <a:t>}</a:t>
            </a:r>
          </a:p>
          <a:p>
            <a:r>
              <a:rPr lang="en-US" b="1">
                <a:solidFill>
                  <a:srgbClr val="008000"/>
                </a:solidFill>
              </a:rPr>
              <a:t>void derivedcust::read_cust(void)</a:t>
            </a:r>
          </a:p>
          <a:p>
            <a:r>
              <a:rPr lang="en-US" b="1">
                <a:solidFill>
                  <a:srgbClr val="008000"/>
                </a:solidFill>
              </a:rPr>
              <a:t>{</a:t>
            </a:r>
          </a:p>
          <a:p>
            <a:r>
              <a:rPr lang="en-US" b="1">
                <a:solidFill>
                  <a:srgbClr val="008000"/>
                </a:solidFill>
              </a:rPr>
              <a:t>input_data();</a:t>
            </a:r>
          </a:p>
          <a:p>
            <a:r>
              <a:rPr lang="en-US" b="1">
                <a:solidFill>
                  <a:srgbClr val="008000"/>
                </a:solidFill>
              </a:rPr>
              <a:t>cout&lt;&lt;"\nEnter the Account number:";</a:t>
            </a:r>
          </a:p>
          <a:p>
            <a:r>
              <a:rPr lang="en-US" b="1">
                <a:solidFill>
                  <a:srgbClr val="008000"/>
                </a:solidFill>
              </a:rPr>
              <a:t>cin&gt;&gt;acc_no;cout&lt;&lt;"\nEnter the Balance amount:";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152400" y="76200"/>
            <a:ext cx="5029200" cy="6683375"/>
          </a:xfrm>
          <a:prstGeom prst="rect">
            <a:avLst/>
          </a:prstGeom>
          <a:noFill/>
          <a:ln w="9525">
            <a:noFill/>
            <a:miter lim="800000"/>
            <a:headEnd/>
            <a:tailEnd/>
          </a:ln>
        </p:spPr>
        <p:txBody>
          <a:bodyPr>
            <a:spAutoFit/>
          </a:bodyPr>
          <a:lstStyle/>
          <a:p>
            <a:r>
              <a:rPr lang="en-US" b="1">
                <a:solidFill>
                  <a:srgbClr val="008000"/>
                </a:solidFill>
              </a:rPr>
              <a:t>cin&gt;&gt;balance;</a:t>
            </a:r>
          </a:p>
          <a:p>
            <a:r>
              <a:rPr lang="en-US" b="1">
                <a:solidFill>
                  <a:srgbClr val="008000"/>
                </a:solidFill>
              </a:rPr>
              <a:t>}</a:t>
            </a:r>
          </a:p>
          <a:p>
            <a:r>
              <a:rPr lang="en-US" b="1">
                <a:solidFill>
                  <a:srgbClr val="008000"/>
                </a:solidFill>
              </a:rPr>
              <a:t>void derivedcust::show_cust(void)</a:t>
            </a:r>
          </a:p>
          <a:p>
            <a:r>
              <a:rPr lang="en-US" b="1">
                <a:solidFill>
                  <a:srgbClr val="008000"/>
                </a:solidFill>
              </a:rPr>
              <a:t>{</a:t>
            </a:r>
          </a:p>
          <a:p>
            <a:r>
              <a:rPr lang="en-US" b="1">
                <a:solidFill>
                  <a:srgbClr val="008000"/>
                </a:solidFill>
              </a:rPr>
              <a:t>print_data();</a:t>
            </a:r>
          </a:p>
          <a:p>
            <a:r>
              <a:rPr lang="en-US" b="1">
                <a:solidFill>
                  <a:srgbClr val="008000"/>
                </a:solidFill>
              </a:rPr>
              <a:t>cout&lt;&lt;"\nCustomer Account Number\t\t\t:"&lt;&lt;acc_no;</a:t>
            </a:r>
          </a:p>
          <a:p>
            <a:r>
              <a:rPr lang="en-US" b="1">
                <a:solidFill>
                  <a:srgbClr val="008000"/>
                </a:solidFill>
              </a:rPr>
              <a:t>cout&lt;&lt;"\nCustomer Balance\t\t\t:"&lt;&lt;balance;</a:t>
            </a:r>
          </a:p>
          <a:p>
            <a:r>
              <a:rPr lang="en-US" b="1">
                <a:solidFill>
                  <a:srgbClr val="008000"/>
                </a:solidFill>
              </a:rPr>
              <a:t>}</a:t>
            </a:r>
          </a:p>
          <a:p>
            <a:r>
              <a:rPr lang="en-US" b="1">
                <a:solidFill>
                  <a:srgbClr val="008000"/>
                </a:solidFill>
              </a:rPr>
              <a:t>void main()</a:t>
            </a:r>
          </a:p>
          <a:p>
            <a:r>
              <a:rPr lang="en-US" b="1">
                <a:solidFill>
                  <a:srgbClr val="008000"/>
                </a:solidFill>
              </a:rPr>
              <a:t>{</a:t>
            </a:r>
          </a:p>
          <a:p>
            <a:r>
              <a:rPr lang="en-US" b="1">
                <a:solidFill>
                  <a:srgbClr val="008000"/>
                </a:solidFill>
              </a:rPr>
              <a:t>clrscr();</a:t>
            </a:r>
          </a:p>
          <a:p>
            <a:r>
              <a:rPr lang="en-US" b="1">
                <a:solidFill>
                  <a:srgbClr val="008000"/>
                </a:solidFill>
              </a:rPr>
              <a:t>derivedemp emp;</a:t>
            </a:r>
          </a:p>
          <a:p>
            <a:r>
              <a:rPr lang="en-US" b="1">
                <a:solidFill>
                  <a:srgbClr val="008000"/>
                </a:solidFill>
              </a:rPr>
              <a:t>derivedcust cust;</a:t>
            </a:r>
          </a:p>
          <a:p>
            <a:r>
              <a:rPr lang="en-US" b="1">
                <a:solidFill>
                  <a:srgbClr val="008000"/>
                </a:solidFill>
              </a:rPr>
              <a:t>cout&lt;&lt;"\n\nEnter the particulars of Employee";</a:t>
            </a:r>
          </a:p>
          <a:p>
            <a:r>
              <a:rPr lang="en-US" b="1">
                <a:solidFill>
                  <a:srgbClr val="008000"/>
                </a:solidFill>
              </a:rPr>
              <a:t>emp.input_salary();</a:t>
            </a:r>
          </a:p>
          <a:p>
            <a:r>
              <a:rPr lang="en-US" b="1">
                <a:solidFill>
                  <a:srgbClr val="008000"/>
                </a:solidFill>
              </a:rPr>
              <a:t>emp.print_salary();</a:t>
            </a:r>
          </a:p>
          <a:p>
            <a:r>
              <a:rPr lang="en-US" b="1">
                <a:solidFill>
                  <a:srgbClr val="008000"/>
                </a:solidFill>
              </a:rPr>
              <a:t>cout&lt;&lt;"\nEnter the particulars of Customer:";</a:t>
            </a:r>
          </a:p>
          <a:p>
            <a:r>
              <a:rPr lang="en-US" b="1">
                <a:solidFill>
                  <a:srgbClr val="008000"/>
                </a:solidFill>
              </a:rPr>
              <a:t>cust.read_cust();</a:t>
            </a:r>
          </a:p>
          <a:p>
            <a:r>
              <a:rPr lang="en-US" b="1">
                <a:solidFill>
                  <a:srgbClr val="008000"/>
                </a:solidFill>
              </a:rPr>
              <a:t>cust.show_cust();</a:t>
            </a:r>
          </a:p>
          <a:p>
            <a:r>
              <a:rPr lang="en-US" b="1">
                <a:solidFill>
                  <a:srgbClr val="008000"/>
                </a:solidFill>
              </a:rPr>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0"/>
            <a:ext cx="8229600" cy="1143000"/>
          </a:xfrm>
        </p:spPr>
        <p:txBody>
          <a:bodyPr/>
          <a:lstStyle/>
          <a:p>
            <a:r>
              <a:rPr lang="en-US" dirty="0" smtClean="0"/>
              <a:t>Practice Questions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r>
              <a:rPr lang="en-US" dirty="0" smtClean="0"/>
              <a:t>Multiple Inheritance</a:t>
            </a:r>
            <a:endParaRPr lang="en-US" dirty="0"/>
          </a:p>
        </p:txBody>
      </p:sp>
      <p:sp>
        <p:nvSpPr>
          <p:cNvPr id="4" name="Rectangle 3"/>
          <p:cNvSpPr/>
          <p:nvPr/>
        </p:nvSpPr>
        <p:spPr>
          <a:xfrm>
            <a:off x="1524000" y="1371600"/>
            <a:ext cx="1828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a:t>
            </a:r>
          </a:p>
        </p:txBody>
      </p:sp>
      <p:sp>
        <p:nvSpPr>
          <p:cNvPr id="6" name="Rectangle 5"/>
          <p:cNvSpPr/>
          <p:nvPr/>
        </p:nvSpPr>
        <p:spPr>
          <a:xfrm>
            <a:off x="4572000" y="1371600"/>
            <a:ext cx="1828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a:t>
            </a:r>
          </a:p>
        </p:txBody>
      </p:sp>
      <p:cxnSp>
        <p:nvCxnSpPr>
          <p:cNvPr id="8" name="Elbow Connector 7"/>
          <p:cNvCxnSpPr/>
          <p:nvPr/>
        </p:nvCxnSpPr>
        <p:spPr>
          <a:xfrm rot="16200000" flipH="1">
            <a:off x="1943100" y="2705101"/>
            <a:ext cx="2133600" cy="1447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6" idx="2"/>
          </p:cNvCxnSpPr>
          <p:nvPr/>
        </p:nvCxnSpPr>
        <p:spPr>
          <a:xfrm rot="5400000">
            <a:off x="3810000" y="2819400"/>
            <a:ext cx="2133600" cy="1219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200400" y="4495800"/>
            <a:ext cx="1828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3505200" cy="5791200"/>
          </a:xfrm>
        </p:spPr>
        <p:txBody>
          <a:bodyPr>
            <a:normAutofit fontScale="55000" lnSpcReduction="20000"/>
          </a:bodyPr>
          <a:lstStyle/>
          <a:p>
            <a:pPr>
              <a:buNone/>
            </a:pPr>
            <a:r>
              <a:rPr lang="en-US" sz="3200" dirty="0" smtClean="0"/>
              <a:t>class doll</a:t>
            </a:r>
          </a:p>
          <a:p>
            <a:pPr>
              <a:buNone/>
            </a:pPr>
            <a:r>
              <a:rPr lang="en-US" sz="3200" dirty="0" smtClean="0"/>
              <a:t>{</a:t>
            </a:r>
          </a:p>
          <a:p>
            <a:pPr>
              <a:buNone/>
            </a:pPr>
            <a:r>
              <a:rPr lang="en-US" sz="3200" dirty="0" smtClean="0"/>
              <a:t>	char </a:t>
            </a:r>
            <a:r>
              <a:rPr lang="en-US" sz="3200" dirty="0" err="1" smtClean="0"/>
              <a:t>dcode</a:t>
            </a:r>
            <a:r>
              <a:rPr lang="en-US" sz="3200" dirty="0" smtClean="0"/>
              <a:t>[5];</a:t>
            </a:r>
          </a:p>
          <a:p>
            <a:pPr>
              <a:buNone/>
            </a:pPr>
            <a:r>
              <a:rPr lang="en-US" sz="3200" dirty="0" smtClean="0"/>
              <a:t>	protected:</a:t>
            </a:r>
          </a:p>
          <a:p>
            <a:pPr>
              <a:buNone/>
            </a:pPr>
            <a:r>
              <a:rPr lang="en-US" sz="3200" dirty="0" smtClean="0"/>
              <a:t>	float price;</a:t>
            </a:r>
          </a:p>
          <a:p>
            <a:pPr>
              <a:buNone/>
            </a:pPr>
            <a:r>
              <a:rPr lang="en-US" sz="3200" dirty="0" smtClean="0"/>
              <a:t>	void </a:t>
            </a:r>
            <a:r>
              <a:rPr lang="en-US" sz="3200" dirty="0" err="1" smtClean="0"/>
              <a:t>calcprice</a:t>
            </a:r>
            <a:r>
              <a:rPr lang="en-US" sz="3200" dirty="0" smtClean="0"/>
              <a:t>(float)</a:t>
            </a:r>
          </a:p>
          <a:p>
            <a:pPr>
              <a:buNone/>
            </a:pPr>
            <a:r>
              <a:rPr lang="en-US" sz="3200" dirty="0" smtClean="0"/>
              <a:t>	public:</a:t>
            </a:r>
          </a:p>
          <a:p>
            <a:pPr>
              <a:buNone/>
            </a:pPr>
            <a:r>
              <a:rPr lang="en-US" sz="3200" dirty="0" smtClean="0"/>
              <a:t>	dolls();</a:t>
            </a:r>
          </a:p>
          <a:p>
            <a:pPr>
              <a:buNone/>
            </a:pPr>
            <a:r>
              <a:rPr lang="en-US" sz="3200" dirty="0" smtClean="0"/>
              <a:t>	void </a:t>
            </a:r>
            <a:r>
              <a:rPr lang="en-US" sz="3200" dirty="0" err="1" smtClean="0"/>
              <a:t>dinput</a:t>
            </a:r>
            <a:r>
              <a:rPr lang="en-US" sz="3200" dirty="0" smtClean="0"/>
              <a:t>();</a:t>
            </a:r>
          </a:p>
          <a:p>
            <a:pPr>
              <a:buNone/>
            </a:pPr>
            <a:r>
              <a:rPr lang="en-US" sz="3200" dirty="0" smtClean="0"/>
              <a:t>	void </a:t>
            </a:r>
            <a:r>
              <a:rPr lang="en-US" sz="3200" dirty="0" err="1" smtClean="0"/>
              <a:t>dshow</a:t>
            </a:r>
            <a:r>
              <a:rPr lang="en-US" sz="3200" dirty="0" smtClean="0"/>
              <a:t>();</a:t>
            </a:r>
          </a:p>
          <a:p>
            <a:pPr>
              <a:buNone/>
            </a:pPr>
            <a:r>
              <a:rPr lang="en-US" sz="3200" dirty="0" smtClean="0"/>
              <a:t>};</a:t>
            </a:r>
          </a:p>
          <a:p>
            <a:pPr>
              <a:buNone/>
            </a:pPr>
            <a:r>
              <a:rPr lang="en-US" sz="3200" dirty="0" smtClean="0"/>
              <a:t>Class </a:t>
            </a:r>
            <a:r>
              <a:rPr lang="en-US" sz="3200" dirty="0" err="1" smtClean="0"/>
              <a:t>softdolls:public</a:t>
            </a:r>
            <a:r>
              <a:rPr lang="en-US" sz="3200" dirty="0" smtClean="0"/>
              <a:t> dolls</a:t>
            </a:r>
          </a:p>
          <a:p>
            <a:pPr>
              <a:buNone/>
            </a:pPr>
            <a:r>
              <a:rPr lang="en-US" sz="3200" dirty="0" smtClean="0"/>
              <a:t>{</a:t>
            </a:r>
          </a:p>
          <a:p>
            <a:pPr>
              <a:buNone/>
            </a:pPr>
            <a:r>
              <a:rPr lang="en-US" sz="3200" dirty="0" smtClean="0"/>
              <a:t>	Char </a:t>
            </a:r>
            <a:r>
              <a:rPr lang="en-US" sz="3200" dirty="0" err="1" smtClean="0"/>
              <a:t>sdname</a:t>
            </a:r>
            <a:r>
              <a:rPr lang="en-US" sz="3200" dirty="0" smtClean="0"/>
              <a:t>[20];</a:t>
            </a:r>
          </a:p>
          <a:p>
            <a:pPr>
              <a:buNone/>
            </a:pPr>
            <a:r>
              <a:rPr lang="en-US" sz="3200" dirty="0" smtClean="0"/>
              <a:t>	Float weight;</a:t>
            </a:r>
          </a:p>
          <a:p>
            <a:pPr>
              <a:buNone/>
            </a:pPr>
            <a:r>
              <a:rPr lang="en-US" sz="3200" dirty="0" smtClean="0"/>
              <a:t>	Public:</a:t>
            </a:r>
          </a:p>
          <a:p>
            <a:pPr>
              <a:buNone/>
            </a:pPr>
            <a:r>
              <a:rPr lang="en-US" sz="3200" dirty="0" smtClean="0"/>
              <a:t>	</a:t>
            </a:r>
            <a:r>
              <a:rPr lang="en-US" sz="3200" dirty="0" err="1" smtClean="0"/>
              <a:t>Softdolls</a:t>
            </a:r>
            <a:r>
              <a:rPr lang="en-US" sz="3200" dirty="0" smtClean="0"/>
              <a:t>();</a:t>
            </a:r>
          </a:p>
          <a:p>
            <a:pPr>
              <a:buNone/>
            </a:pPr>
            <a:r>
              <a:rPr lang="en-US" sz="3200" dirty="0" smtClean="0"/>
              <a:t>	Void </a:t>
            </a:r>
            <a:r>
              <a:rPr lang="en-US" sz="3200" dirty="0" err="1" smtClean="0"/>
              <a:t>sdinput</a:t>
            </a:r>
            <a:r>
              <a:rPr lang="en-US" sz="3200" dirty="0" smtClean="0"/>
              <a:t>();</a:t>
            </a:r>
          </a:p>
          <a:p>
            <a:pPr>
              <a:buNone/>
            </a:pPr>
            <a:r>
              <a:rPr lang="en-US" sz="3200" dirty="0" smtClean="0"/>
              <a:t>	Void </a:t>
            </a:r>
            <a:r>
              <a:rPr lang="en-US" sz="3200" dirty="0" err="1" smtClean="0"/>
              <a:t>sdshow</a:t>
            </a:r>
            <a:r>
              <a:rPr lang="en-US" sz="3200" dirty="0" smtClean="0"/>
              <a:t>();</a:t>
            </a:r>
          </a:p>
          <a:p>
            <a:pPr>
              <a:buNone/>
            </a:pPr>
            <a:r>
              <a:rPr lang="en-US" sz="3200" dirty="0" smtClean="0"/>
              <a:t>};</a:t>
            </a:r>
          </a:p>
          <a:p>
            <a:endParaRPr lang="en-US" dirty="0"/>
          </a:p>
        </p:txBody>
      </p:sp>
      <p:sp>
        <p:nvSpPr>
          <p:cNvPr id="4" name="Content Placeholder 2"/>
          <p:cNvSpPr txBox="1">
            <a:spLocks/>
          </p:cNvSpPr>
          <p:nvPr/>
        </p:nvSpPr>
        <p:spPr>
          <a:xfrm>
            <a:off x="4343400" y="685800"/>
            <a:ext cx="3505200" cy="5791200"/>
          </a:xfrm>
          <a:prstGeom prst="rect">
            <a:avLst/>
          </a:prstGeom>
        </p:spPr>
        <p:txBody>
          <a:bodyPr vert="horz">
            <a:normAutofit/>
          </a:bodyPr>
          <a:lstStyle/>
          <a:p>
            <a:r>
              <a:rPr lang="en-US" dirty="0" smtClean="0"/>
              <a:t>Class </a:t>
            </a:r>
            <a:r>
              <a:rPr lang="en-US" dirty="0" err="1" smtClean="0"/>
              <a:t>electronicdolls:public</a:t>
            </a:r>
            <a:r>
              <a:rPr lang="en-US" dirty="0" smtClean="0"/>
              <a:t> dolls</a:t>
            </a:r>
          </a:p>
          <a:p>
            <a:r>
              <a:rPr lang="en-US" dirty="0" smtClean="0"/>
              <a:t>{</a:t>
            </a:r>
          </a:p>
          <a:p>
            <a:r>
              <a:rPr lang="en-US" dirty="0" smtClean="0"/>
              <a:t> </a:t>
            </a:r>
          </a:p>
          <a:p>
            <a:r>
              <a:rPr lang="en-US" dirty="0" smtClean="0"/>
              <a:t>	Char </a:t>
            </a:r>
            <a:r>
              <a:rPr lang="en-US" dirty="0" err="1" smtClean="0"/>
              <a:t>edname</a:t>
            </a:r>
            <a:r>
              <a:rPr lang="en-US" dirty="0" smtClean="0"/>
              <a:t>[20];</a:t>
            </a:r>
          </a:p>
          <a:p>
            <a:r>
              <a:rPr lang="en-US" dirty="0" smtClean="0"/>
              <a:t>	Char </a:t>
            </a:r>
            <a:r>
              <a:rPr lang="en-US" dirty="0" err="1" smtClean="0"/>
              <a:t>batterytype</a:t>
            </a:r>
            <a:r>
              <a:rPr lang="en-US" dirty="0" smtClean="0"/>
              <a:t>[10];</a:t>
            </a:r>
          </a:p>
          <a:p>
            <a:r>
              <a:rPr lang="en-US" dirty="0" smtClean="0"/>
              <a:t>	</a:t>
            </a:r>
            <a:r>
              <a:rPr lang="en-US" dirty="0" err="1" smtClean="0"/>
              <a:t>Int</a:t>
            </a:r>
            <a:r>
              <a:rPr lang="en-US" dirty="0" smtClean="0"/>
              <a:t> batteries;</a:t>
            </a:r>
          </a:p>
          <a:p>
            <a:r>
              <a:rPr lang="en-US" dirty="0" smtClean="0"/>
              <a:t>	Public:</a:t>
            </a:r>
          </a:p>
          <a:p>
            <a:r>
              <a:rPr lang="en-US" dirty="0" smtClean="0"/>
              <a:t>	</a:t>
            </a:r>
            <a:r>
              <a:rPr lang="en-US" dirty="0" err="1" smtClean="0"/>
              <a:t>Electronicdolls</a:t>
            </a:r>
            <a:r>
              <a:rPr lang="en-US" dirty="0" smtClean="0"/>
              <a:t>();</a:t>
            </a:r>
          </a:p>
          <a:p>
            <a:r>
              <a:rPr lang="en-US" dirty="0" smtClean="0"/>
              <a:t>	Void </a:t>
            </a:r>
            <a:r>
              <a:rPr lang="en-US" dirty="0" err="1" smtClean="0"/>
              <a:t>edinput</a:t>
            </a:r>
            <a:r>
              <a:rPr lang="en-US" dirty="0" smtClean="0"/>
              <a:t>();</a:t>
            </a:r>
          </a:p>
          <a:p>
            <a:r>
              <a:rPr lang="en-US" dirty="0" smtClean="0"/>
              <a:t>	Void </a:t>
            </a:r>
            <a:r>
              <a:rPr lang="en-US" dirty="0" err="1" smtClean="0"/>
              <a:t>edshow</a:t>
            </a:r>
            <a:r>
              <a:rPr lang="en-US" dirty="0" smtClean="0"/>
              <a:t>();</a:t>
            </a:r>
          </a:p>
          <a:p>
            <a:r>
              <a:rPr lang="en-US" dirty="0" smtClean="0"/>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lstStyle/>
          <a:p>
            <a:r>
              <a:rPr lang="en-US" dirty="0" smtClean="0"/>
              <a:t>1)Which type of inheritance is shown in the above example?</a:t>
            </a:r>
          </a:p>
          <a:p>
            <a:r>
              <a:rPr lang="en-US" dirty="0" smtClean="0"/>
              <a:t>2)Write the names of all data members accessible from member functions of class </a:t>
            </a:r>
            <a:r>
              <a:rPr lang="en-US" dirty="0" err="1" smtClean="0"/>
              <a:t>softdolls</a:t>
            </a:r>
            <a:r>
              <a:rPr lang="en-US" dirty="0" smtClean="0"/>
              <a:t>.</a:t>
            </a:r>
          </a:p>
          <a:p>
            <a:r>
              <a:rPr lang="en-US" dirty="0" smtClean="0"/>
              <a:t>3)Write names of all member functions accessible by an object of class electronic dolls</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r>
              <a:rPr lang="en-US" dirty="0" err="1" smtClean="0"/>
              <a:t>Soln</a:t>
            </a:r>
            <a:r>
              <a:rPr lang="en-US" dirty="0" smtClean="0"/>
              <a:t>:</a:t>
            </a:r>
          </a:p>
          <a:p>
            <a:r>
              <a:rPr lang="en-US" dirty="0" smtClean="0"/>
              <a:t>1)Multi-level Inheritance</a:t>
            </a:r>
          </a:p>
          <a:p>
            <a:r>
              <a:rPr lang="en-US" dirty="0" smtClean="0"/>
              <a:t>2)Data </a:t>
            </a:r>
            <a:r>
              <a:rPr lang="en-US" dirty="0" err="1" smtClean="0"/>
              <a:t>members:sdname,weight,price</a:t>
            </a:r>
            <a:endParaRPr lang="en-US" dirty="0" smtClean="0"/>
          </a:p>
          <a:p>
            <a:r>
              <a:rPr lang="en-US" dirty="0" smtClean="0"/>
              <a:t>3)</a:t>
            </a:r>
            <a:r>
              <a:rPr lang="en-US" dirty="0" err="1" smtClean="0"/>
              <a:t>edinput</a:t>
            </a:r>
            <a:r>
              <a:rPr lang="en-US" dirty="0" smtClean="0"/>
              <a:t>(),</a:t>
            </a:r>
            <a:r>
              <a:rPr lang="en-US" dirty="0" err="1" smtClean="0"/>
              <a:t>edshow</a:t>
            </a:r>
            <a:r>
              <a:rPr lang="en-US" dirty="0" smtClean="0"/>
              <a:t>(),</a:t>
            </a:r>
            <a:r>
              <a:rPr lang="en-US" dirty="0" err="1" smtClean="0"/>
              <a:t>sdinput</a:t>
            </a:r>
            <a:r>
              <a:rPr lang="en-US" dirty="0" smtClean="0"/>
              <a:t>(),</a:t>
            </a:r>
            <a:r>
              <a:rPr lang="en-US" dirty="0" err="1" smtClean="0"/>
              <a:t>sdshow</a:t>
            </a:r>
            <a:r>
              <a:rPr lang="en-US" dirty="0" smtClean="0"/>
              <a:t>(),</a:t>
            </a:r>
            <a:r>
              <a:rPr lang="en-US" dirty="0" err="1" smtClean="0"/>
              <a:t>dinput</a:t>
            </a:r>
            <a:r>
              <a:rPr lang="en-US" dirty="0" smtClean="0"/>
              <a:t>(),</a:t>
            </a:r>
          </a:p>
          <a:p>
            <a:r>
              <a:rPr lang="en-US" dirty="0" err="1" smtClean="0"/>
              <a:t>dshow</a:t>
            </a:r>
            <a:r>
              <a:rPr lang="en-US" dirty="0" smtClean="0"/>
              <a:t>().</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457200"/>
            <a:ext cx="3352800" cy="5867400"/>
          </a:xfrm>
        </p:spPr>
        <p:txBody>
          <a:bodyPr>
            <a:normAutofit/>
          </a:bodyPr>
          <a:lstStyle/>
          <a:p>
            <a:pPr>
              <a:buNone/>
            </a:pPr>
            <a:r>
              <a:rPr lang="en-US" sz="1800" dirty="0" smtClean="0"/>
              <a:t>Class stationery</a:t>
            </a:r>
          </a:p>
          <a:p>
            <a:pPr>
              <a:buNone/>
            </a:pPr>
            <a:r>
              <a:rPr lang="en-US" sz="1800" dirty="0" smtClean="0"/>
              <a:t>{</a:t>
            </a:r>
          </a:p>
          <a:p>
            <a:pPr>
              <a:buNone/>
            </a:pPr>
            <a:r>
              <a:rPr lang="en-US" sz="1800" dirty="0" smtClean="0"/>
              <a:t>	Char type;</a:t>
            </a:r>
          </a:p>
          <a:p>
            <a:pPr>
              <a:buNone/>
            </a:pPr>
            <a:r>
              <a:rPr lang="en-US" sz="1800" dirty="0" smtClean="0"/>
              <a:t>	Char manufacturer[10];</a:t>
            </a:r>
          </a:p>
          <a:p>
            <a:pPr>
              <a:buNone/>
            </a:pPr>
            <a:r>
              <a:rPr lang="en-US" sz="1800" dirty="0" smtClean="0"/>
              <a:t>	Public:</a:t>
            </a:r>
          </a:p>
          <a:p>
            <a:pPr>
              <a:buNone/>
            </a:pPr>
            <a:r>
              <a:rPr lang="en-US" sz="1800" dirty="0" smtClean="0"/>
              <a:t>	Stationery();</a:t>
            </a:r>
          </a:p>
          <a:p>
            <a:pPr>
              <a:buNone/>
            </a:pPr>
            <a:r>
              <a:rPr lang="en-US" sz="1800" dirty="0" smtClean="0"/>
              <a:t>	Void </a:t>
            </a:r>
            <a:r>
              <a:rPr lang="en-US" sz="1800" dirty="0" err="1" smtClean="0"/>
              <a:t>read_sta_details</a:t>
            </a:r>
            <a:r>
              <a:rPr lang="en-US" sz="1800" dirty="0" smtClean="0"/>
              <a:t>();</a:t>
            </a:r>
          </a:p>
          <a:p>
            <a:pPr>
              <a:buNone/>
            </a:pPr>
            <a:r>
              <a:rPr lang="en-US" sz="1800" dirty="0" smtClean="0"/>
              <a:t>	Void </a:t>
            </a:r>
            <a:r>
              <a:rPr lang="en-US" sz="1800" dirty="0" err="1" smtClean="0"/>
              <a:t>disp_sta_details</a:t>
            </a:r>
            <a:r>
              <a:rPr lang="en-US" sz="1800" dirty="0" smtClean="0"/>
              <a:t>();</a:t>
            </a:r>
          </a:p>
          <a:p>
            <a:pPr>
              <a:buNone/>
            </a:pPr>
            <a:r>
              <a:rPr lang="en-US" sz="1800" dirty="0" smtClean="0"/>
              <a:t>};</a:t>
            </a:r>
          </a:p>
          <a:p>
            <a:pPr>
              <a:buNone/>
            </a:pPr>
            <a:r>
              <a:rPr lang="en-US" sz="1800" dirty="0" smtClean="0"/>
              <a:t>Class </a:t>
            </a:r>
            <a:r>
              <a:rPr lang="en-US" sz="1800" dirty="0" err="1" smtClean="0"/>
              <a:t>office:public</a:t>
            </a:r>
            <a:r>
              <a:rPr lang="en-US" sz="1800" dirty="0" smtClean="0"/>
              <a:t> stationery</a:t>
            </a:r>
          </a:p>
          <a:p>
            <a:pPr>
              <a:buNone/>
            </a:pPr>
            <a:r>
              <a:rPr lang="en-US" sz="1800" dirty="0" smtClean="0"/>
              <a:t>{</a:t>
            </a:r>
          </a:p>
          <a:p>
            <a:pPr>
              <a:buNone/>
            </a:pPr>
            <a:r>
              <a:rPr lang="en-US" sz="1800" dirty="0" smtClean="0"/>
              <a:t>	</a:t>
            </a:r>
            <a:r>
              <a:rPr lang="en-US" sz="1800" dirty="0" err="1" smtClean="0"/>
              <a:t>Int</a:t>
            </a:r>
            <a:r>
              <a:rPr lang="en-US" sz="1800" dirty="0" smtClean="0"/>
              <a:t> </a:t>
            </a:r>
            <a:r>
              <a:rPr lang="en-US" sz="1800" dirty="0" err="1" smtClean="0"/>
              <a:t>no_of_types</a:t>
            </a:r>
            <a:r>
              <a:rPr lang="en-US" sz="1800" dirty="0" smtClean="0"/>
              <a:t>;</a:t>
            </a:r>
          </a:p>
          <a:p>
            <a:pPr>
              <a:buNone/>
            </a:pPr>
            <a:r>
              <a:rPr lang="en-US" sz="1800" dirty="0" smtClean="0"/>
              <a:t>	Float </a:t>
            </a:r>
            <a:r>
              <a:rPr lang="en-US" sz="1800" dirty="0" err="1" smtClean="0"/>
              <a:t>cost_of_sta</a:t>
            </a:r>
            <a:r>
              <a:rPr lang="en-US" sz="1800" dirty="0" smtClean="0"/>
              <a:t>;</a:t>
            </a:r>
          </a:p>
          <a:p>
            <a:pPr>
              <a:buNone/>
            </a:pPr>
            <a:r>
              <a:rPr lang="en-US" sz="1800" dirty="0" smtClean="0"/>
              <a:t>	Public:</a:t>
            </a:r>
          </a:p>
          <a:p>
            <a:pPr>
              <a:buNone/>
            </a:pPr>
            <a:r>
              <a:rPr lang="en-US" sz="1800" dirty="0" smtClean="0"/>
              <a:t>	Void </a:t>
            </a:r>
            <a:r>
              <a:rPr lang="en-US" sz="1800" dirty="0" err="1" smtClean="0"/>
              <a:t>read_off_details</a:t>
            </a:r>
            <a:r>
              <a:rPr lang="en-US" sz="1800" dirty="0" smtClean="0"/>
              <a:t>();</a:t>
            </a:r>
          </a:p>
          <a:p>
            <a:pPr>
              <a:buNone/>
            </a:pPr>
            <a:r>
              <a:rPr lang="en-US" sz="1800" dirty="0" smtClean="0"/>
              <a:t>	Void </a:t>
            </a:r>
            <a:r>
              <a:rPr lang="en-US" sz="1800" dirty="0" err="1" smtClean="0"/>
              <a:t>disp_off_details</a:t>
            </a:r>
            <a:r>
              <a:rPr lang="en-US" sz="1800" dirty="0" smtClean="0"/>
              <a:t>();</a:t>
            </a:r>
          </a:p>
          <a:p>
            <a:pPr>
              <a:buNone/>
            </a:pPr>
            <a:r>
              <a:rPr lang="en-US" sz="1800" dirty="0" smtClean="0"/>
              <a:t>};</a:t>
            </a:r>
          </a:p>
          <a:p>
            <a:endParaRPr lang="en-US" dirty="0"/>
          </a:p>
        </p:txBody>
      </p:sp>
      <p:sp>
        <p:nvSpPr>
          <p:cNvPr id="5" name="Content Placeholder 2"/>
          <p:cNvSpPr txBox="1">
            <a:spLocks/>
          </p:cNvSpPr>
          <p:nvPr/>
        </p:nvSpPr>
        <p:spPr>
          <a:xfrm>
            <a:off x="4495800" y="609600"/>
            <a:ext cx="4267200" cy="5867400"/>
          </a:xfrm>
          <a:prstGeom prst="rect">
            <a:avLst/>
          </a:prstGeom>
        </p:spPr>
        <p:txBody>
          <a:bodyPr vert="horz">
            <a:normAutofit/>
          </a:bodyPr>
          <a:lstStyle/>
          <a:p>
            <a:r>
              <a:rPr lang="en-US" dirty="0" smtClean="0"/>
              <a:t>Class </a:t>
            </a:r>
            <a:r>
              <a:rPr lang="en-US" dirty="0" err="1" smtClean="0"/>
              <a:t>printer:private</a:t>
            </a:r>
            <a:r>
              <a:rPr lang="en-US" dirty="0" smtClean="0"/>
              <a:t> office</a:t>
            </a:r>
          </a:p>
          <a:p>
            <a:r>
              <a:rPr lang="en-US" dirty="0" smtClean="0"/>
              <a:t>{</a:t>
            </a:r>
          </a:p>
          <a:p>
            <a:r>
              <a:rPr lang="en-US" dirty="0" smtClean="0"/>
              <a:t>	</a:t>
            </a:r>
            <a:r>
              <a:rPr lang="en-US" dirty="0" err="1" smtClean="0"/>
              <a:t>Int</a:t>
            </a:r>
            <a:r>
              <a:rPr lang="en-US" dirty="0" smtClean="0"/>
              <a:t> </a:t>
            </a:r>
            <a:r>
              <a:rPr lang="en-US" dirty="0" err="1" smtClean="0"/>
              <a:t>no_of_users</a:t>
            </a:r>
            <a:r>
              <a:rPr lang="en-US" dirty="0" smtClean="0"/>
              <a:t>;</a:t>
            </a:r>
          </a:p>
          <a:p>
            <a:r>
              <a:rPr lang="en-US" dirty="0" smtClean="0"/>
              <a:t>	Char </a:t>
            </a:r>
            <a:r>
              <a:rPr lang="en-US" dirty="0" err="1" smtClean="0"/>
              <a:t>delivery_date</a:t>
            </a:r>
            <a:r>
              <a:rPr lang="en-US" dirty="0" smtClean="0"/>
              <a:t>[10];</a:t>
            </a:r>
          </a:p>
          <a:p>
            <a:r>
              <a:rPr lang="en-US" dirty="0" smtClean="0"/>
              <a:t>	Public:</a:t>
            </a:r>
          </a:p>
          <a:p>
            <a:r>
              <a:rPr lang="en-US" dirty="0" smtClean="0"/>
              <a:t>	Void </a:t>
            </a:r>
            <a:r>
              <a:rPr lang="en-US" dirty="0" err="1" smtClean="0"/>
              <a:t>read_pri_details</a:t>
            </a:r>
            <a:r>
              <a:rPr lang="en-US" dirty="0" smtClean="0"/>
              <a:t>();</a:t>
            </a:r>
          </a:p>
          <a:p>
            <a:r>
              <a:rPr lang="en-US" dirty="0" smtClean="0"/>
              <a:t>	Void </a:t>
            </a:r>
            <a:r>
              <a:rPr lang="en-US" dirty="0" err="1" smtClean="0"/>
              <a:t>disp_pri_details</a:t>
            </a:r>
            <a:r>
              <a:rPr lang="en-US" dirty="0" smtClean="0"/>
              <a:t>();</a:t>
            </a:r>
          </a:p>
          <a:p>
            <a:r>
              <a:rPr lang="en-US" dirty="0" smtClean="0"/>
              <a:t>};</a:t>
            </a:r>
          </a:p>
          <a:p>
            <a:r>
              <a:rPr lang="en-US" dirty="0" err="1" smtClean="0"/>
              <a:t>Int</a:t>
            </a:r>
            <a:r>
              <a:rPr lang="en-US" dirty="0" smtClean="0"/>
              <a:t> main()</a:t>
            </a:r>
          </a:p>
          <a:p>
            <a:r>
              <a:rPr lang="en-US" dirty="0" smtClean="0"/>
              <a:t>{</a:t>
            </a:r>
          </a:p>
          <a:p>
            <a:r>
              <a:rPr lang="en-US" dirty="0" smtClean="0"/>
              <a:t>	Printer </a:t>
            </a:r>
            <a:r>
              <a:rPr lang="en-US" dirty="0" err="1" smtClean="0"/>
              <a:t>myprinter</a:t>
            </a:r>
            <a:r>
              <a:rPr lang="en-US" dirty="0" smtClean="0"/>
              <a:t>;</a:t>
            </a:r>
          </a:p>
          <a:p>
            <a:r>
              <a:rPr lang="en-US" dirty="0" smtClean="0"/>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a:bodyPr>
          <a:lstStyle/>
          <a:p>
            <a:r>
              <a:rPr lang="en-US" dirty="0" smtClean="0"/>
              <a:t>1)Mention the members which are accessible by </a:t>
            </a:r>
            <a:r>
              <a:rPr lang="en-US" dirty="0" err="1" smtClean="0"/>
              <a:t>myprinter</a:t>
            </a:r>
            <a:r>
              <a:rPr lang="en-US" dirty="0" smtClean="0"/>
              <a:t> declared in main function ?</a:t>
            </a:r>
          </a:p>
          <a:p>
            <a:r>
              <a:rPr lang="en-US" dirty="0" smtClean="0"/>
              <a:t>2)What is the size of </a:t>
            </a:r>
            <a:r>
              <a:rPr lang="en-US" dirty="0" err="1" smtClean="0"/>
              <a:t>myprinter</a:t>
            </a:r>
            <a:r>
              <a:rPr lang="en-US" dirty="0" smtClean="0"/>
              <a:t> in bytes.</a:t>
            </a:r>
          </a:p>
          <a:p>
            <a:r>
              <a:rPr lang="en-US" dirty="0" smtClean="0"/>
              <a:t>3)Mention the names of functions accessible from the member function </a:t>
            </a:r>
            <a:r>
              <a:rPr lang="en-US" dirty="0" err="1" smtClean="0"/>
              <a:t>read_pri_details</a:t>
            </a:r>
            <a:r>
              <a:rPr lang="en-US" dirty="0" smtClean="0"/>
              <a:t>()  of class printer.</a:t>
            </a:r>
          </a:p>
          <a:p>
            <a:pPr>
              <a:buNone/>
            </a:pPr>
            <a:endParaRPr lang="en-US"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r>
              <a:rPr lang="en-US" dirty="0" err="1" smtClean="0"/>
              <a:t>Soloution</a:t>
            </a:r>
            <a:r>
              <a:rPr lang="en-US" dirty="0" smtClean="0"/>
              <a:t>:</a:t>
            </a:r>
          </a:p>
          <a:p>
            <a:r>
              <a:rPr lang="en-US" dirty="0" smtClean="0"/>
              <a:t>1)Data </a:t>
            </a:r>
            <a:r>
              <a:rPr lang="en-US" dirty="0" err="1" smtClean="0"/>
              <a:t>members:None</a:t>
            </a:r>
            <a:endParaRPr lang="en-US" dirty="0" smtClean="0"/>
          </a:p>
          <a:p>
            <a:r>
              <a:rPr lang="en-US" dirty="0" smtClean="0"/>
              <a:t>2)Member functions: </a:t>
            </a:r>
            <a:r>
              <a:rPr lang="en-US" dirty="0" err="1" smtClean="0"/>
              <a:t>Read_pri_details</a:t>
            </a:r>
            <a:r>
              <a:rPr lang="en-US" dirty="0" smtClean="0"/>
              <a:t>(),</a:t>
            </a:r>
            <a:r>
              <a:rPr lang="en-US" dirty="0" err="1" smtClean="0"/>
              <a:t>Disp_pri_details</a:t>
            </a:r>
            <a:r>
              <a:rPr lang="en-US" dirty="0" smtClean="0"/>
              <a:t>()</a:t>
            </a:r>
          </a:p>
          <a:p>
            <a:r>
              <a:rPr lang="en-US" dirty="0" smtClean="0"/>
              <a:t> </a:t>
            </a:r>
          </a:p>
          <a:p>
            <a:r>
              <a:rPr lang="en-US" dirty="0" smtClean="0"/>
              <a:t>2)29 bytes</a:t>
            </a:r>
          </a:p>
          <a:p>
            <a:r>
              <a:rPr lang="en-US" dirty="0" smtClean="0"/>
              <a:t>3)</a:t>
            </a:r>
            <a:r>
              <a:rPr lang="en-US" dirty="0" err="1" smtClean="0"/>
              <a:t>Read_sta_details</a:t>
            </a:r>
            <a:r>
              <a:rPr lang="en-US" dirty="0" smtClean="0"/>
              <a:t>(),</a:t>
            </a:r>
            <a:r>
              <a:rPr lang="en-US" dirty="0" err="1" smtClean="0"/>
              <a:t>Disp_sta_details</a:t>
            </a:r>
            <a:r>
              <a:rPr lang="en-US" dirty="0" smtClean="0"/>
              <a:t>(),</a:t>
            </a:r>
            <a:r>
              <a:rPr lang="en-US" dirty="0" err="1" smtClean="0"/>
              <a:t>Read_off_details</a:t>
            </a:r>
            <a:r>
              <a:rPr lang="en-US" dirty="0" smtClean="0"/>
              <a:t>(),</a:t>
            </a:r>
            <a:r>
              <a:rPr lang="en-US" dirty="0" err="1" smtClean="0"/>
              <a:t>disp_off_details</a:t>
            </a:r>
            <a:r>
              <a:rPr lang="en-US" dirty="0" smtClean="0"/>
              <a:t>(),</a:t>
            </a:r>
            <a:r>
              <a:rPr lang="en-US" dirty="0" err="1" smtClean="0"/>
              <a:t>read_pri_details</a:t>
            </a:r>
            <a:r>
              <a:rPr lang="en-US" dirty="0" smtClean="0"/>
              <a:t>(),</a:t>
            </a:r>
            <a:r>
              <a:rPr lang="en-US" dirty="0" err="1" smtClean="0"/>
              <a:t>disp_pri_details</a:t>
            </a:r>
            <a:r>
              <a:rPr lang="en-US" dirty="0" smtClean="0"/>
              <a:t>().</a:t>
            </a:r>
          </a:p>
          <a:p>
            <a:endParaRPr lang="en-US" dirty="0" smtClean="0"/>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4038600" cy="5867400"/>
          </a:xfrm>
        </p:spPr>
        <p:txBody>
          <a:bodyPr>
            <a:normAutofit fontScale="40000" lnSpcReduction="20000"/>
          </a:bodyPr>
          <a:lstStyle/>
          <a:p>
            <a:pPr>
              <a:buNone/>
            </a:pPr>
            <a:r>
              <a:rPr lang="en-US" sz="4000" dirty="0" smtClean="0"/>
              <a:t>Class teacher</a:t>
            </a:r>
          </a:p>
          <a:p>
            <a:pPr>
              <a:buNone/>
            </a:pPr>
            <a:r>
              <a:rPr lang="en-US" sz="4000" dirty="0" smtClean="0"/>
              <a:t>{</a:t>
            </a:r>
          </a:p>
          <a:p>
            <a:pPr>
              <a:buNone/>
            </a:pPr>
            <a:r>
              <a:rPr lang="en-US" sz="4000" dirty="0" smtClean="0"/>
              <a:t>	Char </a:t>
            </a:r>
            <a:r>
              <a:rPr lang="en-US" sz="4000" dirty="0" err="1" smtClean="0"/>
              <a:t>tno</a:t>
            </a:r>
            <a:r>
              <a:rPr lang="en-US" sz="4000" dirty="0" smtClean="0"/>
              <a:t>[5],</a:t>
            </a:r>
            <a:r>
              <a:rPr lang="en-US" sz="4000" dirty="0" err="1" smtClean="0"/>
              <a:t>tname</a:t>
            </a:r>
            <a:r>
              <a:rPr lang="en-US" sz="4000" dirty="0" smtClean="0"/>
              <a:t>[20],dept[10];</a:t>
            </a:r>
          </a:p>
          <a:p>
            <a:pPr>
              <a:buNone/>
            </a:pPr>
            <a:r>
              <a:rPr lang="en-US" sz="4000" dirty="0" smtClean="0"/>
              <a:t>	</a:t>
            </a:r>
            <a:r>
              <a:rPr lang="en-US" sz="4000" dirty="0" err="1" smtClean="0"/>
              <a:t>Int</a:t>
            </a:r>
            <a:r>
              <a:rPr lang="en-US" sz="4000" dirty="0" smtClean="0"/>
              <a:t> workload;</a:t>
            </a:r>
          </a:p>
          <a:p>
            <a:pPr>
              <a:buNone/>
            </a:pPr>
            <a:r>
              <a:rPr lang="en-US" sz="4000" dirty="0" smtClean="0"/>
              <a:t>	Protected:</a:t>
            </a:r>
          </a:p>
          <a:p>
            <a:pPr>
              <a:buNone/>
            </a:pPr>
            <a:r>
              <a:rPr lang="en-US" sz="4000" dirty="0" smtClean="0"/>
              <a:t>	Float salary;</a:t>
            </a:r>
          </a:p>
          <a:p>
            <a:pPr>
              <a:buNone/>
            </a:pPr>
            <a:r>
              <a:rPr lang="en-US" sz="4000" dirty="0" smtClean="0"/>
              <a:t>	Void </a:t>
            </a:r>
            <a:r>
              <a:rPr lang="en-US" sz="4000" dirty="0" err="1" smtClean="0"/>
              <a:t>assignsal</a:t>
            </a:r>
            <a:r>
              <a:rPr lang="en-US" sz="4000" dirty="0" smtClean="0"/>
              <a:t>(float);</a:t>
            </a:r>
          </a:p>
          <a:p>
            <a:pPr>
              <a:buNone/>
            </a:pPr>
            <a:r>
              <a:rPr lang="en-US" sz="4000" dirty="0" smtClean="0"/>
              <a:t>	Public:</a:t>
            </a:r>
          </a:p>
          <a:p>
            <a:pPr>
              <a:buNone/>
            </a:pPr>
            <a:r>
              <a:rPr lang="en-US" sz="4000" dirty="0" smtClean="0"/>
              <a:t>	Teacher();</a:t>
            </a:r>
          </a:p>
          <a:p>
            <a:pPr>
              <a:buNone/>
            </a:pPr>
            <a:r>
              <a:rPr lang="en-US" sz="4000" dirty="0" smtClean="0"/>
              <a:t>	Void </a:t>
            </a:r>
            <a:r>
              <a:rPr lang="en-US" sz="4000" dirty="0" err="1" smtClean="0"/>
              <a:t>tentry</a:t>
            </a:r>
            <a:r>
              <a:rPr lang="en-US" sz="4000" dirty="0" smtClean="0"/>
              <a:t>();</a:t>
            </a:r>
          </a:p>
          <a:p>
            <a:pPr>
              <a:buNone/>
            </a:pPr>
            <a:r>
              <a:rPr lang="en-US" sz="4000" dirty="0" smtClean="0"/>
              <a:t>	Void </a:t>
            </a:r>
            <a:r>
              <a:rPr lang="en-US" sz="4000" dirty="0" err="1" smtClean="0"/>
              <a:t>tdisplay</a:t>
            </a:r>
            <a:r>
              <a:rPr lang="en-US" sz="4000" dirty="0" smtClean="0"/>
              <a:t>();</a:t>
            </a:r>
          </a:p>
          <a:p>
            <a:pPr>
              <a:buNone/>
            </a:pPr>
            <a:r>
              <a:rPr lang="en-US" sz="4000" dirty="0" smtClean="0"/>
              <a:t>};</a:t>
            </a:r>
          </a:p>
          <a:p>
            <a:pPr>
              <a:buNone/>
            </a:pPr>
            <a:r>
              <a:rPr lang="en-US" sz="4000" dirty="0" smtClean="0"/>
              <a:t>Class student</a:t>
            </a:r>
          </a:p>
          <a:p>
            <a:pPr>
              <a:buNone/>
            </a:pPr>
            <a:r>
              <a:rPr lang="en-US" sz="4000" dirty="0" smtClean="0"/>
              <a:t>{</a:t>
            </a:r>
          </a:p>
          <a:p>
            <a:pPr>
              <a:buNone/>
            </a:pPr>
            <a:r>
              <a:rPr lang="en-US" sz="4000" dirty="0" smtClean="0"/>
              <a:t>Char </a:t>
            </a:r>
            <a:r>
              <a:rPr lang="en-US" sz="4000" dirty="0" err="1" smtClean="0"/>
              <a:t>admno</a:t>
            </a:r>
            <a:r>
              <a:rPr lang="en-US" sz="4000" dirty="0" smtClean="0"/>
              <a:t>[10],</a:t>
            </a:r>
            <a:r>
              <a:rPr lang="en-US" sz="4000" dirty="0" err="1" smtClean="0"/>
              <a:t>sname</a:t>
            </a:r>
            <a:r>
              <a:rPr lang="en-US" sz="4000" dirty="0" smtClean="0"/>
              <a:t>[20],stream[10];</a:t>
            </a:r>
          </a:p>
          <a:p>
            <a:pPr>
              <a:buNone/>
            </a:pPr>
            <a:r>
              <a:rPr lang="en-US" sz="4000" dirty="0" smtClean="0"/>
              <a:t>	Protected:</a:t>
            </a:r>
          </a:p>
          <a:p>
            <a:pPr>
              <a:buNone/>
            </a:pPr>
            <a:r>
              <a:rPr lang="en-US" sz="4000" dirty="0" smtClean="0"/>
              <a:t>	</a:t>
            </a:r>
            <a:r>
              <a:rPr lang="en-US" sz="4000" dirty="0" err="1" smtClean="0"/>
              <a:t>Int</a:t>
            </a:r>
            <a:r>
              <a:rPr lang="en-US" sz="4000" dirty="0" smtClean="0"/>
              <a:t> </a:t>
            </a:r>
            <a:r>
              <a:rPr lang="en-US" sz="4000" dirty="0" err="1" smtClean="0"/>
              <a:t>attendance,totmarks</a:t>
            </a:r>
            <a:r>
              <a:rPr lang="en-US" sz="4000" dirty="0" smtClean="0"/>
              <a:t>;</a:t>
            </a:r>
          </a:p>
          <a:p>
            <a:pPr>
              <a:buNone/>
            </a:pPr>
            <a:r>
              <a:rPr lang="en-US" sz="4000" dirty="0" smtClean="0"/>
              <a:t>	Public:</a:t>
            </a:r>
          </a:p>
          <a:p>
            <a:pPr>
              <a:buNone/>
            </a:pPr>
            <a:r>
              <a:rPr lang="en-US" sz="4000" dirty="0" smtClean="0"/>
              <a:t>	Student();</a:t>
            </a:r>
          </a:p>
          <a:p>
            <a:pPr>
              <a:buNone/>
            </a:pPr>
            <a:r>
              <a:rPr lang="en-US" sz="4000" dirty="0" smtClean="0"/>
              <a:t>	Void sentry();</a:t>
            </a:r>
          </a:p>
          <a:p>
            <a:pPr>
              <a:buNone/>
            </a:pPr>
            <a:r>
              <a:rPr lang="en-US" sz="4000" dirty="0" smtClean="0"/>
              <a:t>	Void </a:t>
            </a:r>
            <a:r>
              <a:rPr lang="en-US" sz="4000" dirty="0" err="1" smtClean="0"/>
              <a:t>sdisplay</a:t>
            </a:r>
            <a:r>
              <a:rPr lang="en-US" sz="4000" dirty="0" smtClean="0"/>
              <a:t>(); </a:t>
            </a:r>
          </a:p>
          <a:p>
            <a:pPr>
              <a:buNone/>
            </a:pPr>
            <a:r>
              <a:rPr lang="en-US" sz="4000" dirty="0" smtClean="0"/>
              <a:t>};</a:t>
            </a:r>
          </a:p>
          <a:p>
            <a:endParaRPr lang="en-US" dirty="0"/>
          </a:p>
        </p:txBody>
      </p:sp>
      <p:sp>
        <p:nvSpPr>
          <p:cNvPr id="4" name="Content Placeholder 2"/>
          <p:cNvSpPr txBox="1">
            <a:spLocks/>
          </p:cNvSpPr>
          <p:nvPr/>
        </p:nvSpPr>
        <p:spPr>
          <a:xfrm>
            <a:off x="4114800" y="609600"/>
            <a:ext cx="4648200" cy="5867400"/>
          </a:xfrm>
          <a:prstGeom prst="rect">
            <a:avLst/>
          </a:prstGeom>
        </p:spPr>
        <p:txBody>
          <a:bodyPr vert="horz">
            <a:normAutofit/>
          </a:bodyPr>
          <a:lstStyle/>
          <a:p>
            <a:r>
              <a:rPr lang="en-US" dirty="0" smtClean="0"/>
              <a:t>Class </a:t>
            </a:r>
            <a:r>
              <a:rPr lang="en-US" dirty="0" err="1" smtClean="0"/>
              <a:t>school:public</a:t>
            </a:r>
            <a:r>
              <a:rPr lang="en-US" dirty="0" smtClean="0"/>
              <a:t> </a:t>
            </a:r>
            <a:r>
              <a:rPr lang="en-US" dirty="0" err="1" smtClean="0"/>
              <a:t>student,public</a:t>
            </a:r>
            <a:r>
              <a:rPr lang="en-US" dirty="0" smtClean="0"/>
              <a:t> teacher</a:t>
            </a:r>
          </a:p>
          <a:p>
            <a:r>
              <a:rPr lang="en-US" dirty="0" smtClean="0"/>
              <a:t>{</a:t>
            </a:r>
          </a:p>
          <a:p>
            <a:r>
              <a:rPr lang="en-US" dirty="0" smtClean="0"/>
              <a:t>	Char </a:t>
            </a:r>
            <a:r>
              <a:rPr lang="en-US" dirty="0" err="1" smtClean="0"/>
              <a:t>scode</a:t>
            </a:r>
            <a:r>
              <a:rPr lang="en-US" dirty="0" smtClean="0"/>
              <a:t>[10],</a:t>
            </a:r>
            <a:r>
              <a:rPr lang="en-US" dirty="0" err="1" smtClean="0"/>
              <a:t>schname</a:t>
            </a:r>
            <a:r>
              <a:rPr lang="en-US" dirty="0" smtClean="0"/>
              <a:t>[20];</a:t>
            </a:r>
          </a:p>
          <a:p>
            <a:r>
              <a:rPr lang="en-US" dirty="0" smtClean="0"/>
              <a:t>	Public:</a:t>
            </a:r>
          </a:p>
          <a:p>
            <a:r>
              <a:rPr lang="en-US" dirty="0" smtClean="0"/>
              <a:t>	School();</a:t>
            </a:r>
          </a:p>
          <a:p>
            <a:r>
              <a:rPr lang="en-US" dirty="0" smtClean="0"/>
              <a:t>	Void </a:t>
            </a:r>
            <a:r>
              <a:rPr lang="en-US" dirty="0" err="1" smtClean="0"/>
              <a:t>schentry</a:t>
            </a:r>
            <a:r>
              <a:rPr lang="en-US" dirty="0" smtClean="0"/>
              <a:t>();</a:t>
            </a:r>
          </a:p>
          <a:p>
            <a:r>
              <a:rPr lang="en-US" dirty="0" smtClean="0"/>
              <a:t>	Void </a:t>
            </a:r>
            <a:r>
              <a:rPr lang="en-US" dirty="0" err="1" smtClean="0"/>
              <a:t>schdisplay</a:t>
            </a:r>
            <a:r>
              <a:rPr lang="en-US" dirty="0" smtClean="0"/>
              <a:t>();</a:t>
            </a:r>
          </a:p>
          <a:p>
            <a:r>
              <a:rPr lang="en-US" dirty="0" smtClean="0"/>
              <a:t>};</a:t>
            </a:r>
          </a:p>
          <a:p>
            <a:r>
              <a:rPr lang="en-US" sz="800" dirty="0" smtClean="0"/>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a:bodyPr>
          <a:lstStyle/>
          <a:p>
            <a:r>
              <a:rPr lang="en-US" dirty="0" smtClean="0"/>
              <a:t>1)Which type of inheritance is depicted in the above code?</a:t>
            </a:r>
          </a:p>
          <a:p>
            <a:r>
              <a:rPr lang="en-US" dirty="0" smtClean="0"/>
              <a:t>2)Write names of all members accessible from member functions of class school</a:t>
            </a:r>
          </a:p>
          <a:p>
            <a:r>
              <a:rPr lang="en-US" dirty="0" smtClean="0"/>
              <a:t>3)if class school is derived privately from class teacher and privately from class </a:t>
            </a:r>
            <a:r>
              <a:rPr lang="en-US" dirty="0" err="1" smtClean="0"/>
              <a:t>student,then</a:t>
            </a:r>
            <a:r>
              <a:rPr lang="en-US" dirty="0" smtClean="0"/>
              <a:t> name the member function(s)that could be accessed through objects of class school.</a:t>
            </a:r>
          </a:p>
          <a:p>
            <a:r>
              <a:rPr lang="en-US" dirty="0" smtClean="0"/>
              <a:t> </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r>
              <a:rPr lang="en-US" dirty="0" err="1" smtClean="0"/>
              <a:t>Soln</a:t>
            </a:r>
            <a:r>
              <a:rPr lang="en-US" dirty="0" smtClean="0"/>
              <a:t>:</a:t>
            </a:r>
          </a:p>
          <a:p>
            <a:r>
              <a:rPr lang="en-US" dirty="0" smtClean="0"/>
              <a:t>1)Multiple Inheritance</a:t>
            </a:r>
          </a:p>
          <a:p>
            <a:r>
              <a:rPr lang="en-US" dirty="0" smtClean="0"/>
              <a:t>2)Data </a:t>
            </a:r>
            <a:r>
              <a:rPr lang="en-US" dirty="0" err="1" smtClean="0"/>
              <a:t>members:Salary,Attendence,Total</a:t>
            </a:r>
            <a:r>
              <a:rPr lang="en-US" dirty="0" smtClean="0"/>
              <a:t> </a:t>
            </a:r>
            <a:r>
              <a:rPr lang="en-US" dirty="0" err="1" smtClean="0"/>
              <a:t>Marks,Scode,Schname</a:t>
            </a:r>
            <a:r>
              <a:rPr lang="en-US" dirty="0" smtClean="0"/>
              <a:t>.</a:t>
            </a:r>
          </a:p>
          <a:p>
            <a:r>
              <a:rPr lang="en-US" dirty="0" smtClean="0"/>
              <a:t>Member </a:t>
            </a:r>
            <a:r>
              <a:rPr lang="en-US" dirty="0" err="1" smtClean="0"/>
              <a:t>functions:Assignsal</a:t>
            </a:r>
            <a:r>
              <a:rPr lang="en-US" dirty="0" smtClean="0"/>
              <a:t>(),</a:t>
            </a:r>
            <a:r>
              <a:rPr lang="en-US" dirty="0" err="1" smtClean="0"/>
              <a:t>Tentry</a:t>
            </a:r>
            <a:r>
              <a:rPr lang="en-US" dirty="0" smtClean="0"/>
              <a:t>(),</a:t>
            </a:r>
            <a:r>
              <a:rPr lang="en-US" dirty="0" err="1" smtClean="0"/>
              <a:t>Tdisplay</a:t>
            </a:r>
            <a:r>
              <a:rPr lang="en-US" dirty="0" smtClean="0"/>
              <a:t>(),Sentry(),</a:t>
            </a:r>
            <a:r>
              <a:rPr lang="en-US" dirty="0" err="1" smtClean="0"/>
              <a:t>Sdisplay</a:t>
            </a:r>
            <a:r>
              <a:rPr lang="en-US" dirty="0" smtClean="0"/>
              <a:t>(),</a:t>
            </a:r>
            <a:r>
              <a:rPr lang="en-US" dirty="0" err="1" smtClean="0"/>
              <a:t>Schentry</a:t>
            </a:r>
            <a:r>
              <a:rPr lang="en-US" dirty="0" smtClean="0"/>
              <a:t>(),</a:t>
            </a:r>
            <a:r>
              <a:rPr lang="en-US" dirty="0" err="1" smtClean="0"/>
              <a:t>Schdisplay</a:t>
            </a:r>
            <a:r>
              <a:rPr lang="en-US" dirty="0" smtClean="0"/>
              <a:t>().</a:t>
            </a:r>
          </a:p>
          <a:p>
            <a:r>
              <a:rPr lang="en-US" dirty="0" smtClean="0"/>
              <a:t>3)</a:t>
            </a:r>
            <a:r>
              <a:rPr lang="en-US" dirty="0" err="1" smtClean="0"/>
              <a:t>Schentry</a:t>
            </a:r>
            <a:r>
              <a:rPr lang="en-US" dirty="0" smtClean="0"/>
              <a:t>(),</a:t>
            </a:r>
            <a:r>
              <a:rPr lang="en-US" dirty="0" err="1" smtClean="0"/>
              <a:t>Schdisplay</a:t>
            </a:r>
            <a:r>
              <a:rPr lang="en-US" dirty="0" smtClean="0"/>
              <a:t>()</a:t>
            </a:r>
          </a:p>
          <a:p>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0" y="0"/>
            <a:ext cx="9144000" cy="3167063"/>
          </a:xfrm>
          <a:prstGeom prst="rect">
            <a:avLst/>
          </a:prstGeom>
          <a:noFill/>
          <a:ln w="9525">
            <a:noFill/>
            <a:miter lim="800000"/>
            <a:headEnd/>
            <a:tailEnd/>
          </a:ln>
        </p:spPr>
        <p:txBody>
          <a:bodyPr>
            <a:spAutoFit/>
          </a:bodyPr>
          <a:lstStyle/>
          <a:p>
            <a:pPr algn="ctr">
              <a:spcBef>
                <a:spcPct val="25000"/>
              </a:spcBef>
            </a:pPr>
            <a:r>
              <a:rPr lang="en-US" sz="2800" b="1">
                <a:solidFill>
                  <a:srgbClr val="0066FF"/>
                </a:solidFill>
              </a:rPr>
              <a:t>HYBRID INHERITANCE</a:t>
            </a:r>
          </a:p>
          <a:p>
            <a:pPr algn="just">
              <a:spcBef>
                <a:spcPct val="25000"/>
              </a:spcBef>
            </a:pPr>
            <a:r>
              <a:rPr lang="en-US" sz="2400">
                <a:solidFill>
                  <a:srgbClr val="FF0000"/>
                </a:solidFill>
              </a:rPr>
              <a:t>There could be situations where we need to apply two or more types of inheritance to design a program, for instance consider the case of processing the student results. Assume that we have to give weightage for sports before finalising the results. The weightage for sports is stored in a separate class called sports. The new inheritance relationship between the various classes would be as shown in given below figure :</a:t>
            </a:r>
          </a:p>
        </p:txBody>
      </p:sp>
      <p:sp>
        <p:nvSpPr>
          <p:cNvPr id="38915" name="Rectangle 3"/>
          <p:cNvSpPr>
            <a:spLocks noChangeArrowheads="1"/>
          </p:cNvSpPr>
          <p:nvPr/>
        </p:nvSpPr>
        <p:spPr bwMode="auto">
          <a:xfrm>
            <a:off x="1981200" y="3352800"/>
            <a:ext cx="2057400" cy="533400"/>
          </a:xfrm>
          <a:prstGeom prst="rect">
            <a:avLst/>
          </a:prstGeom>
          <a:solidFill>
            <a:schemeClr val="accent1"/>
          </a:solidFill>
          <a:ln w="9525">
            <a:solidFill>
              <a:schemeClr val="tx1"/>
            </a:solidFill>
            <a:miter lim="800000"/>
            <a:headEnd/>
            <a:tailEnd/>
          </a:ln>
        </p:spPr>
        <p:txBody>
          <a:bodyPr wrap="none" anchor="ctr"/>
          <a:lstStyle/>
          <a:p>
            <a:pPr algn="ctr"/>
            <a:r>
              <a:rPr lang="en-US" sz="2000" b="1">
                <a:solidFill>
                  <a:srgbClr val="FF0000"/>
                </a:solidFill>
              </a:rPr>
              <a:t>STUDENT</a:t>
            </a:r>
          </a:p>
        </p:txBody>
      </p:sp>
      <p:sp>
        <p:nvSpPr>
          <p:cNvPr id="38916" name="Rectangle 4"/>
          <p:cNvSpPr>
            <a:spLocks noChangeArrowheads="1"/>
          </p:cNvSpPr>
          <p:nvPr/>
        </p:nvSpPr>
        <p:spPr bwMode="auto">
          <a:xfrm>
            <a:off x="1981200" y="4343400"/>
            <a:ext cx="2057400" cy="533400"/>
          </a:xfrm>
          <a:prstGeom prst="rect">
            <a:avLst/>
          </a:prstGeom>
          <a:solidFill>
            <a:schemeClr val="accent1"/>
          </a:solidFill>
          <a:ln w="9525">
            <a:solidFill>
              <a:schemeClr val="tx1"/>
            </a:solidFill>
            <a:miter lim="800000"/>
            <a:headEnd/>
            <a:tailEnd/>
          </a:ln>
        </p:spPr>
        <p:txBody>
          <a:bodyPr wrap="none" anchor="ctr"/>
          <a:lstStyle/>
          <a:p>
            <a:pPr algn="ctr"/>
            <a:r>
              <a:rPr lang="en-US" sz="2000" b="1">
                <a:solidFill>
                  <a:srgbClr val="FF0000"/>
                </a:solidFill>
              </a:rPr>
              <a:t>TEST</a:t>
            </a:r>
          </a:p>
        </p:txBody>
      </p:sp>
      <p:sp>
        <p:nvSpPr>
          <p:cNvPr id="38917" name="Rectangle 5"/>
          <p:cNvSpPr>
            <a:spLocks noChangeArrowheads="1"/>
          </p:cNvSpPr>
          <p:nvPr/>
        </p:nvSpPr>
        <p:spPr bwMode="auto">
          <a:xfrm>
            <a:off x="1981200" y="5334000"/>
            <a:ext cx="2057400" cy="533400"/>
          </a:xfrm>
          <a:prstGeom prst="rect">
            <a:avLst/>
          </a:prstGeom>
          <a:solidFill>
            <a:schemeClr val="accent1"/>
          </a:solidFill>
          <a:ln w="9525">
            <a:solidFill>
              <a:schemeClr val="tx1"/>
            </a:solidFill>
            <a:miter lim="800000"/>
            <a:headEnd/>
            <a:tailEnd/>
          </a:ln>
        </p:spPr>
        <p:txBody>
          <a:bodyPr wrap="none" anchor="ctr"/>
          <a:lstStyle/>
          <a:p>
            <a:pPr algn="ctr"/>
            <a:r>
              <a:rPr lang="en-US" sz="2000" b="1">
                <a:solidFill>
                  <a:srgbClr val="FF0000"/>
                </a:solidFill>
              </a:rPr>
              <a:t>RESULT</a:t>
            </a:r>
          </a:p>
        </p:txBody>
      </p:sp>
      <p:sp>
        <p:nvSpPr>
          <p:cNvPr id="38918" name="Line 6"/>
          <p:cNvSpPr>
            <a:spLocks noChangeShapeType="1"/>
          </p:cNvSpPr>
          <p:nvPr/>
        </p:nvSpPr>
        <p:spPr bwMode="auto">
          <a:xfrm>
            <a:off x="2971800" y="3886200"/>
            <a:ext cx="0" cy="457200"/>
          </a:xfrm>
          <a:prstGeom prst="line">
            <a:avLst/>
          </a:prstGeom>
          <a:noFill/>
          <a:ln w="38100">
            <a:solidFill>
              <a:schemeClr val="tx1"/>
            </a:solidFill>
            <a:round/>
            <a:headEnd/>
            <a:tailEnd type="triangle" w="med" len="med"/>
          </a:ln>
        </p:spPr>
        <p:txBody>
          <a:bodyPr/>
          <a:lstStyle/>
          <a:p>
            <a:endParaRPr lang="en-US"/>
          </a:p>
        </p:txBody>
      </p:sp>
      <p:sp>
        <p:nvSpPr>
          <p:cNvPr id="38919" name="Line 7"/>
          <p:cNvSpPr>
            <a:spLocks noChangeShapeType="1"/>
          </p:cNvSpPr>
          <p:nvPr/>
        </p:nvSpPr>
        <p:spPr bwMode="auto">
          <a:xfrm>
            <a:off x="2971800" y="4876800"/>
            <a:ext cx="0" cy="457200"/>
          </a:xfrm>
          <a:prstGeom prst="line">
            <a:avLst/>
          </a:prstGeom>
          <a:noFill/>
          <a:ln w="38100">
            <a:solidFill>
              <a:schemeClr val="tx1"/>
            </a:solidFill>
            <a:round/>
            <a:headEnd/>
            <a:tailEnd type="triangle" w="med" len="med"/>
          </a:ln>
        </p:spPr>
        <p:txBody>
          <a:bodyPr/>
          <a:lstStyle/>
          <a:p>
            <a:endParaRPr lang="en-US"/>
          </a:p>
        </p:txBody>
      </p:sp>
      <p:sp>
        <p:nvSpPr>
          <p:cNvPr id="38920" name="Rectangle 14"/>
          <p:cNvSpPr>
            <a:spLocks noChangeArrowheads="1"/>
          </p:cNvSpPr>
          <p:nvPr/>
        </p:nvSpPr>
        <p:spPr bwMode="auto">
          <a:xfrm>
            <a:off x="5715000" y="4267200"/>
            <a:ext cx="2057400" cy="533400"/>
          </a:xfrm>
          <a:prstGeom prst="rect">
            <a:avLst/>
          </a:prstGeom>
          <a:solidFill>
            <a:schemeClr val="accent1"/>
          </a:solidFill>
          <a:ln w="9525">
            <a:solidFill>
              <a:schemeClr val="tx1"/>
            </a:solidFill>
            <a:miter lim="800000"/>
            <a:headEnd/>
            <a:tailEnd/>
          </a:ln>
        </p:spPr>
        <p:txBody>
          <a:bodyPr wrap="none" anchor="ctr"/>
          <a:lstStyle/>
          <a:p>
            <a:pPr algn="ctr"/>
            <a:r>
              <a:rPr lang="en-US" sz="2000" b="1">
                <a:solidFill>
                  <a:srgbClr val="FF0000"/>
                </a:solidFill>
              </a:rPr>
              <a:t>SPORTS</a:t>
            </a:r>
          </a:p>
        </p:txBody>
      </p:sp>
      <p:sp>
        <p:nvSpPr>
          <p:cNvPr id="38921" name="Line 15"/>
          <p:cNvSpPr>
            <a:spLocks noChangeShapeType="1"/>
          </p:cNvSpPr>
          <p:nvPr/>
        </p:nvSpPr>
        <p:spPr bwMode="auto">
          <a:xfrm>
            <a:off x="4953000" y="4572000"/>
            <a:ext cx="762000" cy="0"/>
          </a:xfrm>
          <a:prstGeom prst="line">
            <a:avLst/>
          </a:prstGeom>
          <a:noFill/>
          <a:ln w="28575">
            <a:solidFill>
              <a:schemeClr val="tx1"/>
            </a:solidFill>
            <a:round/>
            <a:headEnd/>
            <a:tailEnd/>
          </a:ln>
        </p:spPr>
        <p:txBody>
          <a:bodyPr/>
          <a:lstStyle/>
          <a:p>
            <a:endParaRPr lang="en-US"/>
          </a:p>
        </p:txBody>
      </p:sp>
      <p:sp>
        <p:nvSpPr>
          <p:cNvPr id="38922" name="Line 16"/>
          <p:cNvSpPr>
            <a:spLocks noChangeShapeType="1"/>
          </p:cNvSpPr>
          <p:nvPr/>
        </p:nvSpPr>
        <p:spPr bwMode="auto">
          <a:xfrm>
            <a:off x="4953000" y="4572000"/>
            <a:ext cx="0" cy="990600"/>
          </a:xfrm>
          <a:prstGeom prst="line">
            <a:avLst/>
          </a:prstGeom>
          <a:noFill/>
          <a:ln w="28575">
            <a:solidFill>
              <a:schemeClr val="tx1"/>
            </a:solidFill>
            <a:round/>
            <a:headEnd/>
            <a:tailEnd/>
          </a:ln>
        </p:spPr>
        <p:txBody>
          <a:bodyPr/>
          <a:lstStyle/>
          <a:p>
            <a:endParaRPr lang="en-US"/>
          </a:p>
        </p:txBody>
      </p:sp>
      <p:sp>
        <p:nvSpPr>
          <p:cNvPr id="38923" name="Line 17"/>
          <p:cNvSpPr>
            <a:spLocks noChangeShapeType="1"/>
          </p:cNvSpPr>
          <p:nvPr/>
        </p:nvSpPr>
        <p:spPr bwMode="auto">
          <a:xfrm flipH="1">
            <a:off x="4038600" y="5562600"/>
            <a:ext cx="914400" cy="0"/>
          </a:xfrm>
          <a:prstGeom prst="line">
            <a:avLst/>
          </a:prstGeom>
          <a:noFill/>
          <a:ln w="28575">
            <a:solidFill>
              <a:schemeClr val="tx1"/>
            </a:solidFill>
            <a:round/>
            <a:headEnd/>
            <a:tailEnd type="triangle" w="med" len="med"/>
          </a:ln>
        </p:spPr>
        <p:txBody>
          <a:bodyPr/>
          <a:lstStyle/>
          <a:p>
            <a:endParaRPr lang="en-US"/>
          </a:p>
        </p:txBody>
      </p:sp>
      <p:sp>
        <p:nvSpPr>
          <p:cNvPr id="38924" name="Text Box 18"/>
          <p:cNvSpPr txBox="1">
            <a:spLocks noChangeArrowheads="1"/>
          </p:cNvSpPr>
          <p:nvPr/>
        </p:nvSpPr>
        <p:spPr bwMode="auto">
          <a:xfrm>
            <a:off x="0" y="6248400"/>
            <a:ext cx="9144000" cy="457200"/>
          </a:xfrm>
          <a:prstGeom prst="rect">
            <a:avLst/>
          </a:prstGeom>
          <a:noFill/>
          <a:ln w="9525">
            <a:noFill/>
            <a:miter lim="800000"/>
            <a:headEnd/>
            <a:tailEnd/>
          </a:ln>
        </p:spPr>
        <p:txBody>
          <a:bodyPr>
            <a:spAutoFit/>
          </a:bodyPr>
          <a:lstStyle/>
          <a:p>
            <a:pPr>
              <a:spcBef>
                <a:spcPct val="50000"/>
              </a:spcBef>
            </a:pPr>
            <a:r>
              <a:rPr lang="en-US" sz="2400">
                <a:solidFill>
                  <a:srgbClr val="FF0000"/>
                </a:solidFill>
              </a:rPr>
              <a:t>Multilevel, Multiple Inheritance.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animEffect transition="in" filter="checkerboard(across)">
                                      <p:cBhvr>
                                        <p:cTn id="7" dur="500"/>
                                        <p:tgtEl>
                                          <p:spTgt spid="450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5058">
                                            <p:txEl>
                                              <p:pRg st="1" end="1"/>
                                            </p:txEl>
                                          </p:spTgt>
                                        </p:tgtEl>
                                        <p:attrNameLst>
                                          <p:attrName>style.visibility</p:attrName>
                                        </p:attrNameLst>
                                      </p:cBhvr>
                                      <p:to>
                                        <p:strVal val="visible"/>
                                      </p:to>
                                    </p:set>
                                    <p:animEffect transition="in" filter="checkerboard(across)">
                                      <p:cBhvr>
                                        <p:cTn id="12" dur="500"/>
                                        <p:tgtEl>
                                          <p:spTgt spid="4505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nodeType="clickEffect">
                                  <p:stCondLst>
                                    <p:cond delay="0"/>
                                  </p:stCondLst>
                                  <p:childTnLst>
                                    <p:set>
                                      <p:cBhvr>
                                        <p:cTn id="16" dur="1" fill="hold">
                                          <p:stCondLst>
                                            <p:cond delay="0"/>
                                          </p:stCondLst>
                                        </p:cTn>
                                        <p:tgtEl>
                                          <p:spTgt spid="45058">
                                            <p:txEl>
                                              <p:pRg st="1" end="1"/>
                                            </p:txEl>
                                          </p:spTgt>
                                        </p:tgtEl>
                                        <p:attrNameLst>
                                          <p:attrName>style.visibility</p:attrName>
                                        </p:attrNameLst>
                                      </p:cBhvr>
                                      <p:to>
                                        <p:strVal val="visible"/>
                                      </p:to>
                                    </p:set>
                                    <p:anim calcmode="lin" valueType="num">
                                      <p:cBhvr>
                                        <p:cTn id="17" dur="1000" fill="hold"/>
                                        <p:tgtEl>
                                          <p:spTgt spid="45058">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45058">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450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r>
              <a:rPr lang="en-US" dirty="0" smtClean="0"/>
              <a:t>Hierarchical Inheritance</a:t>
            </a:r>
            <a:endParaRPr lang="en-US" dirty="0"/>
          </a:p>
        </p:txBody>
      </p:sp>
      <p:sp>
        <p:nvSpPr>
          <p:cNvPr id="4" name="Rectangle 3"/>
          <p:cNvSpPr/>
          <p:nvPr/>
        </p:nvSpPr>
        <p:spPr>
          <a:xfrm>
            <a:off x="3429000" y="1600200"/>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A</a:t>
            </a:r>
            <a:endParaRPr lang="en-US" sz="3600" dirty="0"/>
          </a:p>
        </p:txBody>
      </p:sp>
      <p:cxnSp>
        <p:nvCxnSpPr>
          <p:cNvPr id="6" name="Straight Arrow Connector 5"/>
          <p:cNvCxnSpPr>
            <a:stCxn id="4" idx="2"/>
          </p:cNvCxnSpPr>
          <p:nvPr/>
        </p:nvCxnSpPr>
        <p:spPr>
          <a:xfrm rot="5400000">
            <a:off x="3429000" y="34290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rot="16200000" flipH="1">
            <a:off x="4762500" y="2705100"/>
            <a:ext cx="1981200" cy="1447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rot="5400000">
            <a:off x="2057400" y="2667000"/>
            <a:ext cx="1981200" cy="1524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447800" y="4419600"/>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a:t>
            </a:r>
            <a:endParaRPr lang="en-US" sz="3600" dirty="0"/>
          </a:p>
        </p:txBody>
      </p:sp>
      <p:sp>
        <p:nvSpPr>
          <p:cNvPr id="12" name="Rectangle 11"/>
          <p:cNvSpPr/>
          <p:nvPr/>
        </p:nvSpPr>
        <p:spPr>
          <a:xfrm>
            <a:off x="3657600" y="4419600"/>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a:t>
            </a:r>
            <a:endParaRPr lang="en-US" sz="3600" dirty="0"/>
          </a:p>
        </p:txBody>
      </p:sp>
      <p:sp>
        <p:nvSpPr>
          <p:cNvPr id="13" name="Rectangle 12"/>
          <p:cNvSpPr/>
          <p:nvPr/>
        </p:nvSpPr>
        <p:spPr>
          <a:xfrm>
            <a:off x="5943600" y="4419600"/>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
            </a:r>
            <a:endParaRPr lang="en-US" sz="36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ChangeArrowheads="1"/>
          </p:cNvSpPr>
          <p:nvPr/>
        </p:nvSpPr>
        <p:spPr bwMode="auto">
          <a:xfrm>
            <a:off x="228600" y="76200"/>
            <a:ext cx="4572000" cy="6797675"/>
          </a:xfrm>
          <a:prstGeom prst="rect">
            <a:avLst/>
          </a:prstGeom>
          <a:noFill/>
          <a:ln w="9525">
            <a:noFill/>
            <a:miter lim="800000"/>
            <a:headEnd/>
            <a:tailEnd/>
          </a:ln>
        </p:spPr>
        <p:txBody>
          <a:bodyPr>
            <a:spAutoFit/>
          </a:bodyPr>
          <a:lstStyle/>
          <a:p>
            <a:r>
              <a:rPr lang="en-US" sz="2000" b="1">
                <a:solidFill>
                  <a:srgbClr val="008000"/>
                </a:solidFill>
              </a:rPr>
              <a:t>#include&lt;iostream.h&gt;</a:t>
            </a:r>
          </a:p>
          <a:p>
            <a:endParaRPr lang="en-US" sz="2000" b="1">
              <a:solidFill>
                <a:srgbClr val="008000"/>
              </a:solidFill>
            </a:endParaRPr>
          </a:p>
          <a:p>
            <a:r>
              <a:rPr lang="en-US" sz="2000" b="1">
                <a:solidFill>
                  <a:srgbClr val="008000"/>
                </a:solidFill>
              </a:rPr>
              <a:t>class student</a:t>
            </a:r>
          </a:p>
          <a:p>
            <a:r>
              <a:rPr lang="en-US" sz="2000" b="1">
                <a:solidFill>
                  <a:srgbClr val="008000"/>
                </a:solidFill>
              </a:rPr>
              <a:t>{</a:t>
            </a:r>
          </a:p>
          <a:p>
            <a:r>
              <a:rPr lang="en-US" sz="2000" b="1">
                <a:solidFill>
                  <a:srgbClr val="008000"/>
                </a:solidFill>
              </a:rPr>
              <a:t>protected:</a:t>
            </a:r>
          </a:p>
          <a:p>
            <a:r>
              <a:rPr lang="en-US" sz="2000" b="1">
                <a:solidFill>
                  <a:srgbClr val="008000"/>
                </a:solidFill>
              </a:rPr>
              <a:t>int roll_number;</a:t>
            </a:r>
          </a:p>
          <a:p>
            <a:r>
              <a:rPr lang="en-US" sz="2000" b="1">
                <a:solidFill>
                  <a:srgbClr val="008000"/>
                </a:solidFill>
              </a:rPr>
              <a:t>public:</a:t>
            </a:r>
          </a:p>
          <a:p>
            <a:r>
              <a:rPr lang="en-US" sz="2000" b="1">
                <a:solidFill>
                  <a:srgbClr val="008000"/>
                </a:solidFill>
              </a:rPr>
              <a:t>void get_number(int a)</a:t>
            </a:r>
          </a:p>
          <a:p>
            <a:r>
              <a:rPr lang="en-US" sz="2000" b="1">
                <a:solidFill>
                  <a:srgbClr val="008000"/>
                </a:solidFill>
              </a:rPr>
              <a:t>{</a:t>
            </a:r>
          </a:p>
          <a:p>
            <a:r>
              <a:rPr lang="en-US" sz="2000" b="1">
                <a:solidFill>
                  <a:srgbClr val="008000"/>
                </a:solidFill>
              </a:rPr>
              <a:t>roll_number=a;</a:t>
            </a:r>
          </a:p>
          <a:p>
            <a:r>
              <a:rPr lang="en-US" sz="2000" b="1">
                <a:solidFill>
                  <a:srgbClr val="008000"/>
                </a:solidFill>
              </a:rPr>
              <a:t>}</a:t>
            </a:r>
          </a:p>
          <a:p>
            <a:r>
              <a:rPr lang="en-US" sz="2000" b="1">
                <a:solidFill>
                  <a:srgbClr val="008000"/>
                </a:solidFill>
              </a:rPr>
              <a:t>void put_number(void)</a:t>
            </a:r>
          </a:p>
          <a:p>
            <a:r>
              <a:rPr lang="en-US" sz="2000" b="1">
                <a:solidFill>
                  <a:srgbClr val="008000"/>
                </a:solidFill>
              </a:rPr>
              <a:t>{</a:t>
            </a:r>
          </a:p>
          <a:p>
            <a:r>
              <a:rPr lang="en-US" sz="2000" b="1">
                <a:solidFill>
                  <a:srgbClr val="008000"/>
                </a:solidFill>
              </a:rPr>
              <a:t>cout&lt;&lt;"Roll No:"&lt;&lt;roll_number&lt;&lt;"\n";</a:t>
            </a:r>
          </a:p>
          <a:p>
            <a:r>
              <a:rPr lang="en-US" sz="2000" b="1">
                <a:solidFill>
                  <a:srgbClr val="008000"/>
                </a:solidFill>
              </a:rPr>
              <a:t>}</a:t>
            </a:r>
          </a:p>
          <a:p>
            <a:r>
              <a:rPr lang="en-US" sz="2000" b="1">
                <a:solidFill>
                  <a:srgbClr val="008000"/>
                </a:solidFill>
              </a:rPr>
              <a:t>};</a:t>
            </a:r>
          </a:p>
          <a:p>
            <a:r>
              <a:rPr lang="en-US" sz="2000" b="1">
                <a:solidFill>
                  <a:srgbClr val="008000"/>
                </a:solidFill>
              </a:rPr>
              <a:t>class test:public student</a:t>
            </a:r>
          </a:p>
          <a:p>
            <a:r>
              <a:rPr lang="en-US" sz="2000" b="1">
                <a:solidFill>
                  <a:srgbClr val="008000"/>
                </a:solidFill>
              </a:rPr>
              <a:t>{</a:t>
            </a:r>
          </a:p>
          <a:p>
            <a:r>
              <a:rPr lang="en-US" sz="2000" b="1">
                <a:solidFill>
                  <a:srgbClr val="008000"/>
                </a:solidFill>
              </a:rPr>
              <a:t>protected:</a:t>
            </a:r>
          </a:p>
          <a:p>
            <a:r>
              <a:rPr lang="en-US" sz="2000" b="1">
                <a:solidFill>
                  <a:srgbClr val="008000"/>
                </a:solidFill>
              </a:rPr>
              <a:t>float part1, part2;</a:t>
            </a:r>
          </a:p>
          <a:p>
            <a:r>
              <a:rPr lang="en-US" sz="2000" b="1">
                <a:solidFill>
                  <a:srgbClr val="008000"/>
                </a:solidFill>
              </a:rPr>
              <a:t>public:</a:t>
            </a:r>
          </a:p>
        </p:txBody>
      </p:sp>
      <p:sp>
        <p:nvSpPr>
          <p:cNvPr id="46085" name="Rectangle 5"/>
          <p:cNvSpPr>
            <a:spLocks noChangeArrowheads="1"/>
          </p:cNvSpPr>
          <p:nvPr/>
        </p:nvSpPr>
        <p:spPr bwMode="auto">
          <a:xfrm>
            <a:off x="4800600" y="152400"/>
            <a:ext cx="4572000" cy="6492875"/>
          </a:xfrm>
          <a:prstGeom prst="rect">
            <a:avLst/>
          </a:prstGeom>
          <a:noFill/>
          <a:ln w="9525">
            <a:noFill/>
            <a:miter lim="800000"/>
            <a:headEnd/>
            <a:tailEnd/>
          </a:ln>
        </p:spPr>
        <p:txBody>
          <a:bodyPr>
            <a:spAutoFit/>
          </a:bodyPr>
          <a:lstStyle/>
          <a:p>
            <a:r>
              <a:rPr lang="en-US" sz="2000" b="1">
                <a:solidFill>
                  <a:srgbClr val="008000"/>
                </a:solidFill>
              </a:rPr>
              <a:t>void get_marks(float x, float y)</a:t>
            </a:r>
          </a:p>
          <a:p>
            <a:r>
              <a:rPr lang="en-US" sz="2000" b="1">
                <a:solidFill>
                  <a:srgbClr val="008000"/>
                </a:solidFill>
              </a:rPr>
              <a:t>{</a:t>
            </a:r>
          </a:p>
          <a:p>
            <a:r>
              <a:rPr lang="en-US" sz="2000" b="1">
                <a:solidFill>
                  <a:srgbClr val="008000"/>
                </a:solidFill>
              </a:rPr>
              <a:t>part1=x;</a:t>
            </a:r>
          </a:p>
          <a:p>
            <a:r>
              <a:rPr lang="en-US" sz="2000" b="1">
                <a:solidFill>
                  <a:srgbClr val="008000"/>
                </a:solidFill>
              </a:rPr>
              <a:t>part2=y;</a:t>
            </a:r>
          </a:p>
          <a:p>
            <a:r>
              <a:rPr lang="en-US" sz="2000" b="1">
                <a:solidFill>
                  <a:srgbClr val="008000"/>
                </a:solidFill>
              </a:rPr>
              <a:t>}</a:t>
            </a:r>
          </a:p>
          <a:p>
            <a:r>
              <a:rPr lang="en-US" sz="2000" b="1">
                <a:solidFill>
                  <a:srgbClr val="008000"/>
                </a:solidFill>
              </a:rPr>
              <a:t>void put_marks(void)</a:t>
            </a:r>
          </a:p>
          <a:p>
            <a:r>
              <a:rPr lang="en-US" sz="2000" b="1">
                <a:solidFill>
                  <a:srgbClr val="008000"/>
                </a:solidFill>
              </a:rPr>
              <a:t>{</a:t>
            </a:r>
          </a:p>
          <a:p>
            <a:r>
              <a:rPr lang="en-US" sz="2000" b="1">
                <a:solidFill>
                  <a:srgbClr val="008000"/>
                </a:solidFill>
              </a:rPr>
              <a:t>cout&lt;&lt;"Marks obtained:"&lt;&lt;"\n"</a:t>
            </a:r>
          </a:p>
          <a:p>
            <a:r>
              <a:rPr lang="en-US" sz="2000" b="1">
                <a:solidFill>
                  <a:srgbClr val="008000"/>
                </a:solidFill>
              </a:rPr>
              <a:t>&lt;&lt;"Part1="&lt;&lt;part1&lt;&lt;"\n"</a:t>
            </a:r>
          </a:p>
          <a:p>
            <a:r>
              <a:rPr lang="en-US" sz="2000" b="1">
                <a:solidFill>
                  <a:srgbClr val="008000"/>
                </a:solidFill>
              </a:rPr>
              <a:t>&lt;&lt;"Part2="&lt;&lt;part2&lt;&lt;"\n";</a:t>
            </a:r>
          </a:p>
          <a:p>
            <a:r>
              <a:rPr lang="en-US" sz="2000" b="1">
                <a:solidFill>
                  <a:srgbClr val="008000"/>
                </a:solidFill>
              </a:rPr>
              <a:t>}</a:t>
            </a:r>
          </a:p>
          <a:p>
            <a:r>
              <a:rPr lang="en-US" sz="2000" b="1">
                <a:solidFill>
                  <a:srgbClr val="008000"/>
                </a:solidFill>
              </a:rPr>
              <a:t>};</a:t>
            </a:r>
          </a:p>
          <a:p>
            <a:r>
              <a:rPr lang="en-US" sz="2000" b="1">
                <a:solidFill>
                  <a:srgbClr val="008000"/>
                </a:solidFill>
              </a:rPr>
              <a:t>class sports</a:t>
            </a:r>
          </a:p>
          <a:p>
            <a:r>
              <a:rPr lang="en-US" sz="2000" b="1">
                <a:solidFill>
                  <a:srgbClr val="008000"/>
                </a:solidFill>
              </a:rPr>
              <a:t>{</a:t>
            </a:r>
          </a:p>
          <a:p>
            <a:r>
              <a:rPr lang="en-US" sz="2000" b="1">
                <a:solidFill>
                  <a:srgbClr val="008000"/>
                </a:solidFill>
              </a:rPr>
              <a:t>protected:</a:t>
            </a:r>
          </a:p>
          <a:p>
            <a:r>
              <a:rPr lang="en-US" sz="2000" b="1">
                <a:solidFill>
                  <a:srgbClr val="008000"/>
                </a:solidFill>
              </a:rPr>
              <a:t>float score;</a:t>
            </a:r>
          </a:p>
          <a:p>
            <a:r>
              <a:rPr lang="en-US" sz="2000" b="1">
                <a:solidFill>
                  <a:srgbClr val="008000"/>
                </a:solidFill>
              </a:rPr>
              <a:t>public:</a:t>
            </a:r>
          </a:p>
          <a:p>
            <a:r>
              <a:rPr lang="en-US" sz="2000" b="1">
                <a:solidFill>
                  <a:srgbClr val="008000"/>
                </a:solidFill>
              </a:rPr>
              <a:t>void get_score(float s)</a:t>
            </a:r>
          </a:p>
          <a:p>
            <a:r>
              <a:rPr lang="en-US" sz="2000" b="1">
                <a:solidFill>
                  <a:srgbClr val="008000"/>
                </a:solidFill>
              </a:rPr>
              <a:t>{</a:t>
            </a:r>
          </a:p>
          <a:p>
            <a:r>
              <a:rPr lang="en-US" sz="2000" b="1">
                <a:solidFill>
                  <a:srgbClr val="008000"/>
                </a:solidFill>
              </a:rPr>
              <a:t>score=s;</a:t>
            </a:r>
          </a:p>
          <a:p>
            <a:r>
              <a:rPr lang="en-US" sz="2000" b="1">
                <a:solidFill>
                  <a:srgbClr val="008000"/>
                </a:solidFill>
              </a:rPr>
              <a:t>}</a:t>
            </a:r>
          </a:p>
        </p:txBody>
      </p:sp>
      <p:sp>
        <p:nvSpPr>
          <p:cNvPr id="39940" name="Rectangle 6"/>
          <p:cNvSpPr>
            <a:spLocks noChangeArrowheads="1"/>
          </p:cNvSpPr>
          <p:nvPr/>
        </p:nvSpPr>
        <p:spPr bwMode="auto">
          <a:xfrm>
            <a:off x="4343400" y="0"/>
            <a:ext cx="76200" cy="6858000"/>
          </a:xfrm>
          <a:prstGeom prst="rect">
            <a:avLst/>
          </a:prstGeom>
          <a:solidFill>
            <a:srgbClr val="FF0000"/>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46084">
                                            <p:txEl>
                                              <p:pRg st="0" end="0"/>
                                            </p:txEl>
                                          </p:spTgt>
                                        </p:tgtEl>
                                        <p:attrNameLst>
                                          <p:attrName>style.visibility</p:attrName>
                                        </p:attrNameLst>
                                      </p:cBhvr>
                                      <p:to>
                                        <p:strVal val="visible"/>
                                      </p:to>
                                    </p:set>
                                    <p:anim calcmode="lin" valueType="num">
                                      <p:cBhvr>
                                        <p:cTn id="7" dur="1000" fill="hold"/>
                                        <p:tgtEl>
                                          <p:spTgt spid="46084">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608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6084">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46084">
                                            <p:txEl>
                                              <p:pRg st="2" end="2"/>
                                            </p:txEl>
                                          </p:spTgt>
                                        </p:tgtEl>
                                        <p:attrNameLst>
                                          <p:attrName>style.visibility</p:attrName>
                                        </p:attrNameLst>
                                      </p:cBhvr>
                                      <p:to>
                                        <p:strVal val="visible"/>
                                      </p:to>
                                    </p:set>
                                    <p:anim calcmode="lin" valueType="num">
                                      <p:cBhvr>
                                        <p:cTn id="12" dur="1000" fill="hold"/>
                                        <p:tgtEl>
                                          <p:spTgt spid="46084">
                                            <p:txEl>
                                              <p:pRg st="2" end="2"/>
                                            </p:txEl>
                                          </p:spTgt>
                                        </p:tgtEl>
                                        <p:attrNameLst>
                                          <p:attrName>ppt_w</p:attrName>
                                        </p:attrNameLst>
                                      </p:cBhvr>
                                      <p:tavLst>
                                        <p:tav tm="0">
                                          <p:val>
                                            <p:strVal val="#ppt_w*0.70"/>
                                          </p:val>
                                        </p:tav>
                                        <p:tav tm="100000">
                                          <p:val>
                                            <p:strVal val="#ppt_w"/>
                                          </p:val>
                                        </p:tav>
                                      </p:tavLst>
                                    </p:anim>
                                    <p:anim calcmode="lin" valueType="num">
                                      <p:cBhvr>
                                        <p:cTn id="13" dur="1000" fill="hold"/>
                                        <p:tgtEl>
                                          <p:spTgt spid="46084">
                                            <p:txEl>
                                              <p:pRg st="2" end="2"/>
                                            </p:txEl>
                                          </p:spTgt>
                                        </p:tgtEl>
                                        <p:attrNameLst>
                                          <p:attrName>ppt_h</p:attrName>
                                        </p:attrNameLst>
                                      </p:cBhvr>
                                      <p:tavLst>
                                        <p:tav tm="0">
                                          <p:val>
                                            <p:strVal val="#ppt_h"/>
                                          </p:val>
                                        </p:tav>
                                        <p:tav tm="100000">
                                          <p:val>
                                            <p:strVal val="#ppt_h"/>
                                          </p:val>
                                        </p:tav>
                                      </p:tavLst>
                                    </p:anim>
                                    <p:animEffect transition="in" filter="fade">
                                      <p:cBhvr>
                                        <p:cTn id="14" dur="1000"/>
                                        <p:tgtEl>
                                          <p:spTgt spid="46084">
                                            <p:txEl>
                                              <p:pRg st="2" end="2"/>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46084">
                                            <p:txEl>
                                              <p:pRg st="3" end="3"/>
                                            </p:txEl>
                                          </p:spTgt>
                                        </p:tgtEl>
                                        <p:attrNameLst>
                                          <p:attrName>style.visibility</p:attrName>
                                        </p:attrNameLst>
                                      </p:cBhvr>
                                      <p:to>
                                        <p:strVal val="visible"/>
                                      </p:to>
                                    </p:set>
                                    <p:anim calcmode="lin" valueType="num">
                                      <p:cBhvr>
                                        <p:cTn id="17" dur="1000" fill="hold"/>
                                        <p:tgtEl>
                                          <p:spTgt spid="46084">
                                            <p:txEl>
                                              <p:pRg st="3" end="3"/>
                                            </p:txEl>
                                          </p:spTgt>
                                        </p:tgtEl>
                                        <p:attrNameLst>
                                          <p:attrName>ppt_w</p:attrName>
                                        </p:attrNameLst>
                                      </p:cBhvr>
                                      <p:tavLst>
                                        <p:tav tm="0">
                                          <p:val>
                                            <p:strVal val="#ppt_w*0.70"/>
                                          </p:val>
                                        </p:tav>
                                        <p:tav tm="100000">
                                          <p:val>
                                            <p:strVal val="#ppt_w"/>
                                          </p:val>
                                        </p:tav>
                                      </p:tavLst>
                                    </p:anim>
                                    <p:anim calcmode="lin" valueType="num">
                                      <p:cBhvr>
                                        <p:cTn id="18" dur="1000" fill="hold"/>
                                        <p:tgtEl>
                                          <p:spTgt spid="46084">
                                            <p:txEl>
                                              <p:pRg st="3" end="3"/>
                                            </p:txEl>
                                          </p:spTgt>
                                        </p:tgtEl>
                                        <p:attrNameLst>
                                          <p:attrName>ppt_h</p:attrName>
                                        </p:attrNameLst>
                                      </p:cBhvr>
                                      <p:tavLst>
                                        <p:tav tm="0">
                                          <p:val>
                                            <p:strVal val="#ppt_h"/>
                                          </p:val>
                                        </p:tav>
                                        <p:tav tm="100000">
                                          <p:val>
                                            <p:strVal val="#ppt_h"/>
                                          </p:val>
                                        </p:tav>
                                      </p:tavLst>
                                    </p:anim>
                                    <p:animEffect transition="in" filter="fade">
                                      <p:cBhvr>
                                        <p:cTn id="19" dur="1000"/>
                                        <p:tgtEl>
                                          <p:spTgt spid="46084">
                                            <p:txEl>
                                              <p:pRg st="3" end="3"/>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46084">
                                            <p:txEl>
                                              <p:pRg st="4" end="4"/>
                                            </p:txEl>
                                          </p:spTgt>
                                        </p:tgtEl>
                                        <p:attrNameLst>
                                          <p:attrName>style.visibility</p:attrName>
                                        </p:attrNameLst>
                                      </p:cBhvr>
                                      <p:to>
                                        <p:strVal val="visible"/>
                                      </p:to>
                                    </p:set>
                                    <p:anim calcmode="lin" valueType="num">
                                      <p:cBhvr>
                                        <p:cTn id="22" dur="1000" fill="hold"/>
                                        <p:tgtEl>
                                          <p:spTgt spid="46084">
                                            <p:txEl>
                                              <p:pRg st="4" end="4"/>
                                            </p:txEl>
                                          </p:spTgt>
                                        </p:tgtEl>
                                        <p:attrNameLst>
                                          <p:attrName>ppt_w</p:attrName>
                                        </p:attrNameLst>
                                      </p:cBhvr>
                                      <p:tavLst>
                                        <p:tav tm="0">
                                          <p:val>
                                            <p:strVal val="#ppt_w*0.70"/>
                                          </p:val>
                                        </p:tav>
                                        <p:tav tm="100000">
                                          <p:val>
                                            <p:strVal val="#ppt_w"/>
                                          </p:val>
                                        </p:tav>
                                      </p:tavLst>
                                    </p:anim>
                                    <p:anim calcmode="lin" valueType="num">
                                      <p:cBhvr>
                                        <p:cTn id="23" dur="1000" fill="hold"/>
                                        <p:tgtEl>
                                          <p:spTgt spid="46084">
                                            <p:txEl>
                                              <p:pRg st="4" end="4"/>
                                            </p:txEl>
                                          </p:spTgt>
                                        </p:tgtEl>
                                        <p:attrNameLst>
                                          <p:attrName>ppt_h</p:attrName>
                                        </p:attrNameLst>
                                      </p:cBhvr>
                                      <p:tavLst>
                                        <p:tav tm="0">
                                          <p:val>
                                            <p:strVal val="#ppt_h"/>
                                          </p:val>
                                        </p:tav>
                                        <p:tav tm="100000">
                                          <p:val>
                                            <p:strVal val="#ppt_h"/>
                                          </p:val>
                                        </p:tav>
                                      </p:tavLst>
                                    </p:anim>
                                    <p:animEffect transition="in" filter="fade">
                                      <p:cBhvr>
                                        <p:cTn id="24" dur="1000"/>
                                        <p:tgtEl>
                                          <p:spTgt spid="46084">
                                            <p:txEl>
                                              <p:pRg st="4" end="4"/>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46084">
                                            <p:txEl>
                                              <p:pRg st="5" end="5"/>
                                            </p:txEl>
                                          </p:spTgt>
                                        </p:tgtEl>
                                        <p:attrNameLst>
                                          <p:attrName>style.visibility</p:attrName>
                                        </p:attrNameLst>
                                      </p:cBhvr>
                                      <p:to>
                                        <p:strVal val="visible"/>
                                      </p:to>
                                    </p:set>
                                    <p:anim calcmode="lin" valueType="num">
                                      <p:cBhvr>
                                        <p:cTn id="27" dur="1000" fill="hold"/>
                                        <p:tgtEl>
                                          <p:spTgt spid="46084">
                                            <p:txEl>
                                              <p:pRg st="5" end="5"/>
                                            </p:txEl>
                                          </p:spTgt>
                                        </p:tgtEl>
                                        <p:attrNameLst>
                                          <p:attrName>ppt_w</p:attrName>
                                        </p:attrNameLst>
                                      </p:cBhvr>
                                      <p:tavLst>
                                        <p:tav tm="0">
                                          <p:val>
                                            <p:strVal val="#ppt_w*0.70"/>
                                          </p:val>
                                        </p:tav>
                                        <p:tav tm="100000">
                                          <p:val>
                                            <p:strVal val="#ppt_w"/>
                                          </p:val>
                                        </p:tav>
                                      </p:tavLst>
                                    </p:anim>
                                    <p:anim calcmode="lin" valueType="num">
                                      <p:cBhvr>
                                        <p:cTn id="28" dur="1000" fill="hold"/>
                                        <p:tgtEl>
                                          <p:spTgt spid="46084">
                                            <p:txEl>
                                              <p:pRg st="5" end="5"/>
                                            </p:txEl>
                                          </p:spTgt>
                                        </p:tgtEl>
                                        <p:attrNameLst>
                                          <p:attrName>ppt_h</p:attrName>
                                        </p:attrNameLst>
                                      </p:cBhvr>
                                      <p:tavLst>
                                        <p:tav tm="0">
                                          <p:val>
                                            <p:strVal val="#ppt_h"/>
                                          </p:val>
                                        </p:tav>
                                        <p:tav tm="100000">
                                          <p:val>
                                            <p:strVal val="#ppt_h"/>
                                          </p:val>
                                        </p:tav>
                                      </p:tavLst>
                                    </p:anim>
                                    <p:animEffect transition="in" filter="fade">
                                      <p:cBhvr>
                                        <p:cTn id="29" dur="1000"/>
                                        <p:tgtEl>
                                          <p:spTgt spid="46084">
                                            <p:txEl>
                                              <p:pRg st="5" end="5"/>
                                            </p:txEl>
                                          </p:spTgt>
                                        </p:tgtEl>
                                      </p:cBhvr>
                                    </p:animEffect>
                                  </p:childTnLst>
                                </p:cTn>
                              </p:par>
                              <p:par>
                                <p:cTn id="30" presetID="55" presetClass="entr" presetSubtype="0" fill="hold" nodeType="withEffect">
                                  <p:stCondLst>
                                    <p:cond delay="0"/>
                                  </p:stCondLst>
                                  <p:childTnLst>
                                    <p:set>
                                      <p:cBhvr>
                                        <p:cTn id="31" dur="1" fill="hold">
                                          <p:stCondLst>
                                            <p:cond delay="0"/>
                                          </p:stCondLst>
                                        </p:cTn>
                                        <p:tgtEl>
                                          <p:spTgt spid="46084">
                                            <p:txEl>
                                              <p:pRg st="6" end="6"/>
                                            </p:txEl>
                                          </p:spTgt>
                                        </p:tgtEl>
                                        <p:attrNameLst>
                                          <p:attrName>style.visibility</p:attrName>
                                        </p:attrNameLst>
                                      </p:cBhvr>
                                      <p:to>
                                        <p:strVal val="visible"/>
                                      </p:to>
                                    </p:set>
                                    <p:anim calcmode="lin" valueType="num">
                                      <p:cBhvr>
                                        <p:cTn id="32" dur="1000" fill="hold"/>
                                        <p:tgtEl>
                                          <p:spTgt spid="46084">
                                            <p:txEl>
                                              <p:pRg st="6" end="6"/>
                                            </p:txEl>
                                          </p:spTgt>
                                        </p:tgtEl>
                                        <p:attrNameLst>
                                          <p:attrName>ppt_w</p:attrName>
                                        </p:attrNameLst>
                                      </p:cBhvr>
                                      <p:tavLst>
                                        <p:tav tm="0">
                                          <p:val>
                                            <p:strVal val="#ppt_w*0.70"/>
                                          </p:val>
                                        </p:tav>
                                        <p:tav tm="100000">
                                          <p:val>
                                            <p:strVal val="#ppt_w"/>
                                          </p:val>
                                        </p:tav>
                                      </p:tavLst>
                                    </p:anim>
                                    <p:anim calcmode="lin" valueType="num">
                                      <p:cBhvr>
                                        <p:cTn id="33" dur="1000" fill="hold"/>
                                        <p:tgtEl>
                                          <p:spTgt spid="46084">
                                            <p:txEl>
                                              <p:pRg st="6" end="6"/>
                                            </p:txEl>
                                          </p:spTgt>
                                        </p:tgtEl>
                                        <p:attrNameLst>
                                          <p:attrName>ppt_h</p:attrName>
                                        </p:attrNameLst>
                                      </p:cBhvr>
                                      <p:tavLst>
                                        <p:tav tm="0">
                                          <p:val>
                                            <p:strVal val="#ppt_h"/>
                                          </p:val>
                                        </p:tav>
                                        <p:tav tm="100000">
                                          <p:val>
                                            <p:strVal val="#ppt_h"/>
                                          </p:val>
                                        </p:tav>
                                      </p:tavLst>
                                    </p:anim>
                                    <p:animEffect transition="in" filter="fade">
                                      <p:cBhvr>
                                        <p:cTn id="34" dur="1000"/>
                                        <p:tgtEl>
                                          <p:spTgt spid="46084">
                                            <p:txEl>
                                              <p:pRg st="6" end="6"/>
                                            </p:txEl>
                                          </p:spTgt>
                                        </p:tgtEl>
                                      </p:cBhvr>
                                    </p:animEffect>
                                  </p:childTnLst>
                                </p:cTn>
                              </p:par>
                              <p:par>
                                <p:cTn id="35" presetID="55" presetClass="entr" presetSubtype="0" fill="hold" nodeType="withEffect">
                                  <p:stCondLst>
                                    <p:cond delay="0"/>
                                  </p:stCondLst>
                                  <p:childTnLst>
                                    <p:set>
                                      <p:cBhvr>
                                        <p:cTn id="36" dur="1" fill="hold">
                                          <p:stCondLst>
                                            <p:cond delay="0"/>
                                          </p:stCondLst>
                                        </p:cTn>
                                        <p:tgtEl>
                                          <p:spTgt spid="46084">
                                            <p:txEl>
                                              <p:pRg st="7" end="7"/>
                                            </p:txEl>
                                          </p:spTgt>
                                        </p:tgtEl>
                                        <p:attrNameLst>
                                          <p:attrName>style.visibility</p:attrName>
                                        </p:attrNameLst>
                                      </p:cBhvr>
                                      <p:to>
                                        <p:strVal val="visible"/>
                                      </p:to>
                                    </p:set>
                                    <p:anim calcmode="lin" valueType="num">
                                      <p:cBhvr>
                                        <p:cTn id="37" dur="1000" fill="hold"/>
                                        <p:tgtEl>
                                          <p:spTgt spid="46084">
                                            <p:txEl>
                                              <p:pRg st="7" end="7"/>
                                            </p:txEl>
                                          </p:spTgt>
                                        </p:tgtEl>
                                        <p:attrNameLst>
                                          <p:attrName>ppt_w</p:attrName>
                                        </p:attrNameLst>
                                      </p:cBhvr>
                                      <p:tavLst>
                                        <p:tav tm="0">
                                          <p:val>
                                            <p:strVal val="#ppt_w*0.70"/>
                                          </p:val>
                                        </p:tav>
                                        <p:tav tm="100000">
                                          <p:val>
                                            <p:strVal val="#ppt_w"/>
                                          </p:val>
                                        </p:tav>
                                      </p:tavLst>
                                    </p:anim>
                                    <p:anim calcmode="lin" valueType="num">
                                      <p:cBhvr>
                                        <p:cTn id="38" dur="1000" fill="hold"/>
                                        <p:tgtEl>
                                          <p:spTgt spid="46084">
                                            <p:txEl>
                                              <p:pRg st="7" end="7"/>
                                            </p:txEl>
                                          </p:spTgt>
                                        </p:tgtEl>
                                        <p:attrNameLst>
                                          <p:attrName>ppt_h</p:attrName>
                                        </p:attrNameLst>
                                      </p:cBhvr>
                                      <p:tavLst>
                                        <p:tav tm="0">
                                          <p:val>
                                            <p:strVal val="#ppt_h"/>
                                          </p:val>
                                        </p:tav>
                                        <p:tav tm="100000">
                                          <p:val>
                                            <p:strVal val="#ppt_h"/>
                                          </p:val>
                                        </p:tav>
                                      </p:tavLst>
                                    </p:anim>
                                    <p:animEffect transition="in" filter="fade">
                                      <p:cBhvr>
                                        <p:cTn id="39" dur="1000"/>
                                        <p:tgtEl>
                                          <p:spTgt spid="46084">
                                            <p:txEl>
                                              <p:pRg st="7" end="7"/>
                                            </p:txEl>
                                          </p:spTgt>
                                        </p:tgtEl>
                                      </p:cBhvr>
                                    </p:animEffect>
                                  </p:childTnLst>
                                </p:cTn>
                              </p:par>
                              <p:par>
                                <p:cTn id="40" presetID="55" presetClass="entr" presetSubtype="0" fill="hold" nodeType="withEffect">
                                  <p:stCondLst>
                                    <p:cond delay="0"/>
                                  </p:stCondLst>
                                  <p:childTnLst>
                                    <p:set>
                                      <p:cBhvr>
                                        <p:cTn id="41" dur="1" fill="hold">
                                          <p:stCondLst>
                                            <p:cond delay="0"/>
                                          </p:stCondLst>
                                        </p:cTn>
                                        <p:tgtEl>
                                          <p:spTgt spid="46084">
                                            <p:txEl>
                                              <p:pRg st="8" end="8"/>
                                            </p:txEl>
                                          </p:spTgt>
                                        </p:tgtEl>
                                        <p:attrNameLst>
                                          <p:attrName>style.visibility</p:attrName>
                                        </p:attrNameLst>
                                      </p:cBhvr>
                                      <p:to>
                                        <p:strVal val="visible"/>
                                      </p:to>
                                    </p:set>
                                    <p:anim calcmode="lin" valueType="num">
                                      <p:cBhvr>
                                        <p:cTn id="42" dur="1000" fill="hold"/>
                                        <p:tgtEl>
                                          <p:spTgt spid="46084">
                                            <p:txEl>
                                              <p:pRg st="8" end="8"/>
                                            </p:txEl>
                                          </p:spTgt>
                                        </p:tgtEl>
                                        <p:attrNameLst>
                                          <p:attrName>ppt_w</p:attrName>
                                        </p:attrNameLst>
                                      </p:cBhvr>
                                      <p:tavLst>
                                        <p:tav tm="0">
                                          <p:val>
                                            <p:strVal val="#ppt_w*0.70"/>
                                          </p:val>
                                        </p:tav>
                                        <p:tav tm="100000">
                                          <p:val>
                                            <p:strVal val="#ppt_w"/>
                                          </p:val>
                                        </p:tav>
                                      </p:tavLst>
                                    </p:anim>
                                    <p:anim calcmode="lin" valueType="num">
                                      <p:cBhvr>
                                        <p:cTn id="43" dur="1000" fill="hold"/>
                                        <p:tgtEl>
                                          <p:spTgt spid="46084">
                                            <p:txEl>
                                              <p:pRg st="8" end="8"/>
                                            </p:txEl>
                                          </p:spTgt>
                                        </p:tgtEl>
                                        <p:attrNameLst>
                                          <p:attrName>ppt_h</p:attrName>
                                        </p:attrNameLst>
                                      </p:cBhvr>
                                      <p:tavLst>
                                        <p:tav tm="0">
                                          <p:val>
                                            <p:strVal val="#ppt_h"/>
                                          </p:val>
                                        </p:tav>
                                        <p:tav tm="100000">
                                          <p:val>
                                            <p:strVal val="#ppt_h"/>
                                          </p:val>
                                        </p:tav>
                                      </p:tavLst>
                                    </p:anim>
                                    <p:animEffect transition="in" filter="fade">
                                      <p:cBhvr>
                                        <p:cTn id="44" dur="1000"/>
                                        <p:tgtEl>
                                          <p:spTgt spid="46084">
                                            <p:txEl>
                                              <p:pRg st="8" end="8"/>
                                            </p:txEl>
                                          </p:spTgt>
                                        </p:tgtEl>
                                      </p:cBhvr>
                                    </p:animEffect>
                                  </p:childTnLst>
                                </p:cTn>
                              </p:par>
                              <p:par>
                                <p:cTn id="45" presetID="55" presetClass="entr" presetSubtype="0" fill="hold" nodeType="withEffect">
                                  <p:stCondLst>
                                    <p:cond delay="0"/>
                                  </p:stCondLst>
                                  <p:childTnLst>
                                    <p:set>
                                      <p:cBhvr>
                                        <p:cTn id="46" dur="1" fill="hold">
                                          <p:stCondLst>
                                            <p:cond delay="0"/>
                                          </p:stCondLst>
                                        </p:cTn>
                                        <p:tgtEl>
                                          <p:spTgt spid="46084">
                                            <p:txEl>
                                              <p:pRg st="9" end="9"/>
                                            </p:txEl>
                                          </p:spTgt>
                                        </p:tgtEl>
                                        <p:attrNameLst>
                                          <p:attrName>style.visibility</p:attrName>
                                        </p:attrNameLst>
                                      </p:cBhvr>
                                      <p:to>
                                        <p:strVal val="visible"/>
                                      </p:to>
                                    </p:set>
                                    <p:anim calcmode="lin" valueType="num">
                                      <p:cBhvr>
                                        <p:cTn id="47" dur="1000" fill="hold"/>
                                        <p:tgtEl>
                                          <p:spTgt spid="46084">
                                            <p:txEl>
                                              <p:pRg st="9" end="9"/>
                                            </p:txEl>
                                          </p:spTgt>
                                        </p:tgtEl>
                                        <p:attrNameLst>
                                          <p:attrName>ppt_w</p:attrName>
                                        </p:attrNameLst>
                                      </p:cBhvr>
                                      <p:tavLst>
                                        <p:tav tm="0">
                                          <p:val>
                                            <p:strVal val="#ppt_w*0.70"/>
                                          </p:val>
                                        </p:tav>
                                        <p:tav tm="100000">
                                          <p:val>
                                            <p:strVal val="#ppt_w"/>
                                          </p:val>
                                        </p:tav>
                                      </p:tavLst>
                                    </p:anim>
                                    <p:anim calcmode="lin" valueType="num">
                                      <p:cBhvr>
                                        <p:cTn id="48" dur="1000" fill="hold"/>
                                        <p:tgtEl>
                                          <p:spTgt spid="46084">
                                            <p:txEl>
                                              <p:pRg st="9" end="9"/>
                                            </p:txEl>
                                          </p:spTgt>
                                        </p:tgtEl>
                                        <p:attrNameLst>
                                          <p:attrName>ppt_h</p:attrName>
                                        </p:attrNameLst>
                                      </p:cBhvr>
                                      <p:tavLst>
                                        <p:tav tm="0">
                                          <p:val>
                                            <p:strVal val="#ppt_h"/>
                                          </p:val>
                                        </p:tav>
                                        <p:tav tm="100000">
                                          <p:val>
                                            <p:strVal val="#ppt_h"/>
                                          </p:val>
                                        </p:tav>
                                      </p:tavLst>
                                    </p:anim>
                                    <p:animEffect transition="in" filter="fade">
                                      <p:cBhvr>
                                        <p:cTn id="49" dur="1000"/>
                                        <p:tgtEl>
                                          <p:spTgt spid="46084">
                                            <p:txEl>
                                              <p:pRg st="9" end="9"/>
                                            </p:txEl>
                                          </p:spTgt>
                                        </p:tgtEl>
                                      </p:cBhvr>
                                    </p:animEffect>
                                  </p:childTnLst>
                                </p:cTn>
                              </p:par>
                              <p:par>
                                <p:cTn id="50" presetID="55" presetClass="entr" presetSubtype="0" fill="hold" nodeType="withEffect">
                                  <p:stCondLst>
                                    <p:cond delay="0"/>
                                  </p:stCondLst>
                                  <p:childTnLst>
                                    <p:set>
                                      <p:cBhvr>
                                        <p:cTn id="51" dur="1" fill="hold">
                                          <p:stCondLst>
                                            <p:cond delay="0"/>
                                          </p:stCondLst>
                                        </p:cTn>
                                        <p:tgtEl>
                                          <p:spTgt spid="46084">
                                            <p:txEl>
                                              <p:pRg st="10" end="10"/>
                                            </p:txEl>
                                          </p:spTgt>
                                        </p:tgtEl>
                                        <p:attrNameLst>
                                          <p:attrName>style.visibility</p:attrName>
                                        </p:attrNameLst>
                                      </p:cBhvr>
                                      <p:to>
                                        <p:strVal val="visible"/>
                                      </p:to>
                                    </p:set>
                                    <p:anim calcmode="lin" valueType="num">
                                      <p:cBhvr>
                                        <p:cTn id="52" dur="1000" fill="hold"/>
                                        <p:tgtEl>
                                          <p:spTgt spid="46084">
                                            <p:txEl>
                                              <p:pRg st="10" end="10"/>
                                            </p:txEl>
                                          </p:spTgt>
                                        </p:tgtEl>
                                        <p:attrNameLst>
                                          <p:attrName>ppt_w</p:attrName>
                                        </p:attrNameLst>
                                      </p:cBhvr>
                                      <p:tavLst>
                                        <p:tav tm="0">
                                          <p:val>
                                            <p:strVal val="#ppt_w*0.70"/>
                                          </p:val>
                                        </p:tav>
                                        <p:tav tm="100000">
                                          <p:val>
                                            <p:strVal val="#ppt_w"/>
                                          </p:val>
                                        </p:tav>
                                      </p:tavLst>
                                    </p:anim>
                                    <p:anim calcmode="lin" valueType="num">
                                      <p:cBhvr>
                                        <p:cTn id="53" dur="1000" fill="hold"/>
                                        <p:tgtEl>
                                          <p:spTgt spid="46084">
                                            <p:txEl>
                                              <p:pRg st="10" end="10"/>
                                            </p:txEl>
                                          </p:spTgt>
                                        </p:tgtEl>
                                        <p:attrNameLst>
                                          <p:attrName>ppt_h</p:attrName>
                                        </p:attrNameLst>
                                      </p:cBhvr>
                                      <p:tavLst>
                                        <p:tav tm="0">
                                          <p:val>
                                            <p:strVal val="#ppt_h"/>
                                          </p:val>
                                        </p:tav>
                                        <p:tav tm="100000">
                                          <p:val>
                                            <p:strVal val="#ppt_h"/>
                                          </p:val>
                                        </p:tav>
                                      </p:tavLst>
                                    </p:anim>
                                    <p:animEffect transition="in" filter="fade">
                                      <p:cBhvr>
                                        <p:cTn id="54" dur="1000"/>
                                        <p:tgtEl>
                                          <p:spTgt spid="46084">
                                            <p:txEl>
                                              <p:pRg st="10" end="10"/>
                                            </p:txEl>
                                          </p:spTgt>
                                        </p:tgtEl>
                                      </p:cBhvr>
                                    </p:animEffect>
                                  </p:childTnLst>
                                </p:cTn>
                              </p:par>
                              <p:par>
                                <p:cTn id="55" presetID="55" presetClass="entr" presetSubtype="0" fill="hold" nodeType="withEffect">
                                  <p:stCondLst>
                                    <p:cond delay="0"/>
                                  </p:stCondLst>
                                  <p:childTnLst>
                                    <p:set>
                                      <p:cBhvr>
                                        <p:cTn id="56" dur="1" fill="hold">
                                          <p:stCondLst>
                                            <p:cond delay="0"/>
                                          </p:stCondLst>
                                        </p:cTn>
                                        <p:tgtEl>
                                          <p:spTgt spid="46084">
                                            <p:txEl>
                                              <p:pRg st="11" end="11"/>
                                            </p:txEl>
                                          </p:spTgt>
                                        </p:tgtEl>
                                        <p:attrNameLst>
                                          <p:attrName>style.visibility</p:attrName>
                                        </p:attrNameLst>
                                      </p:cBhvr>
                                      <p:to>
                                        <p:strVal val="visible"/>
                                      </p:to>
                                    </p:set>
                                    <p:anim calcmode="lin" valueType="num">
                                      <p:cBhvr>
                                        <p:cTn id="57" dur="1000" fill="hold"/>
                                        <p:tgtEl>
                                          <p:spTgt spid="46084">
                                            <p:txEl>
                                              <p:pRg st="11" end="11"/>
                                            </p:txEl>
                                          </p:spTgt>
                                        </p:tgtEl>
                                        <p:attrNameLst>
                                          <p:attrName>ppt_w</p:attrName>
                                        </p:attrNameLst>
                                      </p:cBhvr>
                                      <p:tavLst>
                                        <p:tav tm="0">
                                          <p:val>
                                            <p:strVal val="#ppt_w*0.70"/>
                                          </p:val>
                                        </p:tav>
                                        <p:tav tm="100000">
                                          <p:val>
                                            <p:strVal val="#ppt_w"/>
                                          </p:val>
                                        </p:tav>
                                      </p:tavLst>
                                    </p:anim>
                                    <p:anim calcmode="lin" valueType="num">
                                      <p:cBhvr>
                                        <p:cTn id="58" dur="1000" fill="hold"/>
                                        <p:tgtEl>
                                          <p:spTgt spid="46084">
                                            <p:txEl>
                                              <p:pRg st="11" end="11"/>
                                            </p:txEl>
                                          </p:spTgt>
                                        </p:tgtEl>
                                        <p:attrNameLst>
                                          <p:attrName>ppt_h</p:attrName>
                                        </p:attrNameLst>
                                      </p:cBhvr>
                                      <p:tavLst>
                                        <p:tav tm="0">
                                          <p:val>
                                            <p:strVal val="#ppt_h"/>
                                          </p:val>
                                        </p:tav>
                                        <p:tav tm="100000">
                                          <p:val>
                                            <p:strVal val="#ppt_h"/>
                                          </p:val>
                                        </p:tav>
                                      </p:tavLst>
                                    </p:anim>
                                    <p:animEffect transition="in" filter="fade">
                                      <p:cBhvr>
                                        <p:cTn id="59" dur="1000"/>
                                        <p:tgtEl>
                                          <p:spTgt spid="46084">
                                            <p:txEl>
                                              <p:pRg st="11" end="11"/>
                                            </p:txEl>
                                          </p:spTgt>
                                        </p:tgtEl>
                                      </p:cBhvr>
                                    </p:animEffect>
                                  </p:childTnLst>
                                </p:cTn>
                              </p:par>
                              <p:par>
                                <p:cTn id="60" presetID="55" presetClass="entr" presetSubtype="0" fill="hold" nodeType="withEffect">
                                  <p:stCondLst>
                                    <p:cond delay="0"/>
                                  </p:stCondLst>
                                  <p:childTnLst>
                                    <p:set>
                                      <p:cBhvr>
                                        <p:cTn id="61" dur="1" fill="hold">
                                          <p:stCondLst>
                                            <p:cond delay="0"/>
                                          </p:stCondLst>
                                        </p:cTn>
                                        <p:tgtEl>
                                          <p:spTgt spid="46084">
                                            <p:txEl>
                                              <p:pRg st="12" end="12"/>
                                            </p:txEl>
                                          </p:spTgt>
                                        </p:tgtEl>
                                        <p:attrNameLst>
                                          <p:attrName>style.visibility</p:attrName>
                                        </p:attrNameLst>
                                      </p:cBhvr>
                                      <p:to>
                                        <p:strVal val="visible"/>
                                      </p:to>
                                    </p:set>
                                    <p:anim calcmode="lin" valueType="num">
                                      <p:cBhvr>
                                        <p:cTn id="62" dur="1000" fill="hold"/>
                                        <p:tgtEl>
                                          <p:spTgt spid="46084">
                                            <p:txEl>
                                              <p:pRg st="12" end="12"/>
                                            </p:txEl>
                                          </p:spTgt>
                                        </p:tgtEl>
                                        <p:attrNameLst>
                                          <p:attrName>ppt_w</p:attrName>
                                        </p:attrNameLst>
                                      </p:cBhvr>
                                      <p:tavLst>
                                        <p:tav tm="0">
                                          <p:val>
                                            <p:strVal val="#ppt_w*0.70"/>
                                          </p:val>
                                        </p:tav>
                                        <p:tav tm="100000">
                                          <p:val>
                                            <p:strVal val="#ppt_w"/>
                                          </p:val>
                                        </p:tav>
                                      </p:tavLst>
                                    </p:anim>
                                    <p:anim calcmode="lin" valueType="num">
                                      <p:cBhvr>
                                        <p:cTn id="63" dur="1000" fill="hold"/>
                                        <p:tgtEl>
                                          <p:spTgt spid="46084">
                                            <p:txEl>
                                              <p:pRg st="12" end="12"/>
                                            </p:txEl>
                                          </p:spTgt>
                                        </p:tgtEl>
                                        <p:attrNameLst>
                                          <p:attrName>ppt_h</p:attrName>
                                        </p:attrNameLst>
                                      </p:cBhvr>
                                      <p:tavLst>
                                        <p:tav tm="0">
                                          <p:val>
                                            <p:strVal val="#ppt_h"/>
                                          </p:val>
                                        </p:tav>
                                        <p:tav tm="100000">
                                          <p:val>
                                            <p:strVal val="#ppt_h"/>
                                          </p:val>
                                        </p:tav>
                                      </p:tavLst>
                                    </p:anim>
                                    <p:animEffect transition="in" filter="fade">
                                      <p:cBhvr>
                                        <p:cTn id="64" dur="1000"/>
                                        <p:tgtEl>
                                          <p:spTgt spid="46084">
                                            <p:txEl>
                                              <p:pRg st="12" end="12"/>
                                            </p:txEl>
                                          </p:spTgt>
                                        </p:tgtEl>
                                      </p:cBhvr>
                                    </p:animEffect>
                                  </p:childTnLst>
                                </p:cTn>
                              </p:par>
                              <p:par>
                                <p:cTn id="65" presetID="55" presetClass="entr" presetSubtype="0" fill="hold" nodeType="withEffect">
                                  <p:stCondLst>
                                    <p:cond delay="0"/>
                                  </p:stCondLst>
                                  <p:childTnLst>
                                    <p:set>
                                      <p:cBhvr>
                                        <p:cTn id="66" dur="1" fill="hold">
                                          <p:stCondLst>
                                            <p:cond delay="0"/>
                                          </p:stCondLst>
                                        </p:cTn>
                                        <p:tgtEl>
                                          <p:spTgt spid="46084">
                                            <p:txEl>
                                              <p:pRg st="13" end="13"/>
                                            </p:txEl>
                                          </p:spTgt>
                                        </p:tgtEl>
                                        <p:attrNameLst>
                                          <p:attrName>style.visibility</p:attrName>
                                        </p:attrNameLst>
                                      </p:cBhvr>
                                      <p:to>
                                        <p:strVal val="visible"/>
                                      </p:to>
                                    </p:set>
                                    <p:anim calcmode="lin" valueType="num">
                                      <p:cBhvr>
                                        <p:cTn id="67" dur="1000" fill="hold"/>
                                        <p:tgtEl>
                                          <p:spTgt spid="46084">
                                            <p:txEl>
                                              <p:pRg st="13" end="13"/>
                                            </p:txEl>
                                          </p:spTgt>
                                        </p:tgtEl>
                                        <p:attrNameLst>
                                          <p:attrName>ppt_w</p:attrName>
                                        </p:attrNameLst>
                                      </p:cBhvr>
                                      <p:tavLst>
                                        <p:tav tm="0">
                                          <p:val>
                                            <p:strVal val="#ppt_w*0.70"/>
                                          </p:val>
                                        </p:tav>
                                        <p:tav tm="100000">
                                          <p:val>
                                            <p:strVal val="#ppt_w"/>
                                          </p:val>
                                        </p:tav>
                                      </p:tavLst>
                                    </p:anim>
                                    <p:anim calcmode="lin" valueType="num">
                                      <p:cBhvr>
                                        <p:cTn id="68" dur="1000" fill="hold"/>
                                        <p:tgtEl>
                                          <p:spTgt spid="46084">
                                            <p:txEl>
                                              <p:pRg st="13" end="13"/>
                                            </p:txEl>
                                          </p:spTgt>
                                        </p:tgtEl>
                                        <p:attrNameLst>
                                          <p:attrName>ppt_h</p:attrName>
                                        </p:attrNameLst>
                                      </p:cBhvr>
                                      <p:tavLst>
                                        <p:tav tm="0">
                                          <p:val>
                                            <p:strVal val="#ppt_h"/>
                                          </p:val>
                                        </p:tav>
                                        <p:tav tm="100000">
                                          <p:val>
                                            <p:strVal val="#ppt_h"/>
                                          </p:val>
                                        </p:tav>
                                      </p:tavLst>
                                    </p:anim>
                                    <p:animEffect transition="in" filter="fade">
                                      <p:cBhvr>
                                        <p:cTn id="69" dur="1000"/>
                                        <p:tgtEl>
                                          <p:spTgt spid="46084">
                                            <p:txEl>
                                              <p:pRg st="13" end="13"/>
                                            </p:txEl>
                                          </p:spTgt>
                                        </p:tgtEl>
                                      </p:cBhvr>
                                    </p:animEffect>
                                  </p:childTnLst>
                                </p:cTn>
                              </p:par>
                              <p:par>
                                <p:cTn id="70" presetID="55" presetClass="entr" presetSubtype="0" fill="hold" nodeType="withEffect">
                                  <p:stCondLst>
                                    <p:cond delay="0"/>
                                  </p:stCondLst>
                                  <p:childTnLst>
                                    <p:set>
                                      <p:cBhvr>
                                        <p:cTn id="71" dur="1" fill="hold">
                                          <p:stCondLst>
                                            <p:cond delay="0"/>
                                          </p:stCondLst>
                                        </p:cTn>
                                        <p:tgtEl>
                                          <p:spTgt spid="46084">
                                            <p:txEl>
                                              <p:pRg st="14" end="14"/>
                                            </p:txEl>
                                          </p:spTgt>
                                        </p:tgtEl>
                                        <p:attrNameLst>
                                          <p:attrName>style.visibility</p:attrName>
                                        </p:attrNameLst>
                                      </p:cBhvr>
                                      <p:to>
                                        <p:strVal val="visible"/>
                                      </p:to>
                                    </p:set>
                                    <p:anim calcmode="lin" valueType="num">
                                      <p:cBhvr>
                                        <p:cTn id="72" dur="1000" fill="hold"/>
                                        <p:tgtEl>
                                          <p:spTgt spid="46084">
                                            <p:txEl>
                                              <p:pRg st="14" end="14"/>
                                            </p:txEl>
                                          </p:spTgt>
                                        </p:tgtEl>
                                        <p:attrNameLst>
                                          <p:attrName>ppt_w</p:attrName>
                                        </p:attrNameLst>
                                      </p:cBhvr>
                                      <p:tavLst>
                                        <p:tav tm="0">
                                          <p:val>
                                            <p:strVal val="#ppt_w*0.70"/>
                                          </p:val>
                                        </p:tav>
                                        <p:tav tm="100000">
                                          <p:val>
                                            <p:strVal val="#ppt_w"/>
                                          </p:val>
                                        </p:tav>
                                      </p:tavLst>
                                    </p:anim>
                                    <p:anim calcmode="lin" valueType="num">
                                      <p:cBhvr>
                                        <p:cTn id="73" dur="1000" fill="hold"/>
                                        <p:tgtEl>
                                          <p:spTgt spid="46084">
                                            <p:txEl>
                                              <p:pRg st="14" end="14"/>
                                            </p:txEl>
                                          </p:spTgt>
                                        </p:tgtEl>
                                        <p:attrNameLst>
                                          <p:attrName>ppt_h</p:attrName>
                                        </p:attrNameLst>
                                      </p:cBhvr>
                                      <p:tavLst>
                                        <p:tav tm="0">
                                          <p:val>
                                            <p:strVal val="#ppt_h"/>
                                          </p:val>
                                        </p:tav>
                                        <p:tav tm="100000">
                                          <p:val>
                                            <p:strVal val="#ppt_h"/>
                                          </p:val>
                                        </p:tav>
                                      </p:tavLst>
                                    </p:anim>
                                    <p:animEffect transition="in" filter="fade">
                                      <p:cBhvr>
                                        <p:cTn id="74" dur="1000"/>
                                        <p:tgtEl>
                                          <p:spTgt spid="46084">
                                            <p:txEl>
                                              <p:pRg st="14" end="14"/>
                                            </p:txEl>
                                          </p:spTgt>
                                        </p:tgtEl>
                                      </p:cBhvr>
                                    </p:animEffect>
                                  </p:childTnLst>
                                </p:cTn>
                              </p:par>
                              <p:par>
                                <p:cTn id="75" presetID="55" presetClass="entr" presetSubtype="0" fill="hold" nodeType="withEffect">
                                  <p:stCondLst>
                                    <p:cond delay="0"/>
                                  </p:stCondLst>
                                  <p:childTnLst>
                                    <p:set>
                                      <p:cBhvr>
                                        <p:cTn id="76" dur="1" fill="hold">
                                          <p:stCondLst>
                                            <p:cond delay="0"/>
                                          </p:stCondLst>
                                        </p:cTn>
                                        <p:tgtEl>
                                          <p:spTgt spid="46084">
                                            <p:txEl>
                                              <p:pRg st="15" end="15"/>
                                            </p:txEl>
                                          </p:spTgt>
                                        </p:tgtEl>
                                        <p:attrNameLst>
                                          <p:attrName>style.visibility</p:attrName>
                                        </p:attrNameLst>
                                      </p:cBhvr>
                                      <p:to>
                                        <p:strVal val="visible"/>
                                      </p:to>
                                    </p:set>
                                    <p:anim calcmode="lin" valueType="num">
                                      <p:cBhvr>
                                        <p:cTn id="77" dur="1000" fill="hold"/>
                                        <p:tgtEl>
                                          <p:spTgt spid="46084">
                                            <p:txEl>
                                              <p:pRg st="15" end="15"/>
                                            </p:txEl>
                                          </p:spTgt>
                                        </p:tgtEl>
                                        <p:attrNameLst>
                                          <p:attrName>ppt_w</p:attrName>
                                        </p:attrNameLst>
                                      </p:cBhvr>
                                      <p:tavLst>
                                        <p:tav tm="0">
                                          <p:val>
                                            <p:strVal val="#ppt_w*0.70"/>
                                          </p:val>
                                        </p:tav>
                                        <p:tav tm="100000">
                                          <p:val>
                                            <p:strVal val="#ppt_w"/>
                                          </p:val>
                                        </p:tav>
                                      </p:tavLst>
                                    </p:anim>
                                    <p:anim calcmode="lin" valueType="num">
                                      <p:cBhvr>
                                        <p:cTn id="78" dur="1000" fill="hold"/>
                                        <p:tgtEl>
                                          <p:spTgt spid="46084">
                                            <p:txEl>
                                              <p:pRg st="15" end="15"/>
                                            </p:txEl>
                                          </p:spTgt>
                                        </p:tgtEl>
                                        <p:attrNameLst>
                                          <p:attrName>ppt_h</p:attrName>
                                        </p:attrNameLst>
                                      </p:cBhvr>
                                      <p:tavLst>
                                        <p:tav tm="0">
                                          <p:val>
                                            <p:strVal val="#ppt_h"/>
                                          </p:val>
                                        </p:tav>
                                        <p:tav tm="100000">
                                          <p:val>
                                            <p:strVal val="#ppt_h"/>
                                          </p:val>
                                        </p:tav>
                                      </p:tavLst>
                                    </p:anim>
                                    <p:animEffect transition="in" filter="fade">
                                      <p:cBhvr>
                                        <p:cTn id="79" dur="1000"/>
                                        <p:tgtEl>
                                          <p:spTgt spid="46084">
                                            <p:txEl>
                                              <p:pRg st="15" end="15"/>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55" presetClass="entr" presetSubtype="0" fill="hold" nodeType="clickEffect">
                                  <p:stCondLst>
                                    <p:cond delay="0"/>
                                  </p:stCondLst>
                                  <p:childTnLst>
                                    <p:set>
                                      <p:cBhvr>
                                        <p:cTn id="83" dur="1" fill="hold">
                                          <p:stCondLst>
                                            <p:cond delay="0"/>
                                          </p:stCondLst>
                                        </p:cTn>
                                        <p:tgtEl>
                                          <p:spTgt spid="46084">
                                            <p:txEl>
                                              <p:pRg st="16" end="16"/>
                                            </p:txEl>
                                          </p:spTgt>
                                        </p:tgtEl>
                                        <p:attrNameLst>
                                          <p:attrName>style.visibility</p:attrName>
                                        </p:attrNameLst>
                                      </p:cBhvr>
                                      <p:to>
                                        <p:strVal val="visible"/>
                                      </p:to>
                                    </p:set>
                                    <p:anim calcmode="lin" valueType="num">
                                      <p:cBhvr>
                                        <p:cTn id="84" dur="1000" fill="hold"/>
                                        <p:tgtEl>
                                          <p:spTgt spid="46084">
                                            <p:txEl>
                                              <p:pRg st="16" end="16"/>
                                            </p:txEl>
                                          </p:spTgt>
                                        </p:tgtEl>
                                        <p:attrNameLst>
                                          <p:attrName>ppt_w</p:attrName>
                                        </p:attrNameLst>
                                      </p:cBhvr>
                                      <p:tavLst>
                                        <p:tav tm="0">
                                          <p:val>
                                            <p:strVal val="#ppt_w*0.70"/>
                                          </p:val>
                                        </p:tav>
                                        <p:tav tm="100000">
                                          <p:val>
                                            <p:strVal val="#ppt_w"/>
                                          </p:val>
                                        </p:tav>
                                      </p:tavLst>
                                    </p:anim>
                                    <p:anim calcmode="lin" valueType="num">
                                      <p:cBhvr>
                                        <p:cTn id="85" dur="1000" fill="hold"/>
                                        <p:tgtEl>
                                          <p:spTgt spid="46084">
                                            <p:txEl>
                                              <p:pRg st="16" end="16"/>
                                            </p:txEl>
                                          </p:spTgt>
                                        </p:tgtEl>
                                        <p:attrNameLst>
                                          <p:attrName>ppt_h</p:attrName>
                                        </p:attrNameLst>
                                      </p:cBhvr>
                                      <p:tavLst>
                                        <p:tav tm="0">
                                          <p:val>
                                            <p:strVal val="#ppt_h"/>
                                          </p:val>
                                        </p:tav>
                                        <p:tav tm="100000">
                                          <p:val>
                                            <p:strVal val="#ppt_h"/>
                                          </p:val>
                                        </p:tav>
                                      </p:tavLst>
                                    </p:anim>
                                    <p:animEffect transition="in" filter="fade">
                                      <p:cBhvr>
                                        <p:cTn id="86" dur="1000"/>
                                        <p:tgtEl>
                                          <p:spTgt spid="46084">
                                            <p:txEl>
                                              <p:pRg st="16" end="16"/>
                                            </p:txEl>
                                          </p:spTgt>
                                        </p:tgtEl>
                                      </p:cBhvr>
                                    </p:animEffect>
                                  </p:childTnLst>
                                </p:cTn>
                              </p:par>
                              <p:par>
                                <p:cTn id="87" presetID="55" presetClass="entr" presetSubtype="0" fill="hold" nodeType="withEffect">
                                  <p:stCondLst>
                                    <p:cond delay="0"/>
                                  </p:stCondLst>
                                  <p:childTnLst>
                                    <p:set>
                                      <p:cBhvr>
                                        <p:cTn id="88" dur="1" fill="hold">
                                          <p:stCondLst>
                                            <p:cond delay="0"/>
                                          </p:stCondLst>
                                        </p:cTn>
                                        <p:tgtEl>
                                          <p:spTgt spid="46084">
                                            <p:txEl>
                                              <p:pRg st="17" end="17"/>
                                            </p:txEl>
                                          </p:spTgt>
                                        </p:tgtEl>
                                        <p:attrNameLst>
                                          <p:attrName>style.visibility</p:attrName>
                                        </p:attrNameLst>
                                      </p:cBhvr>
                                      <p:to>
                                        <p:strVal val="visible"/>
                                      </p:to>
                                    </p:set>
                                    <p:anim calcmode="lin" valueType="num">
                                      <p:cBhvr>
                                        <p:cTn id="89" dur="1000" fill="hold"/>
                                        <p:tgtEl>
                                          <p:spTgt spid="46084">
                                            <p:txEl>
                                              <p:pRg st="17" end="17"/>
                                            </p:txEl>
                                          </p:spTgt>
                                        </p:tgtEl>
                                        <p:attrNameLst>
                                          <p:attrName>ppt_w</p:attrName>
                                        </p:attrNameLst>
                                      </p:cBhvr>
                                      <p:tavLst>
                                        <p:tav tm="0">
                                          <p:val>
                                            <p:strVal val="#ppt_w*0.70"/>
                                          </p:val>
                                        </p:tav>
                                        <p:tav tm="100000">
                                          <p:val>
                                            <p:strVal val="#ppt_w"/>
                                          </p:val>
                                        </p:tav>
                                      </p:tavLst>
                                    </p:anim>
                                    <p:anim calcmode="lin" valueType="num">
                                      <p:cBhvr>
                                        <p:cTn id="90" dur="1000" fill="hold"/>
                                        <p:tgtEl>
                                          <p:spTgt spid="46084">
                                            <p:txEl>
                                              <p:pRg st="17" end="17"/>
                                            </p:txEl>
                                          </p:spTgt>
                                        </p:tgtEl>
                                        <p:attrNameLst>
                                          <p:attrName>ppt_h</p:attrName>
                                        </p:attrNameLst>
                                      </p:cBhvr>
                                      <p:tavLst>
                                        <p:tav tm="0">
                                          <p:val>
                                            <p:strVal val="#ppt_h"/>
                                          </p:val>
                                        </p:tav>
                                        <p:tav tm="100000">
                                          <p:val>
                                            <p:strVal val="#ppt_h"/>
                                          </p:val>
                                        </p:tav>
                                      </p:tavLst>
                                    </p:anim>
                                    <p:animEffect transition="in" filter="fade">
                                      <p:cBhvr>
                                        <p:cTn id="91" dur="1000"/>
                                        <p:tgtEl>
                                          <p:spTgt spid="46084">
                                            <p:txEl>
                                              <p:pRg st="17" end="17"/>
                                            </p:txEl>
                                          </p:spTgt>
                                        </p:tgtEl>
                                      </p:cBhvr>
                                    </p:animEffect>
                                  </p:childTnLst>
                                </p:cTn>
                              </p:par>
                              <p:par>
                                <p:cTn id="92" presetID="55" presetClass="entr" presetSubtype="0" fill="hold" nodeType="withEffect">
                                  <p:stCondLst>
                                    <p:cond delay="0"/>
                                  </p:stCondLst>
                                  <p:childTnLst>
                                    <p:set>
                                      <p:cBhvr>
                                        <p:cTn id="93" dur="1" fill="hold">
                                          <p:stCondLst>
                                            <p:cond delay="0"/>
                                          </p:stCondLst>
                                        </p:cTn>
                                        <p:tgtEl>
                                          <p:spTgt spid="46084">
                                            <p:txEl>
                                              <p:pRg st="18" end="18"/>
                                            </p:txEl>
                                          </p:spTgt>
                                        </p:tgtEl>
                                        <p:attrNameLst>
                                          <p:attrName>style.visibility</p:attrName>
                                        </p:attrNameLst>
                                      </p:cBhvr>
                                      <p:to>
                                        <p:strVal val="visible"/>
                                      </p:to>
                                    </p:set>
                                    <p:anim calcmode="lin" valueType="num">
                                      <p:cBhvr>
                                        <p:cTn id="94" dur="1000" fill="hold"/>
                                        <p:tgtEl>
                                          <p:spTgt spid="46084">
                                            <p:txEl>
                                              <p:pRg st="18" end="18"/>
                                            </p:txEl>
                                          </p:spTgt>
                                        </p:tgtEl>
                                        <p:attrNameLst>
                                          <p:attrName>ppt_w</p:attrName>
                                        </p:attrNameLst>
                                      </p:cBhvr>
                                      <p:tavLst>
                                        <p:tav tm="0">
                                          <p:val>
                                            <p:strVal val="#ppt_w*0.70"/>
                                          </p:val>
                                        </p:tav>
                                        <p:tav tm="100000">
                                          <p:val>
                                            <p:strVal val="#ppt_w"/>
                                          </p:val>
                                        </p:tav>
                                      </p:tavLst>
                                    </p:anim>
                                    <p:anim calcmode="lin" valueType="num">
                                      <p:cBhvr>
                                        <p:cTn id="95" dur="1000" fill="hold"/>
                                        <p:tgtEl>
                                          <p:spTgt spid="46084">
                                            <p:txEl>
                                              <p:pRg st="18" end="18"/>
                                            </p:txEl>
                                          </p:spTgt>
                                        </p:tgtEl>
                                        <p:attrNameLst>
                                          <p:attrName>ppt_h</p:attrName>
                                        </p:attrNameLst>
                                      </p:cBhvr>
                                      <p:tavLst>
                                        <p:tav tm="0">
                                          <p:val>
                                            <p:strVal val="#ppt_h"/>
                                          </p:val>
                                        </p:tav>
                                        <p:tav tm="100000">
                                          <p:val>
                                            <p:strVal val="#ppt_h"/>
                                          </p:val>
                                        </p:tav>
                                      </p:tavLst>
                                    </p:anim>
                                    <p:animEffect transition="in" filter="fade">
                                      <p:cBhvr>
                                        <p:cTn id="96" dur="1000"/>
                                        <p:tgtEl>
                                          <p:spTgt spid="46084">
                                            <p:txEl>
                                              <p:pRg st="18" end="18"/>
                                            </p:txEl>
                                          </p:spTgt>
                                        </p:tgtEl>
                                      </p:cBhvr>
                                    </p:animEffect>
                                  </p:childTnLst>
                                </p:cTn>
                              </p:par>
                              <p:par>
                                <p:cTn id="97" presetID="55" presetClass="entr" presetSubtype="0" fill="hold" nodeType="withEffect">
                                  <p:stCondLst>
                                    <p:cond delay="0"/>
                                  </p:stCondLst>
                                  <p:childTnLst>
                                    <p:set>
                                      <p:cBhvr>
                                        <p:cTn id="98" dur="1" fill="hold">
                                          <p:stCondLst>
                                            <p:cond delay="0"/>
                                          </p:stCondLst>
                                        </p:cTn>
                                        <p:tgtEl>
                                          <p:spTgt spid="46084">
                                            <p:txEl>
                                              <p:pRg st="19" end="19"/>
                                            </p:txEl>
                                          </p:spTgt>
                                        </p:tgtEl>
                                        <p:attrNameLst>
                                          <p:attrName>style.visibility</p:attrName>
                                        </p:attrNameLst>
                                      </p:cBhvr>
                                      <p:to>
                                        <p:strVal val="visible"/>
                                      </p:to>
                                    </p:set>
                                    <p:anim calcmode="lin" valueType="num">
                                      <p:cBhvr>
                                        <p:cTn id="99" dur="1000" fill="hold"/>
                                        <p:tgtEl>
                                          <p:spTgt spid="46084">
                                            <p:txEl>
                                              <p:pRg st="19" end="19"/>
                                            </p:txEl>
                                          </p:spTgt>
                                        </p:tgtEl>
                                        <p:attrNameLst>
                                          <p:attrName>ppt_w</p:attrName>
                                        </p:attrNameLst>
                                      </p:cBhvr>
                                      <p:tavLst>
                                        <p:tav tm="0">
                                          <p:val>
                                            <p:strVal val="#ppt_w*0.70"/>
                                          </p:val>
                                        </p:tav>
                                        <p:tav tm="100000">
                                          <p:val>
                                            <p:strVal val="#ppt_w"/>
                                          </p:val>
                                        </p:tav>
                                      </p:tavLst>
                                    </p:anim>
                                    <p:anim calcmode="lin" valueType="num">
                                      <p:cBhvr>
                                        <p:cTn id="100" dur="1000" fill="hold"/>
                                        <p:tgtEl>
                                          <p:spTgt spid="46084">
                                            <p:txEl>
                                              <p:pRg st="19" end="19"/>
                                            </p:txEl>
                                          </p:spTgt>
                                        </p:tgtEl>
                                        <p:attrNameLst>
                                          <p:attrName>ppt_h</p:attrName>
                                        </p:attrNameLst>
                                      </p:cBhvr>
                                      <p:tavLst>
                                        <p:tav tm="0">
                                          <p:val>
                                            <p:strVal val="#ppt_h"/>
                                          </p:val>
                                        </p:tav>
                                        <p:tav tm="100000">
                                          <p:val>
                                            <p:strVal val="#ppt_h"/>
                                          </p:val>
                                        </p:tav>
                                      </p:tavLst>
                                    </p:anim>
                                    <p:animEffect transition="in" filter="fade">
                                      <p:cBhvr>
                                        <p:cTn id="101" dur="1000"/>
                                        <p:tgtEl>
                                          <p:spTgt spid="46084">
                                            <p:txEl>
                                              <p:pRg st="19" end="19"/>
                                            </p:txEl>
                                          </p:spTgt>
                                        </p:tgtEl>
                                      </p:cBhvr>
                                    </p:animEffect>
                                  </p:childTnLst>
                                </p:cTn>
                              </p:par>
                              <p:par>
                                <p:cTn id="102" presetID="55" presetClass="entr" presetSubtype="0" fill="hold" nodeType="withEffect">
                                  <p:stCondLst>
                                    <p:cond delay="0"/>
                                  </p:stCondLst>
                                  <p:childTnLst>
                                    <p:set>
                                      <p:cBhvr>
                                        <p:cTn id="103" dur="1" fill="hold">
                                          <p:stCondLst>
                                            <p:cond delay="0"/>
                                          </p:stCondLst>
                                        </p:cTn>
                                        <p:tgtEl>
                                          <p:spTgt spid="46084">
                                            <p:txEl>
                                              <p:pRg st="20" end="20"/>
                                            </p:txEl>
                                          </p:spTgt>
                                        </p:tgtEl>
                                        <p:attrNameLst>
                                          <p:attrName>style.visibility</p:attrName>
                                        </p:attrNameLst>
                                      </p:cBhvr>
                                      <p:to>
                                        <p:strVal val="visible"/>
                                      </p:to>
                                    </p:set>
                                    <p:anim calcmode="lin" valueType="num">
                                      <p:cBhvr>
                                        <p:cTn id="104" dur="1000" fill="hold"/>
                                        <p:tgtEl>
                                          <p:spTgt spid="46084">
                                            <p:txEl>
                                              <p:pRg st="20" end="20"/>
                                            </p:txEl>
                                          </p:spTgt>
                                        </p:tgtEl>
                                        <p:attrNameLst>
                                          <p:attrName>ppt_w</p:attrName>
                                        </p:attrNameLst>
                                      </p:cBhvr>
                                      <p:tavLst>
                                        <p:tav tm="0">
                                          <p:val>
                                            <p:strVal val="#ppt_w*0.70"/>
                                          </p:val>
                                        </p:tav>
                                        <p:tav tm="100000">
                                          <p:val>
                                            <p:strVal val="#ppt_w"/>
                                          </p:val>
                                        </p:tav>
                                      </p:tavLst>
                                    </p:anim>
                                    <p:anim calcmode="lin" valueType="num">
                                      <p:cBhvr>
                                        <p:cTn id="105" dur="1000" fill="hold"/>
                                        <p:tgtEl>
                                          <p:spTgt spid="46084">
                                            <p:txEl>
                                              <p:pRg st="20" end="20"/>
                                            </p:txEl>
                                          </p:spTgt>
                                        </p:tgtEl>
                                        <p:attrNameLst>
                                          <p:attrName>ppt_h</p:attrName>
                                        </p:attrNameLst>
                                      </p:cBhvr>
                                      <p:tavLst>
                                        <p:tav tm="0">
                                          <p:val>
                                            <p:strVal val="#ppt_h"/>
                                          </p:val>
                                        </p:tav>
                                        <p:tav tm="100000">
                                          <p:val>
                                            <p:strVal val="#ppt_h"/>
                                          </p:val>
                                        </p:tav>
                                      </p:tavLst>
                                    </p:anim>
                                    <p:animEffect transition="in" filter="fade">
                                      <p:cBhvr>
                                        <p:cTn id="106" dur="1000"/>
                                        <p:tgtEl>
                                          <p:spTgt spid="46084">
                                            <p:txEl>
                                              <p:pRg st="20" end="20"/>
                                            </p:txEl>
                                          </p:spTgt>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55" presetClass="entr" presetSubtype="0" fill="hold" nodeType="clickEffect">
                                  <p:stCondLst>
                                    <p:cond delay="0"/>
                                  </p:stCondLst>
                                  <p:childTnLst>
                                    <p:set>
                                      <p:cBhvr>
                                        <p:cTn id="110" dur="1" fill="hold">
                                          <p:stCondLst>
                                            <p:cond delay="0"/>
                                          </p:stCondLst>
                                        </p:cTn>
                                        <p:tgtEl>
                                          <p:spTgt spid="46085">
                                            <p:txEl>
                                              <p:pRg st="0" end="0"/>
                                            </p:txEl>
                                          </p:spTgt>
                                        </p:tgtEl>
                                        <p:attrNameLst>
                                          <p:attrName>style.visibility</p:attrName>
                                        </p:attrNameLst>
                                      </p:cBhvr>
                                      <p:to>
                                        <p:strVal val="visible"/>
                                      </p:to>
                                    </p:set>
                                    <p:anim calcmode="lin" valueType="num">
                                      <p:cBhvr>
                                        <p:cTn id="111" dur="1000" fill="hold"/>
                                        <p:tgtEl>
                                          <p:spTgt spid="46085">
                                            <p:txEl>
                                              <p:pRg st="0" end="0"/>
                                            </p:txEl>
                                          </p:spTgt>
                                        </p:tgtEl>
                                        <p:attrNameLst>
                                          <p:attrName>ppt_w</p:attrName>
                                        </p:attrNameLst>
                                      </p:cBhvr>
                                      <p:tavLst>
                                        <p:tav tm="0">
                                          <p:val>
                                            <p:strVal val="#ppt_w*0.70"/>
                                          </p:val>
                                        </p:tav>
                                        <p:tav tm="100000">
                                          <p:val>
                                            <p:strVal val="#ppt_w"/>
                                          </p:val>
                                        </p:tav>
                                      </p:tavLst>
                                    </p:anim>
                                    <p:anim calcmode="lin" valueType="num">
                                      <p:cBhvr>
                                        <p:cTn id="112" dur="1000" fill="hold"/>
                                        <p:tgtEl>
                                          <p:spTgt spid="46085">
                                            <p:txEl>
                                              <p:pRg st="0" end="0"/>
                                            </p:txEl>
                                          </p:spTgt>
                                        </p:tgtEl>
                                        <p:attrNameLst>
                                          <p:attrName>ppt_h</p:attrName>
                                        </p:attrNameLst>
                                      </p:cBhvr>
                                      <p:tavLst>
                                        <p:tav tm="0">
                                          <p:val>
                                            <p:strVal val="#ppt_h"/>
                                          </p:val>
                                        </p:tav>
                                        <p:tav tm="100000">
                                          <p:val>
                                            <p:strVal val="#ppt_h"/>
                                          </p:val>
                                        </p:tav>
                                      </p:tavLst>
                                    </p:anim>
                                    <p:animEffect transition="in" filter="fade">
                                      <p:cBhvr>
                                        <p:cTn id="113" dur="1000"/>
                                        <p:tgtEl>
                                          <p:spTgt spid="46085">
                                            <p:txEl>
                                              <p:pRg st="0" end="0"/>
                                            </p:txEl>
                                          </p:spTgt>
                                        </p:tgtEl>
                                      </p:cBhvr>
                                    </p:animEffect>
                                  </p:childTnLst>
                                </p:cTn>
                              </p:par>
                              <p:par>
                                <p:cTn id="114" presetID="55" presetClass="entr" presetSubtype="0" fill="hold" nodeType="withEffect">
                                  <p:stCondLst>
                                    <p:cond delay="0"/>
                                  </p:stCondLst>
                                  <p:childTnLst>
                                    <p:set>
                                      <p:cBhvr>
                                        <p:cTn id="115" dur="1" fill="hold">
                                          <p:stCondLst>
                                            <p:cond delay="0"/>
                                          </p:stCondLst>
                                        </p:cTn>
                                        <p:tgtEl>
                                          <p:spTgt spid="46085">
                                            <p:txEl>
                                              <p:pRg st="1" end="1"/>
                                            </p:txEl>
                                          </p:spTgt>
                                        </p:tgtEl>
                                        <p:attrNameLst>
                                          <p:attrName>style.visibility</p:attrName>
                                        </p:attrNameLst>
                                      </p:cBhvr>
                                      <p:to>
                                        <p:strVal val="visible"/>
                                      </p:to>
                                    </p:set>
                                    <p:anim calcmode="lin" valueType="num">
                                      <p:cBhvr>
                                        <p:cTn id="116" dur="1000" fill="hold"/>
                                        <p:tgtEl>
                                          <p:spTgt spid="46085">
                                            <p:txEl>
                                              <p:pRg st="1" end="1"/>
                                            </p:txEl>
                                          </p:spTgt>
                                        </p:tgtEl>
                                        <p:attrNameLst>
                                          <p:attrName>ppt_w</p:attrName>
                                        </p:attrNameLst>
                                      </p:cBhvr>
                                      <p:tavLst>
                                        <p:tav tm="0">
                                          <p:val>
                                            <p:strVal val="#ppt_w*0.70"/>
                                          </p:val>
                                        </p:tav>
                                        <p:tav tm="100000">
                                          <p:val>
                                            <p:strVal val="#ppt_w"/>
                                          </p:val>
                                        </p:tav>
                                      </p:tavLst>
                                    </p:anim>
                                    <p:anim calcmode="lin" valueType="num">
                                      <p:cBhvr>
                                        <p:cTn id="117" dur="1000" fill="hold"/>
                                        <p:tgtEl>
                                          <p:spTgt spid="46085">
                                            <p:txEl>
                                              <p:pRg st="1" end="1"/>
                                            </p:txEl>
                                          </p:spTgt>
                                        </p:tgtEl>
                                        <p:attrNameLst>
                                          <p:attrName>ppt_h</p:attrName>
                                        </p:attrNameLst>
                                      </p:cBhvr>
                                      <p:tavLst>
                                        <p:tav tm="0">
                                          <p:val>
                                            <p:strVal val="#ppt_h"/>
                                          </p:val>
                                        </p:tav>
                                        <p:tav tm="100000">
                                          <p:val>
                                            <p:strVal val="#ppt_h"/>
                                          </p:val>
                                        </p:tav>
                                      </p:tavLst>
                                    </p:anim>
                                    <p:animEffect transition="in" filter="fade">
                                      <p:cBhvr>
                                        <p:cTn id="118" dur="1000"/>
                                        <p:tgtEl>
                                          <p:spTgt spid="46085">
                                            <p:txEl>
                                              <p:pRg st="1" end="1"/>
                                            </p:txEl>
                                          </p:spTgt>
                                        </p:tgtEl>
                                      </p:cBhvr>
                                    </p:animEffect>
                                  </p:childTnLst>
                                </p:cTn>
                              </p:par>
                              <p:par>
                                <p:cTn id="119" presetID="55" presetClass="entr" presetSubtype="0" fill="hold" nodeType="withEffect">
                                  <p:stCondLst>
                                    <p:cond delay="0"/>
                                  </p:stCondLst>
                                  <p:childTnLst>
                                    <p:set>
                                      <p:cBhvr>
                                        <p:cTn id="120" dur="1" fill="hold">
                                          <p:stCondLst>
                                            <p:cond delay="0"/>
                                          </p:stCondLst>
                                        </p:cTn>
                                        <p:tgtEl>
                                          <p:spTgt spid="46085">
                                            <p:txEl>
                                              <p:pRg st="2" end="2"/>
                                            </p:txEl>
                                          </p:spTgt>
                                        </p:tgtEl>
                                        <p:attrNameLst>
                                          <p:attrName>style.visibility</p:attrName>
                                        </p:attrNameLst>
                                      </p:cBhvr>
                                      <p:to>
                                        <p:strVal val="visible"/>
                                      </p:to>
                                    </p:set>
                                    <p:anim calcmode="lin" valueType="num">
                                      <p:cBhvr>
                                        <p:cTn id="121" dur="1000" fill="hold"/>
                                        <p:tgtEl>
                                          <p:spTgt spid="46085">
                                            <p:txEl>
                                              <p:pRg st="2" end="2"/>
                                            </p:txEl>
                                          </p:spTgt>
                                        </p:tgtEl>
                                        <p:attrNameLst>
                                          <p:attrName>ppt_w</p:attrName>
                                        </p:attrNameLst>
                                      </p:cBhvr>
                                      <p:tavLst>
                                        <p:tav tm="0">
                                          <p:val>
                                            <p:strVal val="#ppt_w*0.70"/>
                                          </p:val>
                                        </p:tav>
                                        <p:tav tm="100000">
                                          <p:val>
                                            <p:strVal val="#ppt_w"/>
                                          </p:val>
                                        </p:tav>
                                      </p:tavLst>
                                    </p:anim>
                                    <p:anim calcmode="lin" valueType="num">
                                      <p:cBhvr>
                                        <p:cTn id="122" dur="1000" fill="hold"/>
                                        <p:tgtEl>
                                          <p:spTgt spid="46085">
                                            <p:txEl>
                                              <p:pRg st="2" end="2"/>
                                            </p:txEl>
                                          </p:spTgt>
                                        </p:tgtEl>
                                        <p:attrNameLst>
                                          <p:attrName>ppt_h</p:attrName>
                                        </p:attrNameLst>
                                      </p:cBhvr>
                                      <p:tavLst>
                                        <p:tav tm="0">
                                          <p:val>
                                            <p:strVal val="#ppt_h"/>
                                          </p:val>
                                        </p:tav>
                                        <p:tav tm="100000">
                                          <p:val>
                                            <p:strVal val="#ppt_h"/>
                                          </p:val>
                                        </p:tav>
                                      </p:tavLst>
                                    </p:anim>
                                    <p:animEffect transition="in" filter="fade">
                                      <p:cBhvr>
                                        <p:cTn id="123" dur="1000"/>
                                        <p:tgtEl>
                                          <p:spTgt spid="46085">
                                            <p:txEl>
                                              <p:pRg st="2" end="2"/>
                                            </p:txEl>
                                          </p:spTgt>
                                        </p:tgtEl>
                                      </p:cBhvr>
                                    </p:animEffect>
                                  </p:childTnLst>
                                </p:cTn>
                              </p:par>
                              <p:par>
                                <p:cTn id="124" presetID="55" presetClass="entr" presetSubtype="0" fill="hold" nodeType="withEffect">
                                  <p:stCondLst>
                                    <p:cond delay="0"/>
                                  </p:stCondLst>
                                  <p:childTnLst>
                                    <p:set>
                                      <p:cBhvr>
                                        <p:cTn id="125" dur="1" fill="hold">
                                          <p:stCondLst>
                                            <p:cond delay="0"/>
                                          </p:stCondLst>
                                        </p:cTn>
                                        <p:tgtEl>
                                          <p:spTgt spid="46085">
                                            <p:txEl>
                                              <p:pRg st="3" end="3"/>
                                            </p:txEl>
                                          </p:spTgt>
                                        </p:tgtEl>
                                        <p:attrNameLst>
                                          <p:attrName>style.visibility</p:attrName>
                                        </p:attrNameLst>
                                      </p:cBhvr>
                                      <p:to>
                                        <p:strVal val="visible"/>
                                      </p:to>
                                    </p:set>
                                    <p:anim calcmode="lin" valueType="num">
                                      <p:cBhvr>
                                        <p:cTn id="126" dur="1000" fill="hold"/>
                                        <p:tgtEl>
                                          <p:spTgt spid="46085">
                                            <p:txEl>
                                              <p:pRg st="3" end="3"/>
                                            </p:txEl>
                                          </p:spTgt>
                                        </p:tgtEl>
                                        <p:attrNameLst>
                                          <p:attrName>ppt_w</p:attrName>
                                        </p:attrNameLst>
                                      </p:cBhvr>
                                      <p:tavLst>
                                        <p:tav tm="0">
                                          <p:val>
                                            <p:strVal val="#ppt_w*0.70"/>
                                          </p:val>
                                        </p:tav>
                                        <p:tav tm="100000">
                                          <p:val>
                                            <p:strVal val="#ppt_w"/>
                                          </p:val>
                                        </p:tav>
                                      </p:tavLst>
                                    </p:anim>
                                    <p:anim calcmode="lin" valueType="num">
                                      <p:cBhvr>
                                        <p:cTn id="127" dur="1000" fill="hold"/>
                                        <p:tgtEl>
                                          <p:spTgt spid="46085">
                                            <p:txEl>
                                              <p:pRg st="3" end="3"/>
                                            </p:txEl>
                                          </p:spTgt>
                                        </p:tgtEl>
                                        <p:attrNameLst>
                                          <p:attrName>ppt_h</p:attrName>
                                        </p:attrNameLst>
                                      </p:cBhvr>
                                      <p:tavLst>
                                        <p:tav tm="0">
                                          <p:val>
                                            <p:strVal val="#ppt_h"/>
                                          </p:val>
                                        </p:tav>
                                        <p:tav tm="100000">
                                          <p:val>
                                            <p:strVal val="#ppt_h"/>
                                          </p:val>
                                        </p:tav>
                                      </p:tavLst>
                                    </p:anim>
                                    <p:animEffect transition="in" filter="fade">
                                      <p:cBhvr>
                                        <p:cTn id="128" dur="1000"/>
                                        <p:tgtEl>
                                          <p:spTgt spid="46085">
                                            <p:txEl>
                                              <p:pRg st="3" end="3"/>
                                            </p:txEl>
                                          </p:spTgt>
                                        </p:tgtEl>
                                      </p:cBhvr>
                                    </p:animEffect>
                                  </p:childTnLst>
                                </p:cTn>
                              </p:par>
                              <p:par>
                                <p:cTn id="129" presetID="55" presetClass="entr" presetSubtype="0" fill="hold" nodeType="withEffect">
                                  <p:stCondLst>
                                    <p:cond delay="0"/>
                                  </p:stCondLst>
                                  <p:childTnLst>
                                    <p:set>
                                      <p:cBhvr>
                                        <p:cTn id="130" dur="1" fill="hold">
                                          <p:stCondLst>
                                            <p:cond delay="0"/>
                                          </p:stCondLst>
                                        </p:cTn>
                                        <p:tgtEl>
                                          <p:spTgt spid="46085">
                                            <p:txEl>
                                              <p:pRg st="4" end="4"/>
                                            </p:txEl>
                                          </p:spTgt>
                                        </p:tgtEl>
                                        <p:attrNameLst>
                                          <p:attrName>style.visibility</p:attrName>
                                        </p:attrNameLst>
                                      </p:cBhvr>
                                      <p:to>
                                        <p:strVal val="visible"/>
                                      </p:to>
                                    </p:set>
                                    <p:anim calcmode="lin" valueType="num">
                                      <p:cBhvr>
                                        <p:cTn id="131" dur="1000" fill="hold"/>
                                        <p:tgtEl>
                                          <p:spTgt spid="46085">
                                            <p:txEl>
                                              <p:pRg st="4" end="4"/>
                                            </p:txEl>
                                          </p:spTgt>
                                        </p:tgtEl>
                                        <p:attrNameLst>
                                          <p:attrName>ppt_w</p:attrName>
                                        </p:attrNameLst>
                                      </p:cBhvr>
                                      <p:tavLst>
                                        <p:tav tm="0">
                                          <p:val>
                                            <p:strVal val="#ppt_w*0.70"/>
                                          </p:val>
                                        </p:tav>
                                        <p:tav tm="100000">
                                          <p:val>
                                            <p:strVal val="#ppt_w"/>
                                          </p:val>
                                        </p:tav>
                                      </p:tavLst>
                                    </p:anim>
                                    <p:anim calcmode="lin" valueType="num">
                                      <p:cBhvr>
                                        <p:cTn id="132" dur="1000" fill="hold"/>
                                        <p:tgtEl>
                                          <p:spTgt spid="46085">
                                            <p:txEl>
                                              <p:pRg st="4" end="4"/>
                                            </p:txEl>
                                          </p:spTgt>
                                        </p:tgtEl>
                                        <p:attrNameLst>
                                          <p:attrName>ppt_h</p:attrName>
                                        </p:attrNameLst>
                                      </p:cBhvr>
                                      <p:tavLst>
                                        <p:tav tm="0">
                                          <p:val>
                                            <p:strVal val="#ppt_h"/>
                                          </p:val>
                                        </p:tav>
                                        <p:tav tm="100000">
                                          <p:val>
                                            <p:strVal val="#ppt_h"/>
                                          </p:val>
                                        </p:tav>
                                      </p:tavLst>
                                    </p:anim>
                                    <p:animEffect transition="in" filter="fade">
                                      <p:cBhvr>
                                        <p:cTn id="133" dur="1000"/>
                                        <p:tgtEl>
                                          <p:spTgt spid="46085">
                                            <p:txEl>
                                              <p:pRg st="4" end="4"/>
                                            </p:txEl>
                                          </p:spTgt>
                                        </p:tgtEl>
                                      </p:cBhvr>
                                    </p:animEffect>
                                  </p:childTnLst>
                                </p:cTn>
                              </p:par>
                              <p:par>
                                <p:cTn id="134" presetID="55" presetClass="entr" presetSubtype="0" fill="hold" nodeType="withEffect">
                                  <p:stCondLst>
                                    <p:cond delay="0"/>
                                  </p:stCondLst>
                                  <p:childTnLst>
                                    <p:set>
                                      <p:cBhvr>
                                        <p:cTn id="135" dur="1" fill="hold">
                                          <p:stCondLst>
                                            <p:cond delay="0"/>
                                          </p:stCondLst>
                                        </p:cTn>
                                        <p:tgtEl>
                                          <p:spTgt spid="46085">
                                            <p:txEl>
                                              <p:pRg st="5" end="5"/>
                                            </p:txEl>
                                          </p:spTgt>
                                        </p:tgtEl>
                                        <p:attrNameLst>
                                          <p:attrName>style.visibility</p:attrName>
                                        </p:attrNameLst>
                                      </p:cBhvr>
                                      <p:to>
                                        <p:strVal val="visible"/>
                                      </p:to>
                                    </p:set>
                                    <p:anim calcmode="lin" valueType="num">
                                      <p:cBhvr>
                                        <p:cTn id="136" dur="1000" fill="hold"/>
                                        <p:tgtEl>
                                          <p:spTgt spid="46085">
                                            <p:txEl>
                                              <p:pRg st="5" end="5"/>
                                            </p:txEl>
                                          </p:spTgt>
                                        </p:tgtEl>
                                        <p:attrNameLst>
                                          <p:attrName>ppt_w</p:attrName>
                                        </p:attrNameLst>
                                      </p:cBhvr>
                                      <p:tavLst>
                                        <p:tav tm="0">
                                          <p:val>
                                            <p:strVal val="#ppt_w*0.70"/>
                                          </p:val>
                                        </p:tav>
                                        <p:tav tm="100000">
                                          <p:val>
                                            <p:strVal val="#ppt_w"/>
                                          </p:val>
                                        </p:tav>
                                      </p:tavLst>
                                    </p:anim>
                                    <p:anim calcmode="lin" valueType="num">
                                      <p:cBhvr>
                                        <p:cTn id="137" dur="1000" fill="hold"/>
                                        <p:tgtEl>
                                          <p:spTgt spid="46085">
                                            <p:txEl>
                                              <p:pRg st="5" end="5"/>
                                            </p:txEl>
                                          </p:spTgt>
                                        </p:tgtEl>
                                        <p:attrNameLst>
                                          <p:attrName>ppt_h</p:attrName>
                                        </p:attrNameLst>
                                      </p:cBhvr>
                                      <p:tavLst>
                                        <p:tav tm="0">
                                          <p:val>
                                            <p:strVal val="#ppt_h"/>
                                          </p:val>
                                        </p:tav>
                                        <p:tav tm="100000">
                                          <p:val>
                                            <p:strVal val="#ppt_h"/>
                                          </p:val>
                                        </p:tav>
                                      </p:tavLst>
                                    </p:anim>
                                    <p:animEffect transition="in" filter="fade">
                                      <p:cBhvr>
                                        <p:cTn id="138" dur="1000"/>
                                        <p:tgtEl>
                                          <p:spTgt spid="46085">
                                            <p:txEl>
                                              <p:pRg st="5" end="5"/>
                                            </p:txEl>
                                          </p:spTgt>
                                        </p:tgtEl>
                                      </p:cBhvr>
                                    </p:animEffect>
                                  </p:childTnLst>
                                </p:cTn>
                              </p:par>
                              <p:par>
                                <p:cTn id="139" presetID="55" presetClass="entr" presetSubtype="0" fill="hold" nodeType="withEffect">
                                  <p:stCondLst>
                                    <p:cond delay="0"/>
                                  </p:stCondLst>
                                  <p:childTnLst>
                                    <p:set>
                                      <p:cBhvr>
                                        <p:cTn id="140" dur="1" fill="hold">
                                          <p:stCondLst>
                                            <p:cond delay="0"/>
                                          </p:stCondLst>
                                        </p:cTn>
                                        <p:tgtEl>
                                          <p:spTgt spid="46085">
                                            <p:txEl>
                                              <p:pRg st="6" end="6"/>
                                            </p:txEl>
                                          </p:spTgt>
                                        </p:tgtEl>
                                        <p:attrNameLst>
                                          <p:attrName>style.visibility</p:attrName>
                                        </p:attrNameLst>
                                      </p:cBhvr>
                                      <p:to>
                                        <p:strVal val="visible"/>
                                      </p:to>
                                    </p:set>
                                    <p:anim calcmode="lin" valueType="num">
                                      <p:cBhvr>
                                        <p:cTn id="141" dur="1000" fill="hold"/>
                                        <p:tgtEl>
                                          <p:spTgt spid="46085">
                                            <p:txEl>
                                              <p:pRg st="6" end="6"/>
                                            </p:txEl>
                                          </p:spTgt>
                                        </p:tgtEl>
                                        <p:attrNameLst>
                                          <p:attrName>ppt_w</p:attrName>
                                        </p:attrNameLst>
                                      </p:cBhvr>
                                      <p:tavLst>
                                        <p:tav tm="0">
                                          <p:val>
                                            <p:strVal val="#ppt_w*0.70"/>
                                          </p:val>
                                        </p:tav>
                                        <p:tav tm="100000">
                                          <p:val>
                                            <p:strVal val="#ppt_w"/>
                                          </p:val>
                                        </p:tav>
                                      </p:tavLst>
                                    </p:anim>
                                    <p:anim calcmode="lin" valueType="num">
                                      <p:cBhvr>
                                        <p:cTn id="142" dur="1000" fill="hold"/>
                                        <p:tgtEl>
                                          <p:spTgt spid="46085">
                                            <p:txEl>
                                              <p:pRg st="6" end="6"/>
                                            </p:txEl>
                                          </p:spTgt>
                                        </p:tgtEl>
                                        <p:attrNameLst>
                                          <p:attrName>ppt_h</p:attrName>
                                        </p:attrNameLst>
                                      </p:cBhvr>
                                      <p:tavLst>
                                        <p:tav tm="0">
                                          <p:val>
                                            <p:strVal val="#ppt_h"/>
                                          </p:val>
                                        </p:tav>
                                        <p:tav tm="100000">
                                          <p:val>
                                            <p:strVal val="#ppt_h"/>
                                          </p:val>
                                        </p:tav>
                                      </p:tavLst>
                                    </p:anim>
                                    <p:animEffect transition="in" filter="fade">
                                      <p:cBhvr>
                                        <p:cTn id="143" dur="1000"/>
                                        <p:tgtEl>
                                          <p:spTgt spid="46085">
                                            <p:txEl>
                                              <p:pRg st="6" end="6"/>
                                            </p:txEl>
                                          </p:spTgt>
                                        </p:tgtEl>
                                      </p:cBhvr>
                                    </p:animEffect>
                                  </p:childTnLst>
                                </p:cTn>
                              </p:par>
                              <p:par>
                                <p:cTn id="144" presetID="55" presetClass="entr" presetSubtype="0" fill="hold" nodeType="withEffect">
                                  <p:stCondLst>
                                    <p:cond delay="0"/>
                                  </p:stCondLst>
                                  <p:childTnLst>
                                    <p:set>
                                      <p:cBhvr>
                                        <p:cTn id="145" dur="1" fill="hold">
                                          <p:stCondLst>
                                            <p:cond delay="0"/>
                                          </p:stCondLst>
                                        </p:cTn>
                                        <p:tgtEl>
                                          <p:spTgt spid="46085">
                                            <p:txEl>
                                              <p:pRg st="7" end="7"/>
                                            </p:txEl>
                                          </p:spTgt>
                                        </p:tgtEl>
                                        <p:attrNameLst>
                                          <p:attrName>style.visibility</p:attrName>
                                        </p:attrNameLst>
                                      </p:cBhvr>
                                      <p:to>
                                        <p:strVal val="visible"/>
                                      </p:to>
                                    </p:set>
                                    <p:anim calcmode="lin" valueType="num">
                                      <p:cBhvr>
                                        <p:cTn id="146" dur="1000" fill="hold"/>
                                        <p:tgtEl>
                                          <p:spTgt spid="46085">
                                            <p:txEl>
                                              <p:pRg st="7" end="7"/>
                                            </p:txEl>
                                          </p:spTgt>
                                        </p:tgtEl>
                                        <p:attrNameLst>
                                          <p:attrName>ppt_w</p:attrName>
                                        </p:attrNameLst>
                                      </p:cBhvr>
                                      <p:tavLst>
                                        <p:tav tm="0">
                                          <p:val>
                                            <p:strVal val="#ppt_w*0.70"/>
                                          </p:val>
                                        </p:tav>
                                        <p:tav tm="100000">
                                          <p:val>
                                            <p:strVal val="#ppt_w"/>
                                          </p:val>
                                        </p:tav>
                                      </p:tavLst>
                                    </p:anim>
                                    <p:anim calcmode="lin" valueType="num">
                                      <p:cBhvr>
                                        <p:cTn id="147" dur="1000" fill="hold"/>
                                        <p:tgtEl>
                                          <p:spTgt spid="46085">
                                            <p:txEl>
                                              <p:pRg st="7" end="7"/>
                                            </p:txEl>
                                          </p:spTgt>
                                        </p:tgtEl>
                                        <p:attrNameLst>
                                          <p:attrName>ppt_h</p:attrName>
                                        </p:attrNameLst>
                                      </p:cBhvr>
                                      <p:tavLst>
                                        <p:tav tm="0">
                                          <p:val>
                                            <p:strVal val="#ppt_h"/>
                                          </p:val>
                                        </p:tav>
                                        <p:tav tm="100000">
                                          <p:val>
                                            <p:strVal val="#ppt_h"/>
                                          </p:val>
                                        </p:tav>
                                      </p:tavLst>
                                    </p:anim>
                                    <p:animEffect transition="in" filter="fade">
                                      <p:cBhvr>
                                        <p:cTn id="148" dur="1000"/>
                                        <p:tgtEl>
                                          <p:spTgt spid="46085">
                                            <p:txEl>
                                              <p:pRg st="7" end="7"/>
                                            </p:txEl>
                                          </p:spTgt>
                                        </p:tgtEl>
                                      </p:cBhvr>
                                    </p:animEffect>
                                  </p:childTnLst>
                                </p:cTn>
                              </p:par>
                              <p:par>
                                <p:cTn id="149" presetID="55" presetClass="entr" presetSubtype="0" fill="hold" nodeType="withEffect">
                                  <p:stCondLst>
                                    <p:cond delay="0"/>
                                  </p:stCondLst>
                                  <p:childTnLst>
                                    <p:set>
                                      <p:cBhvr>
                                        <p:cTn id="150" dur="1" fill="hold">
                                          <p:stCondLst>
                                            <p:cond delay="0"/>
                                          </p:stCondLst>
                                        </p:cTn>
                                        <p:tgtEl>
                                          <p:spTgt spid="46085">
                                            <p:txEl>
                                              <p:pRg st="8" end="8"/>
                                            </p:txEl>
                                          </p:spTgt>
                                        </p:tgtEl>
                                        <p:attrNameLst>
                                          <p:attrName>style.visibility</p:attrName>
                                        </p:attrNameLst>
                                      </p:cBhvr>
                                      <p:to>
                                        <p:strVal val="visible"/>
                                      </p:to>
                                    </p:set>
                                    <p:anim calcmode="lin" valueType="num">
                                      <p:cBhvr>
                                        <p:cTn id="151" dur="1000" fill="hold"/>
                                        <p:tgtEl>
                                          <p:spTgt spid="46085">
                                            <p:txEl>
                                              <p:pRg st="8" end="8"/>
                                            </p:txEl>
                                          </p:spTgt>
                                        </p:tgtEl>
                                        <p:attrNameLst>
                                          <p:attrName>ppt_w</p:attrName>
                                        </p:attrNameLst>
                                      </p:cBhvr>
                                      <p:tavLst>
                                        <p:tav tm="0">
                                          <p:val>
                                            <p:strVal val="#ppt_w*0.70"/>
                                          </p:val>
                                        </p:tav>
                                        <p:tav tm="100000">
                                          <p:val>
                                            <p:strVal val="#ppt_w"/>
                                          </p:val>
                                        </p:tav>
                                      </p:tavLst>
                                    </p:anim>
                                    <p:anim calcmode="lin" valueType="num">
                                      <p:cBhvr>
                                        <p:cTn id="152" dur="1000" fill="hold"/>
                                        <p:tgtEl>
                                          <p:spTgt spid="46085">
                                            <p:txEl>
                                              <p:pRg st="8" end="8"/>
                                            </p:txEl>
                                          </p:spTgt>
                                        </p:tgtEl>
                                        <p:attrNameLst>
                                          <p:attrName>ppt_h</p:attrName>
                                        </p:attrNameLst>
                                      </p:cBhvr>
                                      <p:tavLst>
                                        <p:tav tm="0">
                                          <p:val>
                                            <p:strVal val="#ppt_h"/>
                                          </p:val>
                                        </p:tav>
                                        <p:tav tm="100000">
                                          <p:val>
                                            <p:strVal val="#ppt_h"/>
                                          </p:val>
                                        </p:tav>
                                      </p:tavLst>
                                    </p:anim>
                                    <p:animEffect transition="in" filter="fade">
                                      <p:cBhvr>
                                        <p:cTn id="153" dur="1000"/>
                                        <p:tgtEl>
                                          <p:spTgt spid="46085">
                                            <p:txEl>
                                              <p:pRg st="8" end="8"/>
                                            </p:txEl>
                                          </p:spTgt>
                                        </p:tgtEl>
                                      </p:cBhvr>
                                    </p:animEffect>
                                  </p:childTnLst>
                                </p:cTn>
                              </p:par>
                              <p:par>
                                <p:cTn id="154" presetID="55" presetClass="entr" presetSubtype="0" fill="hold" nodeType="withEffect">
                                  <p:stCondLst>
                                    <p:cond delay="0"/>
                                  </p:stCondLst>
                                  <p:childTnLst>
                                    <p:set>
                                      <p:cBhvr>
                                        <p:cTn id="155" dur="1" fill="hold">
                                          <p:stCondLst>
                                            <p:cond delay="0"/>
                                          </p:stCondLst>
                                        </p:cTn>
                                        <p:tgtEl>
                                          <p:spTgt spid="46085">
                                            <p:txEl>
                                              <p:pRg st="9" end="9"/>
                                            </p:txEl>
                                          </p:spTgt>
                                        </p:tgtEl>
                                        <p:attrNameLst>
                                          <p:attrName>style.visibility</p:attrName>
                                        </p:attrNameLst>
                                      </p:cBhvr>
                                      <p:to>
                                        <p:strVal val="visible"/>
                                      </p:to>
                                    </p:set>
                                    <p:anim calcmode="lin" valueType="num">
                                      <p:cBhvr>
                                        <p:cTn id="156" dur="1000" fill="hold"/>
                                        <p:tgtEl>
                                          <p:spTgt spid="46085">
                                            <p:txEl>
                                              <p:pRg st="9" end="9"/>
                                            </p:txEl>
                                          </p:spTgt>
                                        </p:tgtEl>
                                        <p:attrNameLst>
                                          <p:attrName>ppt_w</p:attrName>
                                        </p:attrNameLst>
                                      </p:cBhvr>
                                      <p:tavLst>
                                        <p:tav tm="0">
                                          <p:val>
                                            <p:strVal val="#ppt_w*0.70"/>
                                          </p:val>
                                        </p:tav>
                                        <p:tav tm="100000">
                                          <p:val>
                                            <p:strVal val="#ppt_w"/>
                                          </p:val>
                                        </p:tav>
                                      </p:tavLst>
                                    </p:anim>
                                    <p:anim calcmode="lin" valueType="num">
                                      <p:cBhvr>
                                        <p:cTn id="157" dur="1000" fill="hold"/>
                                        <p:tgtEl>
                                          <p:spTgt spid="46085">
                                            <p:txEl>
                                              <p:pRg st="9" end="9"/>
                                            </p:txEl>
                                          </p:spTgt>
                                        </p:tgtEl>
                                        <p:attrNameLst>
                                          <p:attrName>ppt_h</p:attrName>
                                        </p:attrNameLst>
                                      </p:cBhvr>
                                      <p:tavLst>
                                        <p:tav tm="0">
                                          <p:val>
                                            <p:strVal val="#ppt_h"/>
                                          </p:val>
                                        </p:tav>
                                        <p:tav tm="100000">
                                          <p:val>
                                            <p:strVal val="#ppt_h"/>
                                          </p:val>
                                        </p:tav>
                                      </p:tavLst>
                                    </p:anim>
                                    <p:animEffect transition="in" filter="fade">
                                      <p:cBhvr>
                                        <p:cTn id="158" dur="1000"/>
                                        <p:tgtEl>
                                          <p:spTgt spid="46085">
                                            <p:txEl>
                                              <p:pRg st="9" end="9"/>
                                            </p:txEl>
                                          </p:spTgt>
                                        </p:tgtEl>
                                      </p:cBhvr>
                                    </p:animEffect>
                                  </p:childTnLst>
                                </p:cTn>
                              </p:par>
                              <p:par>
                                <p:cTn id="159" presetID="55" presetClass="entr" presetSubtype="0" fill="hold" nodeType="withEffect">
                                  <p:stCondLst>
                                    <p:cond delay="0"/>
                                  </p:stCondLst>
                                  <p:childTnLst>
                                    <p:set>
                                      <p:cBhvr>
                                        <p:cTn id="160" dur="1" fill="hold">
                                          <p:stCondLst>
                                            <p:cond delay="0"/>
                                          </p:stCondLst>
                                        </p:cTn>
                                        <p:tgtEl>
                                          <p:spTgt spid="46085">
                                            <p:txEl>
                                              <p:pRg st="10" end="10"/>
                                            </p:txEl>
                                          </p:spTgt>
                                        </p:tgtEl>
                                        <p:attrNameLst>
                                          <p:attrName>style.visibility</p:attrName>
                                        </p:attrNameLst>
                                      </p:cBhvr>
                                      <p:to>
                                        <p:strVal val="visible"/>
                                      </p:to>
                                    </p:set>
                                    <p:anim calcmode="lin" valueType="num">
                                      <p:cBhvr>
                                        <p:cTn id="161" dur="1000" fill="hold"/>
                                        <p:tgtEl>
                                          <p:spTgt spid="46085">
                                            <p:txEl>
                                              <p:pRg st="10" end="10"/>
                                            </p:txEl>
                                          </p:spTgt>
                                        </p:tgtEl>
                                        <p:attrNameLst>
                                          <p:attrName>ppt_w</p:attrName>
                                        </p:attrNameLst>
                                      </p:cBhvr>
                                      <p:tavLst>
                                        <p:tav tm="0">
                                          <p:val>
                                            <p:strVal val="#ppt_w*0.70"/>
                                          </p:val>
                                        </p:tav>
                                        <p:tav tm="100000">
                                          <p:val>
                                            <p:strVal val="#ppt_w"/>
                                          </p:val>
                                        </p:tav>
                                      </p:tavLst>
                                    </p:anim>
                                    <p:anim calcmode="lin" valueType="num">
                                      <p:cBhvr>
                                        <p:cTn id="162" dur="1000" fill="hold"/>
                                        <p:tgtEl>
                                          <p:spTgt spid="46085">
                                            <p:txEl>
                                              <p:pRg st="10" end="10"/>
                                            </p:txEl>
                                          </p:spTgt>
                                        </p:tgtEl>
                                        <p:attrNameLst>
                                          <p:attrName>ppt_h</p:attrName>
                                        </p:attrNameLst>
                                      </p:cBhvr>
                                      <p:tavLst>
                                        <p:tav tm="0">
                                          <p:val>
                                            <p:strVal val="#ppt_h"/>
                                          </p:val>
                                        </p:tav>
                                        <p:tav tm="100000">
                                          <p:val>
                                            <p:strVal val="#ppt_h"/>
                                          </p:val>
                                        </p:tav>
                                      </p:tavLst>
                                    </p:anim>
                                    <p:animEffect transition="in" filter="fade">
                                      <p:cBhvr>
                                        <p:cTn id="163" dur="1000"/>
                                        <p:tgtEl>
                                          <p:spTgt spid="46085">
                                            <p:txEl>
                                              <p:pRg st="10" end="10"/>
                                            </p:txEl>
                                          </p:spTgt>
                                        </p:tgtEl>
                                      </p:cBhvr>
                                    </p:animEffect>
                                  </p:childTnLst>
                                </p:cTn>
                              </p:par>
                              <p:par>
                                <p:cTn id="164" presetID="55" presetClass="entr" presetSubtype="0" fill="hold" nodeType="withEffect">
                                  <p:stCondLst>
                                    <p:cond delay="0"/>
                                  </p:stCondLst>
                                  <p:childTnLst>
                                    <p:set>
                                      <p:cBhvr>
                                        <p:cTn id="165" dur="1" fill="hold">
                                          <p:stCondLst>
                                            <p:cond delay="0"/>
                                          </p:stCondLst>
                                        </p:cTn>
                                        <p:tgtEl>
                                          <p:spTgt spid="46085">
                                            <p:txEl>
                                              <p:pRg st="11" end="11"/>
                                            </p:txEl>
                                          </p:spTgt>
                                        </p:tgtEl>
                                        <p:attrNameLst>
                                          <p:attrName>style.visibility</p:attrName>
                                        </p:attrNameLst>
                                      </p:cBhvr>
                                      <p:to>
                                        <p:strVal val="visible"/>
                                      </p:to>
                                    </p:set>
                                    <p:anim calcmode="lin" valueType="num">
                                      <p:cBhvr>
                                        <p:cTn id="166" dur="1000" fill="hold"/>
                                        <p:tgtEl>
                                          <p:spTgt spid="46085">
                                            <p:txEl>
                                              <p:pRg st="11" end="11"/>
                                            </p:txEl>
                                          </p:spTgt>
                                        </p:tgtEl>
                                        <p:attrNameLst>
                                          <p:attrName>ppt_w</p:attrName>
                                        </p:attrNameLst>
                                      </p:cBhvr>
                                      <p:tavLst>
                                        <p:tav tm="0">
                                          <p:val>
                                            <p:strVal val="#ppt_w*0.70"/>
                                          </p:val>
                                        </p:tav>
                                        <p:tav tm="100000">
                                          <p:val>
                                            <p:strVal val="#ppt_w"/>
                                          </p:val>
                                        </p:tav>
                                      </p:tavLst>
                                    </p:anim>
                                    <p:anim calcmode="lin" valueType="num">
                                      <p:cBhvr>
                                        <p:cTn id="167" dur="1000" fill="hold"/>
                                        <p:tgtEl>
                                          <p:spTgt spid="46085">
                                            <p:txEl>
                                              <p:pRg st="11" end="11"/>
                                            </p:txEl>
                                          </p:spTgt>
                                        </p:tgtEl>
                                        <p:attrNameLst>
                                          <p:attrName>ppt_h</p:attrName>
                                        </p:attrNameLst>
                                      </p:cBhvr>
                                      <p:tavLst>
                                        <p:tav tm="0">
                                          <p:val>
                                            <p:strVal val="#ppt_h"/>
                                          </p:val>
                                        </p:tav>
                                        <p:tav tm="100000">
                                          <p:val>
                                            <p:strVal val="#ppt_h"/>
                                          </p:val>
                                        </p:tav>
                                      </p:tavLst>
                                    </p:anim>
                                    <p:animEffect transition="in" filter="fade">
                                      <p:cBhvr>
                                        <p:cTn id="168" dur="1000"/>
                                        <p:tgtEl>
                                          <p:spTgt spid="46085">
                                            <p:txEl>
                                              <p:pRg st="11" end="11"/>
                                            </p:txEl>
                                          </p:spTgt>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55" presetClass="entr" presetSubtype="0" fill="hold" nodeType="clickEffect">
                                  <p:stCondLst>
                                    <p:cond delay="0"/>
                                  </p:stCondLst>
                                  <p:childTnLst>
                                    <p:set>
                                      <p:cBhvr>
                                        <p:cTn id="172" dur="1" fill="hold">
                                          <p:stCondLst>
                                            <p:cond delay="0"/>
                                          </p:stCondLst>
                                        </p:cTn>
                                        <p:tgtEl>
                                          <p:spTgt spid="46085">
                                            <p:txEl>
                                              <p:pRg st="12" end="12"/>
                                            </p:txEl>
                                          </p:spTgt>
                                        </p:tgtEl>
                                        <p:attrNameLst>
                                          <p:attrName>style.visibility</p:attrName>
                                        </p:attrNameLst>
                                      </p:cBhvr>
                                      <p:to>
                                        <p:strVal val="visible"/>
                                      </p:to>
                                    </p:set>
                                    <p:anim calcmode="lin" valueType="num">
                                      <p:cBhvr>
                                        <p:cTn id="173" dur="1000" fill="hold"/>
                                        <p:tgtEl>
                                          <p:spTgt spid="46085">
                                            <p:txEl>
                                              <p:pRg st="12" end="12"/>
                                            </p:txEl>
                                          </p:spTgt>
                                        </p:tgtEl>
                                        <p:attrNameLst>
                                          <p:attrName>ppt_w</p:attrName>
                                        </p:attrNameLst>
                                      </p:cBhvr>
                                      <p:tavLst>
                                        <p:tav tm="0">
                                          <p:val>
                                            <p:strVal val="#ppt_w*0.70"/>
                                          </p:val>
                                        </p:tav>
                                        <p:tav tm="100000">
                                          <p:val>
                                            <p:strVal val="#ppt_w"/>
                                          </p:val>
                                        </p:tav>
                                      </p:tavLst>
                                    </p:anim>
                                    <p:anim calcmode="lin" valueType="num">
                                      <p:cBhvr>
                                        <p:cTn id="174" dur="1000" fill="hold"/>
                                        <p:tgtEl>
                                          <p:spTgt spid="46085">
                                            <p:txEl>
                                              <p:pRg st="12" end="12"/>
                                            </p:txEl>
                                          </p:spTgt>
                                        </p:tgtEl>
                                        <p:attrNameLst>
                                          <p:attrName>ppt_h</p:attrName>
                                        </p:attrNameLst>
                                      </p:cBhvr>
                                      <p:tavLst>
                                        <p:tav tm="0">
                                          <p:val>
                                            <p:strVal val="#ppt_h"/>
                                          </p:val>
                                        </p:tav>
                                        <p:tav tm="100000">
                                          <p:val>
                                            <p:strVal val="#ppt_h"/>
                                          </p:val>
                                        </p:tav>
                                      </p:tavLst>
                                    </p:anim>
                                    <p:animEffect transition="in" filter="fade">
                                      <p:cBhvr>
                                        <p:cTn id="175" dur="1000"/>
                                        <p:tgtEl>
                                          <p:spTgt spid="46085">
                                            <p:txEl>
                                              <p:pRg st="12" end="12"/>
                                            </p:txEl>
                                          </p:spTgt>
                                        </p:tgtEl>
                                      </p:cBhvr>
                                    </p:animEffect>
                                  </p:childTnLst>
                                </p:cTn>
                              </p:par>
                              <p:par>
                                <p:cTn id="176" presetID="55" presetClass="entr" presetSubtype="0" fill="hold" nodeType="withEffect">
                                  <p:stCondLst>
                                    <p:cond delay="0"/>
                                  </p:stCondLst>
                                  <p:childTnLst>
                                    <p:set>
                                      <p:cBhvr>
                                        <p:cTn id="177" dur="1" fill="hold">
                                          <p:stCondLst>
                                            <p:cond delay="0"/>
                                          </p:stCondLst>
                                        </p:cTn>
                                        <p:tgtEl>
                                          <p:spTgt spid="46085">
                                            <p:txEl>
                                              <p:pRg st="13" end="13"/>
                                            </p:txEl>
                                          </p:spTgt>
                                        </p:tgtEl>
                                        <p:attrNameLst>
                                          <p:attrName>style.visibility</p:attrName>
                                        </p:attrNameLst>
                                      </p:cBhvr>
                                      <p:to>
                                        <p:strVal val="visible"/>
                                      </p:to>
                                    </p:set>
                                    <p:anim calcmode="lin" valueType="num">
                                      <p:cBhvr>
                                        <p:cTn id="178" dur="1000" fill="hold"/>
                                        <p:tgtEl>
                                          <p:spTgt spid="46085">
                                            <p:txEl>
                                              <p:pRg st="13" end="13"/>
                                            </p:txEl>
                                          </p:spTgt>
                                        </p:tgtEl>
                                        <p:attrNameLst>
                                          <p:attrName>ppt_w</p:attrName>
                                        </p:attrNameLst>
                                      </p:cBhvr>
                                      <p:tavLst>
                                        <p:tav tm="0">
                                          <p:val>
                                            <p:strVal val="#ppt_w*0.70"/>
                                          </p:val>
                                        </p:tav>
                                        <p:tav tm="100000">
                                          <p:val>
                                            <p:strVal val="#ppt_w"/>
                                          </p:val>
                                        </p:tav>
                                      </p:tavLst>
                                    </p:anim>
                                    <p:anim calcmode="lin" valueType="num">
                                      <p:cBhvr>
                                        <p:cTn id="179" dur="1000" fill="hold"/>
                                        <p:tgtEl>
                                          <p:spTgt spid="46085">
                                            <p:txEl>
                                              <p:pRg st="13" end="13"/>
                                            </p:txEl>
                                          </p:spTgt>
                                        </p:tgtEl>
                                        <p:attrNameLst>
                                          <p:attrName>ppt_h</p:attrName>
                                        </p:attrNameLst>
                                      </p:cBhvr>
                                      <p:tavLst>
                                        <p:tav tm="0">
                                          <p:val>
                                            <p:strVal val="#ppt_h"/>
                                          </p:val>
                                        </p:tav>
                                        <p:tav tm="100000">
                                          <p:val>
                                            <p:strVal val="#ppt_h"/>
                                          </p:val>
                                        </p:tav>
                                      </p:tavLst>
                                    </p:anim>
                                    <p:animEffect transition="in" filter="fade">
                                      <p:cBhvr>
                                        <p:cTn id="180" dur="1000"/>
                                        <p:tgtEl>
                                          <p:spTgt spid="46085">
                                            <p:txEl>
                                              <p:pRg st="13" end="13"/>
                                            </p:txEl>
                                          </p:spTgt>
                                        </p:tgtEl>
                                      </p:cBhvr>
                                    </p:animEffect>
                                  </p:childTnLst>
                                </p:cTn>
                              </p:par>
                              <p:par>
                                <p:cTn id="181" presetID="55" presetClass="entr" presetSubtype="0" fill="hold" nodeType="withEffect">
                                  <p:stCondLst>
                                    <p:cond delay="0"/>
                                  </p:stCondLst>
                                  <p:childTnLst>
                                    <p:set>
                                      <p:cBhvr>
                                        <p:cTn id="182" dur="1" fill="hold">
                                          <p:stCondLst>
                                            <p:cond delay="0"/>
                                          </p:stCondLst>
                                        </p:cTn>
                                        <p:tgtEl>
                                          <p:spTgt spid="46085">
                                            <p:txEl>
                                              <p:pRg st="14" end="14"/>
                                            </p:txEl>
                                          </p:spTgt>
                                        </p:tgtEl>
                                        <p:attrNameLst>
                                          <p:attrName>style.visibility</p:attrName>
                                        </p:attrNameLst>
                                      </p:cBhvr>
                                      <p:to>
                                        <p:strVal val="visible"/>
                                      </p:to>
                                    </p:set>
                                    <p:anim calcmode="lin" valueType="num">
                                      <p:cBhvr>
                                        <p:cTn id="183" dur="1000" fill="hold"/>
                                        <p:tgtEl>
                                          <p:spTgt spid="46085">
                                            <p:txEl>
                                              <p:pRg st="14" end="14"/>
                                            </p:txEl>
                                          </p:spTgt>
                                        </p:tgtEl>
                                        <p:attrNameLst>
                                          <p:attrName>ppt_w</p:attrName>
                                        </p:attrNameLst>
                                      </p:cBhvr>
                                      <p:tavLst>
                                        <p:tav tm="0">
                                          <p:val>
                                            <p:strVal val="#ppt_w*0.70"/>
                                          </p:val>
                                        </p:tav>
                                        <p:tav tm="100000">
                                          <p:val>
                                            <p:strVal val="#ppt_w"/>
                                          </p:val>
                                        </p:tav>
                                      </p:tavLst>
                                    </p:anim>
                                    <p:anim calcmode="lin" valueType="num">
                                      <p:cBhvr>
                                        <p:cTn id="184" dur="1000" fill="hold"/>
                                        <p:tgtEl>
                                          <p:spTgt spid="46085">
                                            <p:txEl>
                                              <p:pRg st="14" end="14"/>
                                            </p:txEl>
                                          </p:spTgt>
                                        </p:tgtEl>
                                        <p:attrNameLst>
                                          <p:attrName>ppt_h</p:attrName>
                                        </p:attrNameLst>
                                      </p:cBhvr>
                                      <p:tavLst>
                                        <p:tav tm="0">
                                          <p:val>
                                            <p:strVal val="#ppt_h"/>
                                          </p:val>
                                        </p:tav>
                                        <p:tav tm="100000">
                                          <p:val>
                                            <p:strVal val="#ppt_h"/>
                                          </p:val>
                                        </p:tav>
                                      </p:tavLst>
                                    </p:anim>
                                    <p:animEffect transition="in" filter="fade">
                                      <p:cBhvr>
                                        <p:cTn id="185" dur="1000"/>
                                        <p:tgtEl>
                                          <p:spTgt spid="46085">
                                            <p:txEl>
                                              <p:pRg st="14" end="14"/>
                                            </p:txEl>
                                          </p:spTgt>
                                        </p:tgtEl>
                                      </p:cBhvr>
                                    </p:animEffect>
                                  </p:childTnLst>
                                </p:cTn>
                              </p:par>
                              <p:par>
                                <p:cTn id="186" presetID="55" presetClass="entr" presetSubtype="0" fill="hold" nodeType="withEffect">
                                  <p:stCondLst>
                                    <p:cond delay="0"/>
                                  </p:stCondLst>
                                  <p:childTnLst>
                                    <p:set>
                                      <p:cBhvr>
                                        <p:cTn id="187" dur="1" fill="hold">
                                          <p:stCondLst>
                                            <p:cond delay="0"/>
                                          </p:stCondLst>
                                        </p:cTn>
                                        <p:tgtEl>
                                          <p:spTgt spid="46085">
                                            <p:txEl>
                                              <p:pRg st="15" end="15"/>
                                            </p:txEl>
                                          </p:spTgt>
                                        </p:tgtEl>
                                        <p:attrNameLst>
                                          <p:attrName>style.visibility</p:attrName>
                                        </p:attrNameLst>
                                      </p:cBhvr>
                                      <p:to>
                                        <p:strVal val="visible"/>
                                      </p:to>
                                    </p:set>
                                    <p:anim calcmode="lin" valueType="num">
                                      <p:cBhvr>
                                        <p:cTn id="188" dur="1000" fill="hold"/>
                                        <p:tgtEl>
                                          <p:spTgt spid="46085">
                                            <p:txEl>
                                              <p:pRg st="15" end="15"/>
                                            </p:txEl>
                                          </p:spTgt>
                                        </p:tgtEl>
                                        <p:attrNameLst>
                                          <p:attrName>ppt_w</p:attrName>
                                        </p:attrNameLst>
                                      </p:cBhvr>
                                      <p:tavLst>
                                        <p:tav tm="0">
                                          <p:val>
                                            <p:strVal val="#ppt_w*0.70"/>
                                          </p:val>
                                        </p:tav>
                                        <p:tav tm="100000">
                                          <p:val>
                                            <p:strVal val="#ppt_w"/>
                                          </p:val>
                                        </p:tav>
                                      </p:tavLst>
                                    </p:anim>
                                    <p:anim calcmode="lin" valueType="num">
                                      <p:cBhvr>
                                        <p:cTn id="189" dur="1000" fill="hold"/>
                                        <p:tgtEl>
                                          <p:spTgt spid="46085">
                                            <p:txEl>
                                              <p:pRg st="15" end="15"/>
                                            </p:txEl>
                                          </p:spTgt>
                                        </p:tgtEl>
                                        <p:attrNameLst>
                                          <p:attrName>ppt_h</p:attrName>
                                        </p:attrNameLst>
                                      </p:cBhvr>
                                      <p:tavLst>
                                        <p:tav tm="0">
                                          <p:val>
                                            <p:strVal val="#ppt_h"/>
                                          </p:val>
                                        </p:tav>
                                        <p:tav tm="100000">
                                          <p:val>
                                            <p:strVal val="#ppt_h"/>
                                          </p:val>
                                        </p:tav>
                                      </p:tavLst>
                                    </p:anim>
                                    <p:animEffect transition="in" filter="fade">
                                      <p:cBhvr>
                                        <p:cTn id="190" dur="1000"/>
                                        <p:tgtEl>
                                          <p:spTgt spid="46085">
                                            <p:txEl>
                                              <p:pRg st="15" end="15"/>
                                            </p:txEl>
                                          </p:spTgt>
                                        </p:tgtEl>
                                      </p:cBhvr>
                                    </p:animEffect>
                                  </p:childTnLst>
                                </p:cTn>
                              </p:par>
                              <p:par>
                                <p:cTn id="191" presetID="55" presetClass="entr" presetSubtype="0" fill="hold" nodeType="withEffect">
                                  <p:stCondLst>
                                    <p:cond delay="0"/>
                                  </p:stCondLst>
                                  <p:childTnLst>
                                    <p:set>
                                      <p:cBhvr>
                                        <p:cTn id="192" dur="1" fill="hold">
                                          <p:stCondLst>
                                            <p:cond delay="0"/>
                                          </p:stCondLst>
                                        </p:cTn>
                                        <p:tgtEl>
                                          <p:spTgt spid="46085">
                                            <p:txEl>
                                              <p:pRg st="16" end="16"/>
                                            </p:txEl>
                                          </p:spTgt>
                                        </p:tgtEl>
                                        <p:attrNameLst>
                                          <p:attrName>style.visibility</p:attrName>
                                        </p:attrNameLst>
                                      </p:cBhvr>
                                      <p:to>
                                        <p:strVal val="visible"/>
                                      </p:to>
                                    </p:set>
                                    <p:anim calcmode="lin" valueType="num">
                                      <p:cBhvr>
                                        <p:cTn id="193" dur="1000" fill="hold"/>
                                        <p:tgtEl>
                                          <p:spTgt spid="46085">
                                            <p:txEl>
                                              <p:pRg st="16" end="16"/>
                                            </p:txEl>
                                          </p:spTgt>
                                        </p:tgtEl>
                                        <p:attrNameLst>
                                          <p:attrName>ppt_w</p:attrName>
                                        </p:attrNameLst>
                                      </p:cBhvr>
                                      <p:tavLst>
                                        <p:tav tm="0">
                                          <p:val>
                                            <p:strVal val="#ppt_w*0.70"/>
                                          </p:val>
                                        </p:tav>
                                        <p:tav tm="100000">
                                          <p:val>
                                            <p:strVal val="#ppt_w"/>
                                          </p:val>
                                        </p:tav>
                                      </p:tavLst>
                                    </p:anim>
                                    <p:anim calcmode="lin" valueType="num">
                                      <p:cBhvr>
                                        <p:cTn id="194" dur="1000" fill="hold"/>
                                        <p:tgtEl>
                                          <p:spTgt spid="46085">
                                            <p:txEl>
                                              <p:pRg st="16" end="16"/>
                                            </p:txEl>
                                          </p:spTgt>
                                        </p:tgtEl>
                                        <p:attrNameLst>
                                          <p:attrName>ppt_h</p:attrName>
                                        </p:attrNameLst>
                                      </p:cBhvr>
                                      <p:tavLst>
                                        <p:tav tm="0">
                                          <p:val>
                                            <p:strVal val="#ppt_h"/>
                                          </p:val>
                                        </p:tav>
                                        <p:tav tm="100000">
                                          <p:val>
                                            <p:strVal val="#ppt_h"/>
                                          </p:val>
                                        </p:tav>
                                      </p:tavLst>
                                    </p:anim>
                                    <p:animEffect transition="in" filter="fade">
                                      <p:cBhvr>
                                        <p:cTn id="195" dur="1000"/>
                                        <p:tgtEl>
                                          <p:spTgt spid="46085">
                                            <p:txEl>
                                              <p:pRg st="16" end="16"/>
                                            </p:txEl>
                                          </p:spTgt>
                                        </p:tgtEl>
                                      </p:cBhvr>
                                    </p:animEffect>
                                  </p:childTnLst>
                                </p:cTn>
                              </p:par>
                              <p:par>
                                <p:cTn id="196" presetID="55" presetClass="entr" presetSubtype="0" fill="hold" nodeType="withEffect">
                                  <p:stCondLst>
                                    <p:cond delay="0"/>
                                  </p:stCondLst>
                                  <p:childTnLst>
                                    <p:set>
                                      <p:cBhvr>
                                        <p:cTn id="197" dur="1" fill="hold">
                                          <p:stCondLst>
                                            <p:cond delay="0"/>
                                          </p:stCondLst>
                                        </p:cTn>
                                        <p:tgtEl>
                                          <p:spTgt spid="46085">
                                            <p:txEl>
                                              <p:pRg st="17" end="17"/>
                                            </p:txEl>
                                          </p:spTgt>
                                        </p:tgtEl>
                                        <p:attrNameLst>
                                          <p:attrName>style.visibility</p:attrName>
                                        </p:attrNameLst>
                                      </p:cBhvr>
                                      <p:to>
                                        <p:strVal val="visible"/>
                                      </p:to>
                                    </p:set>
                                    <p:anim calcmode="lin" valueType="num">
                                      <p:cBhvr>
                                        <p:cTn id="198" dur="1000" fill="hold"/>
                                        <p:tgtEl>
                                          <p:spTgt spid="46085">
                                            <p:txEl>
                                              <p:pRg st="17" end="17"/>
                                            </p:txEl>
                                          </p:spTgt>
                                        </p:tgtEl>
                                        <p:attrNameLst>
                                          <p:attrName>ppt_w</p:attrName>
                                        </p:attrNameLst>
                                      </p:cBhvr>
                                      <p:tavLst>
                                        <p:tav tm="0">
                                          <p:val>
                                            <p:strVal val="#ppt_w*0.70"/>
                                          </p:val>
                                        </p:tav>
                                        <p:tav tm="100000">
                                          <p:val>
                                            <p:strVal val="#ppt_w"/>
                                          </p:val>
                                        </p:tav>
                                      </p:tavLst>
                                    </p:anim>
                                    <p:anim calcmode="lin" valueType="num">
                                      <p:cBhvr>
                                        <p:cTn id="199" dur="1000" fill="hold"/>
                                        <p:tgtEl>
                                          <p:spTgt spid="46085">
                                            <p:txEl>
                                              <p:pRg st="17" end="17"/>
                                            </p:txEl>
                                          </p:spTgt>
                                        </p:tgtEl>
                                        <p:attrNameLst>
                                          <p:attrName>ppt_h</p:attrName>
                                        </p:attrNameLst>
                                      </p:cBhvr>
                                      <p:tavLst>
                                        <p:tav tm="0">
                                          <p:val>
                                            <p:strVal val="#ppt_h"/>
                                          </p:val>
                                        </p:tav>
                                        <p:tav tm="100000">
                                          <p:val>
                                            <p:strVal val="#ppt_h"/>
                                          </p:val>
                                        </p:tav>
                                      </p:tavLst>
                                    </p:anim>
                                    <p:animEffect transition="in" filter="fade">
                                      <p:cBhvr>
                                        <p:cTn id="200" dur="1000"/>
                                        <p:tgtEl>
                                          <p:spTgt spid="46085">
                                            <p:txEl>
                                              <p:pRg st="17" end="17"/>
                                            </p:txEl>
                                          </p:spTgt>
                                        </p:tgtEl>
                                      </p:cBhvr>
                                    </p:animEffect>
                                  </p:childTnLst>
                                </p:cTn>
                              </p:par>
                              <p:par>
                                <p:cTn id="201" presetID="55" presetClass="entr" presetSubtype="0" fill="hold" nodeType="withEffect">
                                  <p:stCondLst>
                                    <p:cond delay="0"/>
                                  </p:stCondLst>
                                  <p:childTnLst>
                                    <p:set>
                                      <p:cBhvr>
                                        <p:cTn id="202" dur="1" fill="hold">
                                          <p:stCondLst>
                                            <p:cond delay="0"/>
                                          </p:stCondLst>
                                        </p:cTn>
                                        <p:tgtEl>
                                          <p:spTgt spid="46085">
                                            <p:txEl>
                                              <p:pRg st="18" end="18"/>
                                            </p:txEl>
                                          </p:spTgt>
                                        </p:tgtEl>
                                        <p:attrNameLst>
                                          <p:attrName>style.visibility</p:attrName>
                                        </p:attrNameLst>
                                      </p:cBhvr>
                                      <p:to>
                                        <p:strVal val="visible"/>
                                      </p:to>
                                    </p:set>
                                    <p:anim calcmode="lin" valueType="num">
                                      <p:cBhvr>
                                        <p:cTn id="203" dur="1000" fill="hold"/>
                                        <p:tgtEl>
                                          <p:spTgt spid="46085">
                                            <p:txEl>
                                              <p:pRg st="18" end="18"/>
                                            </p:txEl>
                                          </p:spTgt>
                                        </p:tgtEl>
                                        <p:attrNameLst>
                                          <p:attrName>ppt_w</p:attrName>
                                        </p:attrNameLst>
                                      </p:cBhvr>
                                      <p:tavLst>
                                        <p:tav tm="0">
                                          <p:val>
                                            <p:strVal val="#ppt_w*0.70"/>
                                          </p:val>
                                        </p:tav>
                                        <p:tav tm="100000">
                                          <p:val>
                                            <p:strVal val="#ppt_w"/>
                                          </p:val>
                                        </p:tav>
                                      </p:tavLst>
                                    </p:anim>
                                    <p:anim calcmode="lin" valueType="num">
                                      <p:cBhvr>
                                        <p:cTn id="204" dur="1000" fill="hold"/>
                                        <p:tgtEl>
                                          <p:spTgt spid="46085">
                                            <p:txEl>
                                              <p:pRg st="18" end="18"/>
                                            </p:txEl>
                                          </p:spTgt>
                                        </p:tgtEl>
                                        <p:attrNameLst>
                                          <p:attrName>ppt_h</p:attrName>
                                        </p:attrNameLst>
                                      </p:cBhvr>
                                      <p:tavLst>
                                        <p:tav tm="0">
                                          <p:val>
                                            <p:strVal val="#ppt_h"/>
                                          </p:val>
                                        </p:tav>
                                        <p:tav tm="100000">
                                          <p:val>
                                            <p:strVal val="#ppt_h"/>
                                          </p:val>
                                        </p:tav>
                                      </p:tavLst>
                                    </p:anim>
                                    <p:animEffect transition="in" filter="fade">
                                      <p:cBhvr>
                                        <p:cTn id="205" dur="1000"/>
                                        <p:tgtEl>
                                          <p:spTgt spid="46085">
                                            <p:txEl>
                                              <p:pRg st="18" end="18"/>
                                            </p:txEl>
                                          </p:spTgt>
                                        </p:tgtEl>
                                      </p:cBhvr>
                                    </p:animEffect>
                                  </p:childTnLst>
                                </p:cTn>
                              </p:par>
                              <p:par>
                                <p:cTn id="206" presetID="55" presetClass="entr" presetSubtype="0" fill="hold" nodeType="withEffect">
                                  <p:stCondLst>
                                    <p:cond delay="0"/>
                                  </p:stCondLst>
                                  <p:childTnLst>
                                    <p:set>
                                      <p:cBhvr>
                                        <p:cTn id="207" dur="1" fill="hold">
                                          <p:stCondLst>
                                            <p:cond delay="0"/>
                                          </p:stCondLst>
                                        </p:cTn>
                                        <p:tgtEl>
                                          <p:spTgt spid="46085">
                                            <p:txEl>
                                              <p:pRg st="19" end="19"/>
                                            </p:txEl>
                                          </p:spTgt>
                                        </p:tgtEl>
                                        <p:attrNameLst>
                                          <p:attrName>style.visibility</p:attrName>
                                        </p:attrNameLst>
                                      </p:cBhvr>
                                      <p:to>
                                        <p:strVal val="visible"/>
                                      </p:to>
                                    </p:set>
                                    <p:anim calcmode="lin" valueType="num">
                                      <p:cBhvr>
                                        <p:cTn id="208" dur="1000" fill="hold"/>
                                        <p:tgtEl>
                                          <p:spTgt spid="46085">
                                            <p:txEl>
                                              <p:pRg st="19" end="19"/>
                                            </p:txEl>
                                          </p:spTgt>
                                        </p:tgtEl>
                                        <p:attrNameLst>
                                          <p:attrName>ppt_w</p:attrName>
                                        </p:attrNameLst>
                                      </p:cBhvr>
                                      <p:tavLst>
                                        <p:tav tm="0">
                                          <p:val>
                                            <p:strVal val="#ppt_w*0.70"/>
                                          </p:val>
                                        </p:tav>
                                        <p:tav tm="100000">
                                          <p:val>
                                            <p:strVal val="#ppt_w"/>
                                          </p:val>
                                        </p:tav>
                                      </p:tavLst>
                                    </p:anim>
                                    <p:anim calcmode="lin" valueType="num">
                                      <p:cBhvr>
                                        <p:cTn id="209" dur="1000" fill="hold"/>
                                        <p:tgtEl>
                                          <p:spTgt spid="46085">
                                            <p:txEl>
                                              <p:pRg st="19" end="19"/>
                                            </p:txEl>
                                          </p:spTgt>
                                        </p:tgtEl>
                                        <p:attrNameLst>
                                          <p:attrName>ppt_h</p:attrName>
                                        </p:attrNameLst>
                                      </p:cBhvr>
                                      <p:tavLst>
                                        <p:tav tm="0">
                                          <p:val>
                                            <p:strVal val="#ppt_h"/>
                                          </p:val>
                                        </p:tav>
                                        <p:tav tm="100000">
                                          <p:val>
                                            <p:strVal val="#ppt_h"/>
                                          </p:val>
                                        </p:tav>
                                      </p:tavLst>
                                    </p:anim>
                                    <p:animEffect transition="in" filter="fade">
                                      <p:cBhvr>
                                        <p:cTn id="210" dur="1000"/>
                                        <p:tgtEl>
                                          <p:spTgt spid="46085">
                                            <p:txEl>
                                              <p:pRg st="19" end="19"/>
                                            </p:txEl>
                                          </p:spTgt>
                                        </p:tgtEl>
                                      </p:cBhvr>
                                    </p:animEffect>
                                  </p:childTnLst>
                                </p:cTn>
                              </p:par>
                              <p:par>
                                <p:cTn id="211" presetID="55" presetClass="entr" presetSubtype="0" fill="hold" nodeType="withEffect">
                                  <p:stCondLst>
                                    <p:cond delay="0"/>
                                  </p:stCondLst>
                                  <p:childTnLst>
                                    <p:set>
                                      <p:cBhvr>
                                        <p:cTn id="212" dur="1" fill="hold">
                                          <p:stCondLst>
                                            <p:cond delay="0"/>
                                          </p:stCondLst>
                                        </p:cTn>
                                        <p:tgtEl>
                                          <p:spTgt spid="46085">
                                            <p:txEl>
                                              <p:pRg st="20" end="20"/>
                                            </p:txEl>
                                          </p:spTgt>
                                        </p:tgtEl>
                                        <p:attrNameLst>
                                          <p:attrName>style.visibility</p:attrName>
                                        </p:attrNameLst>
                                      </p:cBhvr>
                                      <p:to>
                                        <p:strVal val="visible"/>
                                      </p:to>
                                    </p:set>
                                    <p:anim calcmode="lin" valueType="num">
                                      <p:cBhvr>
                                        <p:cTn id="213" dur="1000" fill="hold"/>
                                        <p:tgtEl>
                                          <p:spTgt spid="46085">
                                            <p:txEl>
                                              <p:pRg st="20" end="20"/>
                                            </p:txEl>
                                          </p:spTgt>
                                        </p:tgtEl>
                                        <p:attrNameLst>
                                          <p:attrName>ppt_w</p:attrName>
                                        </p:attrNameLst>
                                      </p:cBhvr>
                                      <p:tavLst>
                                        <p:tav tm="0">
                                          <p:val>
                                            <p:strVal val="#ppt_w*0.70"/>
                                          </p:val>
                                        </p:tav>
                                        <p:tav tm="100000">
                                          <p:val>
                                            <p:strVal val="#ppt_w"/>
                                          </p:val>
                                        </p:tav>
                                      </p:tavLst>
                                    </p:anim>
                                    <p:anim calcmode="lin" valueType="num">
                                      <p:cBhvr>
                                        <p:cTn id="214" dur="1000" fill="hold"/>
                                        <p:tgtEl>
                                          <p:spTgt spid="46085">
                                            <p:txEl>
                                              <p:pRg st="20" end="20"/>
                                            </p:txEl>
                                          </p:spTgt>
                                        </p:tgtEl>
                                        <p:attrNameLst>
                                          <p:attrName>ppt_h</p:attrName>
                                        </p:attrNameLst>
                                      </p:cBhvr>
                                      <p:tavLst>
                                        <p:tav tm="0">
                                          <p:val>
                                            <p:strVal val="#ppt_h"/>
                                          </p:val>
                                        </p:tav>
                                        <p:tav tm="100000">
                                          <p:val>
                                            <p:strVal val="#ppt_h"/>
                                          </p:val>
                                        </p:tav>
                                      </p:tavLst>
                                    </p:anim>
                                    <p:animEffect transition="in" filter="fade">
                                      <p:cBhvr>
                                        <p:cTn id="215" dur="1000"/>
                                        <p:tgtEl>
                                          <p:spTgt spid="4608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228600" y="228600"/>
            <a:ext cx="4572000" cy="6188075"/>
          </a:xfrm>
          <a:prstGeom prst="rect">
            <a:avLst/>
          </a:prstGeom>
          <a:noFill/>
          <a:ln w="9525">
            <a:noFill/>
            <a:miter lim="800000"/>
            <a:headEnd/>
            <a:tailEnd/>
          </a:ln>
        </p:spPr>
        <p:txBody>
          <a:bodyPr>
            <a:spAutoFit/>
          </a:bodyPr>
          <a:lstStyle/>
          <a:p>
            <a:r>
              <a:rPr lang="en-US" sz="2000" b="1">
                <a:solidFill>
                  <a:srgbClr val="008000"/>
                </a:solidFill>
              </a:rPr>
              <a:t>void put_score(void)</a:t>
            </a:r>
          </a:p>
          <a:p>
            <a:r>
              <a:rPr lang="en-US" sz="2000" b="1">
                <a:solidFill>
                  <a:srgbClr val="008000"/>
                </a:solidFill>
              </a:rPr>
              <a:t>{</a:t>
            </a:r>
          </a:p>
          <a:p>
            <a:r>
              <a:rPr lang="en-US" sz="2000" b="1">
                <a:solidFill>
                  <a:srgbClr val="008000"/>
                </a:solidFill>
              </a:rPr>
              <a:t>cout&lt;&lt;"Sports wt:"&lt;&lt;score&lt;&lt;"\n";</a:t>
            </a:r>
          </a:p>
          <a:p>
            <a:r>
              <a:rPr lang="en-US" sz="2000" b="1">
                <a:solidFill>
                  <a:srgbClr val="008000"/>
                </a:solidFill>
              </a:rPr>
              <a:t>}</a:t>
            </a:r>
          </a:p>
          <a:p>
            <a:r>
              <a:rPr lang="en-US" sz="2000" b="1">
                <a:solidFill>
                  <a:srgbClr val="008000"/>
                </a:solidFill>
              </a:rPr>
              <a:t>};</a:t>
            </a:r>
          </a:p>
          <a:p>
            <a:r>
              <a:rPr lang="en-US" sz="2000" b="1">
                <a:solidFill>
                  <a:srgbClr val="008000"/>
                </a:solidFill>
              </a:rPr>
              <a:t>class result:public test,public sports</a:t>
            </a:r>
          </a:p>
          <a:p>
            <a:r>
              <a:rPr lang="en-US" sz="2000" b="1">
                <a:solidFill>
                  <a:srgbClr val="008000"/>
                </a:solidFill>
              </a:rPr>
              <a:t>{</a:t>
            </a:r>
          </a:p>
          <a:p>
            <a:r>
              <a:rPr lang="en-US" sz="2000" b="1">
                <a:solidFill>
                  <a:srgbClr val="008000"/>
                </a:solidFill>
              </a:rPr>
              <a:t>float total;</a:t>
            </a:r>
          </a:p>
          <a:p>
            <a:r>
              <a:rPr lang="en-US" sz="2000" b="1">
                <a:solidFill>
                  <a:srgbClr val="008000"/>
                </a:solidFill>
              </a:rPr>
              <a:t>public:</a:t>
            </a:r>
          </a:p>
          <a:p>
            <a:r>
              <a:rPr lang="en-US" sz="2000" b="1">
                <a:solidFill>
                  <a:srgbClr val="008000"/>
                </a:solidFill>
              </a:rPr>
              <a:t>void display(void);</a:t>
            </a:r>
          </a:p>
          <a:p>
            <a:r>
              <a:rPr lang="en-US" sz="2000" b="1">
                <a:solidFill>
                  <a:srgbClr val="008000"/>
                </a:solidFill>
              </a:rPr>
              <a:t>};</a:t>
            </a:r>
          </a:p>
          <a:p>
            <a:r>
              <a:rPr lang="en-US" sz="2000" b="1">
                <a:solidFill>
                  <a:srgbClr val="008000"/>
                </a:solidFill>
              </a:rPr>
              <a:t>void result::display(void)</a:t>
            </a:r>
          </a:p>
          <a:p>
            <a:r>
              <a:rPr lang="en-US" sz="2000" b="1">
                <a:solidFill>
                  <a:srgbClr val="008000"/>
                </a:solidFill>
              </a:rPr>
              <a:t>{</a:t>
            </a:r>
          </a:p>
          <a:p>
            <a:r>
              <a:rPr lang="en-US" sz="2000" b="1">
                <a:solidFill>
                  <a:srgbClr val="008000"/>
                </a:solidFill>
              </a:rPr>
              <a:t>total=part1+part2+score;</a:t>
            </a:r>
          </a:p>
          <a:p>
            <a:r>
              <a:rPr lang="en-US" sz="2000" b="1">
                <a:solidFill>
                  <a:srgbClr val="008000"/>
                </a:solidFill>
              </a:rPr>
              <a:t>put_number();</a:t>
            </a:r>
          </a:p>
          <a:p>
            <a:r>
              <a:rPr lang="en-US" sz="2000" b="1">
                <a:solidFill>
                  <a:srgbClr val="008000"/>
                </a:solidFill>
              </a:rPr>
              <a:t>put_marks();</a:t>
            </a:r>
          </a:p>
          <a:p>
            <a:r>
              <a:rPr lang="en-US" sz="2000" b="1">
                <a:solidFill>
                  <a:srgbClr val="008000"/>
                </a:solidFill>
              </a:rPr>
              <a:t>put_score();</a:t>
            </a:r>
          </a:p>
          <a:p>
            <a:r>
              <a:rPr lang="en-US" sz="2000" b="1">
                <a:solidFill>
                  <a:srgbClr val="008000"/>
                </a:solidFill>
              </a:rPr>
              <a:t>cout&lt;&lt;"Total Score:"&lt;&lt;total&lt;&lt;"\n";</a:t>
            </a:r>
          </a:p>
          <a:p>
            <a:r>
              <a:rPr lang="en-US" sz="2000" b="1">
                <a:solidFill>
                  <a:srgbClr val="008000"/>
                </a:solidFill>
              </a:rPr>
              <a:t>}</a:t>
            </a:r>
          </a:p>
        </p:txBody>
      </p:sp>
      <p:sp>
        <p:nvSpPr>
          <p:cNvPr id="47109" name="Rectangle 5"/>
          <p:cNvSpPr>
            <a:spLocks noChangeArrowheads="1"/>
          </p:cNvSpPr>
          <p:nvPr/>
        </p:nvSpPr>
        <p:spPr bwMode="auto">
          <a:xfrm>
            <a:off x="4800600" y="0"/>
            <a:ext cx="4343400" cy="2835275"/>
          </a:xfrm>
          <a:prstGeom prst="rect">
            <a:avLst/>
          </a:prstGeom>
          <a:noFill/>
          <a:ln w="9525">
            <a:noFill/>
            <a:miter lim="800000"/>
            <a:headEnd/>
            <a:tailEnd/>
          </a:ln>
        </p:spPr>
        <p:txBody>
          <a:bodyPr>
            <a:spAutoFit/>
          </a:bodyPr>
          <a:lstStyle/>
          <a:p>
            <a:r>
              <a:rPr lang="en-US" sz="2000" b="1">
                <a:solidFill>
                  <a:srgbClr val="008000"/>
                </a:solidFill>
              </a:rPr>
              <a:t>int main()</a:t>
            </a:r>
          </a:p>
          <a:p>
            <a:r>
              <a:rPr lang="en-US" sz="2000" b="1">
                <a:solidFill>
                  <a:srgbClr val="008000"/>
                </a:solidFill>
              </a:rPr>
              <a:t>{</a:t>
            </a:r>
          </a:p>
          <a:p>
            <a:r>
              <a:rPr lang="en-US" sz="2000" b="1">
                <a:solidFill>
                  <a:srgbClr val="008000"/>
                </a:solidFill>
              </a:rPr>
              <a:t>result student_1;</a:t>
            </a:r>
          </a:p>
          <a:p>
            <a:r>
              <a:rPr lang="en-US" sz="2000" b="1">
                <a:solidFill>
                  <a:srgbClr val="008000"/>
                </a:solidFill>
              </a:rPr>
              <a:t>student_1.get_number(1234);</a:t>
            </a:r>
          </a:p>
          <a:p>
            <a:r>
              <a:rPr lang="en-US" sz="2000" b="1">
                <a:solidFill>
                  <a:srgbClr val="008000"/>
                </a:solidFill>
              </a:rPr>
              <a:t>student_1.get_marks(27.5,33.0);</a:t>
            </a:r>
          </a:p>
          <a:p>
            <a:r>
              <a:rPr lang="en-US" sz="2000" b="1">
                <a:solidFill>
                  <a:srgbClr val="008000"/>
                </a:solidFill>
              </a:rPr>
              <a:t>student_1.get_score(6.0);</a:t>
            </a:r>
          </a:p>
          <a:p>
            <a:r>
              <a:rPr lang="en-US" sz="2000" b="1">
                <a:solidFill>
                  <a:srgbClr val="008000"/>
                </a:solidFill>
              </a:rPr>
              <a:t>student_1.display();</a:t>
            </a:r>
          </a:p>
          <a:p>
            <a:r>
              <a:rPr lang="en-US" sz="2000" b="1">
                <a:solidFill>
                  <a:srgbClr val="008000"/>
                </a:solidFill>
              </a:rPr>
              <a:t>return 0;</a:t>
            </a:r>
          </a:p>
          <a:p>
            <a:r>
              <a:rPr lang="en-US" sz="2000" b="1">
                <a:solidFill>
                  <a:srgbClr val="008000"/>
                </a:solidFill>
              </a:rPr>
              <a:t>}</a:t>
            </a:r>
          </a:p>
        </p:txBody>
      </p:sp>
      <p:sp>
        <p:nvSpPr>
          <p:cNvPr id="40964" name="Rectangle 6"/>
          <p:cNvSpPr>
            <a:spLocks noChangeArrowheads="1"/>
          </p:cNvSpPr>
          <p:nvPr/>
        </p:nvSpPr>
        <p:spPr bwMode="auto">
          <a:xfrm>
            <a:off x="4648200" y="0"/>
            <a:ext cx="76200" cy="6858000"/>
          </a:xfrm>
          <a:prstGeom prst="rect">
            <a:avLst/>
          </a:prstGeom>
          <a:solidFill>
            <a:srgbClr val="FF0000"/>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47108">
                                            <p:txEl>
                                              <p:pRg st="0" end="0"/>
                                            </p:txEl>
                                          </p:spTgt>
                                        </p:tgtEl>
                                        <p:attrNameLst>
                                          <p:attrName>style.visibility</p:attrName>
                                        </p:attrNameLst>
                                      </p:cBhvr>
                                      <p:to>
                                        <p:strVal val="visible"/>
                                      </p:to>
                                    </p:set>
                                    <p:anim calcmode="lin" valueType="num">
                                      <p:cBhvr>
                                        <p:cTn id="7" dur="1000" fill="hold"/>
                                        <p:tgtEl>
                                          <p:spTgt spid="47108">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7108">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7108">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47108">
                                            <p:txEl>
                                              <p:pRg st="1" end="1"/>
                                            </p:txEl>
                                          </p:spTgt>
                                        </p:tgtEl>
                                        <p:attrNameLst>
                                          <p:attrName>style.visibility</p:attrName>
                                        </p:attrNameLst>
                                      </p:cBhvr>
                                      <p:to>
                                        <p:strVal val="visible"/>
                                      </p:to>
                                    </p:set>
                                    <p:anim calcmode="lin" valueType="num">
                                      <p:cBhvr>
                                        <p:cTn id="12" dur="1000" fill="hold"/>
                                        <p:tgtEl>
                                          <p:spTgt spid="47108">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47108">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47108">
                                            <p:txEl>
                                              <p:pRg st="1" end="1"/>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47108">
                                            <p:txEl>
                                              <p:pRg st="2" end="2"/>
                                            </p:txEl>
                                          </p:spTgt>
                                        </p:tgtEl>
                                        <p:attrNameLst>
                                          <p:attrName>style.visibility</p:attrName>
                                        </p:attrNameLst>
                                      </p:cBhvr>
                                      <p:to>
                                        <p:strVal val="visible"/>
                                      </p:to>
                                    </p:set>
                                    <p:anim calcmode="lin" valueType="num">
                                      <p:cBhvr>
                                        <p:cTn id="17" dur="1000" fill="hold"/>
                                        <p:tgtEl>
                                          <p:spTgt spid="47108">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47108">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47108">
                                            <p:txEl>
                                              <p:pRg st="2" end="2"/>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47108">
                                            <p:txEl>
                                              <p:pRg st="3" end="3"/>
                                            </p:txEl>
                                          </p:spTgt>
                                        </p:tgtEl>
                                        <p:attrNameLst>
                                          <p:attrName>style.visibility</p:attrName>
                                        </p:attrNameLst>
                                      </p:cBhvr>
                                      <p:to>
                                        <p:strVal val="visible"/>
                                      </p:to>
                                    </p:set>
                                    <p:anim calcmode="lin" valueType="num">
                                      <p:cBhvr>
                                        <p:cTn id="22" dur="1000" fill="hold"/>
                                        <p:tgtEl>
                                          <p:spTgt spid="47108">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47108">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47108">
                                            <p:txEl>
                                              <p:pRg st="3" end="3"/>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47108">
                                            <p:txEl>
                                              <p:pRg st="4" end="4"/>
                                            </p:txEl>
                                          </p:spTgt>
                                        </p:tgtEl>
                                        <p:attrNameLst>
                                          <p:attrName>style.visibility</p:attrName>
                                        </p:attrNameLst>
                                      </p:cBhvr>
                                      <p:to>
                                        <p:strVal val="visible"/>
                                      </p:to>
                                    </p:set>
                                    <p:anim calcmode="lin" valueType="num">
                                      <p:cBhvr>
                                        <p:cTn id="27" dur="1000" fill="hold"/>
                                        <p:tgtEl>
                                          <p:spTgt spid="47108">
                                            <p:txEl>
                                              <p:pRg st="4" end="4"/>
                                            </p:txEl>
                                          </p:spTgt>
                                        </p:tgtEl>
                                        <p:attrNameLst>
                                          <p:attrName>ppt_w</p:attrName>
                                        </p:attrNameLst>
                                      </p:cBhvr>
                                      <p:tavLst>
                                        <p:tav tm="0">
                                          <p:val>
                                            <p:strVal val="#ppt_w*0.70"/>
                                          </p:val>
                                        </p:tav>
                                        <p:tav tm="100000">
                                          <p:val>
                                            <p:strVal val="#ppt_w"/>
                                          </p:val>
                                        </p:tav>
                                      </p:tavLst>
                                    </p:anim>
                                    <p:anim calcmode="lin" valueType="num">
                                      <p:cBhvr>
                                        <p:cTn id="28" dur="1000" fill="hold"/>
                                        <p:tgtEl>
                                          <p:spTgt spid="47108">
                                            <p:txEl>
                                              <p:pRg st="4" end="4"/>
                                            </p:txEl>
                                          </p:spTgt>
                                        </p:tgtEl>
                                        <p:attrNameLst>
                                          <p:attrName>ppt_h</p:attrName>
                                        </p:attrNameLst>
                                      </p:cBhvr>
                                      <p:tavLst>
                                        <p:tav tm="0">
                                          <p:val>
                                            <p:strVal val="#ppt_h"/>
                                          </p:val>
                                        </p:tav>
                                        <p:tav tm="100000">
                                          <p:val>
                                            <p:strVal val="#ppt_h"/>
                                          </p:val>
                                        </p:tav>
                                      </p:tavLst>
                                    </p:anim>
                                    <p:animEffect transition="in" filter="fade">
                                      <p:cBhvr>
                                        <p:cTn id="29" dur="1000"/>
                                        <p:tgtEl>
                                          <p:spTgt spid="47108">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5" presetClass="entr" presetSubtype="0" fill="hold" nodeType="clickEffect">
                                  <p:stCondLst>
                                    <p:cond delay="0"/>
                                  </p:stCondLst>
                                  <p:childTnLst>
                                    <p:set>
                                      <p:cBhvr>
                                        <p:cTn id="33" dur="1" fill="hold">
                                          <p:stCondLst>
                                            <p:cond delay="0"/>
                                          </p:stCondLst>
                                        </p:cTn>
                                        <p:tgtEl>
                                          <p:spTgt spid="47108">
                                            <p:txEl>
                                              <p:pRg st="5" end="5"/>
                                            </p:txEl>
                                          </p:spTgt>
                                        </p:tgtEl>
                                        <p:attrNameLst>
                                          <p:attrName>style.visibility</p:attrName>
                                        </p:attrNameLst>
                                      </p:cBhvr>
                                      <p:to>
                                        <p:strVal val="visible"/>
                                      </p:to>
                                    </p:set>
                                    <p:anim calcmode="lin" valueType="num">
                                      <p:cBhvr>
                                        <p:cTn id="34" dur="1000" fill="hold"/>
                                        <p:tgtEl>
                                          <p:spTgt spid="47108">
                                            <p:txEl>
                                              <p:pRg st="5" end="5"/>
                                            </p:txEl>
                                          </p:spTgt>
                                        </p:tgtEl>
                                        <p:attrNameLst>
                                          <p:attrName>ppt_w</p:attrName>
                                        </p:attrNameLst>
                                      </p:cBhvr>
                                      <p:tavLst>
                                        <p:tav tm="0">
                                          <p:val>
                                            <p:strVal val="#ppt_w*0.70"/>
                                          </p:val>
                                        </p:tav>
                                        <p:tav tm="100000">
                                          <p:val>
                                            <p:strVal val="#ppt_w"/>
                                          </p:val>
                                        </p:tav>
                                      </p:tavLst>
                                    </p:anim>
                                    <p:anim calcmode="lin" valueType="num">
                                      <p:cBhvr>
                                        <p:cTn id="35" dur="1000" fill="hold"/>
                                        <p:tgtEl>
                                          <p:spTgt spid="47108">
                                            <p:txEl>
                                              <p:pRg st="5" end="5"/>
                                            </p:txEl>
                                          </p:spTgt>
                                        </p:tgtEl>
                                        <p:attrNameLst>
                                          <p:attrName>ppt_h</p:attrName>
                                        </p:attrNameLst>
                                      </p:cBhvr>
                                      <p:tavLst>
                                        <p:tav tm="0">
                                          <p:val>
                                            <p:strVal val="#ppt_h"/>
                                          </p:val>
                                        </p:tav>
                                        <p:tav tm="100000">
                                          <p:val>
                                            <p:strVal val="#ppt_h"/>
                                          </p:val>
                                        </p:tav>
                                      </p:tavLst>
                                    </p:anim>
                                    <p:animEffect transition="in" filter="fade">
                                      <p:cBhvr>
                                        <p:cTn id="36" dur="1000"/>
                                        <p:tgtEl>
                                          <p:spTgt spid="47108">
                                            <p:txEl>
                                              <p:pRg st="5" end="5"/>
                                            </p:txEl>
                                          </p:spTgt>
                                        </p:tgtEl>
                                      </p:cBhvr>
                                    </p:animEffect>
                                  </p:childTnLst>
                                </p:cTn>
                              </p:par>
                              <p:par>
                                <p:cTn id="37" presetID="55" presetClass="entr" presetSubtype="0" fill="hold" nodeType="withEffect">
                                  <p:stCondLst>
                                    <p:cond delay="0"/>
                                  </p:stCondLst>
                                  <p:childTnLst>
                                    <p:set>
                                      <p:cBhvr>
                                        <p:cTn id="38" dur="1" fill="hold">
                                          <p:stCondLst>
                                            <p:cond delay="0"/>
                                          </p:stCondLst>
                                        </p:cTn>
                                        <p:tgtEl>
                                          <p:spTgt spid="47108">
                                            <p:txEl>
                                              <p:pRg st="6" end="6"/>
                                            </p:txEl>
                                          </p:spTgt>
                                        </p:tgtEl>
                                        <p:attrNameLst>
                                          <p:attrName>style.visibility</p:attrName>
                                        </p:attrNameLst>
                                      </p:cBhvr>
                                      <p:to>
                                        <p:strVal val="visible"/>
                                      </p:to>
                                    </p:set>
                                    <p:anim calcmode="lin" valueType="num">
                                      <p:cBhvr>
                                        <p:cTn id="39" dur="1000" fill="hold"/>
                                        <p:tgtEl>
                                          <p:spTgt spid="47108">
                                            <p:txEl>
                                              <p:pRg st="6" end="6"/>
                                            </p:txEl>
                                          </p:spTgt>
                                        </p:tgtEl>
                                        <p:attrNameLst>
                                          <p:attrName>ppt_w</p:attrName>
                                        </p:attrNameLst>
                                      </p:cBhvr>
                                      <p:tavLst>
                                        <p:tav tm="0">
                                          <p:val>
                                            <p:strVal val="#ppt_w*0.70"/>
                                          </p:val>
                                        </p:tav>
                                        <p:tav tm="100000">
                                          <p:val>
                                            <p:strVal val="#ppt_w"/>
                                          </p:val>
                                        </p:tav>
                                      </p:tavLst>
                                    </p:anim>
                                    <p:anim calcmode="lin" valueType="num">
                                      <p:cBhvr>
                                        <p:cTn id="40" dur="1000" fill="hold"/>
                                        <p:tgtEl>
                                          <p:spTgt spid="47108">
                                            <p:txEl>
                                              <p:pRg st="6" end="6"/>
                                            </p:txEl>
                                          </p:spTgt>
                                        </p:tgtEl>
                                        <p:attrNameLst>
                                          <p:attrName>ppt_h</p:attrName>
                                        </p:attrNameLst>
                                      </p:cBhvr>
                                      <p:tavLst>
                                        <p:tav tm="0">
                                          <p:val>
                                            <p:strVal val="#ppt_h"/>
                                          </p:val>
                                        </p:tav>
                                        <p:tav tm="100000">
                                          <p:val>
                                            <p:strVal val="#ppt_h"/>
                                          </p:val>
                                        </p:tav>
                                      </p:tavLst>
                                    </p:anim>
                                    <p:animEffect transition="in" filter="fade">
                                      <p:cBhvr>
                                        <p:cTn id="41" dur="1000"/>
                                        <p:tgtEl>
                                          <p:spTgt spid="47108">
                                            <p:txEl>
                                              <p:pRg st="6" end="6"/>
                                            </p:txEl>
                                          </p:spTgt>
                                        </p:tgtEl>
                                      </p:cBhvr>
                                    </p:animEffect>
                                  </p:childTnLst>
                                </p:cTn>
                              </p:par>
                              <p:par>
                                <p:cTn id="42" presetID="55" presetClass="entr" presetSubtype="0" fill="hold" nodeType="withEffect">
                                  <p:stCondLst>
                                    <p:cond delay="0"/>
                                  </p:stCondLst>
                                  <p:childTnLst>
                                    <p:set>
                                      <p:cBhvr>
                                        <p:cTn id="43" dur="1" fill="hold">
                                          <p:stCondLst>
                                            <p:cond delay="0"/>
                                          </p:stCondLst>
                                        </p:cTn>
                                        <p:tgtEl>
                                          <p:spTgt spid="47108">
                                            <p:txEl>
                                              <p:pRg st="7" end="7"/>
                                            </p:txEl>
                                          </p:spTgt>
                                        </p:tgtEl>
                                        <p:attrNameLst>
                                          <p:attrName>style.visibility</p:attrName>
                                        </p:attrNameLst>
                                      </p:cBhvr>
                                      <p:to>
                                        <p:strVal val="visible"/>
                                      </p:to>
                                    </p:set>
                                    <p:anim calcmode="lin" valueType="num">
                                      <p:cBhvr>
                                        <p:cTn id="44" dur="1000" fill="hold"/>
                                        <p:tgtEl>
                                          <p:spTgt spid="47108">
                                            <p:txEl>
                                              <p:pRg st="7" end="7"/>
                                            </p:txEl>
                                          </p:spTgt>
                                        </p:tgtEl>
                                        <p:attrNameLst>
                                          <p:attrName>ppt_w</p:attrName>
                                        </p:attrNameLst>
                                      </p:cBhvr>
                                      <p:tavLst>
                                        <p:tav tm="0">
                                          <p:val>
                                            <p:strVal val="#ppt_w*0.70"/>
                                          </p:val>
                                        </p:tav>
                                        <p:tav tm="100000">
                                          <p:val>
                                            <p:strVal val="#ppt_w"/>
                                          </p:val>
                                        </p:tav>
                                      </p:tavLst>
                                    </p:anim>
                                    <p:anim calcmode="lin" valueType="num">
                                      <p:cBhvr>
                                        <p:cTn id="45" dur="1000" fill="hold"/>
                                        <p:tgtEl>
                                          <p:spTgt spid="47108">
                                            <p:txEl>
                                              <p:pRg st="7" end="7"/>
                                            </p:txEl>
                                          </p:spTgt>
                                        </p:tgtEl>
                                        <p:attrNameLst>
                                          <p:attrName>ppt_h</p:attrName>
                                        </p:attrNameLst>
                                      </p:cBhvr>
                                      <p:tavLst>
                                        <p:tav tm="0">
                                          <p:val>
                                            <p:strVal val="#ppt_h"/>
                                          </p:val>
                                        </p:tav>
                                        <p:tav tm="100000">
                                          <p:val>
                                            <p:strVal val="#ppt_h"/>
                                          </p:val>
                                        </p:tav>
                                      </p:tavLst>
                                    </p:anim>
                                    <p:animEffect transition="in" filter="fade">
                                      <p:cBhvr>
                                        <p:cTn id="46" dur="1000"/>
                                        <p:tgtEl>
                                          <p:spTgt spid="47108">
                                            <p:txEl>
                                              <p:pRg st="7" end="7"/>
                                            </p:txEl>
                                          </p:spTgt>
                                        </p:tgtEl>
                                      </p:cBhvr>
                                    </p:animEffect>
                                  </p:childTnLst>
                                </p:cTn>
                              </p:par>
                              <p:par>
                                <p:cTn id="47" presetID="55" presetClass="entr" presetSubtype="0" fill="hold" nodeType="withEffect">
                                  <p:stCondLst>
                                    <p:cond delay="0"/>
                                  </p:stCondLst>
                                  <p:childTnLst>
                                    <p:set>
                                      <p:cBhvr>
                                        <p:cTn id="48" dur="1" fill="hold">
                                          <p:stCondLst>
                                            <p:cond delay="0"/>
                                          </p:stCondLst>
                                        </p:cTn>
                                        <p:tgtEl>
                                          <p:spTgt spid="47108">
                                            <p:txEl>
                                              <p:pRg st="8" end="8"/>
                                            </p:txEl>
                                          </p:spTgt>
                                        </p:tgtEl>
                                        <p:attrNameLst>
                                          <p:attrName>style.visibility</p:attrName>
                                        </p:attrNameLst>
                                      </p:cBhvr>
                                      <p:to>
                                        <p:strVal val="visible"/>
                                      </p:to>
                                    </p:set>
                                    <p:anim calcmode="lin" valueType="num">
                                      <p:cBhvr>
                                        <p:cTn id="49" dur="1000" fill="hold"/>
                                        <p:tgtEl>
                                          <p:spTgt spid="47108">
                                            <p:txEl>
                                              <p:pRg st="8" end="8"/>
                                            </p:txEl>
                                          </p:spTgt>
                                        </p:tgtEl>
                                        <p:attrNameLst>
                                          <p:attrName>ppt_w</p:attrName>
                                        </p:attrNameLst>
                                      </p:cBhvr>
                                      <p:tavLst>
                                        <p:tav tm="0">
                                          <p:val>
                                            <p:strVal val="#ppt_w*0.70"/>
                                          </p:val>
                                        </p:tav>
                                        <p:tav tm="100000">
                                          <p:val>
                                            <p:strVal val="#ppt_w"/>
                                          </p:val>
                                        </p:tav>
                                      </p:tavLst>
                                    </p:anim>
                                    <p:anim calcmode="lin" valueType="num">
                                      <p:cBhvr>
                                        <p:cTn id="50" dur="1000" fill="hold"/>
                                        <p:tgtEl>
                                          <p:spTgt spid="47108">
                                            <p:txEl>
                                              <p:pRg st="8" end="8"/>
                                            </p:txEl>
                                          </p:spTgt>
                                        </p:tgtEl>
                                        <p:attrNameLst>
                                          <p:attrName>ppt_h</p:attrName>
                                        </p:attrNameLst>
                                      </p:cBhvr>
                                      <p:tavLst>
                                        <p:tav tm="0">
                                          <p:val>
                                            <p:strVal val="#ppt_h"/>
                                          </p:val>
                                        </p:tav>
                                        <p:tav tm="100000">
                                          <p:val>
                                            <p:strVal val="#ppt_h"/>
                                          </p:val>
                                        </p:tav>
                                      </p:tavLst>
                                    </p:anim>
                                    <p:animEffect transition="in" filter="fade">
                                      <p:cBhvr>
                                        <p:cTn id="51" dur="1000"/>
                                        <p:tgtEl>
                                          <p:spTgt spid="47108">
                                            <p:txEl>
                                              <p:pRg st="8" end="8"/>
                                            </p:txEl>
                                          </p:spTgt>
                                        </p:tgtEl>
                                      </p:cBhvr>
                                    </p:animEffect>
                                  </p:childTnLst>
                                </p:cTn>
                              </p:par>
                              <p:par>
                                <p:cTn id="52" presetID="55" presetClass="entr" presetSubtype="0" fill="hold" nodeType="withEffect">
                                  <p:stCondLst>
                                    <p:cond delay="0"/>
                                  </p:stCondLst>
                                  <p:childTnLst>
                                    <p:set>
                                      <p:cBhvr>
                                        <p:cTn id="53" dur="1" fill="hold">
                                          <p:stCondLst>
                                            <p:cond delay="0"/>
                                          </p:stCondLst>
                                        </p:cTn>
                                        <p:tgtEl>
                                          <p:spTgt spid="47108">
                                            <p:txEl>
                                              <p:pRg st="9" end="9"/>
                                            </p:txEl>
                                          </p:spTgt>
                                        </p:tgtEl>
                                        <p:attrNameLst>
                                          <p:attrName>style.visibility</p:attrName>
                                        </p:attrNameLst>
                                      </p:cBhvr>
                                      <p:to>
                                        <p:strVal val="visible"/>
                                      </p:to>
                                    </p:set>
                                    <p:anim calcmode="lin" valueType="num">
                                      <p:cBhvr>
                                        <p:cTn id="54" dur="1000" fill="hold"/>
                                        <p:tgtEl>
                                          <p:spTgt spid="47108">
                                            <p:txEl>
                                              <p:pRg st="9" end="9"/>
                                            </p:txEl>
                                          </p:spTgt>
                                        </p:tgtEl>
                                        <p:attrNameLst>
                                          <p:attrName>ppt_w</p:attrName>
                                        </p:attrNameLst>
                                      </p:cBhvr>
                                      <p:tavLst>
                                        <p:tav tm="0">
                                          <p:val>
                                            <p:strVal val="#ppt_w*0.70"/>
                                          </p:val>
                                        </p:tav>
                                        <p:tav tm="100000">
                                          <p:val>
                                            <p:strVal val="#ppt_w"/>
                                          </p:val>
                                        </p:tav>
                                      </p:tavLst>
                                    </p:anim>
                                    <p:anim calcmode="lin" valueType="num">
                                      <p:cBhvr>
                                        <p:cTn id="55" dur="1000" fill="hold"/>
                                        <p:tgtEl>
                                          <p:spTgt spid="47108">
                                            <p:txEl>
                                              <p:pRg st="9" end="9"/>
                                            </p:txEl>
                                          </p:spTgt>
                                        </p:tgtEl>
                                        <p:attrNameLst>
                                          <p:attrName>ppt_h</p:attrName>
                                        </p:attrNameLst>
                                      </p:cBhvr>
                                      <p:tavLst>
                                        <p:tav tm="0">
                                          <p:val>
                                            <p:strVal val="#ppt_h"/>
                                          </p:val>
                                        </p:tav>
                                        <p:tav tm="100000">
                                          <p:val>
                                            <p:strVal val="#ppt_h"/>
                                          </p:val>
                                        </p:tav>
                                      </p:tavLst>
                                    </p:anim>
                                    <p:animEffect transition="in" filter="fade">
                                      <p:cBhvr>
                                        <p:cTn id="56" dur="1000"/>
                                        <p:tgtEl>
                                          <p:spTgt spid="47108">
                                            <p:txEl>
                                              <p:pRg st="9" end="9"/>
                                            </p:txEl>
                                          </p:spTgt>
                                        </p:tgtEl>
                                      </p:cBhvr>
                                    </p:animEffect>
                                  </p:childTnLst>
                                </p:cTn>
                              </p:par>
                              <p:par>
                                <p:cTn id="57" presetID="55" presetClass="entr" presetSubtype="0" fill="hold" nodeType="withEffect">
                                  <p:stCondLst>
                                    <p:cond delay="0"/>
                                  </p:stCondLst>
                                  <p:childTnLst>
                                    <p:set>
                                      <p:cBhvr>
                                        <p:cTn id="58" dur="1" fill="hold">
                                          <p:stCondLst>
                                            <p:cond delay="0"/>
                                          </p:stCondLst>
                                        </p:cTn>
                                        <p:tgtEl>
                                          <p:spTgt spid="47108">
                                            <p:txEl>
                                              <p:pRg st="10" end="10"/>
                                            </p:txEl>
                                          </p:spTgt>
                                        </p:tgtEl>
                                        <p:attrNameLst>
                                          <p:attrName>style.visibility</p:attrName>
                                        </p:attrNameLst>
                                      </p:cBhvr>
                                      <p:to>
                                        <p:strVal val="visible"/>
                                      </p:to>
                                    </p:set>
                                    <p:anim calcmode="lin" valueType="num">
                                      <p:cBhvr>
                                        <p:cTn id="59" dur="1000" fill="hold"/>
                                        <p:tgtEl>
                                          <p:spTgt spid="47108">
                                            <p:txEl>
                                              <p:pRg st="10" end="10"/>
                                            </p:txEl>
                                          </p:spTgt>
                                        </p:tgtEl>
                                        <p:attrNameLst>
                                          <p:attrName>ppt_w</p:attrName>
                                        </p:attrNameLst>
                                      </p:cBhvr>
                                      <p:tavLst>
                                        <p:tav tm="0">
                                          <p:val>
                                            <p:strVal val="#ppt_w*0.70"/>
                                          </p:val>
                                        </p:tav>
                                        <p:tav tm="100000">
                                          <p:val>
                                            <p:strVal val="#ppt_w"/>
                                          </p:val>
                                        </p:tav>
                                      </p:tavLst>
                                    </p:anim>
                                    <p:anim calcmode="lin" valueType="num">
                                      <p:cBhvr>
                                        <p:cTn id="60" dur="1000" fill="hold"/>
                                        <p:tgtEl>
                                          <p:spTgt spid="47108">
                                            <p:txEl>
                                              <p:pRg st="10" end="10"/>
                                            </p:txEl>
                                          </p:spTgt>
                                        </p:tgtEl>
                                        <p:attrNameLst>
                                          <p:attrName>ppt_h</p:attrName>
                                        </p:attrNameLst>
                                      </p:cBhvr>
                                      <p:tavLst>
                                        <p:tav tm="0">
                                          <p:val>
                                            <p:strVal val="#ppt_h"/>
                                          </p:val>
                                        </p:tav>
                                        <p:tav tm="100000">
                                          <p:val>
                                            <p:strVal val="#ppt_h"/>
                                          </p:val>
                                        </p:tav>
                                      </p:tavLst>
                                    </p:anim>
                                    <p:animEffect transition="in" filter="fade">
                                      <p:cBhvr>
                                        <p:cTn id="61" dur="1000"/>
                                        <p:tgtEl>
                                          <p:spTgt spid="47108">
                                            <p:txEl>
                                              <p:pRg st="10" end="10"/>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5" presetClass="entr" presetSubtype="0" fill="hold" nodeType="clickEffect">
                                  <p:stCondLst>
                                    <p:cond delay="0"/>
                                  </p:stCondLst>
                                  <p:childTnLst>
                                    <p:set>
                                      <p:cBhvr>
                                        <p:cTn id="65" dur="1" fill="hold">
                                          <p:stCondLst>
                                            <p:cond delay="0"/>
                                          </p:stCondLst>
                                        </p:cTn>
                                        <p:tgtEl>
                                          <p:spTgt spid="47108">
                                            <p:txEl>
                                              <p:pRg st="11" end="11"/>
                                            </p:txEl>
                                          </p:spTgt>
                                        </p:tgtEl>
                                        <p:attrNameLst>
                                          <p:attrName>style.visibility</p:attrName>
                                        </p:attrNameLst>
                                      </p:cBhvr>
                                      <p:to>
                                        <p:strVal val="visible"/>
                                      </p:to>
                                    </p:set>
                                    <p:anim calcmode="lin" valueType="num">
                                      <p:cBhvr>
                                        <p:cTn id="66" dur="1000" fill="hold"/>
                                        <p:tgtEl>
                                          <p:spTgt spid="47108">
                                            <p:txEl>
                                              <p:pRg st="11" end="11"/>
                                            </p:txEl>
                                          </p:spTgt>
                                        </p:tgtEl>
                                        <p:attrNameLst>
                                          <p:attrName>ppt_w</p:attrName>
                                        </p:attrNameLst>
                                      </p:cBhvr>
                                      <p:tavLst>
                                        <p:tav tm="0">
                                          <p:val>
                                            <p:strVal val="#ppt_w*0.70"/>
                                          </p:val>
                                        </p:tav>
                                        <p:tav tm="100000">
                                          <p:val>
                                            <p:strVal val="#ppt_w"/>
                                          </p:val>
                                        </p:tav>
                                      </p:tavLst>
                                    </p:anim>
                                    <p:anim calcmode="lin" valueType="num">
                                      <p:cBhvr>
                                        <p:cTn id="67" dur="1000" fill="hold"/>
                                        <p:tgtEl>
                                          <p:spTgt spid="47108">
                                            <p:txEl>
                                              <p:pRg st="11" end="11"/>
                                            </p:txEl>
                                          </p:spTgt>
                                        </p:tgtEl>
                                        <p:attrNameLst>
                                          <p:attrName>ppt_h</p:attrName>
                                        </p:attrNameLst>
                                      </p:cBhvr>
                                      <p:tavLst>
                                        <p:tav tm="0">
                                          <p:val>
                                            <p:strVal val="#ppt_h"/>
                                          </p:val>
                                        </p:tav>
                                        <p:tav tm="100000">
                                          <p:val>
                                            <p:strVal val="#ppt_h"/>
                                          </p:val>
                                        </p:tav>
                                      </p:tavLst>
                                    </p:anim>
                                    <p:animEffect transition="in" filter="fade">
                                      <p:cBhvr>
                                        <p:cTn id="68" dur="1000"/>
                                        <p:tgtEl>
                                          <p:spTgt spid="47108">
                                            <p:txEl>
                                              <p:pRg st="11" end="11"/>
                                            </p:txEl>
                                          </p:spTgt>
                                        </p:tgtEl>
                                      </p:cBhvr>
                                    </p:animEffect>
                                  </p:childTnLst>
                                </p:cTn>
                              </p:par>
                              <p:par>
                                <p:cTn id="69" presetID="55" presetClass="entr" presetSubtype="0" fill="hold" nodeType="withEffect">
                                  <p:stCondLst>
                                    <p:cond delay="0"/>
                                  </p:stCondLst>
                                  <p:childTnLst>
                                    <p:set>
                                      <p:cBhvr>
                                        <p:cTn id="70" dur="1" fill="hold">
                                          <p:stCondLst>
                                            <p:cond delay="0"/>
                                          </p:stCondLst>
                                        </p:cTn>
                                        <p:tgtEl>
                                          <p:spTgt spid="47108">
                                            <p:txEl>
                                              <p:pRg st="12" end="12"/>
                                            </p:txEl>
                                          </p:spTgt>
                                        </p:tgtEl>
                                        <p:attrNameLst>
                                          <p:attrName>style.visibility</p:attrName>
                                        </p:attrNameLst>
                                      </p:cBhvr>
                                      <p:to>
                                        <p:strVal val="visible"/>
                                      </p:to>
                                    </p:set>
                                    <p:anim calcmode="lin" valueType="num">
                                      <p:cBhvr>
                                        <p:cTn id="71" dur="1000" fill="hold"/>
                                        <p:tgtEl>
                                          <p:spTgt spid="47108">
                                            <p:txEl>
                                              <p:pRg st="12" end="12"/>
                                            </p:txEl>
                                          </p:spTgt>
                                        </p:tgtEl>
                                        <p:attrNameLst>
                                          <p:attrName>ppt_w</p:attrName>
                                        </p:attrNameLst>
                                      </p:cBhvr>
                                      <p:tavLst>
                                        <p:tav tm="0">
                                          <p:val>
                                            <p:strVal val="#ppt_w*0.70"/>
                                          </p:val>
                                        </p:tav>
                                        <p:tav tm="100000">
                                          <p:val>
                                            <p:strVal val="#ppt_w"/>
                                          </p:val>
                                        </p:tav>
                                      </p:tavLst>
                                    </p:anim>
                                    <p:anim calcmode="lin" valueType="num">
                                      <p:cBhvr>
                                        <p:cTn id="72" dur="1000" fill="hold"/>
                                        <p:tgtEl>
                                          <p:spTgt spid="47108">
                                            <p:txEl>
                                              <p:pRg st="12" end="12"/>
                                            </p:txEl>
                                          </p:spTgt>
                                        </p:tgtEl>
                                        <p:attrNameLst>
                                          <p:attrName>ppt_h</p:attrName>
                                        </p:attrNameLst>
                                      </p:cBhvr>
                                      <p:tavLst>
                                        <p:tav tm="0">
                                          <p:val>
                                            <p:strVal val="#ppt_h"/>
                                          </p:val>
                                        </p:tav>
                                        <p:tav tm="100000">
                                          <p:val>
                                            <p:strVal val="#ppt_h"/>
                                          </p:val>
                                        </p:tav>
                                      </p:tavLst>
                                    </p:anim>
                                    <p:animEffect transition="in" filter="fade">
                                      <p:cBhvr>
                                        <p:cTn id="73" dur="1000"/>
                                        <p:tgtEl>
                                          <p:spTgt spid="47108">
                                            <p:txEl>
                                              <p:pRg st="12" end="12"/>
                                            </p:txEl>
                                          </p:spTgt>
                                        </p:tgtEl>
                                      </p:cBhvr>
                                    </p:animEffect>
                                  </p:childTnLst>
                                </p:cTn>
                              </p:par>
                              <p:par>
                                <p:cTn id="74" presetID="55" presetClass="entr" presetSubtype="0" fill="hold" nodeType="withEffect">
                                  <p:stCondLst>
                                    <p:cond delay="0"/>
                                  </p:stCondLst>
                                  <p:childTnLst>
                                    <p:set>
                                      <p:cBhvr>
                                        <p:cTn id="75" dur="1" fill="hold">
                                          <p:stCondLst>
                                            <p:cond delay="0"/>
                                          </p:stCondLst>
                                        </p:cTn>
                                        <p:tgtEl>
                                          <p:spTgt spid="47108">
                                            <p:txEl>
                                              <p:pRg st="13" end="13"/>
                                            </p:txEl>
                                          </p:spTgt>
                                        </p:tgtEl>
                                        <p:attrNameLst>
                                          <p:attrName>style.visibility</p:attrName>
                                        </p:attrNameLst>
                                      </p:cBhvr>
                                      <p:to>
                                        <p:strVal val="visible"/>
                                      </p:to>
                                    </p:set>
                                    <p:anim calcmode="lin" valueType="num">
                                      <p:cBhvr>
                                        <p:cTn id="76" dur="1000" fill="hold"/>
                                        <p:tgtEl>
                                          <p:spTgt spid="47108">
                                            <p:txEl>
                                              <p:pRg st="13" end="13"/>
                                            </p:txEl>
                                          </p:spTgt>
                                        </p:tgtEl>
                                        <p:attrNameLst>
                                          <p:attrName>ppt_w</p:attrName>
                                        </p:attrNameLst>
                                      </p:cBhvr>
                                      <p:tavLst>
                                        <p:tav tm="0">
                                          <p:val>
                                            <p:strVal val="#ppt_w*0.70"/>
                                          </p:val>
                                        </p:tav>
                                        <p:tav tm="100000">
                                          <p:val>
                                            <p:strVal val="#ppt_w"/>
                                          </p:val>
                                        </p:tav>
                                      </p:tavLst>
                                    </p:anim>
                                    <p:anim calcmode="lin" valueType="num">
                                      <p:cBhvr>
                                        <p:cTn id="77" dur="1000" fill="hold"/>
                                        <p:tgtEl>
                                          <p:spTgt spid="47108">
                                            <p:txEl>
                                              <p:pRg st="13" end="13"/>
                                            </p:txEl>
                                          </p:spTgt>
                                        </p:tgtEl>
                                        <p:attrNameLst>
                                          <p:attrName>ppt_h</p:attrName>
                                        </p:attrNameLst>
                                      </p:cBhvr>
                                      <p:tavLst>
                                        <p:tav tm="0">
                                          <p:val>
                                            <p:strVal val="#ppt_h"/>
                                          </p:val>
                                        </p:tav>
                                        <p:tav tm="100000">
                                          <p:val>
                                            <p:strVal val="#ppt_h"/>
                                          </p:val>
                                        </p:tav>
                                      </p:tavLst>
                                    </p:anim>
                                    <p:animEffect transition="in" filter="fade">
                                      <p:cBhvr>
                                        <p:cTn id="78" dur="1000"/>
                                        <p:tgtEl>
                                          <p:spTgt spid="47108">
                                            <p:txEl>
                                              <p:pRg st="13" end="13"/>
                                            </p:txEl>
                                          </p:spTgt>
                                        </p:tgtEl>
                                      </p:cBhvr>
                                    </p:animEffect>
                                  </p:childTnLst>
                                </p:cTn>
                              </p:par>
                              <p:par>
                                <p:cTn id="79" presetID="55" presetClass="entr" presetSubtype="0" fill="hold" nodeType="withEffect">
                                  <p:stCondLst>
                                    <p:cond delay="0"/>
                                  </p:stCondLst>
                                  <p:childTnLst>
                                    <p:set>
                                      <p:cBhvr>
                                        <p:cTn id="80" dur="1" fill="hold">
                                          <p:stCondLst>
                                            <p:cond delay="0"/>
                                          </p:stCondLst>
                                        </p:cTn>
                                        <p:tgtEl>
                                          <p:spTgt spid="47108">
                                            <p:txEl>
                                              <p:pRg st="14" end="14"/>
                                            </p:txEl>
                                          </p:spTgt>
                                        </p:tgtEl>
                                        <p:attrNameLst>
                                          <p:attrName>style.visibility</p:attrName>
                                        </p:attrNameLst>
                                      </p:cBhvr>
                                      <p:to>
                                        <p:strVal val="visible"/>
                                      </p:to>
                                    </p:set>
                                    <p:anim calcmode="lin" valueType="num">
                                      <p:cBhvr>
                                        <p:cTn id="81" dur="1000" fill="hold"/>
                                        <p:tgtEl>
                                          <p:spTgt spid="47108">
                                            <p:txEl>
                                              <p:pRg st="14" end="14"/>
                                            </p:txEl>
                                          </p:spTgt>
                                        </p:tgtEl>
                                        <p:attrNameLst>
                                          <p:attrName>ppt_w</p:attrName>
                                        </p:attrNameLst>
                                      </p:cBhvr>
                                      <p:tavLst>
                                        <p:tav tm="0">
                                          <p:val>
                                            <p:strVal val="#ppt_w*0.70"/>
                                          </p:val>
                                        </p:tav>
                                        <p:tav tm="100000">
                                          <p:val>
                                            <p:strVal val="#ppt_w"/>
                                          </p:val>
                                        </p:tav>
                                      </p:tavLst>
                                    </p:anim>
                                    <p:anim calcmode="lin" valueType="num">
                                      <p:cBhvr>
                                        <p:cTn id="82" dur="1000" fill="hold"/>
                                        <p:tgtEl>
                                          <p:spTgt spid="47108">
                                            <p:txEl>
                                              <p:pRg st="14" end="14"/>
                                            </p:txEl>
                                          </p:spTgt>
                                        </p:tgtEl>
                                        <p:attrNameLst>
                                          <p:attrName>ppt_h</p:attrName>
                                        </p:attrNameLst>
                                      </p:cBhvr>
                                      <p:tavLst>
                                        <p:tav tm="0">
                                          <p:val>
                                            <p:strVal val="#ppt_h"/>
                                          </p:val>
                                        </p:tav>
                                        <p:tav tm="100000">
                                          <p:val>
                                            <p:strVal val="#ppt_h"/>
                                          </p:val>
                                        </p:tav>
                                      </p:tavLst>
                                    </p:anim>
                                    <p:animEffect transition="in" filter="fade">
                                      <p:cBhvr>
                                        <p:cTn id="83" dur="1000"/>
                                        <p:tgtEl>
                                          <p:spTgt spid="47108">
                                            <p:txEl>
                                              <p:pRg st="14" end="14"/>
                                            </p:txEl>
                                          </p:spTgt>
                                        </p:tgtEl>
                                      </p:cBhvr>
                                    </p:animEffect>
                                  </p:childTnLst>
                                </p:cTn>
                              </p:par>
                              <p:par>
                                <p:cTn id="84" presetID="55" presetClass="entr" presetSubtype="0" fill="hold" nodeType="withEffect">
                                  <p:stCondLst>
                                    <p:cond delay="0"/>
                                  </p:stCondLst>
                                  <p:childTnLst>
                                    <p:set>
                                      <p:cBhvr>
                                        <p:cTn id="85" dur="1" fill="hold">
                                          <p:stCondLst>
                                            <p:cond delay="0"/>
                                          </p:stCondLst>
                                        </p:cTn>
                                        <p:tgtEl>
                                          <p:spTgt spid="47108">
                                            <p:txEl>
                                              <p:pRg st="15" end="15"/>
                                            </p:txEl>
                                          </p:spTgt>
                                        </p:tgtEl>
                                        <p:attrNameLst>
                                          <p:attrName>style.visibility</p:attrName>
                                        </p:attrNameLst>
                                      </p:cBhvr>
                                      <p:to>
                                        <p:strVal val="visible"/>
                                      </p:to>
                                    </p:set>
                                    <p:anim calcmode="lin" valueType="num">
                                      <p:cBhvr>
                                        <p:cTn id="86" dur="1000" fill="hold"/>
                                        <p:tgtEl>
                                          <p:spTgt spid="47108">
                                            <p:txEl>
                                              <p:pRg st="15" end="15"/>
                                            </p:txEl>
                                          </p:spTgt>
                                        </p:tgtEl>
                                        <p:attrNameLst>
                                          <p:attrName>ppt_w</p:attrName>
                                        </p:attrNameLst>
                                      </p:cBhvr>
                                      <p:tavLst>
                                        <p:tav tm="0">
                                          <p:val>
                                            <p:strVal val="#ppt_w*0.70"/>
                                          </p:val>
                                        </p:tav>
                                        <p:tav tm="100000">
                                          <p:val>
                                            <p:strVal val="#ppt_w"/>
                                          </p:val>
                                        </p:tav>
                                      </p:tavLst>
                                    </p:anim>
                                    <p:anim calcmode="lin" valueType="num">
                                      <p:cBhvr>
                                        <p:cTn id="87" dur="1000" fill="hold"/>
                                        <p:tgtEl>
                                          <p:spTgt spid="47108">
                                            <p:txEl>
                                              <p:pRg st="15" end="15"/>
                                            </p:txEl>
                                          </p:spTgt>
                                        </p:tgtEl>
                                        <p:attrNameLst>
                                          <p:attrName>ppt_h</p:attrName>
                                        </p:attrNameLst>
                                      </p:cBhvr>
                                      <p:tavLst>
                                        <p:tav tm="0">
                                          <p:val>
                                            <p:strVal val="#ppt_h"/>
                                          </p:val>
                                        </p:tav>
                                        <p:tav tm="100000">
                                          <p:val>
                                            <p:strVal val="#ppt_h"/>
                                          </p:val>
                                        </p:tav>
                                      </p:tavLst>
                                    </p:anim>
                                    <p:animEffect transition="in" filter="fade">
                                      <p:cBhvr>
                                        <p:cTn id="88" dur="1000"/>
                                        <p:tgtEl>
                                          <p:spTgt spid="47108">
                                            <p:txEl>
                                              <p:pRg st="15" end="15"/>
                                            </p:txEl>
                                          </p:spTgt>
                                        </p:tgtEl>
                                      </p:cBhvr>
                                    </p:animEffect>
                                  </p:childTnLst>
                                </p:cTn>
                              </p:par>
                              <p:par>
                                <p:cTn id="89" presetID="55" presetClass="entr" presetSubtype="0" fill="hold" nodeType="withEffect">
                                  <p:stCondLst>
                                    <p:cond delay="0"/>
                                  </p:stCondLst>
                                  <p:childTnLst>
                                    <p:set>
                                      <p:cBhvr>
                                        <p:cTn id="90" dur="1" fill="hold">
                                          <p:stCondLst>
                                            <p:cond delay="0"/>
                                          </p:stCondLst>
                                        </p:cTn>
                                        <p:tgtEl>
                                          <p:spTgt spid="47108">
                                            <p:txEl>
                                              <p:pRg st="16" end="16"/>
                                            </p:txEl>
                                          </p:spTgt>
                                        </p:tgtEl>
                                        <p:attrNameLst>
                                          <p:attrName>style.visibility</p:attrName>
                                        </p:attrNameLst>
                                      </p:cBhvr>
                                      <p:to>
                                        <p:strVal val="visible"/>
                                      </p:to>
                                    </p:set>
                                    <p:anim calcmode="lin" valueType="num">
                                      <p:cBhvr>
                                        <p:cTn id="91" dur="1000" fill="hold"/>
                                        <p:tgtEl>
                                          <p:spTgt spid="47108">
                                            <p:txEl>
                                              <p:pRg st="16" end="16"/>
                                            </p:txEl>
                                          </p:spTgt>
                                        </p:tgtEl>
                                        <p:attrNameLst>
                                          <p:attrName>ppt_w</p:attrName>
                                        </p:attrNameLst>
                                      </p:cBhvr>
                                      <p:tavLst>
                                        <p:tav tm="0">
                                          <p:val>
                                            <p:strVal val="#ppt_w*0.70"/>
                                          </p:val>
                                        </p:tav>
                                        <p:tav tm="100000">
                                          <p:val>
                                            <p:strVal val="#ppt_w"/>
                                          </p:val>
                                        </p:tav>
                                      </p:tavLst>
                                    </p:anim>
                                    <p:anim calcmode="lin" valueType="num">
                                      <p:cBhvr>
                                        <p:cTn id="92" dur="1000" fill="hold"/>
                                        <p:tgtEl>
                                          <p:spTgt spid="47108">
                                            <p:txEl>
                                              <p:pRg st="16" end="16"/>
                                            </p:txEl>
                                          </p:spTgt>
                                        </p:tgtEl>
                                        <p:attrNameLst>
                                          <p:attrName>ppt_h</p:attrName>
                                        </p:attrNameLst>
                                      </p:cBhvr>
                                      <p:tavLst>
                                        <p:tav tm="0">
                                          <p:val>
                                            <p:strVal val="#ppt_h"/>
                                          </p:val>
                                        </p:tav>
                                        <p:tav tm="100000">
                                          <p:val>
                                            <p:strVal val="#ppt_h"/>
                                          </p:val>
                                        </p:tav>
                                      </p:tavLst>
                                    </p:anim>
                                    <p:animEffect transition="in" filter="fade">
                                      <p:cBhvr>
                                        <p:cTn id="93" dur="1000"/>
                                        <p:tgtEl>
                                          <p:spTgt spid="47108">
                                            <p:txEl>
                                              <p:pRg st="16" end="16"/>
                                            </p:txEl>
                                          </p:spTgt>
                                        </p:tgtEl>
                                      </p:cBhvr>
                                    </p:animEffect>
                                  </p:childTnLst>
                                </p:cTn>
                              </p:par>
                              <p:par>
                                <p:cTn id="94" presetID="55" presetClass="entr" presetSubtype="0" fill="hold" nodeType="withEffect">
                                  <p:stCondLst>
                                    <p:cond delay="0"/>
                                  </p:stCondLst>
                                  <p:childTnLst>
                                    <p:set>
                                      <p:cBhvr>
                                        <p:cTn id="95" dur="1" fill="hold">
                                          <p:stCondLst>
                                            <p:cond delay="0"/>
                                          </p:stCondLst>
                                        </p:cTn>
                                        <p:tgtEl>
                                          <p:spTgt spid="47108">
                                            <p:txEl>
                                              <p:pRg st="17" end="17"/>
                                            </p:txEl>
                                          </p:spTgt>
                                        </p:tgtEl>
                                        <p:attrNameLst>
                                          <p:attrName>style.visibility</p:attrName>
                                        </p:attrNameLst>
                                      </p:cBhvr>
                                      <p:to>
                                        <p:strVal val="visible"/>
                                      </p:to>
                                    </p:set>
                                    <p:anim calcmode="lin" valueType="num">
                                      <p:cBhvr>
                                        <p:cTn id="96" dur="1000" fill="hold"/>
                                        <p:tgtEl>
                                          <p:spTgt spid="47108">
                                            <p:txEl>
                                              <p:pRg st="17" end="17"/>
                                            </p:txEl>
                                          </p:spTgt>
                                        </p:tgtEl>
                                        <p:attrNameLst>
                                          <p:attrName>ppt_w</p:attrName>
                                        </p:attrNameLst>
                                      </p:cBhvr>
                                      <p:tavLst>
                                        <p:tav tm="0">
                                          <p:val>
                                            <p:strVal val="#ppt_w*0.70"/>
                                          </p:val>
                                        </p:tav>
                                        <p:tav tm="100000">
                                          <p:val>
                                            <p:strVal val="#ppt_w"/>
                                          </p:val>
                                        </p:tav>
                                      </p:tavLst>
                                    </p:anim>
                                    <p:anim calcmode="lin" valueType="num">
                                      <p:cBhvr>
                                        <p:cTn id="97" dur="1000" fill="hold"/>
                                        <p:tgtEl>
                                          <p:spTgt spid="47108">
                                            <p:txEl>
                                              <p:pRg st="17" end="17"/>
                                            </p:txEl>
                                          </p:spTgt>
                                        </p:tgtEl>
                                        <p:attrNameLst>
                                          <p:attrName>ppt_h</p:attrName>
                                        </p:attrNameLst>
                                      </p:cBhvr>
                                      <p:tavLst>
                                        <p:tav tm="0">
                                          <p:val>
                                            <p:strVal val="#ppt_h"/>
                                          </p:val>
                                        </p:tav>
                                        <p:tav tm="100000">
                                          <p:val>
                                            <p:strVal val="#ppt_h"/>
                                          </p:val>
                                        </p:tav>
                                      </p:tavLst>
                                    </p:anim>
                                    <p:animEffect transition="in" filter="fade">
                                      <p:cBhvr>
                                        <p:cTn id="98" dur="1000"/>
                                        <p:tgtEl>
                                          <p:spTgt spid="47108">
                                            <p:txEl>
                                              <p:pRg st="17" end="17"/>
                                            </p:txEl>
                                          </p:spTgt>
                                        </p:tgtEl>
                                      </p:cBhvr>
                                    </p:animEffect>
                                  </p:childTnLst>
                                </p:cTn>
                              </p:par>
                              <p:par>
                                <p:cTn id="99" presetID="55" presetClass="entr" presetSubtype="0" fill="hold" nodeType="withEffect">
                                  <p:stCondLst>
                                    <p:cond delay="0"/>
                                  </p:stCondLst>
                                  <p:childTnLst>
                                    <p:set>
                                      <p:cBhvr>
                                        <p:cTn id="100" dur="1" fill="hold">
                                          <p:stCondLst>
                                            <p:cond delay="0"/>
                                          </p:stCondLst>
                                        </p:cTn>
                                        <p:tgtEl>
                                          <p:spTgt spid="47108">
                                            <p:txEl>
                                              <p:pRg st="18" end="18"/>
                                            </p:txEl>
                                          </p:spTgt>
                                        </p:tgtEl>
                                        <p:attrNameLst>
                                          <p:attrName>style.visibility</p:attrName>
                                        </p:attrNameLst>
                                      </p:cBhvr>
                                      <p:to>
                                        <p:strVal val="visible"/>
                                      </p:to>
                                    </p:set>
                                    <p:anim calcmode="lin" valueType="num">
                                      <p:cBhvr>
                                        <p:cTn id="101" dur="1000" fill="hold"/>
                                        <p:tgtEl>
                                          <p:spTgt spid="47108">
                                            <p:txEl>
                                              <p:pRg st="18" end="18"/>
                                            </p:txEl>
                                          </p:spTgt>
                                        </p:tgtEl>
                                        <p:attrNameLst>
                                          <p:attrName>ppt_w</p:attrName>
                                        </p:attrNameLst>
                                      </p:cBhvr>
                                      <p:tavLst>
                                        <p:tav tm="0">
                                          <p:val>
                                            <p:strVal val="#ppt_w*0.70"/>
                                          </p:val>
                                        </p:tav>
                                        <p:tav tm="100000">
                                          <p:val>
                                            <p:strVal val="#ppt_w"/>
                                          </p:val>
                                        </p:tav>
                                      </p:tavLst>
                                    </p:anim>
                                    <p:anim calcmode="lin" valueType="num">
                                      <p:cBhvr>
                                        <p:cTn id="102" dur="1000" fill="hold"/>
                                        <p:tgtEl>
                                          <p:spTgt spid="47108">
                                            <p:txEl>
                                              <p:pRg st="18" end="18"/>
                                            </p:txEl>
                                          </p:spTgt>
                                        </p:tgtEl>
                                        <p:attrNameLst>
                                          <p:attrName>ppt_h</p:attrName>
                                        </p:attrNameLst>
                                      </p:cBhvr>
                                      <p:tavLst>
                                        <p:tav tm="0">
                                          <p:val>
                                            <p:strVal val="#ppt_h"/>
                                          </p:val>
                                        </p:tav>
                                        <p:tav tm="100000">
                                          <p:val>
                                            <p:strVal val="#ppt_h"/>
                                          </p:val>
                                        </p:tav>
                                      </p:tavLst>
                                    </p:anim>
                                    <p:animEffect transition="in" filter="fade">
                                      <p:cBhvr>
                                        <p:cTn id="103" dur="1000"/>
                                        <p:tgtEl>
                                          <p:spTgt spid="47108">
                                            <p:txEl>
                                              <p:pRg st="18" end="18"/>
                                            </p:txEl>
                                          </p:spTgt>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55" presetClass="entr" presetSubtype="0" fill="hold" nodeType="clickEffect">
                                  <p:stCondLst>
                                    <p:cond delay="0"/>
                                  </p:stCondLst>
                                  <p:childTnLst>
                                    <p:set>
                                      <p:cBhvr>
                                        <p:cTn id="107" dur="1" fill="hold">
                                          <p:stCondLst>
                                            <p:cond delay="0"/>
                                          </p:stCondLst>
                                        </p:cTn>
                                        <p:tgtEl>
                                          <p:spTgt spid="47109">
                                            <p:txEl>
                                              <p:pRg st="0" end="0"/>
                                            </p:txEl>
                                          </p:spTgt>
                                        </p:tgtEl>
                                        <p:attrNameLst>
                                          <p:attrName>style.visibility</p:attrName>
                                        </p:attrNameLst>
                                      </p:cBhvr>
                                      <p:to>
                                        <p:strVal val="visible"/>
                                      </p:to>
                                    </p:set>
                                    <p:anim calcmode="lin" valueType="num">
                                      <p:cBhvr>
                                        <p:cTn id="108" dur="1000" fill="hold"/>
                                        <p:tgtEl>
                                          <p:spTgt spid="47109">
                                            <p:txEl>
                                              <p:pRg st="0" end="0"/>
                                            </p:txEl>
                                          </p:spTgt>
                                        </p:tgtEl>
                                        <p:attrNameLst>
                                          <p:attrName>ppt_w</p:attrName>
                                        </p:attrNameLst>
                                      </p:cBhvr>
                                      <p:tavLst>
                                        <p:tav tm="0">
                                          <p:val>
                                            <p:strVal val="#ppt_w*0.70"/>
                                          </p:val>
                                        </p:tav>
                                        <p:tav tm="100000">
                                          <p:val>
                                            <p:strVal val="#ppt_w"/>
                                          </p:val>
                                        </p:tav>
                                      </p:tavLst>
                                    </p:anim>
                                    <p:anim calcmode="lin" valueType="num">
                                      <p:cBhvr>
                                        <p:cTn id="109" dur="1000" fill="hold"/>
                                        <p:tgtEl>
                                          <p:spTgt spid="47109">
                                            <p:txEl>
                                              <p:pRg st="0" end="0"/>
                                            </p:txEl>
                                          </p:spTgt>
                                        </p:tgtEl>
                                        <p:attrNameLst>
                                          <p:attrName>ppt_h</p:attrName>
                                        </p:attrNameLst>
                                      </p:cBhvr>
                                      <p:tavLst>
                                        <p:tav tm="0">
                                          <p:val>
                                            <p:strVal val="#ppt_h"/>
                                          </p:val>
                                        </p:tav>
                                        <p:tav tm="100000">
                                          <p:val>
                                            <p:strVal val="#ppt_h"/>
                                          </p:val>
                                        </p:tav>
                                      </p:tavLst>
                                    </p:anim>
                                    <p:animEffect transition="in" filter="fade">
                                      <p:cBhvr>
                                        <p:cTn id="110" dur="1000"/>
                                        <p:tgtEl>
                                          <p:spTgt spid="47109">
                                            <p:txEl>
                                              <p:pRg st="0" end="0"/>
                                            </p:txEl>
                                          </p:spTgt>
                                        </p:tgtEl>
                                      </p:cBhvr>
                                    </p:animEffect>
                                  </p:childTnLst>
                                </p:cTn>
                              </p:par>
                              <p:par>
                                <p:cTn id="111" presetID="55" presetClass="entr" presetSubtype="0" fill="hold" nodeType="withEffect">
                                  <p:stCondLst>
                                    <p:cond delay="0"/>
                                  </p:stCondLst>
                                  <p:childTnLst>
                                    <p:set>
                                      <p:cBhvr>
                                        <p:cTn id="112" dur="1" fill="hold">
                                          <p:stCondLst>
                                            <p:cond delay="0"/>
                                          </p:stCondLst>
                                        </p:cTn>
                                        <p:tgtEl>
                                          <p:spTgt spid="47109">
                                            <p:txEl>
                                              <p:pRg st="1" end="1"/>
                                            </p:txEl>
                                          </p:spTgt>
                                        </p:tgtEl>
                                        <p:attrNameLst>
                                          <p:attrName>style.visibility</p:attrName>
                                        </p:attrNameLst>
                                      </p:cBhvr>
                                      <p:to>
                                        <p:strVal val="visible"/>
                                      </p:to>
                                    </p:set>
                                    <p:anim calcmode="lin" valueType="num">
                                      <p:cBhvr>
                                        <p:cTn id="113" dur="1000" fill="hold"/>
                                        <p:tgtEl>
                                          <p:spTgt spid="47109">
                                            <p:txEl>
                                              <p:pRg st="1" end="1"/>
                                            </p:txEl>
                                          </p:spTgt>
                                        </p:tgtEl>
                                        <p:attrNameLst>
                                          <p:attrName>ppt_w</p:attrName>
                                        </p:attrNameLst>
                                      </p:cBhvr>
                                      <p:tavLst>
                                        <p:tav tm="0">
                                          <p:val>
                                            <p:strVal val="#ppt_w*0.70"/>
                                          </p:val>
                                        </p:tav>
                                        <p:tav tm="100000">
                                          <p:val>
                                            <p:strVal val="#ppt_w"/>
                                          </p:val>
                                        </p:tav>
                                      </p:tavLst>
                                    </p:anim>
                                    <p:anim calcmode="lin" valueType="num">
                                      <p:cBhvr>
                                        <p:cTn id="114" dur="1000" fill="hold"/>
                                        <p:tgtEl>
                                          <p:spTgt spid="47109">
                                            <p:txEl>
                                              <p:pRg st="1" end="1"/>
                                            </p:txEl>
                                          </p:spTgt>
                                        </p:tgtEl>
                                        <p:attrNameLst>
                                          <p:attrName>ppt_h</p:attrName>
                                        </p:attrNameLst>
                                      </p:cBhvr>
                                      <p:tavLst>
                                        <p:tav tm="0">
                                          <p:val>
                                            <p:strVal val="#ppt_h"/>
                                          </p:val>
                                        </p:tav>
                                        <p:tav tm="100000">
                                          <p:val>
                                            <p:strVal val="#ppt_h"/>
                                          </p:val>
                                        </p:tav>
                                      </p:tavLst>
                                    </p:anim>
                                    <p:animEffect transition="in" filter="fade">
                                      <p:cBhvr>
                                        <p:cTn id="115" dur="1000"/>
                                        <p:tgtEl>
                                          <p:spTgt spid="47109">
                                            <p:txEl>
                                              <p:pRg st="1" end="1"/>
                                            </p:txEl>
                                          </p:spTgt>
                                        </p:tgtEl>
                                      </p:cBhvr>
                                    </p:animEffect>
                                  </p:childTnLst>
                                </p:cTn>
                              </p:par>
                              <p:par>
                                <p:cTn id="116" presetID="55" presetClass="entr" presetSubtype="0" fill="hold" nodeType="withEffect">
                                  <p:stCondLst>
                                    <p:cond delay="0"/>
                                  </p:stCondLst>
                                  <p:childTnLst>
                                    <p:set>
                                      <p:cBhvr>
                                        <p:cTn id="117" dur="1" fill="hold">
                                          <p:stCondLst>
                                            <p:cond delay="0"/>
                                          </p:stCondLst>
                                        </p:cTn>
                                        <p:tgtEl>
                                          <p:spTgt spid="47109">
                                            <p:txEl>
                                              <p:pRg st="2" end="2"/>
                                            </p:txEl>
                                          </p:spTgt>
                                        </p:tgtEl>
                                        <p:attrNameLst>
                                          <p:attrName>style.visibility</p:attrName>
                                        </p:attrNameLst>
                                      </p:cBhvr>
                                      <p:to>
                                        <p:strVal val="visible"/>
                                      </p:to>
                                    </p:set>
                                    <p:anim calcmode="lin" valueType="num">
                                      <p:cBhvr>
                                        <p:cTn id="118" dur="1000" fill="hold"/>
                                        <p:tgtEl>
                                          <p:spTgt spid="47109">
                                            <p:txEl>
                                              <p:pRg st="2" end="2"/>
                                            </p:txEl>
                                          </p:spTgt>
                                        </p:tgtEl>
                                        <p:attrNameLst>
                                          <p:attrName>ppt_w</p:attrName>
                                        </p:attrNameLst>
                                      </p:cBhvr>
                                      <p:tavLst>
                                        <p:tav tm="0">
                                          <p:val>
                                            <p:strVal val="#ppt_w*0.70"/>
                                          </p:val>
                                        </p:tav>
                                        <p:tav tm="100000">
                                          <p:val>
                                            <p:strVal val="#ppt_w"/>
                                          </p:val>
                                        </p:tav>
                                      </p:tavLst>
                                    </p:anim>
                                    <p:anim calcmode="lin" valueType="num">
                                      <p:cBhvr>
                                        <p:cTn id="119" dur="1000" fill="hold"/>
                                        <p:tgtEl>
                                          <p:spTgt spid="47109">
                                            <p:txEl>
                                              <p:pRg st="2" end="2"/>
                                            </p:txEl>
                                          </p:spTgt>
                                        </p:tgtEl>
                                        <p:attrNameLst>
                                          <p:attrName>ppt_h</p:attrName>
                                        </p:attrNameLst>
                                      </p:cBhvr>
                                      <p:tavLst>
                                        <p:tav tm="0">
                                          <p:val>
                                            <p:strVal val="#ppt_h"/>
                                          </p:val>
                                        </p:tav>
                                        <p:tav tm="100000">
                                          <p:val>
                                            <p:strVal val="#ppt_h"/>
                                          </p:val>
                                        </p:tav>
                                      </p:tavLst>
                                    </p:anim>
                                    <p:animEffect transition="in" filter="fade">
                                      <p:cBhvr>
                                        <p:cTn id="120" dur="1000"/>
                                        <p:tgtEl>
                                          <p:spTgt spid="47109">
                                            <p:txEl>
                                              <p:pRg st="2" end="2"/>
                                            </p:txEl>
                                          </p:spTgt>
                                        </p:tgtEl>
                                      </p:cBhvr>
                                    </p:animEffect>
                                  </p:childTnLst>
                                </p:cTn>
                              </p:par>
                              <p:par>
                                <p:cTn id="121" presetID="55" presetClass="entr" presetSubtype="0" fill="hold" nodeType="withEffect">
                                  <p:stCondLst>
                                    <p:cond delay="0"/>
                                  </p:stCondLst>
                                  <p:childTnLst>
                                    <p:set>
                                      <p:cBhvr>
                                        <p:cTn id="122" dur="1" fill="hold">
                                          <p:stCondLst>
                                            <p:cond delay="0"/>
                                          </p:stCondLst>
                                        </p:cTn>
                                        <p:tgtEl>
                                          <p:spTgt spid="47109">
                                            <p:txEl>
                                              <p:pRg st="3" end="3"/>
                                            </p:txEl>
                                          </p:spTgt>
                                        </p:tgtEl>
                                        <p:attrNameLst>
                                          <p:attrName>style.visibility</p:attrName>
                                        </p:attrNameLst>
                                      </p:cBhvr>
                                      <p:to>
                                        <p:strVal val="visible"/>
                                      </p:to>
                                    </p:set>
                                    <p:anim calcmode="lin" valueType="num">
                                      <p:cBhvr>
                                        <p:cTn id="123" dur="1000" fill="hold"/>
                                        <p:tgtEl>
                                          <p:spTgt spid="47109">
                                            <p:txEl>
                                              <p:pRg st="3" end="3"/>
                                            </p:txEl>
                                          </p:spTgt>
                                        </p:tgtEl>
                                        <p:attrNameLst>
                                          <p:attrName>ppt_w</p:attrName>
                                        </p:attrNameLst>
                                      </p:cBhvr>
                                      <p:tavLst>
                                        <p:tav tm="0">
                                          <p:val>
                                            <p:strVal val="#ppt_w*0.70"/>
                                          </p:val>
                                        </p:tav>
                                        <p:tav tm="100000">
                                          <p:val>
                                            <p:strVal val="#ppt_w"/>
                                          </p:val>
                                        </p:tav>
                                      </p:tavLst>
                                    </p:anim>
                                    <p:anim calcmode="lin" valueType="num">
                                      <p:cBhvr>
                                        <p:cTn id="124" dur="1000" fill="hold"/>
                                        <p:tgtEl>
                                          <p:spTgt spid="47109">
                                            <p:txEl>
                                              <p:pRg st="3" end="3"/>
                                            </p:txEl>
                                          </p:spTgt>
                                        </p:tgtEl>
                                        <p:attrNameLst>
                                          <p:attrName>ppt_h</p:attrName>
                                        </p:attrNameLst>
                                      </p:cBhvr>
                                      <p:tavLst>
                                        <p:tav tm="0">
                                          <p:val>
                                            <p:strVal val="#ppt_h"/>
                                          </p:val>
                                        </p:tav>
                                        <p:tav tm="100000">
                                          <p:val>
                                            <p:strVal val="#ppt_h"/>
                                          </p:val>
                                        </p:tav>
                                      </p:tavLst>
                                    </p:anim>
                                    <p:animEffect transition="in" filter="fade">
                                      <p:cBhvr>
                                        <p:cTn id="125" dur="1000"/>
                                        <p:tgtEl>
                                          <p:spTgt spid="47109">
                                            <p:txEl>
                                              <p:pRg st="3" end="3"/>
                                            </p:txEl>
                                          </p:spTgt>
                                        </p:tgtEl>
                                      </p:cBhvr>
                                    </p:animEffect>
                                  </p:childTnLst>
                                </p:cTn>
                              </p:par>
                              <p:par>
                                <p:cTn id="126" presetID="55" presetClass="entr" presetSubtype="0" fill="hold" nodeType="withEffect">
                                  <p:stCondLst>
                                    <p:cond delay="0"/>
                                  </p:stCondLst>
                                  <p:childTnLst>
                                    <p:set>
                                      <p:cBhvr>
                                        <p:cTn id="127" dur="1" fill="hold">
                                          <p:stCondLst>
                                            <p:cond delay="0"/>
                                          </p:stCondLst>
                                        </p:cTn>
                                        <p:tgtEl>
                                          <p:spTgt spid="47109">
                                            <p:txEl>
                                              <p:pRg st="4" end="4"/>
                                            </p:txEl>
                                          </p:spTgt>
                                        </p:tgtEl>
                                        <p:attrNameLst>
                                          <p:attrName>style.visibility</p:attrName>
                                        </p:attrNameLst>
                                      </p:cBhvr>
                                      <p:to>
                                        <p:strVal val="visible"/>
                                      </p:to>
                                    </p:set>
                                    <p:anim calcmode="lin" valueType="num">
                                      <p:cBhvr>
                                        <p:cTn id="128" dur="1000" fill="hold"/>
                                        <p:tgtEl>
                                          <p:spTgt spid="47109">
                                            <p:txEl>
                                              <p:pRg st="4" end="4"/>
                                            </p:txEl>
                                          </p:spTgt>
                                        </p:tgtEl>
                                        <p:attrNameLst>
                                          <p:attrName>ppt_w</p:attrName>
                                        </p:attrNameLst>
                                      </p:cBhvr>
                                      <p:tavLst>
                                        <p:tav tm="0">
                                          <p:val>
                                            <p:strVal val="#ppt_w*0.70"/>
                                          </p:val>
                                        </p:tav>
                                        <p:tav tm="100000">
                                          <p:val>
                                            <p:strVal val="#ppt_w"/>
                                          </p:val>
                                        </p:tav>
                                      </p:tavLst>
                                    </p:anim>
                                    <p:anim calcmode="lin" valueType="num">
                                      <p:cBhvr>
                                        <p:cTn id="129" dur="1000" fill="hold"/>
                                        <p:tgtEl>
                                          <p:spTgt spid="47109">
                                            <p:txEl>
                                              <p:pRg st="4" end="4"/>
                                            </p:txEl>
                                          </p:spTgt>
                                        </p:tgtEl>
                                        <p:attrNameLst>
                                          <p:attrName>ppt_h</p:attrName>
                                        </p:attrNameLst>
                                      </p:cBhvr>
                                      <p:tavLst>
                                        <p:tav tm="0">
                                          <p:val>
                                            <p:strVal val="#ppt_h"/>
                                          </p:val>
                                        </p:tav>
                                        <p:tav tm="100000">
                                          <p:val>
                                            <p:strVal val="#ppt_h"/>
                                          </p:val>
                                        </p:tav>
                                      </p:tavLst>
                                    </p:anim>
                                    <p:animEffect transition="in" filter="fade">
                                      <p:cBhvr>
                                        <p:cTn id="130" dur="1000"/>
                                        <p:tgtEl>
                                          <p:spTgt spid="47109">
                                            <p:txEl>
                                              <p:pRg st="4" end="4"/>
                                            </p:txEl>
                                          </p:spTgt>
                                        </p:tgtEl>
                                      </p:cBhvr>
                                    </p:animEffect>
                                  </p:childTnLst>
                                </p:cTn>
                              </p:par>
                              <p:par>
                                <p:cTn id="131" presetID="55" presetClass="entr" presetSubtype="0" fill="hold" nodeType="withEffect">
                                  <p:stCondLst>
                                    <p:cond delay="0"/>
                                  </p:stCondLst>
                                  <p:childTnLst>
                                    <p:set>
                                      <p:cBhvr>
                                        <p:cTn id="132" dur="1" fill="hold">
                                          <p:stCondLst>
                                            <p:cond delay="0"/>
                                          </p:stCondLst>
                                        </p:cTn>
                                        <p:tgtEl>
                                          <p:spTgt spid="47109">
                                            <p:txEl>
                                              <p:pRg st="5" end="5"/>
                                            </p:txEl>
                                          </p:spTgt>
                                        </p:tgtEl>
                                        <p:attrNameLst>
                                          <p:attrName>style.visibility</p:attrName>
                                        </p:attrNameLst>
                                      </p:cBhvr>
                                      <p:to>
                                        <p:strVal val="visible"/>
                                      </p:to>
                                    </p:set>
                                    <p:anim calcmode="lin" valueType="num">
                                      <p:cBhvr>
                                        <p:cTn id="133" dur="1000" fill="hold"/>
                                        <p:tgtEl>
                                          <p:spTgt spid="47109">
                                            <p:txEl>
                                              <p:pRg st="5" end="5"/>
                                            </p:txEl>
                                          </p:spTgt>
                                        </p:tgtEl>
                                        <p:attrNameLst>
                                          <p:attrName>ppt_w</p:attrName>
                                        </p:attrNameLst>
                                      </p:cBhvr>
                                      <p:tavLst>
                                        <p:tav tm="0">
                                          <p:val>
                                            <p:strVal val="#ppt_w*0.70"/>
                                          </p:val>
                                        </p:tav>
                                        <p:tav tm="100000">
                                          <p:val>
                                            <p:strVal val="#ppt_w"/>
                                          </p:val>
                                        </p:tav>
                                      </p:tavLst>
                                    </p:anim>
                                    <p:anim calcmode="lin" valueType="num">
                                      <p:cBhvr>
                                        <p:cTn id="134" dur="1000" fill="hold"/>
                                        <p:tgtEl>
                                          <p:spTgt spid="47109">
                                            <p:txEl>
                                              <p:pRg st="5" end="5"/>
                                            </p:txEl>
                                          </p:spTgt>
                                        </p:tgtEl>
                                        <p:attrNameLst>
                                          <p:attrName>ppt_h</p:attrName>
                                        </p:attrNameLst>
                                      </p:cBhvr>
                                      <p:tavLst>
                                        <p:tav tm="0">
                                          <p:val>
                                            <p:strVal val="#ppt_h"/>
                                          </p:val>
                                        </p:tav>
                                        <p:tav tm="100000">
                                          <p:val>
                                            <p:strVal val="#ppt_h"/>
                                          </p:val>
                                        </p:tav>
                                      </p:tavLst>
                                    </p:anim>
                                    <p:animEffect transition="in" filter="fade">
                                      <p:cBhvr>
                                        <p:cTn id="135" dur="1000"/>
                                        <p:tgtEl>
                                          <p:spTgt spid="47109">
                                            <p:txEl>
                                              <p:pRg st="5" end="5"/>
                                            </p:txEl>
                                          </p:spTgt>
                                        </p:tgtEl>
                                      </p:cBhvr>
                                    </p:animEffect>
                                  </p:childTnLst>
                                </p:cTn>
                              </p:par>
                              <p:par>
                                <p:cTn id="136" presetID="55" presetClass="entr" presetSubtype="0" fill="hold" nodeType="withEffect">
                                  <p:stCondLst>
                                    <p:cond delay="0"/>
                                  </p:stCondLst>
                                  <p:childTnLst>
                                    <p:set>
                                      <p:cBhvr>
                                        <p:cTn id="137" dur="1" fill="hold">
                                          <p:stCondLst>
                                            <p:cond delay="0"/>
                                          </p:stCondLst>
                                        </p:cTn>
                                        <p:tgtEl>
                                          <p:spTgt spid="47109">
                                            <p:txEl>
                                              <p:pRg st="6" end="6"/>
                                            </p:txEl>
                                          </p:spTgt>
                                        </p:tgtEl>
                                        <p:attrNameLst>
                                          <p:attrName>style.visibility</p:attrName>
                                        </p:attrNameLst>
                                      </p:cBhvr>
                                      <p:to>
                                        <p:strVal val="visible"/>
                                      </p:to>
                                    </p:set>
                                    <p:anim calcmode="lin" valueType="num">
                                      <p:cBhvr>
                                        <p:cTn id="138" dur="1000" fill="hold"/>
                                        <p:tgtEl>
                                          <p:spTgt spid="47109">
                                            <p:txEl>
                                              <p:pRg st="6" end="6"/>
                                            </p:txEl>
                                          </p:spTgt>
                                        </p:tgtEl>
                                        <p:attrNameLst>
                                          <p:attrName>ppt_w</p:attrName>
                                        </p:attrNameLst>
                                      </p:cBhvr>
                                      <p:tavLst>
                                        <p:tav tm="0">
                                          <p:val>
                                            <p:strVal val="#ppt_w*0.70"/>
                                          </p:val>
                                        </p:tav>
                                        <p:tav tm="100000">
                                          <p:val>
                                            <p:strVal val="#ppt_w"/>
                                          </p:val>
                                        </p:tav>
                                      </p:tavLst>
                                    </p:anim>
                                    <p:anim calcmode="lin" valueType="num">
                                      <p:cBhvr>
                                        <p:cTn id="139" dur="1000" fill="hold"/>
                                        <p:tgtEl>
                                          <p:spTgt spid="47109">
                                            <p:txEl>
                                              <p:pRg st="6" end="6"/>
                                            </p:txEl>
                                          </p:spTgt>
                                        </p:tgtEl>
                                        <p:attrNameLst>
                                          <p:attrName>ppt_h</p:attrName>
                                        </p:attrNameLst>
                                      </p:cBhvr>
                                      <p:tavLst>
                                        <p:tav tm="0">
                                          <p:val>
                                            <p:strVal val="#ppt_h"/>
                                          </p:val>
                                        </p:tav>
                                        <p:tav tm="100000">
                                          <p:val>
                                            <p:strVal val="#ppt_h"/>
                                          </p:val>
                                        </p:tav>
                                      </p:tavLst>
                                    </p:anim>
                                    <p:animEffect transition="in" filter="fade">
                                      <p:cBhvr>
                                        <p:cTn id="140" dur="1000"/>
                                        <p:tgtEl>
                                          <p:spTgt spid="47109">
                                            <p:txEl>
                                              <p:pRg st="6" end="6"/>
                                            </p:txEl>
                                          </p:spTgt>
                                        </p:tgtEl>
                                      </p:cBhvr>
                                    </p:animEffect>
                                  </p:childTnLst>
                                </p:cTn>
                              </p:par>
                              <p:par>
                                <p:cTn id="141" presetID="55" presetClass="entr" presetSubtype="0" fill="hold" nodeType="withEffect">
                                  <p:stCondLst>
                                    <p:cond delay="0"/>
                                  </p:stCondLst>
                                  <p:childTnLst>
                                    <p:set>
                                      <p:cBhvr>
                                        <p:cTn id="142" dur="1" fill="hold">
                                          <p:stCondLst>
                                            <p:cond delay="0"/>
                                          </p:stCondLst>
                                        </p:cTn>
                                        <p:tgtEl>
                                          <p:spTgt spid="47109">
                                            <p:txEl>
                                              <p:pRg st="7" end="7"/>
                                            </p:txEl>
                                          </p:spTgt>
                                        </p:tgtEl>
                                        <p:attrNameLst>
                                          <p:attrName>style.visibility</p:attrName>
                                        </p:attrNameLst>
                                      </p:cBhvr>
                                      <p:to>
                                        <p:strVal val="visible"/>
                                      </p:to>
                                    </p:set>
                                    <p:anim calcmode="lin" valueType="num">
                                      <p:cBhvr>
                                        <p:cTn id="143" dur="1000" fill="hold"/>
                                        <p:tgtEl>
                                          <p:spTgt spid="47109">
                                            <p:txEl>
                                              <p:pRg st="7" end="7"/>
                                            </p:txEl>
                                          </p:spTgt>
                                        </p:tgtEl>
                                        <p:attrNameLst>
                                          <p:attrName>ppt_w</p:attrName>
                                        </p:attrNameLst>
                                      </p:cBhvr>
                                      <p:tavLst>
                                        <p:tav tm="0">
                                          <p:val>
                                            <p:strVal val="#ppt_w*0.70"/>
                                          </p:val>
                                        </p:tav>
                                        <p:tav tm="100000">
                                          <p:val>
                                            <p:strVal val="#ppt_w"/>
                                          </p:val>
                                        </p:tav>
                                      </p:tavLst>
                                    </p:anim>
                                    <p:anim calcmode="lin" valueType="num">
                                      <p:cBhvr>
                                        <p:cTn id="144" dur="1000" fill="hold"/>
                                        <p:tgtEl>
                                          <p:spTgt spid="47109">
                                            <p:txEl>
                                              <p:pRg st="7" end="7"/>
                                            </p:txEl>
                                          </p:spTgt>
                                        </p:tgtEl>
                                        <p:attrNameLst>
                                          <p:attrName>ppt_h</p:attrName>
                                        </p:attrNameLst>
                                      </p:cBhvr>
                                      <p:tavLst>
                                        <p:tav tm="0">
                                          <p:val>
                                            <p:strVal val="#ppt_h"/>
                                          </p:val>
                                        </p:tav>
                                        <p:tav tm="100000">
                                          <p:val>
                                            <p:strVal val="#ppt_h"/>
                                          </p:val>
                                        </p:tav>
                                      </p:tavLst>
                                    </p:anim>
                                    <p:animEffect transition="in" filter="fade">
                                      <p:cBhvr>
                                        <p:cTn id="145" dur="1000"/>
                                        <p:tgtEl>
                                          <p:spTgt spid="47109">
                                            <p:txEl>
                                              <p:pRg st="7" end="7"/>
                                            </p:txEl>
                                          </p:spTgt>
                                        </p:tgtEl>
                                      </p:cBhvr>
                                    </p:animEffect>
                                  </p:childTnLst>
                                </p:cTn>
                              </p:par>
                              <p:par>
                                <p:cTn id="146" presetID="55" presetClass="entr" presetSubtype="0" fill="hold" nodeType="withEffect">
                                  <p:stCondLst>
                                    <p:cond delay="0"/>
                                  </p:stCondLst>
                                  <p:childTnLst>
                                    <p:set>
                                      <p:cBhvr>
                                        <p:cTn id="147" dur="1" fill="hold">
                                          <p:stCondLst>
                                            <p:cond delay="0"/>
                                          </p:stCondLst>
                                        </p:cTn>
                                        <p:tgtEl>
                                          <p:spTgt spid="47109">
                                            <p:txEl>
                                              <p:pRg st="8" end="8"/>
                                            </p:txEl>
                                          </p:spTgt>
                                        </p:tgtEl>
                                        <p:attrNameLst>
                                          <p:attrName>style.visibility</p:attrName>
                                        </p:attrNameLst>
                                      </p:cBhvr>
                                      <p:to>
                                        <p:strVal val="visible"/>
                                      </p:to>
                                    </p:set>
                                    <p:anim calcmode="lin" valueType="num">
                                      <p:cBhvr>
                                        <p:cTn id="148" dur="1000" fill="hold"/>
                                        <p:tgtEl>
                                          <p:spTgt spid="47109">
                                            <p:txEl>
                                              <p:pRg st="8" end="8"/>
                                            </p:txEl>
                                          </p:spTgt>
                                        </p:tgtEl>
                                        <p:attrNameLst>
                                          <p:attrName>ppt_w</p:attrName>
                                        </p:attrNameLst>
                                      </p:cBhvr>
                                      <p:tavLst>
                                        <p:tav tm="0">
                                          <p:val>
                                            <p:strVal val="#ppt_w*0.70"/>
                                          </p:val>
                                        </p:tav>
                                        <p:tav tm="100000">
                                          <p:val>
                                            <p:strVal val="#ppt_w"/>
                                          </p:val>
                                        </p:tav>
                                      </p:tavLst>
                                    </p:anim>
                                    <p:anim calcmode="lin" valueType="num">
                                      <p:cBhvr>
                                        <p:cTn id="149" dur="1000" fill="hold"/>
                                        <p:tgtEl>
                                          <p:spTgt spid="47109">
                                            <p:txEl>
                                              <p:pRg st="8" end="8"/>
                                            </p:txEl>
                                          </p:spTgt>
                                        </p:tgtEl>
                                        <p:attrNameLst>
                                          <p:attrName>ppt_h</p:attrName>
                                        </p:attrNameLst>
                                      </p:cBhvr>
                                      <p:tavLst>
                                        <p:tav tm="0">
                                          <p:val>
                                            <p:strVal val="#ppt_h"/>
                                          </p:val>
                                        </p:tav>
                                        <p:tav tm="100000">
                                          <p:val>
                                            <p:strVal val="#ppt_h"/>
                                          </p:val>
                                        </p:tav>
                                      </p:tavLst>
                                    </p:anim>
                                    <p:animEffect transition="in" filter="fade">
                                      <p:cBhvr>
                                        <p:cTn id="150" dur="1000"/>
                                        <p:tgtEl>
                                          <p:spTgt spid="4710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733800" cy="5867400"/>
          </a:xfrm>
        </p:spPr>
        <p:txBody>
          <a:bodyPr>
            <a:normAutofit fontScale="77500" lnSpcReduction="20000"/>
          </a:bodyPr>
          <a:lstStyle/>
          <a:p>
            <a:pPr>
              <a:buNone/>
            </a:pPr>
            <a:r>
              <a:rPr lang="en-US" dirty="0" smtClean="0"/>
              <a:t>Class furniture</a:t>
            </a:r>
          </a:p>
          <a:p>
            <a:pPr>
              <a:buNone/>
            </a:pPr>
            <a:r>
              <a:rPr lang="en-US" dirty="0" smtClean="0"/>
              <a:t>{</a:t>
            </a:r>
          </a:p>
          <a:p>
            <a:pPr>
              <a:buNone/>
            </a:pPr>
            <a:r>
              <a:rPr lang="en-US" dirty="0" smtClean="0"/>
              <a:t>Char type;</a:t>
            </a:r>
          </a:p>
          <a:p>
            <a:pPr>
              <a:buNone/>
            </a:pPr>
            <a:r>
              <a:rPr lang="en-US" dirty="0" smtClean="0"/>
              <a:t>Char mode[10];</a:t>
            </a:r>
          </a:p>
          <a:p>
            <a:pPr>
              <a:buNone/>
            </a:pPr>
            <a:r>
              <a:rPr lang="en-US" dirty="0" smtClean="0"/>
              <a:t>Public:</a:t>
            </a:r>
          </a:p>
          <a:p>
            <a:pPr>
              <a:buNone/>
            </a:pPr>
            <a:r>
              <a:rPr lang="en-US" dirty="0" smtClean="0"/>
              <a:t>Furniture();</a:t>
            </a:r>
          </a:p>
          <a:p>
            <a:pPr>
              <a:buNone/>
            </a:pPr>
            <a:r>
              <a:rPr lang="en-US" dirty="0" smtClean="0"/>
              <a:t>Void </a:t>
            </a:r>
            <a:r>
              <a:rPr lang="en-US" dirty="0" err="1" smtClean="0"/>
              <a:t>read_fur_details</a:t>
            </a:r>
            <a:r>
              <a:rPr lang="en-US" dirty="0" smtClean="0"/>
              <a:t>();</a:t>
            </a:r>
          </a:p>
          <a:p>
            <a:pPr>
              <a:buNone/>
            </a:pPr>
            <a:r>
              <a:rPr lang="en-US" dirty="0" smtClean="0"/>
              <a:t>Void </a:t>
            </a:r>
            <a:r>
              <a:rPr lang="en-US" dirty="0" err="1" smtClean="0"/>
              <a:t>disp_fur_details</a:t>
            </a:r>
            <a:r>
              <a:rPr lang="en-US" dirty="0" smtClean="0"/>
              <a:t>();</a:t>
            </a:r>
          </a:p>
          <a:p>
            <a:pPr>
              <a:buNone/>
            </a:pPr>
            <a:r>
              <a:rPr lang="en-US" dirty="0" smtClean="0"/>
              <a:t>};</a:t>
            </a:r>
          </a:p>
          <a:p>
            <a:pPr>
              <a:buNone/>
            </a:pPr>
            <a:r>
              <a:rPr lang="en-US" dirty="0" smtClean="0"/>
              <a:t> </a:t>
            </a:r>
          </a:p>
          <a:p>
            <a:pPr>
              <a:buNone/>
            </a:pPr>
            <a:r>
              <a:rPr lang="en-US" dirty="0" smtClean="0"/>
              <a:t>Class </a:t>
            </a:r>
            <a:r>
              <a:rPr lang="en-US" dirty="0" err="1" smtClean="0"/>
              <a:t>sofa:public</a:t>
            </a:r>
            <a:r>
              <a:rPr lang="en-US" dirty="0" smtClean="0"/>
              <a:t> furniture</a:t>
            </a:r>
          </a:p>
          <a:p>
            <a:pPr>
              <a:buNone/>
            </a:pPr>
            <a:r>
              <a:rPr lang="en-US" dirty="0" smtClean="0"/>
              <a:t>{</a:t>
            </a:r>
          </a:p>
          <a:p>
            <a:pPr>
              <a:buNone/>
            </a:pPr>
            <a:r>
              <a:rPr lang="en-US" dirty="0" smtClean="0"/>
              <a:t>	</a:t>
            </a:r>
            <a:r>
              <a:rPr lang="en-US" dirty="0" err="1" smtClean="0"/>
              <a:t>Int</a:t>
            </a:r>
            <a:r>
              <a:rPr lang="en-US" dirty="0" smtClean="0"/>
              <a:t> </a:t>
            </a:r>
            <a:r>
              <a:rPr lang="en-US" dirty="0" err="1" smtClean="0"/>
              <a:t>no_of_seats</a:t>
            </a:r>
            <a:r>
              <a:rPr lang="en-US" dirty="0" smtClean="0"/>
              <a:t>;</a:t>
            </a:r>
          </a:p>
          <a:p>
            <a:pPr>
              <a:buNone/>
            </a:pPr>
            <a:r>
              <a:rPr lang="en-US" dirty="0" smtClean="0"/>
              <a:t>	Float </a:t>
            </a:r>
            <a:r>
              <a:rPr lang="en-US" dirty="0" err="1" smtClean="0"/>
              <a:t>cost_of_sofa</a:t>
            </a:r>
            <a:r>
              <a:rPr lang="en-US" dirty="0" smtClean="0"/>
              <a:t>;</a:t>
            </a:r>
          </a:p>
          <a:p>
            <a:pPr>
              <a:buNone/>
            </a:pPr>
            <a:r>
              <a:rPr lang="en-US" dirty="0" smtClean="0"/>
              <a:t>	Public:</a:t>
            </a:r>
          </a:p>
          <a:p>
            <a:pPr>
              <a:buNone/>
            </a:pPr>
            <a:r>
              <a:rPr lang="en-US" dirty="0" smtClean="0"/>
              <a:t>	Void </a:t>
            </a:r>
            <a:r>
              <a:rPr lang="en-US" dirty="0" err="1" smtClean="0"/>
              <a:t>read_sofa_details</a:t>
            </a:r>
            <a:r>
              <a:rPr lang="en-US" dirty="0" smtClean="0"/>
              <a:t>();</a:t>
            </a:r>
          </a:p>
          <a:p>
            <a:pPr>
              <a:buNone/>
            </a:pPr>
            <a:r>
              <a:rPr lang="en-US" dirty="0" smtClean="0"/>
              <a:t>	Void </a:t>
            </a:r>
            <a:r>
              <a:rPr lang="en-US" dirty="0" err="1" smtClean="0"/>
              <a:t>disp_sofa_details</a:t>
            </a:r>
            <a:r>
              <a:rPr lang="en-US" dirty="0" smtClean="0"/>
              <a:t>();</a:t>
            </a:r>
          </a:p>
          <a:p>
            <a:pPr>
              <a:buNone/>
            </a:pPr>
            <a:r>
              <a:rPr lang="en-US" dirty="0" smtClean="0"/>
              <a:t>};</a:t>
            </a:r>
          </a:p>
          <a:p>
            <a:endParaRPr lang="en-US" dirty="0"/>
          </a:p>
        </p:txBody>
      </p:sp>
      <p:sp>
        <p:nvSpPr>
          <p:cNvPr id="4" name="Content Placeholder 2"/>
          <p:cNvSpPr txBox="1">
            <a:spLocks/>
          </p:cNvSpPr>
          <p:nvPr/>
        </p:nvSpPr>
        <p:spPr>
          <a:xfrm>
            <a:off x="4572000" y="609600"/>
            <a:ext cx="4267200" cy="5867400"/>
          </a:xfrm>
          <a:prstGeom prst="rect">
            <a:avLst/>
          </a:prstGeom>
        </p:spPr>
        <p:txBody>
          <a:bodyPr vert="horz">
            <a:normAutofit/>
          </a:bodyPr>
          <a:lstStyle/>
          <a:p>
            <a:r>
              <a:rPr lang="en-US" sz="2000" dirty="0" smtClean="0"/>
              <a:t>Class </a:t>
            </a:r>
            <a:r>
              <a:rPr lang="en-US" sz="2000" dirty="0" err="1" smtClean="0"/>
              <a:t>office:private</a:t>
            </a:r>
            <a:r>
              <a:rPr lang="en-US" sz="2000" dirty="0" smtClean="0"/>
              <a:t> sofa</a:t>
            </a:r>
          </a:p>
          <a:p>
            <a:r>
              <a:rPr lang="en-US" sz="2000" dirty="0" smtClean="0"/>
              <a:t>{</a:t>
            </a:r>
          </a:p>
          <a:p>
            <a:r>
              <a:rPr lang="en-US" sz="2000" dirty="0" smtClean="0"/>
              <a:t>	</a:t>
            </a:r>
            <a:r>
              <a:rPr lang="en-US" sz="2000" dirty="0" err="1" smtClean="0"/>
              <a:t>Int</a:t>
            </a:r>
            <a:r>
              <a:rPr lang="en-US" sz="2000" dirty="0" smtClean="0"/>
              <a:t> </a:t>
            </a:r>
            <a:r>
              <a:rPr lang="en-US" sz="2000" dirty="0" err="1" smtClean="0"/>
              <a:t>no_of_pieces</a:t>
            </a:r>
            <a:r>
              <a:rPr lang="en-US" sz="2000" dirty="0" smtClean="0"/>
              <a:t>;</a:t>
            </a:r>
          </a:p>
          <a:p>
            <a:r>
              <a:rPr lang="en-US" sz="2000" dirty="0" smtClean="0"/>
              <a:t>	Char </a:t>
            </a:r>
            <a:r>
              <a:rPr lang="en-US" sz="2000" dirty="0" err="1" smtClean="0"/>
              <a:t>delivery_date</a:t>
            </a:r>
            <a:r>
              <a:rPr lang="en-US" sz="2000" dirty="0" smtClean="0"/>
              <a:t>[10];</a:t>
            </a:r>
          </a:p>
          <a:p>
            <a:r>
              <a:rPr lang="en-US" sz="2000" dirty="0" smtClean="0"/>
              <a:t>	Public:</a:t>
            </a:r>
          </a:p>
          <a:p>
            <a:r>
              <a:rPr lang="en-US" sz="2000" dirty="0" smtClean="0"/>
              <a:t>	Void </a:t>
            </a:r>
            <a:r>
              <a:rPr lang="en-US" sz="2000" dirty="0" err="1" smtClean="0"/>
              <a:t>read_office_details</a:t>
            </a:r>
            <a:r>
              <a:rPr lang="en-US" sz="2000" dirty="0" smtClean="0"/>
              <a:t>();</a:t>
            </a:r>
          </a:p>
          <a:p>
            <a:r>
              <a:rPr lang="en-US" sz="2000" dirty="0" smtClean="0"/>
              <a:t>	Void </a:t>
            </a:r>
            <a:r>
              <a:rPr lang="en-US" sz="2000" dirty="0" err="1" smtClean="0"/>
              <a:t>disp_office_details</a:t>
            </a:r>
            <a:r>
              <a:rPr lang="en-US" sz="2000" dirty="0" smtClean="0"/>
              <a:t>();</a:t>
            </a:r>
          </a:p>
          <a:p>
            <a:r>
              <a:rPr lang="en-US" sz="2000" dirty="0" smtClean="0"/>
              <a:t>};</a:t>
            </a:r>
          </a:p>
          <a:p>
            <a:r>
              <a:rPr lang="en-US" sz="2000" dirty="0" err="1" smtClean="0"/>
              <a:t>Int</a:t>
            </a:r>
            <a:r>
              <a:rPr lang="en-US" sz="2000" dirty="0" smtClean="0"/>
              <a:t> main()</a:t>
            </a:r>
          </a:p>
          <a:p>
            <a:r>
              <a:rPr lang="en-US" sz="2000" dirty="0" smtClean="0"/>
              <a:t>{</a:t>
            </a:r>
          </a:p>
          <a:p>
            <a:r>
              <a:rPr lang="en-US" sz="2000" dirty="0" smtClean="0"/>
              <a:t>Office my furniture;</a:t>
            </a:r>
          </a:p>
          <a:p>
            <a:r>
              <a:rPr lang="en-US" sz="2000" dirty="0" smtClean="0"/>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r>
              <a:rPr lang="en-US" dirty="0" smtClean="0"/>
              <a:t>1)Mention the member names which are accessible by </a:t>
            </a:r>
            <a:r>
              <a:rPr lang="en-US" dirty="0" err="1" smtClean="0"/>
              <a:t>myfurniture</a:t>
            </a:r>
            <a:r>
              <a:rPr lang="en-US" dirty="0" smtClean="0"/>
              <a:t> declared in main() function.</a:t>
            </a:r>
          </a:p>
          <a:p>
            <a:r>
              <a:rPr lang="en-US" dirty="0" smtClean="0"/>
              <a:t>3)Mention the names of the functions accessible from the member function </a:t>
            </a:r>
            <a:r>
              <a:rPr lang="en-US" dirty="0" err="1" smtClean="0"/>
              <a:t>read_office_details</a:t>
            </a:r>
            <a:r>
              <a:rPr lang="en-US" dirty="0" smtClean="0"/>
              <a:t>() of class office.</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r>
              <a:rPr lang="en-US" dirty="0" smtClean="0"/>
              <a:t>Data </a:t>
            </a:r>
            <a:r>
              <a:rPr lang="en-US" dirty="0" err="1" smtClean="0"/>
              <a:t>Members:None</a:t>
            </a:r>
            <a:endParaRPr lang="en-US" dirty="0" smtClean="0"/>
          </a:p>
          <a:p>
            <a:r>
              <a:rPr lang="en-US" dirty="0" smtClean="0"/>
              <a:t>Member </a:t>
            </a:r>
            <a:r>
              <a:rPr lang="en-US" dirty="0" err="1" smtClean="0"/>
              <a:t>functions:read_office_details</a:t>
            </a:r>
            <a:r>
              <a:rPr lang="en-US" dirty="0" smtClean="0"/>
              <a:t>() ,</a:t>
            </a:r>
            <a:r>
              <a:rPr lang="en-US" dirty="0" err="1" smtClean="0"/>
              <a:t>disp_office_details</a:t>
            </a:r>
            <a:r>
              <a:rPr lang="en-US" dirty="0" smtClean="0"/>
              <a:t>()</a:t>
            </a:r>
          </a:p>
          <a:p>
            <a:r>
              <a:rPr lang="en-US" dirty="0" smtClean="0"/>
              <a:t> </a:t>
            </a:r>
          </a:p>
          <a:p>
            <a:r>
              <a:rPr lang="en-US" dirty="0" smtClean="0"/>
              <a:t>2)</a:t>
            </a:r>
            <a:r>
              <a:rPr lang="en-US" dirty="0" err="1" smtClean="0"/>
              <a:t>Read_fur_details</a:t>
            </a:r>
            <a:r>
              <a:rPr lang="en-US" dirty="0" smtClean="0"/>
              <a:t>(),</a:t>
            </a:r>
            <a:r>
              <a:rPr lang="en-US" dirty="0" err="1" smtClean="0"/>
              <a:t>disp_fur_Details</a:t>
            </a:r>
            <a:r>
              <a:rPr lang="en-US" dirty="0" smtClean="0"/>
              <a:t>()</a:t>
            </a:r>
          </a:p>
          <a:p>
            <a:r>
              <a:rPr lang="en-US" dirty="0" err="1" smtClean="0"/>
              <a:t>Read_sofa_Details</a:t>
            </a:r>
            <a:r>
              <a:rPr lang="en-US" dirty="0" smtClean="0"/>
              <a:t>(),</a:t>
            </a:r>
            <a:r>
              <a:rPr lang="en-US" dirty="0" err="1" smtClean="0"/>
              <a:t>disp_sofa_details</a:t>
            </a:r>
            <a:r>
              <a:rPr lang="en-US" dirty="0" smtClean="0"/>
              <a:t>()</a:t>
            </a:r>
          </a:p>
          <a:p>
            <a:r>
              <a:rPr lang="en-US" dirty="0" err="1" smtClean="0"/>
              <a:t>Disp_office_details</a:t>
            </a:r>
            <a:r>
              <a:rPr lang="en-US" dirty="0" smtClean="0"/>
              <a:t>().</a:t>
            </a:r>
          </a:p>
          <a:p>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3886200" cy="6324600"/>
          </a:xfrm>
        </p:spPr>
        <p:txBody>
          <a:bodyPr>
            <a:normAutofit fontScale="85000" lnSpcReduction="20000"/>
          </a:bodyPr>
          <a:lstStyle/>
          <a:p>
            <a:pPr>
              <a:buNone/>
            </a:pPr>
            <a:r>
              <a:rPr lang="en-US" dirty="0" smtClean="0"/>
              <a:t>	class Exterior </a:t>
            </a:r>
          </a:p>
          <a:p>
            <a:pPr>
              <a:buNone/>
            </a:pPr>
            <a:r>
              <a:rPr lang="en-US" dirty="0" smtClean="0"/>
              <a:t>	{ </a:t>
            </a:r>
          </a:p>
          <a:p>
            <a:pPr lvl="2">
              <a:buNone/>
            </a:pPr>
            <a:r>
              <a:rPr lang="en-US" dirty="0" err="1" smtClean="0"/>
              <a:t>int</a:t>
            </a:r>
            <a:r>
              <a:rPr lang="en-US" dirty="0" smtClean="0"/>
              <a:t> </a:t>
            </a:r>
            <a:r>
              <a:rPr lang="en-US" dirty="0" err="1" smtClean="0"/>
              <a:t>OrderId</a:t>
            </a:r>
            <a:r>
              <a:rPr lang="en-US" dirty="0" smtClean="0"/>
              <a:t>; </a:t>
            </a:r>
          </a:p>
          <a:p>
            <a:pPr lvl="2">
              <a:buNone/>
            </a:pPr>
            <a:r>
              <a:rPr lang="en-US" dirty="0" smtClean="0"/>
              <a:t>char Address[20]; </a:t>
            </a:r>
          </a:p>
          <a:p>
            <a:pPr lvl="2">
              <a:buNone/>
            </a:pPr>
            <a:r>
              <a:rPr lang="en-US" dirty="0" smtClean="0"/>
              <a:t>protected: </a:t>
            </a:r>
          </a:p>
          <a:p>
            <a:pPr lvl="2">
              <a:buNone/>
            </a:pPr>
            <a:r>
              <a:rPr lang="en-US" dirty="0" smtClean="0"/>
              <a:t>float Advance; </a:t>
            </a:r>
          </a:p>
          <a:p>
            <a:pPr lvl="2">
              <a:buNone/>
            </a:pPr>
            <a:r>
              <a:rPr lang="en-US" dirty="0" smtClean="0"/>
              <a:t>public: </a:t>
            </a:r>
          </a:p>
          <a:p>
            <a:pPr lvl="2">
              <a:buNone/>
            </a:pPr>
            <a:r>
              <a:rPr lang="en-US" dirty="0" smtClean="0"/>
              <a:t>Exterior();</a:t>
            </a:r>
          </a:p>
          <a:p>
            <a:pPr lvl="2">
              <a:buNone/>
            </a:pPr>
            <a:r>
              <a:rPr lang="en-US" dirty="0" smtClean="0"/>
              <a:t> void Book();</a:t>
            </a:r>
          </a:p>
          <a:p>
            <a:pPr lvl="2">
              <a:buNone/>
            </a:pPr>
            <a:r>
              <a:rPr lang="en-US" dirty="0" smtClean="0"/>
              <a:t> void View(); </a:t>
            </a:r>
          </a:p>
          <a:p>
            <a:pPr lvl="2">
              <a:buNone/>
            </a:pPr>
            <a:r>
              <a:rPr lang="en-US" dirty="0" smtClean="0"/>
              <a:t>}; </a:t>
            </a:r>
          </a:p>
          <a:p>
            <a:pPr lvl="2">
              <a:buNone/>
            </a:pPr>
            <a:r>
              <a:rPr lang="en-US" dirty="0" smtClean="0"/>
              <a:t>class </a:t>
            </a:r>
            <a:r>
              <a:rPr lang="en-US" dirty="0" err="1" smtClean="0"/>
              <a:t>Paint:public</a:t>
            </a:r>
            <a:r>
              <a:rPr lang="en-US" dirty="0" smtClean="0"/>
              <a:t> Exterior</a:t>
            </a:r>
          </a:p>
          <a:p>
            <a:pPr lvl="2">
              <a:buNone/>
            </a:pPr>
            <a:r>
              <a:rPr lang="en-US" dirty="0" smtClean="0"/>
              <a:t> { </a:t>
            </a:r>
          </a:p>
          <a:p>
            <a:pPr lvl="2">
              <a:buNone/>
            </a:pPr>
            <a:r>
              <a:rPr lang="en-US" dirty="0" err="1" smtClean="0"/>
              <a:t>int</a:t>
            </a:r>
            <a:r>
              <a:rPr lang="en-US" dirty="0" smtClean="0"/>
              <a:t> </a:t>
            </a:r>
            <a:r>
              <a:rPr lang="en-US" dirty="0" err="1" smtClean="0"/>
              <a:t>WallArea,ColorCode</a:t>
            </a:r>
            <a:r>
              <a:rPr lang="en-US" dirty="0" smtClean="0"/>
              <a:t>; </a:t>
            </a:r>
          </a:p>
          <a:p>
            <a:pPr lvl="2">
              <a:buNone/>
            </a:pPr>
            <a:r>
              <a:rPr lang="en-US" dirty="0" smtClean="0"/>
              <a:t>protected: </a:t>
            </a:r>
          </a:p>
          <a:p>
            <a:pPr lvl="2">
              <a:buNone/>
            </a:pPr>
            <a:r>
              <a:rPr lang="en-US" dirty="0" smtClean="0"/>
              <a:t>char Type; </a:t>
            </a:r>
          </a:p>
          <a:p>
            <a:pPr lvl="2">
              <a:buNone/>
            </a:pPr>
            <a:r>
              <a:rPr lang="en-US" dirty="0" smtClean="0"/>
              <a:t>public:</a:t>
            </a:r>
          </a:p>
          <a:p>
            <a:pPr lvl="2">
              <a:buNone/>
            </a:pPr>
            <a:r>
              <a:rPr lang="en-US" dirty="0" smtClean="0"/>
              <a:t> Paint(); </a:t>
            </a:r>
          </a:p>
          <a:p>
            <a:pPr lvl="2">
              <a:buNone/>
            </a:pPr>
            <a:r>
              <a:rPr lang="en-US" dirty="0" smtClean="0"/>
              <a:t>void </a:t>
            </a:r>
            <a:r>
              <a:rPr lang="en-US" dirty="0" err="1" smtClean="0"/>
              <a:t>PBook</a:t>
            </a:r>
            <a:r>
              <a:rPr lang="en-US" dirty="0" smtClean="0"/>
              <a:t>(); </a:t>
            </a:r>
          </a:p>
          <a:p>
            <a:pPr lvl="2">
              <a:buNone/>
            </a:pPr>
            <a:r>
              <a:rPr lang="en-US" dirty="0" smtClean="0"/>
              <a:t>void </a:t>
            </a:r>
            <a:r>
              <a:rPr lang="en-US" dirty="0" err="1" smtClean="0"/>
              <a:t>PView</a:t>
            </a:r>
            <a:r>
              <a:rPr lang="en-US" dirty="0" smtClean="0"/>
              <a:t>(); </a:t>
            </a:r>
          </a:p>
          <a:p>
            <a:pPr lvl="2">
              <a:buNone/>
            </a:pPr>
            <a:r>
              <a:rPr lang="en-US" dirty="0" smtClean="0"/>
              <a:t>}; </a:t>
            </a:r>
            <a:endParaRPr lang="en-US" dirty="0"/>
          </a:p>
        </p:txBody>
      </p:sp>
      <p:sp>
        <p:nvSpPr>
          <p:cNvPr id="4" name="TextBox 3"/>
          <p:cNvSpPr txBox="1"/>
          <p:nvPr/>
        </p:nvSpPr>
        <p:spPr>
          <a:xfrm>
            <a:off x="4114800" y="152400"/>
            <a:ext cx="4572000" cy="2585323"/>
          </a:xfrm>
          <a:prstGeom prst="rect">
            <a:avLst/>
          </a:prstGeom>
          <a:noFill/>
        </p:spPr>
        <p:txBody>
          <a:bodyPr wrap="square" rtlCol="0">
            <a:spAutoFit/>
          </a:bodyPr>
          <a:lstStyle/>
          <a:p>
            <a:pPr lvl="2">
              <a:buNone/>
            </a:pPr>
            <a:r>
              <a:rPr lang="en-US" dirty="0" smtClean="0"/>
              <a:t>class Bill : public Paint </a:t>
            </a:r>
          </a:p>
          <a:p>
            <a:pPr lvl="2">
              <a:buNone/>
            </a:pPr>
            <a:r>
              <a:rPr lang="en-US" dirty="0" smtClean="0"/>
              <a:t>{ </a:t>
            </a:r>
          </a:p>
          <a:p>
            <a:pPr lvl="3"/>
            <a:r>
              <a:rPr lang="en-US" dirty="0" smtClean="0"/>
              <a:t>float Charges; </a:t>
            </a:r>
          </a:p>
          <a:p>
            <a:pPr lvl="3"/>
            <a:r>
              <a:rPr lang="en-US" dirty="0" smtClean="0"/>
              <a:t>void Calculate(); </a:t>
            </a:r>
          </a:p>
          <a:p>
            <a:pPr lvl="3"/>
            <a:r>
              <a:rPr lang="en-US" dirty="0" smtClean="0"/>
              <a:t>public : </a:t>
            </a:r>
          </a:p>
          <a:p>
            <a:pPr lvl="3"/>
            <a:r>
              <a:rPr lang="en-US" dirty="0" smtClean="0"/>
              <a:t>Bill(); </a:t>
            </a:r>
          </a:p>
          <a:p>
            <a:pPr lvl="3"/>
            <a:r>
              <a:rPr lang="en-US" dirty="0" smtClean="0"/>
              <a:t>void Billing(); </a:t>
            </a:r>
          </a:p>
          <a:p>
            <a:pPr lvl="3"/>
            <a:r>
              <a:rPr lang="en-US" dirty="0" smtClean="0"/>
              <a:t>void Print();</a:t>
            </a:r>
          </a:p>
          <a:p>
            <a:pPr lvl="2">
              <a:buNone/>
            </a:pPr>
            <a:r>
              <a:rPr lang="en-US" dirty="0" smtClean="0"/>
              <a:t> };</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28600" y="533400"/>
            <a:ext cx="8525075"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r>
              <a:rPr lang="en-US" dirty="0" smtClean="0"/>
              <a:t>1)Multi Level Inheritance </a:t>
            </a:r>
          </a:p>
          <a:p>
            <a:r>
              <a:rPr lang="en-US" dirty="0" smtClean="0"/>
              <a:t>2) </a:t>
            </a:r>
            <a:r>
              <a:rPr lang="en-US" dirty="0" err="1" smtClean="0"/>
              <a:t>WallArea</a:t>
            </a:r>
            <a:r>
              <a:rPr lang="en-US" dirty="0" smtClean="0"/>
              <a:t>, </a:t>
            </a:r>
            <a:r>
              <a:rPr lang="en-US" dirty="0" err="1" smtClean="0"/>
              <a:t>ColorCode,Type</a:t>
            </a:r>
            <a:r>
              <a:rPr lang="en-US" dirty="0" smtClean="0"/>
              <a:t>, Advance</a:t>
            </a:r>
          </a:p>
          <a:p>
            <a:r>
              <a:rPr lang="en-US" dirty="0" smtClean="0"/>
              <a:t>3) Billing(), Print(), </a:t>
            </a:r>
            <a:r>
              <a:rPr lang="en-US" dirty="0" err="1" smtClean="0"/>
              <a:t>PBook</a:t>
            </a:r>
            <a:r>
              <a:rPr lang="en-US" dirty="0" smtClean="0"/>
              <a:t>(), </a:t>
            </a:r>
            <a:r>
              <a:rPr lang="en-US" dirty="0" err="1" smtClean="0"/>
              <a:t>PView</a:t>
            </a:r>
            <a:r>
              <a:rPr lang="en-US" dirty="0" smtClean="0"/>
              <a:t>(), Book(), View() </a:t>
            </a:r>
          </a:p>
          <a:p>
            <a:r>
              <a:rPr lang="en-US" dirty="0" smtClean="0"/>
              <a:t>4) Exterior(), Paint(), Bill() </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Base Class</a:t>
            </a:r>
            <a:endParaRPr lang="en-US" dirty="0"/>
          </a:p>
        </p:txBody>
      </p:sp>
      <p:sp>
        <p:nvSpPr>
          <p:cNvPr id="3" name="Content Placeholder 2"/>
          <p:cNvSpPr>
            <a:spLocks noGrp="1"/>
          </p:cNvSpPr>
          <p:nvPr>
            <p:ph idx="1"/>
          </p:nvPr>
        </p:nvSpPr>
        <p:spPr/>
        <p:txBody>
          <a:bodyPr/>
          <a:lstStyle/>
          <a:p>
            <a:r>
              <a:rPr lang="en-US" dirty="0" smtClean="0"/>
              <a:t>Consider a situation in which all three kinds of inheritance namely multilevel ,hierarchal and multiple inheritance are involved.</a:t>
            </a:r>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endParaRPr lang="en-US" dirty="0"/>
          </a:p>
        </p:txBody>
      </p:sp>
      <p:sp>
        <p:nvSpPr>
          <p:cNvPr id="5" name="Rounded Rectangle 4"/>
          <p:cNvSpPr/>
          <p:nvPr/>
        </p:nvSpPr>
        <p:spPr>
          <a:xfrm>
            <a:off x="914400" y="2743200"/>
            <a:ext cx="1905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PARENT 1</a:t>
            </a:r>
            <a:endParaRPr lang="en-US" dirty="0"/>
          </a:p>
        </p:txBody>
      </p:sp>
      <p:sp>
        <p:nvSpPr>
          <p:cNvPr id="8" name="Rounded Rectangle 7"/>
          <p:cNvSpPr/>
          <p:nvPr/>
        </p:nvSpPr>
        <p:spPr>
          <a:xfrm>
            <a:off x="6400800" y="2667000"/>
            <a:ext cx="1905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PARENT 2</a:t>
            </a:r>
            <a:endParaRPr lang="en-US" dirty="0"/>
          </a:p>
        </p:txBody>
      </p:sp>
      <p:sp>
        <p:nvSpPr>
          <p:cNvPr id="9" name="Rounded Rectangle 8"/>
          <p:cNvSpPr/>
          <p:nvPr/>
        </p:nvSpPr>
        <p:spPr>
          <a:xfrm>
            <a:off x="3657600" y="990600"/>
            <a:ext cx="1905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GRANDPARENT</a:t>
            </a:r>
            <a:endParaRPr lang="en-US" dirty="0"/>
          </a:p>
        </p:txBody>
      </p:sp>
      <p:sp>
        <p:nvSpPr>
          <p:cNvPr id="10" name="Rounded Rectangle 9"/>
          <p:cNvSpPr/>
          <p:nvPr/>
        </p:nvSpPr>
        <p:spPr>
          <a:xfrm>
            <a:off x="3657600" y="4572000"/>
            <a:ext cx="1905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CHILD</a:t>
            </a:r>
            <a:endParaRPr lang="en-US" dirty="0"/>
          </a:p>
        </p:txBody>
      </p:sp>
      <p:cxnSp>
        <p:nvCxnSpPr>
          <p:cNvPr id="14" name="Shape 13"/>
          <p:cNvCxnSpPr>
            <a:endCxn id="5" idx="0"/>
          </p:cNvCxnSpPr>
          <p:nvPr/>
        </p:nvCxnSpPr>
        <p:spPr>
          <a:xfrm rot="10800000" flipV="1">
            <a:off x="1866900" y="1447800"/>
            <a:ext cx="1866900" cy="1295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hape 16"/>
          <p:cNvCxnSpPr>
            <a:endCxn id="8" idx="0"/>
          </p:cNvCxnSpPr>
          <p:nvPr/>
        </p:nvCxnSpPr>
        <p:spPr>
          <a:xfrm>
            <a:off x="5638800" y="1524000"/>
            <a:ext cx="1714500" cy="11430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hape 17"/>
          <p:cNvCxnSpPr>
            <a:stCxn id="8" idx="2"/>
          </p:cNvCxnSpPr>
          <p:nvPr/>
        </p:nvCxnSpPr>
        <p:spPr>
          <a:xfrm rot="5400000">
            <a:off x="5810250" y="3562350"/>
            <a:ext cx="1295400" cy="1790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hape 18"/>
          <p:cNvCxnSpPr>
            <a:stCxn id="5" idx="2"/>
            <a:endCxn id="10" idx="1"/>
          </p:cNvCxnSpPr>
          <p:nvPr/>
        </p:nvCxnSpPr>
        <p:spPr>
          <a:xfrm rot="16200000" flipH="1">
            <a:off x="2133600" y="3619500"/>
            <a:ext cx="1257300" cy="1790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3124200" y="3352800"/>
            <a:ext cx="2438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r>
              <a:rPr lang="en-US" dirty="0" smtClean="0"/>
              <a:t>Multilevel Inheritance</a:t>
            </a:r>
            <a:endParaRPr lang="en-US" dirty="0"/>
          </a:p>
        </p:txBody>
      </p:sp>
      <p:sp>
        <p:nvSpPr>
          <p:cNvPr id="4" name="Rectangle 3"/>
          <p:cNvSpPr/>
          <p:nvPr/>
        </p:nvSpPr>
        <p:spPr>
          <a:xfrm>
            <a:off x="4114800" y="114300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A</a:t>
            </a:r>
            <a:endParaRPr lang="en-US" sz="4000" dirty="0"/>
          </a:p>
        </p:txBody>
      </p:sp>
      <p:cxnSp>
        <p:nvCxnSpPr>
          <p:cNvPr id="6" name="Straight Arrow Connector 5"/>
          <p:cNvCxnSpPr/>
          <p:nvPr/>
        </p:nvCxnSpPr>
        <p:spPr>
          <a:xfrm rot="5400000">
            <a:off x="4153694" y="2628106"/>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038600" y="327660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B</a:t>
            </a:r>
            <a:endParaRPr lang="en-US" sz="4000" dirty="0"/>
          </a:p>
        </p:txBody>
      </p:sp>
      <p:sp>
        <p:nvSpPr>
          <p:cNvPr id="9" name="Rectangle 8"/>
          <p:cNvSpPr/>
          <p:nvPr/>
        </p:nvSpPr>
        <p:spPr>
          <a:xfrm>
            <a:off x="4114800" y="533400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C</a:t>
            </a:r>
            <a:endParaRPr lang="en-US" sz="4000" dirty="0"/>
          </a:p>
        </p:txBody>
      </p:sp>
      <p:cxnSp>
        <p:nvCxnSpPr>
          <p:cNvPr id="10" name="Straight Arrow Connector 9"/>
          <p:cNvCxnSpPr/>
          <p:nvPr/>
        </p:nvCxnSpPr>
        <p:spPr>
          <a:xfrm rot="5400000">
            <a:off x="4229894" y="4685506"/>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dirty="0" smtClean="0"/>
              <a:t>The child has two direct base classes </a:t>
            </a:r>
            <a:r>
              <a:rPr lang="en-US" i="1" dirty="0" smtClean="0">
                <a:solidFill>
                  <a:srgbClr val="FF0000"/>
                </a:solidFill>
              </a:rPr>
              <a:t>parent 1 </a:t>
            </a:r>
            <a:r>
              <a:rPr lang="en-US" dirty="0" smtClean="0"/>
              <a:t>and </a:t>
            </a:r>
            <a:r>
              <a:rPr lang="en-US" i="1" dirty="0" smtClean="0">
                <a:solidFill>
                  <a:srgbClr val="FF0000"/>
                </a:solidFill>
              </a:rPr>
              <a:t>parent 2 </a:t>
            </a:r>
            <a:r>
              <a:rPr lang="en-US" dirty="0" smtClean="0"/>
              <a:t>which </a:t>
            </a:r>
            <a:r>
              <a:rPr lang="en-US" dirty="0" err="1" smtClean="0"/>
              <a:t>themeselves</a:t>
            </a:r>
            <a:r>
              <a:rPr lang="en-US" dirty="0" smtClean="0"/>
              <a:t> have a common base class </a:t>
            </a:r>
            <a:r>
              <a:rPr lang="en-US" i="1" dirty="0" smtClean="0">
                <a:solidFill>
                  <a:srgbClr val="FF0000"/>
                </a:solidFill>
              </a:rPr>
              <a:t>grandparent</a:t>
            </a:r>
            <a:r>
              <a:rPr lang="en-US" dirty="0" smtClean="0"/>
              <a:t>.</a:t>
            </a:r>
          </a:p>
          <a:p>
            <a:endParaRPr lang="en-US" dirty="0"/>
          </a:p>
          <a:p>
            <a:r>
              <a:rPr lang="en-US" dirty="0" smtClean="0"/>
              <a:t>The child inherits the traits of the grandparent via two separate </a:t>
            </a:r>
            <a:r>
              <a:rPr lang="en-US" dirty="0" err="1" smtClean="0"/>
              <a:t>paths.It</a:t>
            </a:r>
            <a:r>
              <a:rPr lang="en-US" dirty="0" smtClean="0"/>
              <a:t> also inherits the traits via the straight line.</a:t>
            </a:r>
          </a:p>
          <a:p>
            <a:endParaRPr lang="en-US" dirty="0"/>
          </a:p>
          <a:p>
            <a:r>
              <a:rPr lang="en-US" dirty="0" smtClean="0"/>
              <a:t>The grandparent is sometimes referred to as </a:t>
            </a:r>
            <a:r>
              <a:rPr lang="en-US" u="sng" dirty="0" smtClean="0">
                <a:solidFill>
                  <a:srgbClr val="FF0000"/>
                </a:solidFill>
              </a:rPr>
              <a:t>indirect base class.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t>All the public and the protected members of grandparent are inherited by the child </a:t>
            </a:r>
            <a:r>
              <a:rPr lang="en-US" dirty="0" err="1" smtClean="0"/>
              <a:t>twice.First</a:t>
            </a:r>
            <a:r>
              <a:rPr lang="en-US" dirty="0" smtClean="0"/>
              <a:t> via </a:t>
            </a:r>
            <a:r>
              <a:rPr lang="en-US" sz="3600" b="1" dirty="0" smtClean="0">
                <a:solidFill>
                  <a:srgbClr val="FF0000"/>
                </a:solidFill>
              </a:rPr>
              <a:t>parent</a:t>
            </a:r>
            <a:r>
              <a:rPr lang="en-US" dirty="0" smtClean="0"/>
              <a:t> and then via </a:t>
            </a:r>
            <a:r>
              <a:rPr lang="en-US" sz="3600" b="1" dirty="0">
                <a:solidFill>
                  <a:srgbClr val="FF0000"/>
                </a:solidFill>
              </a:rPr>
              <a:t>parent 2.</a:t>
            </a:r>
          </a:p>
          <a:p>
            <a:endParaRPr lang="en-US" dirty="0"/>
          </a:p>
          <a:p>
            <a:r>
              <a:rPr lang="en-US" dirty="0" smtClean="0"/>
              <a:t>This duplication can be avoided by making the common base class(ancestor class)as the </a:t>
            </a:r>
            <a:r>
              <a:rPr lang="en-US" sz="3600" b="1" dirty="0">
                <a:solidFill>
                  <a:srgbClr val="FF0000"/>
                </a:solidFill>
              </a:rPr>
              <a:t>virtual base class.</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sz="2400" dirty="0" smtClean="0"/>
              <a:t>Class A			   //</a:t>
            </a:r>
            <a:r>
              <a:rPr lang="en-US" sz="2400" dirty="0" smtClean="0">
                <a:solidFill>
                  <a:srgbClr val="FF0000"/>
                </a:solidFill>
              </a:rPr>
              <a:t>grandparent</a:t>
            </a:r>
          </a:p>
          <a:p>
            <a:r>
              <a:rPr lang="en-US" sz="2400" dirty="0" smtClean="0"/>
              <a:t>{</a:t>
            </a:r>
            <a:endParaRPr lang="en-US" sz="2400" dirty="0"/>
          </a:p>
          <a:p>
            <a:r>
              <a:rPr lang="en-US" sz="2400" dirty="0" smtClean="0"/>
              <a:t>};</a:t>
            </a:r>
          </a:p>
          <a:p>
            <a:r>
              <a:rPr lang="en-US" sz="2400" dirty="0" smtClean="0"/>
              <a:t>Class B1 :virtual public A             // </a:t>
            </a:r>
            <a:r>
              <a:rPr lang="en-US" sz="2400" dirty="0" smtClean="0">
                <a:solidFill>
                  <a:srgbClr val="FF0000"/>
                </a:solidFill>
              </a:rPr>
              <a:t>parent 1</a:t>
            </a:r>
          </a:p>
          <a:p>
            <a:r>
              <a:rPr lang="en-US" sz="2400" dirty="0" smtClean="0"/>
              <a:t>{</a:t>
            </a:r>
            <a:endParaRPr lang="en-US" sz="2400" dirty="0"/>
          </a:p>
          <a:p>
            <a:r>
              <a:rPr lang="en-US" sz="2400" dirty="0" smtClean="0"/>
              <a:t>};</a:t>
            </a:r>
            <a:endParaRPr lang="en-US" sz="2400" dirty="0"/>
          </a:p>
          <a:p>
            <a:r>
              <a:rPr lang="en-US" sz="2400" dirty="0" smtClean="0"/>
              <a:t>Class b2:virtual public A		//</a:t>
            </a:r>
            <a:r>
              <a:rPr lang="en-US" sz="2400" dirty="0" smtClean="0">
                <a:solidFill>
                  <a:srgbClr val="FF0000"/>
                </a:solidFill>
              </a:rPr>
              <a:t>parent 2</a:t>
            </a:r>
          </a:p>
          <a:p>
            <a:r>
              <a:rPr lang="en-US" sz="2400" dirty="0" smtClean="0"/>
              <a:t>{</a:t>
            </a:r>
          </a:p>
          <a:p>
            <a:r>
              <a:rPr lang="en-US" sz="2400" dirty="0" smtClean="0"/>
              <a:t>};</a:t>
            </a:r>
          </a:p>
          <a:p>
            <a:r>
              <a:rPr lang="en-US" sz="2400" dirty="0" smtClean="0"/>
              <a:t>Class C:public B1,Public B2            //</a:t>
            </a:r>
            <a:r>
              <a:rPr lang="en-US" sz="2400" dirty="0" smtClean="0">
                <a:solidFill>
                  <a:srgbClr val="FF0000"/>
                </a:solidFill>
              </a:rPr>
              <a:t>child</a:t>
            </a:r>
          </a:p>
          <a:p>
            <a:r>
              <a:rPr lang="en-US" sz="2400" dirty="0" smtClean="0"/>
              <a:t>{</a:t>
            </a:r>
          </a:p>
          <a:p>
            <a:r>
              <a:rPr lang="en-US" sz="2400" dirty="0" smtClean="0"/>
              <a:t>};</a:t>
            </a:r>
            <a:endParaRPr lang="en-US" sz="24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CLASS</a:t>
            </a:r>
            <a:endParaRPr lang="en-US" dirty="0"/>
          </a:p>
        </p:txBody>
      </p:sp>
      <p:sp>
        <p:nvSpPr>
          <p:cNvPr id="3" name="Content Placeholder 2"/>
          <p:cNvSpPr>
            <a:spLocks noGrp="1"/>
          </p:cNvSpPr>
          <p:nvPr>
            <p:ph idx="1"/>
          </p:nvPr>
        </p:nvSpPr>
        <p:spPr/>
        <p:txBody>
          <a:bodyPr/>
          <a:lstStyle/>
          <a:p>
            <a:r>
              <a:rPr lang="en-US" i="1" dirty="0" smtClean="0">
                <a:solidFill>
                  <a:srgbClr val="FF0000"/>
                </a:solidFill>
              </a:rPr>
              <a:t>An abstract class is one that is not used to create objects.</a:t>
            </a:r>
          </a:p>
          <a:p>
            <a:endParaRPr lang="en-US" dirty="0"/>
          </a:p>
          <a:p>
            <a:r>
              <a:rPr lang="en-US" dirty="0" smtClean="0"/>
              <a:t>An abstract class is designed only to act as a base class(to be inherited by other classes).</a:t>
            </a:r>
          </a:p>
          <a:p>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 in Derived Classes</a:t>
            </a:r>
            <a:endParaRPr lang="en-US" dirty="0"/>
          </a:p>
        </p:txBody>
      </p:sp>
      <p:sp>
        <p:nvSpPr>
          <p:cNvPr id="3" name="Content Placeholder 2"/>
          <p:cNvSpPr>
            <a:spLocks noGrp="1"/>
          </p:cNvSpPr>
          <p:nvPr>
            <p:ph idx="1"/>
          </p:nvPr>
        </p:nvSpPr>
        <p:spPr/>
        <p:txBody>
          <a:bodyPr>
            <a:normAutofit/>
          </a:bodyPr>
          <a:lstStyle/>
          <a:p>
            <a:r>
              <a:rPr lang="en-US" dirty="0" smtClean="0"/>
              <a:t>If any </a:t>
            </a:r>
            <a:r>
              <a:rPr lang="en-US" dirty="0" smtClean="0">
                <a:solidFill>
                  <a:srgbClr val="FF0000"/>
                </a:solidFill>
              </a:rPr>
              <a:t>base class contains a constructor </a:t>
            </a:r>
            <a:r>
              <a:rPr lang="en-US" dirty="0" smtClean="0"/>
              <a:t>with arguments then it is mandatory for the </a:t>
            </a:r>
            <a:r>
              <a:rPr lang="en-US" b="1" dirty="0" smtClean="0">
                <a:solidFill>
                  <a:srgbClr val="FF0000"/>
                </a:solidFill>
              </a:rPr>
              <a:t>derived class to have a constructor </a:t>
            </a:r>
            <a:r>
              <a:rPr lang="en-US" dirty="0" smtClean="0"/>
              <a:t>and pass arguments to the base class constructor.</a:t>
            </a:r>
          </a:p>
          <a:p>
            <a:endParaRPr lang="en-US" dirty="0" smtClean="0"/>
          </a:p>
          <a:p>
            <a:r>
              <a:rPr lang="en-US" dirty="0" smtClean="0"/>
              <a:t>When both the base and the derived class contain constructors the base class constructor is executed first and then the constructor in the derived class is executed.</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form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general form of declaring a base class constructor is </a:t>
            </a:r>
          </a:p>
          <a:p>
            <a:endParaRPr lang="en-US" dirty="0" smtClean="0"/>
          </a:p>
          <a:p>
            <a:pPr>
              <a:buNone/>
            </a:pPr>
            <a:r>
              <a:rPr lang="en-US" sz="2400" dirty="0" smtClean="0"/>
              <a:t>Derived-constructor(Arglist1,Arglist 2,…….</a:t>
            </a:r>
            <a:r>
              <a:rPr lang="en-US" sz="2400" dirty="0" err="1" smtClean="0"/>
              <a:t>Arglist</a:t>
            </a:r>
            <a:r>
              <a:rPr lang="en-US" sz="2400" dirty="0" smtClean="0"/>
              <a:t> </a:t>
            </a:r>
            <a:r>
              <a:rPr lang="en-US" sz="2400" dirty="0" err="1" smtClean="0"/>
              <a:t>N,Arglist</a:t>
            </a:r>
            <a:r>
              <a:rPr lang="en-US" sz="2400" dirty="0" smtClean="0"/>
              <a:t>(D)</a:t>
            </a:r>
          </a:p>
          <a:p>
            <a:pPr>
              <a:buNone/>
            </a:pPr>
            <a:r>
              <a:rPr lang="en-US" sz="2400" dirty="0" smtClean="0"/>
              <a:t>Base1(arglist1),</a:t>
            </a:r>
          </a:p>
          <a:p>
            <a:pPr>
              <a:buNone/>
            </a:pPr>
            <a:r>
              <a:rPr lang="en-US" sz="2400" dirty="0" smtClean="0"/>
              <a:t>Base2(arglist2),</a:t>
            </a:r>
          </a:p>
          <a:p>
            <a:pPr>
              <a:buNone/>
            </a:pPr>
            <a:r>
              <a:rPr lang="en-US" sz="2400" dirty="0" smtClean="0"/>
              <a:t>……</a:t>
            </a:r>
          </a:p>
          <a:p>
            <a:pPr>
              <a:buNone/>
            </a:pPr>
            <a:r>
              <a:rPr lang="en-US" sz="2400" dirty="0" err="1" smtClean="0"/>
              <a:t>BaseN</a:t>
            </a:r>
            <a:r>
              <a:rPr lang="en-US" sz="2400" dirty="0" smtClean="0"/>
              <a:t>(</a:t>
            </a:r>
            <a:r>
              <a:rPr lang="en-US" sz="2400" dirty="0" err="1" smtClean="0"/>
              <a:t>ArglistN</a:t>
            </a:r>
            <a:r>
              <a:rPr lang="en-US" sz="2400" dirty="0" smtClean="0"/>
              <a:t>),</a:t>
            </a:r>
          </a:p>
          <a:p>
            <a:pPr>
              <a:buNone/>
            </a:pPr>
            <a:r>
              <a:rPr lang="en-US" sz="2400" dirty="0" smtClean="0"/>
              <a:t>{</a:t>
            </a:r>
          </a:p>
          <a:p>
            <a:pPr>
              <a:buNone/>
            </a:pPr>
            <a:r>
              <a:rPr lang="en-US" sz="2400" dirty="0" smtClean="0"/>
              <a:t>Body of </a:t>
            </a:r>
            <a:r>
              <a:rPr lang="en-US" sz="2400" dirty="0" err="1" smtClean="0"/>
              <a:t>dervied</a:t>
            </a:r>
            <a:r>
              <a:rPr lang="en-US" sz="2400" dirty="0" smtClean="0"/>
              <a:t> constructor</a:t>
            </a:r>
          </a:p>
          <a:p>
            <a:pPr>
              <a:buNone/>
            </a:pPr>
            <a:r>
              <a:rPr lang="en-US" sz="2400" dirty="0" smtClean="0"/>
              <a:t>}</a:t>
            </a:r>
            <a:br>
              <a:rPr lang="en-US" sz="2400" dirty="0" smtClean="0"/>
            </a:br>
            <a:endParaRPr lang="en-US" sz="2400" dirty="0"/>
          </a:p>
        </p:txBody>
      </p:sp>
      <p:cxnSp>
        <p:nvCxnSpPr>
          <p:cNvPr id="8" name="Straight Connector 7"/>
          <p:cNvCxnSpPr/>
          <p:nvPr/>
        </p:nvCxnSpPr>
        <p:spPr>
          <a:xfrm rot="5400000">
            <a:off x="3200400" y="32766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a:off x="2362200" y="34290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3810794" y="3429000"/>
            <a:ext cx="6088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2438400" y="3733800"/>
            <a:ext cx="1752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5257800" y="3733800"/>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0800000">
            <a:off x="2438400" y="4343400"/>
            <a:ext cx="3429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134100" y="4076700"/>
            <a:ext cx="1905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0800000">
            <a:off x="4038600" y="5027611"/>
            <a:ext cx="3048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r>
              <a:rPr lang="en-US" dirty="0" smtClean="0"/>
              <a:t>The header line of the derived constructor function contains two parts </a:t>
            </a:r>
            <a:r>
              <a:rPr lang="en-US" dirty="0" err="1" smtClean="0"/>
              <a:t>seperated</a:t>
            </a:r>
            <a:r>
              <a:rPr lang="en-US" dirty="0" smtClean="0"/>
              <a:t> by a </a:t>
            </a:r>
            <a:r>
              <a:rPr lang="en-US" b="1" dirty="0" smtClean="0">
                <a:solidFill>
                  <a:srgbClr val="FF0000"/>
                </a:solidFill>
              </a:rPr>
              <a:t>:</a:t>
            </a:r>
          </a:p>
          <a:p>
            <a:endParaRPr lang="en-US" dirty="0" smtClean="0"/>
          </a:p>
          <a:p>
            <a:r>
              <a:rPr lang="en-US" dirty="0" smtClean="0"/>
              <a:t>The first part provides the declaration of the arguments that are passed to the derived constructor and the second part lists the function calls to the base constructor.</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Containership</a:t>
            </a:r>
            <a:endParaRPr lang="en-US" dirty="0"/>
          </a:p>
        </p:txBody>
      </p:sp>
      <p:sp>
        <p:nvSpPr>
          <p:cNvPr id="3" name="Content Placeholder 2"/>
          <p:cNvSpPr>
            <a:spLocks noGrp="1"/>
          </p:cNvSpPr>
          <p:nvPr>
            <p:ph idx="1"/>
          </p:nvPr>
        </p:nvSpPr>
        <p:spPr/>
        <p:txBody>
          <a:bodyPr/>
          <a:lstStyle/>
          <a:p>
            <a:r>
              <a:rPr lang="en-US" dirty="0" smtClean="0"/>
              <a:t>C++ supports a way of inheriting properties of one class into another.</a:t>
            </a:r>
          </a:p>
          <a:p>
            <a:endParaRPr lang="en-US" dirty="0" smtClean="0"/>
          </a:p>
          <a:p>
            <a:r>
              <a:rPr lang="en-US" dirty="0" smtClean="0"/>
              <a:t>This approach takes the view that an object can be a collection of many other objects.</a:t>
            </a:r>
          </a:p>
          <a:p>
            <a:endParaRPr lang="en-US" dirty="0" smtClean="0"/>
          </a:p>
          <a:p>
            <a:r>
              <a:rPr lang="en-US" dirty="0" smtClean="0"/>
              <a:t>That is a class can contain objects of other classes.</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class alpha{….};</a:t>
            </a:r>
          </a:p>
          <a:p>
            <a:r>
              <a:rPr lang="en-US" dirty="0" smtClean="0"/>
              <a:t>class beta{…};</a:t>
            </a:r>
          </a:p>
          <a:p>
            <a:r>
              <a:rPr lang="en-US" dirty="0" smtClean="0"/>
              <a:t>class gamma</a:t>
            </a:r>
          </a:p>
          <a:p>
            <a:r>
              <a:rPr lang="en-US" dirty="0" smtClean="0"/>
              <a:t>{</a:t>
            </a:r>
          </a:p>
          <a:p>
            <a:pPr lvl="1">
              <a:buNone/>
            </a:pPr>
            <a:r>
              <a:rPr lang="en-US" dirty="0" smtClean="0"/>
              <a:t>alpha a;</a:t>
            </a:r>
          </a:p>
          <a:p>
            <a:pPr lvl="1">
              <a:buNone/>
            </a:pPr>
            <a:r>
              <a:rPr lang="en-US" dirty="0" smtClean="0"/>
              <a:t>beta b;</a:t>
            </a:r>
          </a:p>
          <a:p>
            <a:r>
              <a:rPr lang="en-US" dirty="0" smtClean="0"/>
              <a:t>};</a:t>
            </a:r>
          </a:p>
          <a:p>
            <a:r>
              <a:rPr lang="en-US" dirty="0" smtClean="0"/>
              <a:t>All objects of gamma class will contain the objects a and </a:t>
            </a:r>
            <a:r>
              <a:rPr lang="en-US" dirty="0" err="1" smtClean="0"/>
              <a:t>b.This</a:t>
            </a:r>
            <a:r>
              <a:rPr lang="en-US" dirty="0" smtClean="0"/>
              <a:t> kind of relationship is called </a:t>
            </a:r>
            <a:r>
              <a:rPr lang="en-US" b="1" i="1" dirty="0" smtClean="0">
                <a:solidFill>
                  <a:srgbClr val="FF0000"/>
                </a:solidFill>
              </a:rPr>
              <a:t>containership</a:t>
            </a:r>
            <a:r>
              <a:rPr lang="en-US" dirty="0" smtClean="0"/>
              <a:t> or </a:t>
            </a:r>
            <a:r>
              <a:rPr lang="en-US" b="1" i="1" dirty="0" smtClean="0">
                <a:solidFill>
                  <a:srgbClr val="FF0000"/>
                </a:solidFill>
              </a:rPr>
              <a:t>nesting</a:t>
            </a:r>
            <a:r>
              <a:rPr lang="en-US" dirty="0" smtClean="0"/>
              <a:t>.</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class gamma</a:t>
            </a:r>
          </a:p>
          <a:p>
            <a:r>
              <a:rPr lang="en-US" dirty="0" smtClean="0"/>
              <a:t>{</a:t>
            </a:r>
          </a:p>
          <a:p>
            <a:r>
              <a:rPr lang="en-US" dirty="0" smtClean="0"/>
              <a:t>alpha a;</a:t>
            </a:r>
          </a:p>
          <a:p>
            <a:r>
              <a:rPr lang="en-US" dirty="0" smtClean="0"/>
              <a:t>beta b;</a:t>
            </a:r>
          </a:p>
          <a:p>
            <a:r>
              <a:rPr lang="en-US" dirty="0" smtClean="0"/>
              <a:t>Public:</a:t>
            </a:r>
          </a:p>
          <a:p>
            <a:r>
              <a:rPr lang="en-US" dirty="0" smtClean="0"/>
              <a:t>Gamma(</a:t>
            </a:r>
            <a:r>
              <a:rPr lang="en-US" dirty="0" err="1" smtClean="0"/>
              <a:t>arglist</a:t>
            </a:r>
            <a:r>
              <a:rPr lang="en-US" dirty="0" smtClean="0"/>
              <a:t>):a(</a:t>
            </a:r>
            <a:r>
              <a:rPr lang="en-US" dirty="0" err="1" smtClean="0"/>
              <a:t>arglist</a:t>
            </a:r>
            <a:r>
              <a:rPr lang="en-US" dirty="0" smtClean="0"/>
              <a:t>),b(</a:t>
            </a:r>
            <a:r>
              <a:rPr lang="en-US" dirty="0" err="1" smtClean="0"/>
              <a:t>arglist</a:t>
            </a:r>
            <a:r>
              <a:rPr lang="en-US" dirty="0" smtClean="0"/>
              <a:t>)</a:t>
            </a:r>
          </a:p>
          <a:p>
            <a:r>
              <a:rPr lang="en-US" dirty="0" smtClean="0"/>
              <a:t>{</a:t>
            </a:r>
          </a:p>
          <a:p>
            <a:r>
              <a:rPr lang="en-US" dirty="0" smtClean="0"/>
              <a:t>// </a:t>
            </a:r>
            <a:r>
              <a:rPr lang="en-US" dirty="0" err="1" smtClean="0"/>
              <a:t>contsructor</a:t>
            </a:r>
            <a:r>
              <a:rPr lang="en-US" dirty="0" smtClean="0"/>
              <a:t> body</a:t>
            </a:r>
          </a:p>
          <a:p>
            <a:r>
              <a:rPr lang="en-US"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8229600" cy="6248400"/>
          </a:xfrm>
        </p:spPr>
        <p:txBody>
          <a:bodyPr/>
          <a:lstStyle/>
          <a:p>
            <a:r>
              <a:rPr lang="en-US" dirty="0" smtClean="0"/>
              <a:t>HYBRID INHERITANCE</a:t>
            </a:r>
            <a:endParaRPr lang="en-US" dirty="0"/>
          </a:p>
        </p:txBody>
      </p:sp>
      <p:sp>
        <p:nvSpPr>
          <p:cNvPr id="4" name="Rectangle 3"/>
          <p:cNvSpPr/>
          <p:nvPr/>
        </p:nvSpPr>
        <p:spPr>
          <a:xfrm>
            <a:off x="3765452" y="792480"/>
            <a:ext cx="1676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A</a:t>
            </a:r>
            <a:endParaRPr lang="en-US" sz="4000" dirty="0"/>
          </a:p>
        </p:txBody>
      </p:sp>
      <p:cxnSp>
        <p:nvCxnSpPr>
          <p:cNvPr id="6" name="Elbow Connector 5"/>
          <p:cNvCxnSpPr/>
          <p:nvPr/>
        </p:nvCxnSpPr>
        <p:spPr>
          <a:xfrm rot="5400000">
            <a:off x="1752600" y="1828800"/>
            <a:ext cx="2209800" cy="2209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endCxn id="13" idx="0"/>
          </p:cNvCxnSpPr>
          <p:nvPr/>
        </p:nvCxnSpPr>
        <p:spPr>
          <a:xfrm rot="16200000" flipH="1">
            <a:off x="4991101" y="1866900"/>
            <a:ext cx="2133599" cy="2057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143000" y="40386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B</a:t>
            </a:r>
            <a:endParaRPr lang="en-US" sz="4000" dirty="0"/>
          </a:p>
        </p:txBody>
      </p:sp>
      <p:sp>
        <p:nvSpPr>
          <p:cNvPr id="13" name="Rectangle 12"/>
          <p:cNvSpPr/>
          <p:nvPr/>
        </p:nvSpPr>
        <p:spPr>
          <a:xfrm>
            <a:off x="6248400" y="39624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C</a:t>
            </a:r>
            <a:endParaRPr lang="en-US" sz="4000" dirty="0"/>
          </a:p>
        </p:txBody>
      </p:sp>
      <p:cxnSp>
        <p:nvCxnSpPr>
          <p:cNvPr id="16" name="Elbow Connector 15"/>
          <p:cNvCxnSpPr>
            <a:stCxn id="12" idx="2"/>
          </p:cNvCxnSpPr>
          <p:nvPr/>
        </p:nvCxnSpPr>
        <p:spPr>
          <a:xfrm rot="16200000" flipH="1">
            <a:off x="2171700" y="4686300"/>
            <a:ext cx="1524000" cy="19050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hape 21"/>
          <p:cNvCxnSpPr/>
          <p:nvPr/>
        </p:nvCxnSpPr>
        <p:spPr>
          <a:xfrm rot="5400000">
            <a:off x="5562600" y="4953000"/>
            <a:ext cx="1524000" cy="1371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962400" y="57150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D</a:t>
            </a:r>
            <a:endParaRPr lang="en-US" sz="40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92500" lnSpcReduction="10000"/>
          </a:bodyPr>
          <a:lstStyle/>
          <a:p>
            <a:r>
              <a:rPr lang="en-US" sz="1800" dirty="0" smtClean="0"/>
              <a:t>Declare an abstract class named </a:t>
            </a:r>
            <a:r>
              <a:rPr lang="en-US" sz="1800" dirty="0" smtClean="0">
                <a:solidFill>
                  <a:srgbClr val="FF0000"/>
                </a:solidFill>
              </a:rPr>
              <a:t>student </a:t>
            </a:r>
            <a:r>
              <a:rPr lang="en-US" sz="1800" dirty="0" smtClean="0"/>
              <a:t>with the following members </a:t>
            </a:r>
          </a:p>
          <a:p>
            <a:r>
              <a:rPr lang="en-US" sz="1800" dirty="0" smtClean="0"/>
              <a:t>1)roll of type integer under private visibility label</a:t>
            </a:r>
          </a:p>
          <a:p>
            <a:r>
              <a:rPr lang="en-US" sz="1800" dirty="0" smtClean="0"/>
              <a:t>2)constructor to </a:t>
            </a:r>
            <a:r>
              <a:rPr lang="en-US" sz="1800" dirty="0" err="1" smtClean="0"/>
              <a:t>initialise</a:t>
            </a:r>
            <a:r>
              <a:rPr lang="en-US" sz="1800" dirty="0" smtClean="0"/>
              <a:t> data member roll.</a:t>
            </a:r>
          </a:p>
          <a:p>
            <a:r>
              <a:rPr lang="en-US" sz="1800" dirty="0" smtClean="0"/>
              <a:t>3)display()-a function under public visibility label to display the data member roll.</a:t>
            </a:r>
          </a:p>
          <a:p>
            <a:endParaRPr lang="en-US" sz="1800" dirty="0" smtClean="0"/>
          </a:p>
          <a:p>
            <a:r>
              <a:rPr lang="en-US" sz="1800" dirty="0" smtClean="0"/>
              <a:t>Declare an abstract class member </a:t>
            </a:r>
            <a:r>
              <a:rPr lang="en-US" sz="1800" dirty="0" smtClean="0">
                <a:solidFill>
                  <a:srgbClr val="FF0000"/>
                </a:solidFill>
              </a:rPr>
              <a:t>marks</a:t>
            </a:r>
            <a:r>
              <a:rPr lang="en-US" sz="1800" dirty="0" smtClean="0"/>
              <a:t> with the following member’s</a:t>
            </a:r>
          </a:p>
          <a:p>
            <a:r>
              <a:rPr lang="en-US" sz="1800" dirty="0" smtClean="0"/>
              <a:t>1)Percent of type float under private visibility label</a:t>
            </a:r>
          </a:p>
          <a:p>
            <a:r>
              <a:rPr lang="en-US" sz="1800" dirty="0" smtClean="0"/>
              <a:t>2)Constructor to </a:t>
            </a:r>
            <a:r>
              <a:rPr lang="en-US" sz="1800" dirty="0" err="1" smtClean="0"/>
              <a:t>initialise</a:t>
            </a:r>
            <a:r>
              <a:rPr lang="en-US" sz="1800" dirty="0" smtClean="0"/>
              <a:t> data member percent.</a:t>
            </a:r>
          </a:p>
          <a:p>
            <a:r>
              <a:rPr lang="en-US" sz="1800" dirty="0" smtClean="0"/>
              <a:t>3)Display()-a function under public visibility label to display the data member percent.</a:t>
            </a:r>
          </a:p>
          <a:p>
            <a:endParaRPr lang="en-US" sz="1800" dirty="0" smtClean="0"/>
          </a:p>
          <a:p>
            <a:r>
              <a:rPr lang="en-US" sz="1800" dirty="0" smtClean="0"/>
              <a:t>Declare a class named </a:t>
            </a:r>
            <a:r>
              <a:rPr lang="en-US" sz="1800" dirty="0" smtClean="0">
                <a:solidFill>
                  <a:srgbClr val="FF0000"/>
                </a:solidFill>
              </a:rPr>
              <a:t>school</a:t>
            </a:r>
            <a:r>
              <a:rPr lang="en-US" sz="1800" dirty="0" smtClean="0"/>
              <a:t> with the following members</a:t>
            </a:r>
          </a:p>
          <a:p>
            <a:r>
              <a:rPr lang="en-US" sz="1800" dirty="0" smtClean="0"/>
              <a:t>1)Name-a character array of size 30 under private visibility label.</a:t>
            </a:r>
          </a:p>
          <a:p>
            <a:r>
              <a:rPr lang="en-US" sz="1800" dirty="0" smtClean="0"/>
              <a:t>2)a of type student under private visibility label</a:t>
            </a:r>
          </a:p>
          <a:p>
            <a:r>
              <a:rPr lang="en-US" sz="1800" dirty="0" smtClean="0"/>
              <a:t>3)b-of type marks under private visibility label</a:t>
            </a:r>
          </a:p>
          <a:p>
            <a:r>
              <a:rPr lang="en-US" sz="1800" dirty="0" smtClean="0"/>
              <a:t>4)Constructor to </a:t>
            </a:r>
            <a:r>
              <a:rPr lang="en-US" sz="1800" dirty="0" err="1" smtClean="0"/>
              <a:t>initialise</a:t>
            </a:r>
            <a:r>
              <a:rPr lang="en-US" sz="1800" dirty="0" smtClean="0"/>
              <a:t> data member name.</a:t>
            </a:r>
          </a:p>
          <a:p>
            <a:r>
              <a:rPr lang="en-US" sz="1800" dirty="0" smtClean="0"/>
              <a:t>5)display()- a function under public visibility label to display the data member name.</a:t>
            </a:r>
          </a:p>
          <a:p>
            <a:endParaRPr lang="en-US" sz="1800" dirty="0" smtClean="0"/>
          </a:p>
          <a:p>
            <a:r>
              <a:rPr lang="en-US" sz="1800" dirty="0" smtClean="0"/>
              <a:t>Write a main program to accept the input values and display the data members of all the classes using display();</a:t>
            </a:r>
          </a:p>
        </p:txBody>
      </p:sp>
      <p:sp>
        <p:nvSpPr>
          <p:cNvPr id="4" name="Rectangle 3"/>
          <p:cNvSpPr/>
          <p:nvPr/>
        </p:nvSpPr>
        <p:spPr>
          <a:xfrm>
            <a:off x="6553200" y="7620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Board 2014</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2514600" cy="6019800"/>
          </a:xfrm>
        </p:spPr>
        <p:txBody>
          <a:bodyPr>
            <a:normAutofit fontScale="77500" lnSpcReduction="20000"/>
          </a:bodyPr>
          <a:lstStyle/>
          <a:p>
            <a:pPr>
              <a:buNone/>
            </a:pPr>
            <a:r>
              <a:rPr lang="en-US" sz="1700" b="1" dirty="0" smtClean="0"/>
              <a:t>class student</a:t>
            </a:r>
          </a:p>
          <a:p>
            <a:pPr>
              <a:buNone/>
            </a:pPr>
            <a:r>
              <a:rPr lang="en-US" sz="1700" b="1" dirty="0" smtClean="0"/>
              <a:t>{</a:t>
            </a:r>
          </a:p>
          <a:p>
            <a:pPr>
              <a:buNone/>
            </a:pPr>
            <a:r>
              <a:rPr lang="en-US" sz="1700" b="1" dirty="0" smtClean="0"/>
              <a:t>	</a:t>
            </a:r>
            <a:r>
              <a:rPr lang="en-US" sz="1700" b="1" dirty="0" err="1" smtClean="0"/>
              <a:t>int</a:t>
            </a:r>
            <a:r>
              <a:rPr lang="en-US" sz="1700" b="1" dirty="0" smtClean="0"/>
              <a:t> roll;</a:t>
            </a:r>
          </a:p>
          <a:p>
            <a:pPr>
              <a:buNone/>
            </a:pPr>
            <a:r>
              <a:rPr lang="en-US" sz="1700" b="1" dirty="0" smtClean="0"/>
              <a:t>	public:</a:t>
            </a:r>
          </a:p>
          <a:p>
            <a:pPr>
              <a:buNone/>
            </a:pPr>
            <a:r>
              <a:rPr lang="en-US" sz="1700" b="1" dirty="0" smtClean="0"/>
              <a:t>	Student(</a:t>
            </a:r>
            <a:r>
              <a:rPr lang="en-US" sz="1700" b="1" dirty="0" err="1" smtClean="0"/>
              <a:t>int</a:t>
            </a:r>
            <a:r>
              <a:rPr lang="en-US" sz="1700" b="1" dirty="0" smtClean="0"/>
              <a:t> x)</a:t>
            </a:r>
          </a:p>
          <a:p>
            <a:pPr>
              <a:buNone/>
            </a:pPr>
            <a:r>
              <a:rPr lang="en-US" sz="1700" b="1" dirty="0" smtClean="0"/>
              <a:t>	{</a:t>
            </a:r>
          </a:p>
          <a:p>
            <a:pPr lvl="2">
              <a:buNone/>
            </a:pPr>
            <a:r>
              <a:rPr lang="en-US" sz="1700" b="1" dirty="0" smtClean="0"/>
              <a:t>	roll=x;</a:t>
            </a:r>
          </a:p>
          <a:p>
            <a:pPr lvl="2">
              <a:buNone/>
            </a:pPr>
            <a:r>
              <a:rPr lang="en-US" sz="1700" b="1" dirty="0" smtClean="0"/>
              <a:t>	display();</a:t>
            </a:r>
          </a:p>
          <a:p>
            <a:pPr lvl="2">
              <a:buNone/>
            </a:pPr>
            <a:r>
              <a:rPr lang="en-US" sz="1700" b="1" dirty="0" smtClean="0"/>
              <a:t>}</a:t>
            </a:r>
          </a:p>
          <a:p>
            <a:pPr lvl="2">
              <a:buNone/>
            </a:pPr>
            <a:r>
              <a:rPr lang="en-US" sz="1700" b="1" dirty="0" smtClean="0"/>
              <a:t>Void display()</a:t>
            </a:r>
          </a:p>
          <a:p>
            <a:pPr lvl="2">
              <a:buNone/>
            </a:pPr>
            <a:r>
              <a:rPr lang="en-US" sz="1700" b="1" dirty="0" smtClean="0"/>
              <a:t>{</a:t>
            </a:r>
          </a:p>
          <a:p>
            <a:pPr lvl="2">
              <a:buNone/>
            </a:pPr>
            <a:r>
              <a:rPr lang="en-US" sz="1700" b="1" dirty="0" smtClean="0"/>
              <a:t>	</a:t>
            </a:r>
            <a:r>
              <a:rPr lang="en-US" sz="1700" b="1" dirty="0" err="1" smtClean="0"/>
              <a:t>cout</a:t>
            </a:r>
            <a:r>
              <a:rPr lang="en-US" sz="1700" b="1" dirty="0" smtClean="0"/>
              <a:t>&lt;&lt;roll;</a:t>
            </a:r>
          </a:p>
          <a:p>
            <a:pPr lvl="2">
              <a:buNone/>
            </a:pPr>
            <a:r>
              <a:rPr lang="en-US" sz="1700" b="1" dirty="0" smtClean="0"/>
              <a:t>}</a:t>
            </a:r>
          </a:p>
          <a:p>
            <a:pPr lvl="1">
              <a:buNone/>
            </a:pPr>
            <a:r>
              <a:rPr lang="en-US" sz="1700" b="1" dirty="0" smtClean="0"/>
              <a:t>};</a:t>
            </a:r>
          </a:p>
          <a:p>
            <a:pPr lvl="1">
              <a:buNone/>
            </a:pPr>
            <a:r>
              <a:rPr lang="en-US" sz="1700" b="1" dirty="0" smtClean="0"/>
              <a:t>Class marks</a:t>
            </a:r>
          </a:p>
          <a:p>
            <a:pPr lvl="1">
              <a:buNone/>
            </a:pPr>
            <a:r>
              <a:rPr lang="en-US" sz="1700" b="1" dirty="0" smtClean="0"/>
              <a:t>{</a:t>
            </a:r>
          </a:p>
          <a:p>
            <a:pPr lvl="2">
              <a:buNone/>
            </a:pPr>
            <a:r>
              <a:rPr lang="en-US" sz="1700" b="1" dirty="0" smtClean="0"/>
              <a:t>Float percent;</a:t>
            </a:r>
          </a:p>
          <a:p>
            <a:pPr lvl="2">
              <a:buNone/>
            </a:pPr>
            <a:r>
              <a:rPr lang="en-US" sz="1700" b="1" dirty="0" smtClean="0"/>
              <a:t>Public:</a:t>
            </a:r>
          </a:p>
          <a:p>
            <a:pPr lvl="2">
              <a:buNone/>
            </a:pPr>
            <a:r>
              <a:rPr lang="en-US" sz="1700" b="1" dirty="0" smtClean="0"/>
              <a:t>Marks(float y)</a:t>
            </a:r>
          </a:p>
          <a:p>
            <a:pPr lvl="2">
              <a:buNone/>
            </a:pPr>
            <a:r>
              <a:rPr lang="en-US" sz="1700" b="1" dirty="0" smtClean="0"/>
              <a:t>{</a:t>
            </a:r>
          </a:p>
          <a:p>
            <a:pPr lvl="2">
              <a:buNone/>
            </a:pPr>
            <a:r>
              <a:rPr lang="en-US" sz="1700" b="1" dirty="0" smtClean="0"/>
              <a:t>	percent=y;</a:t>
            </a:r>
          </a:p>
          <a:p>
            <a:pPr lvl="2">
              <a:buNone/>
            </a:pPr>
            <a:r>
              <a:rPr lang="en-US" sz="1700" b="1" dirty="0" smtClean="0"/>
              <a:t>	display();</a:t>
            </a:r>
          </a:p>
          <a:p>
            <a:pPr lvl="2">
              <a:buNone/>
            </a:pPr>
            <a:r>
              <a:rPr lang="en-US" sz="1700" b="1" dirty="0" smtClean="0"/>
              <a:t>}</a:t>
            </a:r>
          </a:p>
          <a:p>
            <a:pPr lvl="2">
              <a:buNone/>
            </a:pPr>
            <a:r>
              <a:rPr lang="en-US" sz="1700" b="1" dirty="0" smtClean="0"/>
              <a:t>Void display()</a:t>
            </a:r>
          </a:p>
          <a:p>
            <a:pPr lvl="2">
              <a:buNone/>
            </a:pPr>
            <a:r>
              <a:rPr lang="en-US" sz="1700" b="1" dirty="0" smtClean="0"/>
              <a:t>{</a:t>
            </a:r>
          </a:p>
          <a:p>
            <a:pPr lvl="2">
              <a:buNone/>
            </a:pPr>
            <a:r>
              <a:rPr lang="en-US" sz="1700" b="1" dirty="0" smtClean="0"/>
              <a:t>	</a:t>
            </a:r>
            <a:r>
              <a:rPr lang="en-US" sz="1700" b="1" dirty="0" err="1" smtClean="0"/>
              <a:t>cout</a:t>
            </a:r>
            <a:r>
              <a:rPr lang="en-US" sz="1700" b="1" dirty="0" smtClean="0"/>
              <a:t>&lt;&lt;percent;</a:t>
            </a:r>
          </a:p>
          <a:p>
            <a:pPr lvl="2">
              <a:buNone/>
            </a:pPr>
            <a:r>
              <a:rPr lang="en-US" sz="1700" b="1" dirty="0" smtClean="0"/>
              <a:t>}</a:t>
            </a:r>
          </a:p>
          <a:p>
            <a:pPr lvl="1">
              <a:buNone/>
            </a:pPr>
            <a:r>
              <a:rPr lang="en-US" sz="1700" b="1" dirty="0" smtClean="0"/>
              <a:t>};</a:t>
            </a:r>
          </a:p>
          <a:p>
            <a:pPr lvl="2">
              <a:buNone/>
            </a:pPr>
            <a:endParaRPr lang="en-US" dirty="0"/>
          </a:p>
        </p:txBody>
      </p:sp>
      <p:sp>
        <p:nvSpPr>
          <p:cNvPr id="4" name="Content Placeholder 2"/>
          <p:cNvSpPr txBox="1">
            <a:spLocks/>
          </p:cNvSpPr>
          <p:nvPr/>
        </p:nvSpPr>
        <p:spPr>
          <a:xfrm>
            <a:off x="2057400" y="381000"/>
            <a:ext cx="4876800" cy="6019800"/>
          </a:xfrm>
          <a:prstGeom prst="rect">
            <a:avLst/>
          </a:prstGeom>
        </p:spPr>
        <p:txBody>
          <a:bodyPr vert="horz">
            <a:normAutofit/>
          </a:bodyPr>
          <a:lstStyle/>
          <a:p>
            <a:pPr marL="914400" marR="0" lvl="2" indent="-246888" algn="l" defTabSz="914400" rtl="0" eaLnBrk="1" fontAlgn="auto" latinLnBrk="0" hangingPunct="1">
              <a:lnSpc>
                <a:spcPct val="100000"/>
              </a:lnSpc>
              <a:spcBef>
                <a:spcPct val="20000"/>
              </a:spcBef>
              <a:spcAft>
                <a:spcPts val="0"/>
              </a:spcAft>
              <a:buClr>
                <a:schemeClr val="accent2"/>
              </a:buClr>
              <a:buSzPct val="70000"/>
              <a:buFont typeface="Wingdings 2"/>
              <a:buNone/>
              <a:tabLst/>
              <a:defRPr/>
            </a:pPr>
            <a:r>
              <a:rPr lang="en-US" sz="1300" b="1" dirty="0" smtClean="0"/>
              <a:t>Class school</a:t>
            </a:r>
          </a:p>
          <a:p>
            <a:pPr marL="914400" marR="0" lvl="2" indent="-246888" algn="l" defTabSz="914400" rtl="0" eaLnBrk="1" fontAlgn="auto" latinLnBrk="0" hangingPunct="1">
              <a:lnSpc>
                <a:spcPct val="100000"/>
              </a:lnSpc>
              <a:spcBef>
                <a:spcPct val="20000"/>
              </a:spcBef>
              <a:spcAft>
                <a:spcPts val="0"/>
              </a:spcAft>
              <a:buClr>
                <a:schemeClr val="accent2"/>
              </a:buClr>
              <a:buSzPct val="70000"/>
              <a:buFont typeface="Wingdings 2"/>
              <a:buNone/>
              <a:tabLst/>
              <a:defRPr/>
            </a:pPr>
            <a:r>
              <a:rPr lang="en-US" sz="1300" b="1" dirty="0" smtClean="0"/>
              <a:t>{</a:t>
            </a:r>
          </a:p>
          <a:p>
            <a:pPr marL="914400" marR="0" lvl="2" indent="-246888" algn="l" defTabSz="914400" rtl="0" eaLnBrk="1" fontAlgn="auto" latinLnBrk="0" hangingPunct="1">
              <a:lnSpc>
                <a:spcPct val="100000"/>
              </a:lnSpc>
              <a:spcBef>
                <a:spcPct val="20000"/>
              </a:spcBef>
              <a:spcAft>
                <a:spcPts val="0"/>
              </a:spcAft>
              <a:buClr>
                <a:schemeClr val="accent2"/>
              </a:buClr>
              <a:buSzPct val="70000"/>
              <a:buFont typeface="Wingdings 2"/>
              <a:buNone/>
              <a:tabLst/>
              <a:defRPr/>
            </a:pPr>
            <a:r>
              <a:rPr lang="en-US" sz="1300" b="1" dirty="0" smtClean="0"/>
              <a:t>	char name[30];</a:t>
            </a:r>
          </a:p>
          <a:p>
            <a:pPr marL="914400" marR="0" lvl="2" indent="-246888" algn="l" defTabSz="914400" rtl="0" eaLnBrk="1" fontAlgn="auto" latinLnBrk="0" hangingPunct="1">
              <a:lnSpc>
                <a:spcPct val="100000"/>
              </a:lnSpc>
              <a:spcBef>
                <a:spcPct val="20000"/>
              </a:spcBef>
              <a:spcAft>
                <a:spcPts val="0"/>
              </a:spcAft>
              <a:buClr>
                <a:schemeClr val="accent2"/>
              </a:buClr>
              <a:buSzPct val="70000"/>
              <a:buFont typeface="Wingdings 2"/>
              <a:buNone/>
              <a:tabLst/>
              <a:defRPr/>
            </a:pPr>
            <a:r>
              <a:rPr lang="en-US" sz="1300" b="1" dirty="0" smtClean="0"/>
              <a:t>	student a;</a:t>
            </a:r>
          </a:p>
          <a:p>
            <a:pPr marL="914400" marR="0" lvl="2" indent="-246888" algn="l" defTabSz="914400" rtl="0" eaLnBrk="1" fontAlgn="auto" latinLnBrk="0" hangingPunct="1">
              <a:lnSpc>
                <a:spcPct val="100000"/>
              </a:lnSpc>
              <a:spcBef>
                <a:spcPct val="20000"/>
              </a:spcBef>
              <a:spcAft>
                <a:spcPts val="0"/>
              </a:spcAft>
              <a:buClr>
                <a:schemeClr val="accent2"/>
              </a:buClr>
              <a:buSzPct val="70000"/>
              <a:buFont typeface="Wingdings 2"/>
              <a:buNone/>
              <a:tabLst/>
              <a:defRPr/>
            </a:pPr>
            <a:r>
              <a:rPr lang="en-US" sz="1300" b="1" dirty="0" smtClean="0"/>
              <a:t>	marks b;</a:t>
            </a:r>
          </a:p>
          <a:p>
            <a:pPr marL="914400" marR="0" lvl="2" indent="-246888" algn="l" defTabSz="914400" rtl="0" eaLnBrk="1" fontAlgn="auto" latinLnBrk="0" hangingPunct="1">
              <a:lnSpc>
                <a:spcPct val="100000"/>
              </a:lnSpc>
              <a:spcBef>
                <a:spcPct val="20000"/>
              </a:spcBef>
              <a:spcAft>
                <a:spcPts val="0"/>
              </a:spcAft>
              <a:buClr>
                <a:schemeClr val="accent2"/>
              </a:buClr>
              <a:buSzPct val="70000"/>
              <a:buFont typeface="Wingdings 2"/>
              <a:buNone/>
              <a:tabLst/>
              <a:defRPr/>
            </a:pPr>
            <a:r>
              <a:rPr lang="en-US" sz="1300" b="1" dirty="0" smtClean="0"/>
              <a:t>	public:</a:t>
            </a:r>
          </a:p>
          <a:p>
            <a:pPr marL="914400" marR="0" lvl="2" indent="-246888" algn="l" defTabSz="914400" rtl="0" eaLnBrk="1" fontAlgn="auto" latinLnBrk="0" hangingPunct="1">
              <a:lnSpc>
                <a:spcPct val="100000"/>
              </a:lnSpc>
              <a:spcBef>
                <a:spcPct val="20000"/>
              </a:spcBef>
              <a:spcAft>
                <a:spcPts val="0"/>
              </a:spcAft>
              <a:buClr>
                <a:schemeClr val="accent2"/>
              </a:buClr>
              <a:buSzPct val="70000"/>
              <a:buFont typeface="Wingdings 2"/>
              <a:buNone/>
              <a:tabLst/>
              <a:defRPr/>
            </a:pPr>
            <a:r>
              <a:rPr lang="en-US" sz="1300" b="1" dirty="0" smtClean="0"/>
              <a:t>	school( </a:t>
            </a:r>
            <a:r>
              <a:rPr lang="en-US" sz="1300" b="1" dirty="0" err="1" smtClean="0"/>
              <a:t>int</a:t>
            </a:r>
            <a:r>
              <a:rPr lang="en-US" sz="1300" b="1" dirty="0" smtClean="0"/>
              <a:t> </a:t>
            </a:r>
            <a:r>
              <a:rPr lang="en-US" sz="1300" b="1" dirty="0" err="1" smtClean="0"/>
              <a:t>p,float</a:t>
            </a:r>
            <a:r>
              <a:rPr lang="en-US" sz="1300" b="1" dirty="0" smtClean="0"/>
              <a:t> </a:t>
            </a:r>
            <a:r>
              <a:rPr lang="en-US" sz="1300" b="1" dirty="0" err="1" smtClean="0"/>
              <a:t>q,char</a:t>
            </a:r>
            <a:r>
              <a:rPr lang="en-US" sz="1300" b="1" dirty="0" smtClean="0"/>
              <a:t> *s):a(p),b(q)</a:t>
            </a:r>
          </a:p>
          <a:p>
            <a:pPr marL="914400" marR="0" lvl="2" indent="-246888" algn="l" defTabSz="914400" rtl="0" eaLnBrk="1" fontAlgn="auto" latinLnBrk="0" hangingPunct="1">
              <a:lnSpc>
                <a:spcPct val="100000"/>
              </a:lnSpc>
              <a:spcBef>
                <a:spcPct val="20000"/>
              </a:spcBef>
              <a:spcAft>
                <a:spcPts val="0"/>
              </a:spcAft>
              <a:buClr>
                <a:schemeClr val="accent2"/>
              </a:buClr>
              <a:buSzPct val="70000"/>
              <a:buFont typeface="Wingdings 2"/>
              <a:buNone/>
              <a:tabLst/>
              <a:defRPr/>
            </a:pPr>
            <a:r>
              <a:rPr lang="en-US" sz="1300" b="1" dirty="0" smtClean="0"/>
              <a:t>	{</a:t>
            </a:r>
          </a:p>
          <a:p>
            <a:pPr marL="914400" marR="0" lvl="2" indent="-246888" algn="l" defTabSz="914400" rtl="0" eaLnBrk="1" fontAlgn="auto" latinLnBrk="0" hangingPunct="1">
              <a:lnSpc>
                <a:spcPct val="100000"/>
              </a:lnSpc>
              <a:spcBef>
                <a:spcPct val="20000"/>
              </a:spcBef>
              <a:spcAft>
                <a:spcPts val="0"/>
              </a:spcAft>
              <a:buClr>
                <a:schemeClr val="accent2"/>
              </a:buClr>
              <a:buSzPct val="70000"/>
              <a:buFont typeface="Wingdings 2"/>
              <a:buNone/>
              <a:tabLst/>
              <a:defRPr/>
            </a:pPr>
            <a:r>
              <a:rPr lang="en-US" sz="1300" b="1" dirty="0" smtClean="0"/>
              <a:t>		</a:t>
            </a:r>
            <a:r>
              <a:rPr lang="en-US" sz="1300" b="1" dirty="0" err="1" smtClean="0"/>
              <a:t>strcpy</a:t>
            </a:r>
            <a:r>
              <a:rPr lang="en-US" sz="1300" b="1" dirty="0" smtClean="0"/>
              <a:t>(</a:t>
            </a:r>
            <a:r>
              <a:rPr lang="en-US" sz="1300" b="1" dirty="0" err="1" smtClean="0"/>
              <a:t>name,s</a:t>
            </a:r>
            <a:r>
              <a:rPr lang="en-US" sz="1300" b="1" dirty="0" smtClean="0"/>
              <a:t>);</a:t>
            </a:r>
          </a:p>
          <a:p>
            <a:pPr marL="914400" marR="0" lvl="2" indent="-246888" algn="l" defTabSz="914400" rtl="0" eaLnBrk="1" fontAlgn="auto" latinLnBrk="0" hangingPunct="1">
              <a:lnSpc>
                <a:spcPct val="100000"/>
              </a:lnSpc>
              <a:spcBef>
                <a:spcPct val="20000"/>
              </a:spcBef>
              <a:spcAft>
                <a:spcPts val="0"/>
              </a:spcAft>
              <a:buClr>
                <a:schemeClr val="accent2"/>
              </a:buClr>
              <a:buSzPct val="70000"/>
              <a:buFont typeface="Wingdings 2"/>
              <a:buNone/>
              <a:tabLst/>
              <a:defRPr/>
            </a:pPr>
            <a:r>
              <a:rPr lang="en-US" sz="1300" b="1" dirty="0" smtClean="0"/>
              <a:t>		display();</a:t>
            </a:r>
          </a:p>
          <a:p>
            <a:pPr marL="914400" marR="0" lvl="2" indent="-246888" algn="l" defTabSz="914400" rtl="0" eaLnBrk="1" fontAlgn="auto" latinLnBrk="0" hangingPunct="1">
              <a:lnSpc>
                <a:spcPct val="100000"/>
              </a:lnSpc>
              <a:spcBef>
                <a:spcPct val="20000"/>
              </a:spcBef>
              <a:spcAft>
                <a:spcPts val="0"/>
              </a:spcAft>
              <a:buClr>
                <a:schemeClr val="accent2"/>
              </a:buClr>
              <a:buSzPct val="70000"/>
              <a:buFont typeface="Wingdings 2"/>
              <a:buNone/>
              <a:tabLst/>
              <a:defRPr/>
            </a:pPr>
            <a:r>
              <a:rPr lang="en-US" sz="1300" b="1" dirty="0" smtClean="0"/>
              <a:t>	}</a:t>
            </a:r>
          </a:p>
          <a:p>
            <a:pPr marL="914400" marR="0" lvl="2" indent="-246888" algn="l" defTabSz="914400" rtl="0" eaLnBrk="1" fontAlgn="auto" latinLnBrk="0" hangingPunct="1">
              <a:lnSpc>
                <a:spcPct val="100000"/>
              </a:lnSpc>
              <a:spcBef>
                <a:spcPct val="20000"/>
              </a:spcBef>
              <a:spcAft>
                <a:spcPts val="0"/>
              </a:spcAft>
              <a:buClr>
                <a:schemeClr val="accent2"/>
              </a:buClr>
              <a:buSzPct val="70000"/>
              <a:buFont typeface="Wingdings 2"/>
              <a:buNone/>
              <a:tabLst/>
              <a:defRPr/>
            </a:pPr>
            <a:r>
              <a:rPr lang="en-US" sz="1300" b="1" dirty="0" smtClean="0"/>
              <a:t>	void display()</a:t>
            </a:r>
          </a:p>
          <a:p>
            <a:pPr marL="914400" marR="0" lvl="2" indent="-246888" algn="l" defTabSz="914400" rtl="0" eaLnBrk="1" fontAlgn="auto" latinLnBrk="0" hangingPunct="1">
              <a:lnSpc>
                <a:spcPct val="100000"/>
              </a:lnSpc>
              <a:spcBef>
                <a:spcPct val="20000"/>
              </a:spcBef>
              <a:spcAft>
                <a:spcPts val="0"/>
              </a:spcAft>
              <a:buClr>
                <a:schemeClr val="accent2"/>
              </a:buClr>
              <a:buSzPct val="70000"/>
              <a:buFont typeface="Wingdings 2"/>
              <a:buNone/>
              <a:tabLst/>
              <a:defRPr/>
            </a:pPr>
            <a:r>
              <a:rPr lang="en-US" sz="1300" b="1" dirty="0" smtClean="0"/>
              <a:t>	{</a:t>
            </a:r>
          </a:p>
          <a:p>
            <a:pPr marL="914400" marR="0" lvl="2" indent="-246888" algn="l" defTabSz="914400" rtl="0" eaLnBrk="1" fontAlgn="auto" latinLnBrk="0" hangingPunct="1">
              <a:lnSpc>
                <a:spcPct val="100000"/>
              </a:lnSpc>
              <a:spcBef>
                <a:spcPct val="20000"/>
              </a:spcBef>
              <a:spcAft>
                <a:spcPts val="0"/>
              </a:spcAft>
              <a:buClr>
                <a:schemeClr val="accent2"/>
              </a:buClr>
              <a:buSzPct val="70000"/>
              <a:buFont typeface="Wingdings 2"/>
              <a:buNone/>
              <a:tabLst/>
              <a:defRPr/>
            </a:pPr>
            <a:r>
              <a:rPr lang="en-US" sz="1300" b="1" dirty="0" smtClean="0"/>
              <a:t>		</a:t>
            </a:r>
            <a:r>
              <a:rPr lang="en-US" sz="1300" b="1" dirty="0" err="1" smtClean="0"/>
              <a:t>cout</a:t>
            </a:r>
            <a:r>
              <a:rPr lang="en-US" sz="1300" b="1" dirty="0" smtClean="0"/>
              <a:t>&lt;&lt;name;</a:t>
            </a:r>
          </a:p>
          <a:p>
            <a:pPr marL="914400" marR="0" lvl="2" indent="-246888" algn="l" defTabSz="914400" rtl="0" eaLnBrk="1" fontAlgn="auto" latinLnBrk="0" hangingPunct="1">
              <a:lnSpc>
                <a:spcPct val="100000"/>
              </a:lnSpc>
              <a:spcBef>
                <a:spcPct val="20000"/>
              </a:spcBef>
              <a:spcAft>
                <a:spcPts val="0"/>
              </a:spcAft>
              <a:buClr>
                <a:schemeClr val="accent2"/>
              </a:buClr>
              <a:buSzPct val="70000"/>
              <a:buFont typeface="Wingdings 2"/>
              <a:buNone/>
              <a:tabLst/>
              <a:defRPr/>
            </a:pPr>
            <a:r>
              <a:rPr lang="en-US" sz="1300" b="1" dirty="0" smtClean="0"/>
              <a:t>	}</a:t>
            </a:r>
          </a:p>
          <a:p>
            <a:pPr marL="914400" marR="0" lvl="2" indent="-246888" algn="l" defTabSz="914400" rtl="0" eaLnBrk="1" fontAlgn="auto" latinLnBrk="0" hangingPunct="1">
              <a:lnSpc>
                <a:spcPct val="100000"/>
              </a:lnSpc>
              <a:spcBef>
                <a:spcPct val="20000"/>
              </a:spcBef>
              <a:spcAft>
                <a:spcPts val="0"/>
              </a:spcAft>
              <a:buClr>
                <a:schemeClr val="accent2"/>
              </a:buClr>
              <a:buSzPct val="70000"/>
              <a:buFont typeface="Wingdings 2"/>
              <a:buNone/>
              <a:tabLst/>
              <a:defRPr/>
            </a:pPr>
            <a:r>
              <a:rPr lang="en-US" sz="1300" b="1" dirty="0" smtClean="0"/>
              <a:t>	};</a:t>
            </a:r>
          </a:p>
        </p:txBody>
      </p:sp>
      <p:sp>
        <p:nvSpPr>
          <p:cNvPr id="5" name="Content Placeholder 2"/>
          <p:cNvSpPr txBox="1">
            <a:spLocks/>
          </p:cNvSpPr>
          <p:nvPr/>
        </p:nvSpPr>
        <p:spPr>
          <a:xfrm>
            <a:off x="5562600" y="304800"/>
            <a:ext cx="4114800" cy="6019800"/>
          </a:xfrm>
          <a:prstGeom prst="rect">
            <a:avLst/>
          </a:prstGeom>
        </p:spPr>
        <p:txBody>
          <a:bodyPr vert="horz">
            <a:normAutofit/>
          </a:bodyPr>
          <a:lstStyle/>
          <a:p>
            <a:pPr marL="914400" marR="0" lvl="2" indent="-246888" algn="l" defTabSz="914400" rtl="0" eaLnBrk="1" fontAlgn="auto" latinLnBrk="0" hangingPunct="1">
              <a:lnSpc>
                <a:spcPct val="100000"/>
              </a:lnSpc>
              <a:spcBef>
                <a:spcPct val="20000"/>
              </a:spcBef>
              <a:spcAft>
                <a:spcPts val="0"/>
              </a:spcAft>
              <a:buClr>
                <a:schemeClr val="accent2"/>
              </a:buClr>
              <a:buSzPct val="70000"/>
              <a:buFont typeface="Wingdings 2"/>
              <a:buNone/>
              <a:tabLst/>
              <a:defRPr/>
            </a:pPr>
            <a:r>
              <a:rPr lang="en-US" sz="1300" b="1" dirty="0" err="1" smtClean="0"/>
              <a:t>Int</a:t>
            </a:r>
            <a:r>
              <a:rPr lang="en-US" sz="1300" b="1" dirty="0" smtClean="0"/>
              <a:t> main()</a:t>
            </a:r>
          </a:p>
          <a:p>
            <a:pPr marL="914400" marR="0" lvl="2" indent="-246888" algn="l" defTabSz="914400" rtl="0" eaLnBrk="1" fontAlgn="auto" latinLnBrk="0" hangingPunct="1">
              <a:lnSpc>
                <a:spcPct val="100000"/>
              </a:lnSpc>
              <a:spcBef>
                <a:spcPct val="20000"/>
              </a:spcBef>
              <a:spcAft>
                <a:spcPts val="0"/>
              </a:spcAft>
              <a:buClr>
                <a:schemeClr val="accent2"/>
              </a:buClr>
              <a:buSzPct val="70000"/>
              <a:buFont typeface="Wingdings 2"/>
              <a:buNone/>
              <a:tabLst/>
              <a:defRPr/>
            </a:pPr>
            <a:r>
              <a:rPr lang="en-US" sz="1300" b="1" dirty="0" smtClean="0"/>
              <a:t>{</a:t>
            </a:r>
          </a:p>
          <a:p>
            <a:pPr marL="914400" marR="0" lvl="2" indent="-246888" algn="l" defTabSz="914400" rtl="0" eaLnBrk="1" fontAlgn="auto" latinLnBrk="0" hangingPunct="1">
              <a:lnSpc>
                <a:spcPct val="100000"/>
              </a:lnSpc>
              <a:spcBef>
                <a:spcPct val="20000"/>
              </a:spcBef>
              <a:spcAft>
                <a:spcPts val="0"/>
              </a:spcAft>
              <a:buClr>
                <a:schemeClr val="accent2"/>
              </a:buClr>
              <a:buSzPct val="70000"/>
              <a:buFont typeface="Wingdings 2"/>
              <a:buNone/>
              <a:tabLst/>
              <a:defRPr/>
            </a:pPr>
            <a:r>
              <a:rPr lang="en-US" sz="1300" b="1" dirty="0" smtClean="0"/>
              <a:t>	school z(1000,90,”John”);</a:t>
            </a:r>
          </a:p>
          <a:p>
            <a:pPr marL="914400" marR="0" lvl="2" indent="-246888" algn="l" defTabSz="914400" rtl="0" eaLnBrk="1" fontAlgn="auto" latinLnBrk="0" hangingPunct="1">
              <a:lnSpc>
                <a:spcPct val="100000"/>
              </a:lnSpc>
              <a:spcBef>
                <a:spcPct val="20000"/>
              </a:spcBef>
              <a:spcAft>
                <a:spcPts val="0"/>
              </a:spcAft>
              <a:buClr>
                <a:schemeClr val="accent2"/>
              </a:buClr>
              <a:buSzPct val="70000"/>
              <a:buFont typeface="Wingdings 2"/>
              <a:buNone/>
              <a:tabLst/>
              <a:defRPr/>
            </a:pPr>
            <a:r>
              <a:rPr lang="en-US" sz="1300" b="1" dirty="0" smtClean="0"/>
              <a:t>}</a:t>
            </a:r>
          </a:p>
          <a:p>
            <a:pPr marL="914400" marR="0" lvl="2" indent="-246888" algn="l" defTabSz="914400" rtl="0" eaLnBrk="1" fontAlgn="auto" latinLnBrk="0" hangingPunct="1">
              <a:lnSpc>
                <a:spcPct val="100000"/>
              </a:lnSpc>
              <a:spcBef>
                <a:spcPct val="20000"/>
              </a:spcBef>
              <a:spcAft>
                <a:spcPts val="0"/>
              </a:spcAft>
              <a:buClr>
                <a:schemeClr val="accent2"/>
              </a:buClr>
              <a:buSzPct val="70000"/>
              <a:buFont typeface="Wingdings 2"/>
              <a:buNone/>
              <a:tabLst/>
              <a:defRPr/>
            </a:pPr>
            <a:endParaRPr lang="en-US" sz="1300" b="1" dirty="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92500" lnSpcReduction="20000"/>
          </a:bodyPr>
          <a:lstStyle/>
          <a:p>
            <a:pPr marL="0" indent="0">
              <a:buNone/>
            </a:pPr>
            <a:r>
              <a:rPr lang="en-IN" dirty="0"/>
              <a:t>Consider the following class declaration and answer the questions  given bellow (Assume that </a:t>
            </a:r>
            <a:r>
              <a:rPr lang="en-IN" dirty="0" err="1"/>
              <a:t>Fname</a:t>
            </a:r>
            <a:r>
              <a:rPr lang="en-IN" dirty="0"/>
              <a:t> and </a:t>
            </a:r>
            <a:r>
              <a:rPr lang="en-IN" dirty="0" err="1"/>
              <a:t>Sname</a:t>
            </a:r>
            <a:r>
              <a:rPr lang="en-IN" dirty="0"/>
              <a:t> are abstract classes)</a:t>
            </a:r>
          </a:p>
          <a:p>
            <a:pPr marL="0" indent="0">
              <a:buNone/>
            </a:pPr>
            <a:r>
              <a:rPr lang="en-IN" sz="2400" b="1" dirty="0"/>
              <a:t> class </a:t>
            </a:r>
            <a:r>
              <a:rPr lang="en-IN" sz="2400" b="1" dirty="0" err="1"/>
              <a:t>Fname</a:t>
            </a:r>
            <a:endParaRPr lang="en-IN" sz="2400" b="1" dirty="0"/>
          </a:p>
          <a:p>
            <a:pPr marL="0" indent="0">
              <a:buNone/>
            </a:pPr>
            <a:r>
              <a:rPr lang="en-IN" sz="2400" b="1" dirty="0"/>
              <a:t>{</a:t>
            </a:r>
          </a:p>
          <a:p>
            <a:pPr marL="0" indent="0">
              <a:buNone/>
            </a:pPr>
            <a:r>
              <a:rPr lang="en-IN" sz="2400" b="1" dirty="0" smtClean="0"/>
              <a:t>	Char </a:t>
            </a:r>
            <a:r>
              <a:rPr lang="en-IN" sz="2400" b="1" dirty="0" err="1"/>
              <a:t>firstname</a:t>
            </a:r>
            <a:r>
              <a:rPr lang="en-IN" sz="2400" b="1" dirty="0"/>
              <a:t> [10]</a:t>
            </a:r>
          </a:p>
          <a:p>
            <a:pPr marL="0" indent="0">
              <a:buNone/>
            </a:pPr>
            <a:r>
              <a:rPr lang="en-IN" sz="2400" b="1" dirty="0" smtClean="0"/>
              <a:t>	Char </a:t>
            </a:r>
            <a:r>
              <a:rPr lang="en-IN" sz="2400" b="1" dirty="0"/>
              <a:t>gender;</a:t>
            </a:r>
          </a:p>
          <a:p>
            <a:pPr marL="0" indent="0">
              <a:buNone/>
            </a:pPr>
            <a:r>
              <a:rPr lang="en-IN" sz="2400" b="1" dirty="0" smtClean="0"/>
              <a:t>	Float </a:t>
            </a:r>
            <a:r>
              <a:rPr lang="en-IN" sz="2400" b="1" dirty="0"/>
              <a:t>height;</a:t>
            </a:r>
          </a:p>
          <a:p>
            <a:pPr marL="0" indent="0">
              <a:buNone/>
            </a:pPr>
            <a:r>
              <a:rPr lang="en-IN" sz="2400" b="1" dirty="0" smtClean="0"/>
              <a:t>	Public</a:t>
            </a:r>
            <a:r>
              <a:rPr lang="en-IN" sz="2400" b="1" dirty="0"/>
              <a:t>:</a:t>
            </a:r>
          </a:p>
          <a:p>
            <a:pPr marL="0" indent="0">
              <a:buNone/>
            </a:pPr>
            <a:r>
              <a:rPr lang="en-IN" sz="2400" b="1" dirty="0" smtClean="0"/>
              <a:t>	</a:t>
            </a:r>
            <a:r>
              <a:rPr lang="en-IN" sz="2400" b="1" dirty="0" err="1" smtClean="0"/>
              <a:t>Fname</a:t>
            </a:r>
            <a:r>
              <a:rPr lang="en-IN" sz="2400" b="1" dirty="0" smtClean="0"/>
              <a:t> </a:t>
            </a:r>
            <a:r>
              <a:rPr lang="en-IN" sz="2400" b="1" dirty="0"/>
              <a:t>(char F[ ], char g, float H)</a:t>
            </a:r>
          </a:p>
          <a:p>
            <a:pPr marL="0" indent="0">
              <a:buNone/>
            </a:pPr>
            <a:r>
              <a:rPr lang="en-IN" sz="2400" b="1" dirty="0" smtClean="0"/>
              <a:t>	{</a:t>
            </a:r>
            <a:endParaRPr lang="en-IN" sz="2400" b="1" dirty="0"/>
          </a:p>
          <a:p>
            <a:pPr marL="0" indent="0">
              <a:buNone/>
            </a:pPr>
            <a:r>
              <a:rPr lang="en-IN" sz="2400" b="1" dirty="0" smtClean="0"/>
              <a:t>		</a:t>
            </a:r>
            <a:r>
              <a:rPr lang="en-IN" sz="2400" b="1" dirty="0" err="1" smtClean="0"/>
              <a:t>Strcpy</a:t>
            </a:r>
            <a:r>
              <a:rPr lang="en-IN" sz="2400" b="1" dirty="0" smtClean="0"/>
              <a:t> </a:t>
            </a:r>
            <a:r>
              <a:rPr lang="en-IN" sz="2400" b="1" dirty="0"/>
              <a:t>(</a:t>
            </a:r>
            <a:r>
              <a:rPr lang="en-IN" sz="2400" b="1" dirty="0" err="1"/>
              <a:t>firstname</a:t>
            </a:r>
            <a:r>
              <a:rPr lang="en-IN" sz="2400" b="1" dirty="0"/>
              <a:t> F)</a:t>
            </a:r>
          </a:p>
          <a:p>
            <a:pPr marL="0" indent="0">
              <a:buNone/>
            </a:pPr>
            <a:r>
              <a:rPr lang="en-IN" sz="2400" b="1" dirty="0" smtClean="0"/>
              <a:t>		Gender </a:t>
            </a:r>
            <a:r>
              <a:rPr lang="en-IN" sz="2400" b="1" dirty="0"/>
              <a:t>= G;</a:t>
            </a:r>
          </a:p>
          <a:p>
            <a:pPr marL="0" indent="0">
              <a:buNone/>
            </a:pPr>
            <a:r>
              <a:rPr lang="en-IN" sz="2400" b="1" dirty="0" smtClean="0"/>
              <a:t>		Height </a:t>
            </a:r>
            <a:r>
              <a:rPr lang="en-IN" sz="2400" b="1" dirty="0"/>
              <a:t>=H;</a:t>
            </a:r>
          </a:p>
          <a:p>
            <a:pPr marL="0" indent="0">
              <a:buNone/>
            </a:pPr>
            <a:r>
              <a:rPr lang="en-IN" sz="2400" b="1" dirty="0" smtClean="0"/>
              <a:t>	}</a:t>
            </a:r>
            <a:endParaRPr lang="en-IN" sz="2400" b="1" dirty="0"/>
          </a:p>
          <a:p>
            <a:pPr marL="0" indent="0">
              <a:buNone/>
            </a:pPr>
            <a:r>
              <a:rPr lang="en-IN" sz="2400" b="1" dirty="0"/>
              <a:t>   	Void display ()</a:t>
            </a:r>
          </a:p>
          <a:p>
            <a:pPr marL="0" indent="0">
              <a:buNone/>
            </a:pPr>
            <a:r>
              <a:rPr lang="en-IN" sz="2400" b="1" dirty="0"/>
              <a:t>};</a:t>
            </a:r>
          </a:p>
          <a:p>
            <a:endParaRPr lang="en-IN" dirty="0"/>
          </a:p>
        </p:txBody>
      </p:sp>
    </p:spTree>
    <p:extLst>
      <p:ext uri="{BB962C8B-B14F-4D97-AF65-F5344CB8AC3E}">
        <p14:creationId xmlns:p14="http://schemas.microsoft.com/office/powerpoint/2010/main" val="7955902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70000" lnSpcReduction="20000"/>
          </a:bodyPr>
          <a:lstStyle/>
          <a:p>
            <a:pPr marL="0" indent="0">
              <a:buNone/>
            </a:pPr>
            <a:r>
              <a:rPr lang="en-IN" dirty="0"/>
              <a:t>Class </a:t>
            </a:r>
            <a:r>
              <a:rPr lang="en-IN" dirty="0" err="1"/>
              <a:t>sname</a:t>
            </a:r>
            <a:endParaRPr lang="en-IN" dirty="0"/>
          </a:p>
          <a:p>
            <a:pPr marL="0" indent="0">
              <a:buNone/>
            </a:pPr>
            <a:r>
              <a:rPr lang="en-IN" dirty="0"/>
              <a:t>{</a:t>
            </a:r>
          </a:p>
          <a:p>
            <a:pPr marL="0" indent="0">
              <a:buNone/>
            </a:pPr>
            <a:r>
              <a:rPr lang="en-IN" dirty="0"/>
              <a:t>	Char surname [12]</a:t>
            </a:r>
          </a:p>
          <a:p>
            <a:pPr marL="0" indent="0">
              <a:buNone/>
            </a:pPr>
            <a:r>
              <a:rPr lang="en-IN" dirty="0"/>
              <a:t>	</a:t>
            </a:r>
            <a:r>
              <a:rPr lang="en-IN" dirty="0" err="1"/>
              <a:t>Int</a:t>
            </a:r>
            <a:r>
              <a:rPr lang="en-IN" dirty="0"/>
              <a:t>  </a:t>
            </a:r>
            <a:r>
              <a:rPr lang="en-IN" dirty="0" err="1"/>
              <a:t>Rollno</a:t>
            </a:r>
            <a:r>
              <a:rPr lang="en-IN" dirty="0"/>
              <a:t>;</a:t>
            </a:r>
          </a:p>
          <a:p>
            <a:pPr marL="0" indent="0">
              <a:buNone/>
            </a:pPr>
            <a:r>
              <a:rPr lang="en-IN" dirty="0"/>
              <a:t>	Public :</a:t>
            </a:r>
          </a:p>
          <a:p>
            <a:pPr marL="0" indent="0">
              <a:buNone/>
            </a:pPr>
            <a:r>
              <a:rPr lang="en-IN" dirty="0"/>
              <a:t>	</a:t>
            </a:r>
            <a:r>
              <a:rPr lang="en-IN" dirty="0" err="1"/>
              <a:t>Sname</a:t>
            </a:r>
            <a:r>
              <a:rPr lang="en-IN" dirty="0"/>
              <a:t> (</a:t>
            </a:r>
            <a:r>
              <a:rPr lang="en-IN" dirty="0" err="1"/>
              <a:t>chan</a:t>
            </a:r>
            <a:r>
              <a:rPr lang="en-IN" dirty="0"/>
              <a:t> S [ ], </a:t>
            </a:r>
            <a:r>
              <a:rPr lang="en-IN" dirty="0" err="1"/>
              <a:t>int</a:t>
            </a:r>
            <a:r>
              <a:rPr lang="en-IN" dirty="0"/>
              <a:t> R)</a:t>
            </a:r>
          </a:p>
          <a:p>
            <a:pPr marL="0" indent="0">
              <a:buNone/>
            </a:pPr>
            <a:r>
              <a:rPr lang="en-IN" dirty="0" smtClean="0"/>
              <a:t>	{</a:t>
            </a:r>
            <a:endParaRPr lang="en-IN" dirty="0"/>
          </a:p>
          <a:p>
            <a:pPr marL="0" indent="0">
              <a:buNone/>
            </a:pPr>
            <a:r>
              <a:rPr lang="en-IN" dirty="0"/>
              <a:t>	</a:t>
            </a:r>
            <a:r>
              <a:rPr lang="en-IN" dirty="0" smtClean="0"/>
              <a:t>	</a:t>
            </a:r>
            <a:r>
              <a:rPr lang="en-IN" dirty="0" err="1" smtClean="0"/>
              <a:t>Strcpy</a:t>
            </a:r>
            <a:r>
              <a:rPr lang="en-IN" dirty="0" smtClean="0"/>
              <a:t> </a:t>
            </a:r>
            <a:r>
              <a:rPr lang="en-IN" dirty="0"/>
              <a:t>(</a:t>
            </a:r>
            <a:r>
              <a:rPr lang="en-IN" dirty="0" err="1"/>
              <a:t>surname,S</a:t>
            </a:r>
            <a:r>
              <a:rPr lang="en-IN" dirty="0"/>
              <a:t>):</a:t>
            </a:r>
          </a:p>
          <a:p>
            <a:pPr marL="0" indent="0">
              <a:buNone/>
            </a:pPr>
            <a:r>
              <a:rPr lang="en-IN" dirty="0"/>
              <a:t>	</a:t>
            </a:r>
            <a:r>
              <a:rPr lang="en-IN" dirty="0" smtClean="0"/>
              <a:t>	</a:t>
            </a:r>
            <a:r>
              <a:rPr lang="en-IN" dirty="0" err="1" smtClean="0"/>
              <a:t>Rollno</a:t>
            </a:r>
            <a:r>
              <a:rPr lang="en-IN" dirty="0" smtClean="0"/>
              <a:t> </a:t>
            </a:r>
            <a:r>
              <a:rPr lang="en-IN" dirty="0"/>
              <a:t>= R;</a:t>
            </a:r>
          </a:p>
          <a:p>
            <a:pPr marL="0" indent="0">
              <a:buNone/>
            </a:pPr>
            <a:r>
              <a:rPr lang="en-IN" dirty="0" smtClean="0"/>
              <a:t>	}</a:t>
            </a:r>
            <a:endParaRPr lang="en-IN" dirty="0"/>
          </a:p>
          <a:p>
            <a:pPr marL="0" indent="0">
              <a:buNone/>
            </a:pPr>
            <a:r>
              <a:rPr lang="en-IN" dirty="0"/>
              <a:t>	Void display ();</a:t>
            </a:r>
          </a:p>
          <a:p>
            <a:pPr marL="0" indent="0">
              <a:buNone/>
            </a:pPr>
            <a:r>
              <a:rPr lang="en-IN" dirty="0"/>
              <a:t>};</a:t>
            </a:r>
          </a:p>
          <a:p>
            <a:pPr marL="0" indent="0">
              <a:buNone/>
            </a:pPr>
            <a:r>
              <a:rPr lang="en-IN" dirty="0"/>
              <a:t>Class </a:t>
            </a:r>
            <a:r>
              <a:rPr lang="en-IN" dirty="0" err="1"/>
              <a:t>mname</a:t>
            </a:r>
            <a:r>
              <a:rPr lang="en-IN" dirty="0"/>
              <a:t> : public </a:t>
            </a:r>
            <a:r>
              <a:rPr lang="en-IN" dirty="0" err="1"/>
              <a:t>fname</a:t>
            </a:r>
            <a:r>
              <a:rPr lang="en-IN" dirty="0"/>
              <a:t>, public </a:t>
            </a:r>
            <a:r>
              <a:rPr lang="en-IN" dirty="0" err="1"/>
              <a:t>Sname</a:t>
            </a:r>
            <a:endParaRPr lang="en-IN" dirty="0"/>
          </a:p>
          <a:p>
            <a:pPr marL="0" indent="0">
              <a:buNone/>
            </a:pPr>
            <a:r>
              <a:rPr lang="en-IN" dirty="0"/>
              <a:t>{</a:t>
            </a:r>
          </a:p>
          <a:p>
            <a:pPr marL="0" indent="0">
              <a:buNone/>
            </a:pPr>
            <a:r>
              <a:rPr lang="en-IN" dirty="0"/>
              <a:t>	Char </a:t>
            </a:r>
            <a:r>
              <a:rPr lang="en-IN" dirty="0" err="1"/>
              <a:t>Midname</a:t>
            </a:r>
            <a:r>
              <a:rPr lang="en-IN" dirty="0"/>
              <a:t> [15];</a:t>
            </a:r>
          </a:p>
          <a:p>
            <a:pPr marL="0" indent="0">
              <a:buNone/>
            </a:pPr>
            <a:r>
              <a:rPr lang="en-IN" dirty="0"/>
              <a:t>	</a:t>
            </a:r>
            <a:r>
              <a:rPr lang="en-IN" dirty="0" err="1"/>
              <a:t>Int</a:t>
            </a:r>
            <a:r>
              <a:rPr lang="en-IN" dirty="0"/>
              <a:t> age;</a:t>
            </a:r>
          </a:p>
          <a:p>
            <a:pPr marL="0" indent="0">
              <a:buNone/>
            </a:pPr>
            <a:r>
              <a:rPr lang="en-IN" dirty="0"/>
              <a:t>	Public :</a:t>
            </a:r>
          </a:p>
          <a:p>
            <a:pPr marL="0" indent="0">
              <a:buNone/>
            </a:pPr>
            <a:r>
              <a:rPr lang="en-IN" dirty="0"/>
              <a:t>	………………………</a:t>
            </a:r>
          </a:p>
          <a:p>
            <a:pPr marL="0" indent="0">
              <a:buNone/>
            </a:pPr>
            <a:r>
              <a:rPr lang="en-IN" dirty="0"/>
              <a:t>	…………………………</a:t>
            </a:r>
          </a:p>
          <a:p>
            <a:pPr marL="0" indent="0">
              <a:buNone/>
            </a:pPr>
            <a:r>
              <a:rPr lang="en-IN" dirty="0"/>
              <a:t>	Void display();</a:t>
            </a:r>
          </a:p>
          <a:p>
            <a:pPr marL="0" indent="0">
              <a:buNone/>
            </a:pPr>
            <a:r>
              <a:rPr lang="en-IN" dirty="0"/>
              <a:t>};</a:t>
            </a:r>
            <a:br>
              <a:rPr lang="en-IN" dirty="0"/>
            </a:br>
            <a:endParaRPr lang="en-IN" dirty="0"/>
          </a:p>
        </p:txBody>
      </p:sp>
    </p:spTree>
    <p:extLst>
      <p:ext uri="{BB962C8B-B14F-4D97-AF65-F5344CB8AC3E}">
        <p14:creationId xmlns:p14="http://schemas.microsoft.com/office/powerpoint/2010/main" val="360136560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lstStyle/>
          <a:p>
            <a:pPr marL="0" lvl="0" indent="0">
              <a:buNone/>
            </a:pPr>
            <a:r>
              <a:rPr lang="en-IN" dirty="0" smtClean="0"/>
              <a:t>1)Write </a:t>
            </a:r>
            <a:r>
              <a:rPr lang="en-IN" dirty="0"/>
              <a:t>the constructor function for the derived class </a:t>
            </a:r>
            <a:r>
              <a:rPr lang="en-IN" dirty="0" err="1"/>
              <a:t>Mname</a:t>
            </a:r>
            <a:r>
              <a:rPr lang="en-IN" dirty="0"/>
              <a:t>.</a:t>
            </a:r>
          </a:p>
          <a:p>
            <a:pPr marL="0" lvl="0" indent="0">
              <a:buNone/>
            </a:pPr>
            <a:r>
              <a:rPr lang="en-IN" dirty="0" smtClean="0"/>
              <a:t>2)Considering </a:t>
            </a:r>
            <a:r>
              <a:rPr lang="en-IN" dirty="0"/>
              <a:t>“a” to be an object of  derived class, write statements to access display () function of each class.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86594144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92500" lnSpcReduction="20000"/>
          </a:bodyPr>
          <a:lstStyle/>
          <a:p>
            <a:pPr marL="0" indent="0">
              <a:buNone/>
            </a:pPr>
            <a:r>
              <a:rPr lang="en-IN" sz="2400" dirty="0" err="1"/>
              <a:t>Mnane</a:t>
            </a:r>
            <a:r>
              <a:rPr lang="en-IN" sz="2400" dirty="0"/>
              <a:t> Fi [ ],( Chan </a:t>
            </a:r>
            <a:r>
              <a:rPr lang="en-IN" sz="2400" dirty="0" err="1"/>
              <a:t>Ge</a:t>
            </a:r>
            <a:r>
              <a:rPr lang="en-IN" sz="2400" dirty="0"/>
              <a:t> , </a:t>
            </a:r>
            <a:r>
              <a:rPr lang="en-IN" sz="2400" dirty="0" smtClean="0"/>
              <a:t>Float </a:t>
            </a:r>
            <a:r>
              <a:rPr lang="en-IN" sz="2400" dirty="0" err="1"/>
              <a:t>He,char</a:t>
            </a:r>
            <a:r>
              <a:rPr lang="en-IN" sz="2400" dirty="0"/>
              <a:t> Si [ </a:t>
            </a:r>
            <a:r>
              <a:rPr lang="en-IN" sz="2400" dirty="0" smtClean="0"/>
              <a:t>], </a:t>
            </a:r>
            <a:r>
              <a:rPr lang="en-IN" sz="2400" dirty="0" err="1"/>
              <a:t>int</a:t>
            </a:r>
            <a:r>
              <a:rPr lang="en-IN" sz="2400" dirty="0"/>
              <a:t> Ro char </a:t>
            </a:r>
            <a:r>
              <a:rPr lang="en-IN" sz="2400" dirty="0" err="1"/>
              <a:t>Mi</a:t>
            </a:r>
            <a:r>
              <a:rPr lang="en-IN" sz="2400" dirty="0"/>
              <a:t> [ </a:t>
            </a:r>
            <a:r>
              <a:rPr lang="en-IN" sz="2400" dirty="0" smtClean="0"/>
              <a:t>], </a:t>
            </a:r>
            <a:r>
              <a:rPr lang="en-IN" sz="2400" dirty="0" err="1"/>
              <a:t>int</a:t>
            </a:r>
            <a:r>
              <a:rPr lang="en-IN" sz="2400" dirty="0"/>
              <a:t> Ag</a:t>
            </a:r>
            <a:r>
              <a:rPr lang="en-IN" sz="2400" dirty="0" smtClean="0"/>
              <a:t>):</a:t>
            </a:r>
            <a:r>
              <a:rPr lang="en-IN" dirty="0" smtClean="0"/>
              <a:t> </a:t>
            </a:r>
            <a:r>
              <a:rPr lang="en-IN" dirty="0" err="1"/>
              <a:t>Fname</a:t>
            </a:r>
            <a:r>
              <a:rPr lang="en-IN" dirty="0"/>
              <a:t>(Fi , </a:t>
            </a:r>
            <a:r>
              <a:rPr lang="en-IN" dirty="0" err="1"/>
              <a:t>Ge</a:t>
            </a:r>
            <a:r>
              <a:rPr lang="en-IN" dirty="0"/>
              <a:t> , He</a:t>
            </a:r>
            <a:r>
              <a:rPr lang="en-IN" dirty="0" smtClean="0"/>
              <a:t>),</a:t>
            </a:r>
            <a:r>
              <a:rPr lang="en-IN" dirty="0" err="1" smtClean="0"/>
              <a:t>Sname</a:t>
            </a:r>
            <a:r>
              <a:rPr lang="en-IN" dirty="0" smtClean="0"/>
              <a:t> </a:t>
            </a:r>
            <a:r>
              <a:rPr lang="en-IN" dirty="0"/>
              <a:t>(Si, Ro)</a:t>
            </a:r>
          </a:p>
          <a:p>
            <a:pPr marL="0" indent="0">
              <a:buNone/>
            </a:pPr>
            <a:r>
              <a:rPr lang="en-IN" dirty="0"/>
              <a:t>{</a:t>
            </a:r>
          </a:p>
          <a:p>
            <a:pPr marL="0" indent="0">
              <a:buNone/>
            </a:pPr>
            <a:r>
              <a:rPr lang="en-IN" dirty="0"/>
              <a:t>	</a:t>
            </a:r>
            <a:r>
              <a:rPr lang="en-IN" dirty="0" err="1" smtClean="0"/>
              <a:t>Strcpy</a:t>
            </a:r>
            <a:r>
              <a:rPr lang="en-IN" dirty="0" smtClean="0"/>
              <a:t> </a:t>
            </a:r>
            <a:r>
              <a:rPr lang="en-IN" dirty="0"/>
              <a:t>(</a:t>
            </a:r>
            <a:r>
              <a:rPr lang="en-IN" dirty="0" err="1"/>
              <a:t>midname</a:t>
            </a:r>
            <a:r>
              <a:rPr lang="en-IN" dirty="0"/>
              <a:t>, MI)</a:t>
            </a:r>
          </a:p>
          <a:p>
            <a:pPr marL="0" indent="0">
              <a:buNone/>
            </a:pPr>
            <a:r>
              <a:rPr lang="en-IN" dirty="0"/>
              <a:t>	Age =Ag;</a:t>
            </a:r>
          </a:p>
          <a:p>
            <a:pPr marL="0" indent="0">
              <a:buNone/>
            </a:pPr>
            <a:r>
              <a:rPr lang="en-IN" dirty="0" smtClean="0"/>
              <a:t>}</a:t>
            </a:r>
          </a:p>
          <a:p>
            <a:pPr marL="0" indent="0">
              <a:buNone/>
            </a:pPr>
            <a:endParaRPr lang="en-IN" dirty="0"/>
          </a:p>
          <a:p>
            <a:pPr marL="0" indent="0">
              <a:buNone/>
            </a:pPr>
            <a:r>
              <a:rPr lang="en-IN" dirty="0"/>
              <a:t>Void Main ( )</a:t>
            </a:r>
          </a:p>
          <a:p>
            <a:pPr marL="0" indent="0">
              <a:buNone/>
            </a:pPr>
            <a:r>
              <a:rPr lang="en-IN" dirty="0"/>
              <a:t>{</a:t>
            </a:r>
          </a:p>
          <a:p>
            <a:pPr marL="0" lvl="0" indent="0">
              <a:buNone/>
            </a:pPr>
            <a:r>
              <a:rPr lang="en-IN" dirty="0" smtClean="0"/>
              <a:t>	</a:t>
            </a:r>
            <a:r>
              <a:rPr lang="en-IN" dirty="0" err="1" smtClean="0"/>
              <a:t>a.Display</a:t>
            </a:r>
            <a:r>
              <a:rPr lang="en-IN" dirty="0" smtClean="0"/>
              <a:t> </a:t>
            </a:r>
            <a:r>
              <a:rPr lang="en-IN" dirty="0"/>
              <a:t>();</a:t>
            </a:r>
          </a:p>
          <a:p>
            <a:pPr marL="0" lvl="0" indent="0">
              <a:buNone/>
            </a:pPr>
            <a:r>
              <a:rPr lang="en-IN" dirty="0" smtClean="0"/>
              <a:t>	</a:t>
            </a:r>
            <a:r>
              <a:rPr lang="en-IN" dirty="0" err="1" smtClean="0"/>
              <a:t>a.Fname</a:t>
            </a:r>
            <a:r>
              <a:rPr lang="en-IN" dirty="0" smtClean="0"/>
              <a:t> </a:t>
            </a:r>
            <a:r>
              <a:rPr lang="en-IN" dirty="0"/>
              <a:t>: : display ();</a:t>
            </a:r>
          </a:p>
          <a:p>
            <a:pPr marL="0" lvl="0" indent="0">
              <a:buNone/>
            </a:pPr>
            <a:r>
              <a:rPr lang="en-IN" dirty="0" smtClean="0"/>
              <a:t>	</a:t>
            </a:r>
            <a:r>
              <a:rPr lang="en-IN" dirty="0" err="1" smtClean="0"/>
              <a:t>a.Sname</a:t>
            </a:r>
            <a:r>
              <a:rPr lang="en-IN" dirty="0" smtClean="0"/>
              <a:t> </a:t>
            </a:r>
            <a:r>
              <a:rPr lang="en-IN" dirty="0"/>
              <a:t>: : display();</a:t>
            </a:r>
          </a:p>
          <a:p>
            <a:pPr marL="0" indent="0">
              <a:buNone/>
            </a:pPr>
            <a:r>
              <a:rPr lang="en-IN" dirty="0"/>
              <a:t> </a:t>
            </a:r>
          </a:p>
          <a:p>
            <a:pPr marL="0" indent="0">
              <a:buNone/>
            </a:pPr>
            <a:r>
              <a:rPr lang="en-IN" dirty="0"/>
              <a:t> </a:t>
            </a:r>
          </a:p>
          <a:p>
            <a:pPr marL="0" indent="0">
              <a:buNone/>
            </a:pPr>
            <a:r>
              <a:rPr lang="en-IN" dirty="0"/>
              <a:t>}</a:t>
            </a:r>
          </a:p>
          <a:p>
            <a:pPr marL="0" indent="0">
              <a:buNone/>
            </a:pPr>
            <a:r>
              <a:rPr lang="en-IN" dirty="0"/>
              <a:t> </a:t>
            </a:r>
          </a:p>
          <a:p>
            <a:endParaRPr lang="en-IN" dirty="0"/>
          </a:p>
        </p:txBody>
      </p:sp>
    </p:spTree>
    <p:extLst>
      <p:ext uri="{BB962C8B-B14F-4D97-AF65-F5344CB8AC3E}">
        <p14:creationId xmlns:p14="http://schemas.microsoft.com/office/powerpoint/2010/main" val="350750389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b="1" dirty="0" smtClean="0">
                <a:solidFill>
                  <a:srgbClr val="FF0000"/>
                </a:solidFill>
              </a:rPr>
              <a:t>IMPORTANT</a:t>
            </a:r>
          </a:p>
          <a:p>
            <a:endParaRPr lang="en-US" dirty="0" smtClean="0"/>
          </a:p>
          <a:p>
            <a:r>
              <a:rPr lang="en-US" dirty="0" smtClean="0"/>
              <a:t>In </a:t>
            </a:r>
            <a:r>
              <a:rPr lang="en-US" b="1" dirty="0" smtClean="0">
                <a:solidFill>
                  <a:srgbClr val="FF0000"/>
                </a:solidFill>
              </a:rPr>
              <a:t>Multiple inheritance </a:t>
            </a:r>
            <a:r>
              <a:rPr lang="en-US" dirty="0" smtClean="0"/>
              <a:t>base class constructors are called in the order they appear in the declaration of the derived class.</a:t>
            </a:r>
          </a:p>
          <a:p>
            <a:endParaRPr lang="en-US" dirty="0" smtClean="0"/>
          </a:p>
          <a:p>
            <a:r>
              <a:rPr lang="en-US" dirty="0" smtClean="0"/>
              <a:t>In </a:t>
            </a:r>
            <a:r>
              <a:rPr lang="en-US" b="1" dirty="0" smtClean="0">
                <a:solidFill>
                  <a:srgbClr val="FF0000"/>
                </a:solidFill>
              </a:rPr>
              <a:t>Containership</a:t>
            </a:r>
            <a:r>
              <a:rPr lang="en-US" dirty="0" smtClean="0"/>
              <a:t> the constructors are called in the order the objects are declared in the nested class..</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fontScale="92500" lnSpcReduction="10000"/>
          </a:bodyPr>
          <a:lstStyle/>
          <a:p>
            <a:r>
              <a:rPr lang="en-IN" dirty="0" smtClean="0"/>
              <a:t>Declare an abstract class “Bank ”consisting of the following members:</a:t>
            </a:r>
          </a:p>
          <a:p>
            <a:endParaRPr lang="en-IN" dirty="0"/>
          </a:p>
          <a:p>
            <a:r>
              <a:rPr lang="en-IN" dirty="0" smtClean="0"/>
              <a:t>i)</a:t>
            </a:r>
            <a:r>
              <a:rPr lang="en-IN" dirty="0" err="1" smtClean="0"/>
              <a:t>custno:of</a:t>
            </a:r>
            <a:r>
              <a:rPr lang="en-IN" dirty="0" smtClean="0"/>
              <a:t> type integer under private </a:t>
            </a:r>
            <a:r>
              <a:rPr lang="en-IN" dirty="0" err="1" smtClean="0"/>
              <a:t>visisbility</a:t>
            </a:r>
            <a:r>
              <a:rPr lang="en-IN" dirty="0" smtClean="0"/>
              <a:t> label</a:t>
            </a:r>
          </a:p>
          <a:p>
            <a:r>
              <a:rPr lang="en-IN" dirty="0" smtClean="0"/>
              <a:t>ii)Define a constructor to initialize data member </a:t>
            </a:r>
            <a:r>
              <a:rPr lang="en-IN" dirty="0" err="1" smtClean="0"/>
              <a:t>custno</a:t>
            </a:r>
            <a:endParaRPr lang="en-IN" dirty="0" smtClean="0"/>
          </a:p>
          <a:p>
            <a:r>
              <a:rPr lang="en-IN" dirty="0" smtClean="0"/>
              <a:t>iii)display()-a function under public visibility label to display data member </a:t>
            </a:r>
            <a:r>
              <a:rPr lang="en-IN" dirty="0" err="1" smtClean="0"/>
              <a:t>custno</a:t>
            </a:r>
            <a:endParaRPr lang="en-IN" dirty="0" smtClean="0"/>
          </a:p>
          <a:p>
            <a:endParaRPr lang="en-IN" dirty="0"/>
          </a:p>
          <a:p>
            <a:endParaRPr lang="en-IN" dirty="0" smtClean="0"/>
          </a:p>
          <a:p>
            <a:r>
              <a:rPr lang="en-IN" dirty="0" smtClean="0"/>
              <a:t>Declare an abstract class named account consisting of the following </a:t>
            </a:r>
            <a:r>
              <a:rPr lang="en-IN" dirty="0" err="1" smtClean="0"/>
              <a:t>memebers</a:t>
            </a:r>
            <a:r>
              <a:rPr lang="en-IN" dirty="0" smtClean="0"/>
              <a:t>:</a:t>
            </a:r>
          </a:p>
          <a:p>
            <a:r>
              <a:rPr lang="en-IN" dirty="0" smtClean="0"/>
              <a:t>i)</a:t>
            </a:r>
            <a:r>
              <a:rPr lang="en-IN" dirty="0" err="1" smtClean="0"/>
              <a:t>deposit:of</a:t>
            </a:r>
            <a:r>
              <a:rPr lang="en-IN" dirty="0" smtClean="0"/>
              <a:t> type integer under private visibility label</a:t>
            </a:r>
          </a:p>
          <a:p>
            <a:r>
              <a:rPr lang="en-IN" dirty="0" smtClean="0"/>
              <a:t>Ii)Define a constructor to initialize data member deposit.</a:t>
            </a:r>
          </a:p>
          <a:p>
            <a:r>
              <a:rPr lang="en-IN" dirty="0" smtClean="0"/>
              <a:t>Iii)display()-a function under public visibility label to display data </a:t>
            </a:r>
            <a:r>
              <a:rPr lang="en-IN" dirty="0" err="1" smtClean="0"/>
              <a:t>memebr</a:t>
            </a:r>
            <a:r>
              <a:rPr lang="en-IN" dirty="0" smtClean="0"/>
              <a:t> deposit.</a:t>
            </a:r>
            <a:endParaRPr lang="en-IN" dirty="0"/>
          </a:p>
        </p:txBody>
      </p:sp>
      <p:sp>
        <p:nvSpPr>
          <p:cNvPr id="4" name="Rectangle 3"/>
          <p:cNvSpPr/>
          <p:nvPr/>
        </p:nvSpPr>
        <p:spPr>
          <a:xfrm>
            <a:off x="6934200" y="62484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contd</a:t>
            </a:r>
            <a:endParaRPr lang="en-IN" dirty="0"/>
          </a:p>
        </p:txBody>
      </p:sp>
      <p:sp>
        <p:nvSpPr>
          <p:cNvPr id="5" name="Rectangle 4"/>
          <p:cNvSpPr/>
          <p:nvPr/>
        </p:nvSpPr>
        <p:spPr>
          <a:xfrm>
            <a:off x="6324600" y="762000"/>
            <a:ext cx="2133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Prelims 2016</a:t>
            </a:r>
            <a:endParaRPr lang="en-IN" dirty="0"/>
          </a:p>
        </p:txBody>
      </p:sp>
    </p:spTree>
    <p:extLst>
      <p:ext uri="{BB962C8B-B14F-4D97-AF65-F5344CB8AC3E}">
        <p14:creationId xmlns:p14="http://schemas.microsoft.com/office/powerpoint/2010/main" val="407053234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6096000"/>
          </a:xfrm>
        </p:spPr>
        <p:txBody>
          <a:bodyPr>
            <a:normAutofit fontScale="92500"/>
          </a:bodyPr>
          <a:lstStyle/>
          <a:p>
            <a:r>
              <a:rPr lang="en-IN" dirty="0" smtClean="0"/>
              <a:t>Declare a class named customer consisting of the following members:</a:t>
            </a:r>
          </a:p>
          <a:p>
            <a:endParaRPr lang="en-IN" dirty="0"/>
          </a:p>
          <a:p>
            <a:r>
              <a:rPr lang="en-IN" dirty="0" smtClean="0"/>
              <a:t>i)a of type bank under private visibility label.</a:t>
            </a:r>
          </a:p>
          <a:p>
            <a:r>
              <a:rPr lang="en-IN" dirty="0" smtClean="0"/>
              <a:t>Ii)b of type account under private visibility label</a:t>
            </a:r>
          </a:p>
          <a:p>
            <a:r>
              <a:rPr lang="en-IN" dirty="0" smtClean="0"/>
              <a:t>Iii)name a character array of size 30 under private visibility </a:t>
            </a:r>
            <a:r>
              <a:rPr lang="en-IN" dirty="0" err="1" smtClean="0"/>
              <a:t>labe</a:t>
            </a:r>
            <a:r>
              <a:rPr lang="en-IN" dirty="0" smtClean="0"/>
              <a:t>;</a:t>
            </a:r>
          </a:p>
          <a:p>
            <a:r>
              <a:rPr lang="en-IN" dirty="0" smtClean="0"/>
              <a:t>Iv)define a constructor to initialize the data member name</a:t>
            </a:r>
          </a:p>
          <a:p>
            <a:r>
              <a:rPr lang="en-IN" dirty="0" smtClean="0"/>
              <a:t>V)display() a function under protected visibility label to display the data member name.</a:t>
            </a:r>
          </a:p>
          <a:p>
            <a:endParaRPr lang="en-IN" dirty="0"/>
          </a:p>
          <a:p>
            <a:r>
              <a:rPr lang="en-IN" dirty="0" smtClean="0"/>
              <a:t>Write a main program to accept the input values and send it as arguments to an appropriate </a:t>
            </a:r>
            <a:r>
              <a:rPr lang="en-IN" dirty="0" err="1" smtClean="0"/>
              <a:t>constructor.Also</a:t>
            </a:r>
            <a:r>
              <a:rPr lang="en-IN" dirty="0" smtClean="0"/>
              <a:t> display the data members of all the classes.</a:t>
            </a:r>
            <a:endParaRPr lang="en-IN" dirty="0"/>
          </a:p>
        </p:txBody>
      </p:sp>
    </p:spTree>
    <p:extLst>
      <p:ext uri="{BB962C8B-B14F-4D97-AF65-F5344CB8AC3E}">
        <p14:creationId xmlns:p14="http://schemas.microsoft.com/office/powerpoint/2010/main" val="313346498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92500" lnSpcReduction="10000"/>
          </a:bodyPr>
          <a:lstStyle/>
          <a:p>
            <a:r>
              <a:rPr lang="en-IN" dirty="0" smtClean="0"/>
              <a:t>#include&lt;</a:t>
            </a:r>
            <a:r>
              <a:rPr lang="en-IN" dirty="0" err="1" smtClean="0"/>
              <a:t>iostream.h</a:t>
            </a:r>
            <a:r>
              <a:rPr lang="en-IN" dirty="0" smtClean="0"/>
              <a:t>&gt;</a:t>
            </a:r>
          </a:p>
          <a:p>
            <a:r>
              <a:rPr lang="en-IN" dirty="0" smtClean="0"/>
              <a:t>#include&lt;</a:t>
            </a:r>
            <a:r>
              <a:rPr lang="en-IN" dirty="0" err="1" smtClean="0"/>
              <a:t>string.h</a:t>
            </a:r>
            <a:r>
              <a:rPr lang="en-IN" dirty="0" smtClean="0"/>
              <a:t>&gt;</a:t>
            </a:r>
          </a:p>
          <a:p>
            <a:r>
              <a:rPr lang="en-IN" dirty="0" smtClean="0"/>
              <a:t>Class bank</a:t>
            </a:r>
          </a:p>
          <a:p>
            <a:r>
              <a:rPr lang="en-IN" dirty="0" smtClean="0"/>
              <a:t>{</a:t>
            </a:r>
          </a:p>
          <a:p>
            <a:r>
              <a:rPr lang="en-IN" dirty="0" smtClean="0"/>
              <a:t>         </a:t>
            </a:r>
            <a:r>
              <a:rPr lang="en-IN" dirty="0" err="1" smtClean="0"/>
              <a:t>int</a:t>
            </a:r>
            <a:r>
              <a:rPr lang="en-IN" dirty="0" smtClean="0"/>
              <a:t> </a:t>
            </a:r>
            <a:r>
              <a:rPr lang="en-IN" dirty="0" err="1" smtClean="0"/>
              <a:t>custno</a:t>
            </a:r>
            <a:r>
              <a:rPr lang="en-IN" dirty="0" smtClean="0"/>
              <a:t>;</a:t>
            </a:r>
          </a:p>
          <a:p>
            <a:r>
              <a:rPr lang="en-IN" dirty="0" smtClean="0"/>
              <a:t>         public: bank(</a:t>
            </a:r>
            <a:r>
              <a:rPr lang="en-IN" dirty="0" err="1" smtClean="0"/>
              <a:t>int</a:t>
            </a:r>
            <a:r>
              <a:rPr lang="en-IN" dirty="0" smtClean="0"/>
              <a:t> x)</a:t>
            </a:r>
            <a:endParaRPr lang="en-IN" dirty="0"/>
          </a:p>
          <a:p>
            <a:r>
              <a:rPr lang="en-IN" dirty="0" smtClean="0"/>
              <a:t>         {</a:t>
            </a:r>
            <a:endParaRPr lang="en-IN" dirty="0"/>
          </a:p>
          <a:p>
            <a:r>
              <a:rPr lang="en-IN" dirty="0" smtClean="0"/>
              <a:t>                    </a:t>
            </a:r>
            <a:r>
              <a:rPr lang="en-IN" dirty="0" err="1" smtClean="0"/>
              <a:t>custno</a:t>
            </a:r>
            <a:r>
              <a:rPr lang="en-IN" dirty="0" smtClean="0"/>
              <a:t>=x;</a:t>
            </a:r>
          </a:p>
          <a:p>
            <a:r>
              <a:rPr lang="en-IN" dirty="0"/>
              <a:t> </a:t>
            </a:r>
            <a:r>
              <a:rPr lang="en-IN" dirty="0" smtClean="0"/>
              <a:t>        }</a:t>
            </a:r>
          </a:p>
          <a:p>
            <a:r>
              <a:rPr lang="en-IN" dirty="0"/>
              <a:t> </a:t>
            </a:r>
            <a:r>
              <a:rPr lang="en-IN" dirty="0" smtClean="0"/>
              <a:t>        void display()</a:t>
            </a:r>
          </a:p>
          <a:p>
            <a:pPr marL="393192" lvl="1" indent="0">
              <a:buNone/>
            </a:pPr>
            <a:r>
              <a:rPr lang="en-IN" dirty="0"/>
              <a:t> </a:t>
            </a:r>
            <a:r>
              <a:rPr lang="en-IN" dirty="0" smtClean="0"/>
              <a:t>       {</a:t>
            </a:r>
          </a:p>
          <a:p>
            <a:pPr marL="393192" lvl="1" indent="0">
              <a:buNone/>
            </a:pPr>
            <a:r>
              <a:rPr lang="en-IN" dirty="0"/>
              <a:t> </a:t>
            </a:r>
            <a:r>
              <a:rPr lang="en-IN" dirty="0" smtClean="0"/>
              <a:t>                 </a:t>
            </a:r>
            <a:r>
              <a:rPr lang="en-IN" dirty="0" err="1" smtClean="0"/>
              <a:t>cout</a:t>
            </a:r>
            <a:r>
              <a:rPr lang="en-IN" dirty="0" smtClean="0"/>
              <a:t>&lt;&lt;</a:t>
            </a:r>
            <a:r>
              <a:rPr lang="en-IN" dirty="0" err="1" smtClean="0"/>
              <a:t>custno</a:t>
            </a:r>
            <a:r>
              <a:rPr lang="en-IN" dirty="0" smtClean="0"/>
              <a:t>&lt;&lt;</a:t>
            </a:r>
            <a:r>
              <a:rPr lang="en-IN" dirty="0" err="1" smtClean="0"/>
              <a:t>endl</a:t>
            </a:r>
            <a:r>
              <a:rPr lang="en-IN" dirty="0" smtClean="0"/>
              <a:t>;</a:t>
            </a:r>
          </a:p>
          <a:p>
            <a:pPr marL="393192" lvl="1" indent="0">
              <a:buNone/>
            </a:pPr>
            <a:r>
              <a:rPr lang="en-IN" dirty="0"/>
              <a:t> </a:t>
            </a:r>
            <a:r>
              <a:rPr lang="en-IN" dirty="0" smtClean="0"/>
              <a:t>       }</a:t>
            </a:r>
          </a:p>
          <a:p>
            <a:pPr marL="393192" lvl="1" indent="0">
              <a:buNone/>
            </a:pPr>
            <a:r>
              <a:rPr lang="en-IN" dirty="0"/>
              <a:t>}</a:t>
            </a:r>
            <a:endParaRPr lang="en-IN" dirty="0" smtClean="0"/>
          </a:p>
        </p:txBody>
      </p:sp>
    </p:spTree>
    <p:extLst>
      <p:ext uri="{BB962C8B-B14F-4D97-AF65-F5344CB8AC3E}">
        <p14:creationId xmlns:p14="http://schemas.microsoft.com/office/powerpoint/2010/main" val="11053092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1448</TotalTime>
  <Words>5380</Words>
  <Application>Microsoft Office PowerPoint</Application>
  <PresentationFormat>On-screen Show (4:3)</PresentationFormat>
  <Paragraphs>1630</Paragraphs>
  <Slides>130</Slides>
  <Notes>0</Notes>
  <HiddenSlides>0</HiddenSlides>
  <MMClips>0</MMClips>
  <ScaleCrop>false</ScaleCrop>
  <HeadingPairs>
    <vt:vector size="4" baseType="variant">
      <vt:variant>
        <vt:lpstr>Theme</vt:lpstr>
      </vt:variant>
      <vt:variant>
        <vt:i4>1</vt:i4>
      </vt:variant>
      <vt:variant>
        <vt:lpstr>Slide Titles</vt:lpstr>
      </vt:variant>
      <vt:variant>
        <vt:i4>130</vt:i4>
      </vt:variant>
    </vt:vector>
  </HeadingPairs>
  <TitlesOfParts>
    <vt:vector size="131" baseType="lpstr">
      <vt:lpstr>Flow</vt:lpstr>
      <vt:lpstr>Inheritance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Defining a derived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Questions on Inheritance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Virtual Base Class</vt:lpstr>
      <vt:lpstr>PowerPoint Presentation</vt:lpstr>
      <vt:lpstr>PowerPoint Presentation</vt:lpstr>
      <vt:lpstr>PowerPoint Presentation</vt:lpstr>
      <vt:lpstr>PowerPoint Presentation</vt:lpstr>
      <vt:lpstr>ABSTRACT CLASS</vt:lpstr>
      <vt:lpstr>Constructors in Derived Classes</vt:lpstr>
      <vt:lpstr>General form</vt:lpstr>
      <vt:lpstr>PowerPoint Presentation</vt:lpstr>
      <vt:lpstr>Containership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sheryl</dc:creator>
  <cp:lastModifiedBy>ADMIN</cp:lastModifiedBy>
  <cp:revision>130</cp:revision>
  <dcterms:created xsi:type="dcterms:W3CDTF">2014-07-06T09:25:14Z</dcterms:created>
  <dcterms:modified xsi:type="dcterms:W3CDTF">2018-01-23T03:01:38Z</dcterms:modified>
</cp:coreProperties>
</file>