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3D68-58CA-4E50-B9E3-AAA31ED6A665}" type="datetimeFigureOut">
              <a:rPr lang="en-US" smtClean="0"/>
              <a:pPr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ACD99-72D6-4079-8876-D2F08B9F8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Base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The header line of the derived constructor function contains two parts </a:t>
            </a:r>
            <a:r>
              <a:rPr lang="en-US" dirty="0" err="1" smtClean="0"/>
              <a:t>seperated</a:t>
            </a:r>
            <a:r>
              <a:rPr lang="en-US" dirty="0" smtClean="0"/>
              <a:t> by a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/>
          </a:p>
          <a:p>
            <a:r>
              <a:rPr lang="en-US" dirty="0" smtClean="0"/>
              <a:t>The first part provides the declaration of the arguments that are passed to the derived constructor and the second part lists the function calls to the base constructor.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supports a way of inheriting properties of one class into another.</a:t>
            </a:r>
          </a:p>
          <a:p>
            <a:endParaRPr lang="en-US" dirty="0" smtClean="0"/>
          </a:p>
          <a:p>
            <a:r>
              <a:rPr lang="en-US" dirty="0" smtClean="0"/>
              <a:t>This approach takes the view that an object can be a collection of many other objects.</a:t>
            </a:r>
          </a:p>
          <a:p>
            <a:endParaRPr lang="en-US" dirty="0" smtClean="0"/>
          </a:p>
          <a:p>
            <a:r>
              <a:rPr lang="en-US" dirty="0" smtClean="0"/>
              <a:t>That is a class can contain objects of other classes.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class alpha{….};</a:t>
            </a:r>
          </a:p>
          <a:p>
            <a:r>
              <a:rPr lang="en-US" dirty="0" smtClean="0"/>
              <a:t>class beta{…};</a:t>
            </a:r>
          </a:p>
          <a:p>
            <a:r>
              <a:rPr lang="en-US" dirty="0" smtClean="0"/>
              <a:t>class gamma</a:t>
            </a:r>
          </a:p>
          <a:p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alpha a;</a:t>
            </a:r>
          </a:p>
          <a:p>
            <a:pPr lvl="1">
              <a:buNone/>
            </a:pPr>
            <a:r>
              <a:rPr lang="en-US" dirty="0" smtClean="0"/>
              <a:t>beta b;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All objects of gamma class will contain the objects a and </a:t>
            </a:r>
            <a:r>
              <a:rPr lang="en-US" dirty="0" err="1" smtClean="0"/>
              <a:t>b.This</a:t>
            </a:r>
            <a:r>
              <a:rPr lang="en-US" dirty="0" smtClean="0"/>
              <a:t> kind of relationship is called </a:t>
            </a:r>
            <a:r>
              <a:rPr lang="en-US" b="1" i="1" dirty="0" smtClean="0">
                <a:solidFill>
                  <a:srgbClr val="FF0000"/>
                </a:solidFill>
              </a:rPr>
              <a:t>containership</a:t>
            </a:r>
            <a:r>
              <a:rPr lang="en-US" dirty="0" smtClean="0"/>
              <a:t> or </a:t>
            </a:r>
            <a:r>
              <a:rPr lang="en-US" b="1" i="1" dirty="0" smtClean="0">
                <a:solidFill>
                  <a:srgbClr val="FF0000"/>
                </a:solidFill>
              </a:rPr>
              <a:t>nesting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class gamma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alpha a;</a:t>
            </a:r>
          </a:p>
          <a:p>
            <a:r>
              <a:rPr lang="en-US" dirty="0" smtClean="0"/>
              <a:t>beta b;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Gamma(</a:t>
            </a:r>
            <a:r>
              <a:rPr lang="en-US" dirty="0" err="1" smtClean="0"/>
              <a:t>arglist</a:t>
            </a:r>
            <a:r>
              <a:rPr lang="en-US" dirty="0" smtClean="0"/>
              <a:t>):a(</a:t>
            </a:r>
            <a:r>
              <a:rPr lang="en-US" dirty="0" err="1" smtClean="0"/>
              <a:t>arglist</a:t>
            </a:r>
            <a:r>
              <a:rPr lang="en-US" dirty="0" smtClean="0"/>
              <a:t>),b(</a:t>
            </a:r>
            <a:r>
              <a:rPr lang="en-US" dirty="0" err="1" smtClean="0"/>
              <a:t>arglist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contsructor</a:t>
            </a:r>
            <a:r>
              <a:rPr lang="en-US" dirty="0" smtClean="0"/>
              <a:t> body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IMPORTANT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Multiple inheritance </a:t>
            </a:r>
            <a:r>
              <a:rPr lang="en-US" dirty="0" smtClean="0"/>
              <a:t>base class constructors are called in the order they appear in the declaration of the derived class.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FF0000"/>
                </a:solidFill>
              </a:rPr>
              <a:t>Containership</a:t>
            </a:r>
            <a:r>
              <a:rPr lang="en-US" dirty="0" smtClean="0"/>
              <a:t> the constructors are called in the order the objects are declared in the nested class..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Consider a situation in which all three kinds of inheritance namely multilevel ,hierarchal and multiple inheritance are involved.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27432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00800" y="26670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57600" y="9906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GRANDPARENT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7600" y="45720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US" dirty="0"/>
          </a:p>
        </p:txBody>
      </p:sp>
      <p:cxnSp>
        <p:nvCxnSpPr>
          <p:cNvPr id="14" name="Shape 13"/>
          <p:cNvCxnSpPr>
            <a:endCxn id="5" idx="0"/>
          </p:cNvCxnSpPr>
          <p:nvPr/>
        </p:nvCxnSpPr>
        <p:spPr>
          <a:xfrm rot="10800000" flipV="1">
            <a:off x="1866900" y="1447800"/>
            <a:ext cx="186690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endCxn id="8" idx="0"/>
          </p:cNvCxnSpPr>
          <p:nvPr/>
        </p:nvCxnSpPr>
        <p:spPr>
          <a:xfrm>
            <a:off x="5638800" y="1524000"/>
            <a:ext cx="17145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8" idx="2"/>
          </p:cNvCxnSpPr>
          <p:nvPr/>
        </p:nvCxnSpPr>
        <p:spPr>
          <a:xfrm rot="5400000">
            <a:off x="5810250" y="3562350"/>
            <a:ext cx="1295400" cy="1790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5" idx="2"/>
            <a:endCxn id="10" idx="1"/>
          </p:cNvCxnSpPr>
          <p:nvPr/>
        </p:nvCxnSpPr>
        <p:spPr>
          <a:xfrm rot="16200000" flipH="1">
            <a:off x="2133600" y="3619500"/>
            <a:ext cx="1257300" cy="1790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124200" y="3352800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The child has two direct base classes </a:t>
            </a:r>
            <a:r>
              <a:rPr lang="en-US" i="1" dirty="0" smtClean="0">
                <a:solidFill>
                  <a:srgbClr val="FF0000"/>
                </a:solidFill>
              </a:rPr>
              <a:t>parent 1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parent 2 </a:t>
            </a:r>
            <a:r>
              <a:rPr lang="en-US" dirty="0" smtClean="0"/>
              <a:t>which </a:t>
            </a:r>
            <a:r>
              <a:rPr lang="en-US" dirty="0" err="1" smtClean="0"/>
              <a:t>themeselves</a:t>
            </a:r>
            <a:r>
              <a:rPr lang="en-US" dirty="0" smtClean="0"/>
              <a:t> have a common base class </a:t>
            </a:r>
            <a:r>
              <a:rPr lang="en-US" i="1" dirty="0" smtClean="0">
                <a:solidFill>
                  <a:srgbClr val="FF0000"/>
                </a:solidFill>
              </a:rPr>
              <a:t>grandparent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child inherits the traits of the grandparent via two separate </a:t>
            </a:r>
            <a:r>
              <a:rPr lang="en-US" dirty="0" err="1" smtClean="0"/>
              <a:t>paths.It</a:t>
            </a:r>
            <a:r>
              <a:rPr lang="en-US" dirty="0" smtClean="0"/>
              <a:t> also inherits the traits via the straight line.</a:t>
            </a:r>
          </a:p>
          <a:p>
            <a:endParaRPr lang="en-US" dirty="0"/>
          </a:p>
          <a:p>
            <a:r>
              <a:rPr lang="en-US" dirty="0" smtClean="0"/>
              <a:t>The grandparent is sometimes referred to as </a:t>
            </a:r>
            <a:r>
              <a:rPr lang="en-US" u="sng" dirty="0" smtClean="0">
                <a:solidFill>
                  <a:srgbClr val="FF0000"/>
                </a:solidFill>
              </a:rPr>
              <a:t>indirect base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All the public and the protected members of grandparent are inherited by the child </a:t>
            </a:r>
            <a:r>
              <a:rPr lang="en-US" dirty="0" err="1" smtClean="0"/>
              <a:t>twice.First</a:t>
            </a:r>
            <a:r>
              <a:rPr lang="en-US" dirty="0" smtClean="0"/>
              <a:t> via </a:t>
            </a:r>
            <a:r>
              <a:rPr lang="en-US" sz="3600" b="1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 and then via </a:t>
            </a:r>
            <a:r>
              <a:rPr lang="en-US" sz="3600" b="1" dirty="0">
                <a:solidFill>
                  <a:srgbClr val="FF0000"/>
                </a:solidFill>
              </a:rPr>
              <a:t>parent 2.</a:t>
            </a:r>
          </a:p>
          <a:p>
            <a:endParaRPr lang="en-US" dirty="0"/>
          </a:p>
          <a:p>
            <a:r>
              <a:rPr lang="en-US" dirty="0" smtClean="0"/>
              <a:t>This duplication can be avoided by making the common base class(ancestor class)as the </a:t>
            </a:r>
            <a:r>
              <a:rPr lang="en-US" sz="3600" b="1" dirty="0">
                <a:solidFill>
                  <a:srgbClr val="FF0000"/>
                </a:solidFill>
              </a:rPr>
              <a:t>virtual base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A			   //</a:t>
            </a:r>
            <a:r>
              <a:rPr lang="en-US" sz="2400" dirty="0" smtClean="0">
                <a:solidFill>
                  <a:srgbClr val="FF0000"/>
                </a:solidFill>
              </a:rPr>
              <a:t>grandparent</a:t>
            </a:r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};</a:t>
            </a:r>
          </a:p>
          <a:p>
            <a:r>
              <a:rPr lang="en-US" sz="2400" dirty="0" smtClean="0"/>
              <a:t>Class B1 :virtual public A             // </a:t>
            </a:r>
            <a:r>
              <a:rPr lang="en-US" sz="2400" dirty="0" smtClean="0">
                <a:solidFill>
                  <a:srgbClr val="FF0000"/>
                </a:solidFill>
              </a:rPr>
              <a:t>parent 1</a:t>
            </a:r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};</a:t>
            </a:r>
            <a:endParaRPr lang="en-US" sz="2400" dirty="0"/>
          </a:p>
          <a:p>
            <a:r>
              <a:rPr lang="en-US" sz="2400" dirty="0" smtClean="0"/>
              <a:t>Class b2:virtual public A		//</a:t>
            </a:r>
            <a:r>
              <a:rPr lang="en-US" sz="2400" dirty="0" smtClean="0">
                <a:solidFill>
                  <a:srgbClr val="FF0000"/>
                </a:solidFill>
              </a:rPr>
              <a:t>parent 2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};</a:t>
            </a:r>
          </a:p>
          <a:p>
            <a:r>
              <a:rPr lang="en-US" sz="2400" dirty="0" smtClean="0"/>
              <a:t>Class C:public B1,Public B2            //</a:t>
            </a:r>
            <a:r>
              <a:rPr lang="en-US" sz="2400" dirty="0" smtClean="0">
                <a:solidFill>
                  <a:srgbClr val="FF0000"/>
                </a:solidFill>
              </a:rPr>
              <a:t>child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An abstract class is one that is not used to create objects.</a:t>
            </a:r>
          </a:p>
          <a:p>
            <a:endParaRPr lang="en-US" dirty="0"/>
          </a:p>
          <a:p>
            <a:r>
              <a:rPr lang="en-US" dirty="0" smtClean="0"/>
              <a:t>An abstract class is designed only to act as a base class(to be inherited by other classes).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in 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any </a:t>
            </a:r>
            <a:r>
              <a:rPr lang="en-US" dirty="0" smtClean="0">
                <a:solidFill>
                  <a:srgbClr val="FF0000"/>
                </a:solidFill>
              </a:rPr>
              <a:t>base class contains a constructor </a:t>
            </a:r>
            <a:r>
              <a:rPr lang="en-US" dirty="0" smtClean="0"/>
              <a:t>with arguments then it is mandatory for the </a:t>
            </a:r>
            <a:r>
              <a:rPr lang="en-US" b="1" dirty="0" smtClean="0">
                <a:solidFill>
                  <a:srgbClr val="FF0000"/>
                </a:solidFill>
              </a:rPr>
              <a:t>derived class to have a constructor </a:t>
            </a:r>
            <a:r>
              <a:rPr lang="en-US" dirty="0" smtClean="0"/>
              <a:t>and pass arguments to the base class constructor.</a:t>
            </a:r>
          </a:p>
          <a:p>
            <a:endParaRPr lang="en-US" dirty="0" smtClean="0"/>
          </a:p>
          <a:p>
            <a:r>
              <a:rPr lang="en-US" dirty="0" smtClean="0"/>
              <a:t>When both the base and the derived class contain constructors the base class constructor is executed first and then the constructor in the derived class is executed.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general form of declaring a base class constructor is 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Derived-constructor(Arglist1,Arglist 2,…….</a:t>
            </a:r>
            <a:r>
              <a:rPr lang="en-US" sz="2400" dirty="0" err="1" smtClean="0"/>
              <a:t>Arglist</a:t>
            </a:r>
            <a:r>
              <a:rPr lang="en-US" sz="2400" dirty="0" smtClean="0"/>
              <a:t> </a:t>
            </a:r>
            <a:r>
              <a:rPr lang="en-US" sz="2400" dirty="0" err="1" smtClean="0"/>
              <a:t>N,Arglist</a:t>
            </a:r>
            <a:r>
              <a:rPr lang="en-US" sz="2400" dirty="0" smtClean="0"/>
              <a:t>(D)</a:t>
            </a:r>
          </a:p>
          <a:p>
            <a:pPr>
              <a:buNone/>
            </a:pPr>
            <a:r>
              <a:rPr lang="en-US" sz="2400" dirty="0" smtClean="0"/>
              <a:t>Base1(arglist1),</a:t>
            </a:r>
          </a:p>
          <a:p>
            <a:pPr>
              <a:buNone/>
            </a:pPr>
            <a:r>
              <a:rPr lang="en-US" sz="2400" dirty="0" smtClean="0"/>
              <a:t>Base2(arglist2),</a:t>
            </a:r>
          </a:p>
          <a:p>
            <a:pPr>
              <a:buNone/>
            </a:pPr>
            <a:r>
              <a:rPr lang="en-US" sz="2400" dirty="0" smtClean="0"/>
              <a:t>……</a:t>
            </a:r>
          </a:p>
          <a:p>
            <a:pPr>
              <a:buNone/>
            </a:pPr>
            <a:r>
              <a:rPr lang="en-US" sz="2400" dirty="0" err="1" smtClean="0"/>
              <a:t>BaseN</a:t>
            </a:r>
            <a:r>
              <a:rPr lang="en-US" sz="2400" dirty="0" smtClean="0"/>
              <a:t>(</a:t>
            </a:r>
            <a:r>
              <a:rPr lang="en-US" sz="2400" dirty="0" err="1" smtClean="0"/>
              <a:t>ArglistN</a:t>
            </a:r>
            <a:r>
              <a:rPr lang="en-US" sz="2400" dirty="0" smtClean="0"/>
              <a:t>),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Body of </a:t>
            </a:r>
            <a:r>
              <a:rPr lang="en-US" sz="2400" dirty="0" err="1" smtClean="0"/>
              <a:t>dervied</a:t>
            </a:r>
            <a:r>
              <a:rPr lang="en-US" sz="2400" dirty="0" smtClean="0"/>
              <a:t> constructor</a:t>
            </a:r>
          </a:p>
          <a:p>
            <a:pPr>
              <a:buNone/>
            </a:pP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200400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3622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810794" y="3429000"/>
            <a:ext cx="608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438400" y="3733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257800" y="37338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438400" y="43434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6134100" y="40767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4038600" y="502761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436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Virtual Base Class</vt:lpstr>
      <vt:lpstr>Slide 2</vt:lpstr>
      <vt:lpstr>Slide 3</vt:lpstr>
      <vt:lpstr>Slide 4</vt:lpstr>
      <vt:lpstr>Slide 5</vt:lpstr>
      <vt:lpstr>Slide 6</vt:lpstr>
      <vt:lpstr>ABSTRACT CLASS</vt:lpstr>
      <vt:lpstr>Constructors in Derived Classes</vt:lpstr>
      <vt:lpstr>General form</vt:lpstr>
      <vt:lpstr>Slide 10</vt:lpstr>
      <vt:lpstr>Containership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Base Class</dc:title>
  <dc:creator>sheryl</dc:creator>
  <cp:lastModifiedBy>RHSS 5</cp:lastModifiedBy>
  <cp:revision>15</cp:revision>
  <dcterms:created xsi:type="dcterms:W3CDTF">2014-08-13T12:02:15Z</dcterms:created>
  <dcterms:modified xsi:type="dcterms:W3CDTF">2015-07-03T08:29:22Z</dcterms:modified>
</cp:coreProperties>
</file>