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68" r:id="rId16"/>
    <p:sldId id="285" r:id="rId17"/>
    <p:sldId id="286" r:id="rId18"/>
    <p:sldId id="288" r:id="rId19"/>
    <p:sldId id="313" r:id="rId20"/>
    <p:sldId id="290" r:id="rId21"/>
    <p:sldId id="291" r:id="rId22"/>
    <p:sldId id="292" r:id="rId23"/>
    <p:sldId id="312" r:id="rId24"/>
    <p:sldId id="295" r:id="rId25"/>
    <p:sldId id="271" r:id="rId26"/>
    <p:sldId id="272" r:id="rId27"/>
    <p:sldId id="276" r:id="rId28"/>
    <p:sldId id="277" r:id="rId29"/>
    <p:sldId id="301" r:id="rId30"/>
    <p:sldId id="278" r:id="rId31"/>
    <p:sldId id="296" r:id="rId32"/>
    <p:sldId id="279" r:id="rId33"/>
    <p:sldId id="302" r:id="rId34"/>
    <p:sldId id="280" r:id="rId35"/>
    <p:sldId id="293" r:id="rId36"/>
    <p:sldId id="294" r:id="rId37"/>
    <p:sldId id="297" r:id="rId38"/>
    <p:sldId id="298" r:id="rId39"/>
    <p:sldId id="299" r:id="rId40"/>
    <p:sldId id="300" r:id="rId41"/>
    <p:sldId id="303" r:id="rId42"/>
    <p:sldId id="304" r:id="rId43"/>
    <p:sldId id="305" r:id="rId44"/>
    <p:sldId id="306" r:id="rId45"/>
    <p:sldId id="307" r:id="rId46"/>
    <p:sldId id="315" r:id="rId47"/>
    <p:sldId id="316" r:id="rId48"/>
    <p:sldId id="308" r:id="rId49"/>
    <p:sldId id="309" r:id="rId50"/>
    <p:sldId id="310" r:id="rId51"/>
    <p:sldId id="317" r:id="rId52"/>
    <p:sldId id="311" r:id="rId53"/>
    <p:sldId id="314" r:id="rId54"/>
    <p:sldId id="320" r:id="rId55"/>
    <p:sldId id="318" r:id="rId56"/>
    <p:sldId id="319" r:id="rId57"/>
    <p:sldId id="321" r:id="rId58"/>
    <p:sldId id="322" r:id="rId59"/>
    <p:sldId id="323" r:id="rId60"/>
    <p:sldId id="32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"/>
            <a:ext cx="8153400" cy="725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//A program using class with constructor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class integer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{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int</a:t>
            </a:r>
            <a:r>
              <a:rPr lang="en-US" sz="1700" b="1" dirty="0" smtClean="0"/>
              <a:t> </a:t>
            </a:r>
            <a:r>
              <a:rPr lang="en-US" sz="1700" b="1" dirty="0" err="1" smtClean="0"/>
              <a:t>m,n,char</a:t>
            </a:r>
            <a:r>
              <a:rPr lang="en-US" sz="1700" b="1" dirty="0" smtClean="0"/>
              <a:t> name[20];</a:t>
            </a:r>
            <a:endParaRPr lang="en-US" sz="1700" b="1" dirty="0"/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public</a:t>
            </a:r>
            <a:r>
              <a:rPr lang="en-US" sz="1700" b="1" dirty="0"/>
              <a:t>: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integer</a:t>
            </a:r>
            <a:r>
              <a:rPr lang="en-US" sz="1700" b="1" dirty="0"/>
              <a:t>();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void </a:t>
            </a:r>
            <a:r>
              <a:rPr lang="en-US" sz="1700" b="1" dirty="0"/>
              <a:t>display();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};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integer::integer()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{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m=0</a:t>
            </a:r>
            <a:r>
              <a:rPr lang="en-US" sz="1700" b="1" dirty="0"/>
              <a:t>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n=0;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strcpy</a:t>
            </a:r>
            <a:r>
              <a:rPr lang="en-US" sz="1700" b="1" dirty="0" smtClean="0"/>
              <a:t>(</a:t>
            </a:r>
            <a:r>
              <a:rPr lang="en-US" sz="1700" b="1" dirty="0" err="1" smtClean="0"/>
              <a:t>name,”abc</a:t>
            </a:r>
            <a:r>
              <a:rPr lang="en-US" sz="1700" b="1" dirty="0" smtClean="0"/>
              <a:t>”);</a:t>
            </a:r>
            <a:endParaRPr lang="en-US" sz="1700" b="1" dirty="0"/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}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void integer::display()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{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/>
              <a:t>&lt;&lt;“ the value of m= “&lt;&lt;m&lt;&lt;</a:t>
            </a:r>
            <a:r>
              <a:rPr lang="en-US" sz="1700" b="1" dirty="0" err="1"/>
              <a:t>endl</a:t>
            </a:r>
            <a:r>
              <a:rPr lang="en-US" sz="1700" b="1" dirty="0"/>
              <a:t>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/>
              <a:t>&lt;&lt;“ the value of n= “&lt;&lt;n&lt;&lt;</a:t>
            </a:r>
            <a:r>
              <a:rPr lang="en-US" sz="1700" b="1" dirty="0" err="1"/>
              <a:t>endl</a:t>
            </a:r>
            <a:r>
              <a:rPr lang="en-US" sz="1700" b="1" dirty="0" smtClean="0"/>
              <a:t>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 smtClean="0"/>
              <a:t>&lt;&lt;“The name is “&lt;&lt;name&lt;&lt;</a:t>
            </a:r>
            <a:r>
              <a:rPr lang="en-US" sz="1700" b="1" dirty="0" err="1" smtClean="0"/>
              <a:t>endl</a:t>
            </a:r>
            <a:r>
              <a:rPr lang="en-US" sz="1700" b="1" dirty="0" smtClean="0"/>
              <a:t>;</a:t>
            </a:r>
            <a:endParaRPr lang="en-US" sz="1700" b="1" dirty="0"/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}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void main()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/>
              <a:t>{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integer </a:t>
            </a:r>
            <a:r>
              <a:rPr lang="en-US" sz="1700" b="1" dirty="0" err="1"/>
              <a:t>i</a:t>
            </a:r>
            <a:r>
              <a:rPr lang="en-US" sz="1700" b="1" dirty="0"/>
              <a:t>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i.display</a:t>
            </a:r>
            <a:r>
              <a:rPr lang="en-US" sz="1700" b="1" dirty="0"/>
              <a:t>();</a:t>
            </a:r>
          </a:p>
          <a:p>
            <a:pPr lvl="4">
              <a:lnSpc>
                <a:spcPct val="55000"/>
              </a:lnSpc>
              <a:spcBef>
                <a:spcPct val="50000"/>
              </a:spcBef>
            </a:pPr>
            <a:r>
              <a:rPr lang="en-US" sz="1700" b="1" dirty="0" smtClean="0"/>
              <a:t>}</a:t>
            </a:r>
            <a:endParaRPr lang="en-US" sz="1700" b="1" dirty="0"/>
          </a:p>
          <a:p>
            <a:pPr lvl="4">
              <a:lnSpc>
                <a:spcPct val="55000"/>
              </a:lnSpc>
              <a:spcBef>
                <a:spcPct val="50000"/>
              </a:spcBef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Parameterized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The constructor defined earlier initializes the data members of all the objects to zero.</a:t>
            </a:r>
          </a:p>
          <a:p>
            <a:endParaRPr lang="en-US" dirty="0" smtClean="0"/>
          </a:p>
          <a:p>
            <a:r>
              <a:rPr lang="en-US" dirty="0" smtClean="0"/>
              <a:t>It may be necessary to initialize the various data elements of different objects with different values when they are created.</a:t>
            </a:r>
          </a:p>
          <a:p>
            <a:endParaRPr lang="en-US" dirty="0" smtClean="0"/>
          </a:p>
          <a:p>
            <a:r>
              <a:rPr lang="en-US" dirty="0" smtClean="0"/>
              <a:t>C++ allows us to pass arguments to the constructor function when objects are created.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smtClean="0"/>
              <a:t>Constructor that can take arguments are called </a:t>
            </a:r>
            <a:r>
              <a:rPr lang="en-US" i="1" dirty="0" smtClean="0">
                <a:solidFill>
                  <a:srgbClr val="FF0000"/>
                </a:solidFill>
              </a:rPr>
              <a:t>parameterized </a:t>
            </a:r>
            <a:r>
              <a:rPr lang="en-US" i="1" dirty="0" err="1" smtClean="0">
                <a:solidFill>
                  <a:srgbClr val="FF0000"/>
                </a:solidFill>
              </a:rPr>
              <a:t>contructor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r>
              <a:rPr lang="en-US" dirty="0" smtClean="0"/>
              <a:t>Class integer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Integer(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	//parameterized constructor</a:t>
            </a:r>
          </a:p>
          <a:p>
            <a:endParaRPr lang="en-US" dirty="0" smtClean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Integer::integer(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M=</a:t>
            </a:r>
            <a:r>
              <a:rPr lang="en-US" dirty="0" err="1" smtClean="0"/>
              <a:t>x;n</a:t>
            </a:r>
            <a:r>
              <a:rPr lang="en-US" dirty="0" smtClean="0"/>
              <a:t>=y;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dirty="0" smtClean="0"/>
              <a:t>We must pass initial values as arguments to the constructor function.</a:t>
            </a:r>
          </a:p>
          <a:p>
            <a:endParaRPr lang="en-US" dirty="0" smtClean="0"/>
          </a:p>
          <a:p>
            <a:r>
              <a:rPr lang="en-US" dirty="0" smtClean="0"/>
              <a:t>It can be done in two ways.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By calling the constructor explicitly 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By calling the constructor implicitly.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dirty="0" smtClean="0"/>
              <a:t>Integer </a:t>
            </a:r>
            <a:r>
              <a:rPr lang="en-US" dirty="0" err="1" smtClean="0"/>
              <a:t>int</a:t>
            </a:r>
            <a:r>
              <a:rPr lang="en-US" dirty="0" smtClean="0"/>
              <a:t> 1=integer(0,100); 		</a:t>
            </a:r>
            <a:r>
              <a:rPr lang="en-US" dirty="0" smtClean="0">
                <a:solidFill>
                  <a:srgbClr val="FF0000"/>
                </a:solidFill>
              </a:rPr>
              <a:t>//explicit call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Integer int1(0,100)			</a:t>
            </a:r>
            <a:r>
              <a:rPr lang="en-US" dirty="0" smtClean="0">
                <a:solidFill>
                  <a:srgbClr val="FF0000"/>
                </a:solidFill>
              </a:rPr>
              <a:t>//implicit call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4419600"/>
            <a:ext cx="8382000" cy="91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When </a:t>
            </a:r>
            <a:r>
              <a:rPr lang="en-US" sz="2400" dirty="0">
                <a:solidFill>
                  <a:srgbClr val="FF0000"/>
                </a:solidFill>
              </a:rPr>
              <a:t>more than one constructor function is defined in a class, we say that the constructor is overloaded.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0" y="4572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MULTIPLE CONSTRUCTORS IN A CLASS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81000" y="1524000"/>
            <a:ext cx="8458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 far we have used two kinds of constructors they are :</a:t>
            </a:r>
          </a:p>
          <a:p>
            <a:endParaRPr lang="en-US" sz="2400" dirty="0">
              <a:solidFill>
                <a:srgbClr val="FF0066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integer( ); 			//No </a:t>
            </a:r>
            <a:r>
              <a:rPr lang="en-US" sz="2400" b="1" dirty="0" smtClean="0">
                <a:solidFill>
                  <a:schemeClr val="accent2"/>
                </a:solidFill>
              </a:rPr>
              <a:t>  arguments</a:t>
            </a:r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integer (</a:t>
            </a:r>
            <a:r>
              <a:rPr lang="en-US" sz="2400" b="1" dirty="0" err="1">
                <a:solidFill>
                  <a:schemeClr val="accent2"/>
                </a:solidFill>
              </a:rPr>
              <a:t>int,int</a:t>
            </a:r>
            <a:r>
              <a:rPr lang="en-US" sz="2400" b="1" dirty="0">
                <a:solidFill>
                  <a:schemeClr val="accent2"/>
                </a:solidFill>
              </a:rPr>
              <a:t>);		//two </a:t>
            </a:r>
            <a:r>
              <a:rPr lang="en-US" sz="2400" b="1" dirty="0" smtClean="0">
                <a:solidFill>
                  <a:schemeClr val="accent2"/>
                </a:solidFill>
              </a:rPr>
              <a:t>	arguments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3" grpId="0"/>
      <p:bldP spid="399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</a:p>
          <a:p>
            <a:pPr>
              <a:buNone/>
            </a:pPr>
            <a:r>
              <a:rPr lang="en-US" sz="2000" b="1" dirty="0" smtClean="0"/>
              <a:t>using namespace std;</a:t>
            </a:r>
          </a:p>
          <a:p>
            <a:pPr>
              <a:buNone/>
            </a:pPr>
            <a:r>
              <a:rPr lang="en-US" sz="2000" b="1" dirty="0" smtClean="0"/>
              <a:t>   class Example        </a:t>
            </a:r>
          </a:p>
          <a:p>
            <a:pPr>
              <a:buNone/>
            </a:pPr>
            <a:r>
              <a:rPr lang="en-US" sz="2000" b="1" dirty="0" smtClean="0"/>
              <a:t>	{</a:t>
            </a:r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a,b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   public:</a:t>
            </a:r>
          </a:p>
          <a:p>
            <a:pPr>
              <a:buNone/>
            </a:pPr>
            <a:r>
              <a:rPr lang="en-US" sz="2000" b="1" dirty="0" smtClean="0"/>
              <a:t>     Example()            </a:t>
            </a:r>
          </a:p>
          <a:p>
            <a:pPr>
              <a:buNone/>
            </a:pPr>
            <a:r>
              <a:rPr lang="en-US" sz="2000" b="1" dirty="0" smtClean="0"/>
              <a:t>	{</a:t>
            </a:r>
          </a:p>
          <a:p>
            <a:pPr>
              <a:buNone/>
            </a:pPr>
            <a:r>
              <a:rPr lang="en-US" sz="2000" b="1" dirty="0" smtClean="0"/>
              <a:t>	    	a=50;</a:t>
            </a:r>
          </a:p>
          <a:p>
            <a:pPr>
              <a:buNone/>
            </a:pPr>
            <a:r>
              <a:rPr lang="en-US" sz="2000" b="1" dirty="0" smtClean="0"/>
              <a:t>    		b=100;</a:t>
            </a:r>
          </a:p>
          <a:p>
            <a:pPr>
              <a:buNone/>
            </a:pPr>
            <a:r>
              <a:rPr lang="en-US" sz="2000" b="1" dirty="0" smtClean="0"/>
              <a:t>	}</a:t>
            </a:r>
          </a:p>
          <a:p>
            <a:pPr>
              <a:buNone/>
            </a:pPr>
            <a:r>
              <a:rPr lang="en-US" sz="2000" b="1" dirty="0" smtClean="0"/>
              <a:t>    Example(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x,int</a:t>
            </a:r>
            <a:r>
              <a:rPr lang="en-US" sz="2000" b="1" dirty="0" smtClean="0"/>
              <a:t> y)            </a:t>
            </a:r>
          </a:p>
          <a:p>
            <a:pPr>
              <a:buNone/>
            </a:pPr>
            <a:r>
              <a:rPr lang="en-US" sz="2000" b="1" dirty="0" smtClean="0"/>
              <a:t>	{</a:t>
            </a:r>
          </a:p>
          <a:p>
            <a:pPr>
              <a:buNone/>
            </a:pPr>
            <a:r>
              <a:rPr lang="en-US" sz="2000" b="1" dirty="0" smtClean="0"/>
              <a:t>		a=x;</a:t>
            </a:r>
          </a:p>
          <a:p>
            <a:pPr>
              <a:buNone/>
            </a:pPr>
            <a:r>
              <a:rPr lang="en-US" sz="2000" b="1" dirty="0" smtClean="0"/>
              <a:t>    		b=y;</a:t>
            </a:r>
          </a:p>
          <a:p>
            <a:pPr>
              <a:buNone/>
            </a:pPr>
            <a:r>
              <a:rPr lang="en-US" sz="2000" b="1" dirty="0" smtClean="0"/>
              <a:t>      }</a:t>
            </a:r>
          </a:p>
          <a:p>
            <a:pPr>
              <a:buNone/>
            </a:pPr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143000" y="3352800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7200" y="304800"/>
            <a:ext cx="449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 void Display()    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&lt;&lt;"\</a:t>
            </a:r>
            <a:r>
              <a:rPr lang="en-US" b="1" dirty="0" err="1" smtClean="0"/>
              <a:t>nValues</a:t>
            </a:r>
            <a:r>
              <a:rPr lang="en-US" b="1" dirty="0" smtClean="0"/>
              <a:t> :"&lt;&lt;a&lt;&lt;"\t"&lt;&lt;b;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int</a:t>
            </a:r>
            <a:r>
              <a:rPr lang="en-US" b="1" dirty="0" smtClean="0"/>
              <a:t> main()               </a:t>
            </a:r>
          </a:p>
          <a:p>
            <a:pPr>
              <a:buNone/>
            </a:pPr>
            <a:r>
              <a:rPr lang="en-US" b="1" dirty="0" smtClean="0"/>
              <a:t>     {</a:t>
            </a:r>
          </a:p>
          <a:p>
            <a:pPr>
              <a:buNone/>
            </a:pPr>
            <a:r>
              <a:rPr lang="en-US" b="1" dirty="0" smtClean="0"/>
              <a:t>        Example Object(10,20);</a:t>
            </a:r>
          </a:p>
          <a:p>
            <a:pPr>
              <a:buNone/>
            </a:pPr>
            <a:r>
              <a:rPr lang="en-US" b="1" dirty="0" smtClean="0"/>
              <a:t>        Example Object2;</a:t>
            </a:r>
          </a:p>
          <a:p>
            <a:pPr>
              <a:buNone/>
            </a:pPr>
            <a:r>
              <a:rPr lang="en-US" b="1" dirty="0" smtClean="0"/>
              <a:t>        // Constructor invoked.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Object.Display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    Object2.Display();</a:t>
            </a:r>
          </a:p>
          <a:p>
            <a:pPr>
              <a:buNone/>
            </a:pPr>
            <a:r>
              <a:rPr lang="en-US" b="1" dirty="0" smtClean="0"/>
              <a:t>        // Wait For Output Screen</a:t>
            </a:r>
          </a:p>
          <a:p>
            <a:pPr>
              <a:buNone/>
            </a:pPr>
            <a:r>
              <a:rPr lang="en-US" b="1" dirty="0" smtClean="0"/>
              <a:t>        </a:t>
            </a:r>
          </a:p>
          <a:p>
            <a:pPr>
              <a:buNone/>
            </a:pPr>
            <a:r>
              <a:rPr lang="en-US" b="1" dirty="0" smtClean="0"/>
              <a:t>     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08037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</a:rPr>
              <a:t>DEFAULT CONSTRUCTOR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b="0" i="0" dirty="0">
                <a:solidFill>
                  <a:srgbClr val="FF0000"/>
                </a:solidFill>
              </a:rPr>
              <a:t>A constructor that accepts no parameters is a default constructor.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572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b="1" i="0" dirty="0"/>
              <a:t>CONSTRUCTOR WITH DEFAULT ARGUMENTS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83058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b="0" i="0" dirty="0"/>
              <a:t>C++ also permits to define constructor with default arguments. For ex. the constructor </a:t>
            </a:r>
            <a:r>
              <a:rPr lang="en-US" sz="2800" b="0" i="0" dirty="0">
                <a:solidFill>
                  <a:srgbClr val="FF0000"/>
                </a:solidFill>
              </a:rPr>
              <a:t>complex( ) </a:t>
            </a:r>
            <a:r>
              <a:rPr lang="en-US" sz="2800" b="0" i="0" dirty="0"/>
              <a:t>can be declared as following.</a:t>
            </a:r>
          </a:p>
          <a:p>
            <a:pPr algn="just"/>
            <a:r>
              <a:rPr lang="en-US" sz="2800" b="0" i="0" dirty="0">
                <a:solidFill>
                  <a:srgbClr val="FF0000"/>
                </a:solidFill>
              </a:rPr>
              <a:t>Complex (float real, float image=0);</a:t>
            </a:r>
          </a:p>
          <a:p>
            <a:pPr algn="just"/>
            <a:r>
              <a:rPr lang="en-US" sz="2800" b="0" i="0" dirty="0"/>
              <a:t>The default value of the argument image is zero.</a:t>
            </a:r>
          </a:p>
          <a:p>
            <a:pPr algn="just"/>
            <a:r>
              <a:rPr lang="en-US" sz="2800" b="0" i="0" dirty="0">
                <a:solidFill>
                  <a:srgbClr val="FF0000"/>
                </a:solidFill>
              </a:rPr>
              <a:t>Complex C(5.0);</a:t>
            </a:r>
          </a:p>
          <a:p>
            <a:pPr algn="just"/>
            <a:r>
              <a:rPr lang="en-US" sz="2800" b="0" i="0" dirty="0"/>
              <a:t>Assign the value 5.0 to the real variable </a:t>
            </a:r>
            <a:r>
              <a:rPr lang="en-US" sz="2800" b="0" i="0" dirty="0" smtClean="0"/>
              <a:t>and </a:t>
            </a:r>
            <a:r>
              <a:rPr lang="en-US" sz="2800" b="0" i="0" dirty="0"/>
              <a:t>0.0 to image (by default)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/>
      <p:bldP spid="40965" grpId="0"/>
      <p:bldP spid="409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Copy Constructor is a type of constructor which is used to create a copy of an already existing object of a class type.</a:t>
            </a:r>
          </a:p>
          <a:p>
            <a:endParaRPr lang="en-US" dirty="0" smtClean="0"/>
          </a:p>
          <a:p>
            <a:r>
              <a:rPr lang="en-US" dirty="0" smtClean="0"/>
              <a:t>As it is used to create an object, hence it is called a constructor. And, it creates a new object, which is exact copy of the existing copy, hence it is called </a:t>
            </a:r>
            <a:r>
              <a:rPr lang="en-US" b="1" dirty="0" smtClean="0"/>
              <a:t>copy constructor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533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i="0" dirty="0"/>
              <a:t>COPY CONSTRUCTORS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A constructor is a special member function whose task is to initialize the objects of its class.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It is special because its name is same as the class name.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The constructor is invoked whenever an object of its associated class is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A constructor that accepts a reference to its own class as a parameter  is called </a:t>
            </a:r>
            <a:r>
              <a:rPr lang="en-US" sz="2800" i="1" dirty="0" smtClean="0">
                <a:solidFill>
                  <a:srgbClr val="FF0000"/>
                </a:solidFill>
              </a:rPr>
              <a:t>copy constructor</a:t>
            </a:r>
            <a:r>
              <a:rPr lang="en-US" sz="2800" b="0" i="0" dirty="0" smtClean="0">
                <a:solidFill>
                  <a:srgbClr val="FF0066"/>
                </a:solidFill>
              </a:rPr>
              <a:t>. </a:t>
            </a:r>
          </a:p>
          <a:p>
            <a:pPr algn="just"/>
            <a:endParaRPr lang="en-US" sz="2800" dirty="0" smtClean="0">
              <a:solidFill>
                <a:srgbClr val="FF0066"/>
              </a:solidFill>
            </a:endParaRPr>
          </a:p>
          <a:p>
            <a:pPr algn="just"/>
            <a:r>
              <a:rPr lang="en-US" sz="2800" b="0" i="0" dirty="0" smtClean="0"/>
              <a:t>The </a:t>
            </a:r>
            <a:r>
              <a:rPr lang="en-US" sz="2800" b="0" i="0" dirty="0"/>
              <a:t>copy constructors are used in the following situations:</a:t>
            </a:r>
          </a:p>
          <a:p>
            <a:pPr algn="just"/>
            <a:endParaRPr lang="en-US" sz="2800" b="0" i="0" dirty="0"/>
          </a:p>
          <a:p>
            <a:pPr algn="just">
              <a:buFontTx/>
              <a:buChar char="•"/>
            </a:pPr>
            <a:r>
              <a:rPr lang="en-US" sz="2800" b="0" i="0" dirty="0"/>
              <a:t>  The </a:t>
            </a:r>
            <a:r>
              <a:rPr lang="en-US" sz="2800" b="0" i="0" dirty="0" err="1"/>
              <a:t>initilization</a:t>
            </a:r>
            <a:r>
              <a:rPr lang="en-US" sz="2800" b="0" i="0" dirty="0"/>
              <a:t> of an object by another object of </a:t>
            </a:r>
          </a:p>
          <a:p>
            <a:pPr algn="just"/>
            <a:r>
              <a:rPr lang="en-US" sz="2800" b="0" i="0" dirty="0"/>
              <a:t>   the same class.</a:t>
            </a:r>
          </a:p>
          <a:p>
            <a:pPr algn="just"/>
            <a:endParaRPr lang="en-US" sz="2800" b="0" i="0" dirty="0"/>
          </a:p>
          <a:p>
            <a:pPr algn="just">
              <a:buFontTx/>
              <a:buChar char="•"/>
            </a:pPr>
            <a:r>
              <a:rPr lang="en-US" sz="2800" b="0" i="0" dirty="0"/>
              <a:t>  Return of objects as a function value.</a:t>
            </a:r>
          </a:p>
          <a:p>
            <a:pPr algn="just">
              <a:buFontTx/>
              <a:buChar char="•"/>
            </a:pPr>
            <a:endParaRPr lang="en-US" sz="2800" b="0" i="0" dirty="0"/>
          </a:p>
          <a:p>
            <a:pPr algn="just">
              <a:buFontTx/>
              <a:buChar char="•"/>
            </a:pPr>
            <a:r>
              <a:rPr lang="en-US" sz="2800" b="0" i="0" dirty="0"/>
              <a:t>  Starting the object as by value parameters of a </a:t>
            </a:r>
          </a:p>
          <a:p>
            <a:pPr algn="just"/>
            <a:r>
              <a:rPr lang="en-US" sz="2800" b="0" i="0" dirty="0"/>
              <a:t>  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0" i="0" dirty="0"/>
              <a:t>The general format of a copy constructor is</a:t>
            </a:r>
            <a:r>
              <a:rPr lang="en-US" sz="2800" b="0" i="0" dirty="0" smtClean="0"/>
              <a:t>,</a:t>
            </a:r>
          </a:p>
          <a:p>
            <a:pPr algn="just"/>
            <a:endParaRPr lang="en-US" sz="2800" b="0" i="0" dirty="0"/>
          </a:p>
          <a:p>
            <a:pPr algn="just"/>
            <a:endParaRPr lang="en-US" sz="2800" b="0" i="0" dirty="0" smtClean="0"/>
          </a:p>
          <a:p>
            <a:pPr algn="just"/>
            <a:r>
              <a:rPr lang="en-US" sz="2800" b="0" i="0" dirty="0" smtClean="0"/>
              <a:t>The </a:t>
            </a:r>
            <a:r>
              <a:rPr lang="en-US" sz="2800" b="0" i="0" dirty="0"/>
              <a:t>symbolic representation of the above format is:</a:t>
            </a:r>
          </a:p>
          <a:p>
            <a:pPr algn="just"/>
            <a:r>
              <a:rPr lang="en-US" sz="2800" dirty="0" smtClean="0"/>
              <a:t>x</a:t>
            </a:r>
            <a:r>
              <a:rPr lang="en-US" sz="2800" b="0" i="0" dirty="0" smtClean="0"/>
              <a:t>::</a:t>
            </a:r>
            <a:r>
              <a:rPr lang="en-US" sz="2800" b="0" i="0" dirty="0"/>
              <a:t>x(x &amp;</a:t>
            </a:r>
            <a:r>
              <a:rPr lang="en-US" sz="2800" b="0" i="0" dirty="0" err="1"/>
              <a:t>ptr</a:t>
            </a:r>
            <a:r>
              <a:rPr lang="en-US" sz="2800" b="0" i="0" dirty="0"/>
              <a:t>)</a:t>
            </a:r>
          </a:p>
          <a:p>
            <a:pPr algn="just"/>
            <a:endParaRPr lang="en-US" sz="2800" b="0" i="0" dirty="0"/>
          </a:p>
          <a:p>
            <a:pPr algn="just"/>
            <a:r>
              <a:rPr lang="en-US" sz="2800" b="0" i="0" dirty="0"/>
              <a:t>Where x is user defined class name and </a:t>
            </a:r>
            <a:r>
              <a:rPr lang="en-US" sz="2800" b="0" i="0" dirty="0" err="1"/>
              <a:t>ptr</a:t>
            </a:r>
            <a:r>
              <a:rPr lang="en-US" sz="2800" b="0" i="0" dirty="0"/>
              <a:t> is pointer to a class object x. </a:t>
            </a:r>
            <a:endParaRPr lang="en-US" sz="2800" b="0" i="0" dirty="0" smtClean="0"/>
          </a:p>
          <a:p>
            <a:pPr algn="just"/>
            <a:endParaRPr lang="en-US" sz="2800" b="0" i="0" dirty="0"/>
          </a:p>
          <a:p>
            <a:pPr algn="just"/>
            <a:r>
              <a:rPr lang="en-US" sz="2800" b="0" i="0" dirty="0"/>
              <a:t>Normally the copy constructors take an object of their own class as arguments and produce such an object. The copy constructor usually do not return a function value</a:t>
            </a:r>
            <a:r>
              <a:rPr lang="en-US" sz="2800" b="0" i="0" dirty="0" smtClean="0"/>
              <a:t>.</a:t>
            </a:r>
            <a:endParaRPr lang="en-US" sz="2800" b="0" i="0" dirty="0"/>
          </a:p>
        </p:txBody>
      </p:sp>
      <p:sp>
        <p:nvSpPr>
          <p:cNvPr id="3" name="Rectangle 2"/>
          <p:cNvSpPr/>
          <p:nvPr/>
        </p:nvSpPr>
        <p:spPr>
          <a:xfrm>
            <a:off x="533400" y="762000"/>
            <a:ext cx="655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 smtClean="0">
                <a:solidFill>
                  <a:schemeClr val="bg1"/>
                </a:solidFill>
              </a:rPr>
              <a:t>Class_name</a:t>
            </a:r>
            <a:r>
              <a:rPr lang="en-US" sz="2400" b="1" dirty="0" smtClean="0">
                <a:solidFill>
                  <a:schemeClr val="bg1"/>
                </a:solidFill>
              </a:rPr>
              <a:t>::</a:t>
            </a:r>
            <a:r>
              <a:rPr lang="en-US" sz="2400" b="1" dirty="0" err="1" smtClean="0">
                <a:solidFill>
                  <a:schemeClr val="bg1"/>
                </a:solidFill>
              </a:rPr>
              <a:t>class_name</a:t>
            </a:r>
            <a:r>
              <a:rPr lang="en-US" sz="2400" b="1" dirty="0" smtClean="0">
                <a:solidFill>
                  <a:schemeClr val="bg1"/>
                </a:solidFill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</a:rPr>
              <a:t>class_name</a:t>
            </a:r>
            <a:r>
              <a:rPr lang="en-US" sz="2400" b="1" dirty="0" smtClean="0">
                <a:solidFill>
                  <a:schemeClr val="bg1"/>
                </a:solidFill>
              </a:rPr>
              <a:t> &amp;</a:t>
            </a:r>
            <a:r>
              <a:rPr lang="en-US" sz="2400" b="1" dirty="0" err="1" smtClean="0">
                <a:solidFill>
                  <a:schemeClr val="bg1"/>
                </a:solidFill>
              </a:rPr>
              <a:t>ptr</a:t>
            </a:r>
            <a:r>
              <a:rPr lang="en-US" sz="2400" b="1" dirty="0" smtClean="0">
                <a:solidFill>
                  <a:schemeClr val="bg1"/>
                </a:solidFill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32004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#include&lt;</a:t>
            </a:r>
            <a:r>
              <a:rPr lang="en-US" sz="1800" b="1" dirty="0" err="1" smtClean="0"/>
              <a:t>iostream.h</a:t>
            </a:r>
            <a:r>
              <a:rPr lang="en-US" sz="1800" b="1" dirty="0" smtClean="0"/>
              <a:t>&gt;    </a:t>
            </a:r>
          </a:p>
          <a:p>
            <a:pPr>
              <a:buNone/>
            </a:pPr>
            <a:r>
              <a:rPr lang="en-US" sz="1800" b="1" dirty="0" smtClean="0"/>
              <a:t>using namespace std;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class play</a:t>
            </a:r>
          </a:p>
          <a:p>
            <a:pPr>
              <a:buNone/>
            </a:pPr>
            <a:r>
              <a:rPr lang="en-US" sz="1800" b="1" dirty="0" smtClean="0"/>
              <a:t>{                                                               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count,number</a:t>
            </a:r>
            <a:r>
              <a:rPr lang="en-US" sz="1800" b="1" dirty="0" smtClean="0"/>
              <a:t>;</a:t>
            </a:r>
          </a:p>
          <a:p>
            <a:pPr>
              <a:buNone/>
            </a:pPr>
            <a:r>
              <a:rPr lang="en-US" sz="1800" b="1" dirty="0" smtClean="0"/>
              <a:t>	public:</a:t>
            </a:r>
          </a:p>
          <a:p>
            <a:pPr>
              <a:buNone/>
            </a:pPr>
            <a:r>
              <a:rPr lang="en-US" sz="1800" b="1" dirty="0" smtClean="0"/>
              <a:t>	play();</a:t>
            </a:r>
          </a:p>
          <a:p>
            <a:pPr>
              <a:buNone/>
            </a:pPr>
            <a:r>
              <a:rPr lang="en-US" sz="1800" b="1" dirty="0" smtClean="0"/>
              <a:t>	play(play &amp;);</a:t>
            </a:r>
          </a:p>
          <a:p>
            <a:pPr>
              <a:buNone/>
            </a:pPr>
            <a:r>
              <a:rPr lang="en-US" sz="1800" b="1" dirty="0" smtClean="0"/>
              <a:t>	void </a:t>
            </a:r>
            <a:r>
              <a:rPr lang="en-US" sz="1800" b="1" dirty="0" err="1" smtClean="0"/>
              <a:t>disp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void change(</a:t>
            </a:r>
            <a:r>
              <a:rPr lang="en-US" sz="1800" b="1" dirty="0" err="1" smtClean="0"/>
              <a:t>int,int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};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play::play()</a:t>
            </a:r>
          </a:p>
          <a:p>
            <a:pPr>
              <a:buNone/>
            </a:pP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	count=10;</a:t>
            </a:r>
          </a:p>
          <a:p>
            <a:pPr>
              <a:buNone/>
            </a:pPr>
            <a:r>
              <a:rPr lang="en-US" sz="1800" b="1" dirty="0" smtClean="0"/>
              <a:t>	number=20;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0"/>
            <a:ext cx="388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play::play(play &amp;x)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count=</a:t>
            </a:r>
            <a:r>
              <a:rPr lang="en-US" b="1" dirty="0" err="1" smtClean="0"/>
              <a:t>x.count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number=</a:t>
            </a:r>
            <a:r>
              <a:rPr lang="en-US" b="1" dirty="0" err="1" smtClean="0"/>
              <a:t>x.number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play::</a:t>
            </a:r>
            <a:r>
              <a:rPr lang="en-US" b="1" dirty="0" err="1" smtClean="0"/>
              <a:t>disp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&lt;&lt;count&lt;&lt;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&lt;&lt;number&lt;&lt;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play::change(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c,int</a:t>
            </a:r>
            <a:r>
              <a:rPr lang="en-US" b="1" dirty="0" smtClean="0"/>
              <a:t> n)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count=c;</a:t>
            </a:r>
          </a:p>
          <a:p>
            <a:pPr>
              <a:buNone/>
            </a:pPr>
            <a:r>
              <a:rPr lang="en-US" b="1" dirty="0" smtClean="0"/>
              <a:t>	number=n;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play p;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p.disp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play q(p);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q.disp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play r=q;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r.disp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0"/>
            <a:ext cx="3200400" cy="6705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#include&lt;iostream.h&gt;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namespace std;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play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                                       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 count,number;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public: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play();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play(play &amp;);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disp();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change(int,int);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play::play()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count=10;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number=20;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0"/>
            <a:ext cx="388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play::play(play &amp;x)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count=x.count+20;</a:t>
            </a:r>
          </a:p>
          <a:p>
            <a:pPr>
              <a:buNone/>
            </a:pPr>
            <a:r>
              <a:rPr lang="en-US" b="1" dirty="0" smtClean="0"/>
              <a:t>	number=</a:t>
            </a:r>
            <a:r>
              <a:rPr lang="en-US" b="1" dirty="0" err="1" smtClean="0"/>
              <a:t>x.number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play::</a:t>
            </a:r>
            <a:r>
              <a:rPr lang="en-US" b="1" dirty="0" err="1" smtClean="0"/>
              <a:t>disp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&lt;&lt;count&lt;&lt;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&lt;&lt;number&lt;&lt;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void play::change(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c,int</a:t>
            </a:r>
            <a:r>
              <a:rPr lang="en-US" b="1" dirty="0" smtClean="0"/>
              <a:t> n)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count=c;</a:t>
            </a:r>
          </a:p>
          <a:p>
            <a:pPr>
              <a:buNone/>
            </a:pPr>
            <a:r>
              <a:rPr lang="en-US" b="1" dirty="0" smtClean="0"/>
              <a:t>	number=n;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play p;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p.disp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play q(p);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q.disp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	play r=q;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r.disp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/>
              <a:t>Class student				 </a:t>
            </a:r>
            <a:r>
              <a:rPr lang="en-US" sz="1800" b="1" dirty="0" err="1" smtClean="0"/>
              <a:t>student</a:t>
            </a:r>
            <a:r>
              <a:rPr lang="en-US" sz="1800" b="1" dirty="0" smtClean="0"/>
              <a:t>(student &amp;s)	</a:t>
            </a:r>
          </a:p>
          <a:p>
            <a:pPr>
              <a:buNone/>
            </a:pPr>
            <a:r>
              <a:rPr lang="en-US" sz="1800" b="1" dirty="0" smtClean="0"/>
              <a:t>{						{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rno</a:t>
            </a:r>
            <a:r>
              <a:rPr lang="en-US" sz="1800" b="1" dirty="0" smtClean="0"/>
              <a:t>;					</a:t>
            </a:r>
            <a:r>
              <a:rPr lang="en-US" sz="1800" b="1" dirty="0" err="1" smtClean="0"/>
              <a:t>rno</a:t>
            </a:r>
            <a:r>
              <a:rPr lang="en-US" sz="1800" b="1" dirty="0" smtClean="0"/>
              <a:t>=s.rno;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cl</a:t>
            </a:r>
            <a:r>
              <a:rPr lang="en-US" sz="1800" b="1" dirty="0" smtClean="0"/>
              <a:t>;						</a:t>
            </a:r>
            <a:r>
              <a:rPr lang="en-US" sz="1800" b="1" dirty="0" err="1" smtClean="0"/>
              <a:t>cl</a:t>
            </a:r>
            <a:r>
              <a:rPr lang="en-US" sz="1800" b="1" dirty="0" smtClean="0"/>
              <a:t>=s.cl;</a:t>
            </a:r>
          </a:p>
          <a:p>
            <a:pPr>
              <a:buNone/>
            </a:pPr>
            <a:r>
              <a:rPr lang="en-US" sz="1800" b="1" dirty="0" smtClean="0"/>
              <a:t>	Char name[20];				</a:t>
            </a:r>
            <a:r>
              <a:rPr lang="en-US" sz="1800" b="1" dirty="0" err="1" smtClean="0"/>
              <a:t>strcpy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name,s.name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	Public:				}</a:t>
            </a:r>
          </a:p>
          <a:p>
            <a:pPr>
              <a:buNone/>
            </a:pPr>
            <a:r>
              <a:rPr lang="en-US" sz="1800" b="1" dirty="0" smtClean="0"/>
              <a:t>	Student()				void </a:t>
            </a:r>
            <a:r>
              <a:rPr lang="en-US" sz="1800" b="1" dirty="0" err="1" smtClean="0"/>
              <a:t>readdata</a:t>
            </a:r>
            <a:r>
              <a:rPr lang="en-US" sz="1800" b="1" dirty="0" smtClean="0"/>
              <a:t>()</a:t>
            </a:r>
          </a:p>
          <a:p>
            <a:pPr>
              <a:buNone/>
            </a:pPr>
            <a:r>
              <a:rPr lang="en-US" sz="1800" b="1" dirty="0" smtClean="0"/>
              <a:t>	{					{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Rno</a:t>
            </a:r>
            <a:r>
              <a:rPr lang="en-US" sz="1800" b="1" dirty="0" smtClean="0"/>
              <a:t>=0;				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&lt;&lt;“enter details”;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Cl</a:t>
            </a:r>
            <a:r>
              <a:rPr lang="en-US" sz="1800" b="1" dirty="0" smtClean="0"/>
              <a:t>=0;					</a:t>
            </a:r>
            <a:r>
              <a:rPr lang="en-US" sz="1800" b="1" dirty="0" err="1" smtClean="0"/>
              <a:t>cin</a:t>
            </a:r>
            <a:r>
              <a:rPr lang="en-US" sz="1800" b="1" dirty="0" smtClean="0"/>
              <a:t>&gt;&gt;</a:t>
            </a:r>
            <a:r>
              <a:rPr lang="en-US" sz="1800" b="1" dirty="0" err="1" smtClean="0"/>
              <a:t>rno</a:t>
            </a:r>
            <a:r>
              <a:rPr lang="en-US" sz="1800" b="1" dirty="0" smtClean="0"/>
              <a:t>&gt;&gt;</a:t>
            </a:r>
            <a:r>
              <a:rPr lang="en-US" sz="1800" b="1" dirty="0" err="1" smtClean="0"/>
              <a:t>cl</a:t>
            </a:r>
            <a:r>
              <a:rPr lang="en-US" sz="1800" b="1" dirty="0" smtClean="0"/>
              <a:t>&gt;&gt;name;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Strcpy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name,”abc</a:t>
            </a:r>
            <a:r>
              <a:rPr lang="en-US" sz="1800" b="1" dirty="0" smtClean="0"/>
              <a:t>”);		}</a:t>
            </a:r>
          </a:p>
          <a:p>
            <a:pPr>
              <a:buNone/>
            </a:pPr>
            <a:r>
              <a:rPr lang="en-US" sz="1800" b="1" dirty="0" smtClean="0"/>
              <a:t>	}					void </a:t>
            </a:r>
            <a:r>
              <a:rPr lang="en-US" sz="1800" b="1" dirty="0" err="1" smtClean="0"/>
              <a:t>displaydata</a:t>
            </a:r>
            <a:r>
              <a:rPr lang="en-US" sz="1800" b="1" dirty="0" smtClean="0"/>
              <a:t>()</a:t>
            </a:r>
          </a:p>
          <a:p>
            <a:pPr>
              <a:buNone/>
            </a:pPr>
            <a:r>
              <a:rPr lang="en-US" sz="1800" b="1" dirty="0" smtClean="0"/>
              <a:t>     student(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r,int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c,char</a:t>
            </a:r>
            <a:r>
              <a:rPr lang="en-US" sz="1800" b="1" dirty="0" smtClean="0"/>
              <a:t> n[20])		{</a:t>
            </a:r>
          </a:p>
          <a:p>
            <a:pPr>
              <a:buNone/>
            </a:pPr>
            <a:r>
              <a:rPr lang="en-US" sz="1800" b="1" dirty="0" smtClean="0"/>
              <a:t>	{						</a:t>
            </a:r>
            <a:r>
              <a:rPr lang="en-US" sz="1800" b="1" dirty="0" err="1" smtClean="0"/>
              <a:t>cout</a:t>
            </a:r>
            <a:r>
              <a:rPr lang="en-US" sz="1800" b="1" dirty="0" smtClean="0"/>
              <a:t>&lt;&lt;</a:t>
            </a:r>
            <a:r>
              <a:rPr lang="en-US" sz="1800" b="1" dirty="0" err="1" smtClean="0"/>
              <a:t>rno</a:t>
            </a:r>
            <a:r>
              <a:rPr lang="en-US" sz="1800" b="1" dirty="0" smtClean="0"/>
              <a:t>&lt;&lt;</a:t>
            </a:r>
            <a:r>
              <a:rPr lang="en-US" sz="1800" b="1" dirty="0" err="1" smtClean="0"/>
              <a:t>cl</a:t>
            </a:r>
            <a:r>
              <a:rPr lang="en-US" sz="1800" b="1" dirty="0" smtClean="0"/>
              <a:t>&lt;&lt;name;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rno</a:t>
            </a:r>
            <a:r>
              <a:rPr lang="en-US" sz="1800" b="1" dirty="0" smtClean="0"/>
              <a:t>=r;				}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cl</a:t>
            </a:r>
            <a:r>
              <a:rPr lang="en-US" sz="1800" b="1" dirty="0" smtClean="0"/>
              <a:t>=c;				};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strcpy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name,n</a:t>
            </a:r>
            <a:r>
              <a:rPr lang="en-US" sz="1800" b="1" dirty="0" smtClean="0"/>
              <a:t>);		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main()</a:t>
            </a:r>
          </a:p>
          <a:p>
            <a:pPr>
              <a:buNone/>
            </a:pPr>
            <a:r>
              <a:rPr lang="en-US" sz="1800" b="1" dirty="0" smtClean="0"/>
              <a:t>	}					{</a:t>
            </a:r>
          </a:p>
          <a:p>
            <a:pPr>
              <a:buNone/>
            </a:pPr>
            <a:r>
              <a:rPr lang="en-US" sz="1800" b="1" dirty="0" smtClean="0"/>
              <a:t>							student s1(1,20,”xyz”);</a:t>
            </a:r>
          </a:p>
          <a:p>
            <a:pPr>
              <a:buNone/>
            </a:pPr>
            <a:r>
              <a:rPr lang="en-US" sz="1800" b="1" dirty="0" smtClean="0"/>
              <a:t>							student s3(s1);</a:t>
            </a:r>
          </a:p>
          <a:p>
            <a:pPr>
              <a:buNone/>
            </a:pPr>
            <a:r>
              <a:rPr lang="en-US" sz="1800" b="1" dirty="0" smtClean="0"/>
              <a:t>							s3.displaydata();</a:t>
            </a:r>
          </a:p>
          <a:p>
            <a:pPr>
              <a:buNone/>
            </a:pPr>
            <a:r>
              <a:rPr lang="en-US" sz="1800" b="1" dirty="0" smtClean="0"/>
              <a:t>			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Multiple constructors in a class</a:t>
            </a:r>
          </a:p>
          <a:p>
            <a:endParaRPr lang="en-US" dirty="0" smtClean="0"/>
          </a:p>
          <a:p>
            <a:r>
              <a:rPr lang="en-US" dirty="0" smtClean="0"/>
              <a:t>Consider the following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 integer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Integer(){m=0;n=0;} 		</a:t>
            </a:r>
            <a:r>
              <a:rPr lang="en-US" i="1" dirty="0" smtClean="0">
                <a:solidFill>
                  <a:srgbClr val="FF0000"/>
                </a:solidFill>
              </a:rPr>
              <a:t>//constructor 1</a:t>
            </a:r>
          </a:p>
          <a:p>
            <a:r>
              <a:rPr lang="en-US" dirty="0" smtClean="0"/>
              <a:t>Integer(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m=</a:t>
            </a:r>
            <a:r>
              <a:rPr lang="en-US" dirty="0" err="1" smtClean="0"/>
              <a:t>a;n</a:t>
            </a:r>
            <a:r>
              <a:rPr lang="en-US" dirty="0" smtClean="0"/>
              <a:t>=b;				</a:t>
            </a:r>
            <a:r>
              <a:rPr lang="en-US" dirty="0" smtClean="0">
                <a:solidFill>
                  <a:srgbClr val="FF0000"/>
                </a:solidFill>
              </a:rPr>
              <a:t>//constructor 2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Integer (integer &amp;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m=</a:t>
            </a:r>
            <a:r>
              <a:rPr lang="en-US" dirty="0" err="1" smtClean="0"/>
              <a:t>i.m;n</a:t>
            </a:r>
            <a:r>
              <a:rPr lang="en-US" dirty="0" smtClean="0"/>
              <a:t>=</a:t>
            </a:r>
            <a:r>
              <a:rPr lang="en-US" dirty="0" err="1" smtClean="0"/>
              <a:t>i.n</a:t>
            </a:r>
            <a:r>
              <a:rPr lang="en-US" dirty="0" smtClean="0"/>
              <a:t>;			</a:t>
            </a:r>
            <a:r>
              <a:rPr lang="en-US" dirty="0" smtClean="0">
                <a:solidFill>
                  <a:srgbClr val="FF0000"/>
                </a:solidFill>
              </a:rPr>
              <a:t>//constructor 3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dirty="0" smtClean="0"/>
              <a:t>The first constructor receives no </a:t>
            </a:r>
            <a:r>
              <a:rPr lang="en-US" dirty="0" err="1" smtClean="0"/>
              <a:t>arguments,the</a:t>
            </a:r>
            <a:r>
              <a:rPr lang="en-US" dirty="0" smtClean="0"/>
              <a:t> second receives two integer arguments and the third receives one integer object as an argument.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declaration integer 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Would automatically invoke the first constructor and set both m and n of a to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Integer b(20,40) would call the second constructor and initialize the data members m and n of b to 20 and 40.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/>
          <a:lstStyle/>
          <a:p>
            <a:r>
              <a:rPr lang="en-US" dirty="0" smtClean="0"/>
              <a:t>Integer c(b);</a:t>
            </a:r>
          </a:p>
          <a:p>
            <a:endParaRPr lang="en-US" dirty="0" smtClean="0"/>
          </a:p>
          <a:p>
            <a:r>
              <a:rPr lang="en-US" dirty="0" smtClean="0"/>
              <a:t>Would invoke the third constructor which copies the values of b into c.</a:t>
            </a:r>
          </a:p>
          <a:p>
            <a:endParaRPr lang="en-US" dirty="0" smtClean="0"/>
          </a:p>
          <a:p>
            <a:r>
              <a:rPr lang="en-US" dirty="0" smtClean="0"/>
              <a:t>In other words it set the values of every data elements of c to the value of the corresponding data elements of b 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Initialization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Dynamic initialization means that the initial values may be provided during runtime.</a:t>
            </a:r>
          </a:p>
          <a:p>
            <a:endParaRPr lang="en-US" dirty="0" smtClean="0"/>
          </a:p>
          <a:p>
            <a:r>
              <a:rPr lang="en-US" dirty="0" smtClean="0"/>
              <a:t>Even class objects can be initialized dynamically. </a:t>
            </a:r>
            <a:r>
              <a:rPr lang="en-US" dirty="0" err="1" smtClean="0"/>
              <a:t>i.e</a:t>
            </a:r>
            <a:r>
              <a:rPr lang="en-US" dirty="0" smtClean="0"/>
              <a:t> with the values provided at runtime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benefit of dynamic initialization is that it provides the flexibility of assigning initial values at run time.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(For </a:t>
            </a:r>
            <a:r>
              <a:rPr lang="en-US" i="1" dirty="0" err="1" smtClean="0"/>
              <a:t>ex:Refer</a:t>
            </a:r>
            <a:r>
              <a:rPr lang="en-US" i="1" dirty="0" smtClean="0"/>
              <a:t> to word file)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It is called constructor because it constructs the values of the data members of the class.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destructor is used to destroy the objects that have been created by a constructor.</a:t>
            </a:r>
          </a:p>
          <a:p>
            <a:endParaRPr lang="en-US" dirty="0" smtClean="0"/>
          </a:p>
          <a:p>
            <a:r>
              <a:rPr lang="en-US" dirty="0" smtClean="0"/>
              <a:t>The destructor is a member function whose name is the same name as the class name but is preceded by a tilde.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~integer()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 Characteristics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They are called automatically when the objects are destroyed</a:t>
            </a:r>
          </a:p>
          <a:p>
            <a:r>
              <a:rPr lang="en-US" dirty="0" smtClean="0"/>
              <a:t>These de-initialize each object before the object goes out of scope</a:t>
            </a:r>
          </a:p>
          <a:p>
            <a:r>
              <a:rPr lang="en-US" dirty="0" smtClean="0"/>
              <a:t>No Arguments and return types </a:t>
            </a:r>
            <a:r>
              <a:rPr lang="en-US" dirty="0" err="1" smtClean="0"/>
              <a:t>pemitted</a:t>
            </a:r>
            <a:r>
              <a:rPr lang="en-US" dirty="0" smtClean="0"/>
              <a:t> with destructors(Not even void)</a:t>
            </a:r>
          </a:p>
          <a:p>
            <a:r>
              <a:rPr lang="en-US" dirty="0" smtClean="0"/>
              <a:t>They cannot be inherited</a:t>
            </a:r>
          </a:p>
          <a:p>
            <a:r>
              <a:rPr lang="en-US" dirty="0" smtClean="0"/>
              <a:t>Address of a destructor cannot be taken</a:t>
            </a:r>
          </a:p>
          <a:p>
            <a:r>
              <a:rPr lang="en-US" dirty="0" smtClean="0"/>
              <a:t>It can call member functions of its class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destructor does not take any arguments nor does it return any values.</a:t>
            </a:r>
          </a:p>
          <a:p>
            <a:endParaRPr lang="en-US" dirty="0" smtClean="0"/>
          </a:p>
          <a:p>
            <a:r>
              <a:rPr lang="en-US" dirty="0" smtClean="0"/>
              <a:t>It will be invoked implicitly by the compiler upon exit from the program.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If you fail to declare a destructor for a </a:t>
            </a:r>
            <a:r>
              <a:rPr lang="en-US" i="1" dirty="0" err="1" smtClean="0"/>
              <a:t>class,the</a:t>
            </a:r>
            <a:r>
              <a:rPr lang="en-US" i="1" dirty="0" smtClean="0"/>
              <a:t> compiler automatically generates </a:t>
            </a:r>
            <a:r>
              <a:rPr lang="en-US" i="1" dirty="0" err="1" smtClean="0"/>
              <a:t>one,the</a:t>
            </a:r>
            <a:r>
              <a:rPr lang="en-US" i="1" dirty="0" smtClean="0"/>
              <a:t> default constructor.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If more than one object is being </a:t>
            </a:r>
            <a:r>
              <a:rPr lang="en-US" i="1" dirty="0" err="1" smtClean="0">
                <a:solidFill>
                  <a:srgbClr val="FF0000"/>
                </a:solidFill>
              </a:rPr>
              <a:t>destructed,the</a:t>
            </a:r>
            <a:r>
              <a:rPr lang="en-US" i="1" dirty="0" smtClean="0">
                <a:solidFill>
                  <a:srgbClr val="FF0000"/>
                </a:solidFill>
              </a:rPr>
              <a:t> destructors are invoked in the reverse order in which the constructor were called.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will be the output of the following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(Refer to word file for </a:t>
            </a:r>
            <a:r>
              <a:rPr lang="en-US" i="1" smtClean="0"/>
              <a:t>destructor example)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4102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/>
              <a:t>#include&lt;</a:t>
            </a:r>
            <a:r>
              <a:rPr lang="en-US" sz="1500" b="1" dirty="0" err="1" smtClean="0"/>
              <a:t>iostream.h</a:t>
            </a:r>
            <a:r>
              <a:rPr lang="en-US" sz="1500" b="1" dirty="0" smtClean="0"/>
              <a:t>&gt;</a:t>
            </a:r>
          </a:p>
          <a:p>
            <a:pPr>
              <a:buNone/>
            </a:pPr>
            <a:r>
              <a:rPr lang="en-US" sz="1500" b="1" dirty="0" smtClean="0"/>
              <a:t>using namespace std;</a:t>
            </a:r>
          </a:p>
          <a:p>
            <a:pPr>
              <a:buNone/>
            </a:pPr>
            <a:r>
              <a:rPr lang="en-US" sz="1500" b="1" dirty="0" smtClean="0"/>
              <a:t>class </a:t>
            </a:r>
            <a:r>
              <a:rPr lang="en-US" sz="1500" b="1" dirty="0" err="1" smtClean="0"/>
              <a:t>student_rec</a:t>
            </a:r>
            <a:endParaRPr lang="en-US" sz="1500" b="1" dirty="0" smtClean="0"/>
          </a:p>
          <a:p>
            <a:pPr>
              <a:buNone/>
            </a:pPr>
            <a:r>
              <a:rPr lang="en-US" sz="1500" b="1" dirty="0" smtClean="0"/>
              <a:t>{</a:t>
            </a:r>
          </a:p>
          <a:p>
            <a:pPr>
              <a:buNone/>
            </a:pPr>
            <a:r>
              <a:rPr lang="en-US" sz="1500" b="1" dirty="0" smtClean="0"/>
              <a:t>	</a:t>
            </a:r>
            <a:r>
              <a:rPr lang="en-US" sz="1500" b="1" dirty="0" err="1" smtClean="0"/>
              <a:t>int</a:t>
            </a:r>
            <a:r>
              <a:rPr lang="en-US" sz="1500" b="1" dirty="0" smtClean="0"/>
              <a:t> m1,m2,m3;</a:t>
            </a:r>
          </a:p>
          <a:p>
            <a:pPr>
              <a:buNone/>
            </a:pPr>
            <a:r>
              <a:rPr lang="en-US" sz="1500" b="1" dirty="0" smtClean="0"/>
              <a:t>	float percentage;</a:t>
            </a:r>
          </a:p>
          <a:p>
            <a:pPr>
              <a:buNone/>
            </a:pPr>
            <a:r>
              <a:rPr lang="en-US" sz="1500" b="1" dirty="0" smtClean="0"/>
              <a:t>	public:</a:t>
            </a:r>
          </a:p>
          <a:p>
            <a:pPr>
              <a:buNone/>
            </a:pPr>
            <a:r>
              <a:rPr lang="en-US" sz="1500" b="1" dirty="0" smtClean="0"/>
              <a:t>	</a:t>
            </a:r>
            <a:r>
              <a:rPr lang="en-US" sz="1500" b="1" dirty="0" err="1" smtClean="0"/>
              <a:t>student_rec</a:t>
            </a:r>
            <a:r>
              <a:rPr lang="en-US" sz="1500" b="1" dirty="0" smtClean="0"/>
              <a:t>()</a:t>
            </a:r>
          </a:p>
          <a:p>
            <a:pPr>
              <a:buNone/>
            </a:pPr>
            <a:r>
              <a:rPr lang="en-US" sz="1500" b="1" dirty="0" smtClean="0"/>
              <a:t>	{</a:t>
            </a:r>
          </a:p>
          <a:p>
            <a:pPr>
              <a:buNone/>
            </a:pPr>
            <a:r>
              <a:rPr lang="en-US" sz="1500" b="1" dirty="0" smtClean="0"/>
              <a:t>		m1=m2=m3=0;</a:t>
            </a:r>
          </a:p>
          <a:p>
            <a:pPr>
              <a:buNone/>
            </a:pPr>
            <a:r>
              <a:rPr lang="en-US" sz="1500" b="1" dirty="0" smtClean="0"/>
              <a:t>		percentage=0.0;</a:t>
            </a:r>
          </a:p>
          <a:p>
            <a:pPr>
              <a:buNone/>
            </a:pPr>
            <a:r>
              <a:rPr lang="en-US" sz="1500" b="1" dirty="0" smtClean="0"/>
              <a:t>	}</a:t>
            </a:r>
          </a:p>
          <a:p>
            <a:pPr>
              <a:buNone/>
            </a:pPr>
            <a:r>
              <a:rPr lang="en-US" sz="1500" b="1" dirty="0" smtClean="0"/>
              <a:t>	void </a:t>
            </a:r>
            <a:r>
              <a:rPr lang="en-US" sz="1500" b="1" dirty="0" err="1" smtClean="0"/>
              <a:t>calc_perc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int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x,int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y,int</a:t>
            </a:r>
            <a:r>
              <a:rPr lang="en-US" sz="1500" b="1" dirty="0" smtClean="0"/>
              <a:t> z)</a:t>
            </a:r>
          </a:p>
          <a:p>
            <a:pPr>
              <a:buNone/>
            </a:pPr>
            <a:r>
              <a:rPr lang="en-US" sz="1500" b="1" dirty="0" smtClean="0"/>
              <a:t>	{</a:t>
            </a:r>
          </a:p>
          <a:p>
            <a:pPr>
              <a:buNone/>
            </a:pPr>
            <a:r>
              <a:rPr lang="en-US" sz="1500" b="1" dirty="0" smtClean="0"/>
              <a:t>		m1=x;m2=y;m3=z;</a:t>
            </a:r>
          </a:p>
          <a:p>
            <a:pPr>
              <a:buNone/>
            </a:pPr>
            <a:r>
              <a:rPr lang="en-US" sz="1500" b="1" dirty="0" smtClean="0"/>
              <a:t>		percentage=(m1+m2+m3)/3.0;</a:t>
            </a:r>
          </a:p>
          <a:p>
            <a:pPr>
              <a:buNone/>
            </a:pPr>
            <a:r>
              <a:rPr lang="en-US" sz="1500" b="1" dirty="0" smtClean="0"/>
              <a:t>		</a:t>
            </a:r>
            <a:r>
              <a:rPr lang="en-US" sz="1500" b="1" dirty="0" err="1" smtClean="0"/>
              <a:t>display_perc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smtClean="0"/>
              <a:t>	}</a:t>
            </a:r>
          </a:p>
          <a:p>
            <a:pPr>
              <a:buNone/>
            </a:pPr>
            <a:r>
              <a:rPr lang="en-US" sz="1500" b="1" dirty="0" smtClean="0"/>
              <a:t>	void </a:t>
            </a:r>
            <a:r>
              <a:rPr lang="en-US" sz="1500" b="1" dirty="0" err="1" smtClean="0"/>
              <a:t>display_perc</a:t>
            </a:r>
            <a:r>
              <a:rPr lang="en-US" sz="1500" b="1" dirty="0" smtClean="0"/>
              <a:t>()</a:t>
            </a:r>
          </a:p>
          <a:p>
            <a:pPr>
              <a:buNone/>
            </a:pPr>
            <a:r>
              <a:rPr lang="en-US" sz="1500" b="1" dirty="0" smtClean="0"/>
              <a:t>	{</a:t>
            </a:r>
          </a:p>
          <a:p>
            <a:pPr>
              <a:buNone/>
            </a:pPr>
            <a:r>
              <a:rPr lang="en-US" sz="1500" b="1" dirty="0" smtClean="0"/>
              <a:t>		</a:t>
            </a:r>
            <a:r>
              <a:rPr lang="en-US" sz="1500" b="1" dirty="0" err="1" smtClean="0"/>
              <a:t>cout</a:t>
            </a:r>
            <a:r>
              <a:rPr lang="en-US" sz="1500" b="1" dirty="0" smtClean="0"/>
              <a:t>&lt;&lt;</a:t>
            </a:r>
            <a:r>
              <a:rPr lang="en-US" sz="1500" b="1" dirty="0" err="1" smtClean="0"/>
              <a:t>endl</a:t>
            </a:r>
            <a:r>
              <a:rPr lang="en-US" sz="1500" b="1" dirty="0" smtClean="0"/>
              <a:t>&lt;&lt;"percentage="&lt;&lt;percentage&lt;&lt;"%";</a:t>
            </a:r>
          </a:p>
          <a:p>
            <a:pPr>
              <a:buNone/>
            </a:pPr>
            <a:r>
              <a:rPr lang="en-US" sz="1500" b="1" dirty="0" smtClean="0"/>
              <a:t>	} </a:t>
            </a:r>
          </a:p>
          <a:p>
            <a:pPr>
              <a:buNone/>
            </a:pPr>
            <a:r>
              <a:rPr lang="en-US" sz="1500" b="1" dirty="0" smtClean="0"/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381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student_rec</a:t>
            </a:r>
            <a:r>
              <a:rPr lang="en-US" b="1" dirty="0" smtClean="0"/>
              <a:t> s1;</a:t>
            </a:r>
          </a:p>
          <a:p>
            <a:pPr>
              <a:buNone/>
            </a:pPr>
            <a:r>
              <a:rPr lang="en-US" b="1" dirty="0" smtClean="0"/>
              <a:t>	s1.display_perc();</a:t>
            </a:r>
          </a:p>
          <a:p>
            <a:pPr>
              <a:buNone/>
            </a:pPr>
            <a:r>
              <a:rPr lang="en-US" b="1" dirty="0" smtClean="0"/>
              <a:t>	s1.calc_perc(35,90,85);</a:t>
            </a:r>
          </a:p>
          <a:p>
            <a:pPr>
              <a:buNone/>
            </a:pPr>
            <a:r>
              <a:rPr lang="en-US" b="1" dirty="0" smtClean="0"/>
              <a:t>	s1.display_perc();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715000" y="7162800"/>
            <a:ext cx="3429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Percentage=0%</a:t>
            </a:r>
          </a:p>
          <a:p>
            <a:pPr algn="ctr"/>
            <a:r>
              <a:rPr lang="en-US" sz="2400" b="1" dirty="0" smtClean="0"/>
              <a:t>Percentage=70%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56614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match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time;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match()	</a:t>
            </a:r>
            <a:r>
              <a:rPr lang="en-US" b="1" dirty="0" smtClean="0">
                <a:solidFill>
                  <a:srgbClr val="FF0000"/>
                </a:solidFill>
              </a:rPr>
              <a:t>//function 1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time=0;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&lt;&lt;"Match commences"&lt;&lt;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void details()		</a:t>
            </a:r>
            <a:r>
              <a:rPr lang="en-US" b="1" dirty="0" smtClean="0">
                <a:solidFill>
                  <a:srgbClr val="FF0000"/>
                </a:solidFill>
              </a:rPr>
              <a:t>//function 2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&lt;&lt;"Inter section basketball match"&lt;&lt;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match(</a:t>
            </a:r>
            <a:r>
              <a:rPr lang="en-US" dirty="0" err="1" smtClean="0"/>
              <a:t>int</a:t>
            </a:r>
            <a:r>
              <a:rPr lang="en-US" dirty="0" smtClean="0"/>
              <a:t> duration)		</a:t>
            </a:r>
            <a:r>
              <a:rPr lang="en-US" b="1" dirty="0" smtClean="0">
                <a:solidFill>
                  <a:srgbClr val="FF0000"/>
                </a:solidFill>
              </a:rPr>
              <a:t>//function 3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time=duration;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&lt;&lt;"another match begins now";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match(match &amp;m)	</a:t>
            </a:r>
            <a:r>
              <a:rPr lang="en-US" b="1" dirty="0" smtClean="0">
                <a:solidFill>
                  <a:srgbClr val="FF0000"/>
                </a:solidFill>
              </a:rPr>
              <a:t>//function 4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time=</a:t>
            </a:r>
            <a:r>
              <a:rPr lang="en-US" dirty="0" err="1" smtClean="0"/>
              <a:t>m.duration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&lt;&lt;"like previous match"&lt;&lt;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smtClean="0"/>
              <a:t>Which category of constructor –function 4 belongs and what is the use of it?</a:t>
            </a:r>
          </a:p>
          <a:p>
            <a:endParaRPr lang="en-US" dirty="0" smtClean="0"/>
          </a:p>
          <a:p>
            <a:r>
              <a:rPr lang="en-US" dirty="0" smtClean="0"/>
              <a:t>Write statements that will call member functions 1 and 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7010400"/>
            <a:ext cx="7467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1)Copy constructor-It is used to copy the data from an existing object to another object being constructed.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2)Match m;	//function 1</a:t>
            </a:r>
          </a:p>
          <a:p>
            <a:r>
              <a:rPr lang="en-US" sz="2400" b="1" dirty="0" smtClean="0"/>
              <a:t>Match n(10);	//function 3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333 0.97687 L 0.63333 0.4440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6623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66294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Class sports</a:t>
            </a:r>
          </a:p>
          <a:p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time</a:t>
            </a:r>
          </a:p>
          <a:p>
            <a:pPr lvl="1">
              <a:buNone/>
            </a:pPr>
            <a:r>
              <a:rPr lang="en-US" sz="1800" dirty="0" smtClean="0"/>
              <a:t>	public:</a:t>
            </a:r>
          </a:p>
          <a:p>
            <a:pPr lvl="1">
              <a:buNone/>
            </a:pPr>
            <a:r>
              <a:rPr lang="en-US" sz="1800" dirty="0" smtClean="0"/>
              <a:t>	sports()					</a:t>
            </a:r>
            <a:r>
              <a:rPr lang="en-US" sz="1800" dirty="0" smtClean="0">
                <a:solidFill>
                  <a:srgbClr val="FF0000"/>
                </a:solidFill>
              </a:rPr>
              <a:t>//function 1</a:t>
            </a:r>
          </a:p>
          <a:p>
            <a:pPr lvl="1">
              <a:buNone/>
            </a:pPr>
            <a:r>
              <a:rPr lang="en-US" sz="1800" dirty="0" smtClean="0"/>
              <a:t>	{</a:t>
            </a:r>
          </a:p>
          <a:p>
            <a:pPr lvl="1">
              <a:buNone/>
            </a:pPr>
            <a:r>
              <a:rPr lang="en-US" sz="1800" dirty="0" smtClean="0"/>
              <a:t>		time=0;</a:t>
            </a:r>
          </a:p>
          <a:p>
            <a:pPr lvl="1">
              <a:buNone/>
            </a:pPr>
            <a:r>
              <a:rPr lang="en-US" sz="1800" dirty="0" smtClean="0"/>
              <a:t>	}</a:t>
            </a:r>
          </a:p>
          <a:p>
            <a:pPr lvl="1">
              <a:buNone/>
            </a:pPr>
            <a:r>
              <a:rPr lang="en-US" sz="1800" dirty="0" smtClean="0"/>
              <a:t>   void display()				</a:t>
            </a:r>
            <a:r>
              <a:rPr lang="en-US" sz="1800" dirty="0" smtClean="0">
                <a:solidFill>
                  <a:srgbClr val="FF0000"/>
                </a:solidFill>
              </a:rPr>
              <a:t>//function 2</a:t>
            </a:r>
          </a:p>
          <a:p>
            <a:pPr lvl="1">
              <a:buNone/>
            </a:pPr>
            <a:r>
              <a:rPr lang="en-US" sz="1800" dirty="0" smtClean="0"/>
              <a:t>   {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&lt;&lt;“it is a sports festival”;</a:t>
            </a:r>
          </a:p>
          <a:p>
            <a:pPr lvl="1">
              <a:buNone/>
            </a:pPr>
            <a:r>
              <a:rPr lang="en-US" sz="1800" dirty="0" smtClean="0"/>
              <a:t>   }</a:t>
            </a:r>
          </a:p>
          <a:p>
            <a:pPr lvl="1">
              <a:buNone/>
            </a:pPr>
            <a:r>
              <a:rPr lang="en-US" sz="1800" dirty="0" smtClean="0"/>
              <a:t>	sports ( </a:t>
            </a:r>
            <a:r>
              <a:rPr lang="en-US" sz="1800" dirty="0" err="1" smtClean="0"/>
              <a:t>int</a:t>
            </a:r>
            <a:r>
              <a:rPr lang="en-US" sz="1800" dirty="0" smtClean="0"/>
              <a:t> duration)			                 </a:t>
            </a:r>
            <a:r>
              <a:rPr lang="en-US" sz="1800" dirty="0" smtClean="0">
                <a:solidFill>
                  <a:srgbClr val="FF0000"/>
                </a:solidFill>
              </a:rPr>
              <a:t>//function 3</a:t>
            </a:r>
          </a:p>
          <a:p>
            <a:pPr lvl="1">
              <a:buNone/>
            </a:pPr>
            <a:r>
              <a:rPr lang="en-US" sz="1800" dirty="0" smtClean="0"/>
              <a:t>	{</a:t>
            </a:r>
          </a:p>
          <a:p>
            <a:pPr lvl="1">
              <a:buNone/>
            </a:pPr>
            <a:r>
              <a:rPr lang="en-US" sz="1800" dirty="0" smtClean="0"/>
              <a:t>	time=duration;</a:t>
            </a:r>
          </a:p>
          <a:p>
            <a:pPr lvl="1">
              <a:buNone/>
            </a:pPr>
            <a:r>
              <a:rPr lang="en-US" sz="1800" dirty="0" smtClean="0"/>
              <a:t>	}</a:t>
            </a:r>
          </a:p>
          <a:p>
            <a:pPr lvl="1">
              <a:buNone/>
            </a:pPr>
            <a:r>
              <a:rPr lang="en-US" sz="1800" dirty="0" smtClean="0"/>
              <a:t>sports(sports &amp;f)				</a:t>
            </a:r>
            <a:r>
              <a:rPr lang="en-US" sz="1800" dirty="0" smtClean="0">
                <a:solidFill>
                  <a:srgbClr val="FF0000"/>
                </a:solidFill>
              </a:rPr>
              <a:t>//function 4</a:t>
            </a:r>
          </a:p>
          <a:p>
            <a:pPr lvl="1"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time=</a:t>
            </a:r>
            <a:r>
              <a:rPr lang="en-US" sz="1800" dirty="0" err="1" smtClean="0"/>
              <a:t>f.duration</a:t>
            </a:r>
            <a:r>
              <a:rPr lang="en-US" sz="1800" dirty="0" smtClean="0"/>
              <a:t>;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r>
              <a:rPr lang="en-US" sz="1800" dirty="0" smtClean="0"/>
              <a:t>};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sz="2800" dirty="0" smtClean="0"/>
              <a:t>1)Which feature of object oriented programming is demonstrated using function1 ,function 3 and function 4 ?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Constructor overloading/Function overloading/Polymorphism</a:t>
            </a:r>
          </a:p>
          <a:p>
            <a:endParaRPr lang="en-US" sz="2800" dirty="0" smtClean="0"/>
          </a:p>
          <a:p>
            <a:pPr algn="ctr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sz="2400" dirty="0" smtClean="0"/>
              <a:t>2)Which category of constructor function 4 belongs to and what is the purpose of using it?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Copy Constructor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Copy Constructor is invoked when an object is created and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initialized with values of an already existing object.</a:t>
            </a:r>
          </a:p>
          <a:p>
            <a:pPr algn="ctr"/>
            <a:endParaRPr lang="en-US" sz="2400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562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/>
              <a:t>Constructor is a special member function whose task is to </a:t>
            </a:r>
            <a:r>
              <a:rPr lang="en-US" b="1" dirty="0" err="1" smtClean="0"/>
              <a:t>initialise</a:t>
            </a:r>
            <a:r>
              <a:rPr lang="en-US" b="1" dirty="0" smtClean="0"/>
              <a:t> the object of its class whenever an object is created.</a:t>
            </a:r>
          </a:p>
          <a:p>
            <a:pPr>
              <a:spcBef>
                <a:spcPct val="50000"/>
              </a:spcBef>
            </a:pPr>
            <a:endParaRPr lang="en-US" b="1" dirty="0" smtClean="0"/>
          </a:p>
          <a:p>
            <a:pPr>
              <a:spcBef>
                <a:spcPct val="50000"/>
              </a:spcBef>
            </a:pPr>
            <a:r>
              <a:rPr lang="en-US" b="1" dirty="0" smtClean="0"/>
              <a:t> It is special because its name is the same as the class name. the constructor is invoked whenever an object of its associated class is created.</a:t>
            </a:r>
          </a:p>
          <a:p>
            <a:pPr>
              <a:spcBef>
                <a:spcPct val="50000"/>
              </a:spcBef>
            </a:pPr>
            <a:endParaRPr lang="en-US" dirty="0" smtClean="0">
              <a:solidFill>
                <a:srgbClr val="FF0066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algn="ctr"/>
            <a:r>
              <a:rPr lang="en-US" sz="2400" dirty="0" smtClean="0"/>
              <a:t>3)Identify the type of constructor depicted in function 3?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Parameterized Constructor</a:t>
            </a:r>
          </a:p>
          <a:p>
            <a:pPr algn="ctr"/>
            <a:endParaRPr lang="en-US" sz="2400" dirty="0" smtClean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441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Class exam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Char subject [20];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marks;</a:t>
            </a:r>
          </a:p>
          <a:p>
            <a:pPr>
              <a:buNone/>
            </a:pPr>
            <a:r>
              <a:rPr lang="en-US" sz="1800" dirty="0" smtClean="0"/>
              <a:t>Public:</a:t>
            </a:r>
          </a:p>
          <a:p>
            <a:pPr>
              <a:buNone/>
            </a:pPr>
            <a:r>
              <a:rPr lang="en-US" sz="1800" dirty="0" smtClean="0"/>
              <a:t>Exam()			</a:t>
            </a:r>
            <a:r>
              <a:rPr lang="en-US" sz="1800" dirty="0" smtClean="0">
                <a:solidFill>
                  <a:srgbClr val="FF0000"/>
                </a:solidFill>
              </a:rPr>
              <a:t>//function 1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err="1" smtClean="0"/>
              <a:t>Strcpy</a:t>
            </a:r>
            <a:r>
              <a:rPr lang="en-US" sz="1800" dirty="0" smtClean="0"/>
              <a:t>(</a:t>
            </a:r>
            <a:r>
              <a:rPr lang="en-US" sz="1800" dirty="0" err="1" smtClean="0"/>
              <a:t>subject,”Computer</a:t>
            </a:r>
            <a:r>
              <a:rPr lang="en-US" sz="1800" dirty="0" smtClean="0"/>
              <a:t>”);</a:t>
            </a:r>
          </a:p>
          <a:p>
            <a:pPr lvl="1">
              <a:buNone/>
            </a:pPr>
            <a:r>
              <a:rPr lang="en-US" sz="1800" dirty="0" smtClean="0"/>
              <a:t>Marks=0;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Exam( char p[])		</a:t>
            </a:r>
            <a:r>
              <a:rPr lang="en-US" sz="1800" dirty="0" smtClean="0">
                <a:solidFill>
                  <a:srgbClr val="FF0000"/>
                </a:solidFill>
              </a:rPr>
              <a:t>//function 2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strcpy</a:t>
            </a:r>
            <a:r>
              <a:rPr lang="en-US" sz="1800" dirty="0" smtClean="0"/>
              <a:t>(</a:t>
            </a:r>
            <a:r>
              <a:rPr lang="en-US" sz="1800" dirty="0" err="1" smtClean="0"/>
              <a:t>subject,p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marks=0;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419600" cy="594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m)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//function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subject,”Computer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dirty="0" smtClean="0"/>
              <a:t>	marks=m;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Exam(char p[],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m)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//function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baseline="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</a:pPr>
            <a:r>
              <a:rPr lang="en-US" baseline="0" dirty="0" err="1" smtClean="0"/>
              <a:t>Strcpy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subject,p</a:t>
            </a:r>
            <a:r>
              <a:rPr lang="en-US" baseline="0" dirty="0" smtClean="0"/>
              <a:t>);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</a:pPr>
            <a:r>
              <a:rPr lang="en-US" dirty="0" smtClean="0"/>
              <a:t>Marks=m;</a:t>
            </a:r>
            <a:endParaRPr lang="en-US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baseline="0" dirty="0" smtClean="0"/>
              <a:t>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smtClean="0"/>
              <a:t>Q.1)Which feature of OOP is demonstrated using function 1,function 2,function 3 and function 4 in the above class.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Constructor Overloading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dirty="0" smtClean="0"/>
              <a:t>Write statements that would execute function 3 and function 4 of class exam.</a:t>
            </a:r>
          </a:p>
          <a:p>
            <a:endParaRPr lang="en-US" dirty="0" smtClean="0"/>
          </a:p>
          <a:p>
            <a:r>
              <a:rPr lang="en-US" dirty="0" smtClean="0"/>
              <a:t>1)exam e(90)</a:t>
            </a:r>
          </a:p>
          <a:p>
            <a:endParaRPr lang="en-US" dirty="0" smtClean="0"/>
          </a:p>
          <a:p>
            <a:r>
              <a:rPr lang="en-US" dirty="0" smtClean="0"/>
              <a:t>2)exam e(“computer science”,100)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876800" cy="6248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c=0;</a:t>
            </a:r>
          </a:p>
          <a:p>
            <a:pPr>
              <a:buNone/>
            </a:pPr>
            <a:r>
              <a:rPr lang="en-US" sz="2000" dirty="0" smtClean="0"/>
              <a:t>class sample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	public:</a:t>
            </a:r>
          </a:p>
          <a:p>
            <a:pPr lvl="1">
              <a:buNone/>
            </a:pPr>
            <a:r>
              <a:rPr lang="en-US" sz="2000" dirty="0" smtClean="0"/>
              <a:t>sample()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2">
              <a:buNone/>
            </a:pPr>
            <a:r>
              <a:rPr lang="en-US" sz="2000" dirty="0" err="1" smtClean="0"/>
              <a:t>c++</a:t>
            </a:r>
            <a:r>
              <a:rPr lang="en-US" sz="2000" dirty="0" smtClean="0"/>
              <a:t>;</a:t>
            </a:r>
          </a:p>
          <a:p>
            <a:pPr lvl="2"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&lt;&lt;“\n no of objects created”&lt;&lt;c;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~sample()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&lt;&lt;“\n No. of objects destroyed”&lt;&lt;c;</a:t>
            </a:r>
          </a:p>
          <a:p>
            <a:pPr lvl="1">
              <a:buNone/>
            </a:pPr>
            <a:r>
              <a:rPr lang="en-US" sz="2000" dirty="0" smtClean="0"/>
              <a:t>	C--;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};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381000"/>
            <a:ext cx="4648200" cy="624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000" dirty="0" smtClean="0"/>
              <a:t>{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err="1" smtClean="0"/>
              <a:t>cout</a:t>
            </a:r>
            <a:r>
              <a:rPr lang="en-US" sz="2000" dirty="0" smtClean="0"/>
              <a:t>&lt;&lt;“\n enter in the main block”;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sample s1,s2,s3;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err="1" smtClean="0"/>
              <a:t>cout</a:t>
            </a:r>
            <a:r>
              <a:rPr lang="en-US" sz="2000" dirty="0" smtClean="0"/>
              <a:t>&lt;&lt;“\n enter in block 2”;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sample s4;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err="1" smtClean="0"/>
              <a:t>cout</a:t>
            </a:r>
            <a:r>
              <a:rPr lang="en-US" sz="2000" dirty="0" smtClean="0"/>
              <a:t>&lt;&lt;“\n again in the main block”;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000" dirty="0" smtClean="0"/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smtClean="0"/>
              <a:t>}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629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En1ter in the main block</a:t>
            </a:r>
          </a:p>
          <a:p>
            <a:pPr>
              <a:buNone/>
            </a:pPr>
            <a:r>
              <a:rPr lang="en-US" dirty="0" smtClean="0"/>
              <a:t>No. of object created 1</a:t>
            </a:r>
          </a:p>
          <a:p>
            <a:pPr>
              <a:buNone/>
            </a:pPr>
            <a:r>
              <a:rPr lang="en-US" dirty="0" smtClean="0"/>
              <a:t>No. of object created 2</a:t>
            </a:r>
          </a:p>
          <a:p>
            <a:pPr>
              <a:buNone/>
            </a:pPr>
            <a:r>
              <a:rPr lang="en-US" dirty="0" smtClean="0"/>
              <a:t>No. of object created 3</a:t>
            </a:r>
          </a:p>
          <a:p>
            <a:pPr>
              <a:buNone/>
            </a:pPr>
            <a:r>
              <a:rPr lang="en-US" dirty="0" smtClean="0"/>
              <a:t>Enter in block 2</a:t>
            </a:r>
          </a:p>
          <a:p>
            <a:pPr>
              <a:buNone/>
            </a:pPr>
            <a:r>
              <a:rPr lang="en-US" dirty="0" smtClean="0"/>
              <a:t>No of object created 4</a:t>
            </a:r>
          </a:p>
          <a:p>
            <a:pPr>
              <a:buNone/>
            </a:pPr>
            <a:r>
              <a:rPr lang="en-US" dirty="0" smtClean="0"/>
              <a:t>Again in Main Block</a:t>
            </a:r>
          </a:p>
          <a:p>
            <a:pPr>
              <a:buNone/>
            </a:pPr>
            <a:r>
              <a:rPr lang="en-US" dirty="0" err="1" smtClean="0"/>
              <a:t>No.of</a:t>
            </a:r>
            <a:r>
              <a:rPr lang="en-US" dirty="0" smtClean="0"/>
              <a:t> object destroyed 4</a:t>
            </a:r>
          </a:p>
          <a:p>
            <a:pPr>
              <a:buNone/>
            </a:pPr>
            <a:r>
              <a:rPr lang="en-US" dirty="0" err="1" smtClean="0"/>
              <a:t>No.of</a:t>
            </a:r>
            <a:r>
              <a:rPr lang="en-US" dirty="0" smtClean="0"/>
              <a:t> object destroyed 3 	</a:t>
            </a:r>
          </a:p>
          <a:p>
            <a:pPr>
              <a:buNone/>
            </a:pPr>
            <a:r>
              <a:rPr lang="en-US" dirty="0" err="1" smtClean="0"/>
              <a:t>No.of</a:t>
            </a:r>
            <a:r>
              <a:rPr lang="en-US" dirty="0" smtClean="0"/>
              <a:t> object destroyed 2</a:t>
            </a:r>
          </a:p>
          <a:p>
            <a:pPr>
              <a:buNone/>
            </a:pPr>
            <a:r>
              <a:rPr lang="en-US" dirty="0" err="1" smtClean="0"/>
              <a:t>No.of</a:t>
            </a:r>
            <a:r>
              <a:rPr lang="en-US" dirty="0" smtClean="0"/>
              <a:t> object destroyed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5867400" cy="6019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c=0;</a:t>
            </a:r>
          </a:p>
          <a:p>
            <a:pPr>
              <a:buNone/>
            </a:pPr>
            <a:r>
              <a:rPr lang="en-US" dirty="0" smtClean="0"/>
              <a:t>class sample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sample()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c++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&lt;&lt;"\n no of objects created"&lt;&lt;c;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~sample()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&lt;&lt;"\n No. of objects destroyed"&lt;&lt;c;</a:t>
            </a:r>
          </a:p>
          <a:p>
            <a:pPr>
              <a:buNone/>
            </a:pPr>
            <a:r>
              <a:rPr lang="en-US" dirty="0" smtClean="0"/>
              <a:t>		c--;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3400" y="0"/>
            <a:ext cx="579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int</a:t>
            </a:r>
            <a:r>
              <a:rPr lang="en-US" sz="1600" b="1" dirty="0" smtClean="0"/>
              <a:t> main()</a:t>
            </a:r>
          </a:p>
          <a:p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 enter in the main block";</a:t>
            </a:r>
          </a:p>
          <a:p>
            <a:r>
              <a:rPr lang="en-US" sz="1600" b="1" dirty="0" smtClean="0"/>
              <a:t>	sample s1,s2,s3;</a:t>
            </a:r>
          </a:p>
          <a:p>
            <a:r>
              <a:rPr lang="en-US" sz="1600" b="1" dirty="0" smtClean="0"/>
              <a:t>	{</a:t>
            </a:r>
          </a:p>
          <a:p>
            <a:r>
              <a:rPr lang="en-US" sz="1600" b="1" dirty="0" smtClean="0"/>
              <a:t>		sample s4;</a:t>
            </a:r>
          </a:p>
          <a:p>
            <a:r>
              <a:rPr lang="en-US" sz="1600" b="1" dirty="0" smtClean="0"/>
              <a:t>	}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 enter in block 2";</a:t>
            </a:r>
          </a:p>
          <a:p>
            <a:r>
              <a:rPr lang="en-US" sz="1600" b="1" dirty="0" smtClean="0"/>
              <a:t>	sample s5;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 again in the main block";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} 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0797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out the errors in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class number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x=10;</a:t>
            </a:r>
          </a:p>
          <a:p>
            <a:pPr lvl="1">
              <a:buNone/>
            </a:pPr>
            <a:r>
              <a:rPr lang="en-US" sz="1800" dirty="0" smtClean="0"/>
              <a:t>	float y;</a:t>
            </a:r>
          </a:p>
          <a:p>
            <a:pPr lvl="1">
              <a:buNone/>
            </a:pPr>
            <a:r>
              <a:rPr lang="en-US" sz="1800" dirty="0" smtClean="0"/>
              <a:t>	number ()</a:t>
            </a:r>
          </a:p>
          <a:p>
            <a:pPr lvl="1">
              <a:buNone/>
            </a:pPr>
            <a:r>
              <a:rPr lang="en-US" sz="1800" dirty="0" smtClean="0"/>
              <a:t>	{</a:t>
            </a:r>
          </a:p>
          <a:p>
            <a:pPr lvl="2">
              <a:buNone/>
            </a:pPr>
            <a:r>
              <a:rPr lang="en-US" sz="1800" dirty="0" smtClean="0"/>
              <a:t>x=y=10;</a:t>
            </a:r>
          </a:p>
          <a:p>
            <a:pPr lvl="2">
              <a:buNone/>
            </a:pPr>
            <a:r>
              <a:rPr lang="en-US" sz="1800" dirty="0" smtClean="0"/>
              <a:t>}</a:t>
            </a:r>
          </a:p>
          <a:p>
            <a:pPr lvl="2">
              <a:buNone/>
            </a:pPr>
            <a:r>
              <a:rPr lang="en-US" sz="1800" dirty="0" smtClean="0"/>
              <a:t>Public:</a:t>
            </a:r>
          </a:p>
          <a:p>
            <a:pPr lvl="2">
              <a:buNone/>
            </a:pPr>
            <a:r>
              <a:rPr lang="en-US" sz="1800" dirty="0" smtClean="0"/>
              <a:t>number (number t)</a:t>
            </a:r>
          </a:p>
          <a:p>
            <a:pPr lvl="2">
              <a:buNone/>
            </a:pPr>
            <a:r>
              <a:rPr lang="en-US" sz="1800" dirty="0" smtClean="0"/>
              <a:t>{</a:t>
            </a:r>
          </a:p>
          <a:p>
            <a:pPr lvl="2">
              <a:buNone/>
            </a:pPr>
            <a:r>
              <a:rPr lang="en-US" sz="1800" dirty="0" smtClean="0"/>
              <a:t>x=</a:t>
            </a:r>
            <a:r>
              <a:rPr lang="en-US" sz="1800" dirty="0" err="1" smtClean="0"/>
              <a:t>t.x</a:t>
            </a:r>
            <a:r>
              <a:rPr lang="en-US" sz="1800" dirty="0" smtClean="0"/>
              <a:t>;</a:t>
            </a:r>
          </a:p>
          <a:p>
            <a:pPr lvl="2">
              <a:buNone/>
            </a:pPr>
            <a:r>
              <a:rPr lang="en-US" sz="1800" dirty="0" smtClean="0"/>
              <a:t>y=</a:t>
            </a:r>
            <a:r>
              <a:rPr lang="en-US" sz="1800" dirty="0" err="1" smtClean="0"/>
              <a:t>t.y</a:t>
            </a:r>
            <a:r>
              <a:rPr lang="en-US" sz="1800" dirty="0" smtClean="0"/>
              <a:t>;</a:t>
            </a:r>
          </a:p>
          <a:p>
            <a:pPr lvl="2">
              <a:buNone/>
            </a:pPr>
            <a:r>
              <a:rPr lang="en-US" sz="1800" dirty="0" smtClean="0"/>
              <a:t>}</a:t>
            </a:r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219200"/>
            <a:ext cx="38100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~()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lang="en-US" dirty="0" smtClean="0"/>
              <a:t>&lt;&lt;“Object destroyed “;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dirty="0" smtClean="0"/>
              <a:t>}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a1,a2(a1);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baseline="0" dirty="0" smtClean="0"/>
              <a:t>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lang="en-US" dirty="0" smtClean="0"/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077200" cy="5715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:</a:t>
            </a:r>
            <a:r>
              <a:rPr lang="en-US" dirty="0" err="1" smtClean="0"/>
              <a:t>int</a:t>
            </a:r>
            <a:r>
              <a:rPr lang="en-US" dirty="0" smtClean="0"/>
              <a:t> x=10;   //class members cannot be initialized in the class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Constructors should be declared in the public section of a class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Reference operator is missing in the definition of the copy constructor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destructor the class name is missing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Semicolon is missing after the definition of the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public: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(void);		//</a:t>
            </a:r>
            <a:r>
              <a:rPr lang="en-US" i="1" dirty="0" smtClean="0">
                <a:solidFill>
                  <a:srgbClr val="FF0000"/>
                </a:solidFill>
              </a:rPr>
              <a:t>constructor declared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integer ::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 (void) //</a:t>
            </a:r>
            <a:r>
              <a:rPr lang="en-US" i="1" dirty="0" smtClean="0">
                <a:solidFill>
                  <a:srgbClr val="FF0000"/>
                </a:solidFill>
              </a:rPr>
              <a:t>constructor defined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m=0;n=0;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5943600" cy="6019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game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level,score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char type;</a:t>
            </a:r>
          </a:p>
          <a:p>
            <a:pPr>
              <a:buNone/>
            </a:pPr>
            <a:r>
              <a:rPr lang="en-US" dirty="0" smtClean="0"/>
              <a:t>	public:</a:t>
            </a:r>
          </a:p>
          <a:p>
            <a:pPr>
              <a:buNone/>
            </a:pPr>
            <a:r>
              <a:rPr lang="en-US" dirty="0" smtClean="0"/>
              <a:t>	game(char </a:t>
            </a:r>
            <a:r>
              <a:rPr lang="en-US" dirty="0" err="1" smtClean="0"/>
              <a:t>gtype</a:t>
            </a:r>
            <a:r>
              <a:rPr lang="en-US" dirty="0" smtClean="0"/>
              <a:t>='p')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level=1;</a:t>
            </a:r>
          </a:p>
          <a:p>
            <a:pPr>
              <a:buNone/>
            </a:pPr>
            <a:r>
              <a:rPr lang="en-US" dirty="0" smtClean="0"/>
              <a:t>		score=0;</a:t>
            </a:r>
          </a:p>
          <a:p>
            <a:pPr>
              <a:buNone/>
            </a:pPr>
            <a:r>
              <a:rPr lang="en-US" dirty="0" smtClean="0"/>
              <a:t>		type=</a:t>
            </a:r>
            <a:r>
              <a:rPr lang="en-US" dirty="0" err="1" smtClean="0"/>
              <a:t>gtype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void play(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void change();</a:t>
            </a:r>
          </a:p>
          <a:p>
            <a:pPr>
              <a:buNone/>
            </a:pPr>
            <a:r>
              <a:rPr lang="en-US" dirty="0" smtClean="0"/>
              <a:t>	void show()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&lt;&lt;type&lt;&lt;" @ "&lt;&lt;level&lt;&lt;" "&lt;&lt;score&lt;&lt;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304800"/>
            <a:ext cx="3276600" cy="601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381000"/>
            <a:ext cx="3276600" cy="601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0"/>
            <a:ext cx="3505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game::change()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type=(type=='P')?'G':'P';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game::play(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score+=</a:t>
            </a:r>
            <a:r>
              <a:rPr lang="en-US" dirty="0" err="1" smtClean="0"/>
              <a:t>gs</a:t>
            </a:r>
            <a:r>
              <a:rPr lang="en-US" dirty="0" smtClean="0"/>
              <a:t>;</a:t>
            </a:r>
          </a:p>
          <a:p>
            <a:r>
              <a:rPr lang="en-US" dirty="0" smtClean="0"/>
              <a:t>	if(score&gt;=30)</a:t>
            </a:r>
          </a:p>
          <a:p>
            <a:r>
              <a:rPr lang="en-US" dirty="0" smtClean="0"/>
              <a:t>	level=3;</a:t>
            </a:r>
          </a:p>
          <a:p>
            <a:r>
              <a:rPr lang="en-US" dirty="0" smtClean="0"/>
              <a:t>	else if (score&gt;=20) </a:t>
            </a:r>
          </a:p>
          <a:p>
            <a:r>
              <a:rPr lang="en-US" dirty="0" smtClean="0"/>
              <a:t>	level=2;</a:t>
            </a:r>
          </a:p>
          <a:p>
            <a:r>
              <a:rPr lang="en-US" dirty="0" smtClean="0"/>
              <a:t>	else </a:t>
            </a:r>
          </a:p>
          <a:p>
            <a:r>
              <a:rPr lang="en-US" dirty="0" smtClean="0"/>
              <a:t>	level=1;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game a('G'),b;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a.play</a:t>
            </a:r>
            <a:r>
              <a:rPr lang="en-US" dirty="0" smtClean="0"/>
              <a:t>(11);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a.change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b.play</a:t>
            </a:r>
            <a:r>
              <a:rPr lang="en-US" dirty="0" smtClean="0"/>
              <a:t>(25);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b.show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6858000"/>
            <a:ext cx="49530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P @ 1 0</a:t>
            </a:r>
          </a:p>
          <a:p>
            <a:pPr algn="ctr"/>
            <a:r>
              <a:rPr lang="en-US" sz="6600" dirty="0" smtClean="0"/>
              <a:t>P @ 1 11</a:t>
            </a:r>
          </a:p>
          <a:p>
            <a:pPr algn="ctr"/>
            <a:r>
              <a:rPr lang="en-US" sz="6600" dirty="0" smtClean="0"/>
              <a:t>  P @ 2 25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3432E-7 L 3.33333E-6 -1.054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-34636"/>
            <a:ext cx="5638800" cy="6664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b="1" dirty="0"/>
              <a:t>#include&lt;</a:t>
            </a:r>
            <a:r>
              <a:rPr lang="en-IN" sz="1500" b="1" dirty="0" err="1"/>
              <a:t>iostream.h</a:t>
            </a:r>
            <a:r>
              <a:rPr lang="en-IN" sz="1500" b="1" dirty="0"/>
              <a:t>&gt;</a:t>
            </a:r>
          </a:p>
          <a:p>
            <a:pPr marL="0" indent="0">
              <a:buNone/>
            </a:pPr>
            <a:r>
              <a:rPr lang="en-IN" sz="1500" b="1" dirty="0"/>
              <a:t>using namespace </a:t>
            </a:r>
            <a:r>
              <a:rPr lang="en-IN" sz="1500" b="1" dirty="0" err="1"/>
              <a:t>std</a:t>
            </a:r>
            <a:r>
              <a:rPr lang="en-IN" sz="1500" b="1" dirty="0"/>
              <a:t>;</a:t>
            </a:r>
          </a:p>
          <a:p>
            <a:pPr marL="0" indent="0">
              <a:buNone/>
            </a:pPr>
            <a:r>
              <a:rPr lang="en-IN" sz="1500" b="1" dirty="0"/>
              <a:t>class Stock</a:t>
            </a:r>
          </a:p>
          <a:p>
            <a:pPr marL="0" indent="0">
              <a:buNone/>
            </a:pPr>
            <a:r>
              <a:rPr lang="en-IN" sz="1500" b="1" dirty="0"/>
              <a:t> {</a:t>
            </a:r>
          </a:p>
          <a:p>
            <a:pPr marL="0" indent="0">
              <a:buNone/>
            </a:pPr>
            <a:r>
              <a:rPr lang="en-IN" sz="1500" b="1" dirty="0"/>
              <a:t> 	long </a:t>
            </a:r>
            <a:r>
              <a:rPr lang="en-IN" sz="1500" b="1" dirty="0" err="1"/>
              <a:t>int</a:t>
            </a:r>
            <a:r>
              <a:rPr lang="en-IN" sz="1500" b="1" dirty="0"/>
              <a:t> ID;</a:t>
            </a:r>
          </a:p>
          <a:p>
            <a:pPr marL="0" indent="0">
              <a:buNone/>
            </a:pPr>
            <a:r>
              <a:rPr lang="en-IN" sz="1500" b="1" dirty="0"/>
              <a:t> 	float Rate;</a:t>
            </a:r>
          </a:p>
          <a:p>
            <a:pPr marL="0" indent="0">
              <a:buNone/>
            </a:pPr>
            <a:r>
              <a:rPr lang="en-IN" sz="1500" b="1" dirty="0"/>
              <a:t> 	</a:t>
            </a:r>
            <a:r>
              <a:rPr lang="en-IN" sz="1500" b="1" dirty="0" err="1"/>
              <a:t>int</a:t>
            </a:r>
            <a:r>
              <a:rPr lang="en-IN" sz="1500" b="1" dirty="0"/>
              <a:t> Date;</a:t>
            </a:r>
          </a:p>
          <a:p>
            <a:pPr marL="0" indent="0">
              <a:buNone/>
            </a:pPr>
            <a:r>
              <a:rPr lang="en-IN" sz="1500" b="1" dirty="0"/>
              <a:t> 	public:</a:t>
            </a:r>
          </a:p>
          <a:p>
            <a:pPr marL="0" indent="0">
              <a:buNone/>
            </a:pPr>
            <a:r>
              <a:rPr lang="en-IN" sz="1500" b="1" dirty="0"/>
              <a:t> 	Stock(){ID=1001;Rate=200;Date=1;}</a:t>
            </a:r>
          </a:p>
          <a:p>
            <a:pPr marL="0" indent="0">
              <a:buNone/>
            </a:pPr>
            <a:r>
              <a:rPr lang="en-IN" sz="1500" b="1" dirty="0"/>
              <a:t> 	void </a:t>
            </a:r>
            <a:r>
              <a:rPr lang="en-IN" sz="1500" b="1" dirty="0" err="1"/>
              <a:t>RegCode</a:t>
            </a:r>
            <a:r>
              <a:rPr lang="en-IN" sz="1500" b="1" dirty="0"/>
              <a:t>(long </a:t>
            </a:r>
            <a:r>
              <a:rPr lang="en-IN" sz="1500" b="1" dirty="0" err="1"/>
              <a:t>int</a:t>
            </a:r>
            <a:r>
              <a:rPr lang="en-IN" sz="1500" b="1" dirty="0"/>
              <a:t> </a:t>
            </a:r>
            <a:r>
              <a:rPr lang="en-IN" sz="1500" b="1" dirty="0" err="1"/>
              <a:t>I,float</a:t>
            </a:r>
            <a:r>
              <a:rPr lang="en-IN" sz="1500" b="1" dirty="0"/>
              <a:t> R)</a:t>
            </a:r>
          </a:p>
          <a:p>
            <a:pPr marL="0" indent="0">
              <a:buNone/>
            </a:pPr>
            <a:r>
              <a:rPr lang="en-IN" sz="1500" b="1" dirty="0"/>
              <a:t> 	{</a:t>
            </a:r>
          </a:p>
          <a:p>
            <a:pPr marL="0" indent="0">
              <a:buNone/>
            </a:pPr>
            <a:r>
              <a:rPr lang="en-IN" sz="1500" b="1" dirty="0"/>
              <a:t> 		ID=I;</a:t>
            </a:r>
          </a:p>
          <a:p>
            <a:pPr marL="0" indent="0">
              <a:buNone/>
            </a:pPr>
            <a:r>
              <a:rPr lang="en-IN" sz="1500" b="1" dirty="0"/>
              <a:t> 		Rate=R;</a:t>
            </a:r>
          </a:p>
          <a:p>
            <a:pPr marL="0" indent="0">
              <a:buNone/>
            </a:pPr>
            <a:r>
              <a:rPr lang="en-IN" sz="1500" b="1" dirty="0"/>
              <a:t> 	}</a:t>
            </a:r>
          </a:p>
          <a:p>
            <a:pPr marL="0" indent="0">
              <a:buNone/>
            </a:pPr>
            <a:r>
              <a:rPr lang="en-IN" sz="1500" b="1" dirty="0"/>
              <a:t> 	void Change(</a:t>
            </a:r>
            <a:r>
              <a:rPr lang="en-IN" sz="1500" b="1" dirty="0" err="1"/>
              <a:t>int</a:t>
            </a:r>
            <a:r>
              <a:rPr lang="en-IN" sz="1500" b="1" dirty="0"/>
              <a:t> </a:t>
            </a:r>
            <a:r>
              <a:rPr lang="en-IN" sz="1500" b="1" dirty="0" err="1"/>
              <a:t>New,int</a:t>
            </a:r>
            <a:r>
              <a:rPr lang="en-IN" sz="1500" b="1" dirty="0"/>
              <a:t> DT)</a:t>
            </a:r>
          </a:p>
          <a:p>
            <a:pPr marL="0" indent="0">
              <a:buNone/>
            </a:pPr>
            <a:r>
              <a:rPr lang="en-IN" sz="1500" b="1" dirty="0"/>
              <a:t> 	{</a:t>
            </a:r>
          </a:p>
          <a:p>
            <a:pPr marL="0" indent="0">
              <a:buNone/>
            </a:pPr>
            <a:r>
              <a:rPr lang="en-IN" sz="1500" b="1" dirty="0"/>
              <a:t> 		Rate+=New;</a:t>
            </a:r>
          </a:p>
          <a:p>
            <a:pPr marL="0" indent="0">
              <a:buNone/>
            </a:pPr>
            <a:r>
              <a:rPr lang="en-IN" sz="1500" b="1" dirty="0"/>
              <a:t> 		Date=DT;</a:t>
            </a:r>
          </a:p>
          <a:p>
            <a:pPr marL="0" indent="0">
              <a:buNone/>
            </a:pPr>
            <a:r>
              <a:rPr lang="en-IN" sz="1500" b="1" dirty="0"/>
              <a:t> 	</a:t>
            </a:r>
            <a:r>
              <a:rPr lang="en-IN" sz="1500" b="1" dirty="0" smtClean="0"/>
              <a:t>}</a:t>
            </a:r>
          </a:p>
          <a:p>
            <a:pPr marL="0" indent="0">
              <a:buNone/>
            </a:pPr>
            <a:r>
              <a:rPr lang="en-IN" sz="1500" b="1" dirty="0" smtClean="0"/>
              <a:t>	void Show()</a:t>
            </a:r>
          </a:p>
          <a:p>
            <a:pPr marL="0" indent="0">
              <a:buNone/>
            </a:pPr>
            <a:r>
              <a:rPr lang="en-IN" sz="1500" b="1" dirty="0" smtClean="0"/>
              <a:t> 	{</a:t>
            </a:r>
          </a:p>
          <a:p>
            <a:pPr marL="0" indent="0">
              <a:buNone/>
            </a:pPr>
            <a:r>
              <a:rPr lang="en-IN" sz="1500" b="1" dirty="0" smtClean="0"/>
              <a:t> 		</a:t>
            </a:r>
            <a:r>
              <a:rPr lang="en-IN" sz="1500" b="1" dirty="0" err="1" smtClean="0"/>
              <a:t>cout</a:t>
            </a:r>
            <a:r>
              <a:rPr lang="en-IN" sz="1500" b="1" dirty="0" smtClean="0"/>
              <a:t>&lt;&lt;"Date :"&lt;&lt;Date&lt;&lt;</a:t>
            </a:r>
            <a:r>
              <a:rPr lang="en-IN" sz="1500" b="1" dirty="0" err="1" smtClean="0"/>
              <a:t>endl</a:t>
            </a:r>
            <a:r>
              <a:rPr lang="en-IN" sz="1500" b="1" dirty="0" smtClean="0"/>
              <a:t>;</a:t>
            </a:r>
          </a:p>
          <a:p>
            <a:pPr marL="0" indent="0">
              <a:buNone/>
            </a:pPr>
            <a:r>
              <a:rPr lang="en-IN" sz="1500" b="1" dirty="0" smtClean="0"/>
              <a:t> 		</a:t>
            </a:r>
            <a:r>
              <a:rPr lang="en-IN" sz="1500" b="1" dirty="0" err="1" smtClean="0"/>
              <a:t>cout</a:t>
            </a:r>
            <a:r>
              <a:rPr lang="en-IN" sz="1500" b="1" dirty="0" smtClean="0"/>
              <a:t>&lt;&lt;ID&lt;&lt;"#"&lt;&lt;Rate&lt;&lt;</a:t>
            </a:r>
            <a:r>
              <a:rPr lang="en-IN" sz="1500" b="1" dirty="0" err="1" smtClean="0"/>
              <a:t>endl</a:t>
            </a:r>
            <a:r>
              <a:rPr lang="en-IN" sz="1500" b="1" dirty="0" smtClean="0"/>
              <a:t>;</a:t>
            </a:r>
          </a:p>
          <a:p>
            <a:pPr marL="0" indent="0">
              <a:buNone/>
            </a:pPr>
            <a:r>
              <a:rPr lang="en-IN" sz="1500" b="1" dirty="0" smtClean="0"/>
              <a:t> 	}</a:t>
            </a:r>
          </a:p>
          <a:p>
            <a:pPr marL="0" indent="0">
              <a:buNone/>
            </a:pPr>
            <a:r>
              <a:rPr lang="en-IN" sz="1500" b="1" dirty="0" smtClean="0"/>
              <a:t> };</a:t>
            </a:r>
            <a:endParaRPr lang="en-IN" sz="15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0"/>
            <a:ext cx="5638800" cy="66640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15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29200" y="110837"/>
            <a:ext cx="5638800" cy="66640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b="1" dirty="0" err="1"/>
              <a:t>int</a:t>
            </a:r>
            <a:r>
              <a:rPr lang="en-IN" sz="1500" b="1" dirty="0"/>
              <a:t> main()</a:t>
            </a:r>
          </a:p>
          <a:p>
            <a:pPr marL="0" indent="0">
              <a:buNone/>
            </a:pPr>
            <a:r>
              <a:rPr lang="en-IN" sz="1500" b="1" dirty="0"/>
              <a:t>{</a:t>
            </a:r>
          </a:p>
          <a:p>
            <a:pPr marL="0" indent="0">
              <a:buNone/>
            </a:pPr>
            <a:r>
              <a:rPr lang="en-IN" sz="1500" b="1" dirty="0"/>
              <a:t>	Stock </a:t>
            </a:r>
            <a:r>
              <a:rPr lang="en-IN" sz="1500" b="1" dirty="0" err="1"/>
              <a:t>a,b,c</a:t>
            </a:r>
            <a:r>
              <a:rPr lang="en-IN" sz="1500" b="1" dirty="0"/>
              <a:t>;</a:t>
            </a:r>
          </a:p>
          <a:p>
            <a:pPr marL="0" indent="0">
              <a:buNone/>
            </a:pPr>
            <a:r>
              <a:rPr lang="en-IN" sz="1500" b="1" dirty="0"/>
              <a:t>	</a:t>
            </a:r>
            <a:r>
              <a:rPr lang="en-IN" sz="1500" b="1" dirty="0" err="1"/>
              <a:t>a.RegCode</a:t>
            </a:r>
            <a:r>
              <a:rPr lang="en-IN" sz="1500" b="1" dirty="0"/>
              <a:t>(1024,150);</a:t>
            </a:r>
          </a:p>
          <a:p>
            <a:pPr marL="0" indent="0">
              <a:buNone/>
            </a:pPr>
            <a:r>
              <a:rPr lang="en-IN" sz="1500" b="1" dirty="0"/>
              <a:t>		</a:t>
            </a:r>
            <a:r>
              <a:rPr lang="en-IN" sz="1500" b="1" dirty="0" err="1"/>
              <a:t>b.RegCode</a:t>
            </a:r>
            <a:r>
              <a:rPr lang="en-IN" sz="1500" b="1" dirty="0"/>
              <a:t>(2015,300);</a:t>
            </a:r>
          </a:p>
          <a:p>
            <a:pPr marL="0" indent="0">
              <a:buNone/>
            </a:pPr>
            <a:r>
              <a:rPr lang="en-IN" sz="1500" b="1" dirty="0"/>
              <a:t>		</a:t>
            </a:r>
            <a:r>
              <a:rPr lang="en-IN" sz="1500" b="1" dirty="0" err="1"/>
              <a:t>b.Change</a:t>
            </a:r>
            <a:r>
              <a:rPr lang="en-IN" sz="1500" b="1" dirty="0"/>
              <a:t>(100,29);</a:t>
            </a:r>
          </a:p>
          <a:p>
            <a:pPr marL="0" indent="0">
              <a:buNone/>
            </a:pPr>
            <a:r>
              <a:rPr lang="en-IN" sz="1500" b="1" dirty="0"/>
              <a:t>		</a:t>
            </a:r>
            <a:r>
              <a:rPr lang="en-IN" sz="1500" b="1" dirty="0" err="1"/>
              <a:t>c.Change</a:t>
            </a:r>
            <a:r>
              <a:rPr lang="en-IN" sz="1500" b="1" dirty="0"/>
              <a:t>(-20,20);</a:t>
            </a:r>
          </a:p>
          <a:p>
            <a:pPr marL="0" indent="0">
              <a:buNone/>
            </a:pPr>
            <a:r>
              <a:rPr lang="en-IN" sz="1500" b="1" dirty="0"/>
              <a:t>		</a:t>
            </a:r>
            <a:r>
              <a:rPr lang="en-IN" sz="1500" b="1" dirty="0" err="1"/>
              <a:t>a.Show</a:t>
            </a:r>
            <a:r>
              <a:rPr lang="en-IN" sz="1500" b="1" dirty="0"/>
              <a:t>();</a:t>
            </a:r>
          </a:p>
          <a:p>
            <a:pPr marL="0" indent="0">
              <a:buNone/>
            </a:pPr>
            <a:r>
              <a:rPr lang="en-IN" sz="1500" b="1" dirty="0"/>
              <a:t>		</a:t>
            </a:r>
            <a:r>
              <a:rPr lang="en-IN" sz="1500" b="1" dirty="0" err="1"/>
              <a:t>b.Show</a:t>
            </a:r>
            <a:r>
              <a:rPr lang="en-IN" sz="1500" b="1" dirty="0"/>
              <a:t>();</a:t>
            </a:r>
          </a:p>
          <a:p>
            <a:pPr marL="0" indent="0">
              <a:buNone/>
            </a:pPr>
            <a:r>
              <a:rPr lang="en-IN" sz="1500" b="1" dirty="0"/>
              <a:t>		</a:t>
            </a:r>
            <a:r>
              <a:rPr lang="en-IN" sz="1500" b="1" dirty="0" err="1"/>
              <a:t>c.Show</a:t>
            </a:r>
            <a:r>
              <a:rPr lang="en-IN" sz="1500" b="1" dirty="0"/>
              <a:t>();</a:t>
            </a:r>
          </a:p>
          <a:p>
            <a:pPr marL="0" indent="0">
              <a:buNone/>
            </a:pPr>
            <a:r>
              <a:rPr lang="en-IN" sz="1500" b="1" dirty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7696200"/>
            <a:ext cx="9144001" cy="29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-0.22801 L -0.03264 -0.99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76200"/>
            <a:ext cx="6324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#include&lt;</a:t>
            </a:r>
            <a:r>
              <a:rPr lang="en-US" sz="1600" b="1" dirty="0" err="1" smtClean="0"/>
              <a:t>iostream.h</a:t>
            </a:r>
            <a:r>
              <a:rPr lang="en-US" sz="1600" b="1" dirty="0" smtClean="0"/>
              <a:t>&gt;</a:t>
            </a:r>
          </a:p>
          <a:p>
            <a:pPr>
              <a:buNone/>
            </a:pPr>
            <a:r>
              <a:rPr lang="en-US" sz="1600" b="1" dirty="0" smtClean="0"/>
              <a:t>#include&lt;</a:t>
            </a:r>
            <a:r>
              <a:rPr lang="en-US" sz="1600" b="1" dirty="0" err="1" smtClean="0"/>
              <a:t>conio.h</a:t>
            </a:r>
            <a:r>
              <a:rPr lang="en-US" sz="1600" b="1" dirty="0" smtClean="0"/>
              <a:t>&gt;</a:t>
            </a:r>
          </a:p>
          <a:p>
            <a:pPr>
              <a:buNone/>
            </a:pPr>
            <a:r>
              <a:rPr lang="en-US" sz="1600" b="1" dirty="0" smtClean="0"/>
              <a:t>#include&lt;</a:t>
            </a:r>
            <a:r>
              <a:rPr lang="en-US" sz="1600" b="1" dirty="0" err="1" smtClean="0"/>
              <a:t>ctype.h</a:t>
            </a:r>
            <a:r>
              <a:rPr lang="en-US" sz="1600" b="1" dirty="0" smtClean="0"/>
              <a:t>&gt;</a:t>
            </a:r>
          </a:p>
          <a:p>
            <a:pPr>
              <a:buNone/>
            </a:pPr>
            <a:r>
              <a:rPr lang="en-US" sz="1600" b="1" dirty="0" smtClean="0"/>
              <a:t>class </a:t>
            </a:r>
            <a:r>
              <a:rPr lang="en-US" sz="1600" b="1" dirty="0" err="1" smtClean="0"/>
              <a:t>Class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 lvl="1"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Cno,total</a:t>
            </a:r>
            <a:r>
              <a:rPr lang="en-US" sz="1600" b="1" dirty="0" smtClean="0"/>
              <a:t>;</a:t>
            </a:r>
          </a:p>
          <a:p>
            <a:pPr lvl="1">
              <a:buNone/>
            </a:pPr>
            <a:r>
              <a:rPr lang="en-US" sz="1600" b="1" dirty="0" smtClean="0"/>
              <a:t>char section;</a:t>
            </a:r>
          </a:p>
          <a:p>
            <a:pPr lvl="1">
              <a:buNone/>
            </a:pPr>
            <a:r>
              <a:rPr lang="en-US" sz="1600" b="1" dirty="0" smtClean="0"/>
              <a:t>public:</a:t>
            </a:r>
          </a:p>
          <a:p>
            <a:pPr>
              <a:buNone/>
            </a:pPr>
            <a:r>
              <a:rPr lang="en-US" sz="1600" b="1" dirty="0" smtClean="0"/>
              <a:t>	Class(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no=1)</a:t>
            </a:r>
          </a:p>
          <a:p>
            <a:pPr>
              <a:buNone/>
            </a:pPr>
            <a:r>
              <a:rPr lang="en-US" sz="1600" b="1" dirty="0" smtClean="0"/>
              <a:t>	{</a:t>
            </a:r>
          </a:p>
          <a:p>
            <a:pPr>
              <a:buNone/>
            </a:pPr>
            <a:r>
              <a:rPr lang="en-US" sz="1600" b="1" dirty="0" smtClean="0"/>
              <a:t>                </a:t>
            </a:r>
            <a:r>
              <a:rPr lang="en-US" sz="1600" b="1" dirty="0" err="1" smtClean="0"/>
              <a:t>Cno</a:t>
            </a:r>
            <a:r>
              <a:rPr lang="en-US" sz="1600" b="1" dirty="0" smtClean="0"/>
              <a:t>=no;</a:t>
            </a:r>
          </a:p>
          <a:p>
            <a:pPr>
              <a:buNone/>
            </a:pPr>
            <a:r>
              <a:rPr lang="en-US" sz="1600" b="1" dirty="0" smtClean="0"/>
              <a:t>                 section='A';</a:t>
            </a:r>
          </a:p>
          <a:p>
            <a:pPr>
              <a:buNone/>
            </a:pPr>
            <a:r>
              <a:rPr lang="en-US" sz="1600" b="1" dirty="0" smtClean="0"/>
              <a:t>                  total=30;</a:t>
            </a:r>
          </a:p>
          <a:p>
            <a:pPr>
              <a:buNone/>
            </a:pPr>
            <a:r>
              <a:rPr lang="en-US" sz="1600" b="1" dirty="0" smtClean="0"/>
              <a:t>      }</a:t>
            </a:r>
          </a:p>
          <a:p>
            <a:pPr>
              <a:buNone/>
            </a:pPr>
            <a:r>
              <a:rPr lang="en-US" sz="1600" b="1" dirty="0" smtClean="0"/>
              <a:t>      void </a:t>
            </a:r>
            <a:r>
              <a:rPr lang="en-US" sz="1600" b="1" dirty="0" err="1" smtClean="0"/>
              <a:t>addmission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c=20)</a:t>
            </a:r>
          </a:p>
          <a:p>
            <a:pPr>
              <a:buNone/>
            </a:pPr>
            <a:r>
              <a:rPr lang="en-US" sz="1600" b="1" dirty="0" smtClean="0"/>
              <a:t>     {</a:t>
            </a:r>
          </a:p>
          <a:p>
            <a:pPr>
              <a:buNone/>
            </a:pPr>
            <a:r>
              <a:rPr lang="en-US" sz="1600" b="1" dirty="0" smtClean="0"/>
              <a:t>              section++;</a:t>
            </a:r>
          </a:p>
          <a:p>
            <a:pPr>
              <a:buNone/>
            </a:pPr>
            <a:r>
              <a:rPr lang="en-US" sz="1600" b="1" dirty="0" smtClean="0"/>
              <a:t>                total+=c;</a:t>
            </a:r>
          </a:p>
          <a:p>
            <a:pPr>
              <a:buNone/>
            </a:pPr>
            <a:r>
              <a:rPr lang="en-US" sz="1600" b="1" dirty="0" smtClean="0"/>
              <a:t>      }</a:t>
            </a:r>
          </a:p>
          <a:p>
            <a:pPr>
              <a:buNone/>
            </a:pPr>
            <a:r>
              <a:rPr lang="en-US" sz="1600" b="1" dirty="0" smtClean="0"/>
              <a:t>      void </a:t>
            </a:r>
            <a:r>
              <a:rPr lang="en-US" sz="1600" b="1" dirty="0" err="1" smtClean="0"/>
              <a:t>ClassShow</a:t>
            </a:r>
            <a:r>
              <a:rPr lang="en-US" sz="1600" b="1" dirty="0" smtClean="0"/>
              <a:t>()</a:t>
            </a:r>
          </a:p>
          <a:p>
            <a:pPr>
              <a:buNone/>
            </a:pPr>
            <a:r>
              <a:rPr lang="en-US" sz="1600" b="1" dirty="0" smtClean="0"/>
              <a:t>     {</a:t>
            </a:r>
          </a:p>
          <a:p>
            <a:pPr>
              <a:buNone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</a:t>
            </a:r>
            <a:r>
              <a:rPr lang="en-US" sz="1600" b="1" dirty="0" err="1" smtClean="0"/>
              <a:t>Cno</a:t>
            </a:r>
            <a:r>
              <a:rPr lang="en-US" sz="1600" b="1" dirty="0" smtClean="0"/>
              <a:t>&lt;&lt;":"&lt;&lt;section&lt;&lt;":"&lt;&lt;total&lt;&lt;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;}</a:t>
            </a:r>
          </a:p>
          <a:p>
            <a:pPr>
              <a:buNone/>
            </a:pPr>
            <a:r>
              <a:rPr lang="en-US" sz="1600" b="1" dirty="0" smtClean="0"/>
              <a:t>  } 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28600"/>
            <a:ext cx="3733800" cy="579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void main()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Class C1(5),C2;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C1.addmission(25);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C1.ClassShow();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C2.addmission();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C1.addmission(30);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C2.ClassShow();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C1.ClassShow();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}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6858000"/>
            <a:ext cx="44196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7848600"/>
            <a:ext cx="350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Calibri" pitchFamily="34" charset="0"/>
                <a:cs typeface="Calibri" pitchFamily="34" charset="0"/>
              </a:rPr>
              <a:t>5:B:55</a:t>
            </a:r>
          </a:p>
          <a:p>
            <a:r>
              <a:rPr lang="en-US" sz="6600" dirty="0" smtClean="0">
                <a:latin typeface="Calibri" pitchFamily="34" charset="0"/>
                <a:cs typeface="Calibri" pitchFamily="34" charset="0"/>
              </a:rPr>
              <a:t>1:B:50</a:t>
            </a:r>
          </a:p>
          <a:p>
            <a:r>
              <a:rPr lang="en-US" sz="6600" dirty="0" smtClean="0">
                <a:latin typeface="Calibri" pitchFamily="34" charset="0"/>
                <a:cs typeface="Calibri" pitchFamily="34" charset="0"/>
              </a:rPr>
              <a:t>5:C:85</a:t>
            </a:r>
          </a:p>
          <a:p>
            <a:endParaRPr lang="en-US" sz="6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9.61147E-6 L 6.66667E-6 -0.76596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7.68733E-6 L 6.66667E-6 -0.66604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4419600" cy="6019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 smtClean="0"/>
              <a:t>  </a:t>
            </a:r>
            <a:r>
              <a:rPr lang="en-US" sz="1700" b="1" dirty="0" smtClean="0"/>
              <a:t>            class a</a:t>
            </a:r>
          </a:p>
          <a:p>
            <a:pPr>
              <a:buNone/>
            </a:pPr>
            <a:r>
              <a:rPr lang="en-US" sz="1700" b="1" dirty="0" smtClean="0"/>
              <a:t>	        {</a:t>
            </a:r>
          </a:p>
          <a:p>
            <a:pPr lvl="1">
              <a:buNone/>
            </a:pPr>
            <a:r>
              <a:rPr lang="en-US" sz="1700" b="1" dirty="0" smtClean="0"/>
              <a:t>	  public:</a:t>
            </a:r>
          </a:p>
          <a:p>
            <a:pPr lvl="2">
              <a:buNone/>
            </a:pPr>
            <a:r>
              <a:rPr lang="en-US" sz="1700" b="1" dirty="0" smtClean="0"/>
              <a:t> a()</a:t>
            </a:r>
          </a:p>
          <a:p>
            <a:pPr lvl="2">
              <a:buNone/>
            </a:pPr>
            <a:r>
              <a:rPr lang="en-US" sz="1700" b="1" dirty="0" smtClean="0"/>
              <a:t> {</a:t>
            </a:r>
          </a:p>
          <a:p>
            <a:pPr lvl="2">
              <a:buNone/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 smtClean="0"/>
              <a:t>&lt;&lt;“constructor a”&lt;&lt;</a:t>
            </a:r>
            <a:r>
              <a:rPr lang="en-US" sz="1700" b="1" dirty="0" err="1" smtClean="0"/>
              <a:t>endl</a:t>
            </a:r>
            <a:r>
              <a:rPr lang="en-US" sz="1700" b="1" dirty="0" smtClean="0"/>
              <a:t>;</a:t>
            </a:r>
          </a:p>
          <a:p>
            <a:pPr lvl="2">
              <a:buNone/>
            </a:pPr>
            <a:r>
              <a:rPr lang="en-US" sz="1700" b="1" dirty="0" smtClean="0"/>
              <a:t> }</a:t>
            </a:r>
          </a:p>
          <a:p>
            <a:pPr lvl="2">
              <a:buNone/>
            </a:pPr>
            <a:r>
              <a:rPr lang="en-US" sz="1700" b="1" dirty="0" smtClean="0"/>
              <a:t> ~a()</a:t>
            </a:r>
          </a:p>
          <a:p>
            <a:pPr lvl="2">
              <a:buNone/>
            </a:pPr>
            <a:r>
              <a:rPr lang="en-US" sz="1700" b="1" dirty="0" smtClean="0"/>
              <a:t> {</a:t>
            </a:r>
          </a:p>
          <a:p>
            <a:pPr lvl="2">
              <a:buNone/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 smtClean="0"/>
              <a:t>&lt;&lt;“destructor a”&lt;&lt;</a:t>
            </a:r>
            <a:r>
              <a:rPr lang="en-US" sz="1700" b="1" dirty="0" err="1" smtClean="0"/>
              <a:t>endl</a:t>
            </a:r>
            <a:r>
              <a:rPr lang="en-US" sz="1700" b="1" dirty="0" smtClean="0"/>
              <a:t>;</a:t>
            </a:r>
          </a:p>
          <a:p>
            <a:pPr lvl="2">
              <a:buNone/>
            </a:pPr>
            <a:r>
              <a:rPr lang="en-US" sz="1700" b="1" dirty="0" smtClean="0"/>
              <a:t> }</a:t>
            </a:r>
          </a:p>
          <a:p>
            <a:pPr lvl="2">
              <a:buNone/>
            </a:pPr>
            <a:r>
              <a:rPr lang="en-US" sz="1700" b="1" dirty="0" smtClean="0"/>
              <a:t>};</a:t>
            </a:r>
          </a:p>
          <a:p>
            <a:pPr>
              <a:buNone/>
            </a:pPr>
            <a:r>
              <a:rPr lang="en-US" sz="1700" b="1" dirty="0" smtClean="0"/>
              <a:t>              class b</a:t>
            </a:r>
          </a:p>
          <a:p>
            <a:pPr>
              <a:buNone/>
            </a:pPr>
            <a:r>
              <a:rPr lang="en-US" sz="1700" b="1" dirty="0" smtClean="0"/>
              <a:t>	        {</a:t>
            </a:r>
          </a:p>
          <a:p>
            <a:pPr lvl="1">
              <a:buNone/>
            </a:pPr>
            <a:r>
              <a:rPr lang="en-US" sz="1700" b="1" dirty="0" smtClean="0"/>
              <a:t>	  public:</a:t>
            </a:r>
          </a:p>
          <a:p>
            <a:pPr lvl="2">
              <a:buNone/>
            </a:pPr>
            <a:r>
              <a:rPr lang="en-US" sz="1700" b="1" dirty="0" smtClean="0"/>
              <a:t> b()</a:t>
            </a:r>
          </a:p>
          <a:p>
            <a:pPr lvl="2">
              <a:buNone/>
            </a:pPr>
            <a:r>
              <a:rPr lang="en-US" sz="1700" b="1" dirty="0" smtClean="0"/>
              <a:t> {</a:t>
            </a:r>
          </a:p>
          <a:p>
            <a:pPr lvl="2">
              <a:buNone/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 smtClean="0"/>
              <a:t>&lt;&lt;“constructor b”&lt;&lt;</a:t>
            </a:r>
            <a:r>
              <a:rPr lang="en-US" sz="1700" b="1" dirty="0" err="1" smtClean="0"/>
              <a:t>endl</a:t>
            </a:r>
            <a:r>
              <a:rPr lang="en-US" sz="1700" b="1" dirty="0" smtClean="0"/>
              <a:t>;</a:t>
            </a:r>
          </a:p>
          <a:p>
            <a:pPr lvl="2">
              <a:buNone/>
            </a:pPr>
            <a:r>
              <a:rPr lang="en-US" sz="1700" b="1" dirty="0" smtClean="0"/>
              <a:t> }</a:t>
            </a:r>
          </a:p>
          <a:p>
            <a:pPr lvl="2">
              <a:buNone/>
            </a:pPr>
            <a:r>
              <a:rPr lang="en-US" sz="1700" b="1" dirty="0" smtClean="0"/>
              <a:t> ~b()</a:t>
            </a:r>
          </a:p>
          <a:p>
            <a:pPr lvl="2">
              <a:buNone/>
            </a:pPr>
            <a:r>
              <a:rPr lang="en-US" sz="1700" b="1" dirty="0" smtClean="0"/>
              <a:t> {</a:t>
            </a:r>
          </a:p>
          <a:p>
            <a:pPr lvl="2">
              <a:buNone/>
            </a:pPr>
            <a:r>
              <a:rPr lang="en-US" sz="1700" b="1" dirty="0" smtClean="0"/>
              <a:t>	</a:t>
            </a:r>
            <a:r>
              <a:rPr lang="en-US" sz="1700" b="1" dirty="0" err="1" smtClean="0"/>
              <a:t>cout</a:t>
            </a:r>
            <a:r>
              <a:rPr lang="en-US" sz="1700" b="1" dirty="0" smtClean="0"/>
              <a:t>&lt;&lt;“destructor b”&lt;&lt;</a:t>
            </a:r>
            <a:r>
              <a:rPr lang="en-US" sz="1700" b="1" dirty="0" err="1" smtClean="0"/>
              <a:t>endl</a:t>
            </a:r>
            <a:r>
              <a:rPr lang="en-US" sz="1700" b="1" dirty="0" smtClean="0"/>
              <a:t>;</a:t>
            </a:r>
          </a:p>
          <a:p>
            <a:pPr lvl="2">
              <a:buNone/>
            </a:pPr>
            <a:r>
              <a:rPr lang="en-US" sz="1700" b="1" dirty="0" smtClean="0"/>
              <a:t> }</a:t>
            </a:r>
          </a:p>
          <a:p>
            <a:pPr lvl="2">
              <a:buNone/>
            </a:pPr>
            <a:r>
              <a:rPr lang="en-US" sz="1700" b="1" dirty="0" smtClean="0"/>
              <a:t>};</a:t>
            </a:r>
          </a:p>
          <a:p>
            <a:pPr lvl="2">
              <a:buNone/>
            </a:pPr>
            <a:endParaRPr lang="en-US" sz="1400" dirty="0" smtClean="0"/>
          </a:p>
          <a:p>
            <a:pPr lvl="2">
              <a:buNone/>
            </a:pP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228600"/>
            <a:ext cx="4419600" cy="4191000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class 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4900" b="1" dirty="0" smtClean="0"/>
              <a:t>	             a ob1,ob2;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4900" b="1" dirty="0" smtClean="0"/>
              <a:t>            b ob3;</a:t>
            </a:r>
            <a:endParaRPr kumimoji="0" lang="en-US" sz="4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public: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c()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4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&lt;&lt;“constructor c”&lt;&lt;</a:t>
            </a:r>
            <a:r>
              <a:rPr kumimoji="0" lang="en-US" sz="4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~c()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4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&lt;&lt;“destructor c”&lt;&lt;</a:t>
            </a:r>
            <a:r>
              <a:rPr kumimoji="0" lang="en-US" sz="4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4191000"/>
            <a:ext cx="4419600" cy="419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4038600"/>
            <a:ext cx="4419600" cy="419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sz="2200" dirty="0" smtClean="0"/>
              <a:t>{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sz="2200" dirty="0" smtClean="0"/>
              <a:t>		b ob;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oa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lang="en-US" sz="2200" dirty="0" smtClean="0"/>
              <a:t>}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152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82"/>
            <a:ext cx="11669178" cy="645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511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746567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29145"/>
            <a:ext cx="3733800" cy="40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96199"/>
            <a:ext cx="9281886" cy="351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5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09 -0.24514 L -0.05209 -1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52400"/>
            <a:ext cx="8229600" cy="731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 #include&lt;</a:t>
            </a:r>
            <a:r>
              <a:rPr lang="en-IN" sz="1600" b="1" dirty="0" err="1"/>
              <a:t>iostream.h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 #include&lt;</a:t>
            </a:r>
            <a:r>
              <a:rPr lang="en-IN" sz="1600" b="1" dirty="0" err="1"/>
              <a:t>string.h</a:t>
            </a:r>
            <a:r>
              <a:rPr lang="en-IN" sz="1600" b="1" dirty="0"/>
              <a:t>&gt;</a:t>
            </a:r>
          </a:p>
          <a:p>
            <a:pPr marL="0" indent="0">
              <a:buNone/>
            </a:pPr>
            <a:r>
              <a:rPr lang="en-IN" sz="1600" b="1" dirty="0"/>
              <a:t> void </a:t>
            </a:r>
            <a:r>
              <a:rPr lang="en-IN" sz="1600" b="1" dirty="0" err="1"/>
              <a:t>jumbleup</a:t>
            </a:r>
            <a:r>
              <a:rPr lang="en-IN" sz="1600" b="1" dirty="0"/>
              <a:t>(char []);</a:t>
            </a:r>
          </a:p>
          <a:p>
            <a:pPr marL="0" indent="0">
              <a:buNone/>
            </a:pPr>
            <a:r>
              <a:rPr lang="en-IN" sz="1600" b="1" dirty="0"/>
              <a:t> using namespace </a:t>
            </a:r>
            <a:r>
              <a:rPr lang="en-IN" sz="1600" b="1" dirty="0" err="1"/>
              <a:t>std</a:t>
            </a:r>
            <a:r>
              <a:rPr lang="en-IN" sz="1600" b="1" dirty="0"/>
              <a:t>;</a:t>
            </a:r>
          </a:p>
          <a:p>
            <a:pPr marL="0" indent="0">
              <a:buNone/>
            </a:pPr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</a:p>
          <a:p>
            <a:pPr marL="0" indent="0">
              <a:buNone/>
            </a:pPr>
            <a:r>
              <a:rPr lang="en-IN" sz="1600" b="1" dirty="0"/>
              <a:t>{</a:t>
            </a:r>
          </a:p>
          <a:p>
            <a:pPr marL="0" indent="0">
              <a:buNone/>
            </a:pPr>
            <a:r>
              <a:rPr lang="en-IN" sz="1600" b="1" dirty="0"/>
              <a:t>	char </a:t>
            </a:r>
            <a:r>
              <a:rPr lang="en-IN" sz="1600" b="1" dirty="0" err="1"/>
              <a:t>str</a:t>
            </a:r>
            <a:r>
              <a:rPr lang="en-IN" sz="1600" b="1" dirty="0"/>
              <a:t>[80]="HARMONIOUS";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err="1"/>
              <a:t>jumbleup</a:t>
            </a:r>
            <a:r>
              <a:rPr lang="en-IN" sz="1600" b="1" dirty="0"/>
              <a:t>(</a:t>
            </a:r>
            <a:r>
              <a:rPr lang="en-IN" sz="1600" b="1" dirty="0" err="1"/>
              <a:t>str</a:t>
            </a:r>
            <a:r>
              <a:rPr lang="en-IN" sz="1600" b="1" dirty="0"/>
              <a:t>);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err="1"/>
              <a:t>cout</a:t>
            </a:r>
            <a:r>
              <a:rPr lang="en-IN" sz="1600" b="1" dirty="0"/>
              <a:t>&lt;&lt;</a:t>
            </a:r>
            <a:r>
              <a:rPr lang="en-IN" sz="1600" b="1" dirty="0" err="1"/>
              <a:t>str</a:t>
            </a:r>
            <a:r>
              <a:rPr lang="en-IN" sz="1600" b="1" dirty="0"/>
              <a:t>&lt;&lt;</a:t>
            </a:r>
            <a:r>
              <a:rPr lang="en-IN" sz="1600" b="1" dirty="0" err="1"/>
              <a:t>endl</a:t>
            </a:r>
            <a:r>
              <a:rPr lang="en-IN" sz="1600" b="1" dirty="0"/>
              <a:t>;</a:t>
            </a:r>
          </a:p>
          <a:p>
            <a:pPr marL="0" indent="0">
              <a:buNone/>
            </a:pPr>
            <a:r>
              <a:rPr lang="en-IN" sz="1600" b="1" dirty="0"/>
              <a:t>} </a:t>
            </a:r>
          </a:p>
          <a:p>
            <a:pPr marL="0" indent="0">
              <a:buNone/>
            </a:pPr>
            <a:r>
              <a:rPr lang="en-IN" sz="1600" b="1" dirty="0"/>
              <a:t>void </a:t>
            </a:r>
            <a:r>
              <a:rPr lang="en-IN" sz="1600" b="1" dirty="0" err="1"/>
              <a:t>jumbleup</a:t>
            </a:r>
            <a:r>
              <a:rPr lang="en-IN" sz="1600" b="1" dirty="0"/>
              <a:t>(char text[80])</a:t>
            </a:r>
          </a:p>
          <a:p>
            <a:pPr marL="0" indent="0">
              <a:buNone/>
            </a:pPr>
            <a:r>
              <a:rPr lang="en-IN" sz="1600" b="1" dirty="0"/>
              <a:t>{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err="1"/>
              <a:t>int</a:t>
            </a:r>
            <a:r>
              <a:rPr lang="en-IN" sz="1600" b="1" dirty="0"/>
              <a:t> l =</a:t>
            </a:r>
            <a:r>
              <a:rPr lang="en-IN" sz="1600" b="1" dirty="0" err="1"/>
              <a:t>strlen</a:t>
            </a:r>
            <a:r>
              <a:rPr lang="en-IN" sz="1600" b="1" dirty="0"/>
              <a:t>(text);</a:t>
            </a:r>
          </a:p>
          <a:p>
            <a:pPr marL="0" indent="0">
              <a:buNone/>
            </a:pPr>
            <a:r>
              <a:rPr lang="en-IN" sz="1600" b="1" dirty="0"/>
              <a:t>	for(</a:t>
            </a:r>
            <a:r>
              <a:rPr lang="en-IN" sz="1600" b="1" dirty="0" err="1"/>
              <a:t>int</a:t>
            </a:r>
            <a:r>
              <a:rPr lang="en-IN" sz="1600" b="1" dirty="0"/>
              <a:t> c=0;c&lt;l-1;c+=2)</a:t>
            </a:r>
          </a:p>
          <a:p>
            <a:pPr marL="0" indent="0">
              <a:buNone/>
            </a:pPr>
            <a:r>
              <a:rPr lang="en-IN" sz="1600" b="1" dirty="0"/>
              <a:t>	{</a:t>
            </a:r>
          </a:p>
          <a:p>
            <a:pPr marL="0" indent="0">
              <a:buNone/>
            </a:pPr>
            <a:r>
              <a:rPr lang="en-IN" sz="1600" b="1" dirty="0"/>
              <a:t>		char </a:t>
            </a:r>
            <a:r>
              <a:rPr lang="en-IN" sz="1600" b="1" dirty="0" err="1"/>
              <a:t>ct</a:t>
            </a:r>
            <a:r>
              <a:rPr lang="en-IN" sz="1600" b="1" dirty="0"/>
              <a:t>=text[c];</a:t>
            </a:r>
          </a:p>
          <a:p>
            <a:pPr marL="0" indent="0">
              <a:buNone/>
            </a:pPr>
            <a:r>
              <a:rPr lang="en-IN" sz="1600" b="1" dirty="0"/>
              <a:t>		text[c]=text[c+1];</a:t>
            </a:r>
          </a:p>
          <a:p>
            <a:pPr marL="0" indent="0">
              <a:buNone/>
            </a:pPr>
            <a:r>
              <a:rPr lang="en-IN" sz="1600" b="1" dirty="0"/>
              <a:t>		text[c+1]=</a:t>
            </a:r>
            <a:r>
              <a:rPr lang="en-IN" sz="1600" b="1" dirty="0" err="1"/>
              <a:t>ct</a:t>
            </a:r>
            <a:r>
              <a:rPr lang="en-IN" sz="1600" b="1" dirty="0"/>
              <a:t>;</a:t>
            </a:r>
          </a:p>
          <a:p>
            <a:pPr marL="0" indent="0">
              <a:buNone/>
            </a:pPr>
            <a:r>
              <a:rPr lang="en-IN" sz="1600" b="1" dirty="0"/>
              <a:t>	}</a:t>
            </a:r>
          </a:p>
          <a:p>
            <a:pPr marL="0" indent="0">
              <a:buNone/>
            </a:pPr>
            <a:r>
              <a:rPr lang="en-IN" sz="1600" b="1" dirty="0"/>
              <a:t>	for(</a:t>
            </a:r>
            <a:r>
              <a:rPr lang="en-IN" sz="1600" b="1" dirty="0" err="1"/>
              <a:t>int</a:t>
            </a:r>
            <a:r>
              <a:rPr lang="en-IN" sz="1600" b="1" dirty="0"/>
              <a:t> c=1;c&lt;</a:t>
            </a:r>
            <a:r>
              <a:rPr lang="en-IN" sz="1600" b="1" dirty="0" err="1"/>
              <a:t>l;c</a:t>
            </a:r>
            <a:r>
              <a:rPr lang="en-IN" sz="1600" b="1" dirty="0"/>
              <a:t>+=2)</a:t>
            </a:r>
          </a:p>
          <a:p>
            <a:pPr marL="0" indent="0">
              <a:buNone/>
            </a:pPr>
            <a:r>
              <a:rPr lang="en-IN" sz="1600" b="1" dirty="0"/>
              <a:t>	if(text[c]&gt;='M' &amp;&amp; text[c]&lt;='U')</a:t>
            </a:r>
          </a:p>
          <a:p>
            <a:pPr marL="0" indent="0">
              <a:buNone/>
            </a:pPr>
            <a:r>
              <a:rPr lang="en-IN" sz="1600" b="1" dirty="0"/>
              <a:t>	text[c]='@';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6934200"/>
            <a:ext cx="9728705" cy="233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0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11481 L -0.00469 -0.6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2" y="152400"/>
            <a:ext cx="2395658" cy="165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1447800"/>
            <a:ext cx="64620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4053609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093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/>
          <a:lstStyle/>
          <a:p>
            <a:r>
              <a:rPr lang="en-IN" dirty="0"/>
              <a:t>Which specific concept of object oriented programming out of the following is illustrated by Member Function 1 and Member Function 2 combined together ?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/>
              <a:t>ii) How many times the message “Fiction removed!” will be displayed after executing the above C++ code ? Out of Line 1 to Line 9, which line is responsible to display the message “Fiction removed!” ? </a:t>
            </a:r>
          </a:p>
        </p:txBody>
      </p:sp>
    </p:spTree>
    <p:extLst>
      <p:ext uri="{BB962C8B-B14F-4D97-AF65-F5344CB8AC3E}">
        <p14:creationId xmlns:p14="http://schemas.microsoft.com/office/powerpoint/2010/main" val="2306770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Consider the following class declaration: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200" dirty="0" smtClean="0"/>
              <a:t>Class A</a:t>
            </a:r>
          </a:p>
          <a:p>
            <a:pPr marL="0" indent="0">
              <a:buNone/>
            </a:pPr>
            <a:r>
              <a:rPr lang="en-IN" sz="2200" dirty="0" smtClean="0"/>
              <a:t>{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  </a:t>
            </a:r>
            <a:r>
              <a:rPr lang="en-IN" sz="2200" dirty="0" err="1" smtClean="0"/>
              <a:t>int</a:t>
            </a:r>
            <a:r>
              <a:rPr lang="en-IN" sz="2200" dirty="0" smtClean="0"/>
              <a:t> x;</a:t>
            </a:r>
          </a:p>
          <a:p>
            <a:pPr marL="0" indent="0">
              <a:buNone/>
            </a:pPr>
            <a:r>
              <a:rPr lang="en-IN" sz="2200" dirty="0" smtClean="0"/>
              <a:t>};</a:t>
            </a:r>
          </a:p>
          <a:p>
            <a:pPr marL="0" indent="0">
              <a:buNone/>
            </a:pPr>
            <a:r>
              <a:rPr lang="en-IN" sz="2200" dirty="0" smtClean="0"/>
              <a:t>Class B</a:t>
            </a:r>
          </a:p>
          <a:p>
            <a:pPr marL="0" indent="0">
              <a:buNone/>
            </a:pPr>
            <a:r>
              <a:rPr lang="en-IN" sz="2200" dirty="0" smtClean="0"/>
              <a:t>{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   float y;</a:t>
            </a:r>
          </a:p>
          <a:p>
            <a:pPr marL="0" indent="0">
              <a:buNone/>
            </a:pPr>
            <a:r>
              <a:rPr lang="en-IN" sz="2200" dirty="0" smtClean="0"/>
              <a:t>};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class C:B,A</a:t>
            </a:r>
          </a:p>
          <a:p>
            <a:pPr marL="0" indent="0">
              <a:buNone/>
            </a:pPr>
            <a:r>
              <a:rPr lang="en-IN" sz="2200" dirty="0" smtClean="0"/>
              <a:t>{ 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   char z;</a:t>
            </a:r>
          </a:p>
          <a:p>
            <a:pPr marL="0" indent="0">
              <a:buNone/>
            </a:pPr>
            <a:r>
              <a:rPr lang="en-IN" sz="2200" dirty="0" smtClean="0"/>
              <a:t>};</a:t>
            </a:r>
          </a:p>
          <a:p>
            <a:pPr marL="0" indent="0">
              <a:buNone/>
            </a:pPr>
            <a:r>
              <a:rPr lang="en-IN" sz="2200" dirty="0" smtClean="0"/>
              <a:t>Define constructor for class C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When a class contains a constructor it is guaranteed that an object created by the class will be initialized automatically.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Integer int1;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Not only creates the object int1 of type integer but also initializes its data members  m and n to zero.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IN" dirty="0" smtClean="0"/>
              <a:t>C(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p,float</a:t>
            </a:r>
            <a:r>
              <a:rPr lang="en-IN" dirty="0" smtClean="0"/>
              <a:t> </a:t>
            </a:r>
            <a:r>
              <a:rPr lang="en-IN" dirty="0" err="1" smtClean="0"/>
              <a:t>Q,char</a:t>
            </a:r>
            <a:r>
              <a:rPr lang="en-IN" dirty="0" smtClean="0"/>
              <a:t> r):B(q),A(p)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       z=r;</a:t>
            </a:r>
          </a:p>
          <a:p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2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constructor that accepts no parameters is called as </a:t>
            </a:r>
            <a:r>
              <a:rPr lang="en-US" i="1" dirty="0" smtClean="0">
                <a:solidFill>
                  <a:srgbClr val="FF0000"/>
                </a:solidFill>
              </a:rPr>
              <a:t>default constructor.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constructor function can also be defined as an inline function.</a:t>
            </a:r>
          </a:p>
          <a:p>
            <a:endParaRPr lang="en-I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characteristics of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They should be declared the public section</a:t>
            </a:r>
          </a:p>
          <a:p>
            <a:r>
              <a:rPr lang="en-US" dirty="0" smtClean="0"/>
              <a:t>They are invoked automatically when the objects are created.</a:t>
            </a:r>
          </a:p>
          <a:p>
            <a:r>
              <a:rPr lang="en-US" dirty="0" smtClean="0"/>
              <a:t>They do not have any return types not even void and therefore cannot return values.</a:t>
            </a:r>
          </a:p>
          <a:p>
            <a:r>
              <a:rPr lang="en-US" dirty="0" smtClean="0"/>
              <a:t>Like other C++ functions they can have default arguments.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Constructors cannot be virtual</a:t>
            </a:r>
          </a:p>
          <a:p>
            <a:r>
              <a:rPr lang="en-US" dirty="0" smtClean="0"/>
              <a:t>We cannot refer to their </a:t>
            </a:r>
            <a:r>
              <a:rPr lang="en-US" dirty="0" err="1" smtClean="0"/>
              <a:t>adresses</a:t>
            </a:r>
            <a:endParaRPr lang="en-US" dirty="0" smtClean="0"/>
          </a:p>
          <a:p>
            <a:r>
              <a:rPr lang="en-US" dirty="0" smtClean="0"/>
              <a:t>They cannot be inherited through a derived class and call the base class constructor.</a:t>
            </a:r>
          </a:p>
          <a:p>
            <a:r>
              <a:rPr lang="en-US" dirty="0" smtClean="0"/>
              <a:t>They make implicit calls to the operators new and delete when memory allocation is required.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1117</TotalTime>
  <Words>1769</Words>
  <Application>Microsoft Office PowerPoint</Application>
  <PresentationFormat>On-screen Show (4:3)</PresentationFormat>
  <Paragraphs>801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Flow</vt:lpstr>
      <vt:lpstr>Constructors And Destructors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characteristics of a constructor</vt:lpstr>
      <vt:lpstr>PowerPoint Presentation</vt:lpstr>
      <vt:lpstr>PowerPoint Presentation</vt:lpstr>
      <vt:lpstr>Parameterized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Initialization of Objects</vt:lpstr>
      <vt:lpstr>Destructors</vt:lpstr>
      <vt:lpstr>Special Characteristics Destructor</vt:lpstr>
      <vt:lpstr>PowerPoint Presentation</vt:lpstr>
      <vt:lpstr>What will be the output of the following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out the errors in the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Destructors</dc:title>
  <dc:creator>user</dc:creator>
  <cp:lastModifiedBy>ADMIN</cp:lastModifiedBy>
  <cp:revision>98</cp:revision>
  <dcterms:created xsi:type="dcterms:W3CDTF">2006-08-16T00:00:00Z</dcterms:created>
  <dcterms:modified xsi:type="dcterms:W3CDTF">2018-01-19T06:48:20Z</dcterms:modified>
</cp:coreProperties>
</file>